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8"/>
  </p:notesMasterIdLst>
  <p:handoutMasterIdLst>
    <p:handoutMasterId r:id="rId69"/>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18" r:id="rId34"/>
    <p:sldId id="287" r:id="rId35"/>
    <p:sldId id="309" r:id="rId36"/>
    <p:sldId id="331" r:id="rId37"/>
    <p:sldId id="332" r:id="rId38"/>
    <p:sldId id="313" r:id="rId39"/>
    <p:sldId id="293" r:id="rId40"/>
    <p:sldId id="294" r:id="rId41"/>
    <p:sldId id="310" r:id="rId42"/>
    <p:sldId id="311" r:id="rId43"/>
    <p:sldId id="314" r:id="rId44"/>
    <p:sldId id="321" r:id="rId45"/>
    <p:sldId id="288" r:id="rId46"/>
    <p:sldId id="312" r:id="rId47"/>
    <p:sldId id="325" r:id="rId48"/>
    <p:sldId id="333" r:id="rId49"/>
    <p:sldId id="326" r:id="rId50"/>
    <p:sldId id="334" r:id="rId51"/>
    <p:sldId id="327" r:id="rId52"/>
    <p:sldId id="335" r:id="rId53"/>
    <p:sldId id="336" r:id="rId54"/>
    <p:sldId id="315" r:id="rId55"/>
    <p:sldId id="328" r:id="rId56"/>
    <p:sldId id="329" r:id="rId57"/>
    <p:sldId id="337" r:id="rId58"/>
    <p:sldId id="289" r:id="rId59"/>
    <p:sldId id="292" r:id="rId60"/>
    <p:sldId id="316" r:id="rId61"/>
    <p:sldId id="317" r:id="rId62"/>
    <p:sldId id="291" r:id="rId63"/>
    <p:sldId id="338" r:id="rId64"/>
    <p:sldId id="290" r:id="rId65"/>
    <p:sldId id="319" r:id="rId66"/>
    <p:sldId id="267" r:id="rId6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088" autoAdjust="0"/>
    <p:restoredTop sz="94660"/>
  </p:normalViewPr>
  <p:slideViewPr>
    <p:cSldViewPr snapToGrid="0" snapToObjects="1">
      <p:cViewPr varScale="1">
        <p:scale>
          <a:sx n="91" d="100"/>
          <a:sy n="91" d="100"/>
        </p:scale>
        <p:origin x="78" y="48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2/15/2018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2/15/2018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pPr lvl="1"/>
            <a:r>
              <a:rPr lang="en-GB" dirty="0" smtClean="0"/>
              <a:t>Virtually all software products and apps are now developed using an agile approach</a:t>
            </a:r>
          </a:p>
          <a:p>
            <a:r>
              <a:rPr lang="en-GB" dirty="0" smtClean="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smtClean="0"/>
              <a:t>Agile development techniques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XP practices</a:t>
            </a:r>
            <a:endParaRPr lang="en-US" dirty="0"/>
          </a:p>
        </p:txBody>
      </p:sp>
      <p:sp>
        <p:nvSpPr>
          <p:cNvPr id="3" name="Content Placeholder 2"/>
          <p:cNvSpPr>
            <a:spLocks noGrp="1"/>
          </p:cNvSpPr>
          <p:nvPr>
            <p:ph idx="1"/>
          </p:nvPr>
        </p:nvSpPr>
        <p:spPr/>
        <p:txBody>
          <a:bodyPr/>
          <a:lstStyle/>
          <a:p>
            <a:r>
              <a:rPr lang="en-US" dirty="0" smtClean="0"/>
              <a:t>Extreme programming has a technical focus and is not easy to integrate with management practice in most organizations.</a:t>
            </a:r>
          </a:p>
          <a:p>
            <a:r>
              <a:rPr lang="en-US" dirty="0" smtClean="0"/>
              <a:t>Consequently, while agile development uses practices from XP, the method as originally defined is not widely used.</a:t>
            </a:r>
          </a:p>
          <a:p>
            <a:r>
              <a:rPr lang="en-US" dirty="0" smtClean="0"/>
              <a:t>Key practices</a:t>
            </a:r>
          </a:p>
          <a:p>
            <a:pPr lvl="1"/>
            <a:r>
              <a:rPr lang="en-US" dirty="0" smtClean="0"/>
              <a:t>User stories for specification</a:t>
            </a:r>
          </a:p>
          <a:p>
            <a:pPr lvl="1"/>
            <a:r>
              <a:rPr lang="en-US" dirty="0" smtClean="0"/>
              <a:t>Refactoring</a:t>
            </a:r>
          </a:p>
          <a:p>
            <a:pPr lvl="1"/>
            <a:r>
              <a:rPr lang="en-US" dirty="0" smtClean="0"/>
              <a:t>Test-first development</a:t>
            </a:r>
          </a:p>
          <a:p>
            <a:pPr lvl="1"/>
            <a:r>
              <a:rPr lang="en-US" dirty="0" smtClean="0"/>
              <a:t>Pair programming</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Agile development techniques</a:t>
            </a:r>
          </a:p>
          <a:p>
            <a:r>
              <a:rPr lang="en-US" dirty="0" smtClean="0"/>
              <a:t>Agile project management</a:t>
            </a:r>
          </a:p>
          <a:p>
            <a:r>
              <a:rPr lang="en-US" dirty="0" smtClean="0"/>
              <a:t>Scaling agile methods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smtClean="0"/>
              <a:t>Refactoring</a:t>
            </a:r>
            <a:endParaRPr lang="en-US" dirty="0"/>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a:t>
            </a:r>
            <a:endParaRPr lang="en-US" dirty="0"/>
          </a:p>
        </p:txBody>
      </p:sp>
      <p:sp>
        <p:nvSpPr>
          <p:cNvPr id="1172483" name="Rectangle 3"/>
          <p:cNvSpPr>
            <a:spLocks noGrp="1" noChangeArrowheads="1"/>
          </p:cNvSpPr>
          <p:nvPr>
            <p:ph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a:t>
            </a:r>
            <a:r>
              <a:rPr lang="en-US" dirty="0" smtClean="0"/>
              <a:t>-driven </a:t>
            </a:r>
            <a:r>
              <a:rPr lang="en-US" dirty="0"/>
              <a:t>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Plan-driven development is essential for some types of system but does not meet these business needs.</a:t>
            </a:r>
          </a:p>
          <a:p>
            <a:r>
              <a:rPr lang="en-US" dirty="0" smtClean="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test-first development</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working </a:t>
            </a:r>
            <a:r>
              <a:rPr lang="en-US" sz="2400" dirty="0"/>
              <a:t>in pairs, </a:t>
            </a:r>
            <a:r>
              <a:rPr lang="en-US" sz="2400" dirty="0" smtClean="0"/>
              <a:t>developing code together.</a:t>
            </a:r>
            <a:endParaRPr lang="en-US" sz="2400" dirty="0"/>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smtClean="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computer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some evidence that suggests that a pair working together is more efficient than 2 programmers working separately. </a:t>
            </a:r>
            <a:endParaRPr lang="en-US" dirty="0" smtClean="0"/>
          </a:p>
          <a:p>
            <a:endParaRPr lang="en-GB" dirty="0" smtClean="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smtClean="0"/>
              <a:t>Agile project management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Scrum is an agile method that focuses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inter-leaved</a:t>
            </a:r>
          </a:p>
          <a:p>
            <a:r>
              <a:rPr lang="en-US" dirty="0" smtClean="0"/>
              <a:t>The system </a:t>
            </a:r>
            <a:r>
              <a:rPr lang="en-US" dirty="0"/>
              <a:t>is developed as a series of versions </a:t>
            </a:r>
            <a:r>
              <a:rPr lang="en-US" dirty="0" smtClean="0"/>
              <a:t>or increments with </a:t>
            </a:r>
            <a:r>
              <a:rPr lang="en-US" dirty="0"/>
              <a:t>stakeholders involved in </a:t>
            </a:r>
            <a:r>
              <a:rPr lang="en-US" dirty="0" smtClean="0"/>
              <a:t>version specification and evaluation</a:t>
            </a:r>
          </a:p>
          <a:p>
            <a:r>
              <a:rPr lang="en-US" dirty="0" smtClean="0"/>
              <a:t>Frequent delivery of new versions for evaluation</a:t>
            </a:r>
            <a:endParaRPr lang="en-US" dirty="0"/>
          </a:p>
          <a:p>
            <a:r>
              <a:rPr lang="en-US" dirty="0" smtClean="0"/>
              <a:t>Extensive tool support (e.g. automated testing tools) used to support development.</a:t>
            </a:r>
          </a:p>
          <a:p>
            <a:r>
              <a:rPr lang="en-US" dirty="0" smtClean="0"/>
              <a:t>Minimal documentation – focus on working code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(Scrums)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Scrum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Scaling agile methods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a:t>
            </a:r>
            <a:r>
              <a:rPr lang="en-GB" dirty="0" smtClean="0"/>
              <a:t>important </a:t>
            </a:r>
            <a:r>
              <a:rPr lang="en-GB" dirty="0" smtClean="0"/>
              <a:t>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smtClean="0"/>
              <a:t>Practical problems </a:t>
            </a:r>
            <a:r>
              <a:rPr lang="en-US" dirty="0"/>
              <a:t>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smtClean="0"/>
              <a:t>Agile </a:t>
            </a:r>
            <a:r>
              <a:rPr lang="en-GB" dirty="0"/>
              <a:t>methods are most appropriate for new software development rather than software maintenance. Yet the majority of software costs in large companies come from maintaining their existing software systems.</a:t>
            </a:r>
          </a:p>
          <a:p>
            <a:r>
              <a:rPr lang="en-GB" dirty="0" smtClean="0"/>
              <a:t>Agile </a:t>
            </a:r>
            <a:r>
              <a:rPr lang="en-GB" dirty="0"/>
              <a:t>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Contractual issues</a:t>
            </a:r>
            <a:endParaRPr lang="en-US" dirty="0"/>
          </a:p>
        </p:txBody>
      </p:sp>
      <p:sp>
        <p:nvSpPr>
          <p:cNvPr id="3" name="Content Placeholder 2"/>
          <p:cNvSpPr>
            <a:spLocks noGrp="1"/>
          </p:cNvSpPr>
          <p:nvPr>
            <p:ph idx="1"/>
          </p:nvPr>
        </p:nvSpPr>
        <p:spPr/>
        <p:txBody>
          <a:bodyPr/>
          <a:lstStyle/>
          <a:p>
            <a:r>
              <a:rPr lang="en-US" dirty="0" smtClean="0"/>
              <a:t>Most software contracts for custom systems are based around a specification, which sets out what has to be implemented by the system developer for the system customer.</a:t>
            </a:r>
          </a:p>
          <a:p>
            <a:r>
              <a:rPr lang="en-US" dirty="0" smtClean="0"/>
              <a:t>However, this precludes interleaving specification and development as is the norm in agile development.</a:t>
            </a:r>
          </a:p>
          <a:p>
            <a:r>
              <a:rPr lang="en-US" dirty="0" smtClean="0"/>
              <a:t>A contract that pays for developer time rather than functionality is required. </a:t>
            </a:r>
          </a:p>
          <a:p>
            <a:pPr lvl="1"/>
            <a:r>
              <a:rPr lang="en-US" dirty="0" smtClean="0"/>
              <a:t>However, this is seen as a high risk my many legal departments because what has to be delivered cannot be guaranteed.</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maintenance</a:t>
            </a:r>
            <a:endParaRPr lang="en-US" dirty="0"/>
          </a:p>
        </p:txBody>
      </p:sp>
      <p:sp>
        <p:nvSpPr>
          <p:cNvPr id="3" name="Content Placeholder 2"/>
          <p:cNvSpPr>
            <a:spLocks noGrp="1"/>
          </p:cNvSpPr>
          <p:nvPr>
            <p:ph idx="1"/>
          </p:nvPr>
        </p:nvSpPr>
        <p:spPr/>
        <p:txBody>
          <a:bodyPr/>
          <a:lstStyle/>
          <a:p>
            <a:r>
              <a:rPr lang="en-US" dirty="0" smtClean="0"/>
              <a:t>Key problems are:</a:t>
            </a:r>
          </a:p>
          <a:p>
            <a:pPr lvl="1"/>
            <a:r>
              <a:rPr lang="en-US" dirty="0" smtClean="0"/>
              <a:t>Lack of product documentation</a:t>
            </a:r>
          </a:p>
          <a:p>
            <a:pPr lvl="1"/>
            <a:r>
              <a:rPr lang="en-US" dirty="0" smtClean="0"/>
              <a:t>Keeping customers involved in the development process</a:t>
            </a:r>
          </a:p>
          <a:p>
            <a:pPr lvl="1"/>
            <a:r>
              <a:rPr lang="en-US" dirty="0" smtClean="0"/>
              <a:t>Maintaining the continuity of the development team</a:t>
            </a:r>
          </a:p>
          <a:p>
            <a:r>
              <a:rPr lang="en-US" dirty="0" smtClean="0"/>
              <a:t>Agile development relies on the development team knowing and understanding what has to be done. </a:t>
            </a:r>
            <a:endParaRPr lang="en-US" dirty="0"/>
          </a:p>
          <a:p>
            <a:r>
              <a:rPr lang="en-US" dirty="0" smtClean="0"/>
              <a:t>For long-lifetime systems, this is a real problem as the original developers will not always work on the system.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plan-driven methods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plan-based factors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issues</a:t>
            </a:r>
            <a:endParaRPr lang="en-US" dirty="0"/>
          </a:p>
        </p:txBody>
      </p:sp>
      <p:sp>
        <p:nvSpPr>
          <p:cNvPr id="3" name="Content Placeholder 2"/>
          <p:cNvSpPr>
            <a:spLocks noGrp="1"/>
          </p:cNvSpPr>
          <p:nvPr>
            <p:ph idx="1"/>
          </p:nvPr>
        </p:nvSpPr>
        <p:spPr>
          <a:xfrm>
            <a:off x="457200" y="1600200"/>
            <a:ext cx="8470900" cy="4525963"/>
          </a:xfrm>
        </p:spPr>
        <p:txBody>
          <a:bodyPr/>
          <a:lstStyle/>
          <a:p>
            <a:r>
              <a:rPr lang="en-GB" dirty="0" smtClean="0"/>
              <a:t>How large is the system being developed?</a:t>
            </a:r>
          </a:p>
          <a:p>
            <a:pPr lvl="1"/>
            <a:r>
              <a:rPr lang="en-GB" dirty="0"/>
              <a:t>Agile methods are most effective </a:t>
            </a:r>
            <a:r>
              <a:rPr lang="en-GB" dirty="0" smtClean="0"/>
              <a:t>a </a:t>
            </a:r>
            <a:r>
              <a:rPr lang="en-GB" dirty="0"/>
              <a:t>relatively small co-located team who can communicate informally. </a:t>
            </a:r>
            <a:endParaRPr lang="en-GB" dirty="0" smtClean="0"/>
          </a:p>
          <a:p>
            <a:r>
              <a:rPr lang="en-GB" dirty="0" smtClean="0"/>
              <a:t>What type of system is being developed?</a:t>
            </a:r>
          </a:p>
          <a:p>
            <a:pPr lvl="1"/>
            <a:r>
              <a:rPr lang="en-GB" dirty="0"/>
              <a:t>Systems that require a lot of analysis before </a:t>
            </a:r>
            <a:r>
              <a:rPr lang="en-GB" dirty="0" smtClean="0"/>
              <a:t>implementation need </a:t>
            </a:r>
            <a:r>
              <a:rPr lang="en-GB" dirty="0"/>
              <a:t>a fairly detailed design to carry out this analysis. </a:t>
            </a:r>
            <a:endParaRPr lang="en-GB" dirty="0" smtClean="0"/>
          </a:p>
          <a:p>
            <a:r>
              <a:rPr lang="en-GB" dirty="0" smtClean="0"/>
              <a:t>What is the expected system lifetime?</a:t>
            </a:r>
          </a:p>
          <a:p>
            <a:pPr lvl="1"/>
            <a:r>
              <a:rPr lang="en-GB" dirty="0"/>
              <a:t>Long-lifetime systems </a:t>
            </a:r>
            <a:r>
              <a:rPr lang="en-GB" dirty="0" smtClean="0"/>
              <a:t>require documentation </a:t>
            </a:r>
            <a:r>
              <a:rPr lang="en-GB" dirty="0"/>
              <a:t>to communicate the </a:t>
            </a:r>
            <a:r>
              <a:rPr lang="en-GB" dirty="0" smtClean="0"/>
              <a:t>intentions </a:t>
            </a:r>
            <a:r>
              <a:rPr lang="en-GB" dirty="0"/>
              <a:t>of the system developers to the support team. </a:t>
            </a:r>
            <a:endParaRPr lang="en-GB" dirty="0" smtClean="0"/>
          </a:p>
          <a:p>
            <a:r>
              <a:rPr lang="en-GB" dirty="0" smtClean="0"/>
              <a:t>Is the system subject to external regulation?</a:t>
            </a:r>
          </a:p>
          <a:p>
            <a:pPr lvl="1"/>
            <a:r>
              <a:rPr lang="en-GB" dirty="0"/>
              <a:t>If a system </a:t>
            </a:r>
            <a:r>
              <a:rPr lang="en-GB" dirty="0" smtClean="0"/>
              <a:t>is regulated you </a:t>
            </a:r>
            <a:r>
              <a:rPr lang="en-GB" dirty="0"/>
              <a:t>will probably be required to produce detailed documentation as part of the system safety case. </a:t>
            </a:r>
            <a:endParaRPr lang="en-GB" dirty="0" smtClean="0"/>
          </a:p>
          <a:p>
            <a:pPr lvl="1">
              <a:buNone/>
            </a:pPr>
            <a:r>
              <a:rPr lang="en-GB" dirty="0" smtClean="0"/>
              <a:t>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and teams</a:t>
            </a:r>
            <a:endParaRPr lang="en-US" dirty="0"/>
          </a:p>
        </p:txBody>
      </p:sp>
      <p:sp>
        <p:nvSpPr>
          <p:cNvPr id="3" name="Content Placeholder 2"/>
          <p:cNvSpPr>
            <a:spLocks noGrp="1"/>
          </p:cNvSpPr>
          <p:nvPr>
            <p:ph idx="1"/>
          </p:nvPr>
        </p:nvSpPr>
        <p:spPr/>
        <p:txBody>
          <a:bodyPr/>
          <a:lstStyle/>
          <a:p>
            <a:r>
              <a:rPr lang="en-GB" dirty="0" smtClean="0"/>
              <a:t>How good are the designers and programmers in the development team?</a:t>
            </a:r>
          </a:p>
          <a:p>
            <a:pPr lvl="1"/>
            <a:r>
              <a:rPr lang="en-GB" dirty="0" smtClean="0"/>
              <a:t> It is sometimes argued that agile methods require higher skill levels than plan-based approaches in which programmers simply translate a detailed design into code.</a:t>
            </a:r>
          </a:p>
          <a:p>
            <a:r>
              <a:rPr lang="en-GB" dirty="0" smtClean="0"/>
              <a:t>How is the development team organized?</a:t>
            </a:r>
          </a:p>
          <a:p>
            <a:pPr lvl="1"/>
            <a:r>
              <a:rPr lang="en-GB" dirty="0" smtClean="0"/>
              <a:t>Design documents may be required if the team is </a:t>
            </a:r>
            <a:r>
              <a:rPr lang="en-GB" dirty="0" err="1" smtClean="0"/>
              <a:t>dsitributed</a:t>
            </a:r>
            <a:r>
              <a:rPr lang="en-GB" dirty="0" smtClean="0"/>
              <a:t>.</a:t>
            </a:r>
          </a:p>
          <a:p>
            <a:r>
              <a:rPr lang="en-GB" dirty="0" smtClean="0"/>
              <a:t>What support technologies are available?</a:t>
            </a:r>
          </a:p>
          <a:p>
            <a:pPr lvl="1"/>
            <a:r>
              <a:rPr lang="en-GB" dirty="0" smtClean="0"/>
              <a:t>IDE support for visualisation and program analysis is essential if design documentation is not available.</a:t>
            </a:r>
          </a:p>
          <a:p>
            <a:pPr lvl="1"/>
            <a:endParaRPr lang="en-GB" dirty="0" smtClean="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issues</a:t>
            </a:r>
            <a:endParaRPr lang="en-US" dirty="0"/>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r>
              <a:rPr lang="en-GB" dirty="0" smtClean="0"/>
              <a:t>.</a:t>
            </a:r>
          </a:p>
          <a:p>
            <a:r>
              <a:rPr lang="en-GB" dirty="0" smtClean="0"/>
              <a:t>Is it standard organizational practice to develop a detailed system specification?</a:t>
            </a:r>
          </a:p>
          <a:p>
            <a:r>
              <a:rPr lang="en-GB" dirty="0" smtClean="0"/>
              <a:t>Will customer representatives be available to provide feedback of system increments?</a:t>
            </a:r>
          </a:p>
          <a:p>
            <a:r>
              <a:rPr lang="en-GB" dirty="0" smtClean="0"/>
              <a:t>Can informal agile development fit into the organizational culture of detailed documentation?</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for large systems</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large systems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IBM’s agility at scale model</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A completely incremental approach to requirements engineering is impossible.</a:t>
            </a:r>
          </a:p>
          <a:p>
            <a:r>
              <a:rPr lang="en-GB" sz="2200" dirty="0" smtClean="0"/>
              <a:t>There cannot be a single product owner or customer representative.</a:t>
            </a:r>
          </a:p>
          <a:p>
            <a:r>
              <a:rPr lang="en-GB" sz="2200" dirty="0" smtClean="0"/>
              <a:t>For large systems development, it is not possible to focus only on the code of the system.  </a:t>
            </a:r>
          </a:p>
          <a:p>
            <a:r>
              <a:rPr lang="en-GB" sz="2200" dirty="0" smtClean="0"/>
              <a:t>Cross-team communication mechanisms have to be designed and used. </a:t>
            </a:r>
          </a:p>
          <a:p>
            <a:r>
              <a:rPr lang="en-GB" sz="2200" dirty="0" smtClean="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Multi-team Scrum</a:t>
            </a:r>
            <a:endParaRPr lang="en-US" dirty="0"/>
          </a:p>
        </p:txBody>
      </p:sp>
      <p:sp>
        <p:nvSpPr>
          <p:cNvPr id="3" name="Content Placeholder 2"/>
          <p:cNvSpPr>
            <a:spLocks noGrp="1"/>
          </p:cNvSpPr>
          <p:nvPr>
            <p:ph idx="1"/>
          </p:nvPr>
        </p:nvSpPr>
        <p:spPr/>
        <p:txBody>
          <a:bodyPr/>
          <a:lstStyle/>
          <a:p>
            <a:r>
              <a:rPr lang="en-GB" i="1" dirty="0"/>
              <a:t>Role replication</a:t>
            </a:r>
            <a:r>
              <a:rPr lang="en-GB" dirty="0"/>
              <a:t> </a:t>
            </a:r>
            <a:endParaRPr lang="en-GB" dirty="0" smtClean="0"/>
          </a:p>
          <a:p>
            <a:pPr lvl="1"/>
            <a:r>
              <a:rPr lang="en-GB" dirty="0" smtClean="0"/>
              <a:t>Each </a:t>
            </a:r>
            <a:r>
              <a:rPr lang="en-GB" dirty="0"/>
              <a:t>team has a Product Owner for their work component and </a:t>
            </a:r>
            <a:r>
              <a:rPr lang="en-GB" dirty="0" err="1"/>
              <a:t>ScrumMaster</a:t>
            </a:r>
            <a:r>
              <a:rPr lang="en-GB" dirty="0"/>
              <a:t>. </a:t>
            </a:r>
            <a:endParaRPr lang="en-GB" dirty="0" smtClean="0"/>
          </a:p>
          <a:p>
            <a:r>
              <a:rPr lang="en-GB" i="1" dirty="0" smtClean="0"/>
              <a:t>Product </a:t>
            </a:r>
            <a:r>
              <a:rPr lang="en-GB" i="1" dirty="0"/>
              <a:t>architects</a:t>
            </a:r>
            <a:r>
              <a:rPr lang="en-GB" dirty="0"/>
              <a:t> </a:t>
            </a:r>
            <a:endParaRPr lang="en-GB" dirty="0" smtClean="0"/>
          </a:p>
          <a:p>
            <a:pPr lvl="1"/>
            <a:r>
              <a:rPr lang="en-GB" dirty="0" smtClean="0"/>
              <a:t>Each </a:t>
            </a:r>
            <a:r>
              <a:rPr lang="en-GB" dirty="0"/>
              <a:t>team chooses a product architect and these architects collaborate to design and evolve the overall system architecture.</a:t>
            </a:r>
          </a:p>
          <a:p>
            <a:r>
              <a:rPr lang="en-GB" i="1" dirty="0" smtClean="0"/>
              <a:t>Release </a:t>
            </a:r>
            <a:r>
              <a:rPr lang="en-GB" i="1" dirty="0"/>
              <a:t>alignment</a:t>
            </a:r>
            <a:r>
              <a:rPr lang="en-GB" dirty="0"/>
              <a:t> </a:t>
            </a:r>
            <a:endParaRPr lang="en-GB" dirty="0" smtClean="0"/>
          </a:p>
          <a:p>
            <a:pPr lvl="1"/>
            <a:r>
              <a:rPr lang="en-GB" dirty="0" smtClean="0"/>
              <a:t>The </a:t>
            </a:r>
            <a:r>
              <a:rPr lang="en-GB" dirty="0"/>
              <a:t>dates of product releases from each team are aligned so that a demonstrable and complete system is produced.</a:t>
            </a:r>
          </a:p>
          <a:p>
            <a:r>
              <a:rPr lang="en-GB" i="1" dirty="0" smtClean="0"/>
              <a:t>Scrum </a:t>
            </a:r>
            <a:r>
              <a:rPr lang="en-GB" i="1" dirty="0"/>
              <a:t>of Scrums</a:t>
            </a:r>
            <a:r>
              <a:rPr lang="en-GB" dirty="0"/>
              <a:t> </a:t>
            </a:r>
            <a:endParaRPr lang="en-GB" dirty="0" smtClean="0"/>
          </a:p>
          <a:p>
            <a:pPr lvl="1"/>
            <a:r>
              <a:rPr lang="en-GB" dirty="0" smtClean="0"/>
              <a:t>There </a:t>
            </a:r>
            <a:r>
              <a:rPr lang="en-GB" dirty="0"/>
              <a:t>is a daily Scrum of Scrums where representatives from each team meet to discuss </a:t>
            </a:r>
            <a:r>
              <a:rPr lang="en-GB" dirty="0" err="1" smtClean="0"/>
              <a:t>progressand</a:t>
            </a:r>
            <a:r>
              <a:rPr lang="en-GB" dirty="0" smtClean="0"/>
              <a:t> </a:t>
            </a:r>
            <a:r>
              <a:rPr lang="en-GB" dirty="0"/>
              <a:t>plan </a:t>
            </a:r>
            <a:r>
              <a:rPr lang="en-GB" dirty="0" smtClean="0"/>
              <a:t>work </a:t>
            </a:r>
            <a:r>
              <a:rPr lang="en-GB" dirty="0"/>
              <a:t>to be </a:t>
            </a:r>
            <a:r>
              <a:rPr lang="en-GB" dirty="0" smtClean="0"/>
              <a:t>done.</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across organizations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software development, frequent releases of the software, reducing process overheads by minimizing documentation and producing high-quality code.  </a:t>
            </a:r>
          </a:p>
          <a:p>
            <a:r>
              <a:rPr lang="en-GB" sz="2000" dirty="0" smtClean="0"/>
              <a:t>Agile development practices include </a:t>
            </a:r>
          </a:p>
          <a:p>
            <a:pPr lvl="1"/>
            <a:r>
              <a:rPr lang="en-GB" sz="1600" dirty="0" smtClean="0"/>
              <a:t>User stories for system specification</a:t>
            </a:r>
          </a:p>
          <a:p>
            <a:pPr lvl="1"/>
            <a:r>
              <a:rPr lang="en-GB" sz="1600" dirty="0" smtClean="0"/>
              <a:t> Frequent releases of the software, </a:t>
            </a:r>
          </a:p>
          <a:p>
            <a:pPr lvl="1"/>
            <a:r>
              <a:rPr lang="en-GB" sz="1600" dirty="0" smtClean="0"/>
              <a:t>Continuous software improvement </a:t>
            </a:r>
          </a:p>
          <a:p>
            <a:pPr lvl="1"/>
            <a:r>
              <a:rPr lang="en-GB" sz="1600" dirty="0" smtClean="0"/>
              <a:t>Test-first development</a:t>
            </a:r>
          </a:p>
          <a:p>
            <a:pPr lvl="1"/>
            <a:r>
              <a:rPr lang="en-GB" sz="1600" dirty="0" smtClean="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Scrum is an agile method that provides a project management framework. </a:t>
            </a:r>
          </a:p>
          <a:p>
            <a:pPr lvl="1"/>
            <a:r>
              <a:rPr lang="en-GB" dirty="0" smtClean="0"/>
              <a:t>It is centred round a set of sprints, which are fixed time periods when a system increment is developed.</a:t>
            </a:r>
          </a:p>
          <a:p>
            <a:r>
              <a:rPr lang="en-GB" dirty="0" smtClean="0"/>
              <a:t>Many practical development methods are a mixture of plan-based and agile development. </a:t>
            </a:r>
          </a:p>
          <a:p>
            <a:r>
              <a:rPr lang="en-GB" dirty="0" smtClean="0"/>
              <a:t>Scaling agile methods for large systems is difficult.</a:t>
            </a:r>
          </a:p>
          <a:p>
            <a:pPr lvl="1"/>
            <a:r>
              <a:rPr lang="en-GB" dirty="0" smtClean="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smtClean="0"/>
              <a:t>Agile methods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1588</TotalTime>
  <Words>5098</Words>
  <Application>Microsoft Office PowerPoint</Application>
  <PresentationFormat>On-screen Show (4:3)</PresentationFormat>
  <Paragraphs>531</Paragraphs>
  <Slides>66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ＭＳ Ｐゴシック</vt: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T00533766</cp:lastModifiedBy>
  <cp:revision>42</cp:revision>
  <dcterms:created xsi:type="dcterms:W3CDTF">2010-01-06T20:28:26Z</dcterms:created>
  <dcterms:modified xsi:type="dcterms:W3CDTF">2018-02-15T19:08:23Z</dcterms:modified>
</cp:coreProperties>
</file>