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6"/>
  </p:notesMasterIdLst>
  <p:handoutMasterIdLst>
    <p:handoutMasterId r:id="rId67"/>
  </p:handoutMasterIdLst>
  <p:sldIdLst>
    <p:sldId id="256"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28" r:id="rId18"/>
    <p:sldId id="316" r:id="rId19"/>
    <p:sldId id="283" r:id="rId20"/>
    <p:sldId id="284" r:id="rId21"/>
    <p:sldId id="260" r:id="rId22"/>
    <p:sldId id="285" r:id="rId23"/>
    <p:sldId id="317" r:id="rId24"/>
    <p:sldId id="318" r:id="rId25"/>
    <p:sldId id="286" r:id="rId26"/>
    <p:sldId id="321" r:id="rId27"/>
    <p:sldId id="287" r:id="rId28"/>
    <p:sldId id="261" r:id="rId29"/>
    <p:sldId id="262" r:id="rId30"/>
    <p:sldId id="288" r:id="rId31"/>
    <p:sldId id="289" r:id="rId32"/>
    <p:sldId id="290" r:id="rId33"/>
    <p:sldId id="268" r:id="rId34"/>
    <p:sldId id="263" r:id="rId35"/>
    <p:sldId id="271" r:id="rId36"/>
    <p:sldId id="272" r:id="rId37"/>
    <p:sldId id="291" r:id="rId38"/>
    <p:sldId id="322" r:id="rId39"/>
    <p:sldId id="324" r:id="rId40"/>
    <p:sldId id="264" r:id="rId41"/>
    <p:sldId id="333" r:id="rId42"/>
    <p:sldId id="325" r:id="rId43"/>
    <p:sldId id="329" r:id="rId44"/>
    <p:sldId id="297" r:id="rId45"/>
    <p:sldId id="265" r:id="rId46"/>
    <p:sldId id="309" r:id="rId47"/>
    <p:sldId id="308" r:id="rId48"/>
    <p:sldId id="310" r:id="rId49"/>
    <p:sldId id="331" r:id="rId50"/>
    <p:sldId id="299" r:id="rId51"/>
    <p:sldId id="311" r:id="rId52"/>
    <p:sldId id="298" r:id="rId53"/>
    <p:sldId id="326" r:id="rId54"/>
    <p:sldId id="266" r:id="rId55"/>
    <p:sldId id="327" r:id="rId56"/>
    <p:sldId id="306" r:id="rId57"/>
    <p:sldId id="332" r:id="rId58"/>
    <p:sldId id="301" r:id="rId59"/>
    <p:sldId id="302" r:id="rId60"/>
    <p:sldId id="267" r:id="rId61"/>
    <p:sldId id="303" r:id="rId62"/>
    <p:sldId id="304" r:id="rId63"/>
    <p:sldId id="330" r:id="rId64"/>
    <p:sldId id="305"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66" y="93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4/24/2018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4/24/2018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chemeClr val="tx1"/>
                </a:solidFill>
              </a:rPr>
              <a:t>Software </a:t>
            </a:r>
            <a:r>
              <a:rPr lang="en-GB" sz="2400" dirty="0" smtClean="0">
                <a:solidFill>
                  <a:schemeClr val="tx1"/>
                </a:solidFill>
              </a:rPr>
              <a:t>inspections</a:t>
            </a:r>
            <a:r>
              <a:rPr lang="en-GB" i="1" dirty="0" smtClean="0">
                <a:solidFill>
                  <a:schemeClr val="tx1"/>
                </a:solidFill>
              </a:rPr>
              <a:t> </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t>
            </a:r>
            <a:r>
              <a:rPr lang="en-GB" sz="2000" dirty="0" smtClean="0"/>
              <a:t>analysis.</a:t>
            </a:r>
          </a:p>
          <a:p>
            <a:pPr lvl="1"/>
            <a:r>
              <a:rPr lang="en-GB" dirty="0" smtClean="0"/>
              <a:t>Discussed in Chapter 15.</a:t>
            </a:r>
            <a:endParaRPr lang="en-GB" sz="2000" dirty="0" smtClean="0"/>
          </a:p>
          <a:p>
            <a:r>
              <a:rPr lang="en-GB" sz="2400" dirty="0">
                <a:solidFill>
                  <a:srgbClr val="000000"/>
                </a:solidFill>
              </a:rPr>
              <a:t>Software </a:t>
            </a:r>
            <a:r>
              <a:rPr lang="en-GB" sz="2400" dirty="0" smtClean="0">
                <a:solidFill>
                  <a:srgbClr val="000000"/>
                </a:solidFill>
              </a:rPr>
              <a:t>testing</a:t>
            </a:r>
            <a:r>
              <a:rPr lang="en-GB" i="1" dirty="0" smtClean="0">
                <a:solidFill>
                  <a:srgbClr val="000000"/>
                </a:solidFill>
              </a:rPr>
              <a:t> </a:t>
            </a:r>
            <a:r>
              <a:rPr lang="en-GB" sz="2400" dirty="0" smtClean="0"/>
              <a:t>Concerned </a:t>
            </a:r>
            <a:r>
              <a:rPr lang="en-GB" sz="2400" dirty="0"/>
              <a:t>with exercising and </a:t>
            </a:r>
            <a:br>
              <a:rPr lang="en-GB" sz="2400" dirty="0"/>
            </a:br>
            <a:r>
              <a:rPr lang="en-GB" sz="2400" dirty="0"/>
              <a:t>observing product behaviour (dynamic verification)</a:t>
            </a:r>
          </a:p>
          <a:p>
            <a:pPr lvl="1"/>
            <a:r>
              <a:rPr lang="en-GB" sz="2000" dirty="0"/>
              <a:t>The system is executed with test data and its operational behaviour is </a:t>
            </a:r>
            <a:r>
              <a:rPr lang="en-GB" sz="2000" dirty="0" smtClean="0"/>
              <a:t>observed.</a:t>
            </a:r>
          </a:p>
          <a:p>
            <a:endParaRPr lang="en-GB" sz="2400"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p:txBody>
          <a:bodyPr/>
          <a:lstStyle/>
          <a:p>
            <a:r>
              <a:rPr lang="en-GB" sz="2400" dirty="0"/>
              <a:t>These involve people examining the source representation with the aim of discovering anomalies and defects.</a:t>
            </a:r>
          </a:p>
          <a:p>
            <a:r>
              <a:rPr lang="en-GB" sz="2400" dirty="0"/>
              <a:t>Inspections not require execution of a system so may be used before implementation.</a:t>
            </a:r>
          </a:p>
          <a:p>
            <a:r>
              <a:rPr lang="en-GB" sz="2400" dirty="0"/>
              <a:t>They may be applied to any representation of the system (requirements, </a:t>
            </a:r>
            <a:r>
              <a:rPr lang="en-GB" sz="2400" dirty="0" err="1"/>
              <a:t>design,configuration</a:t>
            </a:r>
            <a:r>
              <a:rPr lang="en-GB" sz="2400" dirty="0"/>
              <a:t> data, test data, etc.).</a:t>
            </a:r>
          </a:p>
          <a:p>
            <a:r>
              <a:rPr lang="en-GB" sz="2400" dirty="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lstStyle/>
          <a:p>
            <a:r>
              <a:rPr lang="en-US" dirty="0" smtClean="0"/>
              <a:t>During testing, errors can mask (hide) other errors. Because inspection is a static process, you don’t have to be concerned with interactions between errors.</a:t>
            </a:r>
          </a:p>
          <a:p>
            <a:r>
              <a:rPr lang="en-US" dirty="0" smtClean="0"/>
              <a:t>Incomplete versions of a system can be inspected without additional costs. If a program is incomplete, then you need to develop specialized test harnesses to test the parts that are available. </a:t>
            </a:r>
          </a:p>
          <a:p>
            <a:r>
              <a:rPr lang="en-US" dirty="0" smtClean="0"/>
              <a:t>As well as searching for program defects, an inspection can also consider broader quality attributes of a program, such as compliance with standards, portability and maintainability.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dirty="0" smtClean="0"/>
              <a:t>Development testing</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10594861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team developing the system. </a:t>
            </a:r>
          </a:p>
          <a:p>
            <a:pPr lvl="1"/>
            <a:r>
              <a:rPr lang="en-US" dirty="0" smtClean="0"/>
              <a:t>Unit testing, where individual program units or object classes are tested. Unit testing should focus on testing the functionality of objects or methods.</a:t>
            </a:r>
            <a:endParaRPr lang="en-GB" dirty="0" smtClean="0"/>
          </a:p>
          <a:p>
            <a:pPr lvl="1"/>
            <a:r>
              <a:rPr lang="en-US" dirty="0" smtClean="0"/>
              <a:t>Component testing, where several individual units are integrated to create composite components. Component testing should focus on testing component interfaces.</a:t>
            </a:r>
            <a:endParaRPr lang="en-GB" dirty="0" smtClean="0"/>
          </a:p>
          <a:p>
            <a:pPr lvl="1"/>
            <a:r>
              <a:rPr lang="en-US" dirty="0" smtClean="0"/>
              <a:t>System testing, where some or all of the components in a system are integrated and the system is tested as a whole. System testing should focus on testing component interactions.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idx="1"/>
          </p:nvPr>
        </p:nvSpPr>
        <p:spPr/>
        <p:txBody>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all operations associated with an </a:t>
            </a:r>
            <a:r>
              <a:rPr lang="en-GB" dirty="0" smtClean="0"/>
              <a:t>object</a:t>
            </a:r>
            <a:r>
              <a:rPr lang="en-US" dirty="0" smtClean="0"/>
              <a:t> </a:t>
            </a:r>
            <a:endParaRPr lang="en-GB" dirty="0" smtClean="0"/>
          </a:p>
          <a:p>
            <a:pPr lvl="1"/>
            <a:r>
              <a:rPr lang="en-GB" dirty="0"/>
              <a:t>Setting and interrogating all object </a:t>
            </a:r>
            <a:r>
              <a:rPr lang="en-GB" dirty="0" smtClean="0"/>
              <a:t>attributes</a:t>
            </a:r>
            <a:r>
              <a:rPr lang="en-US" dirty="0" smtClean="0"/>
              <a:t> </a:t>
            </a:r>
            <a:endParaRPr lang="en-GB" dirty="0" smtClean="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weather station object interface</a:t>
            </a:r>
            <a:r>
              <a:rPr lang="en-GB" dirty="0" smtClean="0"/>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21</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a:p>
            <a:r>
              <a:rPr lang="en-US" dirty="0" smtClean="0"/>
              <a:t>Unit testing frameworks provide generic test classes that you extend to create specific test cases. They can then run all of the tests that you have implemented and report, often through some GUI, on the success of otherwise of the tests.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setup part, where you initialize the system with the test case, namely the inputs and expected outputs.</a:t>
            </a:r>
            <a:endParaRPr lang="en-GB" dirty="0" smtClean="0"/>
          </a:p>
          <a:p>
            <a:r>
              <a:rPr lang="en-US" dirty="0" smtClean="0"/>
              <a:t>A call part, where you call the object or method to be tested.</a:t>
            </a:r>
            <a:endParaRPr lang="en-GB" dirty="0" smtClean="0"/>
          </a:p>
          <a:p>
            <a:r>
              <a:rPr lang="en-US" dirty="0" smtClean="0"/>
              <a:t>An assertion part where you compare the result of the call with the expected result. If the assertion evaluates to true, the test has been successful  if false, then it has failed.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unit test cases</a:t>
            </a:r>
            <a:endParaRPr lang="en-US" dirty="0"/>
          </a:p>
        </p:txBody>
      </p:sp>
      <p:sp>
        <p:nvSpPr>
          <p:cNvPr id="3" name="Content Placeholder 2"/>
          <p:cNvSpPr>
            <a:spLocks noGrp="1"/>
          </p:cNvSpPr>
          <p:nvPr>
            <p:ph idx="1"/>
          </p:nvPr>
        </p:nvSpPr>
        <p:spPr/>
        <p:txBody>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r>
              <a:rPr lang="en-US" dirty="0" smtClean="0"/>
              <a:t>This leads to 2 types of unit test case:</a:t>
            </a:r>
          </a:p>
          <a:p>
            <a:pPr lvl="1"/>
            <a:r>
              <a:rPr lang="en-US" dirty="0" smtClean="0"/>
              <a:t>The first of these should reflect normal operation of a program and should show that the component works as expected. </a:t>
            </a:r>
          </a:p>
          <a:p>
            <a:pPr lvl="1"/>
            <a:r>
              <a:rPr lang="en-US" dirty="0" smtClean="0"/>
              <a:t>The other kind of test case should be based on testing experience of where common problems arise. It should use abnormal inputs to check that these are properly processed and do not crash the component.</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t>Partition testing,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t>Guideline-based testing,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GB" dirty="0"/>
              <a:t>Input data and output results often fall into different classes where all members of a class are related.</a:t>
            </a:r>
          </a:p>
          <a:p>
            <a:r>
              <a:rPr lang="en-GB" dirty="0"/>
              <a:t>Each of these classes is an </a:t>
            </a:r>
            <a:r>
              <a:rPr lang="en-GB" dirty="0">
                <a:solidFill>
                  <a:srgbClr val="000000"/>
                </a:solidFill>
              </a:rPr>
              <a:t>equivalence partition </a:t>
            </a:r>
            <a:r>
              <a:rPr lang="en-GB" dirty="0"/>
              <a:t>or domain where the program behaves in an equivalent way for each class member.</a:t>
            </a:r>
          </a:p>
          <a:p>
            <a:r>
              <a:rPr lang="en-GB" dirty="0"/>
              <a:t>Test cases should be chosen from each partition.</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86249"/>
            <a:ext cx="7311053" cy="4020798"/>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29</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lstStyle/>
          <a:p>
            <a:r>
              <a:rPr lang="en-US" sz="2200" dirty="0" smtClean="0"/>
              <a:t>Testing is intended to show that a program does what it is intended to do and to discover program defects before it is put into use. </a:t>
            </a:r>
          </a:p>
          <a:p>
            <a:r>
              <a:rPr lang="en-US" sz="2200" dirty="0" smtClean="0"/>
              <a:t>When you test software, you execute a program using artificial data. </a:t>
            </a:r>
          </a:p>
          <a:p>
            <a:r>
              <a:rPr lang="en-US" sz="2200" dirty="0" smtClean="0"/>
              <a:t>You check the results of the test run for errors, anomalies or information about the program’s non-functional attributes. </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verification and validation process, which also includes static validation techniques.</a:t>
            </a:r>
            <a:endParaRPr lang="en-GB" sz="2200" i="1"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000000"/>
                </a:solidFill>
              </a:rPr>
              <a:t>Parameter interfaces </a:t>
            </a:r>
            <a:r>
              <a:rPr lang="en-GB" dirty="0" smtClean="0"/>
              <a:t>Data passed from one method or procedure to another.</a:t>
            </a:r>
          </a:p>
          <a:p>
            <a:pPr lvl="1"/>
            <a:r>
              <a:rPr lang="en-GB" dirty="0" smtClean="0">
                <a:solidFill>
                  <a:srgbClr val="000000"/>
                </a:solidFill>
              </a:rPr>
              <a:t>Shared memory interf</a:t>
            </a:r>
            <a:r>
              <a:rPr lang="en-GB" dirty="0" smtClean="0">
                <a:solidFill>
                  <a:srgbClr val="FF0000"/>
                </a:solidFill>
              </a:rPr>
              <a:t>aces </a:t>
            </a:r>
            <a:r>
              <a:rPr lang="en-GB" dirty="0" smtClean="0"/>
              <a:t>Block of memory is shared between procedures or functions.</a:t>
            </a:r>
          </a:p>
          <a:p>
            <a:pPr lvl="1"/>
            <a:r>
              <a:rPr lang="en-GB" dirty="0" smtClean="0">
                <a:solidFill>
                  <a:srgbClr val="000000"/>
                </a:solidFill>
              </a:rPr>
              <a:t>Procedural interfaces </a:t>
            </a:r>
            <a:r>
              <a:rPr lang="en-GB" dirty="0" smtClean="0"/>
              <a:t>Sub-system encapsulates a set of procedures to be called by other sub-systems.</a:t>
            </a:r>
          </a:p>
          <a:p>
            <a:pPr lvl="1"/>
            <a:r>
              <a:rPr lang="en-GB" dirty="0" smtClean="0">
                <a:solidFill>
                  <a:srgbClr val="000000"/>
                </a:solidFill>
              </a:rPr>
              <a:t>Message passing interfaces </a:t>
            </a:r>
            <a:r>
              <a:rPr lang="en-GB" dirty="0" smtClean="0"/>
              <a:t>Sub-systems request services from other sub-systems</a:t>
            </a:r>
          </a:p>
          <a:p>
            <a:endParaRPr lang="en-GB"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04" y="1601044"/>
            <a:ext cx="4872975" cy="4576827"/>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a:p>
            <a:r>
              <a:rPr lang="en-US" dirty="0" smtClean="0"/>
              <a:t>System testing tests the emergent behavior of a system. </a:t>
            </a:r>
            <a:endParaRPr lang="en-US" dirty="0"/>
          </a:p>
        </p:txBody>
      </p:sp>
      <p:sp>
        <p:nvSpPr>
          <p:cNvPr id="5" name="Footer Placeholder 4"/>
          <p:cNvSpPr>
            <a:spLocks noGrp="1"/>
          </p:cNvSpPr>
          <p:nvPr>
            <p:ph type="ftr" sz="quarter" idx="11"/>
          </p:nvPr>
        </p:nvSpPr>
        <p:spPr/>
        <p:txBody>
          <a:bodyPr/>
          <a:lstStyle/>
          <a:p>
            <a:r>
              <a:rPr lang="en-US" dirty="0" smtClean="0"/>
              <a:t>Chapter 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6" name="Date Placeholder 5"/>
          <p:cNvSpPr>
            <a:spLocks noGrp="1"/>
          </p:cNvSpPr>
          <p:nvPr>
            <p:ph type="dt" sz="half" idx="10"/>
          </p:nvPr>
        </p:nvSpPr>
        <p:spPr/>
        <p:txBody>
          <a:bodyPr/>
          <a:lstStyle/>
          <a:p>
            <a:r>
              <a:rPr lang="en-GB" dirty="0" smtClean="0"/>
              <a:t>30/10/2014</a:t>
            </a:r>
            <a:endParaRPr lang="en-US" dirty="0"/>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During system testing, reusable components that have been separately developed and off-the-shelf systems may be integrated with newly developed components. The complete system is then tested.</a:t>
            </a:r>
            <a:endParaRPr lang="en-GB" dirty="0" smtClean="0"/>
          </a:p>
          <a:p>
            <a:r>
              <a:rPr lang="en-US" dirty="0" smtClean="0"/>
              <a:t>Components developed by different team members 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 goals</a:t>
            </a:r>
            <a:endParaRPr lang="en-US" dirty="0"/>
          </a:p>
        </p:txBody>
      </p:sp>
      <p:sp>
        <p:nvSpPr>
          <p:cNvPr id="3" name="Content Placeholder 2"/>
          <p:cNvSpPr>
            <a:spLocks noGrp="1"/>
          </p:cNvSpPr>
          <p:nvPr>
            <p:ph idx="1"/>
          </p:nvPr>
        </p:nvSpPr>
        <p:spPr/>
        <p:txBody>
          <a:bodyPr/>
          <a:lstStyle/>
          <a:p>
            <a:r>
              <a:rPr lang="en-US" dirty="0" smtClean="0"/>
              <a:t>To demonstrate to the developer and the customer that the software meets its requirements. </a:t>
            </a:r>
          </a:p>
          <a:p>
            <a:pPr lvl="1"/>
            <a:r>
              <a:rPr lang="en-US" dirty="0" smtClean="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smtClean="0"/>
          </a:p>
          <a:p>
            <a:r>
              <a:rPr lang="en-US" dirty="0" smtClean="0"/>
              <a:t>To discover situations in which the behavior of the software is incorrect, undesirable or does not conform to its specification. </a:t>
            </a:r>
          </a:p>
          <a:p>
            <a:pPr lvl="1"/>
            <a:r>
              <a:rPr lang="en-US" dirty="0" smtClean="0"/>
              <a:t>Defect testing is concerned with rooting out undesirable system behavior such as system crashes, unwanted interactions with other systems, incorrect computations and data corruption.</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derived from sequence diagram</a:t>
            </a:r>
            <a:endParaRPr lang="en-US" dirty="0"/>
          </a:p>
        </p:txBody>
      </p:sp>
      <p:sp>
        <p:nvSpPr>
          <p:cNvPr id="3" name="Content Placeholder 2"/>
          <p:cNvSpPr>
            <a:spLocks noGrp="1"/>
          </p:cNvSpPr>
          <p:nvPr>
            <p:ph idx="1"/>
          </p:nvPr>
        </p:nvSpPr>
        <p:spPr/>
        <p:txBody>
          <a:bodyPr/>
          <a:lstStyle/>
          <a:p>
            <a:r>
              <a:rPr lang="en-US" dirty="0"/>
              <a:t>An input of a request for a report should have an associated acknowledgement. </a:t>
            </a:r>
            <a:r>
              <a:rPr lang="en-US" dirty="0" smtClean="0"/>
              <a:t>A </a:t>
            </a:r>
            <a:r>
              <a:rPr lang="en-US" dirty="0"/>
              <a:t>report should ultimately be returned from the request. </a:t>
            </a:r>
            <a:endParaRPr lang="en-US" dirty="0" smtClean="0"/>
          </a:p>
          <a:p>
            <a:pPr lvl="1"/>
            <a:r>
              <a:rPr lang="en-US" dirty="0" smtClean="0"/>
              <a:t>You should </a:t>
            </a:r>
            <a:r>
              <a:rPr lang="en-US" dirty="0"/>
              <a:t>create summarized data that can be used to check that the report is correctly organized. </a:t>
            </a:r>
            <a:endParaRPr lang="en-GB" dirty="0"/>
          </a:p>
          <a:p>
            <a:r>
              <a:rPr lang="en-US" dirty="0" smtClean="0"/>
              <a:t>An </a:t>
            </a:r>
            <a:r>
              <a:rPr lang="en-US" dirty="0"/>
              <a:t>input request for a report to </a:t>
            </a:r>
            <a:r>
              <a:rPr lang="en-US" dirty="0" err="1"/>
              <a:t>WeatherStation</a:t>
            </a:r>
            <a:r>
              <a:rPr lang="en-US" dirty="0"/>
              <a:t> results in a summarized report being generated. </a:t>
            </a:r>
            <a:endParaRPr lang="en-US" dirty="0" smtClean="0"/>
          </a:p>
          <a:p>
            <a:pPr lvl="1"/>
            <a:r>
              <a:rPr lang="en-US" dirty="0" smtClean="0"/>
              <a:t>Can be tested </a:t>
            </a:r>
            <a:r>
              <a:rPr lang="en-US" dirty="0"/>
              <a:t>by creating raw data corresponding to the summary that you have prepared for the test of </a:t>
            </a:r>
            <a:r>
              <a:rPr lang="en-US" dirty="0" err="1"/>
              <a:t>SatComms</a:t>
            </a:r>
            <a:r>
              <a:rPr lang="en-US" dirty="0"/>
              <a:t> and checking that the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049912429"/>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t>Exhaustive system testing is impossible so testing policies which define the required system test coverage may be developed.</a:t>
            </a:r>
          </a:p>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dirty="0" smtClean="0"/>
              <a:t>Test-driven development</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43</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30488627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45</a:t>
            </a:fld>
            <a:endParaRPr lang="en-US"/>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Regression testing is testing the system to check that changes have not ‘broken’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dirty="0" smtClean="0"/>
              <a:t>Tests must run ‘successfully’ before the change is committed.</a:t>
            </a:r>
          </a:p>
          <a:p>
            <a:pPr>
              <a:buNone/>
            </a:pP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Release testing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004290532"/>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and defect testing</a:t>
            </a:r>
            <a:endParaRPr lang="en-US" dirty="0"/>
          </a:p>
        </p:txBody>
      </p:sp>
      <p:sp>
        <p:nvSpPr>
          <p:cNvPr id="3" name="Content Placeholder 2"/>
          <p:cNvSpPr>
            <a:spLocks noGrp="1"/>
          </p:cNvSpPr>
          <p:nvPr>
            <p:ph idx="1"/>
          </p:nvPr>
        </p:nvSpPr>
        <p:spPr/>
        <p:txBody>
          <a:bodyPr/>
          <a:lstStyle/>
          <a:p>
            <a:r>
              <a:rPr lang="en-US" dirty="0" smtClean="0">
                <a:solidFill>
                  <a:srgbClr val="000000"/>
                </a:solidFill>
              </a:rPr>
              <a:t>The first goal leads to validation testing</a:t>
            </a:r>
          </a:p>
          <a:p>
            <a:pPr lvl="1"/>
            <a:r>
              <a:rPr lang="en-US" dirty="0" smtClean="0">
                <a:solidFill>
                  <a:srgbClr val="000000"/>
                </a:solidFill>
              </a:rPr>
              <a:t>You expect the system to perform correctly using a given set of test cases that reflect the system’s expected use. </a:t>
            </a:r>
          </a:p>
          <a:p>
            <a:r>
              <a:rPr lang="en-US" dirty="0" smtClean="0">
                <a:solidFill>
                  <a:srgbClr val="000000"/>
                </a:solidFill>
              </a:rPr>
              <a:t>The second goal leads to defect testing</a:t>
            </a:r>
          </a:p>
          <a:p>
            <a:pPr lvl="1"/>
            <a:r>
              <a:rPr lang="en-US" dirty="0" smtClean="0">
                <a:solidFill>
                  <a:srgbClr val="000000"/>
                </a:solidFill>
              </a:rPr>
              <a:t>The test cases are designed to expose defects. The test cases in defect testing can be deliberately obscure and need not reflect how the system is normally used. </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black-box testing process where tests are only derived from the system specification.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(defect testing). The objective of release testing is to check that the system meets its requirements and is good enough for external use (validation testing).</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Mentcare system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a:t>
            </a:r>
            <a:r>
              <a:rPr lang="en-GB" dirty="0" smtClean="0"/>
              <a:t>Mentcare system</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6" name="Rectangle 5"/>
          <p:cNvSpPr/>
          <p:nvPr/>
        </p:nvSpPr>
        <p:spPr>
          <a:xfrm>
            <a:off x="317510" y="1506493"/>
            <a:ext cx="8504728" cy="4755148"/>
          </a:xfrm>
          <a:prstGeom prst="rect">
            <a:avLst/>
          </a:prstGeom>
        </p:spPr>
        <p:txBody>
          <a:bodyPr wrap="square">
            <a:spAutoFit/>
          </a:bodyPr>
          <a:lstStyle/>
          <a:p>
            <a:pPr>
              <a:spcAft>
                <a:spcPts val="600"/>
              </a:spcAft>
            </a:pPr>
            <a:r>
              <a:rPr lang="en-GB" sz="1600" dirty="0" smtClean="0"/>
              <a:t>George is a nurse who specializes in mental healthcare. One of his responsibilities is to visit patients at home to check that their treatment is effective and that they are not suffering from medication side effects.</a:t>
            </a:r>
          </a:p>
          <a:p>
            <a:pPr>
              <a:spcAft>
                <a:spcPts val="600"/>
              </a:spcAft>
            </a:pPr>
            <a:r>
              <a:rPr lang="en-GB" sz="1600" dirty="0" smtClean="0"/>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spcAft>
                <a:spcPts val="600"/>
              </a:spcAft>
            </a:pPr>
            <a:r>
              <a:rPr lang="en-GB" sz="1600" dirty="0" smtClean="0"/>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r>
              <a:rPr lang="en-GB" sz="1600" dirty="0" smtClean="0"/>
              <a:t>After, finishing his consultations, George returns to the clinic and uploads the records of patients visited to the database. The system generates a call list for George of those patients who He has to contact for follow-up information and make clinic appointments.</a:t>
            </a:r>
            <a:endParaRPr lang="en-GB" sz="1600" dirty="0"/>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Tests should reflect the profile of use of the system.</a:t>
            </a:r>
          </a:p>
          <a:p>
            <a:r>
              <a:rPr lang="en-US" dirty="0" smtClean="0"/>
              <a:t>Performance tests usually involve planning a series of tests where the load is steadily increased until the system performance becomes unacceptable.</a:t>
            </a:r>
          </a:p>
          <a:p>
            <a:r>
              <a:rPr lang="en-US" dirty="0" smtClean="0"/>
              <a:t>Stress testing is a form of performance testing where the system is deliberately overloaded to test its failure </a:t>
            </a:r>
            <a:r>
              <a:rPr lang="en-US" dirty="0" err="1" smtClean="0"/>
              <a:t>behaviour</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smtClean="0"/>
              <a:t>User testing</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57</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427599946"/>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users or customers provide input and advice on system testing. </a:t>
            </a:r>
          </a:p>
          <a:p>
            <a:r>
              <a:rPr lang="en-US" dirty="0" smtClean="0"/>
              <a:t>User </a:t>
            </a:r>
            <a:r>
              <a:rPr lang="en-US" dirty="0" smtClean="0"/>
              <a:t>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a:t>
            </a:r>
            <a:r>
              <a:rPr lang="en-US" sz="2000" dirty="0" smtClean="0"/>
              <a:t>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a:t>
            </a:r>
            <a:r>
              <a:rPr lang="en-US" sz="2000" dirty="0" smtClean="0"/>
              <a:t>specification </a:t>
            </a:r>
          </a:p>
          <a:p>
            <a:pPr lvl="1"/>
            <a:r>
              <a:rPr lang="en-US" sz="2000" dirty="0"/>
              <a:t>A successful test is a test that makes the system perform incorrectly and so exposes a defect in the system.</a:t>
            </a:r>
          </a:p>
        </p:txBody>
      </p:sp>
      <p:sp>
        <p:nvSpPr>
          <p:cNvPr id="5" name="Footer Placeholder 4"/>
          <p:cNvSpPr>
            <a:spLocks noGrp="1"/>
          </p:cNvSpPr>
          <p:nvPr>
            <p:ph type="ftr" sz="quarter" idx="11"/>
          </p:nvPr>
        </p:nvSpPr>
        <p:spPr/>
        <p:txBody>
          <a:bodyPr/>
          <a:lstStyle/>
          <a:p>
            <a:r>
              <a:rPr lang="en-US" dirty="0" smtClean="0"/>
              <a:t>Chapter 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60</a:t>
            </a:fld>
            <a:endParaRPr lang="en-US"/>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2938280"/>
            <a:ext cx="8797205" cy="1552448"/>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acceptance testing</a:t>
            </a:r>
            <a:endParaRPr lang="en-US" dirty="0"/>
          </a:p>
        </p:txBody>
      </p:sp>
      <p:sp>
        <p:nvSpPr>
          <p:cNvPr id="3" name="Content Placeholder 2"/>
          <p:cNvSpPr>
            <a:spLocks noGrp="1"/>
          </p:cNvSpPr>
          <p:nvPr>
            <p:ph idx="1"/>
          </p:nvPr>
        </p:nvSpPr>
        <p:spPr/>
        <p:txBody>
          <a:bodyPr/>
          <a:lstStyle/>
          <a:p>
            <a:r>
              <a:rPr lang="en-US" dirty="0" smtClean="0"/>
              <a:t>In agile methods, the user/customer is part of the development team and is responsible for making decisions on the acceptability of the system.</a:t>
            </a:r>
          </a:p>
          <a:p>
            <a:r>
              <a:rPr lang="en-US" dirty="0" smtClean="0"/>
              <a:t>Tests are defined by the user/customer and are integrated with other tests in that they are run automatically when changes are made.</a:t>
            </a:r>
          </a:p>
          <a:p>
            <a:r>
              <a:rPr lang="en-US" dirty="0" smtClean="0"/>
              <a:t>There is no separate acceptance testing process.</a:t>
            </a:r>
          </a:p>
          <a:p>
            <a:r>
              <a:rPr lang="en-US" dirty="0" smtClean="0"/>
              <a:t>Main problem here is whether or not the embedded user is ‘typical’ and can represent the interests of all system stakeholders.</a:t>
            </a:r>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Testing can only show the presence of errors in a program. It cannot demonstrate that there are no remaining faults.</a:t>
            </a:r>
            <a:endParaRPr lang="en-GB" dirty="0" smtClean="0"/>
          </a:p>
          <a:p>
            <a:r>
              <a:rPr lang="en-US" dirty="0" smtClean="0"/>
              <a:t>Development testing is the responsibility of the software development team. A separate team should be responsible for testing a system before it is released to customers. </a:t>
            </a:r>
            <a:endParaRPr lang="en-GB" dirty="0" smtClean="0"/>
          </a:p>
          <a:p>
            <a:r>
              <a:rPr lang="en-US" dirty="0" smtClean="0"/>
              <a:t>Development testing includes unit testing, in which you test individual objects and methods  component testing in which you test related groups of objects  and system testing, in which you test partial or complete systems.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63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321825848"/>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testing software, you should try to ‘break’ the software by using experience and guidelines to choose types of test case that have been effective in discovering defects in other systems.</a:t>
            </a:r>
            <a:endParaRPr lang="en-GB" sz="2000" dirty="0" smtClean="0"/>
          </a:p>
          <a:p>
            <a:r>
              <a:rPr lang="en-US" sz="2000" dirty="0" smtClean="0"/>
              <a:t>Wherever possible, you should write automated tests. The tests are embedded in a program that can be run every time a change is made to a system.</a:t>
            </a:r>
            <a:endParaRPr lang="en-GB" sz="2000" dirty="0" smtClean="0"/>
          </a:p>
          <a:p>
            <a:r>
              <a:rPr lang="en-US" sz="2000" dirty="0" smtClean="0"/>
              <a:t>Test-first development is an approach to development where tests are written before the code to be tested. </a:t>
            </a:r>
            <a:endParaRPr lang="en-GB" sz="2000" dirty="0" smtClean="0"/>
          </a:p>
          <a:p>
            <a:r>
              <a:rPr lang="en-US" sz="2000" dirty="0" smtClean="0"/>
              <a:t>Scenario testing involves inventing a typical usage scenario and using this to derive test cases.</a:t>
            </a:r>
            <a:endParaRPr lang="en-GB" sz="2000" dirty="0" smtClean="0"/>
          </a:p>
          <a:p>
            <a:r>
              <a:rPr lang="en-US" sz="2000" dirty="0" smtClean="0"/>
              <a:t>Acceptance testing is a user testing process where the aim is to decide if the software is good enough to be deployed and used in its operational environment.</a:t>
            </a:r>
            <a:endParaRPr lang="en-GB" sz="2000" dirty="0" smtClean="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p:txBody>
          <a:bodyPr/>
          <a:lstStyle/>
          <a:p>
            <a:pPr>
              <a:lnSpc>
                <a:spcPct val="90000"/>
              </a:lnSpc>
            </a:pPr>
            <a:r>
              <a:rPr lang="en-GB" dirty="0" smtClean="0"/>
              <a:t>Aim of V &amp; V is to establish confidence that the system is ‘fit for purpose’.</a:t>
            </a:r>
          </a:p>
          <a:p>
            <a:pPr>
              <a:lnSpc>
                <a:spcPct val="90000"/>
              </a:lnSpc>
            </a:pPr>
            <a:r>
              <a:rPr lang="en-GB" dirty="0" smtClean="0"/>
              <a:t>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1195</TotalTime>
  <Words>4257</Words>
  <Application>Microsoft Office PowerPoint</Application>
  <PresentationFormat>On-screen Show (4:3)</PresentationFormat>
  <Paragraphs>478</Paragraphs>
  <Slides>64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ＭＳ Ｐゴシック</vt:lpstr>
      <vt:lpstr>Arial</vt:lpstr>
      <vt:lpstr>Calibri</vt:lpstr>
      <vt:lpstr>Wingdings</vt:lpstr>
      <vt:lpstr>SE10 slides</vt:lpstr>
      <vt:lpstr>Chapter 8 – 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Choosing unit test cases</vt:lpstr>
      <vt:lpstr>Testing strategies</vt:lpstr>
      <vt:lpstr>Partition testing</vt:lpstr>
      <vt:lpstr>Equivalence partitioning </vt:lpstr>
      <vt:lpstr>Equivalence partitions </vt:lpstr>
      <vt:lpstr>Testing guidelines (sequences)</vt:lpstr>
      <vt:lpstr>General testing guidelines</vt:lpstr>
      <vt:lpstr>Component testing</vt:lpstr>
      <vt:lpstr>Interface testing</vt:lpstr>
      <vt:lpstr>Interface testing </vt:lpstr>
      <vt:lpstr>Interface errors</vt:lpstr>
      <vt:lpstr>Interface testing guidelines</vt:lpstr>
      <vt:lpstr>System testing</vt:lpstr>
      <vt:lpstr>System and component testing</vt:lpstr>
      <vt:lpstr>Use-case testing</vt:lpstr>
      <vt:lpstr>Collect weather data sequence chart </vt:lpstr>
      <vt:lpstr>Test cases derived from sequence diagram</vt:lpstr>
      <vt:lpstr>Testing policies</vt:lpstr>
      <vt:lpstr>Test-driven development</vt:lpstr>
      <vt:lpstr>Test-driven development</vt:lpstr>
      <vt:lpstr>Test-driven development</vt:lpstr>
      <vt:lpstr>TDD process activities</vt:lpstr>
      <vt:lpstr>Benefits of test-driven development</vt:lpstr>
      <vt:lpstr>Regression testing</vt:lpstr>
      <vt:lpstr>Release testing</vt:lpstr>
      <vt:lpstr>Release testing</vt:lpstr>
      <vt:lpstr>Release testing and system testing</vt:lpstr>
      <vt:lpstr>Requirements based testing</vt:lpstr>
      <vt:lpstr>Requirements tests</vt:lpstr>
      <vt:lpstr>A usage scenario for the Mentcare system</vt:lpstr>
      <vt:lpstr>Features tested by scenario</vt:lpstr>
      <vt:lpstr>Performance testing</vt:lpstr>
      <vt:lpstr>User testing</vt:lpstr>
      <vt:lpstr>User testing</vt:lpstr>
      <vt:lpstr>Types of user testing</vt:lpstr>
      <vt:lpstr>The acceptance testing process </vt:lpstr>
      <vt:lpstr>Stages in the acceptance testing process</vt:lpstr>
      <vt:lpstr>Agile methods and acceptance testing</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T00533766</cp:lastModifiedBy>
  <cp:revision>24</cp:revision>
  <dcterms:created xsi:type="dcterms:W3CDTF">2010-01-14T08:17:23Z</dcterms:created>
  <dcterms:modified xsi:type="dcterms:W3CDTF">2018-04-24T19:57:23Z</dcterms:modified>
</cp:coreProperties>
</file>