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18" r:id="rId2"/>
    <p:sldId id="317" r:id="rId3"/>
    <p:sldId id="320" r:id="rId4"/>
    <p:sldId id="319" r:id="rId5"/>
    <p:sldId id="322" r:id="rId6"/>
    <p:sldId id="323" r:id="rId7"/>
    <p:sldId id="324" r:id="rId8"/>
    <p:sldId id="325" r:id="rId9"/>
    <p:sldId id="32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FDEA-BD20-6245-80A8-2D5A6AC63058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AEA1-280C-8043-ADE1-0BAC2A3D0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93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3F626-62C1-A04E-A069-BA3709A9FD69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F5A7-A2EB-4A43-8E20-7C788FAF7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9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25/05/2015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11/12/2014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25 Configuration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11/12/2014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25 Configuration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Software Engineering Code of Ethics and Professional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25/05/2015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609600" y="6359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25/05/2015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17518" y="6363243"/>
            <a:ext cx="4201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 Engineering Code of Ethics and Professional Practice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11/12/2014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25 Configuration management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11/12/2014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25 Configuration management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11/12/2014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25 Configuration management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11/12/2014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25 Configuration management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11/12/2014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25 Configuration management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11/12/2014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25 Configuration management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25/05/2015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118" y="6356349"/>
            <a:ext cx="4201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Software Engineering Code of Ethics and Professional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3004" y="6356350"/>
            <a:ext cx="923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world.com/article/2609011/applications/the-worst-it-project-disasters-of-2013.html" TargetMode="External"/><Relationship Id="rId2" Type="http://schemas.openxmlformats.org/officeDocument/2006/relationships/hyperlink" Target="http://www.intertech.com/Blog/15-worst-computer-software-blund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arseerror.com/bug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o.gov/assets/80/7721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etitionbureau.gc.ca/eic/site/cb-bc.nsf/eng/03252.html" TargetMode="External"/><Relationship Id="rId2" Type="http://schemas.openxmlformats.org/officeDocument/2006/relationships/hyperlink" Target="http://www.citynews.ca/2015/05/25/hydro-one-misled-customers-over-massive-billing-errors-ont-ombudsm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xology.com/library/detail.aspx?g=884f40cf-4418-476a-98de-87e494debeb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Software_licen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Computer Reliability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886200"/>
            <a:ext cx="7321731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1" y="6356350"/>
            <a:ext cx="432683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8090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7303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Information technology disasters</a:t>
            </a:r>
          </a:p>
          <a:p>
            <a:r>
              <a:rPr lang="en-US" dirty="0" smtClean="0"/>
              <a:t>Data errors</a:t>
            </a:r>
          </a:p>
          <a:p>
            <a:r>
              <a:rPr lang="en-US" dirty="0" smtClean="0"/>
              <a:t>Billing errors</a:t>
            </a:r>
          </a:p>
          <a:p>
            <a:r>
              <a:rPr lang="en-US" dirty="0" smtClean="0"/>
              <a:t>Warranties &amp; liabilities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4" descr="Man, Notebook, Continents, Binary, Code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16" y="2835274"/>
            <a:ext cx="4691361" cy="279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3034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22" y="1799636"/>
            <a:ext cx="4341137" cy="2437645"/>
          </a:xfrm>
        </p:spPr>
        <p:txBody>
          <a:bodyPr/>
          <a:lstStyle/>
          <a:p>
            <a:r>
              <a:rPr lang="en-US" dirty="0" smtClean="0"/>
              <a:t>Does the computer always give the correct answer?</a:t>
            </a:r>
          </a:p>
          <a:p>
            <a:r>
              <a:rPr lang="en-US" dirty="0" smtClean="0"/>
              <a:t>Should we trust the output of computer programs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Error, Www, Keyboard, Tap, Type In, Hand, Fin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799636"/>
            <a:ext cx="3201763" cy="222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64333" y="4115555"/>
            <a:ext cx="8015188" cy="18282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difference between a software professional and the general public is that a software professional is trained to not trust the output of a program until proven otherwise; whereas the general public believes the output of a computer.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15529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Disasters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short history, computer bugs have been responsible for great disasters.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internet abounds with stories of great disasters caused by computers and software.</a:t>
            </a:r>
            <a:endParaRPr lang="en-GB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://www.intertech.com/Blog/15-worst-computer-software-blunders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www.infoworld.com/article/2609011/applications/the-worst-it-project-disasters-of-2013.html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http://www.parseerror.com/bugs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4712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Errors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long known in Computer Science that garbage in means garbage out</a:t>
            </a:r>
          </a:p>
          <a:p>
            <a:r>
              <a:rPr lang="en-US" dirty="0" smtClean="0"/>
              <a:t>United States Government Accountability Office has a white paper on “Assessing the Reliability of Computer-Processed Data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www.gao.gov/assets/80/77213.pdf</a:t>
            </a:r>
            <a:endParaRPr lang="en-US" dirty="0" smtClean="0"/>
          </a:p>
          <a:p>
            <a:pPr lvl="1"/>
            <a:r>
              <a:rPr lang="en-US" dirty="0" smtClean="0"/>
              <a:t>As we see from this paper the reliability and accuracy of data is fundamental for business and research decisions</a:t>
            </a:r>
          </a:p>
          <a:p>
            <a:r>
              <a:rPr lang="en-US" dirty="0" smtClean="0"/>
              <a:t>Basic input checking is one key way to help verify integrity of data when it is entered into the system</a:t>
            </a:r>
          </a:p>
          <a:p>
            <a:r>
              <a:rPr lang="en-US" dirty="0" smtClean="0"/>
              <a:t>Once inaccurate data is in the system it is difficult to detect and possibly impossible to fix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4661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Errors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happens all the time</a:t>
            </a:r>
          </a:p>
          <a:p>
            <a:pPr lvl="1"/>
            <a:r>
              <a:rPr lang="en-US" dirty="0">
                <a:hlinkClick r:id="rId2"/>
              </a:rPr>
              <a:t>http://www.citynews.ca/2015/05/25/hydro-one-misled-customers-over-massive-billing-errors-ont-ombudsman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Why does it happen?</a:t>
            </a:r>
          </a:p>
          <a:p>
            <a:pPr lvl="1"/>
            <a:r>
              <a:rPr lang="en-US" dirty="0" smtClean="0"/>
              <a:t>Systems are incredibly complex</a:t>
            </a:r>
          </a:p>
          <a:p>
            <a:pPr lvl="1"/>
            <a:r>
              <a:rPr lang="en-US" dirty="0" smtClean="0"/>
              <a:t>People make mistakes</a:t>
            </a:r>
          </a:p>
          <a:p>
            <a:r>
              <a:rPr lang="en-US" dirty="0" smtClean="0"/>
              <a:t>How accurate are prices in a store?</a:t>
            </a:r>
          </a:p>
          <a:p>
            <a:pPr lvl="1"/>
            <a:r>
              <a:rPr lang="en-US" dirty="0" smtClean="0"/>
              <a:t>Up to 10% in error</a:t>
            </a:r>
          </a:p>
          <a:p>
            <a:pPr lvl="1"/>
            <a:r>
              <a:rPr lang="en-US" dirty="0" smtClean="0"/>
              <a:t>Canada has a Scanner Price Accuracy code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www.competitionbureau.gc.ca/eic/site/cb-bc.nsf/eng/03252.html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Bar Code Scanner, Bar Code, Laser, Handhe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63" y="3182483"/>
            <a:ext cx="2536636" cy="18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3813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Warranties &amp; </a:t>
            </a:r>
            <a:r>
              <a:rPr lang="en-US" dirty="0"/>
              <a:t>Liabilities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42" y="1633286"/>
            <a:ext cx="7853881" cy="865470"/>
          </a:xfrm>
        </p:spPr>
        <p:txBody>
          <a:bodyPr/>
          <a:lstStyle/>
          <a:p>
            <a:r>
              <a:rPr lang="en-US" dirty="0" smtClean="0"/>
              <a:t>You bought </a:t>
            </a:r>
            <a:r>
              <a:rPr lang="en-US" dirty="0" smtClean="0"/>
              <a:t>software. What </a:t>
            </a:r>
            <a:r>
              <a:rPr lang="en-US" dirty="0" smtClean="0"/>
              <a:t>do you expect in terms of warranties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100" name="Picture 4" descr="Pc, Computer, Hardware, Calculator, Keys, 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11" y="2159376"/>
            <a:ext cx="3684315" cy="184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83676" y="4363769"/>
            <a:ext cx="8229600" cy="23577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software the warranties may not be what you expect</a:t>
            </a:r>
          </a:p>
          <a:p>
            <a:pPr lvl="1"/>
            <a:r>
              <a:rPr lang="en-US" dirty="0" smtClean="0">
                <a:hlinkClick r:id="rId3"/>
              </a:rPr>
              <a:t>http://www.lexology.com/library/detail.aspx?g=884f40cf-4418-476a-98de-87e494debeb8</a:t>
            </a:r>
            <a:endParaRPr lang="en-US" dirty="0" smtClean="0"/>
          </a:p>
          <a:p>
            <a:pPr lvl="1"/>
            <a:r>
              <a:rPr lang="en-US" dirty="0" smtClean="0"/>
              <a:t>Often the warranty is listed as “as-is” meaning you get no warranty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30396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Warranties &amp; </a:t>
            </a:r>
            <a:r>
              <a:rPr lang="en-US" dirty="0"/>
              <a:t>Liabilities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Freeware</a:t>
            </a:r>
          </a:p>
          <a:p>
            <a:pPr lvl="1"/>
            <a:r>
              <a:rPr lang="en-US" dirty="0" smtClean="0"/>
              <a:t>Copyright issue allowing user to freely use the program </a:t>
            </a:r>
          </a:p>
          <a:p>
            <a:pPr lvl="1"/>
            <a:r>
              <a:rPr lang="en-US" dirty="0" smtClean="0"/>
              <a:t>Usually same “as is” warranty </a:t>
            </a:r>
          </a:p>
          <a:p>
            <a:r>
              <a:rPr lang="en-US" dirty="0" smtClean="0"/>
              <a:t>Shareware</a:t>
            </a:r>
          </a:p>
          <a:p>
            <a:pPr lvl="1"/>
            <a:r>
              <a:rPr lang="en-US" dirty="0"/>
              <a:t>Copyright issue allowing user to freely use the program for a period of time</a:t>
            </a:r>
          </a:p>
          <a:p>
            <a:pPr lvl="1"/>
            <a:r>
              <a:rPr lang="en-US" dirty="0"/>
              <a:t>Usually same “as is” </a:t>
            </a:r>
            <a:r>
              <a:rPr lang="en-US" dirty="0" smtClean="0"/>
              <a:t>warranty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Copyright </a:t>
            </a:r>
            <a:r>
              <a:rPr lang="en-US" dirty="0"/>
              <a:t>issue allowing user to freely use </a:t>
            </a:r>
            <a:r>
              <a:rPr lang="en-US" dirty="0" smtClean="0"/>
              <a:t>and modify the </a:t>
            </a:r>
            <a:r>
              <a:rPr lang="en-US" dirty="0"/>
              <a:t>program </a:t>
            </a:r>
            <a:r>
              <a:rPr lang="en-US" dirty="0" smtClean="0"/>
              <a:t>(normally cannot include it in products that are for sale)</a:t>
            </a:r>
            <a:endParaRPr lang="en-US" dirty="0"/>
          </a:p>
          <a:p>
            <a:pPr lvl="1"/>
            <a:r>
              <a:rPr lang="en-US" dirty="0"/>
              <a:t>Usually same “as is” warranty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247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Warranties &amp; </a:t>
            </a:r>
            <a:r>
              <a:rPr lang="en-US" dirty="0"/>
              <a:t>Liabilities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1432"/>
          </a:xfrm>
        </p:spPr>
        <p:txBody>
          <a:bodyPr/>
          <a:lstStyle/>
          <a:p>
            <a:r>
              <a:rPr lang="en-US" dirty="0" smtClean="0"/>
              <a:t>What are you obligations when providing software be Freeware, Shareware or Open source</a:t>
            </a:r>
          </a:p>
          <a:p>
            <a:pPr lvl="1"/>
            <a:r>
              <a:rPr lang="en-US" dirty="0" smtClean="0"/>
              <a:t>Normally specify “as is” warranty in copyright information</a:t>
            </a:r>
          </a:p>
          <a:p>
            <a:pPr lvl="1"/>
            <a:r>
              <a:rPr lang="en-US" dirty="0" smtClean="0"/>
              <a:t>Investigate the licensing options to protect your intellectual property, and software ownership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en.wikipedia.org/wiki/Software_license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Creative Commons, Licenses, Icons, By, Sa, Nc, 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8" y="4184196"/>
            <a:ext cx="3269966" cy="18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6462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6075</TotalTime>
  <Words>424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Wingdings</vt:lpstr>
      <vt:lpstr>SE10 slides</vt:lpstr>
      <vt:lpstr>Computer Reliability</vt:lpstr>
      <vt:lpstr>Topics covered</vt:lpstr>
      <vt:lpstr>Introduction</vt:lpstr>
      <vt:lpstr>Information Technology Disasters</vt:lpstr>
      <vt:lpstr>Data Errors </vt:lpstr>
      <vt:lpstr>Billing Errors </vt:lpstr>
      <vt:lpstr>Warranties &amp; Liabilities</vt:lpstr>
      <vt:lpstr>Warranties &amp; Liabilities</vt:lpstr>
      <vt:lpstr>Warranties &amp; Liabilities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25</dc:title>
  <dc:creator>Ian Sommerville</dc:creator>
  <cp:lastModifiedBy>Kelly Warnock</cp:lastModifiedBy>
  <cp:revision>84</cp:revision>
  <dcterms:created xsi:type="dcterms:W3CDTF">2010-02-15T20:58:39Z</dcterms:created>
  <dcterms:modified xsi:type="dcterms:W3CDTF">2016-09-08T22:34:06Z</dcterms:modified>
</cp:coreProperties>
</file>