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3"/>
  </p:notesMasterIdLst>
  <p:handoutMasterIdLst>
    <p:handoutMasterId r:id="rId34"/>
  </p:handoutMasterIdLst>
  <p:sldIdLst>
    <p:sldId id="318" r:id="rId2"/>
    <p:sldId id="317" r:id="rId3"/>
    <p:sldId id="319" r:id="rId4"/>
    <p:sldId id="321" r:id="rId5"/>
    <p:sldId id="322" r:id="rId6"/>
    <p:sldId id="323" r:id="rId7"/>
    <p:sldId id="324" r:id="rId8"/>
    <p:sldId id="256" r:id="rId9"/>
    <p:sldId id="326" r:id="rId10"/>
    <p:sldId id="271" r:id="rId11"/>
    <p:sldId id="272" r:id="rId12"/>
    <p:sldId id="327" r:id="rId13"/>
    <p:sldId id="293" r:id="rId14"/>
    <p:sldId id="294" r:id="rId15"/>
    <p:sldId id="295" r:id="rId16"/>
    <p:sldId id="296" r:id="rId17"/>
    <p:sldId id="298" r:id="rId18"/>
    <p:sldId id="297" r:id="rId19"/>
    <p:sldId id="299" r:id="rId20"/>
    <p:sldId id="333" r:id="rId21"/>
    <p:sldId id="331" r:id="rId22"/>
    <p:sldId id="304" r:id="rId23"/>
    <p:sldId id="303" r:id="rId24"/>
    <p:sldId id="334" r:id="rId25"/>
    <p:sldId id="302" r:id="rId26"/>
    <p:sldId id="335" r:id="rId27"/>
    <p:sldId id="301" r:id="rId28"/>
    <p:sldId id="300" r:id="rId29"/>
    <p:sldId id="336" r:id="rId30"/>
    <p:sldId id="320" r:id="rId31"/>
    <p:sldId id="325"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FEF6B8"/>
    <a:srgbClr val="BD4F86"/>
    <a:srgbClr val="752FDD"/>
    <a:srgbClr val="F1D8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6" d="100"/>
          <a:sy n="106" d="100"/>
        </p:scale>
        <p:origin x="1686"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CBB1BE-BDD5-4E55-8975-341A58FCF2DA}"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CA"/>
        </a:p>
      </dgm:t>
    </dgm:pt>
    <dgm:pt modelId="{738A8717-D83E-4462-8523-17BA7BA99104}">
      <dgm:prSet phldrT="[Text]" custT="1"/>
      <dgm:spPr/>
      <dgm:t>
        <a:bodyPr/>
        <a:lstStyle/>
        <a:p>
          <a:r>
            <a:rPr lang="en-US" sz="1100" b="1" i="0" dirty="0" smtClean="0"/>
            <a:t>Software Engineering Code of Ethics and Professional Practice</a:t>
          </a:r>
          <a:endParaRPr lang="en-CA" sz="1100" dirty="0"/>
        </a:p>
      </dgm:t>
    </dgm:pt>
    <dgm:pt modelId="{7142DB8B-6BC5-47B9-9CDF-2167EDA5F689}" type="parTrans" cxnId="{AD899B11-3B41-4036-A0A3-586D1AED9594}">
      <dgm:prSet/>
      <dgm:spPr/>
      <dgm:t>
        <a:bodyPr/>
        <a:lstStyle/>
        <a:p>
          <a:endParaRPr lang="en-CA"/>
        </a:p>
      </dgm:t>
    </dgm:pt>
    <dgm:pt modelId="{817D0D6B-631D-4B9C-9262-DA27117D22A6}" type="sibTrans" cxnId="{AD899B11-3B41-4036-A0A3-586D1AED9594}">
      <dgm:prSet/>
      <dgm:spPr/>
      <dgm:t>
        <a:bodyPr/>
        <a:lstStyle/>
        <a:p>
          <a:endParaRPr lang="en-CA"/>
        </a:p>
      </dgm:t>
    </dgm:pt>
    <dgm:pt modelId="{E5EDE85C-900E-4AC1-837F-F79DE25B5CA5}">
      <dgm:prSet phldrT="[Text]" custT="1"/>
      <dgm:spPr/>
      <dgm:t>
        <a:bodyPr/>
        <a:lstStyle/>
        <a:p>
          <a:r>
            <a:rPr lang="en-CA" sz="900" b="0" i="0" dirty="0" smtClean="0"/>
            <a:t>PUBLIC </a:t>
          </a:r>
          <a:endParaRPr lang="en-CA" sz="900" dirty="0"/>
        </a:p>
      </dgm:t>
    </dgm:pt>
    <dgm:pt modelId="{7344EA8F-553D-45FA-BC5A-B0C4EDB6503A}" type="parTrans" cxnId="{59058A3F-EC40-4755-840D-4624A8D510A5}">
      <dgm:prSet/>
      <dgm:spPr/>
      <dgm:t>
        <a:bodyPr/>
        <a:lstStyle/>
        <a:p>
          <a:endParaRPr lang="en-CA"/>
        </a:p>
      </dgm:t>
    </dgm:pt>
    <dgm:pt modelId="{B8B19072-3D72-4417-8189-2366576A9F93}" type="sibTrans" cxnId="{59058A3F-EC40-4755-840D-4624A8D510A5}">
      <dgm:prSet/>
      <dgm:spPr/>
      <dgm:t>
        <a:bodyPr/>
        <a:lstStyle/>
        <a:p>
          <a:endParaRPr lang="en-CA" sz="2800"/>
        </a:p>
      </dgm:t>
    </dgm:pt>
    <dgm:pt modelId="{8DAD3ABB-D742-4C43-AF01-D3F9661E911E}">
      <dgm:prSet phldrT="[Text]" custT="1"/>
      <dgm:spPr/>
      <dgm:t>
        <a:bodyPr/>
        <a:lstStyle/>
        <a:p>
          <a:r>
            <a:rPr lang="en-CA" sz="900" b="0" i="0" dirty="0" smtClean="0"/>
            <a:t>CLIENT AND EMPLOYER</a:t>
          </a:r>
          <a:endParaRPr lang="en-CA" sz="900" dirty="0"/>
        </a:p>
      </dgm:t>
    </dgm:pt>
    <dgm:pt modelId="{675189D5-6888-452F-B248-D6D96831574A}" type="parTrans" cxnId="{67DA9D29-D892-4521-AD71-7DA39949AC0B}">
      <dgm:prSet/>
      <dgm:spPr/>
      <dgm:t>
        <a:bodyPr/>
        <a:lstStyle/>
        <a:p>
          <a:endParaRPr lang="en-CA"/>
        </a:p>
      </dgm:t>
    </dgm:pt>
    <dgm:pt modelId="{A12F9011-48FB-4534-9874-625E3CBD8AB1}" type="sibTrans" cxnId="{67DA9D29-D892-4521-AD71-7DA39949AC0B}">
      <dgm:prSet/>
      <dgm:spPr/>
      <dgm:t>
        <a:bodyPr/>
        <a:lstStyle/>
        <a:p>
          <a:endParaRPr lang="en-CA" sz="2800"/>
        </a:p>
      </dgm:t>
    </dgm:pt>
    <dgm:pt modelId="{DDF76E83-DFB7-43A1-8F0B-CB53BDEC23EA}">
      <dgm:prSet phldrT="[Text]" custT="1"/>
      <dgm:spPr/>
      <dgm:t>
        <a:bodyPr/>
        <a:lstStyle/>
        <a:p>
          <a:r>
            <a:rPr lang="en-CA" sz="900" b="0" i="0" dirty="0" smtClean="0"/>
            <a:t>PRODUCT </a:t>
          </a:r>
          <a:endParaRPr lang="en-CA" sz="900" dirty="0"/>
        </a:p>
      </dgm:t>
    </dgm:pt>
    <dgm:pt modelId="{E4309881-7C84-4A4D-83DF-2F594F5115D7}" type="parTrans" cxnId="{D61EACDB-B218-46AC-B500-B8A71E454BB6}">
      <dgm:prSet/>
      <dgm:spPr/>
      <dgm:t>
        <a:bodyPr/>
        <a:lstStyle/>
        <a:p>
          <a:endParaRPr lang="en-CA"/>
        </a:p>
      </dgm:t>
    </dgm:pt>
    <dgm:pt modelId="{17E6BDDB-6339-4496-BD54-BA281F604297}" type="sibTrans" cxnId="{D61EACDB-B218-46AC-B500-B8A71E454BB6}">
      <dgm:prSet/>
      <dgm:spPr/>
      <dgm:t>
        <a:bodyPr/>
        <a:lstStyle/>
        <a:p>
          <a:endParaRPr lang="en-CA" sz="2800"/>
        </a:p>
      </dgm:t>
    </dgm:pt>
    <dgm:pt modelId="{FF05A91E-7E44-4B17-AA5D-FA1B6222F9E7}">
      <dgm:prSet phldrT="[Text]" custT="1"/>
      <dgm:spPr/>
      <dgm:t>
        <a:bodyPr/>
        <a:lstStyle/>
        <a:p>
          <a:r>
            <a:rPr lang="en-CA" sz="900" b="0" i="0" dirty="0" smtClean="0"/>
            <a:t>JUDGMENT </a:t>
          </a:r>
          <a:endParaRPr lang="en-CA" sz="900" dirty="0"/>
        </a:p>
      </dgm:t>
    </dgm:pt>
    <dgm:pt modelId="{B1722B6D-CF3A-468E-91CC-D37EF86C74AF}" type="parTrans" cxnId="{816C5518-93CB-4137-8948-0629CF6C8C54}">
      <dgm:prSet/>
      <dgm:spPr/>
      <dgm:t>
        <a:bodyPr/>
        <a:lstStyle/>
        <a:p>
          <a:endParaRPr lang="en-CA"/>
        </a:p>
      </dgm:t>
    </dgm:pt>
    <dgm:pt modelId="{BF8DB060-AD05-4C59-A843-B4853092AFD0}" type="sibTrans" cxnId="{816C5518-93CB-4137-8948-0629CF6C8C54}">
      <dgm:prSet/>
      <dgm:spPr/>
      <dgm:t>
        <a:bodyPr/>
        <a:lstStyle/>
        <a:p>
          <a:endParaRPr lang="en-CA" sz="2800"/>
        </a:p>
      </dgm:t>
    </dgm:pt>
    <dgm:pt modelId="{0C83C2CE-189A-4646-B3FF-B328F09A6E19}">
      <dgm:prSet custT="1"/>
      <dgm:spPr/>
      <dgm:t>
        <a:bodyPr/>
        <a:lstStyle/>
        <a:p>
          <a:r>
            <a:rPr lang="en-CA" sz="600" b="0" i="0" dirty="0" smtClean="0"/>
            <a:t>MANAGEMENT</a:t>
          </a:r>
          <a:r>
            <a:rPr lang="en-CA" sz="900" b="0" i="0" dirty="0" smtClean="0"/>
            <a:t> </a:t>
          </a:r>
          <a:endParaRPr lang="en-CA" sz="900" dirty="0"/>
        </a:p>
      </dgm:t>
    </dgm:pt>
    <dgm:pt modelId="{DCD8BAFC-9391-4774-AB8E-CBC3A31342A2}" type="parTrans" cxnId="{3CA04C76-8CD3-49CD-B49C-FC195AFE4D81}">
      <dgm:prSet/>
      <dgm:spPr/>
      <dgm:t>
        <a:bodyPr/>
        <a:lstStyle/>
        <a:p>
          <a:endParaRPr lang="en-CA"/>
        </a:p>
      </dgm:t>
    </dgm:pt>
    <dgm:pt modelId="{200D229E-F45B-4765-8977-0168DE2FBB99}" type="sibTrans" cxnId="{3CA04C76-8CD3-49CD-B49C-FC195AFE4D81}">
      <dgm:prSet/>
      <dgm:spPr/>
      <dgm:t>
        <a:bodyPr/>
        <a:lstStyle/>
        <a:p>
          <a:endParaRPr lang="en-CA" sz="2800"/>
        </a:p>
      </dgm:t>
    </dgm:pt>
    <dgm:pt modelId="{0AAECE47-7534-4477-ACAD-C70E313D29B8}">
      <dgm:prSet custT="1"/>
      <dgm:spPr/>
      <dgm:t>
        <a:bodyPr/>
        <a:lstStyle/>
        <a:p>
          <a:r>
            <a:rPr lang="en-CA" sz="900" b="0" i="0" dirty="0" smtClean="0"/>
            <a:t>SELF </a:t>
          </a:r>
          <a:endParaRPr lang="en-CA" sz="900" dirty="0"/>
        </a:p>
      </dgm:t>
    </dgm:pt>
    <dgm:pt modelId="{F1110175-4107-42C8-8321-A03CEA386D7F}" type="parTrans" cxnId="{2A0DBFF6-ACC1-4E22-BA29-AFFD2FAFB478}">
      <dgm:prSet/>
      <dgm:spPr/>
      <dgm:t>
        <a:bodyPr/>
        <a:lstStyle/>
        <a:p>
          <a:endParaRPr lang="en-CA"/>
        </a:p>
      </dgm:t>
    </dgm:pt>
    <dgm:pt modelId="{537F8F50-3F14-40A8-BD36-08FB3F06A493}" type="sibTrans" cxnId="{2A0DBFF6-ACC1-4E22-BA29-AFFD2FAFB478}">
      <dgm:prSet/>
      <dgm:spPr/>
      <dgm:t>
        <a:bodyPr/>
        <a:lstStyle/>
        <a:p>
          <a:endParaRPr lang="en-CA" sz="2800"/>
        </a:p>
      </dgm:t>
    </dgm:pt>
    <dgm:pt modelId="{9CBB30DB-26A0-4A4D-BE47-C4BDEDC053C4}">
      <dgm:prSet custT="1"/>
      <dgm:spPr/>
      <dgm:t>
        <a:bodyPr/>
        <a:lstStyle/>
        <a:p>
          <a:r>
            <a:rPr lang="en-CA" sz="800" b="0" i="0" dirty="0" smtClean="0"/>
            <a:t>PROFESSION </a:t>
          </a:r>
          <a:endParaRPr lang="en-CA" sz="800" dirty="0"/>
        </a:p>
      </dgm:t>
    </dgm:pt>
    <dgm:pt modelId="{6F714AE5-89D1-4A74-B1CC-A55DB6C3CA2F}" type="parTrans" cxnId="{DA6659D7-FFD2-4633-B0CB-59162A992BA0}">
      <dgm:prSet/>
      <dgm:spPr/>
      <dgm:t>
        <a:bodyPr/>
        <a:lstStyle/>
        <a:p>
          <a:endParaRPr lang="en-CA"/>
        </a:p>
      </dgm:t>
    </dgm:pt>
    <dgm:pt modelId="{FB60ED32-F8FB-4421-BEF8-A466ADFE2A62}" type="sibTrans" cxnId="{DA6659D7-FFD2-4633-B0CB-59162A992BA0}">
      <dgm:prSet/>
      <dgm:spPr/>
      <dgm:t>
        <a:bodyPr/>
        <a:lstStyle/>
        <a:p>
          <a:endParaRPr lang="en-CA" sz="2800"/>
        </a:p>
      </dgm:t>
    </dgm:pt>
    <dgm:pt modelId="{FEF68FD6-07F6-408A-9061-4CEA630D9EFC}">
      <dgm:prSet custT="1"/>
      <dgm:spPr/>
      <dgm:t>
        <a:bodyPr/>
        <a:lstStyle/>
        <a:p>
          <a:r>
            <a:rPr lang="en-CA" sz="700" b="0" i="0" dirty="0" smtClean="0"/>
            <a:t>COLLEAGUES </a:t>
          </a:r>
          <a:endParaRPr lang="en-CA" sz="700" dirty="0"/>
        </a:p>
      </dgm:t>
    </dgm:pt>
    <dgm:pt modelId="{943D4961-B3E2-440E-8156-71FA9A655E72}" type="parTrans" cxnId="{2F319BA3-962B-4F4F-AEB4-C35C24120F7B}">
      <dgm:prSet/>
      <dgm:spPr/>
      <dgm:t>
        <a:bodyPr/>
        <a:lstStyle/>
        <a:p>
          <a:endParaRPr lang="en-CA"/>
        </a:p>
      </dgm:t>
    </dgm:pt>
    <dgm:pt modelId="{27124217-1DB8-462C-AF23-5E71A7E01F9F}" type="sibTrans" cxnId="{2F319BA3-962B-4F4F-AEB4-C35C24120F7B}">
      <dgm:prSet/>
      <dgm:spPr/>
      <dgm:t>
        <a:bodyPr/>
        <a:lstStyle/>
        <a:p>
          <a:endParaRPr lang="en-CA" sz="2800"/>
        </a:p>
      </dgm:t>
    </dgm:pt>
    <dgm:pt modelId="{31C6B28B-692D-42D5-833A-09E2334ADD4F}" type="pres">
      <dgm:prSet presAssocID="{40CBB1BE-BDD5-4E55-8975-341A58FCF2DA}" presName="Name0" presStyleCnt="0">
        <dgm:presLayoutVars>
          <dgm:chMax val="1"/>
          <dgm:dir/>
          <dgm:animLvl val="ctr"/>
          <dgm:resizeHandles val="exact"/>
        </dgm:presLayoutVars>
      </dgm:prSet>
      <dgm:spPr/>
      <dgm:t>
        <a:bodyPr/>
        <a:lstStyle/>
        <a:p>
          <a:endParaRPr lang="en-CA"/>
        </a:p>
      </dgm:t>
    </dgm:pt>
    <dgm:pt modelId="{3C668113-9849-43D0-AD85-1A1028C01F5D}" type="pres">
      <dgm:prSet presAssocID="{738A8717-D83E-4462-8523-17BA7BA99104}" presName="centerShape" presStyleLbl="node0" presStyleIdx="0" presStyleCnt="1"/>
      <dgm:spPr/>
      <dgm:t>
        <a:bodyPr/>
        <a:lstStyle/>
        <a:p>
          <a:endParaRPr lang="en-CA"/>
        </a:p>
      </dgm:t>
    </dgm:pt>
    <dgm:pt modelId="{2DA1A8E7-F3C8-4739-BC85-3D1742FFAFA5}" type="pres">
      <dgm:prSet presAssocID="{E5EDE85C-900E-4AC1-837F-F79DE25B5CA5}" presName="node" presStyleLbl="node1" presStyleIdx="0" presStyleCnt="8">
        <dgm:presLayoutVars>
          <dgm:bulletEnabled val="1"/>
        </dgm:presLayoutVars>
      </dgm:prSet>
      <dgm:spPr/>
      <dgm:t>
        <a:bodyPr/>
        <a:lstStyle/>
        <a:p>
          <a:endParaRPr lang="en-CA"/>
        </a:p>
      </dgm:t>
    </dgm:pt>
    <dgm:pt modelId="{615BE138-12F2-4396-AD4F-30E0F0677D6F}" type="pres">
      <dgm:prSet presAssocID="{E5EDE85C-900E-4AC1-837F-F79DE25B5CA5}" presName="dummy" presStyleCnt="0"/>
      <dgm:spPr/>
    </dgm:pt>
    <dgm:pt modelId="{B86EB6E4-4512-44FD-A4B6-FE5AFFEF8750}" type="pres">
      <dgm:prSet presAssocID="{B8B19072-3D72-4417-8189-2366576A9F93}" presName="sibTrans" presStyleLbl="sibTrans2D1" presStyleIdx="0" presStyleCnt="8"/>
      <dgm:spPr/>
      <dgm:t>
        <a:bodyPr/>
        <a:lstStyle/>
        <a:p>
          <a:endParaRPr lang="en-CA"/>
        </a:p>
      </dgm:t>
    </dgm:pt>
    <dgm:pt modelId="{8D00CA55-B91A-4078-9D2A-6C56636C203C}" type="pres">
      <dgm:prSet presAssocID="{8DAD3ABB-D742-4C43-AF01-D3F9661E911E}" presName="node" presStyleLbl="node1" presStyleIdx="1" presStyleCnt="8">
        <dgm:presLayoutVars>
          <dgm:bulletEnabled val="1"/>
        </dgm:presLayoutVars>
      </dgm:prSet>
      <dgm:spPr/>
      <dgm:t>
        <a:bodyPr/>
        <a:lstStyle/>
        <a:p>
          <a:endParaRPr lang="en-CA"/>
        </a:p>
      </dgm:t>
    </dgm:pt>
    <dgm:pt modelId="{57E0DFFF-173B-4FB0-B4CB-CBE16CA3D8A8}" type="pres">
      <dgm:prSet presAssocID="{8DAD3ABB-D742-4C43-AF01-D3F9661E911E}" presName="dummy" presStyleCnt="0"/>
      <dgm:spPr/>
    </dgm:pt>
    <dgm:pt modelId="{0693124B-2A9D-4AD1-A956-C1517D7483B8}" type="pres">
      <dgm:prSet presAssocID="{A12F9011-48FB-4534-9874-625E3CBD8AB1}" presName="sibTrans" presStyleLbl="sibTrans2D1" presStyleIdx="1" presStyleCnt="8"/>
      <dgm:spPr/>
      <dgm:t>
        <a:bodyPr/>
        <a:lstStyle/>
        <a:p>
          <a:endParaRPr lang="en-CA"/>
        </a:p>
      </dgm:t>
    </dgm:pt>
    <dgm:pt modelId="{4B8D47B4-A2DA-4E11-BC8B-F76D7EDE1819}" type="pres">
      <dgm:prSet presAssocID="{DDF76E83-DFB7-43A1-8F0B-CB53BDEC23EA}" presName="node" presStyleLbl="node1" presStyleIdx="2" presStyleCnt="8">
        <dgm:presLayoutVars>
          <dgm:bulletEnabled val="1"/>
        </dgm:presLayoutVars>
      </dgm:prSet>
      <dgm:spPr/>
      <dgm:t>
        <a:bodyPr/>
        <a:lstStyle/>
        <a:p>
          <a:endParaRPr lang="en-CA"/>
        </a:p>
      </dgm:t>
    </dgm:pt>
    <dgm:pt modelId="{F43BAC2D-3B89-4785-9241-7A28359F0AE8}" type="pres">
      <dgm:prSet presAssocID="{DDF76E83-DFB7-43A1-8F0B-CB53BDEC23EA}" presName="dummy" presStyleCnt="0"/>
      <dgm:spPr/>
    </dgm:pt>
    <dgm:pt modelId="{B7F50361-37FC-48AB-8F76-2B5E8241732C}" type="pres">
      <dgm:prSet presAssocID="{17E6BDDB-6339-4496-BD54-BA281F604297}" presName="sibTrans" presStyleLbl="sibTrans2D1" presStyleIdx="2" presStyleCnt="8"/>
      <dgm:spPr/>
      <dgm:t>
        <a:bodyPr/>
        <a:lstStyle/>
        <a:p>
          <a:endParaRPr lang="en-CA"/>
        </a:p>
      </dgm:t>
    </dgm:pt>
    <dgm:pt modelId="{5476731D-E814-4CAE-B812-290E8780F14E}" type="pres">
      <dgm:prSet presAssocID="{FF05A91E-7E44-4B17-AA5D-FA1B6222F9E7}" presName="node" presStyleLbl="node1" presStyleIdx="3" presStyleCnt="8">
        <dgm:presLayoutVars>
          <dgm:bulletEnabled val="1"/>
        </dgm:presLayoutVars>
      </dgm:prSet>
      <dgm:spPr/>
      <dgm:t>
        <a:bodyPr/>
        <a:lstStyle/>
        <a:p>
          <a:endParaRPr lang="en-CA"/>
        </a:p>
      </dgm:t>
    </dgm:pt>
    <dgm:pt modelId="{B293366A-AAC5-49D5-933A-69F76B9EDA5B}" type="pres">
      <dgm:prSet presAssocID="{FF05A91E-7E44-4B17-AA5D-FA1B6222F9E7}" presName="dummy" presStyleCnt="0"/>
      <dgm:spPr/>
    </dgm:pt>
    <dgm:pt modelId="{2D72F3A6-B7FE-4272-BFDA-985E569CEAAE}" type="pres">
      <dgm:prSet presAssocID="{BF8DB060-AD05-4C59-A843-B4853092AFD0}" presName="sibTrans" presStyleLbl="sibTrans2D1" presStyleIdx="3" presStyleCnt="8"/>
      <dgm:spPr/>
      <dgm:t>
        <a:bodyPr/>
        <a:lstStyle/>
        <a:p>
          <a:endParaRPr lang="en-CA"/>
        </a:p>
      </dgm:t>
    </dgm:pt>
    <dgm:pt modelId="{8F4C65D3-5544-422D-A3B6-F95718C37209}" type="pres">
      <dgm:prSet presAssocID="{0C83C2CE-189A-4646-B3FF-B328F09A6E19}" presName="node" presStyleLbl="node1" presStyleIdx="4" presStyleCnt="8">
        <dgm:presLayoutVars>
          <dgm:bulletEnabled val="1"/>
        </dgm:presLayoutVars>
      </dgm:prSet>
      <dgm:spPr/>
      <dgm:t>
        <a:bodyPr/>
        <a:lstStyle/>
        <a:p>
          <a:endParaRPr lang="en-CA"/>
        </a:p>
      </dgm:t>
    </dgm:pt>
    <dgm:pt modelId="{2BEF6546-84F5-4E8B-BA3E-5F7299C3809E}" type="pres">
      <dgm:prSet presAssocID="{0C83C2CE-189A-4646-B3FF-B328F09A6E19}" presName="dummy" presStyleCnt="0"/>
      <dgm:spPr/>
    </dgm:pt>
    <dgm:pt modelId="{90754DDF-2339-4B9A-85CA-F995AEB08867}" type="pres">
      <dgm:prSet presAssocID="{200D229E-F45B-4765-8977-0168DE2FBB99}" presName="sibTrans" presStyleLbl="sibTrans2D1" presStyleIdx="4" presStyleCnt="8"/>
      <dgm:spPr/>
      <dgm:t>
        <a:bodyPr/>
        <a:lstStyle/>
        <a:p>
          <a:endParaRPr lang="en-CA"/>
        </a:p>
      </dgm:t>
    </dgm:pt>
    <dgm:pt modelId="{D0BC421E-02E7-4F46-BB11-80D5C3FBC7C4}" type="pres">
      <dgm:prSet presAssocID="{9CBB30DB-26A0-4A4D-BE47-C4BDEDC053C4}" presName="node" presStyleLbl="node1" presStyleIdx="5" presStyleCnt="8">
        <dgm:presLayoutVars>
          <dgm:bulletEnabled val="1"/>
        </dgm:presLayoutVars>
      </dgm:prSet>
      <dgm:spPr/>
      <dgm:t>
        <a:bodyPr/>
        <a:lstStyle/>
        <a:p>
          <a:endParaRPr lang="en-CA"/>
        </a:p>
      </dgm:t>
    </dgm:pt>
    <dgm:pt modelId="{47166EBB-09C1-4B90-BE80-8E312330FE2E}" type="pres">
      <dgm:prSet presAssocID="{9CBB30DB-26A0-4A4D-BE47-C4BDEDC053C4}" presName="dummy" presStyleCnt="0"/>
      <dgm:spPr/>
    </dgm:pt>
    <dgm:pt modelId="{ED7798A4-0189-46EF-850F-2A35646451BB}" type="pres">
      <dgm:prSet presAssocID="{FB60ED32-F8FB-4421-BEF8-A466ADFE2A62}" presName="sibTrans" presStyleLbl="sibTrans2D1" presStyleIdx="5" presStyleCnt="8"/>
      <dgm:spPr/>
      <dgm:t>
        <a:bodyPr/>
        <a:lstStyle/>
        <a:p>
          <a:endParaRPr lang="en-CA"/>
        </a:p>
      </dgm:t>
    </dgm:pt>
    <dgm:pt modelId="{6BAE7651-62EF-4D89-A779-035A7CA2FA9B}" type="pres">
      <dgm:prSet presAssocID="{FEF68FD6-07F6-408A-9061-4CEA630D9EFC}" presName="node" presStyleLbl="node1" presStyleIdx="6" presStyleCnt="8">
        <dgm:presLayoutVars>
          <dgm:bulletEnabled val="1"/>
        </dgm:presLayoutVars>
      </dgm:prSet>
      <dgm:spPr/>
      <dgm:t>
        <a:bodyPr/>
        <a:lstStyle/>
        <a:p>
          <a:endParaRPr lang="en-CA"/>
        </a:p>
      </dgm:t>
    </dgm:pt>
    <dgm:pt modelId="{DF0E9ECF-A586-4BB2-B40E-7EF2D6AEAD92}" type="pres">
      <dgm:prSet presAssocID="{FEF68FD6-07F6-408A-9061-4CEA630D9EFC}" presName="dummy" presStyleCnt="0"/>
      <dgm:spPr/>
    </dgm:pt>
    <dgm:pt modelId="{CDE696A9-3F6A-429F-8F9C-A6DB35C258F5}" type="pres">
      <dgm:prSet presAssocID="{27124217-1DB8-462C-AF23-5E71A7E01F9F}" presName="sibTrans" presStyleLbl="sibTrans2D1" presStyleIdx="6" presStyleCnt="8"/>
      <dgm:spPr/>
      <dgm:t>
        <a:bodyPr/>
        <a:lstStyle/>
        <a:p>
          <a:endParaRPr lang="en-CA"/>
        </a:p>
      </dgm:t>
    </dgm:pt>
    <dgm:pt modelId="{AD9F7454-0DEF-496B-A73D-1080E9B5BD16}" type="pres">
      <dgm:prSet presAssocID="{0AAECE47-7534-4477-ACAD-C70E313D29B8}" presName="node" presStyleLbl="node1" presStyleIdx="7" presStyleCnt="8">
        <dgm:presLayoutVars>
          <dgm:bulletEnabled val="1"/>
        </dgm:presLayoutVars>
      </dgm:prSet>
      <dgm:spPr/>
      <dgm:t>
        <a:bodyPr/>
        <a:lstStyle/>
        <a:p>
          <a:endParaRPr lang="en-CA"/>
        </a:p>
      </dgm:t>
    </dgm:pt>
    <dgm:pt modelId="{4ABE0BBE-BF38-4362-9970-98F398BFD75F}" type="pres">
      <dgm:prSet presAssocID="{0AAECE47-7534-4477-ACAD-C70E313D29B8}" presName="dummy" presStyleCnt="0"/>
      <dgm:spPr/>
    </dgm:pt>
    <dgm:pt modelId="{074CCCF5-2BB5-4404-88B5-113F61AB1BF3}" type="pres">
      <dgm:prSet presAssocID="{537F8F50-3F14-40A8-BD36-08FB3F06A493}" presName="sibTrans" presStyleLbl="sibTrans2D1" presStyleIdx="7" presStyleCnt="8"/>
      <dgm:spPr/>
      <dgm:t>
        <a:bodyPr/>
        <a:lstStyle/>
        <a:p>
          <a:endParaRPr lang="en-CA"/>
        </a:p>
      </dgm:t>
    </dgm:pt>
  </dgm:ptLst>
  <dgm:cxnLst>
    <dgm:cxn modelId="{2A0DBFF6-ACC1-4E22-BA29-AFFD2FAFB478}" srcId="{738A8717-D83E-4462-8523-17BA7BA99104}" destId="{0AAECE47-7534-4477-ACAD-C70E313D29B8}" srcOrd="7" destOrd="0" parTransId="{F1110175-4107-42C8-8321-A03CEA386D7F}" sibTransId="{537F8F50-3F14-40A8-BD36-08FB3F06A493}"/>
    <dgm:cxn modelId="{67DA9D29-D892-4521-AD71-7DA39949AC0B}" srcId="{738A8717-D83E-4462-8523-17BA7BA99104}" destId="{8DAD3ABB-D742-4C43-AF01-D3F9661E911E}" srcOrd="1" destOrd="0" parTransId="{675189D5-6888-452F-B248-D6D96831574A}" sibTransId="{A12F9011-48FB-4534-9874-625E3CBD8AB1}"/>
    <dgm:cxn modelId="{AB6E6D7B-3AFD-4A18-8F62-F9A11B062A02}" type="presOf" srcId="{738A8717-D83E-4462-8523-17BA7BA99104}" destId="{3C668113-9849-43D0-AD85-1A1028C01F5D}" srcOrd="0" destOrd="0" presId="urn:microsoft.com/office/officeart/2005/8/layout/radial6"/>
    <dgm:cxn modelId="{8369E9B9-D06A-46D6-BFD3-E1BB44F91B93}" type="presOf" srcId="{DDF76E83-DFB7-43A1-8F0B-CB53BDEC23EA}" destId="{4B8D47B4-A2DA-4E11-BC8B-F76D7EDE1819}" srcOrd="0" destOrd="0" presId="urn:microsoft.com/office/officeart/2005/8/layout/radial6"/>
    <dgm:cxn modelId="{AD899B11-3B41-4036-A0A3-586D1AED9594}" srcId="{40CBB1BE-BDD5-4E55-8975-341A58FCF2DA}" destId="{738A8717-D83E-4462-8523-17BA7BA99104}" srcOrd="0" destOrd="0" parTransId="{7142DB8B-6BC5-47B9-9CDF-2167EDA5F689}" sibTransId="{817D0D6B-631D-4B9C-9262-DA27117D22A6}"/>
    <dgm:cxn modelId="{9DD8B366-548F-4E47-9028-F1E362E3D1A9}" type="presOf" srcId="{537F8F50-3F14-40A8-BD36-08FB3F06A493}" destId="{074CCCF5-2BB5-4404-88B5-113F61AB1BF3}" srcOrd="0" destOrd="0" presId="urn:microsoft.com/office/officeart/2005/8/layout/radial6"/>
    <dgm:cxn modelId="{3EC94E85-ECF5-4757-A81F-FD0E372E782A}" type="presOf" srcId="{9CBB30DB-26A0-4A4D-BE47-C4BDEDC053C4}" destId="{D0BC421E-02E7-4F46-BB11-80D5C3FBC7C4}" srcOrd="0" destOrd="0" presId="urn:microsoft.com/office/officeart/2005/8/layout/radial6"/>
    <dgm:cxn modelId="{DA6659D7-FFD2-4633-B0CB-59162A992BA0}" srcId="{738A8717-D83E-4462-8523-17BA7BA99104}" destId="{9CBB30DB-26A0-4A4D-BE47-C4BDEDC053C4}" srcOrd="5" destOrd="0" parTransId="{6F714AE5-89D1-4A74-B1CC-A55DB6C3CA2F}" sibTransId="{FB60ED32-F8FB-4421-BEF8-A466ADFE2A62}"/>
    <dgm:cxn modelId="{D61EACDB-B218-46AC-B500-B8A71E454BB6}" srcId="{738A8717-D83E-4462-8523-17BA7BA99104}" destId="{DDF76E83-DFB7-43A1-8F0B-CB53BDEC23EA}" srcOrd="2" destOrd="0" parTransId="{E4309881-7C84-4A4D-83DF-2F594F5115D7}" sibTransId="{17E6BDDB-6339-4496-BD54-BA281F604297}"/>
    <dgm:cxn modelId="{59058A3F-EC40-4755-840D-4624A8D510A5}" srcId="{738A8717-D83E-4462-8523-17BA7BA99104}" destId="{E5EDE85C-900E-4AC1-837F-F79DE25B5CA5}" srcOrd="0" destOrd="0" parTransId="{7344EA8F-553D-45FA-BC5A-B0C4EDB6503A}" sibTransId="{B8B19072-3D72-4417-8189-2366576A9F93}"/>
    <dgm:cxn modelId="{33221574-8BA3-4139-A10D-2211863CBAD0}" type="presOf" srcId="{A12F9011-48FB-4534-9874-625E3CBD8AB1}" destId="{0693124B-2A9D-4AD1-A956-C1517D7483B8}" srcOrd="0" destOrd="0" presId="urn:microsoft.com/office/officeart/2005/8/layout/radial6"/>
    <dgm:cxn modelId="{0EA7202A-D1AD-4990-B029-527D0809AD43}" type="presOf" srcId="{FF05A91E-7E44-4B17-AA5D-FA1B6222F9E7}" destId="{5476731D-E814-4CAE-B812-290E8780F14E}" srcOrd="0" destOrd="0" presId="urn:microsoft.com/office/officeart/2005/8/layout/radial6"/>
    <dgm:cxn modelId="{3CA04C76-8CD3-49CD-B49C-FC195AFE4D81}" srcId="{738A8717-D83E-4462-8523-17BA7BA99104}" destId="{0C83C2CE-189A-4646-B3FF-B328F09A6E19}" srcOrd="4" destOrd="0" parTransId="{DCD8BAFC-9391-4774-AB8E-CBC3A31342A2}" sibTransId="{200D229E-F45B-4765-8977-0168DE2FBB99}"/>
    <dgm:cxn modelId="{C4E6D958-B47E-4906-805F-A355B4E7F17A}" type="presOf" srcId="{E5EDE85C-900E-4AC1-837F-F79DE25B5CA5}" destId="{2DA1A8E7-F3C8-4739-BC85-3D1742FFAFA5}" srcOrd="0" destOrd="0" presId="urn:microsoft.com/office/officeart/2005/8/layout/radial6"/>
    <dgm:cxn modelId="{F80AF597-58DC-4C7B-B8FC-37F45E8BFCDE}" type="presOf" srcId="{8DAD3ABB-D742-4C43-AF01-D3F9661E911E}" destId="{8D00CA55-B91A-4078-9D2A-6C56636C203C}" srcOrd="0" destOrd="0" presId="urn:microsoft.com/office/officeart/2005/8/layout/radial6"/>
    <dgm:cxn modelId="{D6E4DBB0-9442-48B6-902F-AA76259739A1}" type="presOf" srcId="{40CBB1BE-BDD5-4E55-8975-341A58FCF2DA}" destId="{31C6B28B-692D-42D5-833A-09E2334ADD4F}" srcOrd="0" destOrd="0" presId="urn:microsoft.com/office/officeart/2005/8/layout/radial6"/>
    <dgm:cxn modelId="{E20A7884-4CDF-40F0-B83A-7E350ADBB8E8}" type="presOf" srcId="{B8B19072-3D72-4417-8189-2366576A9F93}" destId="{B86EB6E4-4512-44FD-A4B6-FE5AFFEF8750}" srcOrd="0" destOrd="0" presId="urn:microsoft.com/office/officeart/2005/8/layout/radial6"/>
    <dgm:cxn modelId="{9120F639-8F3F-417F-9DFE-5256A69D6939}" type="presOf" srcId="{FB60ED32-F8FB-4421-BEF8-A466ADFE2A62}" destId="{ED7798A4-0189-46EF-850F-2A35646451BB}" srcOrd="0" destOrd="0" presId="urn:microsoft.com/office/officeart/2005/8/layout/radial6"/>
    <dgm:cxn modelId="{BA5D46A7-EFD8-42C1-9477-B6344EA96604}" type="presOf" srcId="{FEF68FD6-07F6-408A-9061-4CEA630D9EFC}" destId="{6BAE7651-62EF-4D89-A779-035A7CA2FA9B}" srcOrd="0" destOrd="0" presId="urn:microsoft.com/office/officeart/2005/8/layout/radial6"/>
    <dgm:cxn modelId="{46C3A5A1-CC73-4B42-9E94-F61455C5B408}" type="presOf" srcId="{200D229E-F45B-4765-8977-0168DE2FBB99}" destId="{90754DDF-2339-4B9A-85CA-F995AEB08867}" srcOrd="0" destOrd="0" presId="urn:microsoft.com/office/officeart/2005/8/layout/radial6"/>
    <dgm:cxn modelId="{2F319BA3-962B-4F4F-AEB4-C35C24120F7B}" srcId="{738A8717-D83E-4462-8523-17BA7BA99104}" destId="{FEF68FD6-07F6-408A-9061-4CEA630D9EFC}" srcOrd="6" destOrd="0" parTransId="{943D4961-B3E2-440E-8156-71FA9A655E72}" sibTransId="{27124217-1DB8-462C-AF23-5E71A7E01F9F}"/>
    <dgm:cxn modelId="{67AC6432-9848-46B5-8516-581714F3B33A}" type="presOf" srcId="{0C83C2CE-189A-4646-B3FF-B328F09A6E19}" destId="{8F4C65D3-5544-422D-A3B6-F95718C37209}" srcOrd="0" destOrd="0" presId="urn:microsoft.com/office/officeart/2005/8/layout/radial6"/>
    <dgm:cxn modelId="{79ED7D0D-FA4C-46A0-8902-6C6DE6E0EA61}" type="presOf" srcId="{BF8DB060-AD05-4C59-A843-B4853092AFD0}" destId="{2D72F3A6-B7FE-4272-BFDA-985E569CEAAE}" srcOrd="0" destOrd="0" presId="urn:microsoft.com/office/officeart/2005/8/layout/radial6"/>
    <dgm:cxn modelId="{816C5518-93CB-4137-8948-0629CF6C8C54}" srcId="{738A8717-D83E-4462-8523-17BA7BA99104}" destId="{FF05A91E-7E44-4B17-AA5D-FA1B6222F9E7}" srcOrd="3" destOrd="0" parTransId="{B1722B6D-CF3A-468E-91CC-D37EF86C74AF}" sibTransId="{BF8DB060-AD05-4C59-A843-B4853092AFD0}"/>
    <dgm:cxn modelId="{D6A23814-246A-42D1-B13E-327CF40453B1}" type="presOf" srcId="{17E6BDDB-6339-4496-BD54-BA281F604297}" destId="{B7F50361-37FC-48AB-8F76-2B5E8241732C}" srcOrd="0" destOrd="0" presId="urn:microsoft.com/office/officeart/2005/8/layout/radial6"/>
    <dgm:cxn modelId="{055192D0-883F-4145-9776-2009E3FC6C12}" type="presOf" srcId="{27124217-1DB8-462C-AF23-5E71A7E01F9F}" destId="{CDE696A9-3F6A-429F-8F9C-A6DB35C258F5}" srcOrd="0" destOrd="0" presId="urn:microsoft.com/office/officeart/2005/8/layout/radial6"/>
    <dgm:cxn modelId="{9EA4C40E-7DEB-47FA-BC5E-84BD5098281A}" type="presOf" srcId="{0AAECE47-7534-4477-ACAD-C70E313D29B8}" destId="{AD9F7454-0DEF-496B-A73D-1080E9B5BD16}" srcOrd="0" destOrd="0" presId="urn:microsoft.com/office/officeart/2005/8/layout/radial6"/>
    <dgm:cxn modelId="{2151F4B9-5160-4E3A-AF8F-5904735B4CAC}" type="presParOf" srcId="{31C6B28B-692D-42D5-833A-09E2334ADD4F}" destId="{3C668113-9849-43D0-AD85-1A1028C01F5D}" srcOrd="0" destOrd="0" presId="urn:microsoft.com/office/officeart/2005/8/layout/radial6"/>
    <dgm:cxn modelId="{15015791-6978-4685-A1F2-0CEE50B2273E}" type="presParOf" srcId="{31C6B28B-692D-42D5-833A-09E2334ADD4F}" destId="{2DA1A8E7-F3C8-4739-BC85-3D1742FFAFA5}" srcOrd="1" destOrd="0" presId="urn:microsoft.com/office/officeart/2005/8/layout/radial6"/>
    <dgm:cxn modelId="{A0C0EBDA-FF93-4746-9477-C166C0329C8E}" type="presParOf" srcId="{31C6B28B-692D-42D5-833A-09E2334ADD4F}" destId="{615BE138-12F2-4396-AD4F-30E0F0677D6F}" srcOrd="2" destOrd="0" presId="urn:microsoft.com/office/officeart/2005/8/layout/radial6"/>
    <dgm:cxn modelId="{916E54F0-9852-4AFD-87DF-BB54D331F29B}" type="presParOf" srcId="{31C6B28B-692D-42D5-833A-09E2334ADD4F}" destId="{B86EB6E4-4512-44FD-A4B6-FE5AFFEF8750}" srcOrd="3" destOrd="0" presId="urn:microsoft.com/office/officeart/2005/8/layout/radial6"/>
    <dgm:cxn modelId="{FA16976B-0197-45FB-9E17-D0E1A26ADC31}" type="presParOf" srcId="{31C6B28B-692D-42D5-833A-09E2334ADD4F}" destId="{8D00CA55-B91A-4078-9D2A-6C56636C203C}" srcOrd="4" destOrd="0" presId="urn:microsoft.com/office/officeart/2005/8/layout/radial6"/>
    <dgm:cxn modelId="{9052F94F-6187-425A-AFDB-172140D4E6FA}" type="presParOf" srcId="{31C6B28B-692D-42D5-833A-09E2334ADD4F}" destId="{57E0DFFF-173B-4FB0-B4CB-CBE16CA3D8A8}" srcOrd="5" destOrd="0" presId="urn:microsoft.com/office/officeart/2005/8/layout/radial6"/>
    <dgm:cxn modelId="{2E70E6D6-4F9F-463A-9AA3-35F146634DA0}" type="presParOf" srcId="{31C6B28B-692D-42D5-833A-09E2334ADD4F}" destId="{0693124B-2A9D-4AD1-A956-C1517D7483B8}" srcOrd="6" destOrd="0" presId="urn:microsoft.com/office/officeart/2005/8/layout/radial6"/>
    <dgm:cxn modelId="{217C9AFE-62DD-4EA5-864E-1FD1A1B72650}" type="presParOf" srcId="{31C6B28B-692D-42D5-833A-09E2334ADD4F}" destId="{4B8D47B4-A2DA-4E11-BC8B-F76D7EDE1819}" srcOrd="7" destOrd="0" presId="urn:microsoft.com/office/officeart/2005/8/layout/radial6"/>
    <dgm:cxn modelId="{7CA5A149-77B6-46CC-ADCE-CE5CEFF3DC3D}" type="presParOf" srcId="{31C6B28B-692D-42D5-833A-09E2334ADD4F}" destId="{F43BAC2D-3B89-4785-9241-7A28359F0AE8}" srcOrd="8" destOrd="0" presId="urn:microsoft.com/office/officeart/2005/8/layout/radial6"/>
    <dgm:cxn modelId="{F9BFE4C8-262F-495A-BC04-D5A21359BBE7}" type="presParOf" srcId="{31C6B28B-692D-42D5-833A-09E2334ADD4F}" destId="{B7F50361-37FC-48AB-8F76-2B5E8241732C}" srcOrd="9" destOrd="0" presId="urn:microsoft.com/office/officeart/2005/8/layout/radial6"/>
    <dgm:cxn modelId="{E78FE6A3-E68F-47B8-8068-F5EDE3537179}" type="presParOf" srcId="{31C6B28B-692D-42D5-833A-09E2334ADD4F}" destId="{5476731D-E814-4CAE-B812-290E8780F14E}" srcOrd="10" destOrd="0" presId="urn:microsoft.com/office/officeart/2005/8/layout/radial6"/>
    <dgm:cxn modelId="{76A41A1E-75D9-4F0F-9A09-64B686614AAA}" type="presParOf" srcId="{31C6B28B-692D-42D5-833A-09E2334ADD4F}" destId="{B293366A-AAC5-49D5-933A-69F76B9EDA5B}" srcOrd="11" destOrd="0" presId="urn:microsoft.com/office/officeart/2005/8/layout/radial6"/>
    <dgm:cxn modelId="{794A34FB-F9CF-41A1-88F3-688EA4770EE0}" type="presParOf" srcId="{31C6B28B-692D-42D5-833A-09E2334ADD4F}" destId="{2D72F3A6-B7FE-4272-BFDA-985E569CEAAE}" srcOrd="12" destOrd="0" presId="urn:microsoft.com/office/officeart/2005/8/layout/radial6"/>
    <dgm:cxn modelId="{B7A467AB-F56A-441A-87FA-4C5218A8CC0E}" type="presParOf" srcId="{31C6B28B-692D-42D5-833A-09E2334ADD4F}" destId="{8F4C65D3-5544-422D-A3B6-F95718C37209}" srcOrd="13" destOrd="0" presId="urn:microsoft.com/office/officeart/2005/8/layout/radial6"/>
    <dgm:cxn modelId="{EE51413E-7878-4F20-813B-2DB3AA384E55}" type="presParOf" srcId="{31C6B28B-692D-42D5-833A-09E2334ADD4F}" destId="{2BEF6546-84F5-4E8B-BA3E-5F7299C3809E}" srcOrd="14" destOrd="0" presId="urn:microsoft.com/office/officeart/2005/8/layout/radial6"/>
    <dgm:cxn modelId="{AC94BDE9-CD01-4730-AFD3-E1564F179923}" type="presParOf" srcId="{31C6B28B-692D-42D5-833A-09E2334ADD4F}" destId="{90754DDF-2339-4B9A-85CA-F995AEB08867}" srcOrd="15" destOrd="0" presId="urn:microsoft.com/office/officeart/2005/8/layout/radial6"/>
    <dgm:cxn modelId="{3282C6F8-17C4-4F7D-9461-B73B31B376DA}" type="presParOf" srcId="{31C6B28B-692D-42D5-833A-09E2334ADD4F}" destId="{D0BC421E-02E7-4F46-BB11-80D5C3FBC7C4}" srcOrd="16" destOrd="0" presId="urn:microsoft.com/office/officeart/2005/8/layout/radial6"/>
    <dgm:cxn modelId="{1D2AF066-0A98-49DA-B28B-18BFFC271FC8}" type="presParOf" srcId="{31C6B28B-692D-42D5-833A-09E2334ADD4F}" destId="{47166EBB-09C1-4B90-BE80-8E312330FE2E}" srcOrd="17" destOrd="0" presId="urn:microsoft.com/office/officeart/2005/8/layout/radial6"/>
    <dgm:cxn modelId="{F32C16DE-19E5-43E2-9FFF-C919D7604A97}" type="presParOf" srcId="{31C6B28B-692D-42D5-833A-09E2334ADD4F}" destId="{ED7798A4-0189-46EF-850F-2A35646451BB}" srcOrd="18" destOrd="0" presId="urn:microsoft.com/office/officeart/2005/8/layout/radial6"/>
    <dgm:cxn modelId="{DA04E2DC-1314-4E7E-A21D-481F79797FB4}" type="presParOf" srcId="{31C6B28B-692D-42D5-833A-09E2334ADD4F}" destId="{6BAE7651-62EF-4D89-A779-035A7CA2FA9B}" srcOrd="19" destOrd="0" presId="urn:microsoft.com/office/officeart/2005/8/layout/radial6"/>
    <dgm:cxn modelId="{48CFA0DB-E954-42A2-874D-1110BBAE7F21}" type="presParOf" srcId="{31C6B28B-692D-42D5-833A-09E2334ADD4F}" destId="{DF0E9ECF-A586-4BB2-B40E-7EF2D6AEAD92}" srcOrd="20" destOrd="0" presId="urn:microsoft.com/office/officeart/2005/8/layout/radial6"/>
    <dgm:cxn modelId="{67AD775F-0EEE-4A0A-8557-CBA19779D2BE}" type="presParOf" srcId="{31C6B28B-692D-42D5-833A-09E2334ADD4F}" destId="{CDE696A9-3F6A-429F-8F9C-A6DB35C258F5}" srcOrd="21" destOrd="0" presId="urn:microsoft.com/office/officeart/2005/8/layout/radial6"/>
    <dgm:cxn modelId="{A5C8694E-3FF9-4219-BA4B-7FB6AA6DFE8A}" type="presParOf" srcId="{31C6B28B-692D-42D5-833A-09E2334ADD4F}" destId="{AD9F7454-0DEF-496B-A73D-1080E9B5BD16}" srcOrd="22" destOrd="0" presId="urn:microsoft.com/office/officeart/2005/8/layout/radial6"/>
    <dgm:cxn modelId="{0A735A88-943D-4887-9F30-DA51BD8CCAF8}" type="presParOf" srcId="{31C6B28B-692D-42D5-833A-09E2334ADD4F}" destId="{4ABE0BBE-BF38-4362-9970-98F398BFD75F}" srcOrd="23" destOrd="0" presId="urn:microsoft.com/office/officeart/2005/8/layout/radial6"/>
    <dgm:cxn modelId="{360E63F3-85E6-459E-A5AF-2F5BC5F24939}" type="presParOf" srcId="{31C6B28B-692D-42D5-833A-09E2334ADD4F}" destId="{074CCCF5-2BB5-4404-88B5-113F61AB1BF3}" srcOrd="24"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72BFDEA-BD20-6245-80A8-2D5A6AC63058}" type="datetimeFigureOut">
              <a:rPr lang="en-US" smtClean="0"/>
              <a:t>9/8/2016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1EAEA1-280C-8043-ADE1-0BAC2A3D0DA2}" type="slidenum">
              <a:rPr lang="en-US" smtClean="0"/>
              <a:t>‹#›</a:t>
            </a:fld>
            <a:endParaRPr lang="en-US" dirty="0"/>
          </a:p>
        </p:txBody>
      </p:sp>
    </p:spTree>
    <p:extLst>
      <p:ext uri="{BB962C8B-B14F-4D97-AF65-F5344CB8AC3E}">
        <p14:creationId xmlns:p14="http://schemas.microsoft.com/office/powerpoint/2010/main" val="40709934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3F626-62C1-A04E-A069-BA3709A9FD69}" type="datetimeFigureOut">
              <a:rPr lang="en-US" smtClean="0"/>
              <a:t>9/8/2016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26F5A7-A2EB-4A43-8E20-7C788FAF7CA9}" type="slidenum">
              <a:rPr lang="en-US" smtClean="0"/>
              <a:t>‹#›</a:t>
            </a:fld>
            <a:endParaRPr lang="en-US" dirty="0"/>
          </a:p>
        </p:txBody>
      </p:sp>
    </p:spTree>
    <p:extLst>
      <p:ext uri="{BB962C8B-B14F-4D97-AF65-F5344CB8AC3E}">
        <p14:creationId xmlns:p14="http://schemas.microsoft.com/office/powerpoint/2010/main" val="7196992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dirty="0" smtClean="0"/>
              <a:t>25/05/2015</a:t>
            </a:r>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Software Engineering Code of Ethics and Professional Practice</a:t>
            </a:r>
            <a:endParaRPr lang="en-US" dirty="0"/>
          </a:p>
        </p:txBody>
      </p:sp>
      <p:sp>
        <p:nvSpPr>
          <p:cNvPr id="6"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dirty="0"/>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dirty="0" smtClean="0"/>
              <a:t>11/12/2014</a:t>
            </a:r>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Chapter 25 Configuration management</a:t>
            </a:r>
            <a:endParaRPr lang="en-US" dirty="0"/>
          </a:p>
        </p:txBody>
      </p:sp>
      <p:sp>
        <p:nvSpPr>
          <p:cNvPr id="6"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dirty="0"/>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dirty="0" smtClean="0"/>
              <a:t>11/12/2014</a:t>
            </a:r>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Chapter 25 Configuration management</a:t>
            </a:r>
            <a:endParaRPr lang="en-US" dirty="0"/>
          </a:p>
        </p:txBody>
      </p:sp>
      <p:sp>
        <p:nvSpPr>
          <p:cNvPr id="6"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dirty="0"/>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Software Engineering Code of Ethics and Professional Practice</a:t>
            </a:r>
            <a:endParaRPr lang="en-US" dirty="0"/>
          </a:p>
        </p:txBody>
      </p:sp>
      <p:sp>
        <p:nvSpPr>
          <p:cNvPr id="6"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dirty="0"/>
          </a:p>
        </p:txBody>
      </p:sp>
      <p:sp>
        <p:nvSpPr>
          <p:cNvPr id="10" name="Date Placeholder 3"/>
          <p:cNvSpPr>
            <a:spLocks noGrp="1"/>
          </p:cNvSpPr>
          <p:nvPr>
            <p:ph type="dt" sz="half" idx="10"/>
          </p:nvPr>
        </p:nvSpPr>
        <p:spPr>
          <a:xfrm>
            <a:off x="457200" y="6356350"/>
            <a:ext cx="2133600" cy="365125"/>
          </a:xfrm>
        </p:spPr>
        <p:txBody>
          <a:bodyPr/>
          <a:lstStyle>
            <a:lvl1pPr>
              <a:defRPr/>
            </a:lvl1pPr>
          </a:lstStyle>
          <a:p>
            <a:r>
              <a:rPr lang="en-GB" dirty="0" smtClean="0"/>
              <a:t>25/05/2015</a:t>
            </a:r>
            <a:endParaRPr lang="en-US" dirty="0"/>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6"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dirty="0"/>
          </a:p>
        </p:txBody>
      </p:sp>
      <p:sp>
        <p:nvSpPr>
          <p:cNvPr id="7" name="Date Placeholder 3"/>
          <p:cNvSpPr txBox="1">
            <a:spLocks/>
          </p:cNvSpPr>
          <p:nvPr userDrawn="1"/>
        </p:nvSpPr>
        <p:spPr>
          <a:xfrm>
            <a:off x="609600" y="6359797"/>
            <a:ext cx="2133600" cy="365125"/>
          </a:xfrm>
          <a:prstGeom prst="rect">
            <a:avLst/>
          </a:prstGeom>
        </p:spPr>
        <p:txBody>
          <a:bodyPr vert="horz" lIns="91440" tIns="45720" rIns="91440" bIns="45720" rtlCol="0" anchor="ctr"/>
          <a:lstStyle>
            <a:defPPr>
              <a:defRPr lang="en-US"/>
            </a:defPPr>
            <a:lvl1pPr marL="0" algn="l"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dirty="0" smtClean="0"/>
              <a:t>25/05/2015</a:t>
            </a:r>
            <a:endParaRPr lang="en-US" dirty="0"/>
          </a:p>
        </p:txBody>
      </p:sp>
      <p:sp>
        <p:nvSpPr>
          <p:cNvPr id="8" name="Footer Placeholder 4"/>
          <p:cNvSpPr txBox="1">
            <a:spLocks/>
          </p:cNvSpPr>
          <p:nvPr userDrawn="1"/>
        </p:nvSpPr>
        <p:spPr>
          <a:xfrm>
            <a:off x="3017518" y="6363243"/>
            <a:ext cx="4201887" cy="365125"/>
          </a:xfrm>
          <a:prstGeom prst="rect">
            <a:avLst/>
          </a:prstGeom>
        </p:spPr>
        <p:txBody>
          <a:bodyPr vert="horz" lIns="91440" tIns="45720" rIns="91440" bIns="45720" rtlCol="0" anchor="ctr"/>
          <a:lstStyle>
            <a:defPPr>
              <a:defRPr lang="en-US"/>
            </a:defPPr>
            <a:lvl1pPr marL="0" algn="ct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Software Engineering Code of Ethics and Professional Practice</a:t>
            </a:r>
            <a:endParaRPr lang="en-US" dirty="0"/>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dirty="0" smtClean="0"/>
              <a:t>11/12/2014</a:t>
            </a:r>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Chapter 25 Configuration management</a:t>
            </a:r>
            <a:endParaRPr lang="en-US" dirty="0"/>
          </a:p>
        </p:txBody>
      </p:sp>
      <p:sp>
        <p:nvSpPr>
          <p:cNvPr id="7"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dirty="0"/>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dirty="0" smtClean="0"/>
              <a:t>11/12/2014</a:t>
            </a:r>
            <a:endParaRPr lang="en-US" dirty="0"/>
          </a:p>
        </p:txBody>
      </p:sp>
      <p:sp>
        <p:nvSpPr>
          <p:cNvPr id="8" name="Footer Placeholder 4"/>
          <p:cNvSpPr>
            <a:spLocks noGrp="1"/>
          </p:cNvSpPr>
          <p:nvPr>
            <p:ph type="ftr" sz="quarter" idx="11"/>
          </p:nvPr>
        </p:nvSpPr>
        <p:spPr/>
        <p:txBody>
          <a:bodyPr/>
          <a:lstStyle>
            <a:lvl1pPr>
              <a:defRPr/>
            </a:lvl1pPr>
          </a:lstStyle>
          <a:p>
            <a:r>
              <a:rPr lang="en-US" dirty="0" smtClean="0"/>
              <a:t>Chapter 25 Configuration management</a:t>
            </a:r>
            <a:endParaRPr lang="en-US" dirty="0"/>
          </a:p>
        </p:txBody>
      </p:sp>
      <p:sp>
        <p:nvSpPr>
          <p:cNvPr id="9"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dirty="0"/>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dirty="0" smtClean="0"/>
              <a:t>11/12/2014</a:t>
            </a:r>
            <a:endParaRPr lang="en-US" dirty="0"/>
          </a:p>
        </p:txBody>
      </p:sp>
      <p:sp>
        <p:nvSpPr>
          <p:cNvPr id="4" name="Footer Placeholder 4"/>
          <p:cNvSpPr>
            <a:spLocks noGrp="1"/>
          </p:cNvSpPr>
          <p:nvPr>
            <p:ph type="ftr" sz="quarter" idx="11"/>
          </p:nvPr>
        </p:nvSpPr>
        <p:spPr/>
        <p:txBody>
          <a:bodyPr/>
          <a:lstStyle>
            <a:lvl1pPr>
              <a:defRPr/>
            </a:lvl1pPr>
          </a:lstStyle>
          <a:p>
            <a:r>
              <a:rPr lang="en-US" dirty="0" smtClean="0"/>
              <a:t>Chapter 25 Configuration management</a:t>
            </a:r>
            <a:endParaRPr lang="en-US" dirty="0"/>
          </a:p>
        </p:txBody>
      </p:sp>
      <p:sp>
        <p:nvSpPr>
          <p:cNvPr id="5"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dirty="0"/>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dirty="0" smtClean="0"/>
              <a:t>11/12/2014</a:t>
            </a:r>
            <a:endParaRPr lang="en-US" dirty="0"/>
          </a:p>
        </p:txBody>
      </p:sp>
      <p:sp>
        <p:nvSpPr>
          <p:cNvPr id="3" name="Footer Placeholder 4"/>
          <p:cNvSpPr>
            <a:spLocks noGrp="1"/>
          </p:cNvSpPr>
          <p:nvPr>
            <p:ph type="ftr" sz="quarter" idx="11"/>
          </p:nvPr>
        </p:nvSpPr>
        <p:spPr/>
        <p:txBody>
          <a:bodyPr/>
          <a:lstStyle>
            <a:lvl1pPr>
              <a:defRPr/>
            </a:lvl1pPr>
          </a:lstStyle>
          <a:p>
            <a:r>
              <a:rPr lang="en-US" dirty="0" smtClean="0"/>
              <a:t>Chapter 25 Configuration management</a:t>
            </a:r>
            <a:endParaRPr lang="en-US" dirty="0"/>
          </a:p>
        </p:txBody>
      </p:sp>
      <p:sp>
        <p:nvSpPr>
          <p:cNvPr id="4"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dirty="0"/>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dirty="0" smtClean="0"/>
              <a:t>11/12/2014</a:t>
            </a:r>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Chapter 25 Configuration management</a:t>
            </a:r>
            <a:endParaRPr lang="en-US" dirty="0"/>
          </a:p>
        </p:txBody>
      </p:sp>
      <p:sp>
        <p:nvSpPr>
          <p:cNvPr id="7"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dirty="0"/>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dirty="0" smtClean="0"/>
              <a:t>Drag picture to placeholder or click icon to add</a:t>
            </a:r>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dirty="0" smtClean="0"/>
              <a:t>11/12/2014</a:t>
            </a:r>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Chapter 25 Configuration management</a:t>
            </a:r>
            <a:endParaRPr lang="en-US" dirty="0"/>
          </a:p>
        </p:txBody>
      </p:sp>
      <p:sp>
        <p:nvSpPr>
          <p:cNvPr id="7"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dirty="0"/>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dirty="0" smtClean="0"/>
              <a:t>25/05/2015</a:t>
            </a:r>
            <a:endParaRPr lang="en-US" dirty="0"/>
          </a:p>
        </p:txBody>
      </p:sp>
      <p:sp>
        <p:nvSpPr>
          <p:cNvPr id="5" name="Footer Placeholder 4"/>
          <p:cNvSpPr>
            <a:spLocks noGrp="1"/>
          </p:cNvSpPr>
          <p:nvPr>
            <p:ph type="ftr" sz="quarter" idx="3"/>
          </p:nvPr>
        </p:nvSpPr>
        <p:spPr>
          <a:xfrm>
            <a:off x="2865118" y="6356349"/>
            <a:ext cx="4201887"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dirty="0" smtClean="0"/>
              <a:t>Software Engineering Code of Ethics and Professional Practice</a:t>
            </a:r>
            <a:endParaRPr lang="en-US" dirty="0"/>
          </a:p>
        </p:txBody>
      </p:sp>
      <p:sp>
        <p:nvSpPr>
          <p:cNvPr id="6" name="Slide Number Placeholder 5"/>
          <p:cNvSpPr>
            <a:spLocks noGrp="1"/>
          </p:cNvSpPr>
          <p:nvPr>
            <p:ph type="sldNum" sz="quarter" idx="4"/>
          </p:nvPr>
        </p:nvSpPr>
        <p:spPr>
          <a:xfrm>
            <a:off x="7763004" y="6356350"/>
            <a:ext cx="923795"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B134961-4B2C-A547-9A54-CB85DA02077E}" type="slidenum">
              <a:rPr lang="en-US" smtClean="0"/>
              <a:pPr/>
              <a:t>‹#›</a:t>
            </a:fld>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uprm.edu/etica/cpucases.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computingcases.org/case_materials/case_material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cips.ca/" TargetMode="External"/><Relationship Id="rId2" Type="http://schemas.openxmlformats.org/officeDocument/2006/relationships/hyperlink" Target="https://www.ieee.org/index.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acm.org/about/se-code#full"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Professional Ethics in Software Engineering</a:t>
            </a:r>
            <a:endParaRPr lang="en-US" dirty="0"/>
          </a:p>
        </p:txBody>
      </p:sp>
      <p:sp>
        <p:nvSpPr>
          <p:cNvPr id="3" name="Subtitle 2"/>
          <p:cNvSpPr>
            <a:spLocks noGrp="1"/>
          </p:cNvSpPr>
          <p:nvPr>
            <p:ph type="subTitle" idx="1"/>
          </p:nvPr>
        </p:nvSpPr>
        <p:spPr>
          <a:xfrm>
            <a:off x="685799" y="3886200"/>
            <a:ext cx="7321731" cy="1752600"/>
          </a:xfrm>
        </p:spPr>
        <p:txBody>
          <a:bodyPr/>
          <a:lstStyle/>
          <a:p>
            <a:endParaRPr lang="en-US" dirty="0"/>
          </a:p>
        </p:txBody>
      </p:sp>
      <p:sp>
        <p:nvSpPr>
          <p:cNvPr id="5" name="Footer Placeholder 4"/>
          <p:cNvSpPr>
            <a:spLocks noGrp="1"/>
          </p:cNvSpPr>
          <p:nvPr>
            <p:ph type="ftr" sz="quarter" idx="11"/>
          </p:nvPr>
        </p:nvSpPr>
        <p:spPr>
          <a:xfrm>
            <a:off x="2590801" y="6356350"/>
            <a:ext cx="4326834" cy="365125"/>
          </a:xfrm>
        </p:spPr>
        <p:txBody>
          <a:bodyPr/>
          <a:lstStyle/>
          <a:p>
            <a:r>
              <a:rPr lang="en-US" dirty="0" smtClean="0"/>
              <a:t>Software Engineering Code of Ethics and Professional Practice</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1</a:t>
            </a:fld>
            <a:endParaRPr lang="en-US" dirty="0"/>
          </a:p>
        </p:txBody>
      </p:sp>
    </p:spTree>
    <p:extLst>
      <p:ext uri="{BB962C8B-B14F-4D97-AF65-F5344CB8AC3E}">
        <p14:creationId xmlns:p14="http://schemas.microsoft.com/office/powerpoint/2010/main" val="1304580903"/>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1758" y="4843604"/>
            <a:ext cx="2852242" cy="2014396"/>
          </a:xfrm>
          <a:prstGeom prst="rect">
            <a:avLst/>
          </a:prstGeom>
        </p:spPr>
      </p:pic>
      <p:sp>
        <p:nvSpPr>
          <p:cNvPr id="2" name="Title 1"/>
          <p:cNvSpPr>
            <a:spLocks noGrp="1"/>
          </p:cNvSpPr>
          <p:nvPr>
            <p:ph type="title"/>
          </p:nvPr>
        </p:nvSpPr>
        <p:spPr/>
        <p:txBody>
          <a:bodyPr/>
          <a:lstStyle/>
          <a:p>
            <a:r>
              <a:rPr lang="en-US" dirty="0" smtClean="0"/>
              <a:t>Preamble </a:t>
            </a:r>
            <a:endParaRPr lang="en-US" dirty="0"/>
          </a:p>
        </p:txBody>
      </p:sp>
      <p:sp>
        <p:nvSpPr>
          <p:cNvPr id="3" name="Content Placeholder 2"/>
          <p:cNvSpPr>
            <a:spLocks noGrp="1"/>
          </p:cNvSpPr>
          <p:nvPr>
            <p:ph idx="1"/>
          </p:nvPr>
        </p:nvSpPr>
        <p:spPr/>
        <p:txBody>
          <a:bodyPr/>
          <a:lstStyle/>
          <a:p>
            <a:r>
              <a:rPr lang="en-US" sz="2000" dirty="0" smtClean="0"/>
              <a:t>Because </a:t>
            </a:r>
            <a:r>
              <a:rPr lang="en-US" sz="2000" dirty="0"/>
              <a:t>of their roles in developing software systems, software engineers have significant opportunities to do good or cause harm, to enable others to do good or cause harm, or to influence others to do good or cause harm. </a:t>
            </a:r>
            <a:endParaRPr lang="en-US" sz="2000" dirty="0" smtClean="0"/>
          </a:p>
          <a:p>
            <a:endParaRPr lang="en-US" sz="1100" dirty="0" smtClean="0"/>
          </a:p>
          <a:p>
            <a:r>
              <a:rPr lang="en-US" sz="2000" dirty="0" smtClean="0"/>
              <a:t>To </a:t>
            </a:r>
            <a:r>
              <a:rPr lang="en-US" sz="2000" dirty="0"/>
              <a:t>ensure, as much as possible, that their efforts will be used for good, software engineers must commit themselves to making software engineering a beneficial and respected profession. </a:t>
            </a:r>
            <a:endParaRPr lang="en-US" sz="2000" dirty="0" smtClean="0"/>
          </a:p>
          <a:p>
            <a:endParaRPr lang="en-US" sz="1100" dirty="0"/>
          </a:p>
          <a:p>
            <a:r>
              <a:rPr lang="en-US" sz="2000" dirty="0" smtClean="0"/>
              <a:t>In </a:t>
            </a:r>
            <a:r>
              <a:rPr lang="en-US" sz="2000" dirty="0"/>
              <a:t>accordance with that commitment, software engineers shall adhere to the following Code of Ethics and Professional Practice</a:t>
            </a:r>
            <a:r>
              <a:rPr lang="en-US" sz="2000" dirty="0" smtClean="0"/>
              <a:t>. </a:t>
            </a:r>
          </a:p>
        </p:txBody>
      </p:sp>
      <p:sp>
        <p:nvSpPr>
          <p:cNvPr id="5" name="Footer Placeholder 4"/>
          <p:cNvSpPr>
            <a:spLocks noGrp="1"/>
          </p:cNvSpPr>
          <p:nvPr>
            <p:ph type="ftr" sz="quarter" idx="11"/>
          </p:nvPr>
        </p:nvSpPr>
        <p:spPr/>
        <p:txBody>
          <a:bodyPr/>
          <a:lstStyle/>
          <a:p>
            <a:r>
              <a:rPr lang="en-US" dirty="0"/>
              <a:t>Software Engineering Code of Ethics and Professional Practice</a:t>
            </a:r>
          </a:p>
        </p:txBody>
      </p:sp>
      <p:sp>
        <p:nvSpPr>
          <p:cNvPr id="4" name="Slide Number Placeholder 3"/>
          <p:cNvSpPr>
            <a:spLocks noGrp="1"/>
          </p:cNvSpPr>
          <p:nvPr>
            <p:ph type="sldNum" sz="quarter" idx="12"/>
          </p:nvPr>
        </p:nvSpPr>
        <p:spPr/>
        <p:txBody>
          <a:bodyPr/>
          <a:lstStyle/>
          <a:p>
            <a:fld id="{7B134961-4B2C-A547-9A54-CB85DA02077E}" type="slidenum">
              <a:rPr lang="en-US" smtClean="0"/>
              <a:pPr/>
              <a:t>10</a:t>
            </a:fld>
            <a:endParaRPr lang="en-US" dirty="0"/>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Preamble Cont.</a:t>
            </a:r>
            <a:endParaRPr lang="en-US" dirty="0"/>
          </a:p>
        </p:txBody>
      </p:sp>
      <p:sp>
        <p:nvSpPr>
          <p:cNvPr id="3" name="Content Placeholder 2"/>
          <p:cNvSpPr>
            <a:spLocks noGrp="1"/>
          </p:cNvSpPr>
          <p:nvPr>
            <p:ph idx="1"/>
          </p:nvPr>
        </p:nvSpPr>
        <p:spPr>
          <a:xfrm>
            <a:off x="457200" y="1600201"/>
            <a:ext cx="8229600" cy="2863158"/>
          </a:xfrm>
        </p:spPr>
        <p:txBody>
          <a:bodyPr/>
          <a:lstStyle/>
          <a:p>
            <a:r>
              <a:rPr lang="en-US" sz="2000" dirty="0" smtClean="0"/>
              <a:t>The Code contains eight Principles related to the behavior of and decisions made by professional software engineers, including</a:t>
            </a:r>
          </a:p>
          <a:p>
            <a:endParaRPr lang="en-US" sz="2000" dirty="0" smtClean="0">
              <a:solidFill>
                <a:schemeClr val="tx1">
                  <a:lumMod val="75000"/>
                  <a:lumOff val="25000"/>
                </a:schemeClr>
              </a:solidFill>
            </a:endParaRPr>
          </a:p>
          <a:p>
            <a:pPr marL="625475" indent="288925" fontAlgn="auto">
              <a:spcBef>
                <a:spcPts val="0"/>
              </a:spcBef>
              <a:spcAft>
                <a:spcPts val="0"/>
              </a:spcAft>
            </a:pPr>
            <a:r>
              <a:rPr lang="en-US" dirty="0">
                <a:solidFill>
                  <a:schemeClr val="tx1">
                    <a:lumMod val="75000"/>
                    <a:lumOff val="25000"/>
                  </a:schemeClr>
                </a:solidFill>
                <a:latin typeface="Calibri" panose="020F0502020204030204" pitchFamily="34" charset="0"/>
              </a:rPr>
              <a:t>practitioners</a:t>
            </a:r>
            <a:endParaRPr lang="en-CA" dirty="0">
              <a:solidFill>
                <a:schemeClr val="tx1">
                  <a:lumMod val="75000"/>
                  <a:lumOff val="25000"/>
                </a:schemeClr>
              </a:solidFill>
              <a:latin typeface="Arial" panose="020B0604020202020204" pitchFamily="34" charset="0"/>
            </a:endParaRPr>
          </a:p>
          <a:p>
            <a:pPr marL="625475" indent="288925" fontAlgn="auto">
              <a:spcBef>
                <a:spcPts val="0"/>
              </a:spcBef>
              <a:spcAft>
                <a:spcPts val="0"/>
              </a:spcAft>
            </a:pPr>
            <a:r>
              <a:rPr lang="en-US" dirty="0">
                <a:solidFill>
                  <a:schemeClr val="tx1">
                    <a:lumMod val="75000"/>
                    <a:lumOff val="25000"/>
                  </a:schemeClr>
                </a:solidFill>
                <a:latin typeface="Calibri" panose="020F0502020204030204" pitchFamily="34" charset="0"/>
              </a:rPr>
              <a:t>managers </a:t>
            </a:r>
            <a:endParaRPr lang="en-CA" dirty="0">
              <a:solidFill>
                <a:schemeClr val="tx1">
                  <a:lumMod val="75000"/>
                  <a:lumOff val="25000"/>
                </a:schemeClr>
              </a:solidFill>
              <a:latin typeface="Arial" panose="020B0604020202020204" pitchFamily="34" charset="0"/>
            </a:endParaRPr>
          </a:p>
          <a:p>
            <a:pPr marL="625475" indent="288925" fontAlgn="auto">
              <a:spcBef>
                <a:spcPts val="0"/>
              </a:spcBef>
              <a:spcAft>
                <a:spcPts val="0"/>
              </a:spcAft>
            </a:pPr>
            <a:r>
              <a:rPr lang="en-US" dirty="0">
                <a:solidFill>
                  <a:schemeClr val="tx1">
                    <a:lumMod val="75000"/>
                    <a:lumOff val="25000"/>
                  </a:schemeClr>
                </a:solidFill>
                <a:latin typeface="Calibri" panose="020F0502020204030204" pitchFamily="34" charset="0"/>
              </a:rPr>
              <a:t>policy makers</a:t>
            </a:r>
            <a:endParaRPr lang="en-CA" dirty="0">
              <a:solidFill>
                <a:schemeClr val="tx1">
                  <a:lumMod val="75000"/>
                  <a:lumOff val="25000"/>
                </a:schemeClr>
              </a:solidFill>
              <a:latin typeface="Arial" panose="020B0604020202020204" pitchFamily="34" charset="0"/>
            </a:endParaRPr>
          </a:p>
          <a:p>
            <a:pPr marL="625475" indent="288925" fontAlgn="auto">
              <a:spcBef>
                <a:spcPts val="0"/>
              </a:spcBef>
              <a:spcAft>
                <a:spcPts val="0"/>
              </a:spcAft>
            </a:pPr>
            <a:r>
              <a:rPr lang="en-US" dirty="0" smtClean="0">
                <a:solidFill>
                  <a:schemeClr val="tx1">
                    <a:lumMod val="75000"/>
                    <a:lumOff val="25000"/>
                  </a:schemeClr>
                </a:solidFill>
                <a:latin typeface="Calibri" panose="020F0502020204030204" pitchFamily="34" charset="0"/>
              </a:rPr>
              <a:t>educators</a:t>
            </a:r>
            <a:endParaRPr lang="en-CA" dirty="0">
              <a:solidFill>
                <a:schemeClr val="tx1">
                  <a:lumMod val="75000"/>
                  <a:lumOff val="25000"/>
                </a:schemeClr>
              </a:solidFill>
              <a:latin typeface="Arial" panose="020B0604020202020204" pitchFamily="34" charset="0"/>
            </a:endParaRPr>
          </a:p>
          <a:p>
            <a:pPr marL="625475" indent="288925" fontAlgn="auto">
              <a:spcBef>
                <a:spcPts val="0"/>
              </a:spcBef>
              <a:spcAft>
                <a:spcPts val="0"/>
              </a:spcAft>
            </a:pPr>
            <a:r>
              <a:rPr lang="en-US" dirty="0">
                <a:solidFill>
                  <a:schemeClr val="tx1">
                    <a:lumMod val="75000"/>
                    <a:lumOff val="25000"/>
                  </a:schemeClr>
                </a:solidFill>
                <a:latin typeface="Calibri" panose="020F0502020204030204" pitchFamily="34" charset="0"/>
              </a:rPr>
              <a:t>supervisors</a:t>
            </a:r>
            <a:endParaRPr lang="en-CA" dirty="0">
              <a:solidFill>
                <a:schemeClr val="tx1">
                  <a:lumMod val="75000"/>
                  <a:lumOff val="25000"/>
                </a:schemeClr>
              </a:solidFill>
              <a:latin typeface="Arial" panose="020B0604020202020204" pitchFamily="34" charset="0"/>
            </a:endParaRPr>
          </a:p>
          <a:p>
            <a:pPr marL="625475" indent="288925" fontAlgn="auto">
              <a:spcBef>
                <a:spcPts val="0"/>
              </a:spcBef>
              <a:spcAft>
                <a:spcPts val="0"/>
              </a:spcAft>
            </a:pPr>
            <a:r>
              <a:rPr lang="en-US" dirty="0">
                <a:solidFill>
                  <a:schemeClr val="tx1">
                    <a:lumMod val="75000"/>
                    <a:lumOff val="25000"/>
                  </a:schemeClr>
                </a:solidFill>
                <a:latin typeface="Calibri" panose="020F0502020204030204" pitchFamily="34" charset="0"/>
              </a:rPr>
              <a:t>t</a:t>
            </a:r>
            <a:r>
              <a:rPr lang="en-US" dirty="0" smtClean="0">
                <a:solidFill>
                  <a:schemeClr val="tx1">
                    <a:lumMod val="75000"/>
                    <a:lumOff val="25000"/>
                  </a:schemeClr>
                </a:solidFill>
                <a:latin typeface="Calibri" panose="020F0502020204030204" pitchFamily="34" charset="0"/>
              </a:rPr>
              <a:t>rainees</a:t>
            </a:r>
          </a:p>
          <a:p>
            <a:pPr marL="625475" indent="288925" fontAlgn="auto">
              <a:spcBef>
                <a:spcPts val="0"/>
              </a:spcBef>
              <a:spcAft>
                <a:spcPts val="0"/>
              </a:spcAft>
            </a:pPr>
            <a:r>
              <a:rPr lang="en-US" dirty="0">
                <a:solidFill>
                  <a:schemeClr val="tx1">
                    <a:lumMod val="75000"/>
                    <a:lumOff val="25000"/>
                  </a:schemeClr>
                </a:solidFill>
                <a:latin typeface="Calibri" panose="020F0502020204030204" pitchFamily="34" charset="0"/>
              </a:rPr>
              <a:t>students of the profession</a:t>
            </a:r>
            <a:endParaRPr lang="en-CA" dirty="0">
              <a:solidFill>
                <a:schemeClr val="tx1">
                  <a:lumMod val="75000"/>
                  <a:lumOff val="25000"/>
                </a:schemeClr>
              </a:solidFill>
              <a:latin typeface="Arial" panose="020B0604020202020204" pitchFamily="34" charset="0"/>
            </a:endParaRPr>
          </a:p>
          <a:p>
            <a:pPr marL="625475" indent="288925" fontAlgn="auto">
              <a:spcBef>
                <a:spcPts val="0"/>
              </a:spcBef>
              <a:spcAft>
                <a:spcPts val="0"/>
              </a:spcAft>
            </a:pPr>
            <a:endParaRPr lang="en-CA" dirty="0">
              <a:solidFill>
                <a:schemeClr val="tx1">
                  <a:lumMod val="75000"/>
                  <a:lumOff val="25000"/>
                </a:schemeClr>
              </a:solidFill>
              <a:latin typeface="Arial" panose="020B0604020202020204" pitchFamily="34" charset="0"/>
            </a:endParaRPr>
          </a:p>
          <a:p>
            <a:endParaRPr lang="en-US" sz="2000" dirty="0" smtClean="0"/>
          </a:p>
          <a:p>
            <a:endParaRPr lang="en-US" sz="400" dirty="0" smtClean="0"/>
          </a:p>
        </p:txBody>
      </p:sp>
      <p:sp>
        <p:nvSpPr>
          <p:cNvPr id="5" name="Footer Placeholder 4"/>
          <p:cNvSpPr>
            <a:spLocks noGrp="1"/>
          </p:cNvSpPr>
          <p:nvPr>
            <p:ph type="ftr" sz="quarter" idx="11"/>
          </p:nvPr>
        </p:nvSpPr>
        <p:spPr/>
        <p:txBody>
          <a:bodyPr/>
          <a:lstStyle/>
          <a:p>
            <a:r>
              <a:rPr lang="en-US" dirty="0"/>
              <a:t>Software Engineering Code of Ethics and Professional Practice</a:t>
            </a:r>
          </a:p>
        </p:txBody>
      </p:sp>
      <p:sp>
        <p:nvSpPr>
          <p:cNvPr id="4" name="Slide Number Placeholder 3"/>
          <p:cNvSpPr>
            <a:spLocks noGrp="1"/>
          </p:cNvSpPr>
          <p:nvPr>
            <p:ph type="sldNum" sz="quarter" idx="12"/>
          </p:nvPr>
        </p:nvSpPr>
        <p:spPr/>
        <p:txBody>
          <a:bodyPr/>
          <a:lstStyle/>
          <a:p>
            <a:fld id="{7B134961-4B2C-A547-9A54-CB85DA02077E}" type="slidenum">
              <a:rPr lang="en-US" smtClean="0"/>
              <a:pPr/>
              <a:t>11</a:t>
            </a:fld>
            <a:endParaRPr lang="en-US" dirty="0"/>
          </a:p>
        </p:txBody>
      </p:sp>
      <p:pic>
        <p:nvPicPr>
          <p:cNvPr id="12292" name="Picture 4" descr="Computer, Pc, Apple, Business, Workplace, Home Off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6061" y="2899486"/>
            <a:ext cx="3378609" cy="24107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Preamble Cont.</a:t>
            </a:r>
            <a:endParaRPr lang="en-US" dirty="0"/>
          </a:p>
        </p:txBody>
      </p:sp>
      <p:sp>
        <p:nvSpPr>
          <p:cNvPr id="3" name="Content Placeholder 2"/>
          <p:cNvSpPr>
            <a:spLocks noGrp="1"/>
          </p:cNvSpPr>
          <p:nvPr>
            <p:ph idx="1"/>
          </p:nvPr>
        </p:nvSpPr>
        <p:spPr>
          <a:xfrm>
            <a:off x="3558012" y="1600201"/>
            <a:ext cx="5128788" cy="2682088"/>
          </a:xfrm>
        </p:spPr>
        <p:txBody>
          <a:bodyPr/>
          <a:lstStyle/>
          <a:p>
            <a:r>
              <a:rPr lang="en-US" sz="2000" dirty="0" smtClean="0"/>
              <a:t>The Principles identify the ethically responsible relationships in which individuals, groups, and organizations participate and the primary obligations within these relationships. </a:t>
            </a:r>
          </a:p>
          <a:p>
            <a:r>
              <a:rPr lang="en-US" sz="2000" dirty="0" smtClean="0"/>
              <a:t>The Clauses of each Principle are illustrations of some of the obligations included in these relationships. </a:t>
            </a:r>
            <a:endParaRPr lang="en-US" dirty="0"/>
          </a:p>
        </p:txBody>
      </p:sp>
      <p:sp>
        <p:nvSpPr>
          <p:cNvPr id="5" name="Footer Placeholder 4"/>
          <p:cNvSpPr>
            <a:spLocks noGrp="1"/>
          </p:cNvSpPr>
          <p:nvPr>
            <p:ph type="ftr" sz="quarter" idx="11"/>
          </p:nvPr>
        </p:nvSpPr>
        <p:spPr/>
        <p:txBody>
          <a:bodyPr/>
          <a:lstStyle/>
          <a:p>
            <a:r>
              <a:rPr lang="en-US" dirty="0"/>
              <a:t>Software Engineering Code of Ethics and Professional Practice</a:t>
            </a:r>
          </a:p>
        </p:txBody>
      </p:sp>
      <p:sp>
        <p:nvSpPr>
          <p:cNvPr id="4" name="Slide Number Placeholder 3"/>
          <p:cNvSpPr>
            <a:spLocks noGrp="1"/>
          </p:cNvSpPr>
          <p:nvPr>
            <p:ph type="sldNum" sz="quarter" idx="12"/>
          </p:nvPr>
        </p:nvSpPr>
        <p:spPr/>
        <p:txBody>
          <a:bodyPr/>
          <a:lstStyle/>
          <a:p>
            <a:fld id="{7B134961-4B2C-A547-9A54-CB85DA02077E}" type="slidenum">
              <a:rPr lang="en-US" smtClean="0"/>
              <a:pPr/>
              <a:t>12</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932" y="2016449"/>
            <a:ext cx="2926080" cy="1956816"/>
          </a:xfrm>
          <a:prstGeom prst="rect">
            <a:avLst/>
          </a:prstGeom>
        </p:spPr>
      </p:pic>
      <p:sp>
        <p:nvSpPr>
          <p:cNvPr id="7" name="Content Placeholder 2"/>
          <p:cNvSpPr txBox="1">
            <a:spLocks/>
          </p:cNvSpPr>
          <p:nvPr/>
        </p:nvSpPr>
        <p:spPr>
          <a:xfrm>
            <a:off x="546829" y="4354717"/>
            <a:ext cx="8229600" cy="2748209"/>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t>These obligations are founded in the software engineer’s humanity, in special care owed to people affected by the work of software engineers, and the unique elements of the practice of software engineering. </a:t>
            </a:r>
          </a:p>
          <a:p>
            <a:r>
              <a:rPr lang="en-US" sz="2000" dirty="0" smtClean="0"/>
              <a:t>The Code prescribes these as obligations of anyone claiming to be or aspiring to be a software engineer.</a:t>
            </a:r>
            <a:endParaRPr lang="en-US" dirty="0"/>
          </a:p>
        </p:txBody>
      </p:sp>
    </p:spTree>
    <p:extLst>
      <p:ext uri="{BB962C8B-B14F-4D97-AF65-F5344CB8AC3E}">
        <p14:creationId xmlns:p14="http://schemas.microsoft.com/office/powerpoint/2010/main" val="1016572608"/>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Preamble Cont.</a:t>
            </a:r>
            <a:endParaRPr lang="en-US" dirty="0"/>
          </a:p>
        </p:txBody>
      </p:sp>
      <p:sp>
        <p:nvSpPr>
          <p:cNvPr id="3" name="Content Placeholder 2"/>
          <p:cNvSpPr>
            <a:spLocks noGrp="1"/>
          </p:cNvSpPr>
          <p:nvPr>
            <p:ph idx="1"/>
          </p:nvPr>
        </p:nvSpPr>
        <p:spPr>
          <a:xfrm>
            <a:off x="457200" y="1600200"/>
            <a:ext cx="8229600" cy="1912545"/>
          </a:xfrm>
        </p:spPr>
        <p:txBody>
          <a:bodyPr/>
          <a:lstStyle/>
          <a:p>
            <a:r>
              <a:rPr lang="en-US" sz="2000" dirty="0"/>
              <a:t>It is not intended that the individual parts of the Code be used in isolation to justify errors of omission or commission. </a:t>
            </a:r>
            <a:endParaRPr lang="en-US" sz="2000" dirty="0" smtClean="0"/>
          </a:p>
          <a:p>
            <a:r>
              <a:rPr lang="en-US" sz="2000" dirty="0" smtClean="0"/>
              <a:t>The </a:t>
            </a:r>
            <a:r>
              <a:rPr lang="en-US" sz="2000" dirty="0"/>
              <a:t>list of Principles and Clauses is not exhaustive. </a:t>
            </a:r>
            <a:endParaRPr lang="en-US" sz="2000" dirty="0" smtClean="0"/>
          </a:p>
          <a:p>
            <a:r>
              <a:rPr lang="en-US" sz="2000" dirty="0" smtClean="0"/>
              <a:t>The </a:t>
            </a:r>
            <a:r>
              <a:rPr lang="en-US" sz="2000" dirty="0"/>
              <a:t>Clauses should not be read as separating the acceptable from the unacceptable in professional conduct in all practical situations. </a:t>
            </a:r>
            <a:endParaRPr lang="en-US" sz="2000" dirty="0" smtClean="0"/>
          </a:p>
        </p:txBody>
      </p:sp>
      <p:sp>
        <p:nvSpPr>
          <p:cNvPr id="5" name="Footer Placeholder 4"/>
          <p:cNvSpPr>
            <a:spLocks noGrp="1"/>
          </p:cNvSpPr>
          <p:nvPr>
            <p:ph type="ftr" sz="quarter" idx="11"/>
          </p:nvPr>
        </p:nvSpPr>
        <p:spPr/>
        <p:txBody>
          <a:bodyPr/>
          <a:lstStyle/>
          <a:p>
            <a:r>
              <a:rPr lang="en-US" dirty="0"/>
              <a:t>Software Engineering Code of Ethics and Professional Practice</a:t>
            </a:r>
          </a:p>
        </p:txBody>
      </p:sp>
      <p:sp>
        <p:nvSpPr>
          <p:cNvPr id="4" name="Slide Number Placeholder 3"/>
          <p:cNvSpPr>
            <a:spLocks noGrp="1"/>
          </p:cNvSpPr>
          <p:nvPr>
            <p:ph type="sldNum" sz="quarter" idx="12"/>
          </p:nvPr>
        </p:nvSpPr>
        <p:spPr/>
        <p:txBody>
          <a:bodyPr/>
          <a:lstStyle/>
          <a:p>
            <a:fld id="{7B134961-4B2C-A547-9A54-CB85DA02077E}" type="slidenum">
              <a:rPr lang="en-US" smtClean="0"/>
              <a:pPr/>
              <a:t>13</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8881" y="3974472"/>
            <a:ext cx="2550033" cy="1800961"/>
          </a:xfrm>
          <a:prstGeom prst="rect">
            <a:avLst/>
          </a:prstGeom>
        </p:spPr>
      </p:pic>
      <p:sp>
        <p:nvSpPr>
          <p:cNvPr id="7" name="Content Placeholder 2"/>
          <p:cNvSpPr txBox="1">
            <a:spLocks/>
          </p:cNvSpPr>
          <p:nvPr/>
        </p:nvSpPr>
        <p:spPr>
          <a:xfrm>
            <a:off x="457200" y="3628673"/>
            <a:ext cx="5916440" cy="3840494"/>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t>The Code is not a simple ethical algorithm that generates ethical decisions. In some situations standards may be in tension with each other or with standards from other sources. </a:t>
            </a:r>
          </a:p>
          <a:p>
            <a:r>
              <a:rPr lang="en-US" sz="2000" dirty="0" smtClean="0"/>
              <a:t>These situations require the software engineer to use ethical judgment to act in a manner which is most consistent with the spirit of the Code of Ethics and Professional Practice, given the circumstances.</a:t>
            </a:r>
            <a:endParaRPr lang="en-US" dirty="0"/>
          </a:p>
        </p:txBody>
      </p:sp>
    </p:spTree>
    <p:extLst>
      <p:ext uri="{BB962C8B-B14F-4D97-AF65-F5344CB8AC3E}">
        <p14:creationId xmlns:p14="http://schemas.microsoft.com/office/powerpoint/2010/main" val="324295683"/>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Preamble Cont.</a:t>
            </a:r>
            <a:endParaRPr lang="en-US" dirty="0"/>
          </a:p>
        </p:txBody>
      </p:sp>
      <p:sp>
        <p:nvSpPr>
          <p:cNvPr id="3" name="Content Placeholder 2"/>
          <p:cNvSpPr>
            <a:spLocks noGrp="1"/>
          </p:cNvSpPr>
          <p:nvPr>
            <p:ph idx="1"/>
          </p:nvPr>
        </p:nvSpPr>
        <p:spPr/>
        <p:txBody>
          <a:bodyPr/>
          <a:lstStyle/>
          <a:p>
            <a:r>
              <a:rPr lang="en-US" sz="2000" dirty="0"/>
              <a:t>Ethical tensions can best be addressed by thoughtful consideration of fundamental principles, rather than blind reliance on detailed regulations. </a:t>
            </a:r>
            <a:endParaRPr lang="en-US" sz="2000" dirty="0" smtClean="0"/>
          </a:p>
          <a:p>
            <a:r>
              <a:rPr lang="en-US" sz="2000" dirty="0" smtClean="0"/>
              <a:t>These </a:t>
            </a:r>
            <a:r>
              <a:rPr lang="en-US" sz="2000" dirty="0"/>
              <a:t>Principles should influence software engineers </a:t>
            </a:r>
            <a:endParaRPr lang="en-US" sz="2000" dirty="0" smtClean="0"/>
          </a:p>
          <a:p>
            <a:pPr lvl="1"/>
            <a:r>
              <a:rPr lang="en-US" sz="1600" dirty="0" smtClean="0"/>
              <a:t>to </a:t>
            </a:r>
            <a:r>
              <a:rPr lang="en-US" sz="1600" dirty="0"/>
              <a:t>consider broadly who is affected by their work; </a:t>
            </a:r>
            <a:endParaRPr lang="en-US" sz="1600" dirty="0" smtClean="0"/>
          </a:p>
          <a:p>
            <a:pPr lvl="1"/>
            <a:r>
              <a:rPr lang="en-US" sz="1600" dirty="0" smtClean="0"/>
              <a:t>to </a:t>
            </a:r>
            <a:r>
              <a:rPr lang="en-US" sz="1600" dirty="0"/>
              <a:t>examine if they and their colleagues are treating other human beings with due respect; </a:t>
            </a:r>
            <a:endParaRPr lang="en-US" sz="1600" dirty="0" smtClean="0"/>
          </a:p>
          <a:p>
            <a:pPr lvl="1"/>
            <a:r>
              <a:rPr lang="en-US" sz="1600" dirty="0" smtClean="0"/>
              <a:t>to </a:t>
            </a:r>
            <a:r>
              <a:rPr lang="en-US" sz="1600" dirty="0"/>
              <a:t>consider how the public, if reasonably well informed, would view their decisions; </a:t>
            </a:r>
            <a:endParaRPr lang="en-US" sz="1600" dirty="0" smtClean="0"/>
          </a:p>
          <a:p>
            <a:pPr lvl="1"/>
            <a:r>
              <a:rPr lang="en-US" sz="1600" dirty="0" smtClean="0"/>
              <a:t>to </a:t>
            </a:r>
            <a:r>
              <a:rPr lang="en-US" sz="1600" dirty="0"/>
              <a:t>analyze how the least empowered will be affected by their decisions; </a:t>
            </a:r>
            <a:endParaRPr lang="en-US" sz="1600" dirty="0" smtClean="0"/>
          </a:p>
          <a:p>
            <a:pPr lvl="1"/>
            <a:r>
              <a:rPr lang="en-US" sz="1600" dirty="0" smtClean="0"/>
              <a:t>and </a:t>
            </a:r>
            <a:r>
              <a:rPr lang="en-US" sz="1600" dirty="0"/>
              <a:t>to consider whether their acts would be judged worthy of the ideal professional working as a software engineer. </a:t>
            </a:r>
            <a:endParaRPr lang="en-US" sz="1600" dirty="0" smtClean="0"/>
          </a:p>
          <a:p>
            <a:r>
              <a:rPr lang="en-US" sz="2000" dirty="0" smtClean="0"/>
              <a:t>In </a:t>
            </a:r>
            <a:r>
              <a:rPr lang="en-US" sz="2000" dirty="0"/>
              <a:t>all these judgments concern for the health, safety and welfare of the public is primary; that is, the "Public Interest" is central to this Code.</a:t>
            </a:r>
            <a:endParaRPr lang="en-US" dirty="0"/>
          </a:p>
        </p:txBody>
      </p:sp>
      <p:sp>
        <p:nvSpPr>
          <p:cNvPr id="5" name="Footer Placeholder 4"/>
          <p:cNvSpPr>
            <a:spLocks noGrp="1"/>
          </p:cNvSpPr>
          <p:nvPr>
            <p:ph type="ftr" sz="quarter" idx="11"/>
          </p:nvPr>
        </p:nvSpPr>
        <p:spPr/>
        <p:txBody>
          <a:bodyPr/>
          <a:lstStyle/>
          <a:p>
            <a:r>
              <a:rPr lang="en-US" dirty="0"/>
              <a:t>Software Engineering Code of Ethics and Professional Practice</a:t>
            </a:r>
          </a:p>
        </p:txBody>
      </p:sp>
      <p:sp>
        <p:nvSpPr>
          <p:cNvPr id="4" name="Slide Number Placeholder 3"/>
          <p:cNvSpPr>
            <a:spLocks noGrp="1"/>
          </p:cNvSpPr>
          <p:nvPr>
            <p:ph type="sldNum" sz="quarter" idx="12"/>
          </p:nvPr>
        </p:nvSpPr>
        <p:spPr/>
        <p:txBody>
          <a:bodyPr/>
          <a:lstStyle/>
          <a:p>
            <a:fld id="{7B134961-4B2C-A547-9A54-CB85DA02077E}" type="slidenum">
              <a:rPr lang="en-US" smtClean="0"/>
              <a:pPr/>
              <a:t>14</a:t>
            </a:fld>
            <a:endParaRPr lang="en-US" dirty="0"/>
          </a:p>
        </p:txBody>
      </p:sp>
      <p:pic>
        <p:nvPicPr>
          <p:cNvPr id="6" name="Picture 2" descr="Business, Businessman, Colleague, Commerce, Comp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1579" y="216649"/>
            <a:ext cx="2077771" cy="1385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134877"/>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Preamble Cont.</a:t>
            </a:r>
            <a:endParaRPr lang="en-US" dirty="0"/>
          </a:p>
        </p:txBody>
      </p:sp>
      <p:sp>
        <p:nvSpPr>
          <p:cNvPr id="3" name="Content Placeholder 2"/>
          <p:cNvSpPr>
            <a:spLocks noGrp="1"/>
          </p:cNvSpPr>
          <p:nvPr>
            <p:ph idx="1"/>
          </p:nvPr>
        </p:nvSpPr>
        <p:spPr>
          <a:xfrm>
            <a:off x="3919978" y="1769182"/>
            <a:ext cx="4304923" cy="2368251"/>
          </a:xfrm>
        </p:spPr>
        <p:txBody>
          <a:bodyPr/>
          <a:lstStyle/>
          <a:p>
            <a:r>
              <a:rPr lang="en-US" sz="2000" dirty="0"/>
              <a:t>The dynamic and demanding context of software engineering requires a code that is adaptable and relevant to new situations as they occur. </a:t>
            </a:r>
            <a:endParaRPr lang="en-US" sz="2000" dirty="0" smtClean="0"/>
          </a:p>
        </p:txBody>
      </p:sp>
      <p:sp>
        <p:nvSpPr>
          <p:cNvPr id="5" name="Footer Placeholder 4"/>
          <p:cNvSpPr>
            <a:spLocks noGrp="1"/>
          </p:cNvSpPr>
          <p:nvPr>
            <p:ph type="ftr" sz="quarter" idx="11"/>
          </p:nvPr>
        </p:nvSpPr>
        <p:spPr/>
        <p:txBody>
          <a:bodyPr/>
          <a:lstStyle/>
          <a:p>
            <a:r>
              <a:rPr lang="en-US" dirty="0"/>
              <a:t>Software Engineering Code of Ethics and Professional Practice</a:t>
            </a:r>
          </a:p>
        </p:txBody>
      </p:sp>
      <p:sp>
        <p:nvSpPr>
          <p:cNvPr id="4" name="Slide Number Placeholder 3"/>
          <p:cNvSpPr>
            <a:spLocks noGrp="1"/>
          </p:cNvSpPr>
          <p:nvPr>
            <p:ph type="sldNum" sz="quarter" idx="12"/>
          </p:nvPr>
        </p:nvSpPr>
        <p:spPr/>
        <p:txBody>
          <a:bodyPr/>
          <a:lstStyle/>
          <a:p>
            <a:fld id="{7B134961-4B2C-A547-9A54-CB85DA02077E}" type="slidenum">
              <a:rPr lang="en-US" smtClean="0"/>
              <a:pPr/>
              <a:t>15</a:t>
            </a:fld>
            <a:endParaRPr lang="en-US" dirty="0"/>
          </a:p>
        </p:txBody>
      </p:sp>
      <p:pic>
        <p:nvPicPr>
          <p:cNvPr id="6" name="Picture 2" descr="Startup, Meeting, Brainstorming, Business, Team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565" y="1600797"/>
            <a:ext cx="3134165" cy="208944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351419" y="3748192"/>
            <a:ext cx="8229600" cy="3269722"/>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t>However, even in this generality, the Code provides support for software engineers and managers of software engineers who need to take positive action in a specific case by documenting the ethical stance of the profession. </a:t>
            </a:r>
          </a:p>
          <a:p>
            <a:r>
              <a:rPr lang="en-US" sz="2000" dirty="0" smtClean="0"/>
              <a:t>The Code provides an ethical foundation to which individuals within teams and the team as a whole can appeal. </a:t>
            </a:r>
          </a:p>
          <a:p>
            <a:r>
              <a:rPr lang="en-US" sz="2000" dirty="0" smtClean="0"/>
              <a:t>The Code helps to define those actions that are ethically improper to request of a software engineer or teams of software engineers.</a:t>
            </a:r>
          </a:p>
          <a:p>
            <a:endParaRPr lang="en-US" dirty="0"/>
          </a:p>
        </p:txBody>
      </p:sp>
    </p:spTree>
    <p:extLst>
      <p:ext uri="{BB962C8B-B14F-4D97-AF65-F5344CB8AC3E}">
        <p14:creationId xmlns:p14="http://schemas.microsoft.com/office/powerpoint/2010/main" val="2291861787"/>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Preamble Cont.</a:t>
            </a:r>
            <a:endParaRPr lang="en-US" dirty="0"/>
          </a:p>
        </p:txBody>
      </p:sp>
      <p:sp>
        <p:nvSpPr>
          <p:cNvPr id="3" name="Content Placeholder 2"/>
          <p:cNvSpPr>
            <a:spLocks noGrp="1"/>
          </p:cNvSpPr>
          <p:nvPr>
            <p:ph idx="1"/>
          </p:nvPr>
        </p:nvSpPr>
        <p:spPr>
          <a:xfrm>
            <a:off x="457200" y="1600201"/>
            <a:ext cx="8229600" cy="1984972"/>
          </a:xfrm>
        </p:spPr>
        <p:txBody>
          <a:bodyPr/>
          <a:lstStyle/>
          <a:p>
            <a:r>
              <a:rPr lang="en-US" sz="2000" dirty="0"/>
              <a:t>The Code is not simply for adjudicating the nature of questionable acts; it also has an important educational function. </a:t>
            </a:r>
            <a:endParaRPr lang="en-US" sz="2000" dirty="0" smtClean="0"/>
          </a:p>
          <a:p>
            <a:r>
              <a:rPr lang="en-US" sz="2000" dirty="0" smtClean="0"/>
              <a:t>As </a:t>
            </a:r>
            <a:r>
              <a:rPr lang="en-US" sz="2000" dirty="0"/>
              <a:t>this Code expresses the consensus of the profession on ethical issues, it is a means to educate both the public and aspiring professionals about the ethical obligations of all software engineers.</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16</a:t>
            </a:fld>
            <a:endParaRPr lang="en-US" dirty="0"/>
          </a:p>
        </p:txBody>
      </p:sp>
      <p:sp>
        <p:nvSpPr>
          <p:cNvPr id="10" name="Footer Placeholder 4"/>
          <p:cNvSpPr>
            <a:spLocks noGrp="1"/>
          </p:cNvSpPr>
          <p:nvPr>
            <p:ph type="ftr" sz="quarter" idx="11"/>
          </p:nvPr>
        </p:nvSpPr>
        <p:spPr>
          <a:xfrm>
            <a:off x="2865118" y="6356349"/>
            <a:ext cx="4201887" cy="365125"/>
          </a:xfrm>
        </p:spPr>
        <p:txBody>
          <a:bodyPr/>
          <a:lstStyle/>
          <a:p>
            <a:r>
              <a:rPr lang="en-US" dirty="0"/>
              <a:t>Software Engineering Code of Ethics and Professional Practice</a:t>
            </a:r>
          </a:p>
        </p:txBody>
      </p:sp>
      <p:pic>
        <p:nvPicPr>
          <p:cNvPr id="7" name="Picture 2" descr="Computer, The Student, Students, School, La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360" y="3457411"/>
            <a:ext cx="3494637" cy="2620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234062"/>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PRINCIPLES</a:t>
            </a:r>
            <a:endParaRPr lang="en-CA" dirty="0"/>
          </a:p>
        </p:txBody>
      </p:sp>
      <p:sp>
        <p:nvSpPr>
          <p:cNvPr id="3" name="Content Placeholder 2"/>
          <p:cNvSpPr>
            <a:spLocks noGrp="1"/>
          </p:cNvSpPr>
          <p:nvPr>
            <p:ph idx="1"/>
          </p:nvPr>
        </p:nvSpPr>
        <p:spPr>
          <a:xfrm>
            <a:off x="457200" y="1600200"/>
            <a:ext cx="8229600" cy="1097733"/>
          </a:xfrm>
        </p:spPr>
        <p:txBody>
          <a:bodyPr/>
          <a:lstStyle/>
          <a:p>
            <a:r>
              <a:rPr lang="en-US" sz="2000" dirty="0"/>
              <a:t>The </a:t>
            </a:r>
            <a:r>
              <a:rPr lang="en-US" sz="2000" dirty="0" smtClean="0"/>
              <a:t>ACM/IEEE </a:t>
            </a:r>
            <a:r>
              <a:rPr lang="en-US" sz="2000" dirty="0"/>
              <a:t>Software Engineering Code of Ethics and Professional Practice </a:t>
            </a:r>
            <a:r>
              <a:rPr lang="en-US" sz="2000" dirty="0" smtClean="0"/>
              <a:t>is broken down into 8 principles that must be followed.</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17</a:t>
            </a:fld>
            <a:endParaRPr lang="en-US" dirty="0"/>
          </a:p>
        </p:txBody>
      </p:sp>
      <p:sp>
        <p:nvSpPr>
          <p:cNvPr id="7" name="Footer Placeholder 4"/>
          <p:cNvSpPr>
            <a:spLocks noGrp="1"/>
          </p:cNvSpPr>
          <p:nvPr>
            <p:ph type="ftr" sz="quarter" idx="11"/>
          </p:nvPr>
        </p:nvSpPr>
        <p:spPr>
          <a:xfrm>
            <a:off x="2865118" y="6356349"/>
            <a:ext cx="4201887" cy="365125"/>
          </a:xfrm>
        </p:spPr>
        <p:txBody>
          <a:bodyPr/>
          <a:lstStyle/>
          <a:p>
            <a:r>
              <a:rPr lang="en-US" dirty="0"/>
              <a:t>Software Engineering Code of Ethics and Professional Practice</a:t>
            </a:r>
          </a:p>
        </p:txBody>
      </p:sp>
      <p:graphicFrame>
        <p:nvGraphicFramePr>
          <p:cNvPr id="5" name="Diagram 4"/>
          <p:cNvGraphicFramePr/>
          <p:nvPr>
            <p:extLst>
              <p:ext uri="{D42A27DB-BD31-4B8C-83A1-F6EECF244321}">
                <p14:modId xmlns:p14="http://schemas.microsoft.com/office/powerpoint/2010/main" val="1293529259"/>
              </p:ext>
            </p:extLst>
          </p:nvPr>
        </p:nvGraphicFramePr>
        <p:xfrm>
          <a:off x="1460624" y="2303164"/>
          <a:ext cx="6370623"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9657759"/>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Principle 1: PUBLIC</a:t>
            </a:r>
            <a:endParaRPr lang="en-CA" dirty="0"/>
          </a:p>
        </p:txBody>
      </p:sp>
      <p:sp>
        <p:nvSpPr>
          <p:cNvPr id="3" name="Content Placeholder 2"/>
          <p:cNvSpPr>
            <a:spLocks noGrp="1"/>
          </p:cNvSpPr>
          <p:nvPr>
            <p:ph idx="1"/>
          </p:nvPr>
        </p:nvSpPr>
        <p:spPr>
          <a:xfrm>
            <a:off x="457200" y="1600201"/>
            <a:ext cx="8229600" cy="853288"/>
          </a:xfrm>
        </p:spPr>
        <p:txBody>
          <a:bodyPr/>
          <a:lstStyle/>
          <a:p>
            <a:r>
              <a:rPr lang="en-US" sz="2000" b="1" dirty="0"/>
              <a:t>Software engineers shall act consistently with the public interest. In particular, software engineers shall, as appropriate</a:t>
            </a:r>
            <a:r>
              <a:rPr lang="en-US" sz="2000" b="1" dirty="0" smtClean="0"/>
              <a:t>:</a:t>
            </a:r>
          </a:p>
          <a:p>
            <a:pPr marL="0" indent="0">
              <a:buNone/>
            </a:pP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18</a:t>
            </a:fld>
            <a:endParaRPr lang="en-US" dirty="0"/>
          </a:p>
        </p:txBody>
      </p:sp>
      <p:sp>
        <p:nvSpPr>
          <p:cNvPr id="7" name="Footer Placeholder 4"/>
          <p:cNvSpPr>
            <a:spLocks noGrp="1"/>
          </p:cNvSpPr>
          <p:nvPr>
            <p:ph type="ftr" sz="quarter" idx="11"/>
          </p:nvPr>
        </p:nvSpPr>
        <p:spPr>
          <a:xfrm>
            <a:off x="2865118" y="6356349"/>
            <a:ext cx="4201887" cy="365125"/>
          </a:xfrm>
        </p:spPr>
        <p:txBody>
          <a:bodyPr/>
          <a:lstStyle/>
          <a:p>
            <a:r>
              <a:rPr lang="en-US" dirty="0"/>
              <a:t>Software Engineering Code of Ethics and Professional Practice</a:t>
            </a:r>
          </a:p>
        </p:txBody>
      </p:sp>
      <p:graphicFrame>
        <p:nvGraphicFramePr>
          <p:cNvPr id="6" name="Table 5"/>
          <p:cNvGraphicFramePr>
            <a:graphicFrameLocks noGrp="1"/>
          </p:cNvGraphicFramePr>
          <p:nvPr>
            <p:extLst>
              <p:ext uri="{D42A27DB-BD31-4B8C-83A1-F6EECF244321}">
                <p14:modId xmlns:p14="http://schemas.microsoft.com/office/powerpoint/2010/main" val="1649786383"/>
              </p:ext>
            </p:extLst>
          </p:nvPr>
        </p:nvGraphicFramePr>
        <p:xfrm>
          <a:off x="509542" y="2453489"/>
          <a:ext cx="8177258" cy="3642424"/>
        </p:xfrm>
        <a:graphic>
          <a:graphicData uri="http://schemas.openxmlformats.org/drawingml/2006/table">
            <a:tbl>
              <a:tblPr firstRow="1" firstCol="1" bandRow="1">
                <a:tableStyleId>{5C22544A-7EE6-4342-B048-85BDC9FD1C3A}</a:tableStyleId>
              </a:tblPr>
              <a:tblGrid>
                <a:gridCol w="8177258"/>
              </a:tblGrid>
              <a:tr h="3567065">
                <a:tc>
                  <a:txBody>
                    <a:bodyPr/>
                    <a:lstStyle/>
                    <a:p>
                      <a:pPr marL="228600" marR="0" indent="-228600">
                        <a:lnSpc>
                          <a:spcPct val="107000"/>
                        </a:lnSpc>
                        <a:spcBef>
                          <a:spcPts val="0"/>
                        </a:spcBef>
                        <a:spcAft>
                          <a:spcPts val="0"/>
                        </a:spcAft>
                        <a:buFont typeface="+mj-lt"/>
                        <a:buAutoNum type="arabicPeriod"/>
                      </a:pPr>
                      <a:r>
                        <a:rPr lang="en-CA" sz="1400" dirty="0">
                          <a:effectLst/>
                        </a:rPr>
                        <a:t>Accept full responsibility for their own work.</a:t>
                      </a:r>
                      <a:endParaRPr lang="en-CA" sz="2000" dirty="0">
                        <a:effectLst/>
                      </a:endParaRPr>
                    </a:p>
                    <a:p>
                      <a:pPr marL="228600" marR="0" indent="-228600">
                        <a:lnSpc>
                          <a:spcPct val="107000"/>
                        </a:lnSpc>
                        <a:spcBef>
                          <a:spcPts val="0"/>
                        </a:spcBef>
                        <a:spcAft>
                          <a:spcPts val="0"/>
                        </a:spcAft>
                        <a:buFont typeface="+mj-lt"/>
                        <a:buAutoNum type="arabicPeriod"/>
                      </a:pPr>
                      <a:r>
                        <a:rPr lang="en-CA" sz="1400" dirty="0">
                          <a:effectLst/>
                        </a:rPr>
                        <a:t>Moderate the interests of the software engineer, the employer, the client and the users with the public good.</a:t>
                      </a:r>
                      <a:endParaRPr lang="en-CA" sz="2000" dirty="0">
                        <a:effectLst/>
                      </a:endParaRPr>
                    </a:p>
                    <a:p>
                      <a:pPr marL="228600" marR="0" indent="-228600">
                        <a:lnSpc>
                          <a:spcPct val="107000"/>
                        </a:lnSpc>
                        <a:spcBef>
                          <a:spcPts val="0"/>
                        </a:spcBef>
                        <a:spcAft>
                          <a:spcPts val="0"/>
                        </a:spcAft>
                        <a:buFont typeface="+mj-lt"/>
                        <a:buAutoNum type="arabicPeriod"/>
                      </a:pPr>
                      <a:r>
                        <a:rPr lang="en-CA" sz="1400" dirty="0">
                          <a:effectLst/>
                        </a:rPr>
                        <a:t>Approve software only if they have a well-founded belief that it is safe, meets specifications, passes appropriate tests, and does not diminish quality of life, diminish privacy or harm the environment. The ultimate effect of the work should be to the public good.</a:t>
                      </a:r>
                      <a:endParaRPr lang="en-CA" sz="2000" dirty="0">
                        <a:effectLst/>
                      </a:endParaRPr>
                    </a:p>
                    <a:p>
                      <a:pPr marL="228600" marR="0" indent="-228600">
                        <a:lnSpc>
                          <a:spcPct val="107000"/>
                        </a:lnSpc>
                        <a:spcBef>
                          <a:spcPts val="0"/>
                        </a:spcBef>
                        <a:spcAft>
                          <a:spcPts val="0"/>
                        </a:spcAft>
                        <a:buFont typeface="+mj-lt"/>
                        <a:buAutoNum type="arabicPeriod"/>
                      </a:pPr>
                      <a:r>
                        <a:rPr lang="en-CA" sz="1400" dirty="0">
                          <a:effectLst/>
                        </a:rPr>
                        <a:t>Disclose to appropriate persons or authorities any actual or potential danger to the user, the public, or the environment, that they reasonably believe to be associated with software or related documents.</a:t>
                      </a:r>
                      <a:endParaRPr lang="en-CA" sz="2000" dirty="0">
                        <a:effectLst/>
                      </a:endParaRPr>
                    </a:p>
                    <a:p>
                      <a:pPr marL="228600" marR="0" indent="-228600">
                        <a:lnSpc>
                          <a:spcPct val="107000"/>
                        </a:lnSpc>
                        <a:spcBef>
                          <a:spcPts val="0"/>
                        </a:spcBef>
                        <a:spcAft>
                          <a:spcPts val="0"/>
                        </a:spcAft>
                        <a:buFont typeface="+mj-lt"/>
                        <a:buAutoNum type="arabicPeriod"/>
                      </a:pPr>
                      <a:r>
                        <a:rPr lang="en-CA" sz="1400" dirty="0">
                          <a:effectLst/>
                        </a:rPr>
                        <a:t>Cooperate in efforts to address matters of grave public concern caused by software, its installation, maintenance, support or documentation.</a:t>
                      </a:r>
                      <a:endParaRPr lang="en-CA" sz="2000" dirty="0">
                        <a:effectLst/>
                      </a:endParaRPr>
                    </a:p>
                    <a:p>
                      <a:pPr marL="228600" marR="0" indent="-228600">
                        <a:lnSpc>
                          <a:spcPct val="107000"/>
                        </a:lnSpc>
                        <a:spcBef>
                          <a:spcPts val="0"/>
                        </a:spcBef>
                        <a:spcAft>
                          <a:spcPts val="0"/>
                        </a:spcAft>
                        <a:buFont typeface="+mj-lt"/>
                        <a:buAutoNum type="arabicPeriod"/>
                      </a:pPr>
                      <a:r>
                        <a:rPr lang="en-CA" sz="1400" dirty="0">
                          <a:effectLst/>
                        </a:rPr>
                        <a:t>Be fair and avoid deception in all statements, particularly public ones, concerning software or related documents, methods and tools.</a:t>
                      </a:r>
                      <a:endParaRPr lang="en-CA" sz="2000" dirty="0">
                        <a:effectLst/>
                      </a:endParaRPr>
                    </a:p>
                    <a:p>
                      <a:pPr marL="228600" marR="0" indent="-228600">
                        <a:lnSpc>
                          <a:spcPct val="107000"/>
                        </a:lnSpc>
                        <a:spcBef>
                          <a:spcPts val="0"/>
                        </a:spcBef>
                        <a:spcAft>
                          <a:spcPts val="0"/>
                        </a:spcAft>
                        <a:buFont typeface="+mj-lt"/>
                        <a:buAutoNum type="arabicPeriod"/>
                      </a:pPr>
                      <a:r>
                        <a:rPr lang="en-CA" sz="1400" dirty="0">
                          <a:effectLst/>
                        </a:rPr>
                        <a:t>Consider issues of physical disabilities, allocation of resources, economic disadvantage and other factors that can diminish access to the benefits of software.</a:t>
                      </a:r>
                      <a:endParaRPr lang="en-CA" sz="2000" dirty="0">
                        <a:effectLst/>
                      </a:endParaRPr>
                    </a:p>
                    <a:p>
                      <a:pPr marL="228600" marR="0" indent="-228600">
                        <a:lnSpc>
                          <a:spcPct val="107000"/>
                        </a:lnSpc>
                        <a:spcBef>
                          <a:spcPts val="0"/>
                        </a:spcBef>
                        <a:spcAft>
                          <a:spcPts val="0"/>
                        </a:spcAft>
                        <a:buFont typeface="+mj-lt"/>
                        <a:buAutoNum type="arabicPeriod"/>
                      </a:pPr>
                      <a:r>
                        <a:rPr lang="en-CA" sz="1400" dirty="0">
                          <a:effectLst/>
                        </a:rPr>
                        <a:t>Be encouraged to volunteer professional skills to good causes and contribute to public education concerning the discipline.</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745109370"/>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2: CLIENT AND EMPLOYER</a:t>
            </a:r>
            <a:endParaRPr lang="en-CA" dirty="0"/>
          </a:p>
        </p:txBody>
      </p:sp>
      <p:sp>
        <p:nvSpPr>
          <p:cNvPr id="3" name="Content Placeholder 2"/>
          <p:cNvSpPr>
            <a:spLocks noGrp="1"/>
          </p:cNvSpPr>
          <p:nvPr>
            <p:ph idx="1"/>
          </p:nvPr>
        </p:nvSpPr>
        <p:spPr>
          <a:xfrm>
            <a:off x="457200" y="1600200"/>
            <a:ext cx="8229600" cy="1133947"/>
          </a:xfrm>
        </p:spPr>
        <p:txBody>
          <a:bodyPr/>
          <a:lstStyle/>
          <a:p>
            <a:r>
              <a:rPr lang="en-US" sz="2000" b="1" dirty="0"/>
              <a:t>Software engineers shall act in a manner that is in the best interests of their client and employer, consistent with the public interest. In particular, software engineers shall, as </a:t>
            </a:r>
            <a:r>
              <a:rPr lang="en-US" sz="2000" b="1" dirty="0" smtClean="0"/>
              <a:t>appropriate:</a:t>
            </a:r>
          </a:p>
        </p:txBody>
      </p:sp>
      <p:sp>
        <p:nvSpPr>
          <p:cNvPr id="4" name="Slide Number Placeholder 3"/>
          <p:cNvSpPr>
            <a:spLocks noGrp="1"/>
          </p:cNvSpPr>
          <p:nvPr>
            <p:ph type="sldNum" sz="quarter" idx="12"/>
          </p:nvPr>
        </p:nvSpPr>
        <p:spPr/>
        <p:txBody>
          <a:bodyPr/>
          <a:lstStyle/>
          <a:p>
            <a:fld id="{7B134961-4B2C-A547-9A54-CB85DA02077E}" type="slidenum">
              <a:rPr lang="en-US" smtClean="0"/>
              <a:pPr/>
              <a:t>19</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25589148"/>
              </p:ext>
            </p:extLst>
          </p:nvPr>
        </p:nvGraphicFramePr>
        <p:xfrm>
          <a:off x="638267" y="2612390"/>
          <a:ext cx="8179808" cy="3870706"/>
        </p:xfrm>
        <a:graphic>
          <a:graphicData uri="http://schemas.openxmlformats.org/drawingml/2006/table">
            <a:tbl>
              <a:tblPr firstRow="1" firstCol="1" bandRow="1">
                <a:tableStyleId>{5C22544A-7EE6-4342-B048-85BDC9FD1C3A}</a:tableStyleId>
              </a:tblPr>
              <a:tblGrid>
                <a:gridCol w="8179808"/>
              </a:tblGrid>
              <a:tr h="3440315">
                <a:tc>
                  <a:txBody>
                    <a:bodyPr/>
                    <a:lstStyle/>
                    <a:p>
                      <a:pPr marL="228600" marR="0" indent="-228600">
                        <a:lnSpc>
                          <a:spcPct val="107000"/>
                        </a:lnSpc>
                        <a:spcBef>
                          <a:spcPts val="0"/>
                        </a:spcBef>
                        <a:spcAft>
                          <a:spcPts val="0"/>
                        </a:spcAft>
                        <a:buFont typeface="+mj-lt"/>
                        <a:buAutoNum type="arabicPeriod"/>
                      </a:pPr>
                      <a:r>
                        <a:rPr lang="en-CA" sz="1400" dirty="0">
                          <a:solidFill>
                            <a:sysClr val="windowText" lastClr="000000"/>
                          </a:solidFill>
                          <a:effectLst/>
                        </a:rPr>
                        <a:t>Provide service in their areas of competence, being honest and forthright about any limitations of their experience and education.</a:t>
                      </a:r>
                      <a:endParaRPr lang="en-CA" sz="2000" dirty="0">
                        <a:solidFill>
                          <a:sysClr val="windowText" lastClr="000000"/>
                        </a:solidFill>
                        <a:effectLst/>
                      </a:endParaRPr>
                    </a:p>
                    <a:p>
                      <a:pPr marL="228600" marR="0" indent="-228600">
                        <a:lnSpc>
                          <a:spcPct val="107000"/>
                        </a:lnSpc>
                        <a:spcBef>
                          <a:spcPts val="0"/>
                        </a:spcBef>
                        <a:spcAft>
                          <a:spcPts val="0"/>
                        </a:spcAft>
                        <a:buFont typeface="+mj-lt"/>
                        <a:buAutoNum type="arabicPeriod"/>
                      </a:pPr>
                      <a:r>
                        <a:rPr lang="en-CA" sz="1400" dirty="0">
                          <a:solidFill>
                            <a:sysClr val="windowText" lastClr="000000"/>
                          </a:solidFill>
                          <a:effectLst/>
                        </a:rPr>
                        <a:t>Not knowingly use software that is obtained or retained either illegally or unethically.</a:t>
                      </a:r>
                      <a:endParaRPr lang="en-CA" sz="2000" dirty="0">
                        <a:solidFill>
                          <a:sysClr val="windowText" lastClr="000000"/>
                        </a:solidFill>
                        <a:effectLst/>
                      </a:endParaRPr>
                    </a:p>
                    <a:p>
                      <a:pPr marL="228600" marR="0" indent="-228600">
                        <a:lnSpc>
                          <a:spcPct val="107000"/>
                        </a:lnSpc>
                        <a:spcBef>
                          <a:spcPts val="0"/>
                        </a:spcBef>
                        <a:spcAft>
                          <a:spcPts val="0"/>
                        </a:spcAft>
                        <a:buFont typeface="+mj-lt"/>
                        <a:buAutoNum type="arabicPeriod"/>
                      </a:pPr>
                      <a:r>
                        <a:rPr lang="en-CA" sz="1400" dirty="0">
                          <a:solidFill>
                            <a:sysClr val="windowText" lastClr="000000"/>
                          </a:solidFill>
                          <a:effectLst/>
                        </a:rPr>
                        <a:t>Use the property of a client or employer only in ways properly authorized, and with the client's or employer's knowledge and consent.</a:t>
                      </a:r>
                      <a:endParaRPr lang="en-CA" sz="2000" dirty="0">
                        <a:solidFill>
                          <a:sysClr val="windowText" lastClr="000000"/>
                        </a:solidFill>
                        <a:effectLst/>
                      </a:endParaRPr>
                    </a:p>
                    <a:p>
                      <a:pPr marL="228600" marR="0" indent="-228600">
                        <a:lnSpc>
                          <a:spcPct val="107000"/>
                        </a:lnSpc>
                        <a:spcBef>
                          <a:spcPts val="0"/>
                        </a:spcBef>
                        <a:spcAft>
                          <a:spcPts val="0"/>
                        </a:spcAft>
                        <a:buFont typeface="+mj-lt"/>
                        <a:buAutoNum type="arabicPeriod"/>
                      </a:pPr>
                      <a:r>
                        <a:rPr lang="en-CA" sz="1400" dirty="0">
                          <a:solidFill>
                            <a:sysClr val="windowText" lastClr="000000"/>
                          </a:solidFill>
                          <a:effectLst/>
                        </a:rPr>
                        <a:t>Ensure that any document upon which they rely has been approved, when required, by someone authorized to approve it.</a:t>
                      </a:r>
                      <a:endParaRPr lang="en-CA" sz="2000" dirty="0">
                        <a:solidFill>
                          <a:sysClr val="windowText" lastClr="000000"/>
                        </a:solidFill>
                        <a:effectLst/>
                      </a:endParaRPr>
                    </a:p>
                    <a:p>
                      <a:pPr marL="228600" marR="0" indent="-228600">
                        <a:lnSpc>
                          <a:spcPct val="107000"/>
                        </a:lnSpc>
                        <a:spcBef>
                          <a:spcPts val="0"/>
                        </a:spcBef>
                        <a:spcAft>
                          <a:spcPts val="0"/>
                        </a:spcAft>
                        <a:buFont typeface="+mj-lt"/>
                        <a:buAutoNum type="arabicPeriod"/>
                      </a:pPr>
                      <a:r>
                        <a:rPr lang="en-CA" sz="1400" dirty="0">
                          <a:solidFill>
                            <a:sysClr val="windowText" lastClr="000000"/>
                          </a:solidFill>
                          <a:effectLst/>
                        </a:rPr>
                        <a:t>Keep private any confidential information gained in their professional work, where such confidentiality is consistent with the public interest and consistent with the law.</a:t>
                      </a:r>
                      <a:endParaRPr lang="en-CA" sz="2000" dirty="0">
                        <a:solidFill>
                          <a:sysClr val="windowText" lastClr="000000"/>
                        </a:solidFill>
                        <a:effectLst/>
                      </a:endParaRPr>
                    </a:p>
                    <a:p>
                      <a:pPr marL="228600" marR="0" indent="-228600">
                        <a:lnSpc>
                          <a:spcPct val="107000"/>
                        </a:lnSpc>
                        <a:spcBef>
                          <a:spcPts val="0"/>
                        </a:spcBef>
                        <a:spcAft>
                          <a:spcPts val="0"/>
                        </a:spcAft>
                        <a:buFont typeface="+mj-lt"/>
                        <a:buAutoNum type="arabicPeriod"/>
                      </a:pPr>
                      <a:r>
                        <a:rPr lang="en-CA" sz="1400" dirty="0">
                          <a:solidFill>
                            <a:sysClr val="windowText" lastClr="000000"/>
                          </a:solidFill>
                          <a:effectLst/>
                        </a:rPr>
                        <a:t>Identify, document, collect evidence and report to the client or the employer promptly if, in their opinion, a project is likely to fail, to prove too expensive, to violate intellectual property law, or otherwise to be problematic.</a:t>
                      </a:r>
                      <a:endParaRPr lang="en-CA" sz="2000" dirty="0">
                        <a:solidFill>
                          <a:sysClr val="windowText" lastClr="000000"/>
                        </a:solidFill>
                        <a:effectLst/>
                      </a:endParaRPr>
                    </a:p>
                    <a:p>
                      <a:pPr marL="228600" marR="0" indent="-228600">
                        <a:lnSpc>
                          <a:spcPct val="107000"/>
                        </a:lnSpc>
                        <a:spcBef>
                          <a:spcPts val="0"/>
                        </a:spcBef>
                        <a:spcAft>
                          <a:spcPts val="0"/>
                        </a:spcAft>
                        <a:buFont typeface="+mj-lt"/>
                        <a:buAutoNum type="arabicPeriod"/>
                      </a:pPr>
                      <a:r>
                        <a:rPr lang="en-CA" sz="1400" dirty="0">
                          <a:solidFill>
                            <a:sysClr val="windowText" lastClr="000000"/>
                          </a:solidFill>
                          <a:effectLst/>
                        </a:rPr>
                        <a:t>Identify, document, and report significant issues of social concern, of which they are aware, in software or related documents, to the employer or the client.</a:t>
                      </a:r>
                      <a:endParaRPr lang="en-CA" sz="2000" dirty="0">
                        <a:solidFill>
                          <a:sysClr val="windowText" lastClr="000000"/>
                        </a:solidFill>
                        <a:effectLst/>
                      </a:endParaRPr>
                    </a:p>
                    <a:p>
                      <a:pPr marL="228600" marR="0" indent="-228600">
                        <a:lnSpc>
                          <a:spcPct val="107000"/>
                        </a:lnSpc>
                        <a:spcBef>
                          <a:spcPts val="0"/>
                        </a:spcBef>
                        <a:spcAft>
                          <a:spcPts val="0"/>
                        </a:spcAft>
                        <a:buFont typeface="+mj-lt"/>
                        <a:buAutoNum type="arabicPeriod"/>
                      </a:pPr>
                      <a:r>
                        <a:rPr lang="en-CA" sz="1400" dirty="0">
                          <a:solidFill>
                            <a:sysClr val="windowText" lastClr="000000"/>
                          </a:solidFill>
                          <a:effectLst/>
                        </a:rPr>
                        <a:t>Accept no outside work detrimental to the work they perform for their primary employer. </a:t>
                      </a:r>
                      <a:endParaRPr lang="en-CA" sz="2000" dirty="0">
                        <a:solidFill>
                          <a:sysClr val="windowText" lastClr="000000"/>
                        </a:solidFill>
                        <a:effectLst/>
                      </a:endParaRPr>
                    </a:p>
                    <a:p>
                      <a:pPr marL="228600" marR="0" indent="-228600">
                        <a:lnSpc>
                          <a:spcPct val="107000"/>
                        </a:lnSpc>
                        <a:spcBef>
                          <a:spcPts val="0"/>
                        </a:spcBef>
                        <a:spcAft>
                          <a:spcPts val="0"/>
                        </a:spcAft>
                        <a:buFont typeface="+mj-lt"/>
                        <a:buAutoNum type="arabicPeriod"/>
                      </a:pPr>
                      <a:r>
                        <a:rPr lang="en-CA" sz="1400" dirty="0">
                          <a:solidFill>
                            <a:sysClr val="windowText" lastClr="000000"/>
                          </a:solidFill>
                          <a:effectLst/>
                        </a:rPr>
                        <a:t>Promote no interest adverse to their employer or client, unless a higher ethical concern is being compromised; in that case, inform the employer or another appropriate authority of the ethical concern.</a:t>
                      </a:r>
                      <a:endParaRPr lang="en-CA"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60000"/>
                        <a:lumOff val="40000"/>
                      </a:schemeClr>
                    </a:solidFill>
                  </a:tcPr>
                </a:tc>
              </a:tr>
            </a:tbl>
          </a:graphicData>
        </a:graphic>
      </p:graphicFrame>
    </p:spTree>
    <p:extLst>
      <p:ext uri="{BB962C8B-B14F-4D97-AF65-F5344CB8AC3E}">
        <p14:creationId xmlns:p14="http://schemas.microsoft.com/office/powerpoint/2010/main" val="3456498194"/>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Professional ethics</a:t>
            </a:r>
          </a:p>
          <a:p>
            <a:r>
              <a:rPr lang="en-US" dirty="0" smtClean="0"/>
              <a:t>ACM / IEEE Software Engineering Code of Ethics and Professional Practice</a:t>
            </a:r>
          </a:p>
          <a:p>
            <a:r>
              <a:rPr lang="en-US" dirty="0" smtClean="0"/>
              <a:t>Case studies</a:t>
            </a:r>
            <a:endParaRPr lang="en-GB" dirty="0" smtClean="0"/>
          </a:p>
        </p:txBody>
      </p:sp>
      <p:sp>
        <p:nvSpPr>
          <p:cNvPr id="5" name="Footer Placeholder 4"/>
          <p:cNvSpPr>
            <a:spLocks noGrp="1"/>
          </p:cNvSpPr>
          <p:nvPr>
            <p:ph type="ftr" sz="quarter" idx="11"/>
          </p:nvPr>
        </p:nvSpPr>
        <p:spPr/>
        <p:txBody>
          <a:bodyPr/>
          <a:lstStyle/>
          <a:p>
            <a:r>
              <a:rPr lang="en-US" dirty="0"/>
              <a:t>Software Engineering Code of Ethics and Professional Practice</a:t>
            </a:r>
          </a:p>
        </p:txBody>
      </p:sp>
      <p:sp>
        <p:nvSpPr>
          <p:cNvPr id="4" name="Slide Number Placeholder 3"/>
          <p:cNvSpPr>
            <a:spLocks noGrp="1"/>
          </p:cNvSpPr>
          <p:nvPr>
            <p:ph type="sldNum" sz="quarter" idx="12"/>
          </p:nvPr>
        </p:nvSpPr>
        <p:spPr/>
        <p:txBody>
          <a:bodyPr/>
          <a:lstStyle/>
          <a:p>
            <a:fld id="{7B134961-4B2C-A547-9A54-CB85DA02077E}" type="slidenum">
              <a:rPr lang="en-US" smtClean="0"/>
              <a:pPr/>
              <a:t>2</a:t>
            </a:fld>
            <a:endParaRPr lang="en-US" dirty="0"/>
          </a:p>
        </p:txBody>
      </p:sp>
      <p:pic>
        <p:nvPicPr>
          <p:cNvPr id="1026" name="Picture 2" descr="Pins, Cpu, Processor, Macro, Pen, Computer, Electron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7721" y="3177797"/>
            <a:ext cx="4120993" cy="2743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230342"/>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a:t>
            </a:r>
            <a:r>
              <a:rPr lang="en-US" dirty="0" smtClean="0"/>
              <a:t>3: </a:t>
            </a:r>
            <a:r>
              <a:rPr lang="en-CA" dirty="0"/>
              <a:t>PRODUCT</a:t>
            </a:r>
          </a:p>
        </p:txBody>
      </p:sp>
      <p:sp>
        <p:nvSpPr>
          <p:cNvPr id="3" name="Content Placeholder 2"/>
          <p:cNvSpPr>
            <a:spLocks noGrp="1"/>
          </p:cNvSpPr>
          <p:nvPr>
            <p:ph idx="1"/>
          </p:nvPr>
        </p:nvSpPr>
        <p:spPr>
          <a:xfrm>
            <a:off x="457200" y="1600201"/>
            <a:ext cx="8229600" cy="1052464"/>
          </a:xfrm>
        </p:spPr>
        <p:txBody>
          <a:bodyPr/>
          <a:lstStyle/>
          <a:p>
            <a:r>
              <a:rPr lang="en-US" sz="2000" b="1" dirty="0"/>
              <a:t>Software engineers shall ensure that their products and related modifications meet the highest professional standards possible. In particular, software engineers shall, as appropriate</a:t>
            </a:r>
            <a:r>
              <a:rPr lang="en-US" sz="2000" b="1" dirty="0" smtClean="0"/>
              <a: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20</a:t>
            </a:fld>
            <a:endParaRPr lang="en-US" dirty="0"/>
          </a:p>
        </p:txBody>
      </p:sp>
      <p:sp>
        <p:nvSpPr>
          <p:cNvPr id="7" name="Footer Placeholder 4"/>
          <p:cNvSpPr>
            <a:spLocks noGrp="1"/>
          </p:cNvSpPr>
          <p:nvPr>
            <p:ph type="ftr" sz="quarter" idx="11"/>
          </p:nvPr>
        </p:nvSpPr>
        <p:spPr>
          <a:xfrm>
            <a:off x="2865118" y="6356349"/>
            <a:ext cx="4201887" cy="365125"/>
          </a:xfrm>
        </p:spPr>
        <p:txBody>
          <a:bodyPr/>
          <a:lstStyle/>
          <a:p>
            <a:r>
              <a:rPr lang="en-US" dirty="0"/>
              <a:t>Software Engineering Code of Ethics and Professional Practice</a:t>
            </a:r>
          </a:p>
        </p:txBody>
      </p:sp>
      <p:graphicFrame>
        <p:nvGraphicFramePr>
          <p:cNvPr id="5" name="Table 4"/>
          <p:cNvGraphicFramePr>
            <a:graphicFrameLocks noGrp="1"/>
          </p:cNvGraphicFramePr>
          <p:nvPr>
            <p:extLst>
              <p:ext uri="{D42A27DB-BD31-4B8C-83A1-F6EECF244321}">
                <p14:modId xmlns:p14="http://schemas.microsoft.com/office/powerpoint/2010/main" val="3642891224"/>
              </p:ext>
            </p:extLst>
          </p:nvPr>
        </p:nvGraphicFramePr>
        <p:xfrm>
          <a:off x="860078" y="2725093"/>
          <a:ext cx="7976103" cy="3759504"/>
        </p:xfrm>
        <a:graphic>
          <a:graphicData uri="http://schemas.openxmlformats.org/drawingml/2006/table">
            <a:tbl>
              <a:tblPr firstRow="1" firstCol="1" bandRow="1">
                <a:tableStyleId>{5C22544A-7EE6-4342-B048-85BDC9FD1C3A}</a:tableStyleId>
              </a:tblPr>
              <a:tblGrid>
                <a:gridCol w="7976103"/>
              </a:tblGrid>
              <a:tr h="3759504">
                <a:tc>
                  <a:txBody>
                    <a:bodyPr/>
                    <a:lstStyle/>
                    <a:p>
                      <a:pPr marL="342900" marR="0" indent="-342900">
                        <a:lnSpc>
                          <a:spcPct val="107000"/>
                        </a:lnSpc>
                        <a:spcBef>
                          <a:spcPts val="0"/>
                        </a:spcBef>
                        <a:spcAft>
                          <a:spcPts val="0"/>
                        </a:spcAft>
                        <a:buFont typeface="+mj-lt"/>
                        <a:buAutoNum type="arabicPeriod"/>
                      </a:pPr>
                      <a:r>
                        <a:rPr lang="en-CA" sz="1600" dirty="0">
                          <a:solidFill>
                            <a:sysClr val="windowText" lastClr="000000"/>
                          </a:solidFill>
                          <a:effectLst/>
                        </a:rPr>
                        <a:t>Strive for high quality, acceptable cost and a reasonable schedule, ensuring significant </a:t>
                      </a:r>
                      <a:r>
                        <a:rPr lang="en-CA" sz="1600" dirty="0" err="1">
                          <a:solidFill>
                            <a:sysClr val="windowText" lastClr="000000"/>
                          </a:solidFill>
                          <a:effectLst/>
                        </a:rPr>
                        <a:t>tradeoffs</a:t>
                      </a:r>
                      <a:r>
                        <a:rPr lang="en-CA" sz="1600" dirty="0">
                          <a:solidFill>
                            <a:sysClr val="windowText" lastClr="000000"/>
                          </a:solidFill>
                          <a:effectLst/>
                        </a:rPr>
                        <a:t> are clear to and accepted by the employer and the client, and are available for consideration by the user and the public.</a:t>
                      </a:r>
                      <a:endParaRPr lang="en-CA" sz="2400" dirty="0">
                        <a:solidFill>
                          <a:sysClr val="windowText" lastClr="000000"/>
                        </a:solidFill>
                        <a:effectLst/>
                      </a:endParaRPr>
                    </a:p>
                    <a:p>
                      <a:pPr marL="342900" marR="0" indent="-342900">
                        <a:lnSpc>
                          <a:spcPct val="107000"/>
                        </a:lnSpc>
                        <a:spcBef>
                          <a:spcPts val="0"/>
                        </a:spcBef>
                        <a:spcAft>
                          <a:spcPts val="0"/>
                        </a:spcAft>
                        <a:buFont typeface="+mj-lt"/>
                        <a:buAutoNum type="arabicPeriod"/>
                      </a:pPr>
                      <a:r>
                        <a:rPr lang="en-CA" sz="1600" dirty="0">
                          <a:solidFill>
                            <a:sysClr val="windowText" lastClr="000000"/>
                          </a:solidFill>
                          <a:effectLst/>
                        </a:rPr>
                        <a:t>Ensure proper and achievable goals and objectives for any project on which they work or propose.</a:t>
                      </a:r>
                      <a:endParaRPr lang="en-CA" sz="2400" dirty="0">
                        <a:solidFill>
                          <a:sysClr val="windowText" lastClr="000000"/>
                        </a:solidFill>
                        <a:effectLst/>
                      </a:endParaRPr>
                    </a:p>
                    <a:p>
                      <a:pPr marL="342900" marR="0" indent="-342900">
                        <a:lnSpc>
                          <a:spcPct val="107000"/>
                        </a:lnSpc>
                        <a:spcBef>
                          <a:spcPts val="0"/>
                        </a:spcBef>
                        <a:spcAft>
                          <a:spcPts val="0"/>
                        </a:spcAft>
                        <a:buFont typeface="+mj-lt"/>
                        <a:buAutoNum type="arabicPeriod"/>
                      </a:pPr>
                      <a:r>
                        <a:rPr lang="en-CA" sz="1600" dirty="0">
                          <a:solidFill>
                            <a:sysClr val="windowText" lastClr="000000"/>
                          </a:solidFill>
                          <a:effectLst/>
                        </a:rPr>
                        <a:t>Identify, define and address ethical, economic, cultural, legal and environmental issues related to work projects.</a:t>
                      </a:r>
                      <a:endParaRPr lang="en-CA" sz="2400" dirty="0">
                        <a:solidFill>
                          <a:sysClr val="windowText" lastClr="000000"/>
                        </a:solidFill>
                        <a:effectLst/>
                      </a:endParaRPr>
                    </a:p>
                    <a:p>
                      <a:pPr marL="342900" marR="0" indent="-342900">
                        <a:lnSpc>
                          <a:spcPct val="107000"/>
                        </a:lnSpc>
                        <a:spcBef>
                          <a:spcPts val="0"/>
                        </a:spcBef>
                        <a:spcAft>
                          <a:spcPts val="0"/>
                        </a:spcAft>
                        <a:buFont typeface="+mj-lt"/>
                        <a:buAutoNum type="arabicPeriod"/>
                      </a:pPr>
                      <a:r>
                        <a:rPr lang="en-CA" sz="1600" dirty="0">
                          <a:solidFill>
                            <a:sysClr val="windowText" lastClr="000000"/>
                          </a:solidFill>
                          <a:effectLst/>
                        </a:rPr>
                        <a:t>Ensure that they are qualified for any project on which they work or propose to work by an appropriate combination of education and training, and experience.</a:t>
                      </a:r>
                      <a:endParaRPr lang="en-CA" sz="2400" dirty="0">
                        <a:solidFill>
                          <a:sysClr val="windowText" lastClr="000000"/>
                        </a:solidFill>
                        <a:effectLst/>
                      </a:endParaRPr>
                    </a:p>
                    <a:p>
                      <a:pPr marL="342900" marR="0" indent="-342900">
                        <a:lnSpc>
                          <a:spcPct val="107000"/>
                        </a:lnSpc>
                        <a:spcBef>
                          <a:spcPts val="0"/>
                        </a:spcBef>
                        <a:spcAft>
                          <a:spcPts val="0"/>
                        </a:spcAft>
                        <a:buFont typeface="+mj-lt"/>
                        <a:buAutoNum type="arabicPeriod"/>
                      </a:pPr>
                      <a:r>
                        <a:rPr lang="en-CA" sz="1600" dirty="0">
                          <a:solidFill>
                            <a:sysClr val="windowText" lastClr="000000"/>
                          </a:solidFill>
                          <a:effectLst/>
                        </a:rPr>
                        <a:t>Ensure an appropriate method is used for any project on which they work or propose to work.</a:t>
                      </a:r>
                      <a:endParaRPr lang="en-CA" sz="2400" dirty="0">
                        <a:solidFill>
                          <a:sysClr val="windowText" lastClr="000000"/>
                        </a:solidFill>
                        <a:effectLst/>
                      </a:endParaRPr>
                    </a:p>
                    <a:p>
                      <a:pPr marL="342900" marR="0" indent="-342900">
                        <a:lnSpc>
                          <a:spcPct val="107000"/>
                        </a:lnSpc>
                        <a:spcBef>
                          <a:spcPts val="0"/>
                        </a:spcBef>
                        <a:spcAft>
                          <a:spcPts val="0"/>
                        </a:spcAft>
                        <a:buFont typeface="+mj-lt"/>
                        <a:buAutoNum type="arabicPeriod"/>
                      </a:pPr>
                      <a:r>
                        <a:rPr lang="en-CA" sz="1600" dirty="0">
                          <a:solidFill>
                            <a:sysClr val="windowText" lastClr="000000"/>
                          </a:solidFill>
                          <a:effectLst/>
                        </a:rPr>
                        <a:t>Work to follow professional standards, when available, that are most appropriate for the task at hand, departing from these only when ethically or technically justified</a:t>
                      </a:r>
                      <a:r>
                        <a:rPr lang="en-CA" sz="1600" dirty="0" smtClean="0">
                          <a:solidFill>
                            <a:sysClr val="windowText" lastClr="000000"/>
                          </a:solidFill>
                          <a:effectLst/>
                        </a:rPr>
                        <a:t>.</a:t>
                      </a:r>
                      <a:endParaRPr lang="en-CA" sz="2400" dirty="0">
                        <a:solidFill>
                          <a:sysClr val="windowText" lastClr="000000"/>
                        </a:solidFill>
                        <a:effectLst/>
                      </a:endParaRPr>
                    </a:p>
                  </a:txBody>
                  <a:tcPr marL="68580" marR="68580" marT="0" marB="0">
                    <a:solidFill>
                      <a:srgbClr val="FEF6B8"/>
                    </a:solidFill>
                  </a:tcPr>
                </a:tc>
              </a:tr>
            </a:tbl>
          </a:graphicData>
        </a:graphic>
      </p:graphicFrame>
    </p:spTree>
    <p:extLst>
      <p:ext uri="{BB962C8B-B14F-4D97-AF65-F5344CB8AC3E}">
        <p14:creationId xmlns:p14="http://schemas.microsoft.com/office/powerpoint/2010/main" val="2183286648"/>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a:t>
            </a:r>
            <a:r>
              <a:rPr lang="en-US" dirty="0" smtClean="0"/>
              <a:t>3: </a:t>
            </a:r>
            <a:r>
              <a:rPr lang="en-CA" dirty="0" smtClean="0"/>
              <a:t>PRODUCT cont.</a:t>
            </a:r>
            <a:endParaRPr lang="en-CA"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21</a:t>
            </a:fld>
            <a:endParaRPr lang="en-US" dirty="0"/>
          </a:p>
        </p:txBody>
      </p:sp>
      <p:sp>
        <p:nvSpPr>
          <p:cNvPr id="7" name="Footer Placeholder 4"/>
          <p:cNvSpPr>
            <a:spLocks noGrp="1"/>
          </p:cNvSpPr>
          <p:nvPr>
            <p:ph type="ftr" sz="quarter" idx="11"/>
          </p:nvPr>
        </p:nvSpPr>
        <p:spPr>
          <a:xfrm>
            <a:off x="2865118" y="6356349"/>
            <a:ext cx="4201887" cy="365125"/>
          </a:xfrm>
        </p:spPr>
        <p:txBody>
          <a:bodyPr/>
          <a:lstStyle/>
          <a:p>
            <a:r>
              <a:rPr lang="en-US" dirty="0"/>
              <a:t>Software Engineering Code of Ethics and Professional Practice</a:t>
            </a:r>
          </a:p>
        </p:txBody>
      </p:sp>
      <p:graphicFrame>
        <p:nvGraphicFramePr>
          <p:cNvPr id="5" name="Table 4"/>
          <p:cNvGraphicFramePr>
            <a:graphicFrameLocks noGrp="1"/>
          </p:cNvGraphicFramePr>
          <p:nvPr>
            <p:extLst>
              <p:ext uri="{D42A27DB-BD31-4B8C-83A1-F6EECF244321}">
                <p14:modId xmlns:p14="http://schemas.microsoft.com/office/powerpoint/2010/main" val="2142074250"/>
              </p:ext>
            </p:extLst>
          </p:nvPr>
        </p:nvGraphicFramePr>
        <p:xfrm>
          <a:off x="752349" y="1837238"/>
          <a:ext cx="7604000" cy="4435666"/>
        </p:xfrm>
        <a:graphic>
          <a:graphicData uri="http://schemas.openxmlformats.org/drawingml/2006/table">
            <a:tbl>
              <a:tblPr firstRow="1" firstCol="1" bandRow="1">
                <a:tableStyleId>{5C22544A-7EE6-4342-B048-85BDC9FD1C3A}</a:tableStyleId>
              </a:tblPr>
              <a:tblGrid>
                <a:gridCol w="7604000"/>
              </a:tblGrid>
              <a:tr h="4282905">
                <a:tc>
                  <a:txBody>
                    <a:bodyPr/>
                    <a:lstStyle/>
                    <a:p>
                      <a:pPr marL="342900" marR="0" indent="-342900">
                        <a:lnSpc>
                          <a:spcPct val="107000"/>
                        </a:lnSpc>
                        <a:spcBef>
                          <a:spcPts val="0"/>
                        </a:spcBef>
                        <a:spcAft>
                          <a:spcPts val="0"/>
                        </a:spcAft>
                        <a:buFont typeface="+mj-lt"/>
                        <a:buAutoNum type="arabicPeriod" startAt="7"/>
                      </a:pPr>
                      <a:r>
                        <a:rPr lang="en-CA" sz="1600" dirty="0" smtClean="0">
                          <a:solidFill>
                            <a:sysClr val="windowText" lastClr="000000"/>
                          </a:solidFill>
                          <a:effectLst/>
                        </a:rPr>
                        <a:t>Strive </a:t>
                      </a:r>
                      <a:r>
                        <a:rPr lang="en-CA" sz="1600" dirty="0">
                          <a:solidFill>
                            <a:sysClr val="windowText" lastClr="000000"/>
                          </a:solidFill>
                          <a:effectLst/>
                        </a:rPr>
                        <a:t>to fully understand the specifications for software on which they work.</a:t>
                      </a:r>
                      <a:endParaRPr lang="en-CA" sz="2400" dirty="0">
                        <a:solidFill>
                          <a:sysClr val="windowText" lastClr="000000"/>
                        </a:solidFill>
                        <a:effectLst/>
                      </a:endParaRPr>
                    </a:p>
                    <a:p>
                      <a:pPr marL="342900" marR="0" indent="-342900">
                        <a:lnSpc>
                          <a:spcPct val="107000"/>
                        </a:lnSpc>
                        <a:spcBef>
                          <a:spcPts val="0"/>
                        </a:spcBef>
                        <a:spcAft>
                          <a:spcPts val="0"/>
                        </a:spcAft>
                        <a:buFont typeface="+mj-lt"/>
                        <a:buAutoNum type="arabicPeriod" startAt="7"/>
                      </a:pPr>
                      <a:r>
                        <a:rPr lang="en-CA" sz="1600" dirty="0">
                          <a:solidFill>
                            <a:sysClr val="windowText" lastClr="000000"/>
                          </a:solidFill>
                          <a:effectLst/>
                        </a:rPr>
                        <a:t>Ensure that specifications for software on which they work have been well documented, satisfy the users’ requirements and have the appropriate approvals.</a:t>
                      </a:r>
                      <a:endParaRPr lang="en-CA" sz="2400" dirty="0">
                        <a:solidFill>
                          <a:sysClr val="windowText" lastClr="000000"/>
                        </a:solidFill>
                        <a:effectLst/>
                      </a:endParaRPr>
                    </a:p>
                    <a:p>
                      <a:pPr marL="342900" marR="0" indent="-342900">
                        <a:lnSpc>
                          <a:spcPct val="107000"/>
                        </a:lnSpc>
                        <a:spcBef>
                          <a:spcPts val="0"/>
                        </a:spcBef>
                        <a:spcAft>
                          <a:spcPts val="0"/>
                        </a:spcAft>
                        <a:buFont typeface="+mj-lt"/>
                        <a:buAutoNum type="arabicPeriod" startAt="7"/>
                      </a:pPr>
                      <a:r>
                        <a:rPr lang="en-CA" sz="1600" dirty="0">
                          <a:solidFill>
                            <a:sysClr val="windowText" lastClr="000000"/>
                          </a:solidFill>
                          <a:effectLst/>
                        </a:rPr>
                        <a:t>Ensure realistic quantitative estimates of cost, scheduling, personnel, quality and outcomes on any project on which they work or propose to work and provide an uncertainty assessment of these estimates.</a:t>
                      </a:r>
                      <a:endParaRPr lang="en-CA" sz="2400" dirty="0">
                        <a:solidFill>
                          <a:sysClr val="windowText" lastClr="000000"/>
                        </a:solidFill>
                        <a:effectLst/>
                      </a:endParaRPr>
                    </a:p>
                    <a:p>
                      <a:pPr marL="342900" marR="0" indent="-342900">
                        <a:lnSpc>
                          <a:spcPct val="107000"/>
                        </a:lnSpc>
                        <a:spcBef>
                          <a:spcPts val="0"/>
                        </a:spcBef>
                        <a:spcAft>
                          <a:spcPts val="0"/>
                        </a:spcAft>
                        <a:buFont typeface="+mj-lt"/>
                        <a:buAutoNum type="arabicPeriod" startAt="7"/>
                      </a:pPr>
                      <a:r>
                        <a:rPr lang="en-CA" sz="1600" dirty="0">
                          <a:solidFill>
                            <a:sysClr val="windowText" lastClr="000000"/>
                          </a:solidFill>
                          <a:effectLst/>
                        </a:rPr>
                        <a:t>Ensure adequate testing, debugging, and review of software and related documents on which they work.</a:t>
                      </a:r>
                      <a:endParaRPr lang="en-CA" sz="2400" dirty="0">
                        <a:solidFill>
                          <a:sysClr val="windowText" lastClr="000000"/>
                        </a:solidFill>
                        <a:effectLst/>
                      </a:endParaRPr>
                    </a:p>
                    <a:p>
                      <a:pPr marL="342900" marR="0" indent="-342900">
                        <a:lnSpc>
                          <a:spcPct val="107000"/>
                        </a:lnSpc>
                        <a:spcBef>
                          <a:spcPts val="0"/>
                        </a:spcBef>
                        <a:spcAft>
                          <a:spcPts val="0"/>
                        </a:spcAft>
                        <a:buFont typeface="+mj-lt"/>
                        <a:buAutoNum type="arabicPeriod" startAt="7"/>
                      </a:pPr>
                      <a:r>
                        <a:rPr lang="en-CA" sz="1600" dirty="0">
                          <a:solidFill>
                            <a:sysClr val="windowText" lastClr="000000"/>
                          </a:solidFill>
                          <a:effectLst/>
                        </a:rPr>
                        <a:t>Ensure adequate documentation, including significant problems discovered and solutions adopted, for any project on which they work.</a:t>
                      </a:r>
                      <a:endParaRPr lang="en-CA" sz="2400" dirty="0">
                        <a:solidFill>
                          <a:sysClr val="windowText" lastClr="000000"/>
                        </a:solidFill>
                        <a:effectLst/>
                      </a:endParaRPr>
                    </a:p>
                    <a:p>
                      <a:pPr marL="342900" marR="0" indent="-342900">
                        <a:lnSpc>
                          <a:spcPct val="107000"/>
                        </a:lnSpc>
                        <a:spcBef>
                          <a:spcPts val="0"/>
                        </a:spcBef>
                        <a:spcAft>
                          <a:spcPts val="0"/>
                        </a:spcAft>
                        <a:buFont typeface="+mj-lt"/>
                        <a:buAutoNum type="arabicPeriod" startAt="7"/>
                      </a:pPr>
                      <a:r>
                        <a:rPr lang="en-CA" sz="1600" dirty="0">
                          <a:solidFill>
                            <a:sysClr val="windowText" lastClr="000000"/>
                          </a:solidFill>
                          <a:effectLst/>
                        </a:rPr>
                        <a:t>Work to develop software and related documents that respect the privacy of those who will be affected by that software.</a:t>
                      </a:r>
                      <a:endParaRPr lang="en-CA" sz="2400" dirty="0">
                        <a:solidFill>
                          <a:sysClr val="windowText" lastClr="000000"/>
                        </a:solidFill>
                        <a:effectLst/>
                      </a:endParaRPr>
                    </a:p>
                    <a:p>
                      <a:pPr marL="342900" marR="0" indent="-342900">
                        <a:lnSpc>
                          <a:spcPct val="107000"/>
                        </a:lnSpc>
                        <a:spcBef>
                          <a:spcPts val="0"/>
                        </a:spcBef>
                        <a:spcAft>
                          <a:spcPts val="0"/>
                        </a:spcAft>
                        <a:buFont typeface="+mj-lt"/>
                        <a:buAutoNum type="arabicPeriod" startAt="7"/>
                      </a:pPr>
                      <a:r>
                        <a:rPr lang="en-CA" sz="1600" dirty="0">
                          <a:solidFill>
                            <a:sysClr val="windowText" lastClr="000000"/>
                          </a:solidFill>
                          <a:effectLst/>
                        </a:rPr>
                        <a:t>Be careful to use only accurate data derived by ethical and lawful means, and use it only in ways properly authorized.</a:t>
                      </a:r>
                      <a:endParaRPr lang="en-CA" sz="2400" dirty="0">
                        <a:solidFill>
                          <a:sysClr val="windowText" lastClr="000000"/>
                        </a:solidFill>
                        <a:effectLst/>
                      </a:endParaRPr>
                    </a:p>
                    <a:p>
                      <a:pPr marL="342900" marR="0" indent="-342900">
                        <a:lnSpc>
                          <a:spcPct val="107000"/>
                        </a:lnSpc>
                        <a:spcBef>
                          <a:spcPts val="0"/>
                        </a:spcBef>
                        <a:spcAft>
                          <a:spcPts val="0"/>
                        </a:spcAft>
                        <a:buFont typeface="+mj-lt"/>
                        <a:buAutoNum type="arabicPeriod" startAt="7"/>
                      </a:pPr>
                      <a:r>
                        <a:rPr lang="en-CA" sz="1600" dirty="0">
                          <a:solidFill>
                            <a:sysClr val="windowText" lastClr="000000"/>
                          </a:solidFill>
                          <a:effectLst/>
                        </a:rPr>
                        <a:t>Maintain the integrity of data, being sensitive to outdated or flawed occurrences.</a:t>
                      </a:r>
                      <a:endParaRPr lang="en-CA" sz="2400" dirty="0">
                        <a:solidFill>
                          <a:sysClr val="windowText" lastClr="000000"/>
                        </a:solidFill>
                        <a:effectLst/>
                      </a:endParaRPr>
                    </a:p>
                    <a:p>
                      <a:pPr marL="342900" marR="0" indent="-342900">
                        <a:lnSpc>
                          <a:spcPct val="107000"/>
                        </a:lnSpc>
                        <a:spcBef>
                          <a:spcPts val="0"/>
                        </a:spcBef>
                        <a:spcAft>
                          <a:spcPts val="0"/>
                        </a:spcAft>
                        <a:buFont typeface="+mj-lt"/>
                        <a:buAutoNum type="arabicPeriod" startAt="7"/>
                      </a:pPr>
                      <a:r>
                        <a:rPr lang="en-CA" sz="1600" dirty="0">
                          <a:solidFill>
                            <a:sysClr val="windowText" lastClr="000000"/>
                          </a:solidFill>
                          <a:effectLst/>
                        </a:rPr>
                        <a:t>Treat all forms of software maintenance with the same professionalism as new development.</a:t>
                      </a:r>
                      <a:endParaRPr lang="en-CA"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EF6B8"/>
                    </a:solidFill>
                  </a:tcPr>
                </a:tc>
              </a:tr>
            </a:tbl>
          </a:graphicData>
        </a:graphic>
      </p:graphicFrame>
    </p:spTree>
    <p:extLst>
      <p:ext uri="{BB962C8B-B14F-4D97-AF65-F5344CB8AC3E}">
        <p14:creationId xmlns:p14="http://schemas.microsoft.com/office/powerpoint/2010/main" val="3839015778"/>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3494"/>
            <a:ext cx="7293232" cy="1143000"/>
          </a:xfrm>
        </p:spPr>
        <p:txBody>
          <a:bodyPr/>
          <a:lstStyle/>
          <a:p>
            <a:r>
              <a:rPr lang="en-US" dirty="0"/>
              <a:t>Principle </a:t>
            </a:r>
            <a:r>
              <a:rPr lang="en-US" dirty="0" smtClean="0"/>
              <a:t>4: </a:t>
            </a:r>
            <a:r>
              <a:rPr lang="en-CA" dirty="0"/>
              <a:t>JUDGMENT</a:t>
            </a:r>
          </a:p>
        </p:txBody>
      </p:sp>
      <p:sp>
        <p:nvSpPr>
          <p:cNvPr id="3" name="Content Placeholder 2"/>
          <p:cNvSpPr>
            <a:spLocks noGrp="1"/>
          </p:cNvSpPr>
          <p:nvPr>
            <p:ph idx="1"/>
          </p:nvPr>
        </p:nvSpPr>
        <p:spPr>
          <a:xfrm>
            <a:off x="457199" y="1599057"/>
            <a:ext cx="8229600" cy="1170160"/>
          </a:xfrm>
        </p:spPr>
        <p:txBody>
          <a:bodyPr/>
          <a:lstStyle/>
          <a:p>
            <a:r>
              <a:rPr lang="en-US" sz="2000" b="1" dirty="0"/>
              <a:t>Software engineers shall maintain integrity and independence in their professional judgment. In particular, software engineers shall, as appropriate</a:t>
            </a:r>
            <a:r>
              <a:rPr lang="en-US" sz="2000" b="1" dirty="0" smtClean="0"/>
              <a:t>:</a:t>
            </a:r>
          </a:p>
        </p:txBody>
      </p:sp>
      <p:sp>
        <p:nvSpPr>
          <p:cNvPr id="4" name="Slide Number Placeholder 3"/>
          <p:cNvSpPr>
            <a:spLocks noGrp="1"/>
          </p:cNvSpPr>
          <p:nvPr>
            <p:ph type="sldNum" sz="quarter" idx="12"/>
          </p:nvPr>
        </p:nvSpPr>
        <p:spPr>
          <a:xfrm>
            <a:off x="7763003" y="6355206"/>
            <a:ext cx="923795" cy="365125"/>
          </a:xfrm>
        </p:spPr>
        <p:txBody>
          <a:bodyPr/>
          <a:lstStyle/>
          <a:p>
            <a:fld id="{7B134961-4B2C-A547-9A54-CB85DA02077E}" type="slidenum">
              <a:rPr lang="en-US" smtClean="0"/>
              <a:pPr/>
              <a:t>22</a:t>
            </a:fld>
            <a:endParaRPr lang="en-US" dirty="0"/>
          </a:p>
        </p:txBody>
      </p:sp>
      <p:sp>
        <p:nvSpPr>
          <p:cNvPr id="7" name="Footer Placeholder 4"/>
          <p:cNvSpPr>
            <a:spLocks noGrp="1"/>
          </p:cNvSpPr>
          <p:nvPr>
            <p:ph type="ftr" sz="quarter" idx="11"/>
          </p:nvPr>
        </p:nvSpPr>
        <p:spPr>
          <a:xfrm>
            <a:off x="2865117" y="6355205"/>
            <a:ext cx="4201887" cy="365125"/>
          </a:xfrm>
        </p:spPr>
        <p:txBody>
          <a:bodyPr/>
          <a:lstStyle/>
          <a:p>
            <a:r>
              <a:rPr lang="en-US" dirty="0"/>
              <a:t>Software Engineering Code of Ethics and Professional Practice</a:t>
            </a:r>
          </a:p>
        </p:txBody>
      </p:sp>
      <p:graphicFrame>
        <p:nvGraphicFramePr>
          <p:cNvPr id="5" name="Table 4"/>
          <p:cNvGraphicFramePr>
            <a:graphicFrameLocks noGrp="1"/>
          </p:cNvGraphicFramePr>
          <p:nvPr>
            <p:extLst>
              <p:ext uri="{D42A27DB-BD31-4B8C-83A1-F6EECF244321}">
                <p14:modId xmlns:p14="http://schemas.microsoft.com/office/powerpoint/2010/main" val="3332361624"/>
              </p:ext>
            </p:extLst>
          </p:nvPr>
        </p:nvGraphicFramePr>
        <p:xfrm>
          <a:off x="788561" y="2770361"/>
          <a:ext cx="7785069" cy="3230943"/>
        </p:xfrm>
        <a:graphic>
          <a:graphicData uri="http://schemas.openxmlformats.org/drawingml/2006/table">
            <a:tbl>
              <a:tblPr firstRow="1" firstCol="1" bandRow="1">
                <a:tableStyleId>{5C22544A-7EE6-4342-B048-85BDC9FD1C3A}</a:tableStyleId>
              </a:tblPr>
              <a:tblGrid>
                <a:gridCol w="7785069"/>
              </a:tblGrid>
              <a:tr h="3230943">
                <a:tc>
                  <a:txBody>
                    <a:bodyPr/>
                    <a:lstStyle/>
                    <a:p>
                      <a:pPr marL="342900" marR="0" indent="-342900">
                        <a:lnSpc>
                          <a:spcPct val="107000"/>
                        </a:lnSpc>
                        <a:spcBef>
                          <a:spcPts val="0"/>
                        </a:spcBef>
                        <a:spcAft>
                          <a:spcPts val="0"/>
                        </a:spcAft>
                        <a:buFont typeface="+mj-lt"/>
                        <a:buAutoNum type="arabicPeriod"/>
                      </a:pPr>
                      <a:r>
                        <a:rPr lang="en-CA" sz="1600" dirty="0">
                          <a:solidFill>
                            <a:sysClr val="windowText" lastClr="000000"/>
                          </a:solidFill>
                          <a:effectLst/>
                        </a:rPr>
                        <a:t>Temper all technical judgments by the need to support and maintain human values.</a:t>
                      </a:r>
                      <a:endParaRPr lang="en-CA" sz="2400" dirty="0">
                        <a:solidFill>
                          <a:sysClr val="windowText" lastClr="000000"/>
                        </a:solidFill>
                        <a:effectLst/>
                      </a:endParaRPr>
                    </a:p>
                    <a:p>
                      <a:pPr marL="342900" marR="0" indent="-342900">
                        <a:lnSpc>
                          <a:spcPct val="107000"/>
                        </a:lnSpc>
                        <a:spcBef>
                          <a:spcPts val="0"/>
                        </a:spcBef>
                        <a:spcAft>
                          <a:spcPts val="0"/>
                        </a:spcAft>
                        <a:buFont typeface="+mj-lt"/>
                        <a:buAutoNum type="arabicPeriod"/>
                      </a:pPr>
                      <a:r>
                        <a:rPr lang="en-CA" sz="1600" dirty="0">
                          <a:solidFill>
                            <a:sysClr val="windowText" lastClr="000000"/>
                          </a:solidFill>
                          <a:effectLst/>
                        </a:rPr>
                        <a:t>Only endorse documents either prepared under their supervision or within their areas of competence and with which they are in agreement.</a:t>
                      </a:r>
                      <a:endParaRPr lang="en-CA" sz="2400" dirty="0">
                        <a:solidFill>
                          <a:sysClr val="windowText" lastClr="000000"/>
                        </a:solidFill>
                        <a:effectLst/>
                      </a:endParaRPr>
                    </a:p>
                    <a:p>
                      <a:pPr marL="342900" marR="0" indent="-342900">
                        <a:lnSpc>
                          <a:spcPct val="107000"/>
                        </a:lnSpc>
                        <a:spcBef>
                          <a:spcPts val="0"/>
                        </a:spcBef>
                        <a:spcAft>
                          <a:spcPts val="0"/>
                        </a:spcAft>
                        <a:buFont typeface="+mj-lt"/>
                        <a:buAutoNum type="arabicPeriod"/>
                      </a:pPr>
                      <a:r>
                        <a:rPr lang="en-CA" sz="1600" dirty="0">
                          <a:solidFill>
                            <a:sysClr val="windowText" lastClr="000000"/>
                          </a:solidFill>
                          <a:effectLst/>
                        </a:rPr>
                        <a:t>Maintain professional objectivity with respect to any software or related documents they are asked to evaluate.</a:t>
                      </a:r>
                      <a:endParaRPr lang="en-CA" sz="2400" dirty="0">
                        <a:solidFill>
                          <a:sysClr val="windowText" lastClr="000000"/>
                        </a:solidFill>
                        <a:effectLst/>
                      </a:endParaRPr>
                    </a:p>
                    <a:p>
                      <a:pPr marL="342900" marR="0" indent="-342900">
                        <a:lnSpc>
                          <a:spcPct val="107000"/>
                        </a:lnSpc>
                        <a:spcBef>
                          <a:spcPts val="0"/>
                        </a:spcBef>
                        <a:spcAft>
                          <a:spcPts val="0"/>
                        </a:spcAft>
                        <a:buFont typeface="+mj-lt"/>
                        <a:buAutoNum type="arabicPeriod"/>
                      </a:pPr>
                      <a:r>
                        <a:rPr lang="en-CA" sz="1600" dirty="0">
                          <a:solidFill>
                            <a:sysClr val="windowText" lastClr="000000"/>
                          </a:solidFill>
                          <a:effectLst/>
                        </a:rPr>
                        <a:t>Not engage in deceptive financial practices such as bribery, double billing, or other improper financial practices.</a:t>
                      </a:r>
                      <a:endParaRPr lang="en-CA" sz="2400" dirty="0">
                        <a:solidFill>
                          <a:sysClr val="windowText" lastClr="000000"/>
                        </a:solidFill>
                        <a:effectLst/>
                      </a:endParaRPr>
                    </a:p>
                    <a:p>
                      <a:pPr marL="342900" marR="0" indent="-342900">
                        <a:lnSpc>
                          <a:spcPct val="107000"/>
                        </a:lnSpc>
                        <a:spcBef>
                          <a:spcPts val="0"/>
                        </a:spcBef>
                        <a:spcAft>
                          <a:spcPts val="0"/>
                        </a:spcAft>
                        <a:buFont typeface="+mj-lt"/>
                        <a:buAutoNum type="arabicPeriod"/>
                      </a:pPr>
                      <a:r>
                        <a:rPr lang="en-CA" sz="1600" dirty="0">
                          <a:solidFill>
                            <a:sysClr val="windowText" lastClr="000000"/>
                          </a:solidFill>
                          <a:effectLst/>
                        </a:rPr>
                        <a:t>Disclose to all concerned parties those conflicts of interest that cannot reasonably be avoided or escaped.</a:t>
                      </a:r>
                      <a:endParaRPr lang="en-CA" sz="2400" dirty="0">
                        <a:solidFill>
                          <a:sysClr val="windowText" lastClr="000000"/>
                        </a:solidFill>
                        <a:effectLst/>
                      </a:endParaRPr>
                    </a:p>
                    <a:p>
                      <a:pPr marL="342900" marR="0" indent="-342900">
                        <a:lnSpc>
                          <a:spcPct val="107000"/>
                        </a:lnSpc>
                        <a:spcBef>
                          <a:spcPts val="0"/>
                        </a:spcBef>
                        <a:spcAft>
                          <a:spcPts val="0"/>
                        </a:spcAft>
                        <a:buFont typeface="+mj-lt"/>
                        <a:buAutoNum type="arabicPeriod"/>
                      </a:pPr>
                      <a:r>
                        <a:rPr lang="en-CA" sz="1600" dirty="0">
                          <a:solidFill>
                            <a:sysClr val="windowText" lastClr="000000"/>
                          </a:solidFill>
                          <a:effectLst/>
                        </a:rPr>
                        <a:t>Refuse to participate, as members or advisors, in a private, governmental or professional body concerned with software related issues, in which they, their employers or their clients have undisclosed potential conflicts of interest.</a:t>
                      </a:r>
                      <a:endParaRPr lang="en-CA"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7C80"/>
                    </a:solidFill>
                  </a:tcPr>
                </a:tc>
              </a:tr>
            </a:tbl>
          </a:graphicData>
        </a:graphic>
      </p:graphicFrame>
    </p:spTree>
    <p:extLst>
      <p:ext uri="{BB962C8B-B14F-4D97-AF65-F5344CB8AC3E}">
        <p14:creationId xmlns:p14="http://schemas.microsoft.com/office/powerpoint/2010/main" val="1380147405"/>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a:t>
            </a:r>
            <a:r>
              <a:rPr lang="en-US" dirty="0" smtClean="0"/>
              <a:t>5: </a:t>
            </a:r>
            <a:r>
              <a:rPr lang="en-CA" dirty="0"/>
              <a:t>MANAGEMENT</a:t>
            </a:r>
          </a:p>
        </p:txBody>
      </p:sp>
      <p:sp>
        <p:nvSpPr>
          <p:cNvPr id="3" name="Content Placeholder 2"/>
          <p:cNvSpPr>
            <a:spLocks noGrp="1"/>
          </p:cNvSpPr>
          <p:nvPr>
            <p:ph idx="1"/>
          </p:nvPr>
        </p:nvSpPr>
        <p:spPr>
          <a:xfrm>
            <a:off x="457200" y="1600201"/>
            <a:ext cx="8229600" cy="1378390"/>
          </a:xfrm>
        </p:spPr>
        <p:txBody>
          <a:bodyPr/>
          <a:lstStyle/>
          <a:p>
            <a:r>
              <a:rPr lang="en-US" sz="2000" b="1" dirty="0"/>
              <a:t>Software engineering managers and leaders shall subscribe to and promote an ethical approach to the management of software development and maintenance . In particular, those managing or leading software engineers shall, as appropriate</a:t>
            </a:r>
            <a:r>
              <a:rPr lang="en-US" sz="2000" b="1" dirty="0" smtClean="0"/>
              <a: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23</a:t>
            </a:fld>
            <a:endParaRPr lang="en-US" dirty="0"/>
          </a:p>
        </p:txBody>
      </p:sp>
      <p:sp>
        <p:nvSpPr>
          <p:cNvPr id="7" name="Footer Placeholder 4"/>
          <p:cNvSpPr>
            <a:spLocks noGrp="1"/>
          </p:cNvSpPr>
          <p:nvPr>
            <p:ph type="ftr" sz="quarter" idx="11"/>
          </p:nvPr>
        </p:nvSpPr>
        <p:spPr>
          <a:xfrm>
            <a:off x="2865118" y="6356349"/>
            <a:ext cx="4201887" cy="365125"/>
          </a:xfrm>
        </p:spPr>
        <p:txBody>
          <a:bodyPr/>
          <a:lstStyle/>
          <a:p>
            <a:r>
              <a:rPr lang="en-US" dirty="0"/>
              <a:t>Software Engineering Code of Ethics and Professional Practice</a:t>
            </a:r>
          </a:p>
        </p:txBody>
      </p:sp>
      <p:graphicFrame>
        <p:nvGraphicFramePr>
          <p:cNvPr id="5" name="Table 4"/>
          <p:cNvGraphicFramePr>
            <a:graphicFrameLocks noGrp="1"/>
          </p:cNvGraphicFramePr>
          <p:nvPr>
            <p:extLst>
              <p:ext uri="{D42A27DB-BD31-4B8C-83A1-F6EECF244321}">
                <p14:modId xmlns:p14="http://schemas.microsoft.com/office/powerpoint/2010/main" val="3306578016"/>
              </p:ext>
            </p:extLst>
          </p:nvPr>
        </p:nvGraphicFramePr>
        <p:xfrm>
          <a:off x="833830" y="2978591"/>
          <a:ext cx="7640214" cy="3377758"/>
        </p:xfrm>
        <a:graphic>
          <a:graphicData uri="http://schemas.openxmlformats.org/drawingml/2006/table">
            <a:tbl>
              <a:tblPr firstRow="1" firstCol="1" bandRow="1">
                <a:tableStyleId>{5C22544A-7EE6-4342-B048-85BDC9FD1C3A}</a:tableStyleId>
              </a:tblPr>
              <a:tblGrid>
                <a:gridCol w="7640214"/>
              </a:tblGrid>
              <a:tr h="3377758">
                <a:tc>
                  <a:txBody>
                    <a:bodyPr/>
                    <a:lstStyle/>
                    <a:p>
                      <a:pPr marL="228600" marR="0" indent="-228600">
                        <a:lnSpc>
                          <a:spcPct val="107000"/>
                        </a:lnSpc>
                        <a:spcBef>
                          <a:spcPts val="0"/>
                        </a:spcBef>
                        <a:spcAft>
                          <a:spcPts val="0"/>
                        </a:spcAft>
                        <a:buFont typeface="+mj-lt"/>
                        <a:buAutoNum type="arabicPeriod"/>
                      </a:pPr>
                      <a:r>
                        <a:rPr lang="en-CA" sz="1800" dirty="0">
                          <a:solidFill>
                            <a:sysClr val="windowText" lastClr="000000"/>
                          </a:solidFill>
                          <a:effectLst/>
                        </a:rPr>
                        <a:t>Ensure good management for any project on which they work, including effective procedures for promotion of quality and reduction of risk.</a:t>
                      </a:r>
                      <a:endParaRPr lang="en-CA" sz="2800" dirty="0">
                        <a:solidFill>
                          <a:sysClr val="windowText" lastClr="000000"/>
                        </a:solidFill>
                        <a:effectLst/>
                      </a:endParaRPr>
                    </a:p>
                    <a:p>
                      <a:pPr marL="228600" marR="0" indent="-228600">
                        <a:lnSpc>
                          <a:spcPct val="107000"/>
                        </a:lnSpc>
                        <a:spcBef>
                          <a:spcPts val="0"/>
                        </a:spcBef>
                        <a:spcAft>
                          <a:spcPts val="0"/>
                        </a:spcAft>
                        <a:buFont typeface="+mj-lt"/>
                        <a:buAutoNum type="arabicPeriod"/>
                      </a:pPr>
                      <a:r>
                        <a:rPr lang="en-CA" sz="1800" dirty="0">
                          <a:solidFill>
                            <a:sysClr val="windowText" lastClr="000000"/>
                          </a:solidFill>
                          <a:effectLst/>
                        </a:rPr>
                        <a:t>Ensure that software engineers are informed of standards before being held to them.</a:t>
                      </a:r>
                      <a:endParaRPr lang="en-CA" sz="2800" dirty="0">
                        <a:solidFill>
                          <a:sysClr val="windowText" lastClr="000000"/>
                        </a:solidFill>
                        <a:effectLst/>
                      </a:endParaRPr>
                    </a:p>
                    <a:p>
                      <a:pPr marL="228600" marR="0" indent="-228600">
                        <a:lnSpc>
                          <a:spcPct val="107000"/>
                        </a:lnSpc>
                        <a:spcBef>
                          <a:spcPts val="0"/>
                        </a:spcBef>
                        <a:spcAft>
                          <a:spcPts val="0"/>
                        </a:spcAft>
                        <a:buFont typeface="+mj-lt"/>
                        <a:buAutoNum type="arabicPeriod"/>
                      </a:pPr>
                      <a:r>
                        <a:rPr lang="en-CA" sz="1800" dirty="0">
                          <a:solidFill>
                            <a:sysClr val="windowText" lastClr="000000"/>
                          </a:solidFill>
                          <a:effectLst/>
                        </a:rPr>
                        <a:t>Ensure that software engineers know the employer's policies and procedures for protecting passwords, files and information that is confidential to the employer or confidential to others.</a:t>
                      </a:r>
                      <a:endParaRPr lang="en-CA" sz="2800" dirty="0">
                        <a:solidFill>
                          <a:sysClr val="windowText" lastClr="000000"/>
                        </a:solidFill>
                        <a:effectLst/>
                      </a:endParaRPr>
                    </a:p>
                    <a:p>
                      <a:pPr marL="228600" marR="0" indent="-228600">
                        <a:lnSpc>
                          <a:spcPct val="107000"/>
                        </a:lnSpc>
                        <a:spcBef>
                          <a:spcPts val="0"/>
                        </a:spcBef>
                        <a:spcAft>
                          <a:spcPts val="0"/>
                        </a:spcAft>
                        <a:buFont typeface="+mj-lt"/>
                        <a:buAutoNum type="arabicPeriod"/>
                      </a:pPr>
                      <a:r>
                        <a:rPr lang="en-CA" sz="1800" dirty="0">
                          <a:solidFill>
                            <a:sysClr val="windowText" lastClr="000000"/>
                          </a:solidFill>
                          <a:effectLst/>
                        </a:rPr>
                        <a:t>Assign work only after taking into account appropriate contributions of education and experience tempered with a desire to further that education and experience</a:t>
                      </a:r>
                      <a:r>
                        <a:rPr lang="en-CA" sz="1800" dirty="0" smtClean="0">
                          <a:solidFill>
                            <a:sysClr val="windowText" lastClr="000000"/>
                          </a:solidFill>
                          <a:effectLst/>
                        </a:rPr>
                        <a:t>.</a:t>
                      </a:r>
                      <a:endParaRPr lang="en-CA" sz="2800" dirty="0">
                        <a:solidFill>
                          <a:sysClr val="windowText" lastClr="000000"/>
                        </a:solidFill>
                        <a:effectLst/>
                      </a:endParaRPr>
                    </a:p>
                  </a:txBody>
                  <a:tcPr marL="68580" marR="68580" marT="0" marB="0">
                    <a:solidFill>
                      <a:schemeClr val="accent4">
                        <a:lumMod val="40000"/>
                        <a:lumOff val="60000"/>
                      </a:schemeClr>
                    </a:solidFill>
                  </a:tcPr>
                </a:tc>
              </a:tr>
            </a:tbl>
          </a:graphicData>
        </a:graphic>
      </p:graphicFrame>
    </p:spTree>
    <p:extLst>
      <p:ext uri="{BB962C8B-B14F-4D97-AF65-F5344CB8AC3E}">
        <p14:creationId xmlns:p14="http://schemas.microsoft.com/office/powerpoint/2010/main" val="3796706700"/>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a:t>
            </a:r>
            <a:r>
              <a:rPr lang="en-US" dirty="0" smtClean="0"/>
              <a:t>5: </a:t>
            </a:r>
            <a:r>
              <a:rPr lang="en-CA" dirty="0"/>
              <a:t>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24</a:t>
            </a:fld>
            <a:endParaRPr lang="en-US" dirty="0"/>
          </a:p>
        </p:txBody>
      </p:sp>
      <p:sp>
        <p:nvSpPr>
          <p:cNvPr id="7" name="Footer Placeholder 4"/>
          <p:cNvSpPr>
            <a:spLocks noGrp="1"/>
          </p:cNvSpPr>
          <p:nvPr>
            <p:ph type="ftr" sz="quarter" idx="11"/>
          </p:nvPr>
        </p:nvSpPr>
        <p:spPr>
          <a:xfrm>
            <a:off x="2865118" y="6356349"/>
            <a:ext cx="4201887" cy="365125"/>
          </a:xfrm>
        </p:spPr>
        <p:txBody>
          <a:bodyPr/>
          <a:lstStyle/>
          <a:p>
            <a:r>
              <a:rPr lang="en-US" dirty="0"/>
              <a:t>Software Engineering Code of Ethics and Professional Practice</a:t>
            </a:r>
          </a:p>
        </p:txBody>
      </p:sp>
      <p:graphicFrame>
        <p:nvGraphicFramePr>
          <p:cNvPr id="5" name="Table 4"/>
          <p:cNvGraphicFramePr>
            <a:graphicFrameLocks noGrp="1"/>
          </p:cNvGraphicFramePr>
          <p:nvPr>
            <p:extLst>
              <p:ext uri="{D42A27DB-BD31-4B8C-83A1-F6EECF244321}">
                <p14:modId xmlns:p14="http://schemas.microsoft.com/office/powerpoint/2010/main" val="3153123184"/>
              </p:ext>
            </p:extLst>
          </p:nvPr>
        </p:nvGraphicFramePr>
        <p:xfrm>
          <a:off x="833830" y="1928388"/>
          <a:ext cx="7640214" cy="4427961"/>
        </p:xfrm>
        <a:graphic>
          <a:graphicData uri="http://schemas.openxmlformats.org/drawingml/2006/table">
            <a:tbl>
              <a:tblPr firstRow="1" firstCol="1" bandRow="1">
                <a:tableStyleId>{5C22544A-7EE6-4342-B048-85BDC9FD1C3A}</a:tableStyleId>
              </a:tblPr>
              <a:tblGrid>
                <a:gridCol w="7640214"/>
              </a:tblGrid>
              <a:tr h="4427961">
                <a:tc>
                  <a:txBody>
                    <a:bodyPr/>
                    <a:lstStyle/>
                    <a:p>
                      <a:pPr marL="342900" marR="0" indent="-342900">
                        <a:lnSpc>
                          <a:spcPct val="107000"/>
                        </a:lnSpc>
                        <a:spcBef>
                          <a:spcPts val="0"/>
                        </a:spcBef>
                        <a:spcAft>
                          <a:spcPts val="0"/>
                        </a:spcAft>
                        <a:buFont typeface="+mj-lt"/>
                        <a:buAutoNum type="arabicPeriod" startAt="5"/>
                      </a:pPr>
                      <a:r>
                        <a:rPr lang="en-CA" sz="1800" dirty="0" smtClean="0">
                          <a:solidFill>
                            <a:sysClr val="windowText" lastClr="000000"/>
                          </a:solidFill>
                          <a:effectLst/>
                        </a:rPr>
                        <a:t>Ensure </a:t>
                      </a:r>
                      <a:r>
                        <a:rPr lang="en-CA" sz="1800" dirty="0">
                          <a:solidFill>
                            <a:sysClr val="windowText" lastClr="000000"/>
                          </a:solidFill>
                          <a:effectLst/>
                        </a:rPr>
                        <a:t>realistic quantitative estimates of cost, scheduling, personnel, quality and outcomes on any project on which they work or propose to work, and provide an uncertainty assessment of these estimates.</a:t>
                      </a:r>
                      <a:endParaRPr lang="en-CA" sz="2800" dirty="0">
                        <a:solidFill>
                          <a:sysClr val="windowText" lastClr="000000"/>
                        </a:solidFill>
                        <a:effectLst/>
                      </a:endParaRPr>
                    </a:p>
                    <a:p>
                      <a:pPr marL="342900" marR="0" indent="-342900">
                        <a:lnSpc>
                          <a:spcPct val="107000"/>
                        </a:lnSpc>
                        <a:spcBef>
                          <a:spcPts val="0"/>
                        </a:spcBef>
                        <a:spcAft>
                          <a:spcPts val="0"/>
                        </a:spcAft>
                        <a:buFont typeface="+mj-lt"/>
                        <a:buAutoNum type="arabicPeriod" startAt="5"/>
                      </a:pPr>
                      <a:r>
                        <a:rPr lang="en-CA" sz="1800" dirty="0">
                          <a:solidFill>
                            <a:sysClr val="windowText" lastClr="000000"/>
                          </a:solidFill>
                          <a:effectLst/>
                        </a:rPr>
                        <a:t>Attract potential software engineers only by full and accurate description of the conditions of employment.</a:t>
                      </a:r>
                      <a:endParaRPr lang="en-CA" sz="2800" dirty="0">
                        <a:solidFill>
                          <a:sysClr val="windowText" lastClr="000000"/>
                        </a:solidFill>
                        <a:effectLst/>
                      </a:endParaRPr>
                    </a:p>
                    <a:p>
                      <a:pPr marL="342900" marR="0" indent="-342900">
                        <a:lnSpc>
                          <a:spcPct val="107000"/>
                        </a:lnSpc>
                        <a:spcBef>
                          <a:spcPts val="0"/>
                        </a:spcBef>
                        <a:spcAft>
                          <a:spcPts val="0"/>
                        </a:spcAft>
                        <a:buFont typeface="+mj-lt"/>
                        <a:buAutoNum type="arabicPeriod" startAt="5"/>
                      </a:pPr>
                      <a:r>
                        <a:rPr lang="en-CA" sz="1800" dirty="0">
                          <a:solidFill>
                            <a:sysClr val="windowText" lastClr="000000"/>
                          </a:solidFill>
                          <a:effectLst/>
                        </a:rPr>
                        <a:t>Offer fair and just remuneration.</a:t>
                      </a:r>
                      <a:endParaRPr lang="en-CA" sz="2800" dirty="0">
                        <a:solidFill>
                          <a:sysClr val="windowText" lastClr="000000"/>
                        </a:solidFill>
                        <a:effectLst/>
                      </a:endParaRPr>
                    </a:p>
                    <a:p>
                      <a:pPr marL="342900" marR="0" indent="-342900">
                        <a:lnSpc>
                          <a:spcPct val="107000"/>
                        </a:lnSpc>
                        <a:spcBef>
                          <a:spcPts val="0"/>
                        </a:spcBef>
                        <a:spcAft>
                          <a:spcPts val="0"/>
                        </a:spcAft>
                        <a:buFont typeface="+mj-lt"/>
                        <a:buAutoNum type="arabicPeriod" startAt="5"/>
                      </a:pPr>
                      <a:r>
                        <a:rPr lang="en-CA" sz="1800" dirty="0">
                          <a:solidFill>
                            <a:sysClr val="windowText" lastClr="000000"/>
                          </a:solidFill>
                          <a:effectLst/>
                        </a:rPr>
                        <a:t>Not unjustly prevent someone from taking a position for which that person is suitably qualified.</a:t>
                      </a:r>
                      <a:endParaRPr lang="en-CA" sz="2800" dirty="0">
                        <a:solidFill>
                          <a:sysClr val="windowText" lastClr="000000"/>
                        </a:solidFill>
                        <a:effectLst/>
                      </a:endParaRPr>
                    </a:p>
                    <a:p>
                      <a:pPr marL="342900" marR="0" indent="-342900">
                        <a:lnSpc>
                          <a:spcPct val="107000"/>
                        </a:lnSpc>
                        <a:spcBef>
                          <a:spcPts val="0"/>
                        </a:spcBef>
                        <a:spcAft>
                          <a:spcPts val="0"/>
                        </a:spcAft>
                        <a:buFont typeface="+mj-lt"/>
                        <a:buAutoNum type="arabicPeriod" startAt="5"/>
                      </a:pPr>
                      <a:r>
                        <a:rPr lang="en-CA" sz="1800" dirty="0">
                          <a:solidFill>
                            <a:sysClr val="windowText" lastClr="000000"/>
                          </a:solidFill>
                          <a:effectLst/>
                        </a:rPr>
                        <a:t>Ensure that there is a fair agreement concerning ownership of any software, processes, research, writing, or other intellectual property to which a software engineer has contributed.</a:t>
                      </a:r>
                      <a:endParaRPr lang="en-CA" sz="2800" dirty="0">
                        <a:solidFill>
                          <a:sysClr val="windowText" lastClr="000000"/>
                        </a:solidFill>
                        <a:effectLst/>
                      </a:endParaRPr>
                    </a:p>
                    <a:p>
                      <a:pPr marL="342900" marR="0" indent="-342900">
                        <a:lnSpc>
                          <a:spcPct val="107000"/>
                        </a:lnSpc>
                        <a:spcBef>
                          <a:spcPts val="0"/>
                        </a:spcBef>
                        <a:spcAft>
                          <a:spcPts val="0"/>
                        </a:spcAft>
                        <a:buFont typeface="+mj-lt"/>
                        <a:buAutoNum type="arabicPeriod" startAt="5"/>
                      </a:pPr>
                      <a:r>
                        <a:rPr lang="en-CA" sz="1800" dirty="0">
                          <a:solidFill>
                            <a:sysClr val="windowText" lastClr="000000"/>
                          </a:solidFill>
                          <a:effectLst/>
                        </a:rPr>
                        <a:t>Provide for due process in hearing charges of violation of an employer's policy or of this Code.</a:t>
                      </a:r>
                      <a:endParaRPr lang="en-CA" sz="2800" dirty="0">
                        <a:solidFill>
                          <a:sysClr val="windowText" lastClr="000000"/>
                        </a:solidFill>
                        <a:effectLst/>
                      </a:endParaRPr>
                    </a:p>
                    <a:p>
                      <a:pPr marL="342900" marR="0" indent="-342900">
                        <a:lnSpc>
                          <a:spcPct val="107000"/>
                        </a:lnSpc>
                        <a:spcBef>
                          <a:spcPts val="0"/>
                        </a:spcBef>
                        <a:spcAft>
                          <a:spcPts val="0"/>
                        </a:spcAft>
                        <a:buFont typeface="+mj-lt"/>
                        <a:buAutoNum type="arabicPeriod" startAt="5"/>
                      </a:pPr>
                      <a:r>
                        <a:rPr lang="en-CA" sz="1800" dirty="0">
                          <a:solidFill>
                            <a:sysClr val="windowText" lastClr="000000"/>
                          </a:solidFill>
                          <a:effectLst/>
                        </a:rPr>
                        <a:t>Not ask a software engineer to do anything inconsistent with this Code.</a:t>
                      </a:r>
                      <a:endParaRPr lang="en-CA" sz="2800" dirty="0">
                        <a:solidFill>
                          <a:sysClr val="windowText" lastClr="000000"/>
                        </a:solidFill>
                        <a:effectLst/>
                      </a:endParaRPr>
                    </a:p>
                    <a:p>
                      <a:pPr marL="342900" marR="0" indent="-342900">
                        <a:lnSpc>
                          <a:spcPct val="107000"/>
                        </a:lnSpc>
                        <a:spcBef>
                          <a:spcPts val="0"/>
                        </a:spcBef>
                        <a:spcAft>
                          <a:spcPts val="0"/>
                        </a:spcAft>
                        <a:buFont typeface="+mj-lt"/>
                        <a:buAutoNum type="arabicPeriod" startAt="5"/>
                      </a:pPr>
                      <a:r>
                        <a:rPr lang="en-CA" sz="1800" dirty="0">
                          <a:solidFill>
                            <a:sysClr val="windowText" lastClr="000000"/>
                          </a:solidFill>
                          <a:effectLst/>
                        </a:rPr>
                        <a:t>Not punish anyone for expressing ethical concerns about a project.</a:t>
                      </a:r>
                      <a:endParaRPr lang="en-CA" sz="2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r>
            </a:tbl>
          </a:graphicData>
        </a:graphic>
      </p:graphicFrame>
    </p:spTree>
    <p:extLst>
      <p:ext uri="{BB962C8B-B14F-4D97-AF65-F5344CB8AC3E}">
        <p14:creationId xmlns:p14="http://schemas.microsoft.com/office/powerpoint/2010/main" val="3365882534"/>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a:t>
            </a:r>
            <a:r>
              <a:rPr lang="en-US" dirty="0" smtClean="0"/>
              <a:t>6: </a:t>
            </a:r>
            <a:r>
              <a:rPr lang="en-CA" dirty="0"/>
              <a:t>PROFESSION</a:t>
            </a:r>
          </a:p>
        </p:txBody>
      </p:sp>
      <p:sp>
        <p:nvSpPr>
          <p:cNvPr id="3" name="Content Placeholder 2"/>
          <p:cNvSpPr>
            <a:spLocks noGrp="1"/>
          </p:cNvSpPr>
          <p:nvPr>
            <p:ph idx="1"/>
          </p:nvPr>
        </p:nvSpPr>
        <p:spPr>
          <a:xfrm>
            <a:off x="457200" y="1600201"/>
            <a:ext cx="8229600" cy="1106786"/>
          </a:xfrm>
        </p:spPr>
        <p:txBody>
          <a:bodyPr/>
          <a:lstStyle/>
          <a:p>
            <a:r>
              <a:rPr lang="en-US" sz="2000" b="1" dirty="0"/>
              <a:t>Software engineers shall advance the integrity and reputation of the profession consistent with the public interest. In particular, software engineers shall, as appropriate</a:t>
            </a:r>
            <a:r>
              <a:rPr lang="en-US" sz="2000" b="1" dirty="0" smtClean="0"/>
              <a: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25</a:t>
            </a:fld>
            <a:endParaRPr lang="en-US" dirty="0"/>
          </a:p>
        </p:txBody>
      </p:sp>
      <p:sp>
        <p:nvSpPr>
          <p:cNvPr id="7" name="Footer Placeholder 4"/>
          <p:cNvSpPr>
            <a:spLocks noGrp="1"/>
          </p:cNvSpPr>
          <p:nvPr>
            <p:ph type="ftr" sz="quarter" idx="11"/>
          </p:nvPr>
        </p:nvSpPr>
        <p:spPr>
          <a:xfrm>
            <a:off x="2865118" y="6356349"/>
            <a:ext cx="4201887" cy="365125"/>
          </a:xfrm>
        </p:spPr>
        <p:txBody>
          <a:bodyPr/>
          <a:lstStyle/>
          <a:p>
            <a:r>
              <a:rPr lang="en-US" dirty="0"/>
              <a:t>Software Engineering Code of Ethics and Professional Practice</a:t>
            </a:r>
          </a:p>
        </p:txBody>
      </p:sp>
      <p:graphicFrame>
        <p:nvGraphicFramePr>
          <p:cNvPr id="5" name="Table 4"/>
          <p:cNvGraphicFramePr>
            <a:graphicFrameLocks noGrp="1"/>
          </p:cNvGraphicFramePr>
          <p:nvPr>
            <p:extLst>
              <p:ext uri="{D42A27DB-BD31-4B8C-83A1-F6EECF244321}">
                <p14:modId xmlns:p14="http://schemas.microsoft.com/office/powerpoint/2010/main" val="802138666"/>
              </p:ext>
            </p:extLst>
          </p:nvPr>
        </p:nvGraphicFramePr>
        <p:xfrm>
          <a:off x="716135" y="2889550"/>
          <a:ext cx="7970663" cy="3031416"/>
        </p:xfrm>
        <a:graphic>
          <a:graphicData uri="http://schemas.openxmlformats.org/drawingml/2006/table">
            <a:tbl>
              <a:tblPr firstRow="1" firstCol="1" bandRow="1">
                <a:tableStyleId>{5C22544A-7EE6-4342-B048-85BDC9FD1C3A}</a:tableStyleId>
              </a:tblPr>
              <a:tblGrid>
                <a:gridCol w="7970663"/>
              </a:tblGrid>
              <a:tr h="3031416">
                <a:tc>
                  <a:txBody>
                    <a:bodyPr/>
                    <a:lstStyle/>
                    <a:p>
                      <a:pPr marL="228600" marR="0" indent="-228600">
                        <a:lnSpc>
                          <a:spcPct val="107000"/>
                        </a:lnSpc>
                        <a:spcBef>
                          <a:spcPts val="0"/>
                        </a:spcBef>
                        <a:spcAft>
                          <a:spcPts val="0"/>
                        </a:spcAft>
                        <a:buFont typeface="+mj-lt"/>
                        <a:buAutoNum type="arabicPeriod"/>
                      </a:pPr>
                      <a:r>
                        <a:rPr lang="en-CA" sz="1800" dirty="0">
                          <a:solidFill>
                            <a:sysClr val="windowText" lastClr="000000"/>
                          </a:solidFill>
                          <a:effectLst/>
                        </a:rPr>
                        <a:t>Help develop an organizational environment favorable to acting ethically.</a:t>
                      </a:r>
                      <a:endParaRPr lang="en-CA" sz="2800" dirty="0">
                        <a:solidFill>
                          <a:sysClr val="windowText" lastClr="000000"/>
                        </a:solidFill>
                        <a:effectLst/>
                      </a:endParaRPr>
                    </a:p>
                    <a:p>
                      <a:pPr marL="228600" marR="0" indent="-228600">
                        <a:lnSpc>
                          <a:spcPct val="107000"/>
                        </a:lnSpc>
                        <a:spcBef>
                          <a:spcPts val="0"/>
                        </a:spcBef>
                        <a:spcAft>
                          <a:spcPts val="0"/>
                        </a:spcAft>
                        <a:buFont typeface="+mj-lt"/>
                        <a:buAutoNum type="arabicPeriod"/>
                      </a:pPr>
                      <a:r>
                        <a:rPr lang="en-CA" sz="1800" dirty="0">
                          <a:solidFill>
                            <a:sysClr val="windowText" lastClr="000000"/>
                          </a:solidFill>
                          <a:effectLst/>
                        </a:rPr>
                        <a:t>Promote public knowledge of software engineering.</a:t>
                      </a:r>
                      <a:endParaRPr lang="en-CA" sz="2800" dirty="0">
                        <a:solidFill>
                          <a:sysClr val="windowText" lastClr="000000"/>
                        </a:solidFill>
                        <a:effectLst/>
                      </a:endParaRPr>
                    </a:p>
                    <a:p>
                      <a:pPr marL="228600" marR="0" indent="-228600">
                        <a:lnSpc>
                          <a:spcPct val="107000"/>
                        </a:lnSpc>
                        <a:spcBef>
                          <a:spcPts val="0"/>
                        </a:spcBef>
                        <a:spcAft>
                          <a:spcPts val="0"/>
                        </a:spcAft>
                        <a:buFont typeface="+mj-lt"/>
                        <a:buAutoNum type="arabicPeriod"/>
                      </a:pPr>
                      <a:r>
                        <a:rPr lang="en-CA" sz="1800" dirty="0">
                          <a:solidFill>
                            <a:sysClr val="windowText" lastClr="000000"/>
                          </a:solidFill>
                          <a:effectLst/>
                        </a:rPr>
                        <a:t>Extend software engineering knowledge by appropriate participation in professional organizations, meetings and publications.</a:t>
                      </a:r>
                      <a:endParaRPr lang="en-CA" sz="2800" dirty="0">
                        <a:solidFill>
                          <a:sysClr val="windowText" lastClr="000000"/>
                        </a:solidFill>
                        <a:effectLst/>
                      </a:endParaRPr>
                    </a:p>
                    <a:p>
                      <a:pPr marL="228600" marR="0" indent="-228600">
                        <a:lnSpc>
                          <a:spcPct val="107000"/>
                        </a:lnSpc>
                        <a:spcBef>
                          <a:spcPts val="0"/>
                        </a:spcBef>
                        <a:spcAft>
                          <a:spcPts val="0"/>
                        </a:spcAft>
                        <a:buFont typeface="+mj-lt"/>
                        <a:buAutoNum type="arabicPeriod"/>
                      </a:pPr>
                      <a:r>
                        <a:rPr lang="en-CA" sz="1800" dirty="0">
                          <a:solidFill>
                            <a:sysClr val="windowText" lastClr="000000"/>
                          </a:solidFill>
                          <a:effectLst/>
                        </a:rPr>
                        <a:t>Support, as members of a profession, other software engineers striving to follow this Code.</a:t>
                      </a:r>
                      <a:endParaRPr lang="en-CA" sz="2800" dirty="0">
                        <a:solidFill>
                          <a:sysClr val="windowText" lastClr="000000"/>
                        </a:solidFill>
                        <a:effectLst/>
                      </a:endParaRPr>
                    </a:p>
                    <a:p>
                      <a:pPr marL="228600" marR="0" indent="-228600">
                        <a:lnSpc>
                          <a:spcPct val="107000"/>
                        </a:lnSpc>
                        <a:spcBef>
                          <a:spcPts val="0"/>
                        </a:spcBef>
                        <a:spcAft>
                          <a:spcPts val="0"/>
                        </a:spcAft>
                        <a:buFont typeface="+mj-lt"/>
                        <a:buAutoNum type="arabicPeriod"/>
                      </a:pPr>
                      <a:r>
                        <a:rPr lang="en-CA" sz="1800" dirty="0">
                          <a:solidFill>
                            <a:sysClr val="windowText" lastClr="000000"/>
                          </a:solidFill>
                          <a:effectLst/>
                        </a:rPr>
                        <a:t>Not promote their own interest at the expense of the profession, client or employer.</a:t>
                      </a:r>
                      <a:endParaRPr lang="en-CA" sz="2800" dirty="0">
                        <a:solidFill>
                          <a:sysClr val="windowText" lastClr="000000"/>
                        </a:solidFill>
                        <a:effectLst/>
                      </a:endParaRPr>
                    </a:p>
                    <a:p>
                      <a:pPr marL="228600" marR="0" indent="-228600">
                        <a:lnSpc>
                          <a:spcPct val="107000"/>
                        </a:lnSpc>
                        <a:spcBef>
                          <a:spcPts val="0"/>
                        </a:spcBef>
                        <a:spcAft>
                          <a:spcPts val="0"/>
                        </a:spcAft>
                        <a:buFont typeface="+mj-lt"/>
                        <a:buAutoNum type="arabicPeriod"/>
                      </a:pPr>
                      <a:r>
                        <a:rPr lang="en-CA" sz="1800" dirty="0">
                          <a:solidFill>
                            <a:sysClr val="windowText" lastClr="000000"/>
                          </a:solidFill>
                          <a:effectLst/>
                        </a:rPr>
                        <a:t>Obey all laws governing their work, unless, in exceptional circumstances, such compliance is inconsistent with the public </a:t>
                      </a:r>
                      <a:r>
                        <a:rPr lang="en-CA" sz="1800" dirty="0" smtClean="0">
                          <a:solidFill>
                            <a:sysClr val="windowText" lastClr="000000"/>
                          </a:solidFill>
                          <a:effectLst/>
                        </a:rPr>
                        <a:t>interest.</a:t>
                      </a:r>
                      <a:endParaRPr lang="en-CA" sz="2800" dirty="0">
                        <a:solidFill>
                          <a:sysClr val="windowText" lastClr="000000"/>
                        </a:solidFill>
                        <a:effectLst/>
                      </a:endParaRPr>
                    </a:p>
                  </a:txBody>
                  <a:tcPr marL="68580" marR="68580" marT="0" marB="0">
                    <a:solidFill>
                      <a:schemeClr val="accent5">
                        <a:lumMod val="60000"/>
                        <a:lumOff val="40000"/>
                      </a:schemeClr>
                    </a:solidFill>
                  </a:tcPr>
                </a:tc>
              </a:tr>
            </a:tbl>
          </a:graphicData>
        </a:graphic>
      </p:graphicFrame>
    </p:spTree>
    <p:extLst>
      <p:ext uri="{BB962C8B-B14F-4D97-AF65-F5344CB8AC3E}">
        <p14:creationId xmlns:p14="http://schemas.microsoft.com/office/powerpoint/2010/main" val="3134479345"/>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a:t>
            </a:r>
            <a:r>
              <a:rPr lang="en-US" dirty="0" smtClean="0"/>
              <a:t>6: </a:t>
            </a:r>
            <a:r>
              <a:rPr lang="en-CA" dirty="0" smtClean="0"/>
              <a:t>PROFESSION cont.</a:t>
            </a:r>
            <a:endParaRPr lang="en-CA"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26</a:t>
            </a:fld>
            <a:endParaRPr lang="en-US" dirty="0"/>
          </a:p>
        </p:txBody>
      </p:sp>
      <p:sp>
        <p:nvSpPr>
          <p:cNvPr id="7" name="Footer Placeholder 4"/>
          <p:cNvSpPr>
            <a:spLocks noGrp="1"/>
          </p:cNvSpPr>
          <p:nvPr>
            <p:ph type="ftr" sz="quarter" idx="11"/>
          </p:nvPr>
        </p:nvSpPr>
        <p:spPr>
          <a:xfrm>
            <a:off x="2865118" y="6356349"/>
            <a:ext cx="4201887" cy="365125"/>
          </a:xfrm>
        </p:spPr>
        <p:txBody>
          <a:bodyPr/>
          <a:lstStyle/>
          <a:p>
            <a:r>
              <a:rPr lang="en-US" dirty="0"/>
              <a:t>Software Engineering Code of Ethics and Professional Practice</a:t>
            </a:r>
          </a:p>
        </p:txBody>
      </p:sp>
      <p:graphicFrame>
        <p:nvGraphicFramePr>
          <p:cNvPr id="5" name="Table 4"/>
          <p:cNvGraphicFramePr>
            <a:graphicFrameLocks noGrp="1"/>
          </p:cNvGraphicFramePr>
          <p:nvPr>
            <p:extLst>
              <p:ext uri="{D42A27DB-BD31-4B8C-83A1-F6EECF244321}">
                <p14:modId xmlns:p14="http://schemas.microsoft.com/office/powerpoint/2010/main" val="2004276907"/>
              </p:ext>
            </p:extLst>
          </p:nvPr>
        </p:nvGraphicFramePr>
        <p:xfrm>
          <a:off x="634654" y="1805431"/>
          <a:ext cx="7970663" cy="4174744"/>
        </p:xfrm>
        <a:graphic>
          <a:graphicData uri="http://schemas.openxmlformats.org/drawingml/2006/table">
            <a:tbl>
              <a:tblPr firstRow="1" firstCol="1" bandRow="1">
                <a:tableStyleId>{5C22544A-7EE6-4342-B048-85BDC9FD1C3A}</a:tableStyleId>
              </a:tblPr>
              <a:tblGrid>
                <a:gridCol w="7970663"/>
              </a:tblGrid>
              <a:tr h="3585171">
                <a:tc>
                  <a:txBody>
                    <a:bodyPr/>
                    <a:lstStyle/>
                    <a:p>
                      <a:pPr marL="342900" marR="0" indent="-342900">
                        <a:lnSpc>
                          <a:spcPct val="107000"/>
                        </a:lnSpc>
                        <a:spcBef>
                          <a:spcPts val="0"/>
                        </a:spcBef>
                        <a:spcAft>
                          <a:spcPts val="0"/>
                        </a:spcAft>
                        <a:buFont typeface="+mj-lt"/>
                        <a:buAutoNum type="arabicPeriod" startAt="7"/>
                      </a:pPr>
                      <a:r>
                        <a:rPr lang="en-CA" sz="1600" dirty="0" smtClean="0">
                          <a:solidFill>
                            <a:sysClr val="windowText" lastClr="000000"/>
                          </a:solidFill>
                          <a:effectLst/>
                        </a:rPr>
                        <a:t>Be </a:t>
                      </a:r>
                      <a:r>
                        <a:rPr lang="en-CA" sz="1600" dirty="0">
                          <a:solidFill>
                            <a:sysClr val="windowText" lastClr="000000"/>
                          </a:solidFill>
                          <a:effectLst/>
                        </a:rPr>
                        <a:t>accurate in stating the characteristics of software on which they work, avoiding not only false claims but also claims that might reasonably be supposed to be speculative, vacuous, deceptive, misleading, or doubtful.</a:t>
                      </a:r>
                      <a:endParaRPr lang="en-CA" sz="2400" dirty="0">
                        <a:solidFill>
                          <a:sysClr val="windowText" lastClr="000000"/>
                        </a:solidFill>
                        <a:effectLst/>
                      </a:endParaRPr>
                    </a:p>
                    <a:p>
                      <a:pPr marL="228600" marR="0" indent="-228600">
                        <a:lnSpc>
                          <a:spcPct val="107000"/>
                        </a:lnSpc>
                        <a:spcBef>
                          <a:spcPts val="0"/>
                        </a:spcBef>
                        <a:spcAft>
                          <a:spcPts val="0"/>
                        </a:spcAft>
                        <a:buFont typeface="+mj-lt"/>
                        <a:buAutoNum type="arabicPeriod" startAt="7"/>
                      </a:pPr>
                      <a:r>
                        <a:rPr lang="en-CA" sz="1600" dirty="0">
                          <a:solidFill>
                            <a:sysClr val="windowText" lastClr="000000"/>
                          </a:solidFill>
                          <a:effectLst/>
                        </a:rPr>
                        <a:t>Take responsibility for detecting, correcting, and reporting errors in software and associated documents on which they work.</a:t>
                      </a:r>
                      <a:endParaRPr lang="en-CA" sz="2400" dirty="0">
                        <a:solidFill>
                          <a:sysClr val="windowText" lastClr="000000"/>
                        </a:solidFill>
                        <a:effectLst/>
                      </a:endParaRPr>
                    </a:p>
                    <a:p>
                      <a:pPr marL="228600" marR="0" indent="-228600">
                        <a:lnSpc>
                          <a:spcPct val="107000"/>
                        </a:lnSpc>
                        <a:spcBef>
                          <a:spcPts val="0"/>
                        </a:spcBef>
                        <a:spcAft>
                          <a:spcPts val="0"/>
                        </a:spcAft>
                        <a:buFont typeface="+mj-lt"/>
                        <a:buAutoNum type="arabicPeriod" startAt="7"/>
                      </a:pPr>
                      <a:r>
                        <a:rPr lang="en-CA" sz="1600" dirty="0">
                          <a:solidFill>
                            <a:sysClr val="windowText" lastClr="000000"/>
                          </a:solidFill>
                          <a:effectLst/>
                        </a:rPr>
                        <a:t>Ensure that clients, employers, and supervisors know of the software engineer's commitment to this Code of ethics, and the subsequent ramifications of such commitment.</a:t>
                      </a:r>
                      <a:endParaRPr lang="en-CA" sz="2400" dirty="0">
                        <a:solidFill>
                          <a:sysClr val="windowText" lastClr="000000"/>
                        </a:solidFill>
                        <a:effectLst/>
                      </a:endParaRPr>
                    </a:p>
                    <a:p>
                      <a:pPr marL="228600" marR="0" indent="-228600">
                        <a:lnSpc>
                          <a:spcPct val="107000"/>
                        </a:lnSpc>
                        <a:spcBef>
                          <a:spcPts val="0"/>
                        </a:spcBef>
                        <a:spcAft>
                          <a:spcPts val="0"/>
                        </a:spcAft>
                        <a:buFont typeface="+mj-lt"/>
                        <a:buAutoNum type="arabicPeriod" startAt="7"/>
                      </a:pPr>
                      <a:r>
                        <a:rPr lang="en-CA" sz="1600" dirty="0">
                          <a:solidFill>
                            <a:sysClr val="windowText" lastClr="000000"/>
                          </a:solidFill>
                          <a:effectLst/>
                        </a:rPr>
                        <a:t>Avoid associations with businesses and organizations which are in conflict with this code.</a:t>
                      </a:r>
                      <a:endParaRPr lang="en-CA" sz="2400" dirty="0">
                        <a:solidFill>
                          <a:sysClr val="windowText" lastClr="000000"/>
                        </a:solidFill>
                        <a:effectLst/>
                      </a:endParaRPr>
                    </a:p>
                    <a:p>
                      <a:pPr marL="228600" marR="0" indent="-228600">
                        <a:lnSpc>
                          <a:spcPct val="107000"/>
                        </a:lnSpc>
                        <a:spcBef>
                          <a:spcPts val="0"/>
                        </a:spcBef>
                        <a:spcAft>
                          <a:spcPts val="0"/>
                        </a:spcAft>
                        <a:buFont typeface="+mj-lt"/>
                        <a:buAutoNum type="arabicPeriod" startAt="7"/>
                      </a:pPr>
                      <a:r>
                        <a:rPr lang="en-CA" sz="1600" dirty="0">
                          <a:solidFill>
                            <a:sysClr val="windowText" lastClr="000000"/>
                          </a:solidFill>
                          <a:effectLst/>
                        </a:rPr>
                        <a:t>Recognize that violations of this Code are inconsistent with being a professional software engineer.</a:t>
                      </a:r>
                      <a:endParaRPr lang="en-CA" sz="2400" dirty="0">
                        <a:solidFill>
                          <a:sysClr val="windowText" lastClr="000000"/>
                        </a:solidFill>
                        <a:effectLst/>
                      </a:endParaRPr>
                    </a:p>
                    <a:p>
                      <a:pPr marL="228600" marR="0" indent="-228600">
                        <a:lnSpc>
                          <a:spcPct val="107000"/>
                        </a:lnSpc>
                        <a:spcBef>
                          <a:spcPts val="0"/>
                        </a:spcBef>
                        <a:spcAft>
                          <a:spcPts val="0"/>
                        </a:spcAft>
                        <a:buFont typeface="+mj-lt"/>
                        <a:buAutoNum type="arabicPeriod" startAt="7"/>
                      </a:pPr>
                      <a:r>
                        <a:rPr lang="en-CA" sz="1600" dirty="0">
                          <a:solidFill>
                            <a:sysClr val="windowText" lastClr="000000"/>
                          </a:solidFill>
                          <a:effectLst/>
                        </a:rPr>
                        <a:t>Express concerns to the people involved when significant violations of this Code are detected unless this is impossible, counter-productive, or dangerous.</a:t>
                      </a:r>
                      <a:endParaRPr lang="en-CA" sz="2400" dirty="0">
                        <a:solidFill>
                          <a:sysClr val="windowText" lastClr="000000"/>
                        </a:solidFill>
                        <a:effectLst/>
                      </a:endParaRPr>
                    </a:p>
                    <a:p>
                      <a:pPr marL="228600" marR="0" indent="-228600">
                        <a:lnSpc>
                          <a:spcPct val="107000"/>
                        </a:lnSpc>
                        <a:spcBef>
                          <a:spcPts val="0"/>
                        </a:spcBef>
                        <a:spcAft>
                          <a:spcPts val="0"/>
                        </a:spcAft>
                        <a:buFont typeface="+mj-lt"/>
                        <a:buAutoNum type="arabicPeriod" startAt="7"/>
                      </a:pPr>
                      <a:r>
                        <a:rPr lang="en-CA" sz="1600" dirty="0">
                          <a:solidFill>
                            <a:sysClr val="windowText" lastClr="000000"/>
                          </a:solidFill>
                          <a:effectLst/>
                        </a:rPr>
                        <a:t>Report significant violations of this Code to appropriate authorities when it is clear that consultation with people involved in these significant violations is impossible, counter-productive or dangerous</a:t>
                      </a:r>
                      <a:r>
                        <a:rPr lang="en-CA" sz="1600" dirty="0" smtClean="0">
                          <a:solidFill>
                            <a:sysClr val="windowText" lastClr="000000"/>
                          </a:solidFill>
                          <a:effectLst/>
                        </a:rPr>
                        <a:t>.</a:t>
                      </a:r>
                      <a:endParaRPr lang="en-CA" sz="2400" dirty="0">
                        <a:solidFill>
                          <a:sysClr val="windowText" lastClr="000000"/>
                        </a:solidFill>
                        <a:effectLst/>
                      </a:endParaRPr>
                    </a:p>
                  </a:txBody>
                  <a:tcPr marL="68580" marR="68580" marT="0" marB="0">
                    <a:solidFill>
                      <a:schemeClr val="accent5">
                        <a:lumMod val="60000"/>
                        <a:lumOff val="40000"/>
                      </a:schemeClr>
                    </a:solidFill>
                  </a:tcPr>
                </a:tc>
              </a:tr>
            </a:tbl>
          </a:graphicData>
        </a:graphic>
      </p:graphicFrame>
    </p:spTree>
    <p:extLst>
      <p:ext uri="{BB962C8B-B14F-4D97-AF65-F5344CB8AC3E}">
        <p14:creationId xmlns:p14="http://schemas.microsoft.com/office/powerpoint/2010/main" val="2453433769"/>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a:t>
            </a:r>
            <a:r>
              <a:rPr lang="en-US" dirty="0" smtClean="0"/>
              <a:t>7: </a:t>
            </a:r>
            <a:r>
              <a:rPr lang="en-CA" dirty="0"/>
              <a:t>COLLEAGUES</a:t>
            </a:r>
          </a:p>
        </p:txBody>
      </p:sp>
      <p:sp>
        <p:nvSpPr>
          <p:cNvPr id="3" name="Content Placeholder 2"/>
          <p:cNvSpPr>
            <a:spLocks noGrp="1"/>
          </p:cNvSpPr>
          <p:nvPr>
            <p:ph idx="1"/>
          </p:nvPr>
        </p:nvSpPr>
        <p:spPr>
          <a:xfrm>
            <a:off x="457200" y="1600200"/>
            <a:ext cx="8229600" cy="1052465"/>
          </a:xfrm>
        </p:spPr>
        <p:txBody>
          <a:bodyPr/>
          <a:lstStyle/>
          <a:p>
            <a:r>
              <a:rPr lang="en-US" sz="2000" b="1" dirty="0"/>
              <a:t>Software engineers shall be fair to and supportive of their colleagues. In particular, software engineers shall, as appropriate</a:t>
            </a:r>
            <a:r>
              <a:rPr lang="en-US" sz="2000" b="1" dirty="0" smtClean="0"/>
              <a: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27</a:t>
            </a:fld>
            <a:endParaRPr lang="en-US" dirty="0"/>
          </a:p>
        </p:txBody>
      </p:sp>
      <p:sp>
        <p:nvSpPr>
          <p:cNvPr id="7" name="Footer Placeholder 4"/>
          <p:cNvSpPr>
            <a:spLocks noGrp="1"/>
          </p:cNvSpPr>
          <p:nvPr>
            <p:ph type="ftr" sz="quarter" idx="11"/>
          </p:nvPr>
        </p:nvSpPr>
        <p:spPr>
          <a:xfrm>
            <a:off x="2865118" y="6356349"/>
            <a:ext cx="4201887" cy="365125"/>
          </a:xfrm>
        </p:spPr>
        <p:txBody>
          <a:bodyPr/>
          <a:lstStyle/>
          <a:p>
            <a:r>
              <a:rPr lang="en-US" dirty="0"/>
              <a:t>Software Engineering Code of Ethics and Professional Practice</a:t>
            </a:r>
          </a:p>
        </p:txBody>
      </p:sp>
      <p:graphicFrame>
        <p:nvGraphicFramePr>
          <p:cNvPr id="5" name="Table 4"/>
          <p:cNvGraphicFramePr>
            <a:graphicFrameLocks noGrp="1"/>
          </p:cNvGraphicFramePr>
          <p:nvPr>
            <p:extLst>
              <p:ext uri="{D42A27DB-BD31-4B8C-83A1-F6EECF244321}">
                <p14:modId xmlns:p14="http://schemas.microsoft.com/office/powerpoint/2010/main" val="2514812001"/>
              </p:ext>
            </p:extLst>
          </p:nvPr>
        </p:nvGraphicFramePr>
        <p:xfrm>
          <a:off x="670867" y="2614883"/>
          <a:ext cx="8156262" cy="3815461"/>
        </p:xfrm>
        <a:graphic>
          <a:graphicData uri="http://schemas.openxmlformats.org/drawingml/2006/table">
            <a:tbl>
              <a:tblPr firstRow="1" firstCol="1" bandRow="1">
                <a:tableStyleId>{5C22544A-7EE6-4342-B048-85BDC9FD1C3A}</a:tableStyleId>
              </a:tblPr>
              <a:tblGrid>
                <a:gridCol w="8156262"/>
              </a:tblGrid>
              <a:tr h="3512745">
                <a:tc>
                  <a:txBody>
                    <a:bodyPr/>
                    <a:lstStyle/>
                    <a:p>
                      <a:pPr marL="228600" marR="0" indent="-228600">
                        <a:lnSpc>
                          <a:spcPct val="107000"/>
                        </a:lnSpc>
                        <a:spcBef>
                          <a:spcPts val="0"/>
                        </a:spcBef>
                        <a:spcAft>
                          <a:spcPts val="0"/>
                        </a:spcAft>
                        <a:buFont typeface="+mj-lt"/>
                        <a:buAutoNum type="arabicPeriod"/>
                      </a:pPr>
                      <a:r>
                        <a:rPr lang="en-CA" sz="1800" dirty="0">
                          <a:solidFill>
                            <a:sysClr val="windowText" lastClr="000000"/>
                          </a:solidFill>
                          <a:effectLst/>
                        </a:rPr>
                        <a:t>Encourage colleagues to adhere to this Code.</a:t>
                      </a:r>
                      <a:endParaRPr lang="en-CA" sz="2800" dirty="0">
                        <a:solidFill>
                          <a:sysClr val="windowText" lastClr="000000"/>
                        </a:solidFill>
                        <a:effectLst/>
                      </a:endParaRPr>
                    </a:p>
                    <a:p>
                      <a:pPr marL="228600" marR="0" indent="-228600">
                        <a:lnSpc>
                          <a:spcPct val="107000"/>
                        </a:lnSpc>
                        <a:spcBef>
                          <a:spcPts val="0"/>
                        </a:spcBef>
                        <a:spcAft>
                          <a:spcPts val="0"/>
                        </a:spcAft>
                        <a:buFont typeface="+mj-lt"/>
                        <a:buAutoNum type="arabicPeriod"/>
                      </a:pPr>
                      <a:r>
                        <a:rPr lang="en-CA" sz="1800" dirty="0">
                          <a:solidFill>
                            <a:sysClr val="windowText" lastClr="000000"/>
                          </a:solidFill>
                          <a:effectLst/>
                        </a:rPr>
                        <a:t>Assist colleagues in professional development.</a:t>
                      </a:r>
                      <a:endParaRPr lang="en-CA" sz="2800" dirty="0">
                        <a:solidFill>
                          <a:sysClr val="windowText" lastClr="000000"/>
                        </a:solidFill>
                        <a:effectLst/>
                      </a:endParaRPr>
                    </a:p>
                    <a:p>
                      <a:pPr marL="228600" marR="0" indent="-228600">
                        <a:lnSpc>
                          <a:spcPct val="107000"/>
                        </a:lnSpc>
                        <a:spcBef>
                          <a:spcPts val="0"/>
                        </a:spcBef>
                        <a:spcAft>
                          <a:spcPts val="0"/>
                        </a:spcAft>
                        <a:buFont typeface="+mj-lt"/>
                        <a:buAutoNum type="arabicPeriod"/>
                      </a:pPr>
                      <a:r>
                        <a:rPr lang="en-CA" sz="1800" dirty="0">
                          <a:solidFill>
                            <a:sysClr val="windowText" lastClr="000000"/>
                          </a:solidFill>
                          <a:effectLst/>
                        </a:rPr>
                        <a:t>Credit fully the work of others and refrain from taking undue credit.</a:t>
                      </a:r>
                      <a:endParaRPr lang="en-CA" sz="2800" dirty="0">
                        <a:solidFill>
                          <a:sysClr val="windowText" lastClr="000000"/>
                        </a:solidFill>
                        <a:effectLst/>
                      </a:endParaRPr>
                    </a:p>
                    <a:p>
                      <a:pPr marL="228600" marR="0" indent="-228600">
                        <a:lnSpc>
                          <a:spcPct val="107000"/>
                        </a:lnSpc>
                        <a:spcBef>
                          <a:spcPts val="0"/>
                        </a:spcBef>
                        <a:spcAft>
                          <a:spcPts val="0"/>
                        </a:spcAft>
                        <a:buFont typeface="+mj-lt"/>
                        <a:buAutoNum type="arabicPeriod"/>
                      </a:pPr>
                      <a:r>
                        <a:rPr lang="en-CA" sz="1800" dirty="0">
                          <a:solidFill>
                            <a:sysClr val="windowText" lastClr="000000"/>
                          </a:solidFill>
                          <a:effectLst/>
                        </a:rPr>
                        <a:t>Review the work of others in an objective, candid, and properly-documented way.</a:t>
                      </a:r>
                      <a:endParaRPr lang="en-CA" sz="2800" dirty="0">
                        <a:solidFill>
                          <a:sysClr val="windowText" lastClr="000000"/>
                        </a:solidFill>
                        <a:effectLst/>
                      </a:endParaRPr>
                    </a:p>
                    <a:p>
                      <a:pPr marL="228600" marR="0" indent="-228600">
                        <a:lnSpc>
                          <a:spcPct val="107000"/>
                        </a:lnSpc>
                        <a:spcBef>
                          <a:spcPts val="0"/>
                        </a:spcBef>
                        <a:spcAft>
                          <a:spcPts val="0"/>
                        </a:spcAft>
                        <a:buFont typeface="+mj-lt"/>
                        <a:buAutoNum type="arabicPeriod"/>
                      </a:pPr>
                      <a:r>
                        <a:rPr lang="en-CA" sz="1800" dirty="0">
                          <a:solidFill>
                            <a:sysClr val="windowText" lastClr="000000"/>
                          </a:solidFill>
                          <a:effectLst/>
                        </a:rPr>
                        <a:t>Give a fair hearing to the opinions, concerns, or complaints of a colleague.</a:t>
                      </a:r>
                      <a:endParaRPr lang="en-CA" sz="2800" dirty="0">
                        <a:solidFill>
                          <a:sysClr val="windowText" lastClr="000000"/>
                        </a:solidFill>
                        <a:effectLst/>
                      </a:endParaRPr>
                    </a:p>
                    <a:p>
                      <a:pPr marL="228600" marR="0" indent="-228600">
                        <a:lnSpc>
                          <a:spcPct val="107000"/>
                        </a:lnSpc>
                        <a:spcBef>
                          <a:spcPts val="0"/>
                        </a:spcBef>
                        <a:spcAft>
                          <a:spcPts val="0"/>
                        </a:spcAft>
                        <a:buFont typeface="+mj-lt"/>
                        <a:buAutoNum type="arabicPeriod"/>
                      </a:pPr>
                      <a:r>
                        <a:rPr lang="en-CA" sz="1800" dirty="0">
                          <a:solidFill>
                            <a:sysClr val="windowText" lastClr="000000"/>
                          </a:solidFill>
                          <a:effectLst/>
                        </a:rPr>
                        <a:t>Assist colleagues in being fully aware of current standard work practices including policies and procedures for protecting passwords, files and other confidential information, and security measures in general.</a:t>
                      </a:r>
                      <a:endParaRPr lang="en-CA" sz="2800" dirty="0">
                        <a:solidFill>
                          <a:sysClr val="windowText" lastClr="000000"/>
                        </a:solidFill>
                        <a:effectLst/>
                      </a:endParaRPr>
                    </a:p>
                    <a:p>
                      <a:pPr marL="228600" marR="0" indent="-228600">
                        <a:lnSpc>
                          <a:spcPct val="107000"/>
                        </a:lnSpc>
                        <a:spcBef>
                          <a:spcPts val="0"/>
                        </a:spcBef>
                        <a:spcAft>
                          <a:spcPts val="0"/>
                        </a:spcAft>
                        <a:buFont typeface="+mj-lt"/>
                        <a:buAutoNum type="arabicPeriod"/>
                      </a:pPr>
                      <a:r>
                        <a:rPr lang="en-CA" sz="1800" dirty="0">
                          <a:solidFill>
                            <a:sysClr val="windowText" lastClr="000000"/>
                          </a:solidFill>
                          <a:effectLst/>
                        </a:rPr>
                        <a:t>Not unfairly intervene in the career of any colleague; however, concern for the employer, the client or public interest may compel software engineers, in good faith, to question the competence of a colleague.</a:t>
                      </a:r>
                      <a:endParaRPr lang="en-CA" sz="2800" dirty="0">
                        <a:solidFill>
                          <a:sysClr val="windowText" lastClr="000000"/>
                        </a:solidFill>
                        <a:effectLst/>
                      </a:endParaRPr>
                    </a:p>
                    <a:p>
                      <a:pPr marL="228600" marR="0" indent="-228600">
                        <a:lnSpc>
                          <a:spcPct val="107000"/>
                        </a:lnSpc>
                        <a:spcBef>
                          <a:spcPts val="0"/>
                        </a:spcBef>
                        <a:spcAft>
                          <a:spcPts val="0"/>
                        </a:spcAft>
                        <a:buFont typeface="+mj-lt"/>
                        <a:buAutoNum type="arabicPeriod"/>
                      </a:pPr>
                      <a:r>
                        <a:rPr lang="en-CA" sz="1800" dirty="0">
                          <a:solidFill>
                            <a:sysClr val="windowText" lastClr="000000"/>
                          </a:solidFill>
                          <a:effectLst/>
                        </a:rPr>
                        <a:t>In situations outside of their own areas of competence, call upon the opinions of other professionals who have competence in that area</a:t>
                      </a:r>
                      <a:r>
                        <a:rPr lang="en-CA" sz="1800" dirty="0" smtClean="0">
                          <a:solidFill>
                            <a:sysClr val="windowText" lastClr="000000"/>
                          </a:solidFill>
                          <a:effectLst/>
                        </a:rPr>
                        <a:t>.</a:t>
                      </a:r>
                      <a:endParaRPr lang="en-CA" sz="2800" dirty="0">
                        <a:solidFill>
                          <a:sysClr val="windowText" lastClr="000000"/>
                        </a:solidFill>
                        <a:effectLst/>
                      </a:endParaRPr>
                    </a:p>
                  </a:txBody>
                  <a:tcPr marL="68580" marR="68580" marT="0" marB="0">
                    <a:solidFill>
                      <a:schemeClr val="accent6">
                        <a:lumMod val="60000"/>
                        <a:lumOff val="40000"/>
                      </a:schemeClr>
                    </a:solidFill>
                  </a:tcPr>
                </a:tc>
              </a:tr>
            </a:tbl>
          </a:graphicData>
        </a:graphic>
      </p:graphicFrame>
    </p:spTree>
    <p:extLst>
      <p:ext uri="{BB962C8B-B14F-4D97-AF65-F5344CB8AC3E}">
        <p14:creationId xmlns:p14="http://schemas.microsoft.com/office/powerpoint/2010/main" val="3925661610"/>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a:t>
            </a:r>
            <a:r>
              <a:rPr lang="en-US" dirty="0" smtClean="0"/>
              <a:t>8: </a:t>
            </a:r>
            <a:r>
              <a:rPr lang="en-CA" dirty="0"/>
              <a:t>SELF</a:t>
            </a:r>
          </a:p>
        </p:txBody>
      </p:sp>
      <p:sp>
        <p:nvSpPr>
          <p:cNvPr id="3" name="Content Placeholder 2"/>
          <p:cNvSpPr>
            <a:spLocks noGrp="1"/>
          </p:cNvSpPr>
          <p:nvPr>
            <p:ph idx="1"/>
          </p:nvPr>
        </p:nvSpPr>
        <p:spPr>
          <a:xfrm>
            <a:off x="457200" y="1600200"/>
            <a:ext cx="8229600" cy="1396497"/>
          </a:xfrm>
        </p:spPr>
        <p:txBody>
          <a:bodyPr/>
          <a:lstStyle/>
          <a:p>
            <a:r>
              <a:rPr lang="en-US" sz="2000" b="1" dirty="0"/>
              <a:t>Software engineers shall participate in lifelong learning regarding the practice of their profession and shall promote an ethical approach to the practice of the profession. In particular, software engineers shall continually endeavor to</a:t>
            </a:r>
            <a:r>
              <a:rPr lang="en-US" sz="2000" b="1" dirty="0" smtClean="0"/>
              <a: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28</a:t>
            </a:fld>
            <a:endParaRPr lang="en-US" dirty="0"/>
          </a:p>
        </p:txBody>
      </p:sp>
      <p:sp>
        <p:nvSpPr>
          <p:cNvPr id="7" name="Footer Placeholder 4"/>
          <p:cNvSpPr>
            <a:spLocks noGrp="1"/>
          </p:cNvSpPr>
          <p:nvPr>
            <p:ph type="ftr" sz="quarter" idx="11"/>
          </p:nvPr>
        </p:nvSpPr>
        <p:spPr>
          <a:xfrm>
            <a:off x="2865118" y="6356349"/>
            <a:ext cx="4201887" cy="365125"/>
          </a:xfrm>
        </p:spPr>
        <p:txBody>
          <a:bodyPr/>
          <a:lstStyle/>
          <a:p>
            <a:r>
              <a:rPr lang="en-US" dirty="0"/>
              <a:t>Software Engineering Code of Ethics and Professional Practice</a:t>
            </a:r>
          </a:p>
        </p:txBody>
      </p:sp>
      <p:graphicFrame>
        <p:nvGraphicFramePr>
          <p:cNvPr id="5" name="Table 4"/>
          <p:cNvGraphicFramePr>
            <a:graphicFrameLocks noGrp="1"/>
          </p:cNvGraphicFramePr>
          <p:nvPr>
            <p:extLst>
              <p:ext uri="{D42A27DB-BD31-4B8C-83A1-F6EECF244321}">
                <p14:modId xmlns:p14="http://schemas.microsoft.com/office/powerpoint/2010/main" val="4015343673"/>
              </p:ext>
            </p:extLst>
          </p:nvPr>
        </p:nvGraphicFramePr>
        <p:xfrm>
          <a:off x="598439" y="3311316"/>
          <a:ext cx="8088359" cy="2455741"/>
        </p:xfrm>
        <a:graphic>
          <a:graphicData uri="http://schemas.openxmlformats.org/drawingml/2006/table">
            <a:tbl>
              <a:tblPr firstRow="1" firstCol="1" bandRow="1">
                <a:tableStyleId>{5C22544A-7EE6-4342-B048-85BDC9FD1C3A}</a:tableStyleId>
              </a:tblPr>
              <a:tblGrid>
                <a:gridCol w="8088359"/>
              </a:tblGrid>
              <a:tr h="2455741">
                <a:tc>
                  <a:txBody>
                    <a:bodyPr/>
                    <a:lstStyle/>
                    <a:p>
                      <a:pPr marL="228600" marR="0" indent="-228600">
                        <a:lnSpc>
                          <a:spcPct val="107000"/>
                        </a:lnSpc>
                        <a:spcBef>
                          <a:spcPts val="0"/>
                        </a:spcBef>
                        <a:spcAft>
                          <a:spcPts val="0"/>
                        </a:spcAft>
                        <a:buFont typeface="+mj-lt"/>
                        <a:buAutoNum type="arabicPeriod"/>
                      </a:pPr>
                      <a:r>
                        <a:rPr lang="en-CA" sz="2000" dirty="0">
                          <a:solidFill>
                            <a:sysClr val="windowText" lastClr="000000"/>
                          </a:solidFill>
                          <a:effectLst/>
                        </a:rPr>
                        <a:t>Further their knowledge of developments in the analysis, specification, design, development, maintenance and testing of software and related documents, together with the management of the development process.</a:t>
                      </a:r>
                      <a:endParaRPr lang="en-CA" sz="3200" dirty="0">
                        <a:solidFill>
                          <a:sysClr val="windowText" lastClr="000000"/>
                        </a:solidFill>
                        <a:effectLst/>
                      </a:endParaRPr>
                    </a:p>
                    <a:p>
                      <a:pPr marL="228600" marR="0" indent="-228600">
                        <a:lnSpc>
                          <a:spcPct val="107000"/>
                        </a:lnSpc>
                        <a:spcBef>
                          <a:spcPts val="0"/>
                        </a:spcBef>
                        <a:spcAft>
                          <a:spcPts val="0"/>
                        </a:spcAft>
                        <a:buFont typeface="+mj-lt"/>
                        <a:buAutoNum type="arabicPeriod"/>
                      </a:pPr>
                      <a:r>
                        <a:rPr lang="en-CA" sz="2000" dirty="0">
                          <a:solidFill>
                            <a:sysClr val="windowText" lastClr="000000"/>
                          </a:solidFill>
                          <a:effectLst/>
                        </a:rPr>
                        <a:t>Improve their ability to create safe, reliable, and useful quality software at reasonable cost and within a reasonable time.</a:t>
                      </a:r>
                      <a:endParaRPr lang="en-CA" sz="3200" dirty="0">
                        <a:solidFill>
                          <a:sysClr val="windowText" lastClr="000000"/>
                        </a:solidFill>
                        <a:effectLst/>
                      </a:endParaRPr>
                    </a:p>
                    <a:p>
                      <a:pPr marL="228600" marR="0" indent="-228600">
                        <a:lnSpc>
                          <a:spcPct val="107000"/>
                        </a:lnSpc>
                        <a:spcBef>
                          <a:spcPts val="0"/>
                        </a:spcBef>
                        <a:spcAft>
                          <a:spcPts val="0"/>
                        </a:spcAft>
                        <a:buFont typeface="+mj-lt"/>
                        <a:buAutoNum type="arabicPeriod"/>
                      </a:pPr>
                      <a:r>
                        <a:rPr lang="en-CA" sz="2000" dirty="0">
                          <a:solidFill>
                            <a:sysClr val="windowText" lastClr="000000"/>
                          </a:solidFill>
                          <a:effectLst/>
                        </a:rPr>
                        <a:t>Improve their ability to produce accurate, informative, and well-written documentation</a:t>
                      </a:r>
                      <a:r>
                        <a:rPr lang="en-CA" sz="2000" dirty="0" smtClean="0">
                          <a:solidFill>
                            <a:sysClr val="windowText" lastClr="000000"/>
                          </a:solidFill>
                          <a:effectLst/>
                        </a:rPr>
                        <a:t>.</a:t>
                      </a:r>
                      <a:endParaRPr lang="en-CA" sz="3200" dirty="0">
                        <a:solidFill>
                          <a:sysClr val="windowText" lastClr="000000"/>
                        </a:solidFill>
                        <a:effectLst/>
                      </a:endParaRPr>
                    </a:p>
                  </a:txBody>
                  <a:tcPr marL="68580" marR="68580" marT="0" marB="0">
                    <a:solidFill>
                      <a:schemeClr val="accent2">
                        <a:lumMod val="40000"/>
                        <a:lumOff val="60000"/>
                      </a:schemeClr>
                    </a:solidFill>
                  </a:tcPr>
                </a:tc>
              </a:tr>
            </a:tbl>
          </a:graphicData>
        </a:graphic>
      </p:graphicFrame>
    </p:spTree>
    <p:extLst>
      <p:ext uri="{BB962C8B-B14F-4D97-AF65-F5344CB8AC3E}">
        <p14:creationId xmlns:p14="http://schemas.microsoft.com/office/powerpoint/2010/main" val="111550749"/>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a:t>
            </a:r>
            <a:r>
              <a:rPr lang="en-US" dirty="0" smtClean="0"/>
              <a:t>8: </a:t>
            </a:r>
            <a:r>
              <a:rPr lang="en-CA" dirty="0" smtClean="0"/>
              <a:t>SELF cont.</a:t>
            </a:r>
            <a:endParaRPr lang="en-CA"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29</a:t>
            </a:fld>
            <a:endParaRPr lang="en-US" dirty="0"/>
          </a:p>
        </p:txBody>
      </p:sp>
      <p:sp>
        <p:nvSpPr>
          <p:cNvPr id="7" name="Footer Placeholder 4"/>
          <p:cNvSpPr>
            <a:spLocks noGrp="1"/>
          </p:cNvSpPr>
          <p:nvPr>
            <p:ph type="ftr" sz="quarter" idx="11"/>
          </p:nvPr>
        </p:nvSpPr>
        <p:spPr>
          <a:xfrm>
            <a:off x="2865118" y="6356349"/>
            <a:ext cx="4201887" cy="365125"/>
          </a:xfrm>
        </p:spPr>
        <p:txBody>
          <a:bodyPr/>
          <a:lstStyle/>
          <a:p>
            <a:r>
              <a:rPr lang="en-US" dirty="0"/>
              <a:t>Software Engineering Code of Ethics and Professional Practice</a:t>
            </a:r>
          </a:p>
        </p:txBody>
      </p:sp>
      <p:graphicFrame>
        <p:nvGraphicFramePr>
          <p:cNvPr id="5" name="Table 4"/>
          <p:cNvGraphicFramePr>
            <a:graphicFrameLocks noGrp="1"/>
          </p:cNvGraphicFramePr>
          <p:nvPr>
            <p:extLst>
              <p:ext uri="{D42A27DB-BD31-4B8C-83A1-F6EECF244321}">
                <p14:modId xmlns:p14="http://schemas.microsoft.com/office/powerpoint/2010/main" val="3200727625"/>
              </p:ext>
            </p:extLst>
          </p:nvPr>
        </p:nvGraphicFramePr>
        <p:xfrm>
          <a:off x="598439" y="1799387"/>
          <a:ext cx="8088359" cy="4556962"/>
        </p:xfrm>
        <a:graphic>
          <a:graphicData uri="http://schemas.openxmlformats.org/drawingml/2006/table">
            <a:tbl>
              <a:tblPr firstRow="1" firstCol="1" bandRow="1">
                <a:tableStyleId>{5C22544A-7EE6-4342-B048-85BDC9FD1C3A}</a:tableStyleId>
              </a:tblPr>
              <a:tblGrid>
                <a:gridCol w="8088359"/>
              </a:tblGrid>
              <a:tr h="4556962">
                <a:tc>
                  <a:txBody>
                    <a:bodyPr/>
                    <a:lstStyle/>
                    <a:p>
                      <a:pPr marL="228600" marR="0" indent="-228600">
                        <a:lnSpc>
                          <a:spcPct val="107000"/>
                        </a:lnSpc>
                        <a:spcBef>
                          <a:spcPts val="0"/>
                        </a:spcBef>
                        <a:spcAft>
                          <a:spcPts val="0"/>
                        </a:spcAft>
                        <a:buFont typeface="+mj-lt"/>
                        <a:buAutoNum type="arabicPeriod"/>
                      </a:pPr>
                      <a:r>
                        <a:rPr lang="en-CA" sz="2000" dirty="0" smtClean="0">
                          <a:solidFill>
                            <a:sysClr val="windowText" lastClr="000000"/>
                          </a:solidFill>
                          <a:effectLst/>
                        </a:rPr>
                        <a:t>Improve </a:t>
                      </a:r>
                      <a:r>
                        <a:rPr lang="en-CA" sz="2000" dirty="0">
                          <a:solidFill>
                            <a:sysClr val="windowText" lastClr="000000"/>
                          </a:solidFill>
                          <a:effectLst/>
                        </a:rPr>
                        <a:t>their understanding of the software and related documents on which they work and of the environment in which they will be used.</a:t>
                      </a:r>
                      <a:endParaRPr lang="en-CA" sz="3200" dirty="0">
                        <a:solidFill>
                          <a:sysClr val="windowText" lastClr="000000"/>
                        </a:solidFill>
                        <a:effectLst/>
                      </a:endParaRPr>
                    </a:p>
                    <a:p>
                      <a:pPr marL="228600" marR="0" indent="-228600">
                        <a:lnSpc>
                          <a:spcPct val="107000"/>
                        </a:lnSpc>
                        <a:spcBef>
                          <a:spcPts val="0"/>
                        </a:spcBef>
                        <a:spcAft>
                          <a:spcPts val="0"/>
                        </a:spcAft>
                        <a:buFont typeface="+mj-lt"/>
                        <a:buAutoNum type="arabicPeriod"/>
                      </a:pPr>
                      <a:r>
                        <a:rPr lang="en-CA" sz="2000" dirty="0">
                          <a:solidFill>
                            <a:sysClr val="windowText" lastClr="000000"/>
                          </a:solidFill>
                          <a:effectLst/>
                        </a:rPr>
                        <a:t>Improve their knowledge of relevant standards and the law governing the software and related documents on which they work.</a:t>
                      </a:r>
                      <a:endParaRPr lang="en-CA" sz="3200" dirty="0">
                        <a:solidFill>
                          <a:sysClr val="windowText" lastClr="000000"/>
                        </a:solidFill>
                        <a:effectLst/>
                      </a:endParaRPr>
                    </a:p>
                    <a:p>
                      <a:pPr marL="228600" marR="0" indent="-228600">
                        <a:lnSpc>
                          <a:spcPct val="107000"/>
                        </a:lnSpc>
                        <a:spcBef>
                          <a:spcPts val="0"/>
                        </a:spcBef>
                        <a:spcAft>
                          <a:spcPts val="0"/>
                        </a:spcAft>
                        <a:buFont typeface="+mj-lt"/>
                        <a:buAutoNum type="arabicPeriod"/>
                      </a:pPr>
                      <a:r>
                        <a:rPr lang="en-CA" sz="2000" dirty="0">
                          <a:solidFill>
                            <a:sysClr val="windowText" lastClr="000000"/>
                          </a:solidFill>
                          <a:effectLst/>
                        </a:rPr>
                        <a:t>Improve their knowledge of this Code, its interpretation, and its application to their work.</a:t>
                      </a:r>
                      <a:endParaRPr lang="en-CA" sz="3200" dirty="0">
                        <a:solidFill>
                          <a:sysClr val="windowText" lastClr="000000"/>
                        </a:solidFill>
                        <a:effectLst/>
                      </a:endParaRPr>
                    </a:p>
                    <a:p>
                      <a:pPr marL="228600" marR="0" indent="-228600">
                        <a:lnSpc>
                          <a:spcPct val="107000"/>
                        </a:lnSpc>
                        <a:spcBef>
                          <a:spcPts val="0"/>
                        </a:spcBef>
                        <a:spcAft>
                          <a:spcPts val="0"/>
                        </a:spcAft>
                        <a:buFont typeface="+mj-lt"/>
                        <a:buAutoNum type="arabicPeriod"/>
                      </a:pPr>
                      <a:r>
                        <a:rPr lang="en-CA" sz="2000" dirty="0">
                          <a:solidFill>
                            <a:sysClr val="windowText" lastClr="000000"/>
                          </a:solidFill>
                          <a:effectLst/>
                        </a:rPr>
                        <a:t>Not give unfair treatment to anyone because of any irrelevant prejudices.</a:t>
                      </a:r>
                      <a:endParaRPr lang="en-CA" sz="3200" dirty="0">
                        <a:solidFill>
                          <a:sysClr val="windowText" lastClr="000000"/>
                        </a:solidFill>
                        <a:effectLst/>
                      </a:endParaRPr>
                    </a:p>
                    <a:p>
                      <a:pPr marL="228600" marR="0" indent="-228600">
                        <a:lnSpc>
                          <a:spcPct val="107000"/>
                        </a:lnSpc>
                        <a:spcBef>
                          <a:spcPts val="0"/>
                        </a:spcBef>
                        <a:spcAft>
                          <a:spcPts val="0"/>
                        </a:spcAft>
                        <a:buFont typeface="+mj-lt"/>
                        <a:buAutoNum type="arabicPeriod"/>
                      </a:pPr>
                      <a:r>
                        <a:rPr lang="en-CA" sz="2000" dirty="0">
                          <a:solidFill>
                            <a:sysClr val="windowText" lastClr="000000"/>
                          </a:solidFill>
                          <a:effectLst/>
                        </a:rPr>
                        <a:t>Not influence others to undertake any action that involves a breach of this Code.</a:t>
                      </a:r>
                      <a:endParaRPr lang="en-CA" sz="3200" dirty="0">
                        <a:solidFill>
                          <a:sysClr val="windowText" lastClr="000000"/>
                        </a:solidFill>
                        <a:effectLst/>
                      </a:endParaRPr>
                    </a:p>
                    <a:p>
                      <a:pPr marL="228600" marR="0" indent="-228600">
                        <a:lnSpc>
                          <a:spcPct val="107000"/>
                        </a:lnSpc>
                        <a:spcBef>
                          <a:spcPts val="0"/>
                        </a:spcBef>
                        <a:spcAft>
                          <a:spcPts val="0"/>
                        </a:spcAft>
                        <a:buFont typeface="+mj-lt"/>
                        <a:buAutoNum type="arabicPeriod"/>
                      </a:pPr>
                      <a:r>
                        <a:rPr lang="en-CA" sz="2000" dirty="0">
                          <a:solidFill>
                            <a:sysClr val="windowText" lastClr="000000"/>
                          </a:solidFill>
                          <a:effectLst/>
                        </a:rPr>
                        <a:t>Recognize that personal violations of this Code are inconsistent with being a professional software engineer.</a:t>
                      </a:r>
                      <a:endParaRPr lang="en-CA" sz="32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r>
            </a:tbl>
          </a:graphicData>
        </a:graphic>
      </p:graphicFrame>
    </p:spTree>
    <p:extLst>
      <p:ext uri="{BB962C8B-B14F-4D97-AF65-F5344CB8AC3E}">
        <p14:creationId xmlns:p14="http://schemas.microsoft.com/office/powerpoint/2010/main" val="63121060"/>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Ethics</a:t>
            </a:r>
            <a:endParaRPr lang="en-US" dirty="0"/>
          </a:p>
        </p:txBody>
      </p:sp>
      <p:sp>
        <p:nvSpPr>
          <p:cNvPr id="3" name="Content Placeholder 2"/>
          <p:cNvSpPr>
            <a:spLocks noGrp="1"/>
          </p:cNvSpPr>
          <p:nvPr>
            <p:ph idx="1"/>
          </p:nvPr>
        </p:nvSpPr>
        <p:spPr/>
        <p:txBody>
          <a:bodyPr/>
          <a:lstStyle/>
          <a:p>
            <a:r>
              <a:rPr lang="en-US" dirty="0" smtClean="0"/>
              <a:t>What does it take to be a computing professional?</a:t>
            </a:r>
          </a:p>
          <a:p>
            <a:pPr lvl="1"/>
            <a:r>
              <a:rPr lang="en-US" dirty="0" smtClean="0"/>
              <a:t>Professional certification:</a:t>
            </a:r>
          </a:p>
          <a:p>
            <a:pPr lvl="2"/>
            <a:r>
              <a:rPr lang="en-US" dirty="0" smtClean="0"/>
              <a:t>IEEE</a:t>
            </a:r>
          </a:p>
          <a:p>
            <a:pPr lvl="2"/>
            <a:r>
              <a:rPr lang="en-US" dirty="0" smtClean="0"/>
              <a:t>CIPS</a:t>
            </a:r>
          </a:p>
          <a:p>
            <a:pPr lvl="1"/>
            <a:r>
              <a:rPr lang="en-US" dirty="0" smtClean="0"/>
              <a:t>Industry certification</a:t>
            </a:r>
          </a:p>
          <a:p>
            <a:pPr lvl="2"/>
            <a:r>
              <a:rPr lang="en-US" dirty="0" smtClean="0"/>
              <a:t>Microsoft</a:t>
            </a:r>
          </a:p>
          <a:p>
            <a:pPr lvl="2"/>
            <a:r>
              <a:rPr lang="en-US" dirty="0" smtClean="0"/>
              <a:t>Cisco</a:t>
            </a:r>
          </a:p>
          <a:p>
            <a:pPr lvl="1"/>
            <a:r>
              <a:rPr lang="en-US" dirty="0" smtClean="0"/>
              <a:t>University degree / diploma</a:t>
            </a:r>
          </a:p>
          <a:p>
            <a:pPr lvl="1"/>
            <a:r>
              <a:rPr lang="en-US" dirty="0" smtClean="0"/>
              <a:t>Mothers basement</a:t>
            </a:r>
          </a:p>
          <a:p>
            <a:pPr lvl="1"/>
            <a:r>
              <a:rPr lang="en-US" dirty="0" smtClean="0"/>
              <a:t>No formal educational requirements required in Canada, or most countries actually to call yourself a computing professional</a:t>
            </a:r>
          </a:p>
          <a:p>
            <a:pPr lvl="2"/>
            <a:endParaRPr lang="en-GB" dirty="0" smtClean="0"/>
          </a:p>
        </p:txBody>
      </p:sp>
      <p:sp>
        <p:nvSpPr>
          <p:cNvPr id="5" name="Footer Placeholder 4"/>
          <p:cNvSpPr>
            <a:spLocks noGrp="1"/>
          </p:cNvSpPr>
          <p:nvPr>
            <p:ph type="ftr" sz="quarter" idx="11"/>
          </p:nvPr>
        </p:nvSpPr>
        <p:spPr/>
        <p:txBody>
          <a:bodyPr/>
          <a:lstStyle/>
          <a:p>
            <a:r>
              <a:rPr lang="en-US" dirty="0"/>
              <a:t>Software Engineering Code of Ethics and Professional Practice</a:t>
            </a:r>
          </a:p>
        </p:txBody>
      </p:sp>
      <p:sp>
        <p:nvSpPr>
          <p:cNvPr id="4" name="Slide Number Placeholder 3"/>
          <p:cNvSpPr>
            <a:spLocks noGrp="1"/>
          </p:cNvSpPr>
          <p:nvPr>
            <p:ph type="sldNum" sz="quarter" idx="12"/>
          </p:nvPr>
        </p:nvSpPr>
        <p:spPr/>
        <p:txBody>
          <a:bodyPr/>
          <a:lstStyle/>
          <a:p>
            <a:fld id="{7B134961-4B2C-A547-9A54-CB85DA02077E}" type="slidenum">
              <a:rPr lang="en-US" smtClean="0"/>
              <a:pPr/>
              <a:t>3</a:t>
            </a:fld>
            <a:endParaRPr lang="en-US" dirty="0"/>
          </a:p>
        </p:txBody>
      </p:sp>
      <p:pic>
        <p:nvPicPr>
          <p:cNvPr id="2050" name="Picture 2" descr="Computer, Monitor, Users, Edit, Desk, Facebook, Accou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5742" y="2438815"/>
            <a:ext cx="3161325" cy="210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647129"/>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lstStyle/>
          <a:p>
            <a:r>
              <a:rPr lang="en-GB" dirty="0" smtClean="0"/>
              <a:t>University of Puerto Rico</a:t>
            </a:r>
          </a:p>
          <a:p>
            <a:pPr lvl="1"/>
            <a:r>
              <a:rPr lang="en-GB" dirty="0" smtClean="0"/>
              <a:t>Centre for Ethics in the Professions</a:t>
            </a:r>
            <a:endParaRPr lang="en-GB" dirty="0"/>
          </a:p>
          <a:p>
            <a:pPr lvl="1"/>
            <a:r>
              <a:rPr lang="en-GB" dirty="0" smtClean="0"/>
              <a:t>Two brief, older </a:t>
            </a:r>
            <a:r>
              <a:rPr lang="en-GB" dirty="0"/>
              <a:t>and </a:t>
            </a:r>
            <a:r>
              <a:rPr lang="en-GB" dirty="0" smtClean="0"/>
              <a:t>relatively simple computer ethical cases</a:t>
            </a:r>
            <a:endParaRPr lang="en-GB" dirty="0" smtClean="0">
              <a:hlinkClick r:id="rId2"/>
            </a:endParaRPr>
          </a:p>
          <a:p>
            <a:pPr lvl="1"/>
            <a:r>
              <a:rPr lang="en-GB" dirty="0" smtClean="0">
                <a:hlinkClick r:id="rId2"/>
              </a:rPr>
              <a:t>http</a:t>
            </a:r>
            <a:r>
              <a:rPr lang="en-GB" dirty="0">
                <a:hlinkClick r:id="rId2"/>
              </a:rPr>
              <a:t>://</a:t>
            </a:r>
            <a:r>
              <a:rPr lang="en-GB" dirty="0" smtClean="0">
                <a:hlinkClick r:id="rId2"/>
              </a:rPr>
              <a:t>www.uprm.edu/etica/cpucases.html</a:t>
            </a:r>
            <a:endParaRPr lang="en-GB" dirty="0" smtClean="0"/>
          </a:p>
          <a:p>
            <a:pPr lvl="1"/>
            <a:r>
              <a:rPr lang="en-GB" dirty="0" smtClean="0"/>
              <a:t>Computer Ethics Cases</a:t>
            </a:r>
            <a:endParaRPr lang="en-GB" dirty="0"/>
          </a:p>
          <a:p>
            <a:pPr lvl="2"/>
            <a:r>
              <a:rPr lang="en-GB" dirty="0" smtClean="0"/>
              <a:t>The Case of the troubled Computer Programmer</a:t>
            </a:r>
          </a:p>
          <a:p>
            <a:pPr lvl="2"/>
            <a:r>
              <a:rPr lang="en-GB" dirty="0" smtClean="0"/>
              <a:t>Hooked on Electronic Services</a:t>
            </a:r>
          </a:p>
        </p:txBody>
      </p:sp>
      <p:sp>
        <p:nvSpPr>
          <p:cNvPr id="5" name="Footer Placeholder 4"/>
          <p:cNvSpPr>
            <a:spLocks noGrp="1"/>
          </p:cNvSpPr>
          <p:nvPr>
            <p:ph type="ftr" sz="quarter" idx="11"/>
          </p:nvPr>
        </p:nvSpPr>
        <p:spPr/>
        <p:txBody>
          <a:bodyPr/>
          <a:lstStyle/>
          <a:p>
            <a:r>
              <a:rPr lang="en-US" dirty="0"/>
              <a:t>Software Engineering Code of Ethics and Professional Practice</a:t>
            </a:r>
          </a:p>
        </p:txBody>
      </p:sp>
      <p:sp>
        <p:nvSpPr>
          <p:cNvPr id="4" name="Slide Number Placeholder 3"/>
          <p:cNvSpPr>
            <a:spLocks noGrp="1"/>
          </p:cNvSpPr>
          <p:nvPr>
            <p:ph type="sldNum" sz="quarter" idx="12"/>
          </p:nvPr>
        </p:nvSpPr>
        <p:spPr/>
        <p:txBody>
          <a:bodyPr/>
          <a:lstStyle/>
          <a:p>
            <a:fld id="{7B134961-4B2C-A547-9A54-CB85DA02077E}" type="slidenum">
              <a:rPr lang="en-US" smtClean="0"/>
              <a:pPr/>
              <a:t>30</a:t>
            </a:fld>
            <a:endParaRPr lang="en-US" dirty="0"/>
          </a:p>
        </p:txBody>
      </p:sp>
    </p:spTree>
    <p:extLst>
      <p:ext uri="{BB962C8B-B14F-4D97-AF65-F5344CB8AC3E}">
        <p14:creationId xmlns:p14="http://schemas.microsoft.com/office/powerpoint/2010/main" val="3111699183"/>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lstStyle/>
          <a:p>
            <a:r>
              <a:rPr lang="en-GB" dirty="0" smtClean="0"/>
              <a:t>Computing Cases Org</a:t>
            </a:r>
          </a:p>
          <a:p>
            <a:pPr lvl="1"/>
            <a:r>
              <a:rPr lang="en-GB" dirty="0"/>
              <a:t>A series of </a:t>
            </a:r>
            <a:r>
              <a:rPr lang="en-GB" dirty="0" smtClean="0"/>
              <a:t>in-depth, and very complex computer </a:t>
            </a:r>
            <a:r>
              <a:rPr lang="en-GB" dirty="0"/>
              <a:t>ethical </a:t>
            </a:r>
            <a:r>
              <a:rPr lang="en-GB" dirty="0" smtClean="0"/>
              <a:t>cases</a:t>
            </a:r>
          </a:p>
          <a:p>
            <a:pPr lvl="1"/>
            <a:r>
              <a:rPr lang="en-GB" dirty="0" smtClean="0"/>
              <a:t>These cases take you through the process of applying a socio-technical analysis to a situation so </a:t>
            </a:r>
            <a:r>
              <a:rPr lang="en-GB" smtClean="0"/>
              <a:t>that you understand </a:t>
            </a:r>
            <a:r>
              <a:rPr lang="en-GB" dirty="0" smtClean="0"/>
              <a:t>the entire system in which a computing system is embedded. </a:t>
            </a:r>
            <a:endParaRPr lang="en-GB" dirty="0" smtClean="0">
              <a:hlinkClick r:id="rId2"/>
            </a:endParaRPr>
          </a:p>
          <a:p>
            <a:pPr lvl="1"/>
            <a:r>
              <a:rPr lang="en-GB" dirty="0" smtClean="0">
                <a:hlinkClick r:id="rId2"/>
              </a:rPr>
              <a:t>http</a:t>
            </a:r>
            <a:r>
              <a:rPr lang="en-GB" dirty="0">
                <a:hlinkClick r:id="rId2"/>
              </a:rPr>
              <a:t>://computingcases.org/case_materials/case_materials.html</a:t>
            </a:r>
            <a:endParaRPr lang="en-GB" dirty="0"/>
          </a:p>
          <a:p>
            <a:pPr lvl="2"/>
            <a:r>
              <a:rPr lang="en-GB" dirty="0" smtClean="0"/>
              <a:t>Therac-25</a:t>
            </a:r>
          </a:p>
          <a:p>
            <a:pPr lvl="2"/>
            <a:r>
              <a:rPr lang="en-GB" dirty="0" smtClean="0"/>
              <a:t>Machado</a:t>
            </a:r>
          </a:p>
          <a:p>
            <a:pPr lvl="2"/>
            <a:r>
              <a:rPr lang="en-GB" dirty="0" smtClean="0"/>
              <a:t>Hughes Aircraft</a:t>
            </a:r>
          </a:p>
          <a:p>
            <a:pPr lvl="2"/>
            <a:r>
              <a:rPr lang="en-GB" dirty="0" smtClean="0"/>
              <a:t>Educational Laptop</a:t>
            </a:r>
          </a:p>
          <a:p>
            <a:pPr lvl="2"/>
            <a:r>
              <a:rPr lang="en-GB" dirty="0" err="1" smtClean="0"/>
              <a:t>Biomatrix</a:t>
            </a:r>
            <a:endParaRPr lang="en-GB" dirty="0" smtClean="0"/>
          </a:p>
          <a:p>
            <a:pPr lvl="2"/>
            <a:r>
              <a:rPr lang="en-GB" dirty="0" smtClean="0"/>
              <a:t>Carnivore</a:t>
            </a:r>
          </a:p>
          <a:p>
            <a:pPr lvl="2"/>
            <a:r>
              <a:rPr lang="en-GB" dirty="0" err="1" smtClean="0"/>
              <a:t>Toysmart</a:t>
            </a:r>
            <a:endParaRPr lang="en-GB" dirty="0" smtClean="0"/>
          </a:p>
          <a:p>
            <a:endParaRPr lang="en-GB" dirty="0" smtClean="0"/>
          </a:p>
        </p:txBody>
      </p:sp>
      <p:sp>
        <p:nvSpPr>
          <p:cNvPr id="5" name="Footer Placeholder 4"/>
          <p:cNvSpPr>
            <a:spLocks noGrp="1"/>
          </p:cNvSpPr>
          <p:nvPr>
            <p:ph type="ftr" sz="quarter" idx="11"/>
          </p:nvPr>
        </p:nvSpPr>
        <p:spPr/>
        <p:txBody>
          <a:bodyPr/>
          <a:lstStyle/>
          <a:p>
            <a:r>
              <a:rPr lang="en-US" dirty="0"/>
              <a:t>Software Engineering Code of Ethics and Professional Practice</a:t>
            </a:r>
          </a:p>
        </p:txBody>
      </p:sp>
      <p:sp>
        <p:nvSpPr>
          <p:cNvPr id="4" name="Slide Number Placeholder 3"/>
          <p:cNvSpPr>
            <a:spLocks noGrp="1"/>
          </p:cNvSpPr>
          <p:nvPr>
            <p:ph type="sldNum" sz="quarter" idx="12"/>
          </p:nvPr>
        </p:nvSpPr>
        <p:spPr/>
        <p:txBody>
          <a:bodyPr/>
          <a:lstStyle/>
          <a:p>
            <a:fld id="{7B134961-4B2C-A547-9A54-CB85DA02077E}" type="slidenum">
              <a:rPr lang="en-US" smtClean="0"/>
              <a:pPr/>
              <a:t>31</a:t>
            </a:fld>
            <a:endParaRPr lang="en-US" dirty="0"/>
          </a:p>
        </p:txBody>
      </p:sp>
    </p:spTree>
    <p:extLst>
      <p:ext uri="{BB962C8B-B14F-4D97-AF65-F5344CB8AC3E}">
        <p14:creationId xmlns:p14="http://schemas.microsoft.com/office/powerpoint/2010/main" val="2623186418"/>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certification</a:t>
            </a:r>
            <a:endParaRPr lang="en-US" dirty="0"/>
          </a:p>
        </p:txBody>
      </p:sp>
      <p:sp>
        <p:nvSpPr>
          <p:cNvPr id="3" name="Content Placeholder 2"/>
          <p:cNvSpPr>
            <a:spLocks noGrp="1"/>
          </p:cNvSpPr>
          <p:nvPr>
            <p:ph idx="1"/>
          </p:nvPr>
        </p:nvSpPr>
        <p:spPr/>
        <p:txBody>
          <a:bodyPr/>
          <a:lstStyle/>
          <a:p>
            <a:r>
              <a:rPr lang="en-US" dirty="0" smtClean="0"/>
              <a:t>IEEE</a:t>
            </a:r>
          </a:p>
          <a:p>
            <a:pPr lvl="1"/>
            <a:r>
              <a:rPr lang="en-US" dirty="0" smtClean="0"/>
              <a:t>Institute of Electrical and Electronics Engineers</a:t>
            </a:r>
          </a:p>
          <a:p>
            <a:pPr lvl="1" fontAlgn="t"/>
            <a:r>
              <a:rPr lang="en-US" dirty="0"/>
              <a:t>enhance professional credibility;</a:t>
            </a:r>
          </a:p>
          <a:p>
            <a:pPr lvl="1" fontAlgn="t"/>
            <a:r>
              <a:rPr lang="en-US" dirty="0"/>
              <a:t>increase opportunities for career advancement;</a:t>
            </a:r>
          </a:p>
          <a:p>
            <a:pPr lvl="1" fontAlgn="t"/>
            <a:r>
              <a:rPr lang="en-US" dirty="0"/>
              <a:t>set you apart from your peers;</a:t>
            </a:r>
          </a:p>
          <a:p>
            <a:pPr lvl="1" fontAlgn="t"/>
            <a:r>
              <a:rPr lang="en-US" dirty="0"/>
              <a:t>demonstrate commitment to the profession;</a:t>
            </a:r>
          </a:p>
          <a:p>
            <a:pPr lvl="1" fontAlgn="t"/>
            <a:r>
              <a:rPr lang="en-US" dirty="0"/>
              <a:t>result in greater respect from employers;</a:t>
            </a:r>
          </a:p>
          <a:p>
            <a:pPr lvl="1" fontAlgn="t"/>
            <a:r>
              <a:rPr lang="en-US" dirty="0" smtClean="0"/>
              <a:t>increased </a:t>
            </a:r>
            <a:r>
              <a:rPr lang="en-US" dirty="0"/>
              <a:t>confidence on the job</a:t>
            </a:r>
            <a:r>
              <a:rPr lang="en-US" dirty="0" smtClean="0"/>
              <a:t>.</a:t>
            </a:r>
          </a:p>
          <a:p>
            <a:pPr lvl="1" fontAlgn="t"/>
            <a:r>
              <a:rPr lang="en-US" dirty="0">
                <a:hlinkClick r:id="rId2"/>
              </a:rPr>
              <a:t>https://</a:t>
            </a:r>
            <a:r>
              <a:rPr lang="en-US" dirty="0" smtClean="0">
                <a:hlinkClick r:id="rId2"/>
              </a:rPr>
              <a:t>www.ieee.org/index.html</a:t>
            </a:r>
            <a:endParaRPr lang="en-US" dirty="0" smtClean="0"/>
          </a:p>
          <a:p>
            <a:r>
              <a:rPr lang="en-US" dirty="0" smtClean="0"/>
              <a:t>CIPS</a:t>
            </a:r>
          </a:p>
          <a:p>
            <a:pPr lvl="1"/>
            <a:r>
              <a:rPr lang="en-US" dirty="0" smtClean="0"/>
              <a:t>Canada’s Association of IT Professionals</a:t>
            </a:r>
          </a:p>
          <a:p>
            <a:pPr lvl="1"/>
            <a:r>
              <a:rPr lang="en-US" dirty="0">
                <a:hlinkClick r:id="rId3"/>
              </a:rPr>
              <a:t>http://www.cips.ca</a:t>
            </a:r>
            <a:r>
              <a:rPr lang="en-US" dirty="0" smtClean="0">
                <a:hlinkClick r:id="rId3"/>
              </a:rPr>
              <a:t>/</a:t>
            </a:r>
            <a:endParaRPr lang="en-US" dirty="0" smtClean="0"/>
          </a:p>
          <a:p>
            <a:pPr marL="914400" lvl="2" indent="0">
              <a:buNone/>
            </a:pPr>
            <a:endParaRPr lang="en-GB" dirty="0" smtClean="0"/>
          </a:p>
        </p:txBody>
      </p:sp>
      <p:sp>
        <p:nvSpPr>
          <p:cNvPr id="5" name="Footer Placeholder 4"/>
          <p:cNvSpPr>
            <a:spLocks noGrp="1"/>
          </p:cNvSpPr>
          <p:nvPr>
            <p:ph type="ftr" sz="quarter" idx="11"/>
          </p:nvPr>
        </p:nvSpPr>
        <p:spPr/>
        <p:txBody>
          <a:bodyPr/>
          <a:lstStyle/>
          <a:p>
            <a:r>
              <a:rPr lang="en-US" dirty="0"/>
              <a:t>Software Engineering Code of Ethics and Professional Practice</a:t>
            </a:r>
          </a:p>
        </p:txBody>
      </p:sp>
      <p:sp>
        <p:nvSpPr>
          <p:cNvPr id="4" name="Slide Number Placeholder 3"/>
          <p:cNvSpPr>
            <a:spLocks noGrp="1"/>
          </p:cNvSpPr>
          <p:nvPr>
            <p:ph type="sldNum" sz="quarter" idx="12"/>
          </p:nvPr>
        </p:nvSpPr>
        <p:spPr/>
        <p:txBody>
          <a:bodyPr/>
          <a:lstStyle/>
          <a:p>
            <a:fld id="{7B134961-4B2C-A547-9A54-CB85DA02077E}" type="slidenum">
              <a:rPr lang="en-US" smtClean="0"/>
              <a:pPr/>
              <a:t>4</a:t>
            </a:fld>
            <a:endParaRPr lang="en-US" dirty="0"/>
          </a:p>
        </p:txBody>
      </p:sp>
    </p:spTree>
    <p:extLst>
      <p:ext uri="{BB962C8B-B14F-4D97-AF65-F5344CB8AC3E}">
        <p14:creationId xmlns:p14="http://schemas.microsoft.com/office/powerpoint/2010/main" val="2598364732"/>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Industry</a:t>
            </a:r>
            <a:r>
              <a:rPr lang="en-US" dirty="0" smtClean="0"/>
              <a:t> certification</a:t>
            </a:r>
            <a:endParaRPr lang="en-US" dirty="0"/>
          </a:p>
        </p:txBody>
      </p:sp>
      <p:sp>
        <p:nvSpPr>
          <p:cNvPr id="3" name="Content Placeholder 2"/>
          <p:cNvSpPr>
            <a:spLocks noGrp="1"/>
          </p:cNvSpPr>
          <p:nvPr>
            <p:ph idx="1"/>
          </p:nvPr>
        </p:nvSpPr>
        <p:spPr/>
        <p:txBody>
          <a:bodyPr/>
          <a:lstStyle/>
          <a:p>
            <a:r>
              <a:rPr lang="en-US" dirty="0" smtClean="0"/>
              <a:t>Microsoft</a:t>
            </a:r>
          </a:p>
          <a:p>
            <a:pPr lvl="1"/>
            <a:r>
              <a:rPr lang="en-US" dirty="0" smtClean="0"/>
              <a:t>Microsoft Certified Professional (MCP)</a:t>
            </a:r>
          </a:p>
          <a:p>
            <a:pPr lvl="1"/>
            <a:r>
              <a:rPr lang="en-US" dirty="0"/>
              <a:t>V</a:t>
            </a:r>
            <a:r>
              <a:rPr lang="en-US" dirty="0" smtClean="0"/>
              <a:t>alidates </a:t>
            </a:r>
            <a:r>
              <a:rPr lang="en-US" dirty="0"/>
              <a:t>IT professional and developer technical expertise through rigorous, industry-proven, and industry-recognized exams. </a:t>
            </a:r>
            <a:endParaRPr lang="en-US" dirty="0" smtClean="0"/>
          </a:p>
          <a:p>
            <a:pPr lvl="1"/>
            <a:r>
              <a:rPr lang="en-US" dirty="0" smtClean="0"/>
              <a:t>MCP </a:t>
            </a:r>
            <a:r>
              <a:rPr lang="en-US" dirty="0"/>
              <a:t>exams cover a wide range of Microsoft products, technologies, and solutions</a:t>
            </a:r>
            <a:endParaRPr lang="en-US" dirty="0" smtClean="0"/>
          </a:p>
          <a:p>
            <a:r>
              <a:rPr lang="en-US" dirty="0" smtClean="0"/>
              <a:t>Cisco</a:t>
            </a:r>
          </a:p>
          <a:p>
            <a:pPr lvl="1"/>
            <a:r>
              <a:rPr lang="en-US" dirty="0" smtClean="0"/>
              <a:t>Network Administrator</a:t>
            </a:r>
          </a:p>
          <a:p>
            <a:r>
              <a:rPr lang="en-US" dirty="0" smtClean="0"/>
              <a:t>Many other third party industry certification programs </a:t>
            </a:r>
          </a:p>
          <a:p>
            <a:pPr lvl="2"/>
            <a:endParaRPr lang="en-GB" dirty="0" smtClean="0"/>
          </a:p>
        </p:txBody>
      </p:sp>
      <p:sp>
        <p:nvSpPr>
          <p:cNvPr id="5" name="Footer Placeholder 4"/>
          <p:cNvSpPr>
            <a:spLocks noGrp="1"/>
          </p:cNvSpPr>
          <p:nvPr>
            <p:ph type="ftr" sz="quarter" idx="11"/>
          </p:nvPr>
        </p:nvSpPr>
        <p:spPr/>
        <p:txBody>
          <a:bodyPr/>
          <a:lstStyle/>
          <a:p>
            <a:r>
              <a:rPr lang="en-US" dirty="0"/>
              <a:t>Software Engineering Code of Ethics and Professional Practice</a:t>
            </a:r>
          </a:p>
        </p:txBody>
      </p:sp>
      <p:sp>
        <p:nvSpPr>
          <p:cNvPr id="4" name="Slide Number Placeholder 3"/>
          <p:cNvSpPr>
            <a:spLocks noGrp="1"/>
          </p:cNvSpPr>
          <p:nvPr>
            <p:ph type="sldNum" sz="quarter" idx="12"/>
          </p:nvPr>
        </p:nvSpPr>
        <p:spPr/>
        <p:txBody>
          <a:bodyPr/>
          <a:lstStyle/>
          <a:p>
            <a:fld id="{7B134961-4B2C-A547-9A54-CB85DA02077E}" type="slidenum">
              <a:rPr lang="en-US" smtClean="0"/>
              <a:pPr/>
              <a:t>5</a:t>
            </a:fld>
            <a:endParaRPr lang="en-US" dirty="0"/>
          </a:p>
        </p:txBody>
      </p:sp>
    </p:spTree>
    <p:extLst>
      <p:ext uri="{BB962C8B-B14F-4D97-AF65-F5344CB8AC3E}">
        <p14:creationId xmlns:p14="http://schemas.microsoft.com/office/powerpoint/2010/main" val="3287808636"/>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University Education</a:t>
            </a:r>
            <a:endParaRPr lang="en-US" dirty="0"/>
          </a:p>
        </p:txBody>
      </p:sp>
      <p:sp>
        <p:nvSpPr>
          <p:cNvPr id="3" name="Content Placeholder 2"/>
          <p:cNvSpPr>
            <a:spLocks noGrp="1"/>
          </p:cNvSpPr>
          <p:nvPr>
            <p:ph idx="1"/>
          </p:nvPr>
        </p:nvSpPr>
        <p:spPr/>
        <p:txBody>
          <a:bodyPr/>
          <a:lstStyle/>
          <a:p>
            <a:r>
              <a:rPr lang="en-US" dirty="0" smtClean="0"/>
              <a:t>Degree</a:t>
            </a:r>
          </a:p>
          <a:p>
            <a:pPr lvl="1"/>
            <a:r>
              <a:rPr lang="en-US" dirty="0" smtClean="0"/>
              <a:t>Theoretical (long term and foundational items)</a:t>
            </a:r>
          </a:p>
          <a:p>
            <a:pPr lvl="1"/>
            <a:r>
              <a:rPr lang="en-US" dirty="0" smtClean="0"/>
              <a:t>Practical (short term specific technologies)</a:t>
            </a:r>
          </a:p>
          <a:p>
            <a:r>
              <a:rPr lang="en-US" dirty="0" smtClean="0"/>
              <a:t>Diploma</a:t>
            </a:r>
          </a:p>
          <a:p>
            <a:pPr lvl="1"/>
            <a:r>
              <a:rPr lang="en-US" dirty="0"/>
              <a:t>Practical (short term specific technologies)</a:t>
            </a:r>
            <a:endParaRPr lang="en-US" dirty="0" smtClean="0"/>
          </a:p>
          <a:p>
            <a:pPr lvl="2"/>
            <a:endParaRPr lang="en-GB" dirty="0" smtClean="0"/>
          </a:p>
        </p:txBody>
      </p:sp>
      <p:sp>
        <p:nvSpPr>
          <p:cNvPr id="5" name="Footer Placeholder 4"/>
          <p:cNvSpPr>
            <a:spLocks noGrp="1"/>
          </p:cNvSpPr>
          <p:nvPr>
            <p:ph type="ftr" sz="quarter" idx="11"/>
          </p:nvPr>
        </p:nvSpPr>
        <p:spPr/>
        <p:txBody>
          <a:bodyPr/>
          <a:lstStyle/>
          <a:p>
            <a:r>
              <a:rPr lang="en-US" dirty="0"/>
              <a:t>Software Engineering Code of Ethics and Professional Practice</a:t>
            </a:r>
          </a:p>
        </p:txBody>
      </p:sp>
      <p:sp>
        <p:nvSpPr>
          <p:cNvPr id="4" name="Slide Number Placeholder 3"/>
          <p:cNvSpPr>
            <a:spLocks noGrp="1"/>
          </p:cNvSpPr>
          <p:nvPr>
            <p:ph type="sldNum" sz="quarter" idx="12"/>
          </p:nvPr>
        </p:nvSpPr>
        <p:spPr/>
        <p:txBody>
          <a:bodyPr/>
          <a:lstStyle/>
          <a:p>
            <a:fld id="{7B134961-4B2C-A547-9A54-CB85DA02077E}" type="slidenum">
              <a:rPr lang="en-US" smtClean="0"/>
              <a:pPr/>
              <a:t>6</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8131" y="4150294"/>
            <a:ext cx="2966770" cy="1975869"/>
          </a:xfrm>
          <a:prstGeom prst="rect">
            <a:avLst/>
          </a:prstGeom>
        </p:spPr>
      </p:pic>
    </p:spTree>
    <p:extLst>
      <p:ext uri="{BB962C8B-B14F-4D97-AF65-F5344CB8AC3E}">
        <p14:creationId xmlns:p14="http://schemas.microsoft.com/office/powerpoint/2010/main" val="3087030354"/>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Mothers basement</a:t>
            </a:r>
            <a:endParaRPr lang="en-US" dirty="0"/>
          </a:p>
        </p:txBody>
      </p:sp>
      <p:sp>
        <p:nvSpPr>
          <p:cNvPr id="3" name="Content Placeholder 2"/>
          <p:cNvSpPr>
            <a:spLocks noGrp="1"/>
          </p:cNvSpPr>
          <p:nvPr>
            <p:ph idx="1"/>
          </p:nvPr>
        </p:nvSpPr>
        <p:spPr>
          <a:xfrm>
            <a:off x="457200" y="1600200"/>
            <a:ext cx="8229600" cy="3333939"/>
          </a:xfrm>
        </p:spPr>
        <p:txBody>
          <a:bodyPr/>
          <a:lstStyle/>
          <a:p>
            <a:r>
              <a:rPr lang="en-US" sz="2000" dirty="0" smtClean="0"/>
              <a:t>How many SW professionals are self taught?</a:t>
            </a:r>
          </a:p>
          <a:p>
            <a:r>
              <a:rPr lang="en-US" sz="2000" dirty="0" smtClean="0"/>
              <a:t>Estimates that only about ½ of software developers have a credential related to what they are doing</a:t>
            </a:r>
          </a:p>
          <a:p>
            <a:r>
              <a:rPr lang="en-US" sz="2000" dirty="0" smtClean="0"/>
              <a:t>Many individuals working in the computing industry call themselves software professionals but are not trained in the field</a:t>
            </a:r>
          </a:p>
          <a:p>
            <a:r>
              <a:rPr lang="en-US" sz="2000" dirty="0" smtClean="0"/>
              <a:t>In most processional fields you cannot call yourself a professional in a field with out training and certification of some type</a:t>
            </a:r>
          </a:p>
          <a:p>
            <a:r>
              <a:rPr lang="en-US" sz="2000" dirty="0" smtClean="0"/>
              <a:t>This has a big effect on the perceived professionalism of the field</a:t>
            </a:r>
          </a:p>
          <a:p>
            <a:pPr lvl="2"/>
            <a:endParaRPr lang="en-GB" sz="1600" dirty="0" smtClean="0"/>
          </a:p>
        </p:txBody>
      </p:sp>
      <p:sp>
        <p:nvSpPr>
          <p:cNvPr id="5" name="Footer Placeholder 4"/>
          <p:cNvSpPr>
            <a:spLocks noGrp="1"/>
          </p:cNvSpPr>
          <p:nvPr>
            <p:ph type="ftr" sz="quarter" idx="11"/>
          </p:nvPr>
        </p:nvSpPr>
        <p:spPr/>
        <p:txBody>
          <a:bodyPr/>
          <a:lstStyle/>
          <a:p>
            <a:r>
              <a:rPr lang="en-US" dirty="0"/>
              <a:t>Software Engineering Code of Ethics and Professional Practice</a:t>
            </a:r>
          </a:p>
        </p:txBody>
      </p:sp>
      <p:sp>
        <p:nvSpPr>
          <p:cNvPr id="4" name="Slide Number Placeholder 3"/>
          <p:cNvSpPr>
            <a:spLocks noGrp="1"/>
          </p:cNvSpPr>
          <p:nvPr>
            <p:ph type="sldNum" sz="quarter" idx="12"/>
          </p:nvPr>
        </p:nvSpPr>
        <p:spPr/>
        <p:txBody>
          <a:bodyPr/>
          <a:lstStyle/>
          <a:p>
            <a:fld id="{7B134961-4B2C-A547-9A54-CB85DA02077E}" type="slidenum">
              <a:rPr lang="en-US" smtClean="0"/>
              <a:pPr/>
              <a:t>7</a:t>
            </a:fld>
            <a:endParaRPr lang="en-US" dirty="0"/>
          </a:p>
        </p:txBody>
      </p:sp>
    </p:spTree>
    <p:extLst>
      <p:ext uri="{BB962C8B-B14F-4D97-AF65-F5344CB8AC3E}">
        <p14:creationId xmlns:p14="http://schemas.microsoft.com/office/powerpoint/2010/main" val="3299870808"/>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ACM/IEEE-CS: </a:t>
            </a:r>
            <a:r>
              <a:rPr lang="en-US" dirty="0" smtClean="0"/>
              <a:t>Software Engineering Code of Ethics and Professional Practice taken from the site:</a:t>
            </a:r>
            <a:endParaRPr lang="en-US" dirty="0"/>
          </a:p>
        </p:txBody>
      </p:sp>
      <p:sp>
        <p:nvSpPr>
          <p:cNvPr id="3" name="Subtitle 2"/>
          <p:cNvSpPr>
            <a:spLocks noGrp="1"/>
          </p:cNvSpPr>
          <p:nvPr>
            <p:ph type="subTitle" idx="1"/>
          </p:nvPr>
        </p:nvSpPr>
        <p:spPr>
          <a:xfrm>
            <a:off x="685799" y="3886200"/>
            <a:ext cx="7321731" cy="1752600"/>
          </a:xfrm>
        </p:spPr>
        <p:txBody>
          <a:bodyPr/>
          <a:lstStyle/>
          <a:p>
            <a:r>
              <a:rPr lang="en-US" dirty="0">
                <a:hlinkClick r:id="rId2"/>
              </a:rPr>
              <a:t>https://www.acm.org/about/se-code#full</a:t>
            </a:r>
            <a:endParaRPr lang="en-US" dirty="0"/>
          </a:p>
          <a:p>
            <a:endParaRPr lang="en-US" dirty="0"/>
          </a:p>
        </p:txBody>
      </p:sp>
      <p:sp>
        <p:nvSpPr>
          <p:cNvPr id="5" name="Footer Placeholder 4"/>
          <p:cNvSpPr>
            <a:spLocks noGrp="1"/>
          </p:cNvSpPr>
          <p:nvPr>
            <p:ph type="ftr" sz="quarter" idx="11"/>
          </p:nvPr>
        </p:nvSpPr>
        <p:spPr>
          <a:xfrm>
            <a:off x="2590801" y="6356350"/>
            <a:ext cx="4326834" cy="365125"/>
          </a:xfrm>
        </p:spPr>
        <p:txBody>
          <a:bodyPr/>
          <a:lstStyle/>
          <a:p>
            <a:r>
              <a:rPr lang="en-US" dirty="0" smtClean="0"/>
              <a:t>Software Engineering Code of Ethics and Professional Practice</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8</a:t>
            </a:fld>
            <a:endParaRPr lang="en-US" dirty="0"/>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Preamble </a:t>
            </a:r>
            <a:endParaRPr lang="en-US" dirty="0"/>
          </a:p>
        </p:txBody>
      </p:sp>
      <p:sp>
        <p:nvSpPr>
          <p:cNvPr id="3" name="Content Placeholder 2"/>
          <p:cNvSpPr>
            <a:spLocks noGrp="1"/>
          </p:cNvSpPr>
          <p:nvPr>
            <p:ph idx="1"/>
          </p:nvPr>
        </p:nvSpPr>
        <p:spPr/>
        <p:txBody>
          <a:bodyPr/>
          <a:lstStyle/>
          <a:p>
            <a:r>
              <a:rPr lang="en-US" sz="2000" dirty="0"/>
              <a:t>Computers have a central and growing role in </a:t>
            </a:r>
            <a:endParaRPr lang="en-US" sz="2000" dirty="0" smtClean="0"/>
          </a:p>
          <a:p>
            <a:pPr lvl="1"/>
            <a:r>
              <a:rPr lang="en-US" sz="1600" dirty="0" smtClean="0"/>
              <a:t>commerce</a:t>
            </a:r>
            <a:r>
              <a:rPr lang="en-US" sz="1600" dirty="0"/>
              <a:t>, </a:t>
            </a:r>
            <a:endParaRPr lang="en-US" sz="1600" dirty="0" smtClean="0"/>
          </a:p>
          <a:p>
            <a:pPr lvl="1"/>
            <a:r>
              <a:rPr lang="en-US" sz="1600" dirty="0" smtClean="0"/>
              <a:t>industry</a:t>
            </a:r>
            <a:r>
              <a:rPr lang="en-US" sz="1600" dirty="0"/>
              <a:t>, </a:t>
            </a:r>
            <a:endParaRPr lang="en-US" sz="1600" dirty="0" smtClean="0"/>
          </a:p>
          <a:p>
            <a:pPr lvl="1"/>
            <a:r>
              <a:rPr lang="en-US" sz="1600" dirty="0" smtClean="0"/>
              <a:t>government</a:t>
            </a:r>
            <a:r>
              <a:rPr lang="en-US" sz="1600" dirty="0"/>
              <a:t>, </a:t>
            </a:r>
            <a:endParaRPr lang="en-US" sz="1600" dirty="0" smtClean="0"/>
          </a:p>
          <a:p>
            <a:pPr lvl="1"/>
            <a:r>
              <a:rPr lang="en-US" sz="1600" dirty="0" smtClean="0"/>
              <a:t>medicine</a:t>
            </a:r>
            <a:r>
              <a:rPr lang="en-US" sz="1600" dirty="0"/>
              <a:t>, </a:t>
            </a:r>
            <a:endParaRPr lang="en-US" sz="1600" dirty="0" smtClean="0"/>
          </a:p>
          <a:p>
            <a:pPr lvl="1"/>
            <a:r>
              <a:rPr lang="en-US" sz="1600" dirty="0" smtClean="0"/>
              <a:t>education</a:t>
            </a:r>
            <a:r>
              <a:rPr lang="en-US" sz="1600" dirty="0"/>
              <a:t>, </a:t>
            </a:r>
            <a:endParaRPr lang="en-US" sz="1600" dirty="0" smtClean="0"/>
          </a:p>
          <a:p>
            <a:pPr lvl="1"/>
            <a:r>
              <a:rPr lang="en-US" sz="1600" dirty="0" smtClean="0"/>
              <a:t>entertainment </a:t>
            </a:r>
            <a:r>
              <a:rPr lang="en-US" sz="1600" dirty="0"/>
              <a:t>and </a:t>
            </a:r>
            <a:endParaRPr lang="en-US" sz="1600" dirty="0" smtClean="0"/>
          </a:p>
          <a:p>
            <a:pPr lvl="1"/>
            <a:r>
              <a:rPr lang="en-US" sz="1600" dirty="0" smtClean="0"/>
              <a:t>society </a:t>
            </a:r>
            <a:r>
              <a:rPr lang="en-US" sz="1600" dirty="0"/>
              <a:t>at large. </a:t>
            </a:r>
            <a:endParaRPr lang="en-US" sz="1600" dirty="0" smtClean="0"/>
          </a:p>
          <a:p>
            <a:r>
              <a:rPr lang="en-US" sz="2000" dirty="0" smtClean="0"/>
              <a:t>Software </a:t>
            </a:r>
            <a:r>
              <a:rPr lang="en-US" sz="2000" dirty="0"/>
              <a:t>engineers are those who contribute by direct participation or by teaching, to the analysis, specification, design, development, certification, maintenance and testing of software systems. </a:t>
            </a:r>
            <a:endParaRPr lang="en-US" sz="2000" dirty="0" smtClean="0"/>
          </a:p>
        </p:txBody>
      </p:sp>
      <p:sp>
        <p:nvSpPr>
          <p:cNvPr id="5" name="Footer Placeholder 4"/>
          <p:cNvSpPr>
            <a:spLocks noGrp="1"/>
          </p:cNvSpPr>
          <p:nvPr>
            <p:ph type="ftr" sz="quarter" idx="11"/>
          </p:nvPr>
        </p:nvSpPr>
        <p:spPr/>
        <p:txBody>
          <a:bodyPr/>
          <a:lstStyle/>
          <a:p>
            <a:r>
              <a:rPr lang="en-US" dirty="0"/>
              <a:t>Software Engineering Code of Ethics and Professional Practice</a:t>
            </a:r>
          </a:p>
        </p:txBody>
      </p:sp>
      <p:sp>
        <p:nvSpPr>
          <p:cNvPr id="4" name="Slide Number Placeholder 3"/>
          <p:cNvSpPr>
            <a:spLocks noGrp="1"/>
          </p:cNvSpPr>
          <p:nvPr>
            <p:ph type="sldNum" sz="quarter" idx="12"/>
          </p:nvPr>
        </p:nvSpPr>
        <p:spPr/>
        <p:txBody>
          <a:bodyPr/>
          <a:lstStyle/>
          <a:p>
            <a:fld id="{7B134961-4B2C-A547-9A54-CB85DA02077E}" type="slidenum">
              <a:rPr lang="en-US" smtClean="0"/>
              <a:pPr/>
              <a:t>9</a:t>
            </a:fld>
            <a:endParaRPr lang="en-US" dirty="0"/>
          </a:p>
        </p:txBody>
      </p:sp>
      <p:pic>
        <p:nvPicPr>
          <p:cNvPr id="3074" name="Picture 2" descr="Code, Programming, Hacking, Html, Web, Data,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918" y="2103836"/>
            <a:ext cx="3107004" cy="2071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740032"/>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12477</TotalTime>
  <Words>3404</Words>
  <Application>Microsoft Office PowerPoint</Application>
  <PresentationFormat>On-screen Show (4:3)</PresentationFormat>
  <Paragraphs>298</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ＭＳ Ｐゴシック</vt:lpstr>
      <vt:lpstr>Arial</vt:lpstr>
      <vt:lpstr>Calibri</vt:lpstr>
      <vt:lpstr>Times New Roman</vt:lpstr>
      <vt:lpstr>Wingdings</vt:lpstr>
      <vt:lpstr>SE10 slides</vt:lpstr>
      <vt:lpstr>Professional Ethics in Software Engineering</vt:lpstr>
      <vt:lpstr>Topics covered</vt:lpstr>
      <vt:lpstr>Professional Ethics</vt:lpstr>
      <vt:lpstr>Professional certification</vt:lpstr>
      <vt:lpstr>Industry certification</vt:lpstr>
      <vt:lpstr>University Education</vt:lpstr>
      <vt:lpstr>Mothers basement</vt:lpstr>
      <vt:lpstr>ACM/IEEE-CS: Software Engineering Code of Ethics and Professional Practice taken from the site:</vt:lpstr>
      <vt:lpstr>Preamble </vt:lpstr>
      <vt:lpstr>Preamble </vt:lpstr>
      <vt:lpstr>Preamble Cont.</vt:lpstr>
      <vt:lpstr>Preamble Cont.</vt:lpstr>
      <vt:lpstr>Preamble Cont.</vt:lpstr>
      <vt:lpstr>Preamble Cont.</vt:lpstr>
      <vt:lpstr>Preamble Cont.</vt:lpstr>
      <vt:lpstr>Preamble Cont.</vt:lpstr>
      <vt:lpstr>PRINCIPLES</vt:lpstr>
      <vt:lpstr>Principle 1: PUBLIC</vt:lpstr>
      <vt:lpstr>Principle 2: CLIENT AND EMPLOYER</vt:lpstr>
      <vt:lpstr>Principle 3: PRODUCT</vt:lpstr>
      <vt:lpstr>Principle 3: PRODUCT cont.</vt:lpstr>
      <vt:lpstr>Principle 4: JUDGMENT</vt:lpstr>
      <vt:lpstr>Principle 5: MANAGEMENT</vt:lpstr>
      <vt:lpstr>Principle 5: MANAGEMENT</vt:lpstr>
      <vt:lpstr>Principle 6: PROFESSION</vt:lpstr>
      <vt:lpstr>Principle 6: PROFESSION cont.</vt:lpstr>
      <vt:lpstr>Principle 7: COLLEAGUES</vt:lpstr>
      <vt:lpstr>Principle 8: SELF</vt:lpstr>
      <vt:lpstr>Principle 8: SELF cont.</vt:lpstr>
      <vt:lpstr>Case Studies</vt:lpstr>
      <vt:lpstr>Case Studies</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25</dc:title>
  <dc:creator>Ian Sommerville</dc:creator>
  <cp:lastModifiedBy>Kelly Warnock</cp:lastModifiedBy>
  <cp:revision>92</cp:revision>
  <dcterms:created xsi:type="dcterms:W3CDTF">2010-02-15T20:58:39Z</dcterms:created>
  <dcterms:modified xsi:type="dcterms:W3CDTF">2016-09-08T22:08:21Z</dcterms:modified>
</cp:coreProperties>
</file>