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099861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099861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099861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099861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099861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099861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5bbccc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5bbccc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099861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099861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099861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099861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099861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099861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Chemo-Immunotherapy for Glioblastoma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 Jagla and Tor Breza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Introduction: Treating Glioblastoma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52475" y="1363450"/>
            <a:ext cx="33381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b="1" lang="en" sz="1595">
                <a:solidFill>
                  <a:schemeClr val="dk1"/>
                </a:solidFill>
              </a:rPr>
              <a:t>Glioblastoma</a:t>
            </a:r>
            <a:r>
              <a:rPr lang="en" sz="1595">
                <a:solidFill>
                  <a:schemeClr val="dk1"/>
                </a:solidFill>
              </a:rPr>
              <a:t> is an </a:t>
            </a:r>
            <a:r>
              <a:rPr lang="en" sz="1595">
                <a:solidFill>
                  <a:schemeClr val="dk1"/>
                </a:solidFill>
              </a:rPr>
              <a:t>aggressive</a:t>
            </a:r>
            <a:r>
              <a:rPr lang="en" sz="1595">
                <a:solidFill>
                  <a:schemeClr val="dk1"/>
                </a:solidFill>
              </a:rPr>
              <a:t> </a:t>
            </a:r>
            <a:r>
              <a:rPr b="1" lang="en" sz="1595">
                <a:solidFill>
                  <a:schemeClr val="dk1"/>
                </a:solidFill>
              </a:rPr>
              <a:t>primary brain tumor</a:t>
            </a:r>
            <a:r>
              <a:rPr lang="en" sz="1595">
                <a:solidFill>
                  <a:schemeClr val="dk1"/>
                </a:solidFill>
              </a:rPr>
              <a:t> with many barriers to treatment</a:t>
            </a:r>
            <a:endParaRPr sz="15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  <a:p>
            <a:pPr indent="-32988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5"/>
              <a:buChar char="●"/>
            </a:pPr>
            <a:r>
              <a:rPr b="1" lang="en" sz="1595">
                <a:solidFill>
                  <a:schemeClr val="dk1"/>
                </a:solidFill>
              </a:rPr>
              <a:t>Focused Ultrasound (FUS)</a:t>
            </a:r>
            <a:r>
              <a:rPr lang="en" sz="1595">
                <a:solidFill>
                  <a:schemeClr val="dk1"/>
                </a:solidFill>
              </a:rPr>
              <a:t> has been shown to </a:t>
            </a:r>
            <a:r>
              <a:rPr b="1" lang="en" sz="1595">
                <a:solidFill>
                  <a:schemeClr val="dk1"/>
                </a:solidFill>
              </a:rPr>
              <a:t>improve drug delivery</a:t>
            </a:r>
            <a:r>
              <a:rPr lang="en" sz="1595">
                <a:solidFill>
                  <a:schemeClr val="dk1"/>
                </a:solidFill>
              </a:rPr>
              <a:t> to brain tumors to improve </a:t>
            </a:r>
            <a:r>
              <a:rPr b="1" lang="en" sz="1595">
                <a:solidFill>
                  <a:schemeClr val="dk1"/>
                </a:solidFill>
              </a:rPr>
              <a:t>growth control</a:t>
            </a:r>
            <a:r>
              <a:rPr lang="en" sz="1595">
                <a:solidFill>
                  <a:schemeClr val="dk1"/>
                </a:solidFill>
              </a:rPr>
              <a:t> and </a:t>
            </a:r>
            <a:r>
              <a:rPr b="1" lang="en" sz="1595">
                <a:solidFill>
                  <a:schemeClr val="dk1"/>
                </a:solidFill>
              </a:rPr>
              <a:t>survival</a:t>
            </a:r>
            <a:endParaRPr b="1" sz="15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9512" l="3745" r="3083" t="13178"/>
          <a:stretch/>
        </p:blipFill>
        <p:spPr>
          <a:xfrm>
            <a:off x="3191150" y="1145338"/>
            <a:ext cx="5782927" cy="20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26150" y="3660350"/>
            <a:ext cx="829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In this project, we compared the </a:t>
            </a:r>
            <a:r>
              <a:rPr b="1" lang="en" sz="1800"/>
              <a:t>tumor volume</a:t>
            </a:r>
            <a:r>
              <a:rPr lang="en" sz="1800"/>
              <a:t> of </a:t>
            </a:r>
            <a:r>
              <a:rPr b="1" lang="en" sz="1800"/>
              <a:t>untreated</a:t>
            </a:r>
            <a:r>
              <a:rPr lang="en" sz="1800"/>
              <a:t> glioma bearing mice with </a:t>
            </a:r>
            <a:r>
              <a:rPr b="1" lang="en" sz="1800"/>
              <a:t>combination treated</a:t>
            </a:r>
            <a:r>
              <a:rPr lang="en" sz="1800"/>
              <a:t> glioma bearing mice at </a:t>
            </a:r>
            <a:r>
              <a:rPr b="1" lang="en" sz="1800"/>
              <a:t>day 20 post tumor implantation</a:t>
            </a:r>
            <a:endParaRPr b="1"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6299325" y="3149075"/>
            <a:ext cx="180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Created with BioRender.com</a:t>
            </a:r>
            <a:endParaRPr sz="800"/>
          </a:p>
        </p:txBody>
      </p:sp>
      <p:sp>
        <p:nvSpPr>
          <p:cNvPr id="65" name="Google Shape;65;p14"/>
          <p:cNvSpPr/>
          <p:nvPr/>
        </p:nvSpPr>
        <p:spPr>
          <a:xfrm>
            <a:off x="8717850" y="2495550"/>
            <a:ext cx="114600" cy="15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Reasoning: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Without intervention, tumors grow exponentially over time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treatments used in the combination group are cytotoxic and induce an anti-tumor immune response, likely reducing tumor volume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1"/>
                </a:solidFill>
              </a:rPr>
              <a:t>Therefore, we hypothesized that the tumor volume of the untreated group would be greater than the combination treated group at day 20 post tumor implantation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i="1" lang="en" sz="2000">
                <a:solidFill>
                  <a:schemeClr val="dk1"/>
                </a:solidFill>
              </a:rPr>
              <a:t>μ(untreated) &gt; μ(combination treated)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The raw volume data come from MR images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The raw data include: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2 experiments (5 and 6)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Volume at 2 time points (10 and 20)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4 treatment groups (Untreated, TMZ_11, Combo, Combo_FUS)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Weights at 2 time points (10 and 20)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To tidy the dataset: 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removed Experiment 6 because:</a:t>
            </a:r>
            <a:endParaRPr sz="16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it tested different drugs than Experiment 5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the data are incomplete (Day_20_Tumor_Volume and weight values are missing)</a:t>
            </a:r>
            <a:endParaRPr sz="15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removed the Combo treatment group from Experiment 5 because we are interested in the Combo+FUS group only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37141" l="18647" r="18439" t="41735"/>
          <a:stretch/>
        </p:blipFill>
        <p:spPr>
          <a:xfrm>
            <a:off x="4583988" y="1529825"/>
            <a:ext cx="2876176" cy="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Methods: Evaluate Data Set and Check Assumptions</a:t>
            </a:r>
            <a:endParaRPr b="1"/>
          </a:p>
        </p:txBody>
      </p:sp>
      <p:sp>
        <p:nvSpPr>
          <p:cNvPr id="84" name="Google Shape;84;p17"/>
          <p:cNvSpPr txBox="1"/>
          <p:nvPr/>
        </p:nvSpPr>
        <p:spPr>
          <a:xfrm>
            <a:off x="94500" y="970413"/>
            <a:ext cx="34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Checked normality:</a:t>
            </a:r>
            <a:r>
              <a:rPr lang="en" sz="1600" u="sng"/>
              <a:t> </a:t>
            </a:r>
            <a:r>
              <a:rPr lang="en" sz="1600"/>
              <a:t>qq plot</a:t>
            </a:r>
            <a:endParaRPr sz="1600"/>
          </a:p>
        </p:txBody>
      </p:sp>
      <p:sp>
        <p:nvSpPr>
          <p:cNvPr id="85" name="Google Shape;85;p17"/>
          <p:cNvSpPr txBox="1"/>
          <p:nvPr/>
        </p:nvSpPr>
        <p:spPr>
          <a:xfrm>
            <a:off x="4429700" y="970425"/>
            <a:ext cx="427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 u="sng"/>
              <a:t>Checked within group variance: </a:t>
            </a:r>
            <a:r>
              <a:rPr lang="en" sz="1600"/>
              <a:t>Density plot and Descriptive Statistics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7" y="2162027"/>
            <a:ext cx="4272301" cy="290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400" y="2448900"/>
            <a:ext cx="3768599" cy="26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Test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Assumptions:</a:t>
            </a:r>
            <a:endParaRPr b="1" sz="17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 u="sng">
                <a:solidFill>
                  <a:schemeClr val="dk1"/>
                </a:solidFill>
              </a:rPr>
              <a:t>Independent</a:t>
            </a:r>
            <a:r>
              <a:rPr i="1" lang="en" sz="1600" u="sng">
                <a:solidFill>
                  <a:schemeClr val="dk1"/>
                </a:solidFill>
              </a:rPr>
              <a:t> Samples:</a:t>
            </a:r>
            <a:r>
              <a:rPr lang="en" sz="1600">
                <a:solidFill>
                  <a:schemeClr val="dk1"/>
                </a:solidFill>
              </a:rPr>
              <a:t> The samples from both groups are independent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 u="sng">
                <a:solidFill>
                  <a:schemeClr val="dk1"/>
                </a:solidFill>
              </a:rPr>
              <a:t>Normality: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Data from both groups are normally distributed (based on qq plot)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 u="sng">
                <a:solidFill>
                  <a:schemeClr val="dk1"/>
                </a:solidFill>
              </a:rPr>
              <a:t>Equal Variance: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The variances are not equal (based on density plot and descriptive statistics)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n" sz="1700">
                <a:solidFill>
                  <a:schemeClr val="dk1"/>
                </a:solidFill>
              </a:rPr>
              <a:t>Statistical test: Unpooled t-test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H0: </a:t>
            </a:r>
            <a:r>
              <a:rPr lang="en" sz="1700">
                <a:solidFill>
                  <a:schemeClr val="dk1"/>
                </a:solidFill>
              </a:rPr>
              <a:t>μ</a:t>
            </a:r>
            <a:r>
              <a:rPr lang="en" sz="1700">
                <a:solidFill>
                  <a:schemeClr val="dk1"/>
                </a:solidFill>
              </a:rPr>
              <a:t>(combo+FUS) = </a:t>
            </a:r>
            <a:r>
              <a:rPr lang="en" sz="1700">
                <a:solidFill>
                  <a:schemeClr val="dk1"/>
                </a:solidFill>
              </a:rPr>
              <a:t>μ</a:t>
            </a:r>
            <a:r>
              <a:rPr lang="en" sz="1700">
                <a:solidFill>
                  <a:schemeClr val="dk1"/>
                </a:solidFill>
              </a:rPr>
              <a:t>(untreated)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H1: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μ</a:t>
            </a:r>
            <a:r>
              <a:rPr lang="en" sz="1700">
                <a:solidFill>
                  <a:schemeClr val="dk1"/>
                </a:solidFill>
              </a:rPr>
              <a:t>(combo+FUS) != </a:t>
            </a:r>
            <a:r>
              <a:rPr lang="en" sz="1700">
                <a:solidFill>
                  <a:schemeClr val="dk1"/>
                </a:solidFill>
              </a:rPr>
              <a:t>μ</a:t>
            </a:r>
            <a:r>
              <a:rPr lang="en" sz="1700">
                <a:solidFill>
                  <a:schemeClr val="dk1"/>
                </a:solidFill>
              </a:rPr>
              <a:t>(untreated)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α</a:t>
            </a:r>
            <a:r>
              <a:rPr lang="en" sz="1700">
                <a:solidFill>
                  <a:schemeClr val="dk1"/>
                </a:solidFill>
              </a:rPr>
              <a:t> = 0.05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0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We </a:t>
            </a:r>
            <a:r>
              <a:rPr b="1" lang="en" sz="1700">
                <a:solidFill>
                  <a:schemeClr val="dk1"/>
                </a:solidFill>
              </a:rPr>
              <a:t>reject the null hypothesis</a:t>
            </a:r>
            <a:r>
              <a:rPr lang="en" sz="1700">
                <a:solidFill>
                  <a:schemeClr val="dk1"/>
                </a:solidFill>
              </a:rPr>
              <a:t> that the mean of both groups are equal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chemeClr val="dk1"/>
                </a:solidFill>
              </a:rPr>
              <a:t>average tumor volume</a:t>
            </a:r>
            <a:r>
              <a:rPr lang="en" sz="1700">
                <a:solidFill>
                  <a:schemeClr val="dk1"/>
                </a:solidFill>
              </a:rPr>
              <a:t> of the </a:t>
            </a:r>
            <a:r>
              <a:rPr b="1" lang="en" sz="1700">
                <a:solidFill>
                  <a:schemeClr val="dk1"/>
                </a:solidFill>
              </a:rPr>
              <a:t>combination treated group</a:t>
            </a:r>
            <a:r>
              <a:rPr lang="en" sz="1700">
                <a:solidFill>
                  <a:schemeClr val="dk1"/>
                </a:solidFill>
              </a:rPr>
              <a:t> is</a:t>
            </a:r>
            <a:r>
              <a:rPr b="1" lang="en" sz="1700">
                <a:solidFill>
                  <a:schemeClr val="dk1"/>
                </a:solidFill>
              </a:rPr>
              <a:t> significantly (p= 0.004) smaller</a:t>
            </a:r>
            <a:r>
              <a:rPr lang="en" sz="1700">
                <a:solidFill>
                  <a:schemeClr val="dk1"/>
                </a:solidFill>
              </a:rPr>
              <a:t> than that of the </a:t>
            </a:r>
            <a:r>
              <a:rPr b="1" lang="en" sz="1700">
                <a:solidFill>
                  <a:schemeClr val="dk1"/>
                </a:solidFill>
              </a:rPr>
              <a:t>untreated group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50" y="597525"/>
            <a:ext cx="4330625" cy="4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These results tell us that: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he combination treatment significantly improved tumor growth control against untreated control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These results are important because: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This treatment may be efficacious in treating glioblastoma by decreasing tumor volume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Next Steps: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While these results are promising, it is important to understand how the tumor growth control compares to other control groups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Additionally, the n of the groups are fairly small, so this could be an effective pilot study to calculate a </a:t>
            </a:r>
            <a:r>
              <a:rPr lang="en" sz="1600">
                <a:solidFill>
                  <a:schemeClr val="dk1"/>
                </a:solidFill>
              </a:rPr>
              <a:t>power analysis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