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3" r:id="rId3"/>
    <p:sldId id="294" r:id="rId4"/>
    <p:sldId id="306" r:id="rId5"/>
    <p:sldId id="295" r:id="rId6"/>
    <p:sldId id="296" r:id="rId7"/>
    <p:sldId id="304" r:id="rId8"/>
    <p:sldId id="305" r:id="rId9"/>
    <p:sldId id="307" r:id="rId10"/>
    <p:sldId id="308" r:id="rId11"/>
    <p:sldId id="298" r:id="rId12"/>
    <p:sldId id="309" r:id="rId13"/>
    <p:sldId id="299" r:id="rId14"/>
    <p:sldId id="310" r:id="rId15"/>
    <p:sldId id="311" r:id="rId16"/>
    <p:sldId id="312" r:id="rId17"/>
    <p:sldId id="313" r:id="rId18"/>
    <p:sldId id="314" r:id="rId19"/>
    <p:sldId id="300" r:id="rId20"/>
    <p:sldId id="315" r:id="rId21"/>
    <p:sldId id="316" r:id="rId22"/>
    <p:sldId id="317" r:id="rId23"/>
    <p:sldId id="301" r:id="rId24"/>
    <p:sldId id="318" r:id="rId25"/>
    <p:sldId id="319" r:id="rId26"/>
    <p:sldId id="320" r:id="rId27"/>
    <p:sldId id="321" r:id="rId28"/>
    <p:sldId id="324" r:id="rId29"/>
    <p:sldId id="325" r:id="rId30"/>
    <p:sldId id="326" r:id="rId31"/>
    <p:sldId id="327" r:id="rId32"/>
    <p:sldId id="32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1E2E7-38CA-4F50-904A-E9373C4E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46" y="365125"/>
            <a:ext cx="7453423" cy="4583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E736B-DE41-44DB-A851-0615BE86B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73" y="5284381"/>
            <a:ext cx="1658680" cy="6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4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2F5D1B-5DBA-4712-AC43-976468C0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21" y="568075"/>
            <a:ext cx="8346558" cy="10852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0BAC50-3C24-45EC-9E2A-E1414370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60" y="2236456"/>
            <a:ext cx="10515600" cy="10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29339" y="63798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2,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+3 V, 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-3 V,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+3 V,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voltage V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non-inverting terminal. Assuming that the op-amp is initially nulled.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 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11466-E540-4FD7-A8A9-180D0EEB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66" y="1896213"/>
            <a:ext cx="6702054" cy="4153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5FAEF-4CE7-4E4E-8917-F05343EE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84" y="6049927"/>
            <a:ext cx="1648048" cy="5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871869" y="14566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V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]/3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 + (-3) + 3]/3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1.0 V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: B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3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29339" y="531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2,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+5 V, 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-5 V,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+9 V,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output voltage V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Assuming that the op-amp is initially nulled.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11466-E540-4FD7-A8A9-180D0EEB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66" y="1896213"/>
            <a:ext cx="6702054" cy="4153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5FAEF-4CE7-4E4E-8917-F05343EE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84" y="6049927"/>
            <a:ext cx="1648048" cy="5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871869" y="14566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V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]/3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 + (-5) + 9]/3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3.0 V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(1+R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(1+2) 3 = 9 V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: C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5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29339" y="531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2,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+5 V, 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-5 V,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+9 V,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output voltage V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Assuming that the op-amp is initially nulled.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11466-E540-4FD7-A8A9-180D0EEB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66" y="1896213"/>
            <a:ext cx="6702054" cy="4153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5FAEF-4CE7-4E4E-8917-F05343EE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84" y="6049927"/>
            <a:ext cx="1648048" cy="5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871869" y="14566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V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]/3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 + (-5) + 9]/3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3.0 V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(1+R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(1+3) 3 = 12 V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: A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8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46E398-2185-4009-AFEC-F74A06A5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70" y="365125"/>
            <a:ext cx="7644809" cy="4781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804BC-093B-4D74-AE80-775E7C46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70" y="5444535"/>
            <a:ext cx="1967024" cy="6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7FF7CA-FBB4-4CA2-B3CF-3904D072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08" y="713339"/>
            <a:ext cx="9601201" cy="690154"/>
          </a:xfrm>
        </p:spPr>
      </p:pic>
    </p:spTree>
    <p:extLst>
      <p:ext uri="{BB962C8B-B14F-4D97-AF65-F5344CB8AC3E}">
        <p14:creationId xmlns:p14="http://schemas.microsoft.com/office/powerpoint/2010/main" val="176343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A7371D2-2039-47DC-A61C-DFE67BE50816}"/>
              </a:ext>
            </a:extLst>
          </p:cNvPr>
          <p:cNvSpPr txBox="1">
            <a:spLocks/>
          </p:cNvSpPr>
          <p:nvPr/>
        </p:nvSpPr>
        <p:spPr>
          <a:xfrm>
            <a:off x="829339" y="531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2,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+9 V, 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+5 V,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+5 V,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+6 V. Determine the output voltage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9072B-989C-4996-9D29-130BEB2F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5" y="1786269"/>
            <a:ext cx="6592186" cy="3848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316920-6680-4FAC-AC52-C0DD2E4E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29" y="5736820"/>
            <a:ext cx="1518357" cy="5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1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05BA-52AA-4369-9567-4B2DE847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2B4AD-B5CA-4D8A-822C-97AA00F0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211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1BFC7-3984-4A2C-A209-A83A3B47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4396"/>
            <a:ext cx="10515600" cy="11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914400" y="17012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: C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4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0A193-8C31-41CD-9AD3-AA281B6C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05" y="375759"/>
            <a:ext cx="9579936" cy="584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400BED-D2B8-4570-A9F7-14CC5954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58" y="659555"/>
            <a:ext cx="6624084" cy="9034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0CC36B-95B6-4857-A25E-D37B18135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47" y="2152016"/>
            <a:ext cx="7145079" cy="11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A7371D2-2039-47DC-A61C-DFE67BE50816}"/>
              </a:ext>
            </a:extLst>
          </p:cNvPr>
          <p:cNvSpPr txBox="1">
            <a:spLocks/>
          </p:cNvSpPr>
          <p:nvPr/>
        </p:nvSpPr>
        <p:spPr>
          <a:xfrm>
            <a:off x="829339" y="531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 V,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V. Find the load current.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 mA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 mA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 mA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 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ED2C1-CAE7-418C-9498-0D0829E5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492" y="1297172"/>
            <a:ext cx="6390169" cy="42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9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871869" y="14566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	    I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R</a:t>
            </a:r>
            <a:endParaRPr lang="en-IN" sz="3200" baseline="-25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/(20 x 10</a:t>
            </a:r>
            <a:r>
              <a:rPr lang="en-IN" sz="32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0.25 mA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: D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1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A7371D2-2039-47DC-A61C-DFE67BE50816}"/>
              </a:ext>
            </a:extLst>
          </p:cNvPr>
          <p:cNvSpPr txBox="1">
            <a:spLocks/>
          </p:cNvSpPr>
          <p:nvPr/>
        </p:nvSpPr>
        <p:spPr>
          <a:xfrm>
            <a:off x="829339" y="531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 V,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V. Find the output voltage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ED2C1-CAE7-418C-9498-0D0829E5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23" y="1679946"/>
            <a:ext cx="6390169" cy="42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70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871869" y="1063258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	    V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2V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3200" baseline="-25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2 x 2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= 4 V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: A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4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715925" y="659221"/>
            <a:ext cx="10760149" cy="1339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Calculate Q for a wide bandpass filter with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250 Hz,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 kHz. 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F0A53-B049-4FF9-9EB4-2514971D3045}"/>
              </a:ext>
            </a:extLst>
          </p:cNvPr>
          <p:cNvSpPr txBox="1"/>
          <p:nvPr/>
        </p:nvSpPr>
        <p:spPr>
          <a:xfrm>
            <a:off x="715925" y="2138119"/>
            <a:ext cx="6097772" cy="29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0.101 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0.202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0.303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0.404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7699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309C1-54FF-4E66-8F75-9FD872C6DC3B}"/>
              </a:ext>
            </a:extLst>
          </p:cNvPr>
          <p:cNvSpPr txBox="1"/>
          <p:nvPr/>
        </p:nvSpPr>
        <p:spPr>
          <a:xfrm>
            <a:off x="996802" y="607460"/>
            <a:ext cx="10550156" cy="4360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32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</a:p>
          <a:p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[250 x 25000]</a:t>
            </a:r>
            <a:r>
              <a:rPr lang="en-IN" sz="32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</a:p>
          <a:p>
            <a:endParaRPr lang="en-IN" sz="3200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2500 Hz</a:t>
            </a:r>
          </a:p>
          <a:p>
            <a:endParaRPr lang="en-IN" sz="32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Q = 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</a:t>
            </a:r>
            <a:r>
              <a:rPr lang="en-IN" sz="32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2500/(25000-250) = 0.101</a:t>
            </a:r>
          </a:p>
          <a:p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A</a:t>
            </a:r>
          </a:p>
          <a:p>
            <a:endParaRPr lang="en-IN" sz="32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0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36E4-353E-4B30-D85C-F29EEDBE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50" y="639060"/>
            <a:ext cx="6882257" cy="52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2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29339" y="53165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+3 V, 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+4 V,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+5 V,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270 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supply voltages = ± 15 V. Assuming that the op-amp is initially nulled, determine the output voltage Vo. 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D2FEF-A8FA-4C5D-8D38-CD562295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7" y="1881963"/>
            <a:ext cx="6996224" cy="4221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E8081C-E2A8-4594-B148-A828215E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236" y="6060556"/>
            <a:ext cx="1658680" cy="6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6491-B56C-3607-3DAC-342C6A73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0" y="534397"/>
            <a:ext cx="6001194" cy="5774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C3109-413A-01F4-DCE4-E377AFB9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270" y="536944"/>
            <a:ext cx="6006730" cy="11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8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8D81B-3C35-0FFC-3C9F-4F4028A4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68" y="413230"/>
            <a:ext cx="6147716" cy="56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4CFE7-1A39-FB3E-E716-F72867E2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98" y="675609"/>
            <a:ext cx="6056777" cy="262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C653B-FEED-A6AA-6AD2-A1407185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14" y="3252454"/>
            <a:ext cx="6393086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967562" y="776180"/>
            <a:ext cx="10760149" cy="2998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: C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29339" y="-223281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200 mV, 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-300 mV,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400 mV,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2.2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4.7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470 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voltages = ± 15 V. (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Determine the output voltage Vo. 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D2FEF-A8FA-4C5D-8D38-CD562295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89" y="1977656"/>
            <a:ext cx="6996224" cy="4221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E8081C-E2A8-4594-B148-A828215E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761" y="6124353"/>
            <a:ext cx="1658680" cy="637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5C005-DE29-4900-A187-B791080B701C}"/>
              </a:ext>
            </a:extLst>
          </p:cNvPr>
          <p:cNvSpPr txBox="1"/>
          <p:nvPr/>
        </p:nvSpPr>
        <p:spPr>
          <a:xfrm>
            <a:off x="829339" y="2598088"/>
            <a:ext cx="6097772" cy="29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-0.55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-1.55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-2.55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-3.55 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18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839971" y="1658681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)V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-[R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-[(4.7/3)(200) + (4.7/2.2)(-300) + (4.7/1)(400)]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-[313.33 – 640.90 + 1880]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-1552.43 mV = -1.552 V = -1.552 V 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 : B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5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29339" y="-223281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of Figure 1,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150 mV,  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-350 mV, V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450 mV, 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2.2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4.7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470 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k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l-GR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voltages = ± 15 V. (</a:t>
            </a:r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Determine the output voltage Vo. 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D2FEF-A8FA-4C5D-8D38-CD562295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70" y="1743740"/>
            <a:ext cx="6996224" cy="4221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E8081C-E2A8-4594-B148-A828215E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922335"/>
            <a:ext cx="1658680" cy="637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25242-C84D-471C-8199-FB3715DFA7A1}"/>
              </a:ext>
            </a:extLst>
          </p:cNvPr>
          <p:cNvSpPr txBox="1"/>
          <p:nvPr/>
        </p:nvSpPr>
        <p:spPr>
          <a:xfrm>
            <a:off x="752254" y="2530550"/>
            <a:ext cx="6097772" cy="2968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-1.602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-2.602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-4.602 V</a:t>
            </a:r>
          </a:p>
          <a:p>
            <a:pPr marL="514350" indent="-514350" algn="just">
              <a:lnSpc>
                <a:spcPct val="150000"/>
              </a:lnSpc>
              <a:buAutoNum type="alphaUcPeriod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-5.602 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6504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F6592-BE04-4629-B032-4BBFCAD16B52}"/>
              </a:ext>
            </a:extLst>
          </p:cNvPr>
          <p:cNvSpPr txBox="1">
            <a:spLocks/>
          </p:cNvSpPr>
          <p:nvPr/>
        </p:nvSpPr>
        <p:spPr>
          <a:xfrm>
            <a:off x="903766" y="1839437"/>
            <a:ext cx="10760149" cy="5507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)V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-[R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/R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R</a:t>
            </a:r>
            <a:r>
              <a:rPr lang="en-IN" sz="32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32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3200" baseline="-25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</a:t>
            </a:r>
            <a:r>
              <a:rPr lang="en-IN" sz="320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-[(4.7/3)(150) + (4.7/2.2)(-350) + (4.7/1)(450)]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-[235 – 747.72 + 2115]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= -1602.28 mV = -1.602 V = -1.602 V </a:t>
            </a: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Answer : A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lang="en-IN" sz="3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6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873ECD-EF87-4ECC-A849-C1AC8FB5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1" y="365126"/>
            <a:ext cx="7612911" cy="4525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DBC2C-3264-4695-9550-4F7E1610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93" y="5192516"/>
            <a:ext cx="1648048" cy="5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981</Words>
  <Application>Microsoft Office PowerPoint</Application>
  <PresentationFormat>Widescreen</PresentationFormat>
  <Paragraphs>188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Dr. Danvir Mandal</cp:lastModifiedBy>
  <cp:revision>277</cp:revision>
  <dcterms:created xsi:type="dcterms:W3CDTF">2020-07-28T07:03:44Z</dcterms:created>
  <dcterms:modified xsi:type="dcterms:W3CDTF">2023-11-09T10:49:09Z</dcterms:modified>
</cp:coreProperties>
</file>