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97" r:id="rId3"/>
    <p:sldId id="279" r:id="rId4"/>
    <p:sldId id="280" r:id="rId5"/>
    <p:sldId id="281" r:id="rId6"/>
    <p:sldId id="285" r:id="rId7"/>
    <p:sldId id="298" r:id="rId8"/>
    <p:sldId id="284" r:id="rId9"/>
    <p:sldId id="28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6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71870" y="435931"/>
            <a:ext cx="10217890" cy="4476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Q.1. For a given op-amp, CMRR = 10</a:t>
            </a:r>
            <a:r>
              <a:rPr lang="en-IN" sz="32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differential gain A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IN" sz="32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common-mode gain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op-amp.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4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93135" y="584786"/>
            <a:ext cx="10217890" cy="733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16 V  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5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237" y="382766"/>
                <a:ext cx="10760149" cy="51036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Q.5. Determine the output voltage in the following case for the open-loop differential amplifier :</a:t>
                </a:r>
              </a:p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I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in1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 µV dc, </a:t>
                </a:r>
                <a:r>
                  <a:rPr lang="en-I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in2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-7 µV dc</a:t>
                </a:r>
              </a:p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op-amp has open loop gain A = 200000.</a:t>
                </a: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 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in1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 µV dc, 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in2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-7 µV dc , A = 200000</a:t>
                </a:r>
              </a:p>
              <a:p>
                <a:pPr algn="just"/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9686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therefore, </a:t>
                </a:r>
                <a:r>
                  <a:rPr lang="en-IN" sz="32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200000 [5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-6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(-7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-6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 = 2.4 V dc</a:t>
                </a:r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7" y="382766"/>
                <a:ext cx="10760149" cy="5103633"/>
              </a:xfrm>
              <a:prstGeom prst="rect">
                <a:avLst/>
              </a:prstGeom>
              <a:blipFill>
                <a:blip r:embed="rId2"/>
                <a:stretch>
                  <a:fillRect l="-1416" r="-1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4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61237" y="382767"/>
            <a:ext cx="10760149" cy="286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Q.6. Determine the output voltage in the following case for the open-loop differential amplifier :</a:t>
            </a:r>
          </a:p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IN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in1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mV , </a:t>
            </a:r>
            <a:r>
              <a:rPr lang="en-IN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in2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 mV </a:t>
            </a:r>
          </a:p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op-amp has open loop gain A = 200000.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6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F5D50-2F18-45B3-808A-0C054E764636}"/>
                  </a:ext>
                </a:extLst>
              </p:cNvPr>
              <p:cNvSpPr txBox="1"/>
              <p:nvPr/>
            </p:nvSpPr>
            <p:spPr>
              <a:xfrm>
                <a:off x="700862" y="743570"/>
                <a:ext cx="10641419" cy="2882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 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in1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 mV, 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in2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 mV , A = 200000</a:t>
                </a:r>
              </a:p>
              <a:p>
                <a:pPr algn="just"/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9686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therefore, </a:t>
                </a:r>
                <a:r>
                  <a:rPr lang="en-IN" sz="32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200000 [10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(20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= -2000 V </a:t>
                </a:r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F5D50-2F18-45B3-808A-0C054E76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2" y="743570"/>
                <a:ext cx="10641419" cy="2882840"/>
              </a:xfrm>
              <a:prstGeom prst="rect">
                <a:avLst/>
              </a:prstGeom>
              <a:blipFill>
                <a:blip r:embed="rId2"/>
                <a:stretch>
                  <a:fillRect l="-1489" t="-2960" b="-5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05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1360967" y="1371599"/>
            <a:ext cx="9686262" cy="946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voltage of an op-amp connected in inverting amplifier configuration is given as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lphaUcPeriod"/>
            </a:pP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2E758C-7A5D-4DDC-B104-EBF345CD3E08}"/>
                  </a:ext>
                </a:extLst>
              </p:cNvPr>
              <p:cNvSpPr txBox="1"/>
              <p:nvPr/>
            </p:nvSpPr>
            <p:spPr>
              <a:xfrm>
                <a:off x="1435395" y="2151727"/>
                <a:ext cx="5491716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2E758C-7A5D-4DDC-B104-EBF345CD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95" y="2151727"/>
                <a:ext cx="5491716" cy="255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31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339" y="116952"/>
                <a:ext cx="10760149" cy="51036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Q.7. Determine the output voltage for the inverting amplifier if :</a:t>
                </a:r>
              </a:p>
              <a:p>
                <a:pPr marL="514350" indent="-514350" algn="just">
                  <a:buAutoNum type="alphaLcParenBoth"/>
                </a:pPr>
                <a:r>
                  <a:rPr lang="en-I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 mV dc </a:t>
                </a:r>
              </a:p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op-amp has open loop gain A = 200000.</a:t>
                </a: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 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20 mV dc, A = 200000</a:t>
                </a:r>
              </a:p>
              <a:p>
                <a:pPr algn="just"/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9686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therefore, </a:t>
                </a:r>
                <a:r>
                  <a:rPr lang="en-IN" sz="32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-200000 [20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-4000 V dc</a:t>
                </a:r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9" y="116952"/>
                <a:ext cx="10760149" cy="5103633"/>
              </a:xfrm>
              <a:prstGeom prst="rect">
                <a:avLst/>
              </a:prstGeom>
              <a:blipFill>
                <a:blip r:embed="rId2"/>
                <a:stretch>
                  <a:fillRect l="-1416" r="-2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70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1360967" y="1371599"/>
            <a:ext cx="9686262" cy="946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voltage of an op-amp working as non-inverting amplifier configuration is given as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lphaUcPeriod"/>
            </a:pP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2E758C-7A5D-4DDC-B104-EBF345CD3E08}"/>
                  </a:ext>
                </a:extLst>
              </p:cNvPr>
              <p:cNvSpPr txBox="1"/>
              <p:nvPr/>
            </p:nvSpPr>
            <p:spPr>
              <a:xfrm>
                <a:off x="1435395" y="2151727"/>
                <a:ext cx="5491716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2E758C-7A5D-4DDC-B104-EBF345CD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95" y="2151727"/>
                <a:ext cx="5491716" cy="255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15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339" y="116952"/>
                <a:ext cx="10760149" cy="51036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Q.8. Determine the output voltage for the non-inverting amplifier if :</a:t>
                </a:r>
              </a:p>
              <a:p>
                <a:pPr marL="514350" indent="-514350" algn="just">
                  <a:buAutoNum type="alphaLcParenBoth"/>
                </a:pPr>
                <a:r>
                  <a:rPr lang="en-I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25 µV dc </a:t>
                </a:r>
              </a:p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op-amp has open loop gain A = 200000.</a:t>
                </a: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 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25 µV dc, A = 200000</a:t>
                </a:r>
              </a:p>
              <a:p>
                <a:pPr algn="just"/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9686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therefore, </a:t>
                </a:r>
                <a:r>
                  <a:rPr lang="en-IN" sz="32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3200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200000 [25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-6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5 V dc</a:t>
                </a:r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9" y="116952"/>
                <a:ext cx="10760149" cy="5103633"/>
              </a:xfrm>
              <a:prstGeom prst="rect">
                <a:avLst/>
              </a:prstGeom>
              <a:blipFill>
                <a:blip r:embed="rId2"/>
                <a:stretch>
                  <a:fillRect l="-1416" r="-1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48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1360967" y="1371599"/>
            <a:ext cx="9686262" cy="946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op-amp connected in non-inverting amplifier configuration with feedback, the closed loop gain is given as,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lphaUcPeriod"/>
            </a:pP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2E758C-7A5D-4DDC-B104-EBF345CD3E08}"/>
                  </a:ext>
                </a:extLst>
              </p:cNvPr>
              <p:cNvSpPr txBox="1"/>
              <p:nvPr/>
            </p:nvSpPr>
            <p:spPr>
              <a:xfrm>
                <a:off x="1360967" y="2672723"/>
                <a:ext cx="7176977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I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I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I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I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I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</m:t>
                    </m:r>
                    <m:r>
                      <a:rPr lang="en-I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I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I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Tx/>
                  <a:buAutoNum type="alphaUcPeriod"/>
                </a:pP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2E758C-7A5D-4DDC-B104-EBF345CD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67" y="2672723"/>
                <a:ext cx="7176977" cy="3046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90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339" y="116952"/>
                <a:ext cx="10760149" cy="51036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Q.9. An op-amp having the following parameters is connected as a non-inverting amplifier with feedback:</a:t>
                </a:r>
              </a:p>
              <a:p>
                <a:pPr algn="just"/>
                <a:r>
                  <a:rPr lang="en-I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200000, R</a:t>
                </a:r>
                <a:r>
                  <a:rPr lang="en-IN" sz="3200" i="1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k</a:t>
                </a:r>
                <a:r>
                  <a:rPr lang="el-GR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I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IN" sz="3200" i="1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 k</a:t>
                </a:r>
                <a:r>
                  <a:rPr lang="el-GR" sz="3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values of A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 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200000, 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32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k</a:t>
                </a:r>
                <a:r>
                  <a:rPr lang="el-GR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IN" sz="32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 k</a:t>
                </a:r>
                <a:r>
                  <a:rPr lang="el-GR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9686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therefore,             </a:t>
                </a:r>
                <a:r>
                  <a:rPr lang="en-IN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1/1+10 = 1/11</a:t>
                </a:r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9" y="116952"/>
                <a:ext cx="10760149" cy="5103633"/>
              </a:xfrm>
              <a:prstGeom prst="rect">
                <a:avLst/>
              </a:prstGeom>
              <a:blipFill>
                <a:blip r:embed="rId2"/>
                <a:stretch>
                  <a:fillRect l="-1416" r="-1473" b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4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870" y="435931"/>
                <a:ext cx="10217890" cy="44763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 CMRR =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𝐶𝑀𝑅𝑅</m:t>
                      </m:r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therefore, </a:t>
                </a:r>
                <a:r>
                  <a:rPr lang="en-IN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3200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435931"/>
                <a:ext cx="10217890" cy="4476311"/>
              </a:xfrm>
              <a:prstGeom prst="rect">
                <a:avLst/>
              </a:prstGeom>
              <a:blipFill>
                <a:blip r:embed="rId2"/>
                <a:stretch>
                  <a:fillRect l="-14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1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339" y="116953"/>
                <a:ext cx="10760149" cy="331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tabLst>
                    <a:tab pos="9686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den>
                      </m:f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therefore,             A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200000/[1+(200000 x 1/11)]</a:t>
                </a:r>
              </a:p>
              <a:p>
                <a:pPr algn="just"/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10.99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9" y="116953"/>
                <a:ext cx="10760149" cy="331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71870" y="2753833"/>
            <a:ext cx="10217890" cy="2509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given op-amp, the common mode rejection ration (CMRR) is given as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lphaUcPeriod"/>
            </a:pP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514350" indent="-514350" algn="just">
              <a:buAutoNum type="alphaUcPeriod"/>
            </a:pP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FontTx/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FontTx/>
              <a:buAutoNum type="alphaUcPeriod"/>
            </a:pP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514350" indent="-514350" algn="just">
              <a:lnSpc>
                <a:spcPct val="200000"/>
              </a:lnSpc>
              <a:buFontTx/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Tx/>
              <a:buAutoNum type="alphaUcPeriod"/>
            </a:pP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lphaUcPeriod"/>
            </a:pP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6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71870" y="680480"/>
            <a:ext cx="10217890" cy="2317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Q.2. For a given op-amp,  common-mode gain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0.5</a:t>
            </a:r>
            <a:r>
              <a:rPr lang="en-IN" sz="32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differential gain A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IN" sz="32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common-mode rejection ration (CMRR). 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93135" y="584786"/>
            <a:ext cx="10217890" cy="733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2 x 10</a:t>
            </a:r>
            <a:r>
              <a:rPr lang="en-US" sz="32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7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71870" y="329605"/>
            <a:ext cx="10217890" cy="417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Q.3. The output voltage of a certain op-amp circuit changes by 20 V in 4 µs. What is its slew rate?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870" y="329605"/>
                <a:ext cx="10217890" cy="4178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endParaRPr lang="en-IN" sz="3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 </a:t>
                </a:r>
                <a:r>
                  <a:rPr lang="en-IN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dV</a:t>
                </a:r>
                <a:r>
                  <a:rPr lang="en-IN" sz="3200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 V, dt = 4 µs </a:t>
                </a:r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𝑆𝑙𝑒𝑤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𝑅𝑎𝑡𝑒</m:t>
                      </m:r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therefore, Slew Rate = 20/4 = 5 V/µs</a:t>
                </a:r>
              </a:p>
              <a:p>
                <a:pPr algn="just"/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baseline="-250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329605"/>
                <a:ext cx="10217890" cy="4178600"/>
              </a:xfrm>
              <a:prstGeom prst="rect">
                <a:avLst/>
              </a:prstGeom>
              <a:blipFill>
                <a:blip r:embed="rId2"/>
                <a:stretch>
                  <a:fillRect l="-14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18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71870" y="2849526"/>
            <a:ext cx="10217890" cy="157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given op-amp, the slew rate is given as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dt/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lphaUcPeriod"/>
            </a:pP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FontTx/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 +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FontTx/>
              <a:buAutoNum type="alphaUcPeriod"/>
            </a:pP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dt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FontTx/>
              <a:buAutoNum type="alphaUcPeriod"/>
            </a:pP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/dt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7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71870" y="329605"/>
            <a:ext cx="10217890" cy="2743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Q.4. The slew rate of a certain op-amp circuit is 4 V/µs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change in output voltage for this slew rate if change in output voltage occurs in 4 µs. 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766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DANVIR MANDAL</cp:lastModifiedBy>
  <cp:revision>216</cp:revision>
  <dcterms:created xsi:type="dcterms:W3CDTF">2020-07-28T07:03:44Z</dcterms:created>
  <dcterms:modified xsi:type="dcterms:W3CDTF">2022-09-09T04:00:39Z</dcterms:modified>
</cp:coreProperties>
</file>