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314" r:id="rId2"/>
    <p:sldId id="339" r:id="rId3"/>
    <p:sldId id="316" r:id="rId4"/>
    <p:sldId id="340" r:id="rId5"/>
    <p:sldId id="318" r:id="rId6"/>
    <p:sldId id="319" r:id="rId7"/>
    <p:sldId id="341" r:id="rId8"/>
    <p:sldId id="309" r:id="rId9"/>
    <p:sldId id="310" r:id="rId10"/>
    <p:sldId id="305" r:id="rId11"/>
    <p:sldId id="306" r:id="rId12"/>
    <p:sldId id="342" r:id="rId13"/>
    <p:sldId id="343" r:id="rId14"/>
    <p:sldId id="311" r:id="rId15"/>
    <p:sldId id="312" r:id="rId16"/>
    <p:sldId id="315" r:id="rId17"/>
    <p:sldId id="320" r:id="rId18"/>
    <p:sldId id="344" r:id="rId19"/>
    <p:sldId id="321" r:id="rId20"/>
    <p:sldId id="338" r:id="rId21"/>
    <p:sldId id="323" r:id="rId22"/>
    <p:sldId id="324" r:id="rId23"/>
    <p:sldId id="325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434" autoAdjust="0"/>
  </p:normalViewPr>
  <p:slideViewPr>
    <p:cSldViewPr snapToGrid="0" snapToObjects="1">
      <p:cViewPr>
        <p:scale>
          <a:sx n="81" d="100"/>
          <a:sy n="81" d="100"/>
        </p:scale>
        <p:origin x="-78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84890-85D2-4D7B-8EF5-15A9C1DB8F42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64DA5-CD3D-4590-A511-FCD3BC7A793E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822A4-8DA6-4447-9B1F-C5DB58435268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E7D1B-D673-4CF6-8672-009D42ABD2A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78B2D-1912-4D4C-903A-7239E1E7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692726"/>
            <a:ext cx="9997440" cy="724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Contents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85869-392F-2046-B7CE-361FA944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770528"/>
            <a:ext cx="9997440" cy="48006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National and International Law</a:t>
            </a:r>
          </a:p>
          <a:p>
            <a:r>
              <a:rPr lang="en-US" dirty="0">
                <a:latin typeface="Cambria" pitchFamily="18" charset="0"/>
              </a:rPr>
              <a:t>TRIPS Agreement</a:t>
            </a:r>
          </a:p>
          <a:p>
            <a:r>
              <a:rPr lang="en-US" dirty="0">
                <a:latin typeface="Cambria" pitchFamily="18" charset="0"/>
              </a:rPr>
              <a:t>Registered and Unregistered Rights</a:t>
            </a:r>
          </a:p>
          <a:p>
            <a:r>
              <a:rPr lang="en-US" dirty="0">
                <a:latin typeface="Cambria" pitchFamily="18" charset="0"/>
              </a:rPr>
              <a:t>Civil and Criminal Law</a:t>
            </a:r>
          </a:p>
          <a:p>
            <a:r>
              <a:rPr lang="en-US" dirty="0">
                <a:latin typeface="Cambria" pitchFamily="18" charset="0"/>
              </a:rPr>
              <a:t>IP rights as basic human rights</a:t>
            </a:r>
          </a:p>
          <a:p>
            <a:r>
              <a:rPr lang="en-US" dirty="0">
                <a:latin typeface="Cambria" pitchFamily="18" charset="0"/>
              </a:rPr>
              <a:t>Justification for  the recognition and enforcement of IP rights</a:t>
            </a:r>
          </a:p>
          <a:p>
            <a:r>
              <a:rPr lang="en-US" dirty="0">
                <a:latin typeface="Cambria" pitchFamily="18" charset="0"/>
              </a:rPr>
              <a:t>Jurisdiction and editorial policy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F3BC1D-8233-9243-8FA2-92DF213192FB}"/>
              </a:ext>
            </a:extLst>
          </p:cNvPr>
          <p:cNvSpPr txBox="1">
            <a:spLocks/>
          </p:cNvSpPr>
          <p:nvPr/>
        </p:nvSpPr>
        <p:spPr>
          <a:xfrm>
            <a:off x="1910080" y="0"/>
            <a:ext cx="9875520" cy="69272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Intellectual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Property</a:t>
            </a:r>
            <a:r>
              <a:rPr lang="en-US" sz="4800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Right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36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F448A-89EC-7D44-9F0E-4158B1E7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The TRIPS Obligation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4E615A-B5AF-114F-A938-03A5E093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914" y="1447800"/>
            <a:ext cx="7332911" cy="4800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ambria" pitchFamily="18" charset="0"/>
              </a:rPr>
              <a:t>TRIPS covers:-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Copyright and related rights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Trademarks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Geographical indications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Industrial designs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Patents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Layout-designs of integrated circuits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Protection of undisclosed information</a:t>
            </a: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4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4D8DA-1495-3A41-92E8-AD6B72C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TRIPS Obligations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BA13D-BE11-4544-8C33-BA800083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4" y="1503220"/>
            <a:ext cx="9997440" cy="3941618"/>
          </a:xfrm>
        </p:spPr>
        <p:txBody>
          <a:bodyPr/>
          <a:lstStyle/>
          <a:p>
            <a:pPr algn="just"/>
            <a:r>
              <a:rPr lang="en-US" dirty="0" smtClean="0">
                <a:latin typeface="Cambria" pitchFamily="18" charset="0"/>
              </a:rPr>
              <a:t>The </a:t>
            </a:r>
            <a:r>
              <a:rPr lang="en-US" dirty="0">
                <a:latin typeface="Cambria" pitchFamily="18" charset="0"/>
              </a:rPr>
              <a:t>TRIPS Agreement sets down minimum standards, which allows members to provide more extensive protection of intellectual property if they </a:t>
            </a:r>
            <a:r>
              <a:rPr lang="en-US" dirty="0" smtClean="0">
                <a:latin typeface="Cambria" pitchFamily="18" charset="0"/>
              </a:rPr>
              <a:t>wish so. </a:t>
            </a:r>
            <a:endParaRPr lang="en-US" dirty="0">
              <a:latin typeface="Cambria" pitchFamily="18" charset="0"/>
            </a:endParaRPr>
          </a:p>
          <a:p>
            <a:pPr marL="82296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Members are left free to determine the appropriate method of implementing the provisions of the Agreement within their own legal system and practice. </a:t>
            </a:r>
          </a:p>
        </p:txBody>
      </p:sp>
    </p:spTree>
    <p:extLst>
      <p:ext uri="{BB962C8B-B14F-4D97-AF65-F5344CB8AC3E}">
        <p14:creationId xmlns:p14="http://schemas.microsoft.com/office/powerpoint/2010/main" val="25320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BA13D-BE11-4544-8C33-BA800083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4" y="631684"/>
            <a:ext cx="9997440" cy="2282971"/>
          </a:xfrm>
        </p:spPr>
        <p:txBody>
          <a:bodyPr/>
          <a:lstStyle/>
          <a:p>
            <a:pPr marL="82296" indent="0" algn="just">
              <a:buNone/>
            </a:pPr>
            <a:r>
              <a:rPr lang="en-US" b="1" dirty="0" smtClean="0">
                <a:latin typeface="Cambria" pitchFamily="18" charset="0"/>
              </a:rPr>
              <a:t>Which of these is the full form of WTO</a:t>
            </a:r>
          </a:p>
          <a:p>
            <a:pPr marL="916686" lvl="1" indent="-514350" algn="just">
              <a:buFont typeface="+mj-lt"/>
              <a:buAutoNum type="alphaLcParenR"/>
            </a:pPr>
            <a:r>
              <a:rPr lang="en-US" dirty="0" smtClean="0">
                <a:latin typeface="Cambria" pitchFamily="18" charset="0"/>
              </a:rPr>
              <a:t>World Trademark Organization</a:t>
            </a:r>
          </a:p>
          <a:p>
            <a:pPr marL="916686" lvl="1" indent="-514350" algn="just">
              <a:buFont typeface="+mj-lt"/>
              <a:buAutoNum type="alphaLcParenR"/>
            </a:pPr>
            <a:r>
              <a:rPr lang="en-US" dirty="0" smtClean="0">
                <a:latin typeface="Cambria" pitchFamily="18" charset="0"/>
              </a:rPr>
              <a:t>World </a:t>
            </a:r>
            <a:r>
              <a:rPr lang="en-US" dirty="0">
                <a:latin typeface="Cambria" pitchFamily="18" charset="0"/>
              </a:rPr>
              <a:t>Trade </a:t>
            </a:r>
            <a:r>
              <a:rPr lang="en-US" dirty="0" smtClean="0">
                <a:latin typeface="Cambria" pitchFamily="18" charset="0"/>
              </a:rPr>
              <a:t>Organization</a:t>
            </a:r>
            <a:endParaRPr lang="en-US" dirty="0">
              <a:latin typeface="Cambria" pitchFamily="18" charset="0"/>
            </a:endParaRPr>
          </a:p>
          <a:p>
            <a:pPr marL="916686" lvl="1" indent="-514350" algn="just">
              <a:buFont typeface="+mj-lt"/>
              <a:buAutoNum type="alphaLcParenR"/>
            </a:pPr>
            <a:r>
              <a:rPr lang="en-US" dirty="0" smtClean="0">
                <a:latin typeface="Cambria" pitchFamily="18" charset="0"/>
              </a:rPr>
              <a:t>World Trade related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259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3385" y="697705"/>
            <a:ext cx="999744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mbria" pitchFamily="18" charset="0"/>
              </a:rPr>
              <a:t>What is the full form of TRIPS</a:t>
            </a:r>
          </a:p>
          <a:p>
            <a:pPr marL="916686" lvl="1" indent="-514350" algn="just">
              <a:spcBef>
                <a:spcPts val="55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800" dirty="0" smtClean="0">
                <a:latin typeface="Cambria" pitchFamily="18" charset="0"/>
              </a:rPr>
              <a:t>Trade </a:t>
            </a:r>
            <a:r>
              <a:rPr lang="en-US" sz="2800" dirty="0">
                <a:latin typeface="Cambria" pitchFamily="18" charset="0"/>
              </a:rPr>
              <a:t>Related Aspects of Intellectual Property Rights </a:t>
            </a:r>
          </a:p>
          <a:p>
            <a:pPr marL="916686" lvl="1" indent="-514350" algn="just">
              <a:spcBef>
                <a:spcPts val="55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800" dirty="0" smtClean="0">
                <a:latin typeface="Cambria" pitchFamily="18" charset="0"/>
              </a:rPr>
              <a:t>Trade </a:t>
            </a:r>
            <a:r>
              <a:rPr lang="en-US" sz="2800" dirty="0">
                <a:latin typeface="Cambria" pitchFamily="18" charset="0"/>
              </a:rPr>
              <a:t>Related Intellectual Property Right</a:t>
            </a:r>
          </a:p>
          <a:p>
            <a:pPr marL="916686" lvl="1" indent="-514350" algn="just">
              <a:spcBef>
                <a:spcPts val="55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800" dirty="0" smtClean="0">
                <a:latin typeface="Cambria" pitchFamily="18" charset="0"/>
              </a:rPr>
              <a:t>Intellectual </a:t>
            </a:r>
            <a:r>
              <a:rPr lang="en-US" sz="2800" dirty="0">
                <a:latin typeface="Cambria" pitchFamily="18" charset="0"/>
              </a:rPr>
              <a:t>Property Related to Trade </a:t>
            </a:r>
          </a:p>
        </p:txBody>
      </p:sp>
    </p:spTree>
    <p:extLst>
      <p:ext uri="{BB962C8B-B14F-4D97-AF65-F5344CB8AC3E}">
        <p14:creationId xmlns:p14="http://schemas.microsoft.com/office/powerpoint/2010/main" val="2521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15000-E876-9641-95ED-3C894E07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TRIPS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D8D84-A49F-0A47-B0E2-AC6EBFFA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81" y="1200142"/>
            <a:ext cx="10359875" cy="552927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latin typeface="Cambria" pitchFamily="18" charset="0"/>
              </a:rPr>
              <a:t>When </a:t>
            </a:r>
            <a:r>
              <a:rPr lang="en-US" dirty="0">
                <a:latin typeface="Cambria" pitchFamily="18" charset="0"/>
              </a:rPr>
              <a:t>the TRIPs Agreement took effect on January 1, 1995, all developed countries were given twelve months from the date of signing the agreement to implement its provisions.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ambria" pitchFamily="18" charset="0"/>
              </a:rPr>
              <a:t>Developing countries and transition economies (under certain conditions) were given five years, until 2000.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ambria" pitchFamily="18" charset="0"/>
              </a:rPr>
              <a:t>Least developed countries (LDCs) were given 11 years, until 2006, to comply.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ambria" pitchFamily="18" charset="0"/>
              </a:rPr>
              <a:t>For pharmaceutical patents in these LDCs, the term for compliance has been extended to 2016.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ambria" pitchFamily="18" charset="0"/>
              </a:rPr>
              <a:t>There are currently 30 LDCs within the WTO organization bound by TRIPs and another 10 LDCs are waiting accession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A91A7-64E4-6F42-9318-2A1D2720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TRIPS plus Obligations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CA188-FB5F-D549-A26D-E60E5814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47800"/>
            <a:ext cx="10511409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Cambria" pitchFamily="18" charset="0"/>
              </a:rPr>
              <a:t>The TRIPS Agreement had some offspring. </a:t>
            </a:r>
            <a:endParaRPr lang="en-US" dirty="0" smtClean="0">
              <a:latin typeface="Cambria" pitchFamily="18" charset="0"/>
            </a:endParaRPr>
          </a:p>
          <a:p>
            <a:pPr marL="82296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Some multilateral and bilateral agreements between states impose </a:t>
            </a:r>
            <a:r>
              <a:rPr lang="en-US" dirty="0" smtClean="0">
                <a:latin typeface="Cambria" pitchFamily="18" charset="0"/>
              </a:rPr>
              <a:t>(for </a:t>
            </a:r>
            <a:r>
              <a:rPr lang="en-US" dirty="0">
                <a:latin typeface="Cambria" pitchFamily="18" charset="0"/>
              </a:rPr>
              <a:t>commercial </a:t>
            </a:r>
            <a:r>
              <a:rPr lang="en-US" dirty="0" smtClean="0">
                <a:latin typeface="Cambria" pitchFamily="18" charset="0"/>
              </a:rPr>
              <a:t>reasons)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additional IP enforcement obligations </a:t>
            </a:r>
            <a:r>
              <a:rPr lang="en-US" dirty="0">
                <a:latin typeface="Cambria" pitchFamily="18" charset="0"/>
              </a:rPr>
              <a:t>on those states. These are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called TRIPS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Plus Obligations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because the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obligations are more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burdensome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than those envisaged by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TRIPS. 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  <a:p>
            <a:pPr marL="402336" lvl="1" indent="0" algn="just">
              <a:buNone/>
            </a:pPr>
            <a:endParaRPr lang="en-IN" dirty="0">
              <a:latin typeface="Cambria" pitchFamily="18" charset="0"/>
            </a:endParaRPr>
          </a:p>
          <a:p>
            <a:pPr lvl="1" algn="just"/>
            <a:r>
              <a:rPr lang="en-IN" dirty="0">
                <a:latin typeface="Cambria" pitchFamily="18" charset="0"/>
              </a:rPr>
              <a:t>Member States must provide for the measures, procedures and remedies necessary to ensure the enforcement of the IP rights covered by the Directive. </a:t>
            </a:r>
          </a:p>
          <a:p>
            <a:pPr lvl="1" algn="just"/>
            <a:r>
              <a:rPr lang="en-IN" dirty="0">
                <a:latin typeface="Cambria" pitchFamily="18" charset="0"/>
              </a:rPr>
              <a:t>These must be fair and equitable and may not be unnecessarily complicated or costly, or entail unreasonable time-limits or unwarranted delays. </a:t>
            </a:r>
          </a:p>
          <a:p>
            <a:pPr lvl="1" algn="just"/>
            <a:r>
              <a:rPr lang="en-IN" dirty="0">
                <a:latin typeface="Cambria" pitchFamily="18" charset="0"/>
              </a:rPr>
              <a:t>They must also be effective, proportionate and </a:t>
            </a:r>
            <a:r>
              <a:rPr lang="en-IN" dirty="0" smtClean="0">
                <a:latin typeface="Cambria" pitchFamily="18" charset="0"/>
              </a:rPr>
              <a:t>dissuasive </a:t>
            </a:r>
            <a:r>
              <a:rPr lang="en-IN" dirty="0">
                <a:latin typeface="Cambria" pitchFamily="18" charset="0"/>
              </a:rPr>
              <a:t>and must be applied in such a manner as to avoid the creation of barriers to legitimate trade, and to provide for safeguards against their abuse</a:t>
            </a:r>
            <a:r>
              <a:rPr lang="en-IN" dirty="0" smtClean="0">
                <a:latin typeface="Cambria" pitchFamily="18" charset="0"/>
              </a:rPr>
              <a:t>.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DC9E9-8823-074E-84B0-6382119F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48" y="271736"/>
            <a:ext cx="10058400" cy="1016737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Registered and Unregistered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73906D-AA26-C44B-9DFC-CE5EDF57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93" y="1564177"/>
            <a:ext cx="10425642" cy="453658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>
                <a:latin typeface="Cambria" pitchFamily="18" charset="0"/>
              </a:rPr>
              <a:t>Formalities:</a:t>
            </a:r>
          </a:p>
          <a:p>
            <a:pPr marL="82296" indent="0" algn="just">
              <a:buNone/>
            </a:pPr>
            <a:r>
              <a:rPr lang="en-US" dirty="0" smtClean="0">
                <a:latin typeface="Cambria" pitchFamily="18" charset="0"/>
              </a:rPr>
              <a:t>	Some </a:t>
            </a:r>
            <a:r>
              <a:rPr lang="en-US" dirty="0">
                <a:latin typeface="Cambria" pitchFamily="18" charset="0"/>
              </a:rPr>
              <a:t>IP rights depend for their recognition on the compliance of certain formalities </a:t>
            </a:r>
            <a:r>
              <a:rPr lang="en-US" dirty="0" smtClean="0">
                <a:latin typeface="Cambria" pitchFamily="18" charset="0"/>
              </a:rPr>
              <a:t>	while </a:t>
            </a:r>
            <a:r>
              <a:rPr lang="en-US" dirty="0">
                <a:latin typeface="Cambria" pitchFamily="18" charset="0"/>
              </a:rPr>
              <a:t>others are not dependent on any formalities. </a:t>
            </a:r>
            <a:endParaRPr lang="en-US" dirty="0" smtClean="0">
              <a:latin typeface="Cambria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IN" dirty="0">
                <a:latin typeface="Cambria" pitchFamily="18" charset="0"/>
              </a:rPr>
              <a:t>Patents, industrial designs and trademarks are registered rights and these rights are only enforceable once they have been granted </a:t>
            </a:r>
            <a:r>
              <a:rPr lang="en-IN" b="1" dirty="0">
                <a:latin typeface="Cambria" pitchFamily="18" charset="0"/>
              </a:rPr>
              <a:t>(Registered Rights</a:t>
            </a:r>
            <a:r>
              <a:rPr lang="en-IN" b="1" dirty="0" smtClean="0">
                <a:latin typeface="Cambria" pitchFamily="18" charset="0"/>
              </a:rPr>
              <a:t>).</a:t>
            </a:r>
          </a:p>
          <a:p>
            <a:pPr marL="0" indent="0" algn="just">
              <a:buNone/>
            </a:pPr>
            <a:endParaRPr lang="en-IN" b="1" dirty="0">
              <a:latin typeface="Cambria" pitchFamily="18" charset="0"/>
            </a:endParaRPr>
          </a:p>
          <a:p>
            <a:pPr algn="just"/>
            <a:r>
              <a:rPr lang="en-IN" dirty="0">
                <a:latin typeface="Cambria" pitchFamily="18" charset="0"/>
              </a:rPr>
              <a:t>Copyright, on the other hand, does not depend on any formalities such as registration </a:t>
            </a:r>
            <a:r>
              <a:rPr lang="en-IN" b="1" dirty="0">
                <a:latin typeface="Cambria" pitchFamily="18" charset="0"/>
              </a:rPr>
              <a:t>(Unregistered Rights</a:t>
            </a:r>
            <a:r>
              <a:rPr lang="en-IN" b="1" dirty="0" smtClean="0">
                <a:latin typeface="Cambria" pitchFamily="18" charset="0"/>
              </a:rPr>
              <a:t>).</a:t>
            </a:r>
          </a:p>
          <a:p>
            <a:pPr marL="0" indent="0" algn="just">
              <a:buNone/>
            </a:pPr>
            <a:endParaRPr lang="en-IN" b="1" dirty="0">
              <a:latin typeface="Cambria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Copyright owner, although assisted by presumptions, must prove in each instance the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existence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of copyright and his claim to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it.</a:t>
            </a:r>
          </a:p>
          <a:p>
            <a:pPr marL="0" indent="0" algn="just">
              <a:buNone/>
            </a:pPr>
            <a:endParaRPr lang="en-IN" dirty="0">
              <a:latin typeface="Cambria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While in the case of registered rights, these may be proved simply by producing the certificate of grant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2626-DEE1-BC4C-98F0-A34A6817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itchFamily="18" charset="0"/>
              </a:rPr>
              <a:t>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12B15-3E24-1247-8B41-2AC2EC17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44" y="1164925"/>
            <a:ext cx="9410284" cy="4175975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>
              <a:latin typeface="Cambria" pitchFamily="18" charset="0"/>
            </a:endParaRPr>
          </a:p>
          <a:p>
            <a:pPr algn="just"/>
            <a:r>
              <a:rPr lang="en-IN" dirty="0">
                <a:latin typeface="Cambria" pitchFamily="18" charset="0"/>
              </a:rPr>
              <a:t>It depends on the person who wishes to attack the validity of a registration of a patent or trademark to prove the invalidity. </a:t>
            </a:r>
          </a:p>
          <a:p>
            <a:pPr algn="just"/>
            <a:endParaRPr lang="en-IN" dirty="0">
              <a:latin typeface="Cambria" pitchFamily="18" charset="0"/>
            </a:endParaRPr>
          </a:p>
          <a:p>
            <a:pPr algn="just"/>
            <a:r>
              <a:rPr lang="en-IN" dirty="0">
                <a:latin typeface="Cambria" pitchFamily="18" charset="0"/>
              </a:rPr>
              <a:t>Some countries - like the USA and certain South American countries - have a copyright registration system for purposes of enforcement and for creating presumptions concerning the subsistence of copyright but not as a requirement for subsistence</a:t>
            </a:r>
          </a:p>
          <a:p>
            <a:pPr algn="just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73906D-AA26-C44B-9DFC-CE5EDF57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93" y="435465"/>
            <a:ext cx="10425642" cy="2593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</a:rPr>
              <a:t>Which of the following are registered rights:</a:t>
            </a:r>
          </a:p>
          <a:p>
            <a:pPr marL="870966" lvl="1" indent="-514350" algn="just">
              <a:buFont typeface="+mj-lt"/>
              <a:buAutoNum type="alphaLcParenR"/>
            </a:pPr>
            <a:r>
              <a:rPr lang="en-IN" dirty="0" smtClean="0">
                <a:latin typeface="Cambria" pitchFamily="18" charset="0"/>
              </a:rPr>
              <a:t>Patents</a:t>
            </a:r>
            <a:r>
              <a:rPr lang="en-IN" dirty="0">
                <a:latin typeface="Cambria" pitchFamily="18" charset="0"/>
              </a:rPr>
              <a:t>, </a:t>
            </a:r>
            <a:endParaRPr lang="en-IN" dirty="0" smtClean="0">
              <a:latin typeface="Cambria" pitchFamily="18" charset="0"/>
            </a:endParaRPr>
          </a:p>
          <a:p>
            <a:pPr marL="870966" lvl="1" indent="-514350" algn="just">
              <a:buFont typeface="+mj-lt"/>
              <a:buAutoNum type="alphaLcParenR"/>
            </a:pPr>
            <a:r>
              <a:rPr lang="en-IN" dirty="0" smtClean="0">
                <a:latin typeface="Cambria" pitchFamily="18" charset="0"/>
              </a:rPr>
              <a:t>industrial </a:t>
            </a:r>
            <a:r>
              <a:rPr lang="en-IN" dirty="0">
                <a:latin typeface="Cambria" pitchFamily="18" charset="0"/>
              </a:rPr>
              <a:t>designs </a:t>
            </a:r>
            <a:endParaRPr lang="en-IN" dirty="0" smtClean="0">
              <a:latin typeface="Cambria" pitchFamily="18" charset="0"/>
            </a:endParaRPr>
          </a:p>
          <a:p>
            <a:pPr marL="870966" lvl="1" indent="-514350" algn="just">
              <a:buFont typeface="+mj-lt"/>
              <a:buAutoNum type="alphaLcParenR"/>
            </a:pPr>
            <a:r>
              <a:rPr lang="en-IN" dirty="0" smtClean="0">
                <a:latin typeface="Cambria" pitchFamily="18" charset="0"/>
              </a:rPr>
              <a:t>Trademarks</a:t>
            </a:r>
          </a:p>
          <a:p>
            <a:pPr marL="870966" lvl="1" indent="-514350" algn="just">
              <a:buFont typeface="+mj-lt"/>
              <a:buAutoNum type="alphaLcParenR"/>
            </a:pPr>
            <a:r>
              <a:rPr lang="en-IN" dirty="0" smtClean="0">
                <a:latin typeface="Cambria" pitchFamily="18" charset="0"/>
              </a:rPr>
              <a:t>All of the above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693" y="3624560"/>
            <a:ext cx="90496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latin typeface="Cambria" pitchFamily="18" charset="0"/>
              </a:rPr>
              <a:t>Copyright is an Unregistered </a:t>
            </a:r>
            <a:r>
              <a:rPr lang="en-IN" sz="3200" dirty="0" smtClean="0">
                <a:latin typeface="Cambria" pitchFamily="18" charset="0"/>
              </a:rPr>
              <a:t>Right </a:t>
            </a:r>
          </a:p>
          <a:p>
            <a:pPr algn="just"/>
            <a:r>
              <a:rPr lang="en-IN" sz="3200" dirty="0" smtClean="0">
                <a:latin typeface="Cambria" pitchFamily="18" charset="0"/>
              </a:rPr>
              <a:t>True / False </a:t>
            </a:r>
            <a:endParaRPr lang="en-US" sz="3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05D9D-D899-6E42-91F1-CB674DF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64" y="122233"/>
            <a:ext cx="9997440" cy="11430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Civil and Criminal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5B3D1-CB9A-6144-97C5-EA779472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5" y="5414963"/>
            <a:ext cx="10518207" cy="10934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The violation </a:t>
            </a:r>
            <a:r>
              <a:rPr lang="en-US" dirty="0">
                <a:latin typeface="Cambria" pitchFamily="18" charset="0"/>
              </a:rPr>
              <a:t>of other IP rights is generally not criminalized. </a:t>
            </a:r>
          </a:p>
          <a:p>
            <a:pPr algn="just"/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3049" y="1274410"/>
            <a:ext cx="1047273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 algn="just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</a:rPr>
              <a:t>Although IP rights are private rights and are enforceable by means of civil litigation</a:t>
            </a:r>
          </a:p>
          <a:p>
            <a:pPr marL="365760" lvl="0" indent="-283464" algn="just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</a:rPr>
              <a:t>occurrence of counterfeiting (which relates to trademark infringement) </a:t>
            </a:r>
          </a:p>
          <a:p>
            <a:pPr marL="365760" lvl="0" indent="-283464" algn="just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</a:rPr>
              <a:t>piracy (that concerns copyright infringement) </a:t>
            </a:r>
          </a:p>
          <a:p>
            <a:pPr marL="365760" lvl="0" indent="-283464" algn="just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</a:rPr>
              <a:t>and the economic damage they cause </a:t>
            </a:r>
          </a:p>
          <a:p>
            <a:pPr marL="82296" lvl="0" algn="just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en-US" sz="3200" dirty="0">
                <a:solidFill>
                  <a:prstClr val="black"/>
                </a:solidFill>
                <a:latin typeface="Cambria" pitchFamily="18" charset="0"/>
              </a:rPr>
              <a:t>has led to an increased importance of criminal sanctions. </a:t>
            </a:r>
          </a:p>
        </p:txBody>
      </p:sp>
    </p:spTree>
    <p:extLst>
      <p:ext uri="{BB962C8B-B14F-4D97-AF65-F5344CB8AC3E}">
        <p14:creationId xmlns:p14="http://schemas.microsoft.com/office/powerpoint/2010/main" val="17935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78B2D-1912-4D4C-903A-7239E1E7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692726"/>
            <a:ext cx="9997440" cy="724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In this lecture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85869-392F-2046-B7CE-361FA944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770528"/>
            <a:ext cx="9997440" cy="48006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National and International Law</a:t>
            </a:r>
          </a:p>
          <a:p>
            <a:r>
              <a:rPr lang="en-US" b="1" dirty="0">
                <a:latin typeface="Cambria" pitchFamily="18" charset="0"/>
              </a:rPr>
              <a:t>TRIPS Agreement</a:t>
            </a:r>
          </a:p>
          <a:p>
            <a:r>
              <a:rPr lang="en-US" b="1" dirty="0">
                <a:latin typeface="Cambria" pitchFamily="18" charset="0"/>
              </a:rPr>
              <a:t>Registered and Unregistered Rights</a:t>
            </a:r>
          </a:p>
          <a:p>
            <a:r>
              <a:rPr lang="en-US" b="1" dirty="0">
                <a:latin typeface="Cambria" pitchFamily="18" charset="0"/>
              </a:rPr>
              <a:t>Civil and Criminal Law</a:t>
            </a:r>
          </a:p>
          <a:p>
            <a:r>
              <a:rPr lang="en-US" b="1" dirty="0">
                <a:latin typeface="Cambria" pitchFamily="18" charset="0"/>
              </a:rPr>
              <a:t>IP rights as basic human rights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itchFamily="18" charset="0"/>
              </a:rPr>
              <a:t>Justification for  the recognition and enforcement of IP rights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itchFamily="18" charset="0"/>
              </a:rPr>
              <a:t>Jurisdiction and editorial policy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F3BC1D-8233-9243-8FA2-92DF213192FB}"/>
              </a:ext>
            </a:extLst>
          </p:cNvPr>
          <p:cNvSpPr txBox="1">
            <a:spLocks/>
          </p:cNvSpPr>
          <p:nvPr/>
        </p:nvSpPr>
        <p:spPr>
          <a:xfrm>
            <a:off x="1910080" y="0"/>
            <a:ext cx="9875520" cy="69272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Intellectual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Property</a:t>
            </a:r>
            <a:r>
              <a:rPr lang="en-US" sz="4800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Right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46591-E980-F347-85D7-DA281CFC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</a:rPr>
              <a:t>IPR as basic human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A2D5D6-7E42-AA40-8187-152E956A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552" y="2773170"/>
            <a:ext cx="9997440" cy="3003176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No </a:t>
            </a:r>
            <a:r>
              <a:rPr lang="en-US" dirty="0">
                <a:latin typeface="Cambria" pitchFamily="18" charset="0"/>
              </a:rPr>
              <a:t>Special Status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Constitutional Empowerment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Impact of Bill of Rights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1565" y="1622629"/>
            <a:ext cx="10150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INTELLECTUAL PROPERTY RIGHTS AND HUMAN RIGHTS: ARE THEY COMPLEMENT OR CONFLICTING?</a:t>
            </a:r>
            <a:endParaRPr lang="en-US" sz="2400" b="1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432A2-B106-5C49-96CF-0F345F75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99" y="149943"/>
            <a:ext cx="4957711" cy="792162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No Special Status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273B3-4499-D040-83F4-5C9EB3E9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99" y="1180103"/>
            <a:ext cx="10242945" cy="47946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Few </a:t>
            </a:r>
            <a:r>
              <a:rPr lang="en-US" dirty="0">
                <a:latin typeface="Cambria" pitchFamily="18" charset="0"/>
              </a:rPr>
              <a:t>legal systems accord any special treatment to IP rights.</a:t>
            </a: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Those with constitutions or other laws that protect basic human rights usually provide that no one may be deprived of property except in terms of a law of general application, and that no law may permit arbitrary deprivation of property. </a:t>
            </a:r>
            <a:endParaRPr lang="en-US" dirty="0" smtClean="0">
              <a:latin typeface="Cambria" pitchFamily="18" charset="0"/>
            </a:endParaRPr>
          </a:p>
          <a:p>
            <a:pPr marL="82296" indent="0" algn="just">
              <a:buNone/>
            </a:pPr>
            <a:endParaRPr lang="en-US" dirty="0" smtClean="0">
              <a:latin typeface="Cambria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</a:rPr>
              <a:t>This </a:t>
            </a:r>
            <a:r>
              <a:rPr lang="en-US" dirty="0">
                <a:latin typeface="Cambria" pitchFamily="18" charset="0"/>
              </a:rPr>
              <a:t>means that, </a:t>
            </a:r>
            <a:r>
              <a:rPr lang="en-US" b="1" dirty="0">
                <a:latin typeface="Cambria" pitchFamily="18" charset="0"/>
              </a:rPr>
              <a:t>although no one has a basic human right or entitlement to IP rights, when they exist they are entitled to full legal protection</a:t>
            </a:r>
            <a:r>
              <a:rPr lang="en-US" dirty="0">
                <a:latin typeface="Cambria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45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6248D-2D4B-6A43-88E2-20844725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54" y="108378"/>
            <a:ext cx="9997440" cy="11430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Constitutional empowerment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F0042-709A-F44E-961E-B27FEAAC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4" y="1251378"/>
            <a:ext cx="999744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Constitutions </a:t>
            </a:r>
            <a:r>
              <a:rPr lang="en-US" dirty="0">
                <a:latin typeface="Cambria" pitchFamily="18" charset="0"/>
              </a:rPr>
              <a:t>sometimes </a:t>
            </a:r>
            <a:r>
              <a:rPr lang="en-US" dirty="0" smtClean="0">
                <a:latin typeface="Cambria" pitchFamily="18" charset="0"/>
              </a:rPr>
              <a:t>recommend </a:t>
            </a:r>
            <a:r>
              <a:rPr lang="en-US" dirty="0">
                <a:latin typeface="Cambria" pitchFamily="18" charset="0"/>
              </a:rPr>
              <a:t>and delimit the power of the legislature in making IP laws.</a:t>
            </a:r>
          </a:p>
          <a:p>
            <a:pPr marL="82296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 For instance, the US Constitution empowers Congress to adopt laws to </a:t>
            </a:r>
            <a:r>
              <a:rPr lang="en-US" b="1" dirty="0">
                <a:latin typeface="Cambria" pitchFamily="18" charset="0"/>
              </a:rPr>
              <a:t>“promote the progress of science and useful arts, by securing for limited times to authors and inventors the exclusive right to their respective writings and discoveries” </a:t>
            </a:r>
            <a:r>
              <a:rPr lang="en-US" dirty="0">
                <a:latin typeface="Cambria" pitchFamily="18" charset="0"/>
              </a:rPr>
              <a:t>and IP laws can be tested against this prescript.</a:t>
            </a:r>
          </a:p>
          <a:p>
            <a:pPr algn="just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1E374-32EA-6C4A-BF28-9C421335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84" y="274638"/>
            <a:ext cx="9997440" cy="11430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Impact of bills of rights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D403D5-B392-DE4D-889C-BC69DDB0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4" y="1476379"/>
            <a:ext cx="10326264" cy="4897527"/>
          </a:xfrm>
        </p:spPr>
        <p:txBody>
          <a:bodyPr>
            <a:normAutofit fontScale="70000" lnSpcReduction="20000"/>
          </a:bodyPr>
          <a:lstStyle/>
          <a:p>
            <a:pPr marL="548640" algn="just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Cambria" pitchFamily="18" charset="0"/>
              </a:rPr>
              <a:t>Bills of rights have a </a:t>
            </a:r>
            <a:r>
              <a:rPr lang="en-US" b="1" dirty="0">
                <a:latin typeface="Cambria" pitchFamily="18" charset="0"/>
              </a:rPr>
              <a:t>potential impact on the enforcement of IP rights</a:t>
            </a:r>
            <a:r>
              <a:rPr lang="en-US" dirty="0">
                <a:latin typeface="Cambria" pitchFamily="18" charset="0"/>
              </a:rPr>
              <a:t>, as have </a:t>
            </a:r>
            <a:r>
              <a:rPr lang="en-US" dirty="0" smtClean="0">
                <a:latin typeface="Cambria" pitchFamily="18" charset="0"/>
              </a:rPr>
              <a:t>International </a:t>
            </a:r>
            <a:r>
              <a:rPr lang="en-US" dirty="0">
                <a:latin typeface="Cambria" pitchFamily="18" charset="0"/>
              </a:rPr>
              <a:t>human rights instruments such as the European Convention of Human </a:t>
            </a:r>
            <a:r>
              <a:rPr lang="en-US" dirty="0" smtClean="0">
                <a:latin typeface="Cambria" pitchFamily="18" charset="0"/>
              </a:rPr>
              <a:t>Rights.</a:t>
            </a:r>
            <a:endParaRPr lang="en-US" dirty="0">
              <a:latin typeface="Cambria" pitchFamily="18" charset="0"/>
            </a:endParaRPr>
          </a:p>
          <a:p>
            <a:pPr marL="548640" algn="just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Cambria" pitchFamily="18" charset="0"/>
              </a:rPr>
              <a:t>IP laws are </a:t>
            </a:r>
            <a:r>
              <a:rPr lang="en-US" b="1" dirty="0">
                <a:latin typeface="Cambria" pitchFamily="18" charset="0"/>
              </a:rPr>
              <a:t>not immune to constitutional challenge</a:t>
            </a:r>
            <a:r>
              <a:rPr lang="en-US" dirty="0">
                <a:latin typeface="Cambria" pitchFamily="18" charset="0"/>
              </a:rPr>
              <a:t>.  The basic rights usually in issue are the </a:t>
            </a:r>
            <a:r>
              <a:rPr lang="en-US" b="1" dirty="0">
                <a:latin typeface="Cambria" pitchFamily="18" charset="0"/>
              </a:rPr>
              <a:t>freedom of expression</a:t>
            </a:r>
            <a:r>
              <a:rPr lang="en-US" dirty="0">
                <a:latin typeface="Cambria" pitchFamily="18" charset="0"/>
              </a:rPr>
              <a:t>, the </a:t>
            </a:r>
            <a:r>
              <a:rPr lang="en-US" b="1" dirty="0">
                <a:latin typeface="Cambria" pitchFamily="18" charset="0"/>
              </a:rPr>
              <a:t>right to privacy</a:t>
            </a:r>
            <a:r>
              <a:rPr lang="en-US" dirty="0">
                <a:latin typeface="Cambria" pitchFamily="18" charset="0"/>
              </a:rPr>
              <a:t> and the </a:t>
            </a:r>
            <a:r>
              <a:rPr lang="en-US" b="1" dirty="0">
                <a:latin typeface="Cambria" pitchFamily="18" charset="0"/>
              </a:rPr>
              <a:t>right to </a:t>
            </a:r>
            <a:r>
              <a:rPr lang="en-US" b="1" dirty="0" smtClean="0">
                <a:latin typeface="Cambria" pitchFamily="18" charset="0"/>
              </a:rPr>
              <a:t>property.</a:t>
            </a:r>
            <a:endParaRPr lang="en-US" dirty="0">
              <a:latin typeface="Cambria" pitchFamily="18" charset="0"/>
            </a:endParaRPr>
          </a:p>
          <a:p>
            <a:pPr marL="548640" algn="just"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Countries that guarantee social rights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, the impact may be greater and possible arguments about the scope and enforceability of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pharmaceutical patents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may arise in relation to the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right to health care services or children’s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rights.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  <a:p>
            <a:pPr marL="548640" algn="just"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latin typeface="Cambria" pitchFamily="18" charset="0"/>
              </a:rPr>
              <a:t>Copyright</a:t>
            </a:r>
            <a:r>
              <a:rPr lang="en-US" dirty="0">
                <a:latin typeface="Cambria" pitchFamily="18" charset="0"/>
              </a:rPr>
              <a:t> claims may have to be tested against the </a:t>
            </a:r>
            <a:r>
              <a:rPr lang="en-US" b="1" dirty="0">
                <a:latin typeface="Cambria" pitchFamily="18" charset="0"/>
              </a:rPr>
              <a:t>right to education </a:t>
            </a:r>
            <a:r>
              <a:rPr lang="en-US" dirty="0">
                <a:latin typeface="Cambria" pitchFamily="18" charset="0"/>
              </a:rPr>
              <a:t>and the </a:t>
            </a:r>
            <a:r>
              <a:rPr lang="en-US" b="1" dirty="0">
                <a:latin typeface="Cambria" pitchFamily="18" charset="0"/>
              </a:rPr>
              <a:t>right to access of information</a:t>
            </a:r>
            <a:r>
              <a:rPr lang="en-US" b="1" dirty="0" smtClean="0">
                <a:latin typeface="Cambria" pitchFamily="18" charset="0"/>
              </a:rPr>
              <a:t>.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D403D5-B392-DE4D-889C-BC69DDB0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54" y="1476379"/>
            <a:ext cx="10326264" cy="4897527"/>
          </a:xfrm>
        </p:spPr>
        <p:txBody>
          <a:bodyPr>
            <a:normAutofit/>
          </a:bodyPr>
          <a:lstStyle/>
          <a:p>
            <a:pPr marL="265176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b="1" dirty="0" smtClean="0">
                <a:latin typeface="Cambria" pitchFamily="18" charset="0"/>
              </a:rPr>
              <a:t>“IP rights and basic human rights are complement to each other” </a:t>
            </a:r>
          </a:p>
          <a:p>
            <a:pPr marL="265176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Cambria" pitchFamily="18" charset="0"/>
              </a:rPr>
              <a:t>Is the statement </a:t>
            </a:r>
            <a:r>
              <a:rPr lang="en-US" b="1" dirty="0" smtClean="0">
                <a:latin typeface="Cambria" pitchFamily="18" charset="0"/>
              </a:rPr>
              <a:t>TRUE/ FALSE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4536-5D76-1247-801F-F31D1FA7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8005711" cy="1143000"/>
          </a:xfrm>
        </p:spPr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National and </a:t>
            </a:r>
            <a:r>
              <a:rPr lang="en-US" b="1" dirty="0" smtClean="0">
                <a:effectLst/>
                <a:latin typeface="Cambria" pitchFamily="18" charset="0"/>
              </a:rPr>
              <a:t>International </a:t>
            </a:r>
            <a:r>
              <a:rPr lang="en-US" b="1" dirty="0">
                <a:effectLst/>
                <a:latin typeface="Cambria" pitchFamily="18" charset="0"/>
              </a:rPr>
              <a:t>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9966B-2FB1-0D42-B01A-BB9978C4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17056"/>
            <a:ext cx="10270901" cy="459377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itchFamily="18" charset="0"/>
              </a:rPr>
              <a:t>Territoriality:</a:t>
            </a:r>
          </a:p>
          <a:p>
            <a:pPr lvl="1" algn="just"/>
            <a:r>
              <a:rPr lang="en-US" sz="1600" dirty="0">
                <a:latin typeface="Cambria" pitchFamily="18" charset="0"/>
              </a:rPr>
              <a:t>Intellectual property law has national and an international aspect</a:t>
            </a:r>
          </a:p>
          <a:p>
            <a:pPr lvl="1" algn="just"/>
            <a:r>
              <a:rPr lang="en-US" sz="1600" dirty="0">
                <a:latin typeface="Cambria" pitchFamily="18" charset="0"/>
              </a:rPr>
              <a:t>IP law is statute based (also in common –law countries) and IP laws are, accordingly, first and foremost territorial  and apply only within the particular </a:t>
            </a:r>
            <a:r>
              <a:rPr lang="en-US" sz="1600" dirty="0" smtClean="0">
                <a:latin typeface="Cambria" pitchFamily="18" charset="0"/>
              </a:rPr>
              <a:t>jurisdiction.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Its </a:t>
            </a:r>
            <a:r>
              <a:rPr lang="en-US" sz="2000" dirty="0">
                <a:latin typeface="Cambria" pitchFamily="18" charset="0"/>
              </a:rPr>
              <a:t>fundamental objective dimension means that an </a:t>
            </a:r>
            <a:r>
              <a:rPr lang="en-US" sz="2000" b="1" dirty="0">
                <a:latin typeface="Cambria" pitchFamily="18" charset="0"/>
              </a:rPr>
              <a:t>IP right is limited to the territory of the state granting it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b="1" dirty="0" smtClean="0">
                <a:latin typeface="Cambria" pitchFamily="18" charset="0"/>
              </a:rPr>
              <a:t>The </a:t>
            </a:r>
            <a:r>
              <a:rPr lang="en-US" sz="2000" b="1" dirty="0">
                <a:latin typeface="Cambria" pitchFamily="18" charset="0"/>
              </a:rPr>
              <a:t>exclusive right can only cover activities occurring within the respective territory. </a:t>
            </a:r>
            <a:endParaRPr lang="en-US" sz="2000" b="1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No </a:t>
            </a:r>
            <a:r>
              <a:rPr lang="en-US" sz="2000" dirty="0">
                <a:latin typeface="Cambria" pitchFamily="18" charset="0"/>
              </a:rPr>
              <a:t>intangible subject matter is protected by one uniform right covering the whole world. Instead, technical inventions, works of literature and arts, signs, etc. are subject to a bundle of possibly more than 150 territorial rights of national or regional </a:t>
            </a:r>
            <a:r>
              <a:rPr lang="en-US" sz="2000" dirty="0" smtClean="0">
                <a:latin typeface="Cambria" pitchFamily="18" charset="0"/>
              </a:rPr>
              <a:t>origin.</a:t>
            </a:r>
          </a:p>
          <a:p>
            <a:pPr algn="just"/>
            <a:r>
              <a:rPr lang="en-US" sz="2000" b="1" dirty="0" smtClean="0">
                <a:latin typeface="Cambria" pitchFamily="18" charset="0"/>
              </a:rPr>
              <a:t>These </a:t>
            </a:r>
            <a:r>
              <a:rPr lang="en-US" sz="2000" b="1" dirty="0">
                <a:latin typeface="Cambria" pitchFamily="18" charset="0"/>
              </a:rPr>
              <a:t>rights are independent from each other </a:t>
            </a:r>
            <a:r>
              <a:rPr lang="en-US" sz="2000" dirty="0">
                <a:latin typeface="Cambria" pitchFamily="18" charset="0"/>
              </a:rPr>
              <a:t>so that an invention, work, etc. may be protected in one country, but in the public domain in another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4536-5D76-1247-801F-F31D1FA7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8005711" cy="1143000"/>
          </a:xfrm>
        </p:spPr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National and </a:t>
            </a:r>
            <a:r>
              <a:rPr lang="en-US" b="1" dirty="0" smtClean="0">
                <a:effectLst/>
                <a:latin typeface="Cambria" pitchFamily="18" charset="0"/>
              </a:rPr>
              <a:t>International </a:t>
            </a:r>
            <a:r>
              <a:rPr lang="en-US" b="1" dirty="0">
                <a:effectLst/>
                <a:latin typeface="Cambria" pitchFamily="18" charset="0"/>
              </a:rPr>
              <a:t>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9966B-2FB1-0D42-B01A-BB9978C4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17056"/>
            <a:ext cx="10270901" cy="5145109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800" b="1" dirty="0" smtClean="0">
                <a:latin typeface="Cambria" pitchFamily="18" charset="0"/>
              </a:rPr>
              <a:t>IP </a:t>
            </a:r>
            <a:r>
              <a:rPr lang="en-US" sz="2800" b="1" dirty="0">
                <a:latin typeface="Cambria" pitchFamily="18" charset="0"/>
              </a:rPr>
              <a:t>right is limited to the territory of the state granting it</a:t>
            </a:r>
            <a:r>
              <a:rPr lang="en-US" sz="2800" dirty="0">
                <a:latin typeface="Cambria" pitchFamily="18" charset="0"/>
              </a:rPr>
              <a:t>. </a:t>
            </a:r>
            <a:endParaRPr lang="en-US" sz="2800" dirty="0" smtClean="0">
              <a:latin typeface="Cambria" pitchFamily="18" charset="0"/>
            </a:endParaRPr>
          </a:p>
          <a:p>
            <a:pPr marL="356616" lvl="1" indent="0" algn="just">
              <a:buNone/>
            </a:pPr>
            <a:r>
              <a:rPr lang="en-US" b="1" dirty="0" smtClean="0">
                <a:latin typeface="Cambria" pitchFamily="18" charset="0"/>
              </a:rPr>
              <a:t>Yes</a:t>
            </a:r>
          </a:p>
          <a:p>
            <a:pPr marL="356616" lvl="1" indent="0" algn="just">
              <a:buNone/>
            </a:pPr>
            <a:r>
              <a:rPr lang="en-US" b="1" dirty="0" smtClean="0">
                <a:latin typeface="Cambria" pitchFamily="18" charset="0"/>
              </a:rPr>
              <a:t>No</a:t>
            </a:r>
          </a:p>
          <a:p>
            <a:pPr algn="just"/>
            <a:endParaRPr lang="en-US" sz="2000" b="1" dirty="0">
              <a:latin typeface="Cambria" pitchFamily="18" charset="0"/>
            </a:endParaRPr>
          </a:p>
          <a:p>
            <a:pPr algn="just"/>
            <a:endParaRPr lang="en-US" sz="2000" b="1" dirty="0" smtClean="0">
              <a:latin typeface="Cambria" pitchFamily="18" charset="0"/>
            </a:endParaRPr>
          </a:p>
          <a:p>
            <a:pPr marL="82296" indent="0" algn="just">
              <a:buNone/>
            </a:pPr>
            <a:r>
              <a:rPr lang="en-US" sz="2800" dirty="0" smtClean="0">
                <a:latin typeface="Cambria" pitchFamily="18" charset="0"/>
              </a:rPr>
              <a:t>How many </a:t>
            </a:r>
            <a:r>
              <a:rPr lang="en-US" sz="2800" dirty="0">
                <a:latin typeface="Cambria" pitchFamily="18" charset="0"/>
              </a:rPr>
              <a:t>territorial rights of national or regional </a:t>
            </a:r>
            <a:r>
              <a:rPr lang="en-US" sz="2800" dirty="0" smtClean="0">
                <a:latin typeface="Cambria" pitchFamily="18" charset="0"/>
              </a:rPr>
              <a:t>origin are inforce to protect technical </a:t>
            </a:r>
            <a:r>
              <a:rPr lang="en-US" sz="2800" dirty="0">
                <a:latin typeface="Cambria" pitchFamily="18" charset="0"/>
              </a:rPr>
              <a:t>inventions, works of literature and arts, signs, etc</a:t>
            </a:r>
            <a:r>
              <a:rPr lang="en-US" sz="2800" dirty="0" smtClean="0">
                <a:latin typeface="Cambria" pitchFamily="18" charset="0"/>
              </a:rPr>
              <a:t>.?</a:t>
            </a:r>
          </a:p>
          <a:p>
            <a:pPr marL="699516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" pitchFamily="18" charset="0"/>
              </a:rPr>
              <a:t>More than 150</a:t>
            </a:r>
          </a:p>
          <a:p>
            <a:pPr marL="699516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" pitchFamily="18" charset="0"/>
              </a:rPr>
              <a:t>More than 200</a:t>
            </a:r>
          </a:p>
          <a:p>
            <a:pPr marL="699516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" pitchFamily="18" charset="0"/>
              </a:rPr>
              <a:t>More than 250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0E369-B7FE-EE4A-BD88-FE38780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6315456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mbria" pitchFamily="18" charset="0"/>
              </a:rPr>
              <a:t>Convention and Treaties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3CA5-A8E1-9A44-A62A-6071F70B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8" y="1478331"/>
            <a:ext cx="10307587" cy="52183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>
                <a:latin typeface="Cambria" pitchFamily="18" charset="0"/>
              </a:rPr>
              <a:t>Major objective of the conventions and treaties is to ensure that citizens and residents of one country receive recognition for and protection of their IP rights</a:t>
            </a:r>
            <a:r>
              <a:rPr lang="en-IN" dirty="0" smtClean="0">
                <a:latin typeface="Cambria" pitchFamily="18" charset="0"/>
              </a:rPr>
              <a:t>, more particularly, that a foreigner will be entitled to the same rights as those given to nationals. </a:t>
            </a:r>
            <a:r>
              <a:rPr lang="en-IN" b="1" dirty="0" smtClean="0">
                <a:latin typeface="Cambria" pitchFamily="18" charset="0"/>
              </a:rPr>
              <a:t>This is referred to as national treatment</a:t>
            </a:r>
            <a:r>
              <a:rPr lang="en-IN" dirty="0" smtClean="0">
                <a:latin typeface="Cambria" pitchFamily="18" charset="0"/>
              </a:rPr>
              <a:t>. </a:t>
            </a:r>
          </a:p>
          <a:p>
            <a:pPr marL="82296" indent="0" algn="just">
              <a:buNone/>
            </a:pPr>
            <a:endParaRPr lang="en-IN" dirty="0" smtClean="0">
              <a:latin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</a:rPr>
              <a:t>Much </a:t>
            </a:r>
            <a:r>
              <a:rPr lang="en-US" dirty="0">
                <a:latin typeface="Cambria" pitchFamily="18" charset="0"/>
              </a:rPr>
              <a:t>of </a:t>
            </a:r>
            <a:r>
              <a:rPr lang="en-US" b="1" dirty="0">
                <a:latin typeface="Cambria" pitchFamily="18" charset="0"/>
              </a:rPr>
              <a:t>IP </a:t>
            </a:r>
            <a:r>
              <a:rPr lang="en-US" b="1" dirty="0" smtClean="0">
                <a:latin typeface="Cambria" pitchFamily="18" charset="0"/>
              </a:rPr>
              <a:t>law are </a:t>
            </a:r>
            <a:r>
              <a:rPr lang="en-US" b="1" dirty="0">
                <a:latin typeface="Cambria" pitchFamily="18" charset="0"/>
              </a:rPr>
              <a:t>derived from </a:t>
            </a:r>
            <a:r>
              <a:rPr lang="en-US" b="1" dirty="0" smtClean="0">
                <a:latin typeface="Cambria" pitchFamily="18" charset="0"/>
              </a:rPr>
              <a:t>these International </a:t>
            </a:r>
            <a:r>
              <a:rPr lang="en-US" b="1" dirty="0">
                <a:latin typeface="Cambria" pitchFamily="18" charset="0"/>
              </a:rPr>
              <a:t>conventions and treaties</a:t>
            </a:r>
            <a:r>
              <a:rPr lang="en-US" dirty="0">
                <a:latin typeface="Cambria" pitchFamily="18" charset="0"/>
              </a:rPr>
              <a:t>. This has led to a large measure of conformity between laws, even between the civil and common law </a:t>
            </a:r>
            <a:r>
              <a:rPr lang="en-US" dirty="0" smtClean="0">
                <a:latin typeface="Cambria" pitchFamily="18" charset="0"/>
              </a:rPr>
              <a:t>systems.</a:t>
            </a:r>
          </a:p>
          <a:p>
            <a:pPr marL="0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IN" dirty="0" smtClean="0">
                <a:latin typeface="Cambria" pitchFamily="18" charset="0"/>
              </a:rPr>
              <a:t>These International </a:t>
            </a:r>
            <a:r>
              <a:rPr lang="en-IN" dirty="0">
                <a:latin typeface="Cambria" pitchFamily="18" charset="0"/>
              </a:rPr>
              <a:t>instruments also seek to harmonize IP laws and to provide for minimum levels of protection in all jurisdictions. </a:t>
            </a:r>
            <a:endParaRPr lang="en-IN" dirty="0" smtClean="0">
              <a:latin typeface="Cambria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itchFamily="18" charset="0"/>
            </a:endParaRPr>
          </a:p>
          <a:p>
            <a:pPr algn="just"/>
            <a:r>
              <a:rPr lang="en-IN" b="1" dirty="0">
                <a:latin typeface="Cambria" pitchFamily="18" charset="0"/>
              </a:rPr>
              <a:t>The TRIPS Agreement was the first agreement to adopt the most favoured </a:t>
            </a:r>
            <a:r>
              <a:rPr lang="en-IN" b="1" dirty="0" smtClean="0">
                <a:latin typeface="Cambria" pitchFamily="18" charset="0"/>
              </a:rPr>
              <a:t>national </a:t>
            </a:r>
            <a:r>
              <a:rPr lang="en-IN" b="1" dirty="0">
                <a:latin typeface="Cambria" pitchFamily="18" charset="0"/>
              </a:rPr>
              <a:t>treatment as a principle in relation to the protection of IPRs</a:t>
            </a:r>
            <a:r>
              <a:rPr lang="en-IN" dirty="0">
                <a:latin typeface="Cambria" pitchFamily="18" charset="0"/>
              </a:rPr>
              <a:t>. 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00756-9A0A-704E-AD5C-B77A0AF5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itchFamily="18" charset="0"/>
              </a:rPr>
              <a:t>Important Conventions and treaties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B6330F-0BC7-C945-A4FA-CDEE72E3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1" y="1447800"/>
            <a:ext cx="10415293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Cambria" pitchFamily="18" charset="0"/>
              </a:rPr>
              <a:t>Paris Convention of March 20, 1883, </a:t>
            </a:r>
          </a:p>
          <a:p>
            <a:pPr algn="just"/>
            <a:r>
              <a:rPr lang="en-US" dirty="0">
                <a:latin typeface="Cambria" pitchFamily="18" charset="0"/>
              </a:rPr>
              <a:t>Berne Convention, </a:t>
            </a:r>
            <a:r>
              <a:rPr lang="en-US" dirty="0" smtClean="0">
                <a:latin typeface="Cambria" pitchFamily="18" charset="0"/>
              </a:rPr>
              <a:t>September </a:t>
            </a:r>
            <a:r>
              <a:rPr lang="en-US" dirty="0">
                <a:latin typeface="Cambria" pitchFamily="18" charset="0"/>
              </a:rPr>
              <a:t>9, 1886, </a:t>
            </a:r>
          </a:p>
          <a:p>
            <a:pPr algn="just"/>
            <a:r>
              <a:rPr lang="en-US" dirty="0" smtClean="0">
                <a:latin typeface="Cambria" pitchFamily="18" charset="0"/>
              </a:rPr>
              <a:t>TRIPS Agreement (April,1994)</a:t>
            </a:r>
          </a:p>
          <a:p>
            <a:pPr algn="just"/>
            <a:r>
              <a:rPr lang="en-US" dirty="0" smtClean="0">
                <a:latin typeface="Cambria" pitchFamily="18" charset="0"/>
              </a:rPr>
              <a:t>WIPO </a:t>
            </a:r>
            <a:r>
              <a:rPr lang="en-US" dirty="0">
                <a:latin typeface="Cambria" pitchFamily="18" charset="0"/>
              </a:rPr>
              <a:t>Copyright Treaty (WCT, 1996), </a:t>
            </a:r>
          </a:p>
          <a:p>
            <a:pPr algn="just"/>
            <a:r>
              <a:rPr lang="en-US" dirty="0">
                <a:latin typeface="Cambria" pitchFamily="18" charset="0"/>
              </a:rPr>
              <a:t>WIPO Performances and Phonograms Treaty (WPPT, 1996)</a:t>
            </a:r>
          </a:p>
          <a:p>
            <a:pPr algn="just"/>
            <a:r>
              <a:rPr lang="en-US" dirty="0" smtClean="0">
                <a:latin typeface="Cambria" pitchFamily="18" charset="0"/>
              </a:rPr>
              <a:t>Other </a:t>
            </a:r>
            <a:r>
              <a:rPr lang="en-US" dirty="0">
                <a:latin typeface="Cambria" pitchFamily="18" charset="0"/>
              </a:rPr>
              <a:t>treaties administered by WIPO,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Patent Cooperation Treaty,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Trademark Law Treaty 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Treaty on the Law of Trademarks (Singapore, 2006)</a:t>
            </a:r>
          </a:p>
        </p:txBody>
      </p:sp>
    </p:spTree>
    <p:extLst>
      <p:ext uri="{BB962C8B-B14F-4D97-AF65-F5344CB8AC3E}">
        <p14:creationId xmlns:p14="http://schemas.microsoft.com/office/powerpoint/2010/main" val="26948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00756-9A0A-704E-AD5C-B77A0AF5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82" y="1389076"/>
            <a:ext cx="9997440" cy="114300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Which was </a:t>
            </a:r>
            <a:r>
              <a:rPr lang="en-IN" sz="2800" b="1" dirty="0">
                <a:latin typeface="Cambria" pitchFamily="18" charset="0"/>
              </a:rPr>
              <a:t>the first agreement to adopt the most favoured national </a:t>
            </a:r>
            <a:r>
              <a:rPr lang="en-IN" sz="2800" b="1" dirty="0" smtClean="0">
                <a:latin typeface="Cambria" pitchFamily="18" charset="0"/>
              </a:rPr>
              <a:t>treatment:</a:t>
            </a:r>
            <a:endParaRPr lang="en-US" sz="2800" b="1" dirty="0">
              <a:effectLst/>
              <a:latin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B6330F-0BC7-C945-A4FA-CDEE72E3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179" y="2604244"/>
            <a:ext cx="6576147" cy="2167781"/>
          </a:xfrm>
        </p:spPr>
        <p:txBody>
          <a:bodyPr>
            <a:normAutofit/>
          </a:bodyPr>
          <a:lstStyle/>
          <a:p>
            <a:pPr marL="596646" indent="-514350" algn="just">
              <a:buFont typeface="+mj-lt"/>
              <a:buAutoNum type="alphaLcParenR"/>
            </a:pPr>
            <a:r>
              <a:rPr lang="en-US" sz="2800" dirty="0">
                <a:latin typeface="Cambria" pitchFamily="18" charset="0"/>
              </a:rPr>
              <a:t>Paris </a:t>
            </a:r>
            <a:r>
              <a:rPr lang="en-US" sz="2800" dirty="0" smtClean="0">
                <a:latin typeface="Cambria" pitchFamily="18" charset="0"/>
              </a:rPr>
              <a:t>Convention </a:t>
            </a:r>
            <a:endParaRPr lang="en-US" sz="2800" dirty="0">
              <a:latin typeface="Cambria" pitchFamily="18" charset="0"/>
            </a:endParaRPr>
          </a:p>
          <a:p>
            <a:pPr marL="596646" indent="-514350" algn="just">
              <a:buFont typeface="+mj-lt"/>
              <a:buAutoNum type="alphaLcParenR"/>
            </a:pPr>
            <a:r>
              <a:rPr lang="en-US" sz="2800" dirty="0">
                <a:latin typeface="Cambria" pitchFamily="18" charset="0"/>
              </a:rPr>
              <a:t>Berne </a:t>
            </a:r>
            <a:r>
              <a:rPr lang="en-US" sz="2800" dirty="0" smtClean="0">
                <a:latin typeface="Cambria" pitchFamily="18" charset="0"/>
              </a:rPr>
              <a:t>Convention </a:t>
            </a:r>
            <a:endParaRPr lang="en-US" sz="2800" dirty="0">
              <a:latin typeface="Cambria" pitchFamily="18" charset="0"/>
            </a:endParaRPr>
          </a:p>
          <a:p>
            <a:pPr marL="596646" indent="-514350" algn="just">
              <a:buFont typeface="+mj-lt"/>
              <a:buAutoNum type="alphaLcParenR"/>
            </a:pPr>
            <a:r>
              <a:rPr lang="en-US" sz="2800" dirty="0" smtClean="0">
                <a:latin typeface="Cambria" pitchFamily="18" charset="0"/>
              </a:rPr>
              <a:t>TRIPS Agreement</a:t>
            </a:r>
          </a:p>
          <a:p>
            <a:pPr marL="596646" indent="-514350" algn="just">
              <a:buFont typeface="+mj-lt"/>
              <a:buAutoNum type="alphaLcParenR"/>
            </a:pPr>
            <a:r>
              <a:rPr lang="en-US" sz="2800" dirty="0" smtClean="0">
                <a:latin typeface="Cambria" pitchFamily="18" charset="0"/>
              </a:rPr>
              <a:t>WIPO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CD685-FDA8-AD40-ABF9-204AEBF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8" y="342963"/>
            <a:ext cx="4073237" cy="1084055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About TRIPs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5680CE-A110-D54B-ACCB-3AED91C37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18" y="1700011"/>
            <a:ext cx="10550333" cy="447218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The </a:t>
            </a:r>
            <a:r>
              <a:rPr lang="en-US" dirty="0">
                <a:latin typeface="Cambria" pitchFamily="18" charset="0"/>
              </a:rPr>
              <a:t>Agreement on </a:t>
            </a:r>
            <a:r>
              <a:rPr lang="en-US" b="1" dirty="0">
                <a:latin typeface="Cambria" pitchFamily="18" charset="0"/>
              </a:rPr>
              <a:t>Trade Related Aspects of Intellectual Property Rights (TRIPS)</a:t>
            </a:r>
            <a:r>
              <a:rPr lang="en-US" dirty="0">
                <a:latin typeface="Cambria" pitchFamily="18" charset="0"/>
              </a:rPr>
              <a:t> is an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international agreement administered by the World Trade Organization </a:t>
            </a:r>
            <a:r>
              <a:rPr lang="en-US" dirty="0" smtClean="0">
                <a:latin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TRIPS is the most important and comprehensive international agreement on Intellectual Property </a:t>
            </a:r>
            <a:r>
              <a:rPr lang="en-US" dirty="0" smtClean="0">
                <a:latin typeface="Cambria" pitchFamily="18" charset="0"/>
              </a:rPr>
              <a:t>rights.</a:t>
            </a:r>
          </a:p>
          <a:p>
            <a:pPr marL="0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Formed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at the end of the Uruguay Round of the General Agreement on Tariffs and Trade </a:t>
            </a:r>
            <a:r>
              <a:rPr lang="en-US" dirty="0">
                <a:latin typeface="Cambria" pitchFamily="18" charset="0"/>
              </a:rPr>
              <a:t>(GATT) in 1994. </a:t>
            </a:r>
            <a:endParaRPr lang="en-US" dirty="0" smtClean="0">
              <a:latin typeface="Cambria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TRIPS agreement introduced intellectual property law into the international trading system for the first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time.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B70F1-0E95-5241-99CD-0954E124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29" y="1022631"/>
            <a:ext cx="10561493" cy="553533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200" dirty="0" smtClean="0">
                <a:latin typeface="Cambria" pitchFamily="18" charset="0"/>
              </a:rPr>
              <a:t>After </a:t>
            </a:r>
            <a:r>
              <a:rPr lang="en-US" sz="2200" dirty="0">
                <a:latin typeface="Cambria" pitchFamily="18" charset="0"/>
              </a:rPr>
              <a:t>the Uruguay round, </a:t>
            </a:r>
            <a:r>
              <a:rPr lang="en-IN" sz="2200" dirty="0" smtClean="0">
                <a:latin typeface="Cambria" pitchFamily="18" charset="0"/>
              </a:rPr>
              <a:t>General Agreement on Tariffs and Trade </a:t>
            </a:r>
            <a:r>
              <a:rPr lang="en-US" sz="2200" dirty="0" smtClean="0">
                <a:latin typeface="Cambria" pitchFamily="18" charset="0"/>
              </a:rPr>
              <a:t>	(GATT) became </a:t>
            </a:r>
            <a:r>
              <a:rPr lang="en-US" sz="2200" dirty="0">
                <a:latin typeface="Cambria" pitchFamily="18" charset="0"/>
              </a:rPr>
              <a:t>the basis for the establishment of </a:t>
            </a:r>
            <a:r>
              <a:rPr lang="en-US" sz="2200" dirty="0" smtClean="0">
                <a:latin typeface="Cambria" pitchFamily="18" charset="0"/>
              </a:rPr>
              <a:t>the World Trade Organization (WTO) in 1995. </a:t>
            </a:r>
            <a:endParaRPr lang="en-US" sz="2200" dirty="0">
              <a:latin typeface="Cambria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Cambria" pitchFamily="18" charset="0"/>
              </a:rPr>
              <a:t>WTO was established to supervise and liberalize </a:t>
            </a:r>
            <a:r>
              <a:rPr lang="en-US" sz="2200" dirty="0" smtClean="0">
                <a:latin typeface="Cambria" pitchFamily="18" charset="0"/>
              </a:rPr>
              <a:t>trade.</a:t>
            </a:r>
            <a:endParaRPr lang="en-US" sz="2200" dirty="0">
              <a:latin typeface="Cambria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Cambria" pitchFamily="18" charset="0"/>
              </a:rPr>
              <a:t>Adoption of TRIPS is a compulsory requirement of World Trade Organization </a:t>
            </a:r>
            <a:r>
              <a:rPr lang="en-US" sz="2200" dirty="0" smtClean="0">
                <a:latin typeface="Cambria" pitchFamily="18" charset="0"/>
              </a:rPr>
              <a:t>membership.</a:t>
            </a:r>
            <a:endParaRPr lang="en-US" sz="2200" dirty="0">
              <a:latin typeface="Cambria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Cambria" pitchFamily="18" charset="0"/>
              </a:rPr>
              <a:t>Any country seeking to obtain easy access to the numerous </a:t>
            </a:r>
            <a:r>
              <a:rPr lang="en-US" sz="2200" dirty="0" smtClean="0">
                <a:latin typeface="Cambria" pitchFamily="18" charset="0"/>
              </a:rPr>
              <a:t>International </a:t>
            </a:r>
            <a:r>
              <a:rPr lang="en-US" sz="2200" dirty="0">
                <a:latin typeface="Cambria" pitchFamily="18" charset="0"/>
              </a:rPr>
              <a:t>markets opened by the World Trade </a:t>
            </a:r>
            <a:r>
              <a:rPr lang="en-US" sz="2200" dirty="0" smtClean="0">
                <a:latin typeface="Cambria" pitchFamily="18" charset="0"/>
              </a:rPr>
              <a:t>Organization, </a:t>
            </a:r>
            <a:r>
              <a:rPr lang="en-US" sz="2200" dirty="0">
                <a:latin typeface="Cambria" pitchFamily="18" charset="0"/>
              </a:rPr>
              <a:t>must enact the strict </a:t>
            </a:r>
            <a:r>
              <a:rPr lang="en-US" sz="2200" dirty="0" smtClean="0">
                <a:latin typeface="Cambria" pitchFamily="18" charset="0"/>
              </a:rPr>
              <a:t>Intellectual </a:t>
            </a:r>
            <a:r>
              <a:rPr lang="en-US" sz="2200" dirty="0">
                <a:latin typeface="Cambria" pitchFamily="18" charset="0"/>
              </a:rPr>
              <a:t>property laws mandated by </a:t>
            </a:r>
            <a:r>
              <a:rPr lang="en-US" sz="2200" dirty="0" smtClean="0">
                <a:latin typeface="Cambria" pitchFamily="18" charset="0"/>
              </a:rPr>
              <a:t>TRIPS. </a:t>
            </a:r>
            <a:endParaRPr lang="en-US" sz="2200" dirty="0">
              <a:latin typeface="Cambria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Cambria" pitchFamily="18" charset="0"/>
              </a:rPr>
              <a:t>There are now 153 WTO member nations and 29 observer </a:t>
            </a:r>
            <a:r>
              <a:rPr lang="en-US" sz="2200" dirty="0" smtClean="0">
                <a:latin typeface="Cambria" pitchFamily="18" charset="0"/>
              </a:rPr>
              <a:t>nations.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AACD685-FDA8-AD40-ABF9-204AEBF26D52}"/>
              </a:ext>
            </a:extLst>
          </p:cNvPr>
          <p:cNvSpPr txBox="1">
            <a:spLocks/>
          </p:cNvSpPr>
          <p:nvPr/>
        </p:nvSpPr>
        <p:spPr>
          <a:xfrm>
            <a:off x="1427018" y="142931"/>
            <a:ext cx="4930920" cy="10840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dirty="0" smtClean="0">
                <a:latin typeface="Cambria" pitchFamily="18" charset="0"/>
              </a:rPr>
              <a:t>About TRIPs …</a:t>
            </a:r>
            <a:r>
              <a:rPr lang="en-US" sz="1800" b="1" dirty="0" smtClean="0">
                <a:latin typeface="Cambria" pitchFamily="18" charset="0"/>
              </a:rPr>
              <a:t>contd..</a:t>
            </a:r>
            <a:r>
              <a:rPr lang="en-US" b="1" dirty="0" smtClean="0">
                <a:latin typeface="Cambria" pitchFamily="18" charset="0"/>
              </a:rPr>
              <a:t> 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8091</TotalTime>
  <Words>1445</Words>
  <Application>Microsoft Office PowerPoint</Application>
  <PresentationFormat>Custom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Contents</vt:lpstr>
      <vt:lpstr>In this lecture</vt:lpstr>
      <vt:lpstr>National and International law</vt:lpstr>
      <vt:lpstr>National and International law</vt:lpstr>
      <vt:lpstr>Convention and Treaties </vt:lpstr>
      <vt:lpstr>Important Conventions and treaties </vt:lpstr>
      <vt:lpstr>Which was the first agreement to adopt the most favoured national treatment:</vt:lpstr>
      <vt:lpstr>About TRIPs … </vt:lpstr>
      <vt:lpstr>PowerPoint Presentation</vt:lpstr>
      <vt:lpstr>The TRIPS Obligation</vt:lpstr>
      <vt:lpstr>TRIPS Obligations …</vt:lpstr>
      <vt:lpstr>PowerPoint Presentation</vt:lpstr>
      <vt:lpstr>PowerPoint Presentation</vt:lpstr>
      <vt:lpstr>TRIPS Compliance</vt:lpstr>
      <vt:lpstr>TRIPS plus Obligations</vt:lpstr>
      <vt:lpstr>Registered and Unregistered Rights</vt:lpstr>
      <vt:lpstr>Continued …</vt:lpstr>
      <vt:lpstr>PowerPoint Presentation</vt:lpstr>
      <vt:lpstr>Civil and Criminal Law</vt:lpstr>
      <vt:lpstr>IPR as basic human rights</vt:lpstr>
      <vt:lpstr>No Special Status</vt:lpstr>
      <vt:lpstr>Constitutional empowerment</vt:lpstr>
      <vt:lpstr>Impact of bills of rights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</dc:title>
  <dc:creator>Jai Sukh Paul Singh</dc:creator>
  <cp:lastModifiedBy>Wipro</cp:lastModifiedBy>
  <cp:revision>107</cp:revision>
  <dcterms:created xsi:type="dcterms:W3CDTF">2018-08-23T10:57:06Z</dcterms:created>
  <dcterms:modified xsi:type="dcterms:W3CDTF">2021-08-20T11:09:51Z</dcterms:modified>
</cp:coreProperties>
</file>