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314" r:id="rId2"/>
    <p:sldId id="361" r:id="rId3"/>
    <p:sldId id="326" r:id="rId4"/>
    <p:sldId id="339" r:id="rId5"/>
    <p:sldId id="340" r:id="rId6"/>
    <p:sldId id="341" r:id="rId7"/>
    <p:sldId id="342" r:id="rId8"/>
    <p:sldId id="362" r:id="rId9"/>
    <p:sldId id="343" r:id="rId10"/>
    <p:sldId id="344" r:id="rId11"/>
    <p:sldId id="346" r:id="rId12"/>
    <p:sldId id="347" r:id="rId13"/>
    <p:sldId id="348" r:id="rId14"/>
    <p:sldId id="350" r:id="rId15"/>
    <p:sldId id="351" r:id="rId16"/>
    <p:sldId id="353" r:id="rId17"/>
    <p:sldId id="352" r:id="rId18"/>
    <p:sldId id="355" r:id="rId19"/>
    <p:sldId id="349" r:id="rId20"/>
    <p:sldId id="356" r:id="rId21"/>
    <p:sldId id="357" r:id="rId22"/>
    <p:sldId id="358" r:id="rId23"/>
    <p:sldId id="359" r:id="rId24"/>
    <p:sldId id="360" r:id="rId25"/>
    <p:sldId id="373" r:id="rId26"/>
    <p:sldId id="374" r:id="rId27"/>
    <p:sldId id="363" r:id="rId28"/>
    <p:sldId id="364" r:id="rId29"/>
    <p:sldId id="365" r:id="rId30"/>
    <p:sldId id="366" r:id="rId31"/>
    <p:sldId id="367" r:id="rId32"/>
    <p:sldId id="368" r:id="rId33"/>
    <p:sldId id="369" r:id="rId34"/>
    <p:sldId id="370" r:id="rId35"/>
    <p:sldId id="371" r:id="rId36"/>
    <p:sldId id="3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snapToGrid="0" snapToObjects="1">
      <p:cViewPr>
        <p:scale>
          <a:sx n="81" d="100"/>
          <a:sy n="81" d="100"/>
        </p:scale>
        <p:origin x="-78"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284890-85D2-4D7B-8EF5-15A9C1DB8F42}" type="datetimeFigureOut">
              <a:rPr lang="en-US" smtClean="0"/>
              <a:pPr/>
              <a:t>8/20/2021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157CC2-0FC8-4686-B024-99790E0F5162}" type="datetimeFigureOut">
              <a:rPr lang="en-US" smtClean="0"/>
              <a:pPr/>
              <a:t>8/20/2021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764DA5-CD3D-4590-A511-FCD3BC7A793E}" type="datetimeFigureOut">
              <a:rPr lang="en-US" smtClean="0"/>
              <a:pPr/>
              <a:t>8/20/2021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F5661D-6934-4B32-B92C-470368BF1EC6}" type="datetimeFigureOut">
              <a:rPr lang="en-US" smtClean="0"/>
              <a:pPr/>
              <a:t>8/20/2021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F822A4-8DA6-4447-9B1F-C5DB58435268}" type="datetimeFigureOut">
              <a:rPr lang="en-US" smtClean="0"/>
              <a:pPr/>
              <a:t>8/20/2021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48D31E-DCDA-41A7-9C67-C4B11B94D21D}" type="datetimeFigureOut">
              <a:rPr lang="en-US" smtClean="0"/>
              <a:pPr/>
              <a:t>8/20/2021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3762C0-B258-48F1-ADE6-176B4174CCDD}" type="datetimeFigureOut">
              <a:rPr lang="en-US" smtClean="0"/>
              <a:pPr/>
              <a:t>8/20/2021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77919A6-33EB-49BD-A62F-1FA56B9F9712}" type="datetimeFigureOut">
              <a:rPr lang="en-US" smtClean="0"/>
              <a:pPr/>
              <a:t>8/20/2021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A4E7D1B-D673-4CF6-8672-009D42ABD2A0}" type="datetimeFigureOut">
              <a:rPr lang="en-US" smtClean="0"/>
              <a:pPr/>
              <a:t>8/20/2021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AB73BC-B049-4115-A692-8D63A059BFB8}"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16AA21-1863-4931-97CB-99D0A168701B}" type="datetimeFigureOut">
              <a:rPr lang="en-US" smtClean="0"/>
              <a:pPr/>
              <a:t>8/20/2021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772C379-9A7C-4C87-A116-CBE9F58B04C5}" type="datetimeFigureOut">
              <a:rPr lang="en-US" smtClean="0"/>
              <a:pPr/>
              <a:t>8/20/2021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64C608-40B1-4030-A28D-5B74BC98ADCE}" type="datetimeFigureOut">
              <a:rPr lang="en-US" smtClean="0"/>
              <a:pPr/>
              <a:t>8/20/2021</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AB73BC-B049-4115-A692-8D63A059BFB8}"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iso.org/store.html" TargetMode="External"/><Relationship Id="rId2" Type="http://schemas.openxmlformats.org/officeDocument/2006/relationships/hyperlink" Target="https://www.iso.org/member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78B2D-1912-4D4C-903A-7239E1E7F9AC}"/>
              </a:ext>
            </a:extLst>
          </p:cNvPr>
          <p:cNvSpPr>
            <a:spLocks noGrp="1"/>
          </p:cNvSpPr>
          <p:nvPr>
            <p:ph type="title"/>
          </p:nvPr>
        </p:nvSpPr>
        <p:spPr>
          <a:xfrm>
            <a:off x="1914144" y="692726"/>
            <a:ext cx="9997440" cy="724911"/>
          </a:xfrm>
        </p:spPr>
        <p:txBody>
          <a:bodyPr>
            <a:normAutofit fontScale="90000"/>
          </a:bodyPr>
          <a:lstStyle/>
          <a:p>
            <a:r>
              <a:rPr lang="en-US" dirty="0" smtClean="0">
                <a:latin typeface="Cambria" pitchFamily="18" charset="0"/>
              </a:rPr>
              <a:t>Contents</a:t>
            </a:r>
            <a:endParaRPr lang="en-US" dirty="0">
              <a:latin typeface="Cambria" pitchFamily="18" charset="0"/>
            </a:endParaRPr>
          </a:p>
        </p:txBody>
      </p:sp>
      <p:sp>
        <p:nvSpPr>
          <p:cNvPr id="3" name="Content Placeholder 2">
            <a:extLst>
              <a:ext uri="{FF2B5EF4-FFF2-40B4-BE49-F238E27FC236}">
                <a16:creationId xmlns:a16="http://schemas.microsoft.com/office/drawing/2014/main" xmlns="" id="{1B285869-392F-2046-B7CE-361FA9447E92}"/>
              </a:ext>
            </a:extLst>
          </p:cNvPr>
          <p:cNvSpPr>
            <a:spLocks noGrp="1"/>
          </p:cNvSpPr>
          <p:nvPr>
            <p:ph idx="1"/>
          </p:nvPr>
        </p:nvSpPr>
        <p:spPr>
          <a:xfrm>
            <a:off x="1914144" y="1770528"/>
            <a:ext cx="9997440" cy="4800600"/>
          </a:xfrm>
        </p:spPr>
        <p:txBody>
          <a:bodyPr/>
          <a:lstStyle/>
          <a:p>
            <a:r>
              <a:rPr lang="en-US" dirty="0">
                <a:latin typeface="Cambria" pitchFamily="18" charset="0"/>
              </a:rPr>
              <a:t>National and International Law</a:t>
            </a:r>
          </a:p>
          <a:p>
            <a:r>
              <a:rPr lang="en-US" dirty="0">
                <a:latin typeface="Cambria" pitchFamily="18" charset="0"/>
              </a:rPr>
              <a:t>TRIPS Agreement</a:t>
            </a:r>
          </a:p>
          <a:p>
            <a:r>
              <a:rPr lang="en-US" dirty="0">
                <a:latin typeface="Cambria" pitchFamily="18" charset="0"/>
              </a:rPr>
              <a:t>Registered and Unregistered Rights</a:t>
            </a:r>
          </a:p>
          <a:p>
            <a:r>
              <a:rPr lang="en-US" dirty="0">
                <a:latin typeface="Cambria" pitchFamily="18" charset="0"/>
              </a:rPr>
              <a:t>Civil and Criminal Law</a:t>
            </a:r>
          </a:p>
          <a:p>
            <a:r>
              <a:rPr lang="en-US" dirty="0">
                <a:latin typeface="Cambria" pitchFamily="18" charset="0"/>
              </a:rPr>
              <a:t>IP rights as basic human rights</a:t>
            </a:r>
          </a:p>
          <a:p>
            <a:r>
              <a:rPr lang="en-US" dirty="0">
                <a:latin typeface="Cambria" pitchFamily="18" charset="0"/>
              </a:rPr>
              <a:t>Justification for  the recognition and enforcement of IP rights</a:t>
            </a:r>
          </a:p>
          <a:p>
            <a:r>
              <a:rPr lang="en-US" dirty="0">
                <a:latin typeface="Cambria" pitchFamily="18" charset="0"/>
              </a:rPr>
              <a:t>Jurisdiction and editorial policy</a:t>
            </a:r>
          </a:p>
        </p:txBody>
      </p:sp>
      <p:sp>
        <p:nvSpPr>
          <p:cNvPr id="4" name="Title 1">
            <a:extLst>
              <a:ext uri="{FF2B5EF4-FFF2-40B4-BE49-F238E27FC236}">
                <a16:creationId xmlns:a16="http://schemas.microsoft.com/office/drawing/2014/main" xmlns="" id="{85F3BC1D-8233-9243-8FA2-92DF213192FB}"/>
              </a:ext>
            </a:extLst>
          </p:cNvPr>
          <p:cNvSpPr txBox="1">
            <a:spLocks/>
          </p:cNvSpPr>
          <p:nvPr/>
        </p:nvSpPr>
        <p:spPr>
          <a:xfrm>
            <a:off x="1910080" y="0"/>
            <a:ext cx="9875520" cy="692727"/>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Intellectual</a:t>
            </a:r>
            <a:r>
              <a:rPr kumimoji="0" lang="en-US" sz="4800" b="1" i="0" u="none" strike="noStrike" kern="1200" cap="none" spc="0" normalizeH="0" noProof="0" dirty="0" smtClean="0">
                <a:ln>
                  <a:noFill/>
                </a:ln>
                <a:solidFill>
                  <a:schemeClr val="tx2">
                    <a:satMod val="130000"/>
                  </a:schemeClr>
                </a:solidFill>
                <a:uLnTx/>
                <a:uFillTx/>
                <a:latin typeface="Cambria" pitchFamily="18" charset="0"/>
                <a:ea typeface="+mj-ea"/>
                <a:cs typeface="+mj-cs"/>
              </a:rPr>
              <a:t> </a:t>
            </a: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Property</a:t>
            </a:r>
            <a:r>
              <a:rPr lang="en-US" sz="4800" b="1" dirty="0" smtClean="0">
                <a:solidFill>
                  <a:schemeClr val="tx2">
                    <a:satMod val="130000"/>
                  </a:schemeClr>
                </a:solidFill>
                <a:latin typeface="Cambria" pitchFamily="18" charset="0"/>
                <a:ea typeface="+mj-ea"/>
                <a:cs typeface="+mj-cs"/>
              </a:rPr>
              <a:t> </a:t>
            </a: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Right</a:t>
            </a:r>
            <a:endParaRPr kumimoji="0" lang="en-US" sz="4800" b="1" i="0" u="none" strike="noStrike" kern="1200" cap="none" spc="0" normalizeH="0" baseline="0" noProof="0" dirty="0">
              <a:ln>
                <a:noFill/>
              </a:ln>
              <a:solidFill>
                <a:schemeClr val="tx2">
                  <a:satMod val="130000"/>
                </a:schemeClr>
              </a:solidFill>
              <a:uLnTx/>
              <a:uFillTx/>
              <a:latin typeface="Cambria" pitchFamily="18" charset="0"/>
              <a:ea typeface="+mj-ea"/>
              <a:cs typeface="+mj-cs"/>
            </a:endParaRPr>
          </a:p>
        </p:txBody>
      </p:sp>
    </p:spTree>
    <p:extLst>
      <p:ext uri="{BB962C8B-B14F-4D97-AF65-F5344CB8AC3E}">
        <p14:creationId xmlns:p14="http://schemas.microsoft.com/office/powerpoint/2010/main" val="53369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9EDEF-D490-AF48-B63C-1412FE3B6F7E}"/>
              </a:ext>
            </a:extLst>
          </p:cNvPr>
          <p:cNvSpPr>
            <a:spLocks noGrp="1"/>
          </p:cNvSpPr>
          <p:nvPr>
            <p:ph type="title"/>
          </p:nvPr>
        </p:nvSpPr>
        <p:spPr>
          <a:xfrm>
            <a:off x="1429219" y="80668"/>
            <a:ext cx="9997440" cy="1143000"/>
          </a:xfrm>
        </p:spPr>
        <p:txBody>
          <a:bodyPr/>
          <a:lstStyle/>
          <a:p>
            <a:r>
              <a:rPr lang="en-US" b="1" dirty="0">
                <a:latin typeface="Cambria" pitchFamily="18" charset="0"/>
              </a:rPr>
              <a:t>IP Rights are not absolute</a:t>
            </a:r>
          </a:p>
        </p:txBody>
      </p:sp>
      <p:sp>
        <p:nvSpPr>
          <p:cNvPr id="3" name="Content Placeholder 2">
            <a:extLst>
              <a:ext uri="{FF2B5EF4-FFF2-40B4-BE49-F238E27FC236}">
                <a16:creationId xmlns:a16="http://schemas.microsoft.com/office/drawing/2014/main" xmlns="" id="{2081CF10-D3EA-1D4E-81F3-CF9B02B02291}"/>
              </a:ext>
            </a:extLst>
          </p:cNvPr>
          <p:cNvSpPr>
            <a:spLocks noGrp="1"/>
          </p:cNvSpPr>
          <p:nvPr>
            <p:ph idx="1"/>
          </p:nvPr>
        </p:nvSpPr>
        <p:spPr>
          <a:xfrm>
            <a:off x="1429219" y="1281540"/>
            <a:ext cx="9997440" cy="4800600"/>
          </a:xfrm>
        </p:spPr>
        <p:txBody>
          <a:bodyPr>
            <a:normAutofit lnSpcReduction="10000"/>
          </a:bodyPr>
          <a:lstStyle/>
          <a:p>
            <a:pPr algn="just"/>
            <a:r>
              <a:rPr lang="en-IN" dirty="0" smtClean="0">
                <a:latin typeface="Cambria" pitchFamily="18" charset="0"/>
              </a:rPr>
              <a:t>IP </a:t>
            </a:r>
            <a:r>
              <a:rPr lang="en-IN" dirty="0">
                <a:latin typeface="Cambria" pitchFamily="18" charset="0"/>
              </a:rPr>
              <a:t>rights are not supreme.  </a:t>
            </a:r>
            <a:r>
              <a:rPr lang="en-IN" b="1" dirty="0">
                <a:latin typeface="Cambria" pitchFamily="18" charset="0"/>
              </a:rPr>
              <a:t>“we must stop thinking of intellectual property as an absolute and start thinking of it as a function”</a:t>
            </a:r>
            <a:endParaRPr lang="en-US" b="1" dirty="0">
              <a:latin typeface="Cambria" pitchFamily="18" charset="0"/>
            </a:endParaRPr>
          </a:p>
          <a:p>
            <a:pPr algn="just"/>
            <a:endParaRPr lang="en-IN" dirty="0">
              <a:latin typeface="Cambria" pitchFamily="18" charset="0"/>
            </a:endParaRPr>
          </a:p>
          <a:p>
            <a:pPr algn="just"/>
            <a:r>
              <a:rPr lang="en-IN" dirty="0">
                <a:latin typeface="Cambria" pitchFamily="18" charset="0"/>
              </a:rPr>
              <a:t>Excessive control by holders of copyright and other forms of intellectual property may unduly limit the ability of the public domain to incorporate and embellish creative innovation in the long-term interests of society as a whole, or create practical obstacles to proper utilization </a:t>
            </a:r>
          </a:p>
          <a:p>
            <a:pPr algn="just"/>
            <a:endParaRPr lang="en-IN" b="1" dirty="0">
              <a:latin typeface="Cambria" pitchFamily="18" charset="0"/>
            </a:endParaRPr>
          </a:p>
        </p:txBody>
      </p:sp>
    </p:spTree>
    <p:extLst>
      <p:ext uri="{BB962C8B-B14F-4D97-AF65-F5344CB8AC3E}">
        <p14:creationId xmlns:p14="http://schemas.microsoft.com/office/powerpoint/2010/main" val="63516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14BA2-8A76-3E45-814F-0A3D3A17B44F}"/>
              </a:ext>
            </a:extLst>
          </p:cNvPr>
          <p:cNvSpPr>
            <a:spLocks noGrp="1"/>
          </p:cNvSpPr>
          <p:nvPr>
            <p:ph type="title"/>
          </p:nvPr>
        </p:nvSpPr>
        <p:spPr>
          <a:xfrm>
            <a:off x="1401509" y="94523"/>
            <a:ext cx="9997440" cy="1143000"/>
          </a:xfrm>
        </p:spPr>
        <p:txBody>
          <a:bodyPr/>
          <a:lstStyle/>
          <a:p>
            <a:r>
              <a:rPr lang="en-US" b="1" dirty="0">
                <a:latin typeface="Cambria" pitchFamily="18" charset="0"/>
              </a:rPr>
              <a:t>The Overlap of rights</a:t>
            </a:r>
          </a:p>
        </p:txBody>
      </p:sp>
      <p:sp>
        <p:nvSpPr>
          <p:cNvPr id="3" name="Content Placeholder 2">
            <a:extLst>
              <a:ext uri="{FF2B5EF4-FFF2-40B4-BE49-F238E27FC236}">
                <a16:creationId xmlns:a16="http://schemas.microsoft.com/office/drawing/2014/main" xmlns="" id="{090E2EF9-A9C9-AC4C-B86D-BD288AFAF368}"/>
              </a:ext>
            </a:extLst>
          </p:cNvPr>
          <p:cNvSpPr>
            <a:spLocks noGrp="1"/>
          </p:cNvSpPr>
          <p:nvPr>
            <p:ph idx="1"/>
          </p:nvPr>
        </p:nvSpPr>
        <p:spPr>
          <a:xfrm>
            <a:off x="1456929" y="1447800"/>
            <a:ext cx="9997440" cy="4800600"/>
          </a:xfrm>
        </p:spPr>
        <p:txBody>
          <a:bodyPr>
            <a:normAutofit fontScale="92500" lnSpcReduction="20000"/>
          </a:bodyPr>
          <a:lstStyle/>
          <a:p>
            <a:pPr algn="just"/>
            <a:r>
              <a:rPr lang="en-US" b="1" dirty="0" smtClean="0">
                <a:latin typeface="Cambria" pitchFamily="18" charset="0"/>
              </a:rPr>
              <a:t>The </a:t>
            </a:r>
            <a:r>
              <a:rPr lang="en-US" b="1" dirty="0">
                <a:latin typeface="Cambria" pitchFamily="18" charset="0"/>
              </a:rPr>
              <a:t>same commercial object may incorporate or reflect different IP rights and the same intellectual endeavor may be protected by more than one IP right. </a:t>
            </a:r>
          </a:p>
          <a:p>
            <a:pPr algn="just"/>
            <a:endParaRPr lang="en-US" dirty="0">
              <a:latin typeface="Cambria" pitchFamily="18" charset="0"/>
            </a:endParaRPr>
          </a:p>
          <a:p>
            <a:pPr algn="just"/>
            <a:r>
              <a:rPr lang="en-US" dirty="0">
                <a:latin typeface="Cambria" pitchFamily="18" charset="0"/>
              </a:rPr>
              <a:t>For instance, a label may be entitled to trademark and copyright protection and a container may be entitled to both trademark and design protection.</a:t>
            </a:r>
          </a:p>
          <a:p>
            <a:pPr algn="just"/>
            <a:endParaRPr lang="en-US" dirty="0">
              <a:latin typeface="Cambria" pitchFamily="18" charset="0"/>
            </a:endParaRPr>
          </a:p>
          <a:p>
            <a:pPr algn="just"/>
            <a:r>
              <a:rPr lang="en-US" dirty="0">
                <a:latin typeface="Cambria" pitchFamily="18" charset="0"/>
              </a:rPr>
              <a:t> This, however, does not justify the blurring of the differences between the different IP rights; each must be kept within its strict statutory limits. </a:t>
            </a:r>
          </a:p>
          <a:p>
            <a:pPr algn="just"/>
            <a:endParaRPr lang="en-US" dirty="0">
              <a:latin typeface="Cambria" pitchFamily="18" charset="0"/>
            </a:endParaRPr>
          </a:p>
        </p:txBody>
      </p:sp>
    </p:spTree>
    <p:extLst>
      <p:ext uri="{BB962C8B-B14F-4D97-AF65-F5344CB8AC3E}">
        <p14:creationId xmlns:p14="http://schemas.microsoft.com/office/powerpoint/2010/main" val="258699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CDA27-B4F9-7B4A-9C0D-4FD6D5EEFB49}"/>
              </a:ext>
            </a:extLst>
          </p:cNvPr>
          <p:cNvSpPr>
            <a:spLocks noGrp="1"/>
          </p:cNvSpPr>
          <p:nvPr>
            <p:ph type="title"/>
          </p:nvPr>
        </p:nvSpPr>
        <p:spPr>
          <a:xfrm>
            <a:off x="1415364" y="122233"/>
            <a:ext cx="9997440" cy="1143000"/>
          </a:xfrm>
        </p:spPr>
        <p:txBody>
          <a:bodyPr/>
          <a:lstStyle/>
          <a:p>
            <a:r>
              <a:rPr lang="en-US" b="1" dirty="0">
                <a:latin typeface="Cambria" pitchFamily="18" charset="0"/>
              </a:rPr>
              <a:t>The problem of weak Rights</a:t>
            </a:r>
          </a:p>
        </p:txBody>
      </p:sp>
      <p:sp>
        <p:nvSpPr>
          <p:cNvPr id="3" name="Content Placeholder 2">
            <a:extLst>
              <a:ext uri="{FF2B5EF4-FFF2-40B4-BE49-F238E27FC236}">
                <a16:creationId xmlns:a16="http://schemas.microsoft.com/office/drawing/2014/main" xmlns="" id="{96C8C3C4-6DD8-0540-8703-257D3DA0EC9C}"/>
              </a:ext>
            </a:extLst>
          </p:cNvPr>
          <p:cNvSpPr>
            <a:spLocks noGrp="1"/>
          </p:cNvSpPr>
          <p:nvPr>
            <p:ph idx="1"/>
          </p:nvPr>
        </p:nvSpPr>
        <p:spPr>
          <a:xfrm>
            <a:off x="1415364" y="1267685"/>
            <a:ext cx="9997440" cy="4800600"/>
          </a:xfrm>
        </p:spPr>
        <p:txBody>
          <a:bodyPr>
            <a:normAutofit fontScale="85000" lnSpcReduction="20000"/>
          </a:bodyPr>
          <a:lstStyle/>
          <a:p>
            <a:pPr algn="just"/>
            <a:r>
              <a:rPr lang="en-US" dirty="0">
                <a:latin typeface="Cambria" pitchFamily="18" charset="0"/>
              </a:rPr>
              <a:t>A second main area for consideration is the expansion of intellectual property protection by means of the deliberate exercise of weak, uncertain or unfounded intellectual property claims. </a:t>
            </a:r>
          </a:p>
          <a:p>
            <a:pPr algn="just"/>
            <a:endParaRPr lang="en-US" dirty="0">
              <a:latin typeface="Cambria" pitchFamily="18" charset="0"/>
            </a:endParaRPr>
          </a:p>
          <a:p>
            <a:pPr algn="just"/>
            <a:r>
              <a:rPr lang="en-US" dirty="0">
                <a:latin typeface="Cambria" pitchFamily="18" charset="0"/>
              </a:rPr>
              <a:t>In such cases, the extension of intellectual property rights arises through deliberate action of parties, yet there are also deficiencies in the legal regimes that contribute to the ability of parties to extend their rights in this manner. </a:t>
            </a:r>
          </a:p>
          <a:p>
            <a:pPr algn="just"/>
            <a:endParaRPr lang="en-US" dirty="0">
              <a:latin typeface="Cambria" pitchFamily="18" charset="0"/>
            </a:endParaRPr>
          </a:p>
          <a:p>
            <a:pPr algn="just"/>
            <a:r>
              <a:rPr lang="en-US" dirty="0">
                <a:latin typeface="Cambria" pitchFamily="18" charset="0"/>
              </a:rPr>
              <a:t>Some of these deficiencies include </a:t>
            </a:r>
            <a:r>
              <a:rPr lang="en-IN" dirty="0">
                <a:latin typeface="Cambria" pitchFamily="18" charset="0"/>
              </a:rPr>
              <a:t>uncertainty as to the scope of protection or the scope of legal defences and systemic shortcomings in the granting of rights </a:t>
            </a:r>
          </a:p>
          <a:p>
            <a:pPr algn="just"/>
            <a:endParaRPr lang="en-US"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296830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ACB71-9B75-E344-A72A-9DE2520730A0}"/>
              </a:ext>
            </a:extLst>
          </p:cNvPr>
          <p:cNvSpPr>
            <a:spLocks noGrp="1"/>
          </p:cNvSpPr>
          <p:nvPr>
            <p:ph type="title"/>
          </p:nvPr>
        </p:nvSpPr>
        <p:spPr/>
        <p:txBody>
          <a:bodyPr/>
          <a:lstStyle/>
          <a:p>
            <a:pPr algn="just"/>
            <a:r>
              <a:rPr lang="en-US" b="1" dirty="0">
                <a:latin typeface="Cambria" pitchFamily="18" charset="0"/>
              </a:rPr>
              <a:t>Jurisdiction of IPR</a:t>
            </a:r>
          </a:p>
        </p:txBody>
      </p:sp>
      <p:sp>
        <p:nvSpPr>
          <p:cNvPr id="3" name="Content Placeholder 2">
            <a:extLst>
              <a:ext uri="{FF2B5EF4-FFF2-40B4-BE49-F238E27FC236}">
                <a16:creationId xmlns:a16="http://schemas.microsoft.com/office/drawing/2014/main" xmlns="" id="{D6B0C154-3C38-8246-B6F1-B102A2411A84}"/>
              </a:ext>
            </a:extLst>
          </p:cNvPr>
          <p:cNvSpPr>
            <a:spLocks noGrp="1"/>
          </p:cNvSpPr>
          <p:nvPr>
            <p:ph idx="1"/>
          </p:nvPr>
        </p:nvSpPr>
        <p:spPr>
          <a:xfrm>
            <a:off x="1470784" y="1447800"/>
            <a:ext cx="9997440" cy="4800600"/>
          </a:xfrm>
        </p:spPr>
        <p:txBody>
          <a:bodyPr/>
          <a:lstStyle/>
          <a:p>
            <a:r>
              <a:rPr lang="en-US" dirty="0" smtClean="0">
                <a:latin typeface="Cambria" pitchFamily="18" charset="0"/>
              </a:rPr>
              <a:t>Jurisdiction </a:t>
            </a:r>
            <a:r>
              <a:rPr lang="en-US" dirty="0">
                <a:latin typeface="Cambria" pitchFamily="18" charset="0"/>
              </a:rPr>
              <a:t>and Territoriality:</a:t>
            </a:r>
          </a:p>
          <a:p>
            <a:endParaRPr lang="en-US" dirty="0">
              <a:latin typeface="Cambria" pitchFamily="18" charset="0"/>
            </a:endParaRPr>
          </a:p>
          <a:p>
            <a:r>
              <a:rPr lang="en-US" dirty="0">
                <a:latin typeface="Cambria" pitchFamily="18" charset="0"/>
              </a:rPr>
              <a:t>The rise of transnational IP </a:t>
            </a:r>
            <a:r>
              <a:rPr lang="en-US" dirty="0" smtClean="0">
                <a:latin typeface="Cambria" pitchFamily="18" charset="0"/>
              </a:rPr>
              <a:t>violation: </a:t>
            </a:r>
            <a:endParaRPr lang="en-US" dirty="0">
              <a:latin typeface="Cambria" pitchFamily="18" charset="0"/>
            </a:endParaRPr>
          </a:p>
          <a:p>
            <a:endParaRPr lang="en-US" dirty="0">
              <a:latin typeface="Cambria" pitchFamily="18" charset="0"/>
            </a:endParaRPr>
          </a:p>
          <a:p>
            <a:r>
              <a:rPr lang="en-US" dirty="0">
                <a:latin typeface="Cambria" pitchFamily="18" charset="0"/>
              </a:rPr>
              <a:t>Laws and conventions concerning jurisdiction: </a:t>
            </a:r>
          </a:p>
          <a:p>
            <a:endParaRPr lang="en-US" dirty="0">
              <a:latin typeface="Cambria" pitchFamily="18" charset="0"/>
            </a:endParaRPr>
          </a:p>
          <a:p>
            <a:r>
              <a:rPr lang="en-US" dirty="0">
                <a:latin typeface="Cambria" pitchFamily="18" charset="0"/>
              </a:rPr>
              <a:t>Basic jurisdictional principles: </a:t>
            </a:r>
          </a:p>
        </p:txBody>
      </p:sp>
    </p:spTree>
    <p:extLst>
      <p:ext uri="{BB962C8B-B14F-4D97-AF65-F5344CB8AC3E}">
        <p14:creationId xmlns:p14="http://schemas.microsoft.com/office/powerpoint/2010/main" val="177863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A7BC3-DCA8-274C-BD95-EAAA2FF844A5}"/>
              </a:ext>
            </a:extLst>
          </p:cNvPr>
          <p:cNvSpPr>
            <a:spLocks noGrp="1"/>
          </p:cNvSpPr>
          <p:nvPr>
            <p:ph type="title"/>
          </p:nvPr>
        </p:nvSpPr>
        <p:spPr>
          <a:xfrm>
            <a:off x="1401509" y="122233"/>
            <a:ext cx="9997440" cy="1143000"/>
          </a:xfrm>
        </p:spPr>
        <p:txBody>
          <a:bodyPr/>
          <a:lstStyle/>
          <a:p>
            <a:r>
              <a:rPr lang="en-US" b="1" dirty="0">
                <a:latin typeface="Cambria" pitchFamily="18" charset="0"/>
              </a:rPr>
              <a:t>Jurisdiction and Territoriality</a:t>
            </a:r>
          </a:p>
        </p:txBody>
      </p:sp>
      <p:sp>
        <p:nvSpPr>
          <p:cNvPr id="3" name="Content Placeholder 2">
            <a:extLst>
              <a:ext uri="{FF2B5EF4-FFF2-40B4-BE49-F238E27FC236}">
                <a16:creationId xmlns:a16="http://schemas.microsoft.com/office/drawing/2014/main" xmlns="" id="{B8A25804-80D9-0C4E-8AA8-4243853999C7}"/>
              </a:ext>
            </a:extLst>
          </p:cNvPr>
          <p:cNvSpPr>
            <a:spLocks noGrp="1"/>
          </p:cNvSpPr>
          <p:nvPr>
            <p:ph idx="1"/>
          </p:nvPr>
        </p:nvSpPr>
        <p:spPr>
          <a:xfrm>
            <a:off x="1429219" y="1389932"/>
            <a:ext cx="9997440" cy="4800600"/>
          </a:xfrm>
        </p:spPr>
        <p:txBody>
          <a:bodyPr>
            <a:normAutofit fontScale="92500" lnSpcReduction="20000"/>
          </a:bodyPr>
          <a:lstStyle/>
          <a:p>
            <a:pPr algn="just"/>
            <a:r>
              <a:rPr lang="en-IN" dirty="0">
                <a:latin typeface="Cambria" pitchFamily="18" charset="0"/>
              </a:rPr>
              <a:t>IP rights are territorial that does not mean that there cannot be jurisdictional issues because it is necessary to distinguish between </a:t>
            </a:r>
            <a:r>
              <a:rPr lang="en-IN" b="1" dirty="0">
                <a:latin typeface="Cambria" pitchFamily="18" charset="0"/>
              </a:rPr>
              <a:t>judicial competence </a:t>
            </a:r>
            <a:r>
              <a:rPr lang="en-IN" dirty="0">
                <a:latin typeface="Cambria" pitchFamily="18" charset="0"/>
              </a:rPr>
              <a:t>and </a:t>
            </a:r>
            <a:r>
              <a:rPr lang="en-IN" b="1" dirty="0">
                <a:latin typeface="Cambria" pitchFamily="18" charset="0"/>
              </a:rPr>
              <a:t>legislative competence</a:t>
            </a:r>
            <a:r>
              <a:rPr lang="en-IN" dirty="0">
                <a:latin typeface="Cambria" pitchFamily="18" charset="0"/>
              </a:rPr>
              <a:t> </a:t>
            </a:r>
            <a:endParaRPr lang="en-IN" dirty="0" smtClean="0">
              <a:latin typeface="Cambria" pitchFamily="18" charset="0"/>
            </a:endParaRPr>
          </a:p>
          <a:p>
            <a:pPr algn="just"/>
            <a:endParaRPr lang="en-IN" dirty="0">
              <a:latin typeface="Cambria" pitchFamily="18" charset="0"/>
            </a:endParaRPr>
          </a:p>
          <a:p>
            <a:pPr algn="just"/>
            <a:r>
              <a:rPr lang="en-IN" dirty="0">
                <a:solidFill>
                  <a:srgbClr val="7030A0"/>
                </a:solidFill>
                <a:latin typeface="Cambria" pitchFamily="18" charset="0"/>
              </a:rPr>
              <a:t>One of the basic </a:t>
            </a:r>
            <a:r>
              <a:rPr lang="en-IN" dirty="0" smtClean="0">
                <a:solidFill>
                  <a:srgbClr val="7030A0"/>
                </a:solidFill>
                <a:latin typeface="Cambria" pitchFamily="18" charset="0"/>
              </a:rPr>
              <a:t>principles </a:t>
            </a:r>
            <a:r>
              <a:rPr lang="en-IN" dirty="0">
                <a:solidFill>
                  <a:srgbClr val="7030A0"/>
                </a:solidFill>
                <a:latin typeface="Cambria" pitchFamily="18" charset="0"/>
              </a:rPr>
              <a:t>of private international law is the distinction between personal jurisdiction (judicial competence) of the court and the applicable law (legislative competence)</a:t>
            </a:r>
            <a:r>
              <a:rPr lang="en-IN" dirty="0">
                <a:latin typeface="Cambria" pitchFamily="18" charset="0"/>
              </a:rPr>
              <a:t> </a:t>
            </a:r>
            <a:endParaRPr lang="en-IN" dirty="0" smtClean="0">
              <a:latin typeface="Cambria" pitchFamily="18" charset="0"/>
            </a:endParaRPr>
          </a:p>
          <a:p>
            <a:pPr algn="just"/>
            <a:endParaRPr lang="en-IN" dirty="0">
              <a:latin typeface="Cambria" pitchFamily="18" charset="0"/>
            </a:endParaRPr>
          </a:p>
          <a:p>
            <a:pPr algn="just"/>
            <a:r>
              <a:rPr lang="en-IN" dirty="0">
                <a:latin typeface="Cambria" pitchFamily="18" charset="0"/>
              </a:rPr>
              <a:t>In intellectual property, such a distinction was often ignored, mainly because of the principle of </a:t>
            </a:r>
            <a:r>
              <a:rPr lang="en-IN" dirty="0" smtClean="0">
                <a:latin typeface="Cambria" pitchFamily="18" charset="0"/>
              </a:rPr>
              <a:t>territoriality</a:t>
            </a:r>
            <a:r>
              <a:rPr lang="en-IN" dirty="0">
                <a:latin typeface="Cambria" pitchFamily="18" charset="0"/>
              </a:rPr>
              <a:t>.</a:t>
            </a:r>
          </a:p>
          <a:p>
            <a:pPr algn="just"/>
            <a:endParaRPr lang="en-US" dirty="0">
              <a:latin typeface="Cambria" pitchFamily="18" charset="0"/>
            </a:endParaRPr>
          </a:p>
        </p:txBody>
      </p:sp>
    </p:spTree>
    <p:extLst>
      <p:ext uri="{BB962C8B-B14F-4D97-AF65-F5344CB8AC3E}">
        <p14:creationId xmlns:p14="http://schemas.microsoft.com/office/powerpoint/2010/main" val="34288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7B5F8-96BF-3242-A04B-43B48C505953}"/>
              </a:ext>
            </a:extLst>
          </p:cNvPr>
          <p:cNvSpPr>
            <a:spLocks noGrp="1"/>
          </p:cNvSpPr>
          <p:nvPr>
            <p:ph type="title"/>
          </p:nvPr>
        </p:nvSpPr>
        <p:spPr>
          <a:xfrm>
            <a:off x="1415364" y="149943"/>
            <a:ext cx="9997440" cy="1143000"/>
          </a:xfrm>
        </p:spPr>
        <p:txBody>
          <a:bodyPr>
            <a:normAutofit fontScale="90000"/>
          </a:bodyPr>
          <a:lstStyle/>
          <a:p>
            <a:r>
              <a:rPr lang="en-US" b="1" dirty="0">
                <a:latin typeface="Cambria" pitchFamily="18" charset="0"/>
              </a:rPr>
              <a:t>The rise of Transnational IP Infringement</a:t>
            </a:r>
          </a:p>
        </p:txBody>
      </p:sp>
      <p:sp>
        <p:nvSpPr>
          <p:cNvPr id="3" name="Content Placeholder 2">
            <a:extLst>
              <a:ext uri="{FF2B5EF4-FFF2-40B4-BE49-F238E27FC236}">
                <a16:creationId xmlns:a16="http://schemas.microsoft.com/office/drawing/2014/main" xmlns="" id="{7FCE0948-3B58-A74F-ABA3-430454F57A5D}"/>
              </a:ext>
            </a:extLst>
          </p:cNvPr>
          <p:cNvSpPr>
            <a:spLocks noGrp="1"/>
          </p:cNvSpPr>
          <p:nvPr>
            <p:ph idx="1"/>
          </p:nvPr>
        </p:nvSpPr>
        <p:spPr>
          <a:xfrm>
            <a:off x="1346089" y="1364670"/>
            <a:ext cx="9997440" cy="4800600"/>
          </a:xfrm>
        </p:spPr>
        <p:txBody>
          <a:bodyPr>
            <a:normAutofit fontScale="85000" lnSpcReduction="20000"/>
          </a:bodyPr>
          <a:lstStyle/>
          <a:p>
            <a:pPr algn="just"/>
            <a:r>
              <a:rPr lang="en-IN" dirty="0">
                <a:latin typeface="Cambria" pitchFamily="18" charset="0"/>
              </a:rPr>
              <a:t>Digital media may produce ubiquitous infringements of intellectual property rights, and thereby create transnational cases that require courts to interpret foreign law or to adjudicate the effect of foreign activities </a:t>
            </a:r>
          </a:p>
          <a:p>
            <a:pPr algn="just"/>
            <a:r>
              <a:rPr lang="en-IN" dirty="0">
                <a:solidFill>
                  <a:srgbClr val="7030A0"/>
                </a:solidFill>
                <a:latin typeface="Cambria" pitchFamily="18" charset="0"/>
              </a:rPr>
              <a:t>Transnational copyright and trademark claims are by now well known, this example shows that patent infringements are no longer as territorially discrete as was once </a:t>
            </a:r>
            <a:r>
              <a:rPr lang="en-IN" dirty="0" smtClean="0">
                <a:solidFill>
                  <a:srgbClr val="7030A0"/>
                </a:solidFill>
                <a:latin typeface="Cambria" pitchFamily="18" charset="0"/>
              </a:rPr>
              <a:t>assumed.</a:t>
            </a:r>
            <a:endParaRPr lang="en-IN" dirty="0">
              <a:solidFill>
                <a:srgbClr val="7030A0"/>
              </a:solidFill>
              <a:latin typeface="Cambria" pitchFamily="18" charset="0"/>
            </a:endParaRPr>
          </a:p>
          <a:p>
            <a:pPr algn="just"/>
            <a:r>
              <a:rPr lang="en-IN" dirty="0">
                <a:latin typeface="Cambria" pitchFamily="18" charset="0"/>
              </a:rPr>
              <a:t>There may be no single court with full adjudicatory authority over worldwide copyright, patent, and trademark </a:t>
            </a:r>
            <a:r>
              <a:rPr lang="en-IN" dirty="0" smtClean="0">
                <a:latin typeface="Cambria" pitchFamily="18" charset="0"/>
              </a:rPr>
              <a:t>claims.</a:t>
            </a:r>
          </a:p>
          <a:p>
            <a:pPr algn="just"/>
            <a:r>
              <a:rPr lang="en-IN" dirty="0" smtClean="0">
                <a:solidFill>
                  <a:srgbClr val="7030A0"/>
                </a:solidFill>
                <a:latin typeface="Cambria" pitchFamily="18" charset="0"/>
              </a:rPr>
              <a:t>In </a:t>
            </a:r>
            <a:r>
              <a:rPr lang="en-IN" dirty="0">
                <a:solidFill>
                  <a:srgbClr val="7030A0"/>
                </a:solidFill>
                <a:latin typeface="Cambria" pitchFamily="18" charset="0"/>
              </a:rPr>
              <a:t>contrast, State-by-State </a:t>
            </a:r>
            <a:r>
              <a:rPr lang="en-IN" dirty="0" smtClean="0">
                <a:solidFill>
                  <a:srgbClr val="7030A0"/>
                </a:solidFill>
                <a:latin typeface="Cambria" pitchFamily="18" charset="0"/>
              </a:rPr>
              <a:t>judgement may </a:t>
            </a:r>
            <a:r>
              <a:rPr lang="en-IN" dirty="0">
                <a:solidFill>
                  <a:srgbClr val="7030A0"/>
                </a:solidFill>
                <a:latin typeface="Cambria" pitchFamily="18" charset="0"/>
              </a:rPr>
              <a:t>make the choice-of-court and choice-of-law issues appear easier to resolve, but multiple </a:t>
            </a:r>
            <a:r>
              <a:rPr lang="en-IN" dirty="0" smtClean="0">
                <a:solidFill>
                  <a:srgbClr val="7030A0"/>
                </a:solidFill>
                <a:latin typeface="Cambria" pitchFamily="18" charset="0"/>
              </a:rPr>
              <a:t>judgements </a:t>
            </a:r>
            <a:r>
              <a:rPr lang="en-IN" dirty="0">
                <a:solidFill>
                  <a:srgbClr val="7030A0"/>
                </a:solidFill>
                <a:latin typeface="Cambria" pitchFamily="18" charset="0"/>
              </a:rPr>
              <a:t>could produce uncertainty, inconsistency, delay, and expense. </a:t>
            </a:r>
          </a:p>
        </p:txBody>
      </p:sp>
    </p:spTree>
    <p:extLst>
      <p:ext uri="{BB962C8B-B14F-4D97-AF65-F5344CB8AC3E}">
        <p14:creationId xmlns:p14="http://schemas.microsoft.com/office/powerpoint/2010/main" val="4030758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66E61-DFCB-DA45-A3A8-7DA3070A68DE}"/>
              </a:ext>
            </a:extLst>
          </p:cNvPr>
          <p:cNvSpPr>
            <a:spLocks noGrp="1"/>
          </p:cNvSpPr>
          <p:nvPr>
            <p:ph type="title"/>
          </p:nvPr>
        </p:nvSpPr>
        <p:spPr/>
        <p:txBody>
          <a:bodyPr>
            <a:normAutofit fontScale="90000"/>
          </a:bodyPr>
          <a:lstStyle/>
          <a:p>
            <a:r>
              <a:rPr lang="en-US" b="1" dirty="0">
                <a:latin typeface="Cambria" pitchFamily="18" charset="0"/>
              </a:rPr>
              <a:t>Laws and conventions concerning jurisdiction</a:t>
            </a:r>
          </a:p>
        </p:txBody>
      </p:sp>
      <p:sp>
        <p:nvSpPr>
          <p:cNvPr id="3" name="Content Placeholder 2">
            <a:extLst>
              <a:ext uri="{FF2B5EF4-FFF2-40B4-BE49-F238E27FC236}">
                <a16:creationId xmlns:a16="http://schemas.microsoft.com/office/drawing/2014/main" xmlns="" id="{34390543-83E3-C448-9D51-C98100AE55BA}"/>
              </a:ext>
            </a:extLst>
          </p:cNvPr>
          <p:cNvSpPr>
            <a:spLocks noGrp="1"/>
          </p:cNvSpPr>
          <p:nvPr>
            <p:ph idx="1"/>
          </p:nvPr>
        </p:nvSpPr>
        <p:spPr>
          <a:xfrm>
            <a:off x="1443074" y="1544785"/>
            <a:ext cx="9997440" cy="4800600"/>
          </a:xfrm>
        </p:spPr>
        <p:txBody>
          <a:bodyPr>
            <a:normAutofit lnSpcReduction="10000"/>
          </a:bodyPr>
          <a:lstStyle/>
          <a:p>
            <a:pPr algn="just"/>
            <a:r>
              <a:rPr lang="en-US" dirty="0" smtClean="0">
                <a:latin typeface="Cambria" pitchFamily="18" charset="0"/>
              </a:rPr>
              <a:t>Jurisdiction </a:t>
            </a:r>
            <a:r>
              <a:rPr lang="en-US" dirty="0">
                <a:latin typeface="Cambria" pitchFamily="18" charset="0"/>
              </a:rPr>
              <a:t>is usually dependent on the particular laws of a given </a:t>
            </a:r>
            <a:r>
              <a:rPr lang="en-US" dirty="0" smtClean="0">
                <a:latin typeface="Cambria" pitchFamily="18" charset="0"/>
              </a:rPr>
              <a:t>country.</a:t>
            </a:r>
            <a:endParaRPr lang="en-IN" dirty="0">
              <a:latin typeface="Cambria" pitchFamily="18" charset="0"/>
            </a:endParaRPr>
          </a:p>
          <a:p>
            <a:pPr algn="just"/>
            <a:r>
              <a:rPr lang="en-IN" dirty="0">
                <a:latin typeface="Cambria" pitchFamily="18" charset="0"/>
              </a:rPr>
              <a:t>Within the European Union (and some other countries) the matter is determined or influenced </a:t>
            </a:r>
            <a:r>
              <a:rPr lang="en-IN" dirty="0" smtClean="0">
                <a:latin typeface="Cambria" pitchFamily="18" charset="0"/>
              </a:rPr>
              <a:t>by Brussels </a:t>
            </a:r>
            <a:r>
              <a:rPr lang="en-IN" dirty="0">
                <a:latin typeface="Cambria" pitchFamily="18" charset="0"/>
              </a:rPr>
              <a:t>Convention on Jurisdiction and the Enforcement of Judgments in Civil and Commercial Matters </a:t>
            </a:r>
            <a:r>
              <a:rPr lang="en-IN" dirty="0" smtClean="0">
                <a:latin typeface="Cambria" pitchFamily="18" charset="0"/>
              </a:rPr>
              <a:t>1968. </a:t>
            </a:r>
            <a:endParaRPr lang="en-IN" dirty="0">
              <a:latin typeface="Cambria" pitchFamily="18" charset="0"/>
            </a:endParaRPr>
          </a:p>
          <a:p>
            <a:pPr algn="just"/>
            <a:r>
              <a:rPr lang="en-IN" dirty="0">
                <a:latin typeface="Cambria" pitchFamily="18" charset="0"/>
              </a:rPr>
              <a:t>Lugano Convention on Jurisdiction and </a:t>
            </a:r>
            <a:r>
              <a:rPr lang="en-IN" dirty="0" smtClean="0">
                <a:latin typeface="Cambria" pitchFamily="18" charset="0"/>
              </a:rPr>
              <a:t>the Enforcement </a:t>
            </a:r>
            <a:r>
              <a:rPr lang="en-IN" dirty="0">
                <a:latin typeface="Cambria" pitchFamily="18" charset="0"/>
              </a:rPr>
              <a:t>of Judgments in Civil and Commercial Matters. </a:t>
            </a:r>
            <a:endParaRPr lang="en-US"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166295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C8EBB-479E-FA46-9BA0-CA301892866D}"/>
              </a:ext>
            </a:extLst>
          </p:cNvPr>
          <p:cNvSpPr>
            <a:spLocks noGrp="1"/>
          </p:cNvSpPr>
          <p:nvPr>
            <p:ph type="title"/>
          </p:nvPr>
        </p:nvSpPr>
        <p:spPr>
          <a:xfrm>
            <a:off x="1373799" y="149943"/>
            <a:ext cx="9997440" cy="1143000"/>
          </a:xfrm>
        </p:spPr>
        <p:txBody>
          <a:bodyPr/>
          <a:lstStyle/>
          <a:p>
            <a:r>
              <a:rPr lang="en-US" b="1" dirty="0">
                <a:latin typeface="Cambria" pitchFamily="18" charset="0"/>
              </a:rPr>
              <a:t>Basic Jurisdictional Principles</a:t>
            </a:r>
          </a:p>
        </p:txBody>
      </p:sp>
      <p:sp>
        <p:nvSpPr>
          <p:cNvPr id="3" name="Content Placeholder 2">
            <a:extLst>
              <a:ext uri="{FF2B5EF4-FFF2-40B4-BE49-F238E27FC236}">
                <a16:creationId xmlns:a16="http://schemas.microsoft.com/office/drawing/2014/main" xmlns="" id="{BB7592E3-CA81-2543-BC42-6941F608D09F}"/>
              </a:ext>
            </a:extLst>
          </p:cNvPr>
          <p:cNvSpPr>
            <a:spLocks noGrp="1"/>
          </p:cNvSpPr>
          <p:nvPr>
            <p:ph idx="1"/>
          </p:nvPr>
        </p:nvSpPr>
        <p:spPr>
          <a:xfrm>
            <a:off x="1373799" y="1447800"/>
            <a:ext cx="9997440" cy="4800600"/>
          </a:xfrm>
        </p:spPr>
        <p:txBody>
          <a:bodyPr>
            <a:normAutofit fontScale="85000" lnSpcReduction="10000"/>
          </a:bodyPr>
          <a:lstStyle/>
          <a:p>
            <a:pPr algn="just"/>
            <a:r>
              <a:rPr lang="en-IN" b="1" dirty="0">
                <a:latin typeface="Cambria" pitchFamily="18" charset="0"/>
              </a:rPr>
              <a:t>The first rule of jurisdiction</a:t>
            </a:r>
            <a:r>
              <a:rPr lang="en-IN" dirty="0">
                <a:latin typeface="Cambria" pitchFamily="18" charset="0"/>
              </a:rPr>
              <a:t> is that the court of residence or domicile of the defendant is the primary court with jurisdiction. This means that a court must have jurisdiction over the person of the defendant. </a:t>
            </a:r>
          </a:p>
          <a:p>
            <a:pPr marL="82296" indent="0" algn="just">
              <a:buNone/>
            </a:pPr>
            <a:endParaRPr lang="en-IN" dirty="0">
              <a:latin typeface="Cambria" pitchFamily="18" charset="0"/>
            </a:endParaRPr>
          </a:p>
          <a:p>
            <a:pPr algn="just"/>
            <a:r>
              <a:rPr lang="en-IN" dirty="0">
                <a:latin typeface="Cambria" pitchFamily="18" charset="0"/>
              </a:rPr>
              <a:t>In addition a court must have subject-matter jurisdiction. The law applicable to determine the existence, validity, duration, attributes, and infringement of intellectual property rights and the remedies for their infringement is: </a:t>
            </a:r>
          </a:p>
          <a:p>
            <a:pPr lvl="1" algn="just"/>
            <a:r>
              <a:rPr lang="en-IN" dirty="0">
                <a:latin typeface="Cambria" pitchFamily="18" charset="0"/>
              </a:rPr>
              <a:t>for registered rights, the law of each state of registration. </a:t>
            </a:r>
          </a:p>
          <a:p>
            <a:pPr lvl="1" algn="just"/>
            <a:r>
              <a:rPr lang="en-IN" dirty="0">
                <a:latin typeface="Cambria" pitchFamily="18" charset="0"/>
              </a:rPr>
              <a:t>for other intellectual property rights, the law of each state in and for which protection is sought. </a:t>
            </a:r>
          </a:p>
          <a:p>
            <a:pPr algn="just"/>
            <a:endParaRPr lang="en-US" dirty="0">
              <a:latin typeface="Cambria" pitchFamily="18" charset="0"/>
            </a:endParaRPr>
          </a:p>
        </p:txBody>
      </p:sp>
    </p:spTree>
    <p:extLst>
      <p:ext uri="{BB962C8B-B14F-4D97-AF65-F5344CB8AC3E}">
        <p14:creationId xmlns:p14="http://schemas.microsoft.com/office/powerpoint/2010/main" val="1592984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B3B8D-3879-9F43-A574-79CBA44E0449}"/>
              </a:ext>
            </a:extLst>
          </p:cNvPr>
          <p:cNvSpPr>
            <a:spLocks noGrp="1"/>
          </p:cNvSpPr>
          <p:nvPr>
            <p:ph type="title"/>
          </p:nvPr>
        </p:nvSpPr>
        <p:spPr>
          <a:xfrm>
            <a:off x="1387654" y="274638"/>
            <a:ext cx="9997440" cy="612053"/>
          </a:xfrm>
        </p:spPr>
        <p:txBody>
          <a:bodyPr>
            <a:normAutofit fontScale="90000"/>
          </a:bodyPr>
          <a:lstStyle/>
          <a:p>
            <a:r>
              <a:rPr lang="en-US" b="1" dirty="0">
                <a:latin typeface="Cambria" pitchFamily="18" charset="0"/>
              </a:rPr>
              <a:t>Continued …</a:t>
            </a:r>
          </a:p>
        </p:txBody>
      </p:sp>
      <p:sp>
        <p:nvSpPr>
          <p:cNvPr id="3" name="Content Placeholder 2">
            <a:extLst>
              <a:ext uri="{FF2B5EF4-FFF2-40B4-BE49-F238E27FC236}">
                <a16:creationId xmlns:a16="http://schemas.microsoft.com/office/drawing/2014/main" xmlns="" id="{C75710AD-DEA4-7C4D-A563-2A6ABFFF26DC}"/>
              </a:ext>
            </a:extLst>
          </p:cNvPr>
          <p:cNvSpPr>
            <a:spLocks noGrp="1"/>
          </p:cNvSpPr>
          <p:nvPr>
            <p:ph idx="1"/>
          </p:nvPr>
        </p:nvSpPr>
        <p:spPr>
          <a:xfrm>
            <a:off x="1359944" y="1198410"/>
            <a:ext cx="9997440" cy="4800600"/>
          </a:xfrm>
        </p:spPr>
        <p:txBody>
          <a:bodyPr>
            <a:normAutofit/>
          </a:bodyPr>
          <a:lstStyle/>
          <a:p>
            <a:pPr algn="just"/>
            <a:r>
              <a:rPr lang="en-IN" dirty="0">
                <a:latin typeface="Cambria" pitchFamily="18" charset="0"/>
              </a:rPr>
              <a:t>Court does not have jurisdiction to try foreign patent or trademark cases even if the defendant is resident within its </a:t>
            </a:r>
            <a:r>
              <a:rPr lang="en-IN" dirty="0" smtClean="0">
                <a:latin typeface="Cambria" pitchFamily="18" charset="0"/>
              </a:rPr>
              <a:t>jurisdiction.</a:t>
            </a:r>
            <a:endParaRPr lang="en-IN" dirty="0">
              <a:latin typeface="Cambria" pitchFamily="18" charset="0"/>
            </a:endParaRPr>
          </a:p>
          <a:p>
            <a:pPr algn="just"/>
            <a:endParaRPr lang="en-IN" dirty="0">
              <a:latin typeface="Cambria" pitchFamily="18" charset="0"/>
            </a:endParaRPr>
          </a:p>
          <a:p>
            <a:pPr algn="just"/>
            <a:r>
              <a:rPr lang="en-IN" dirty="0" smtClean="0">
                <a:latin typeface="Cambria" pitchFamily="18" charset="0"/>
              </a:rPr>
              <a:t>Contractual </a:t>
            </a:r>
            <a:r>
              <a:rPr lang="en-IN" dirty="0">
                <a:latin typeface="Cambria" pitchFamily="18" charset="0"/>
              </a:rPr>
              <a:t>disputes concerning IP rights may be decided by the court that has jurisdiction over the parties to the </a:t>
            </a:r>
            <a:r>
              <a:rPr lang="en-IN" dirty="0" smtClean="0">
                <a:latin typeface="Cambria" pitchFamily="18" charset="0"/>
              </a:rPr>
              <a:t>contract.</a:t>
            </a:r>
            <a:endParaRPr lang="en-IN" dirty="0">
              <a:latin typeface="Cambria" pitchFamily="18" charset="0"/>
            </a:endParaRPr>
          </a:p>
        </p:txBody>
      </p:sp>
    </p:spTree>
    <p:extLst>
      <p:ext uri="{BB962C8B-B14F-4D97-AF65-F5344CB8AC3E}">
        <p14:creationId xmlns:p14="http://schemas.microsoft.com/office/powerpoint/2010/main" val="550591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17C88-BBFD-CE46-AC14-4F2C96C1559E}"/>
              </a:ext>
            </a:extLst>
          </p:cNvPr>
          <p:cNvSpPr>
            <a:spLocks noGrp="1"/>
          </p:cNvSpPr>
          <p:nvPr>
            <p:ph type="title"/>
          </p:nvPr>
        </p:nvSpPr>
        <p:spPr/>
        <p:txBody>
          <a:bodyPr/>
          <a:lstStyle/>
          <a:p>
            <a:r>
              <a:rPr lang="en-US" b="1" dirty="0">
                <a:latin typeface="Cambria" pitchFamily="18" charset="0"/>
              </a:rPr>
              <a:t>IPR editorial Policy</a:t>
            </a:r>
          </a:p>
        </p:txBody>
      </p:sp>
      <p:sp>
        <p:nvSpPr>
          <p:cNvPr id="3" name="Content Placeholder 2">
            <a:extLst>
              <a:ext uri="{FF2B5EF4-FFF2-40B4-BE49-F238E27FC236}">
                <a16:creationId xmlns:a16="http://schemas.microsoft.com/office/drawing/2014/main" xmlns="" id="{E327808A-675D-9D4B-82C9-F47D31131B34}"/>
              </a:ext>
            </a:extLst>
          </p:cNvPr>
          <p:cNvSpPr>
            <a:spLocks noGrp="1"/>
          </p:cNvSpPr>
          <p:nvPr>
            <p:ph idx="1"/>
          </p:nvPr>
        </p:nvSpPr>
        <p:spPr>
          <a:xfrm>
            <a:off x="1415364" y="1447800"/>
            <a:ext cx="9997440" cy="4800600"/>
          </a:xfrm>
        </p:spPr>
        <p:txBody>
          <a:bodyPr/>
          <a:lstStyle/>
          <a:p>
            <a:pPr algn="just"/>
            <a:r>
              <a:rPr lang="en-US" dirty="0">
                <a:latin typeface="Cambria" pitchFamily="18" charset="0"/>
              </a:rPr>
              <a:t>Selection of Precedents</a:t>
            </a:r>
          </a:p>
          <a:p>
            <a:pPr algn="just"/>
            <a:r>
              <a:rPr lang="en-US" dirty="0">
                <a:latin typeface="Cambria" pitchFamily="18" charset="0"/>
              </a:rPr>
              <a:t>Selection of Statues</a:t>
            </a:r>
          </a:p>
          <a:p>
            <a:pPr algn="just"/>
            <a:r>
              <a:rPr lang="en-US" dirty="0">
                <a:latin typeface="Cambria" pitchFamily="18" charset="0"/>
              </a:rPr>
              <a:t>Insertion and Omissions</a:t>
            </a:r>
          </a:p>
          <a:p>
            <a:pPr algn="just"/>
            <a:r>
              <a:rPr lang="en-US" dirty="0">
                <a:latin typeface="Cambria" pitchFamily="18" charset="0"/>
              </a:rPr>
              <a:t>Spelling and Styles</a:t>
            </a:r>
          </a:p>
          <a:p>
            <a:pPr algn="just"/>
            <a:r>
              <a:rPr lang="en-US" dirty="0">
                <a:latin typeface="Cambria" pitchFamily="18" charset="0"/>
              </a:rPr>
              <a:t>Repetition</a:t>
            </a:r>
          </a:p>
        </p:txBody>
      </p:sp>
    </p:spTree>
    <p:extLst>
      <p:ext uri="{BB962C8B-B14F-4D97-AF65-F5344CB8AC3E}">
        <p14:creationId xmlns:p14="http://schemas.microsoft.com/office/powerpoint/2010/main" val="216609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78B2D-1912-4D4C-903A-7239E1E7F9AC}"/>
              </a:ext>
            </a:extLst>
          </p:cNvPr>
          <p:cNvSpPr>
            <a:spLocks noGrp="1"/>
          </p:cNvSpPr>
          <p:nvPr>
            <p:ph type="title"/>
          </p:nvPr>
        </p:nvSpPr>
        <p:spPr>
          <a:xfrm>
            <a:off x="1914144" y="692726"/>
            <a:ext cx="9997440" cy="724911"/>
          </a:xfrm>
        </p:spPr>
        <p:txBody>
          <a:bodyPr>
            <a:normAutofit fontScale="90000"/>
          </a:bodyPr>
          <a:lstStyle/>
          <a:p>
            <a:r>
              <a:rPr lang="en-US" dirty="0" smtClean="0">
                <a:latin typeface="Cambria" pitchFamily="18" charset="0"/>
              </a:rPr>
              <a:t>Contents</a:t>
            </a:r>
            <a:endParaRPr lang="en-US" dirty="0">
              <a:latin typeface="Cambria" pitchFamily="18" charset="0"/>
            </a:endParaRPr>
          </a:p>
        </p:txBody>
      </p:sp>
      <p:sp>
        <p:nvSpPr>
          <p:cNvPr id="3" name="Content Placeholder 2">
            <a:extLst>
              <a:ext uri="{FF2B5EF4-FFF2-40B4-BE49-F238E27FC236}">
                <a16:creationId xmlns:a16="http://schemas.microsoft.com/office/drawing/2014/main" xmlns="" id="{1B285869-392F-2046-B7CE-361FA9447E92}"/>
              </a:ext>
            </a:extLst>
          </p:cNvPr>
          <p:cNvSpPr>
            <a:spLocks noGrp="1"/>
          </p:cNvSpPr>
          <p:nvPr>
            <p:ph idx="1"/>
          </p:nvPr>
        </p:nvSpPr>
        <p:spPr>
          <a:xfrm>
            <a:off x="1914144" y="1770528"/>
            <a:ext cx="9997440" cy="4800600"/>
          </a:xfrm>
        </p:spPr>
        <p:txBody>
          <a:bodyPr/>
          <a:lstStyle/>
          <a:p>
            <a:r>
              <a:rPr lang="en-US" dirty="0">
                <a:solidFill>
                  <a:schemeClr val="bg2">
                    <a:lumMod val="75000"/>
                  </a:schemeClr>
                </a:solidFill>
                <a:latin typeface="Cambria" pitchFamily="18" charset="0"/>
              </a:rPr>
              <a:t>National and International Law</a:t>
            </a:r>
          </a:p>
          <a:p>
            <a:r>
              <a:rPr lang="en-US" dirty="0">
                <a:solidFill>
                  <a:schemeClr val="bg2">
                    <a:lumMod val="75000"/>
                  </a:schemeClr>
                </a:solidFill>
                <a:latin typeface="Cambria" pitchFamily="18" charset="0"/>
              </a:rPr>
              <a:t>TRIPS Agreement</a:t>
            </a:r>
          </a:p>
          <a:p>
            <a:r>
              <a:rPr lang="en-US" dirty="0">
                <a:solidFill>
                  <a:schemeClr val="bg2">
                    <a:lumMod val="75000"/>
                  </a:schemeClr>
                </a:solidFill>
                <a:latin typeface="Cambria" pitchFamily="18" charset="0"/>
              </a:rPr>
              <a:t>Registered and Unregistered Rights</a:t>
            </a:r>
          </a:p>
          <a:p>
            <a:r>
              <a:rPr lang="en-US" dirty="0">
                <a:solidFill>
                  <a:schemeClr val="bg2">
                    <a:lumMod val="75000"/>
                  </a:schemeClr>
                </a:solidFill>
                <a:latin typeface="Cambria" pitchFamily="18" charset="0"/>
              </a:rPr>
              <a:t>Civil and Criminal Law</a:t>
            </a:r>
          </a:p>
          <a:p>
            <a:r>
              <a:rPr lang="en-US" dirty="0">
                <a:solidFill>
                  <a:schemeClr val="bg2">
                    <a:lumMod val="75000"/>
                  </a:schemeClr>
                </a:solidFill>
                <a:latin typeface="Cambria" pitchFamily="18" charset="0"/>
              </a:rPr>
              <a:t>IP rights as basic human rights</a:t>
            </a:r>
          </a:p>
          <a:p>
            <a:r>
              <a:rPr lang="en-US" dirty="0">
                <a:latin typeface="Cambria" pitchFamily="18" charset="0"/>
              </a:rPr>
              <a:t>Justification for  the recognition and enforcement of IP rights</a:t>
            </a:r>
          </a:p>
          <a:p>
            <a:r>
              <a:rPr lang="en-US" dirty="0">
                <a:latin typeface="Cambria" pitchFamily="18" charset="0"/>
              </a:rPr>
              <a:t>Jurisdiction and editorial policy</a:t>
            </a:r>
          </a:p>
        </p:txBody>
      </p:sp>
      <p:sp>
        <p:nvSpPr>
          <p:cNvPr id="4" name="Title 1">
            <a:extLst>
              <a:ext uri="{FF2B5EF4-FFF2-40B4-BE49-F238E27FC236}">
                <a16:creationId xmlns:a16="http://schemas.microsoft.com/office/drawing/2014/main" xmlns="" id="{85F3BC1D-8233-9243-8FA2-92DF213192FB}"/>
              </a:ext>
            </a:extLst>
          </p:cNvPr>
          <p:cNvSpPr txBox="1">
            <a:spLocks/>
          </p:cNvSpPr>
          <p:nvPr/>
        </p:nvSpPr>
        <p:spPr>
          <a:xfrm>
            <a:off x="1910080" y="0"/>
            <a:ext cx="9875520" cy="692727"/>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Intellectual</a:t>
            </a:r>
            <a:r>
              <a:rPr kumimoji="0" lang="en-US" sz="4800" b="1" i="0" u="none" strike="noStrike" kern="1200" cap="none" spc="0" normalizeH="0" noProof="0" dirty="0" smtClean="0">
                <a:ln>
                  <a:noFill/>
                </a:ln>
                <a:solidFill>
                  <a:schemeClr val="tx2">
                    <a:satMod val="130000"/>
                  </a:schemeClr>
                </a:solidFill>
                <a:uLnTx/>
                <a:uFillTx/>
                <a:latin typeface="Cambria" pitchFamily="18" charset="0"/>
                <a:ea typeface="+mj-ea"/>
                <a:cs typeface="+mj-cs"/>
              </a:rPr>
              <a:t> </a:t>
            </a: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Property</a:t>
            </a:r>
            <a:r>
              <a:rPr lang="en-US" sz="4800" b="1" dirty="0" smtClean="0">
                <a:solidFill>
                  <a:schemeClr val="tx2">
                    <a:satMod val="130000"/>
                  </a:schemeClr>
                </a:solidFill>
                <a:latin typeface="Cambria" pitchFamily="18" charset="0"/>
                <a:ea typeface="+mj-ea"/>
                <a:cs typeface="+mj-cs"/>
              </a:rPr>
              <a:t> </a:t>
            </a:r>
            <a:r>
              <a:rPr kumimoji="0" lang="en-US" sz="4800" b="1" i="0" u="none" strike="noStrike" kern="1200" cap="none" spc="0" normalizeH="0" baseline="0" noProof="0" dirty="0" smtClean="0">
                <a:ln>
                  <a:noFill/>
                </a:ln>
                <a:solidFill>
                  <a:schemeClr val="tx2">
                    <a:satMod val="130000"/>
                  </a:schemeClr>
                </a:solidFill>
                <a:uLnTx/>
                <a:uFillTx/>
                <a:latin typeface="Cambria" pitchFamily="18" charset="0"/>
                <a:ea typeface="+mj-ea"/>
                <a:cs typeface="+mj-cs"/>
              </a:rPr>
              <a:t>Right</a:t>
            </a:r>
            <a:endParaRPr kumimoji="0" lang="en-US" sz="4800" b="1" i="0" u="none" strike="noStrike" kern="1200" cap="none" spc="0" normalizeH="0" baseline="0" noProof="0" dirty="0">
              <a:ln>
                <a:noFill/>
              </a:ln>
              <a:solidFill>
                <a:schemeClr val="tx2">
                  <a:satMod val="130000"/>
                </a:schemeClr>
              </a:solidFill>
              <a:uLnTx/>
              <a:uFillTx/>
              <a:latin typeface="Cambria" pitchFamily="18" charset="0"/>
              <a:ea typeface="+mj-ea"/>
              <a:cs typeface="+mj-cs"/>
            </a:endParaRPr>
          </a:p>
        </p:txBody>
      </p:sp>
    </p:spTree>
    <p:extLst>
      <p:ext uri="{BB962C8B-B14F-4D97-AF65-F5344CB8AC3E}">
        <p14:creationId xmlns:p14="http://schemas.microsoft.com/office/powerpoint/2010/main" val="3485684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EBFE05-CC5B-41A9-8A03-BA751D2AD7F6}"/>
              </a:ext>
            </a:extLst>
          </p:cNvPr>
          <p:cNvSpPr>
            <a:spLocks noGrp="1"/>
          </p:cNvSpPr>
          <p:nvPr>
            <p:ph idx="1"/>
          </p:nvPr>
        </p:nvSpPr>
        <p:spPr>
          <a:xfrm>
            <a:off x="1413164" y="866168"/>
            <a:ext cx="10371004" cy="4781282"/>
          </a:xfrm>
        </p:spPr>
        <p:txBody>
          <a:bodyPr>
            <a:noAutofit/>
          </a:bodyPr>
          <a:lstStyle/>
          <a:p>
            <a:pPr algn="just"/>
            <a:r>
              <a:rPr lang="en-US" b="1" dirty="0">
                <a:latin typeface="Cambria" pitchFamily="18" charset="0"/>
              </a:rPr>
              <a:t> </a:t>
            </a:r>
            <a:r>
              <a:rPr lang="en-US" b="1" i="1" dirty="0">
                <a:latin typeface="Cambria" pitchFamily="18" charset="0"/>
              </a:rPr>
              <a:t>Selection of precedents</a:t>
            </a:r>
            <a:r>
              <a:rPr lang="en-US" b="1" dirty="0">
                <a:latin typeface="Cambria" pitchFamily="18" charset="0"/>
              </a:rPr>
              <a:t>: </a:t>
            </a:r>
          </a:p>
          <a:p>
            <a:pPr lvl="1" algn="just"/>
            <a:endParaRPr lang="en-US" sz="1800" dirty="0">
              <a:latin typeface="Cambria" pitchFamily="18" charset="0"/>
            </a:endParaRPr>
          </a:p>
          <a:p>
            <a:pPr lvl="1" algn="just"/>
            <a:r>
              <a:rPr lang="en-US" sz="2400" dirty="0">
                <a:latin typeface="Cambria" pitchFamily="18" charset="0"/>
              </a:rPr>
              <a:t>Precedents that state general propositions and not merely </a:t>
            </a:r>
            <a:r>
              <a:rPr lang="en-US" sz="2400" dirty="0" smtClean="0">
                <a:latin typeface="Cambria" pitchFamily="18" charset="0"/>
              </a:rPr>
              <a:t>narrow </a:t>
            </a:r>
            <a:r>
              <a:rPr lang="en-US" sz="2400" dirty="0">
                <a:latin typeface="Cambria" pitchFamily="18" charset="0"/>
              </a:rPr>
              <a:t>ones were, as far as possible, chosen. The precedents used are from a limited number of jurisdictions.</a:t>
            </a:r>
          </a:p>
          <a:p>
            <a:pPr marL="274320" lvl="1" indent="0" algn="just">
              <a:buNone/>
            </a:pPr>
            <a:endParaRPr lang="en-US" sz="2400" dirty="0">
              <a:latin typeface="Cambria" pitchFamily="18" charset="0"/>
            </a:endParaRPr>
          </a:p>
          <a:p>
            <a:pPr lvl="1" algn="just"/>
            <a:r>
              <a:rPr lang="en-US" sz="2400" dirty="0">
                <a:latin typeface="Cambria" pitchFamily="18" charset="0"/>
              </a:rPr>
              <a:t>The reason for the selection of any particular judgment is often </a:t>
            </a:r>
            <a:r>
              <a:rPr lang="en-US" sz="2400" dirty="0" smtClean="0">
                <a:latin typeface="Cambria" pitchFamily="18" charset="0"/>
              </a:rPr>
              <a:t>accidental </a:t>
            </a:r>
            <a:r>
              <a:rPr lang="en-US" sz="2400" dirty="0">
                <a:latin typeface="Cambria" pitchFamily="18" charset="0"/>
              </a:rPr>
              <a:t>but the degree of judicial activity in the field of IP because of economic factors, and the </a:t>
            </a:r>
            <a:r>
              <a:rPr lang="en-US" sz="2400" dirty="0" smtClean="0">
                <a:latin typeface="Cambria" pitchFamily="18" charset="0"/>
              </a:rPr>
              <a:t>availability of judgments</a:t>
            </a:r>
            <a:r>
              <a:rPr lang="en-US" sz="2400" dirty="0">
                <a:latin typeface="Cambria" pitchFamily="18" charset="0"/>
              </a:rPr>
              <a:t>, </a:t>
            </a:r>
            <a:r>
              <a:rPr lang="en-US" sz="2400" dirty="0" smtClean="0">
                <a:latin typeface="Cambria" pitchFamily="18" charset="0"/>
              </a:rPr>
              <a:t> especially </a:t>
            </a:r>
            <a:r>
              <a:rPr lang="en-US" sz="2400" dirty="0">
                <a:latin typeface="Cambria" pitchFamily="18" charset="0"/>
              </a:rPr>
              <a:t>on the Internet were usually determinative</a:t>
            </a:r>
            <a:r>
              <a:rPr lang="en-US" sz="1800" dirty="0" smtClean="0">
                <a:latin typeface="Cambria" pitchFamily="18" charset="0"/>
              </a:rPr>
              <a:t>.</a:t>
            </a:r>
            <a:endParaRPr lang="en-US" sz="2000" dirty="0">
              <a:latin typeface="Cambria" pitchFamily="18" charset="0"/>
            </a:endParaRPr>
          </a:p>
        </p:txBody>
      </p:sp>
    </p:spTree>
    <p:extLst>
      <p:ext uri="{BB962C8B-B14F-4D97-AF65-F5344CB8AC3E}">
        <p14:creationId xmlns:p14="http://schemas.microsoft.com/office/powerpoint/2010/main" val="153760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B55A79-CE17-41BA-8D40-611B51CA0A6C}"/>
              </a:ext>
            </a:extLst>
          </p:cNvPr>
          <p:cNvSpPr>
            <a:spLocks noGrp="1"/>
          </p:cNvSpPr>
          <p:nvPr>
            <p:ph idx="1"/>
          </p:nvPr>
        </p:nvSpPr>
        <p:spPr>
          <a:xfrm>
            <a:off x="1542539" y="665017"/>
            <a:ext cx="9638081" cy="4433455"/>
          </a:xfrm>
        </p:spPr>
        <p:txBody>
          <a:bodyPr>
            <a:normAutofit/>
          </a:bodyPr>
          <a:lstStyle/>
          <a:p>
            <a:pPr algn="just"/>
            <a:r>
              <a:rPr lang="en-US" b="1" i="1" dirty="0">
                <a:latin typeface="Cambria" pitchFamily="18" charset="0"/>
              </a:rPr>
              <a:t>Selection of statutes</a:t>
            </a:r>
            <a:r>
              <a:rPr lang="en-US" b="1" dirty="0">
                <a:latin typeface="Cambria" pitchFamily="18" charset="0"/>
              </a:rPr>
              <a:t>: </a:t>
            </a:r>
            <a:endParaRPr lang="en-US" b="1" dirty="0" smtClean="0">
              <a:latin typeface="Cambria" pitchFamily="18" charset="0"/>
            </a:endParaRPr>
          </a:p>
          <a:p>
            <a:pPr algn="just"/>
            <a:endParaRPr lang="en-US" b="1" dirty="0">
              <a:latin typeface="Cambria" pitchFamily="18" charset="0"/>
            </a:endParaRPr>
          </a:p>
          <a:p>
            <a:pPr lvl="1" algn="just"/>
            <a:r>
              <a:rPr lang="en-US" dirty="0" smtClean="0">
                <a:latin typeface="Cambria" pitchFamily="18" charset="0"/>
              </a:rPr>
              <a:t>Laws </a:t>
            </a:r>
            <a:r>
              <a:rPr lang="en-US" dirty="0">
                <a:latin typeface="Cambria" pitchFamily="18" charset="0"/>
              </a:rPr>
              <a:t>from different jurisdictions have been chosen in order to illustrate different </a:t>
            </a:r>
            <a:r>
              <a:rPr lang="en-US" dirty="0" smtClean="0">
                <a:latin typeface="Cambria" pitchFamily="18" charset="0"/>
              </a:rPr>
              <a:t>points.</a:t>
            </a:r>
          </a:p>
          <a:p>
            <a:pPr lvl="1" algn="just"/>
            <a:r>
              <a:rPr lang="en-US" dirty="0" smtClean="0">
                <a:solidFill>
                  <a:srgbClr val="7030A0"/>
                </a:solidFill>
                <a:latin typeface="Cambria" pitchFamily="18" charset="0"/>
              </a:rPr>
              <a:t>The </a:t>
            </a:r>
            <a:r>
              <a:rPr lang="en-US" dirty="0">
                <a:solidFill>
                  <a:srgbClr val="7030A0"/>
                </a:solidFill>
                <a:latin typeface="Cambria" pitchFamily="18" charset="0"/>
              </a:rPr>
              <a:t>basis of selection was to find a </a:t>
            </a:r>
            <a:r>
              <a:rPr lang="en-US" dirty="0" smtClean="0">
                <a:solidFill>
                  <a:srgbClr val="7030A0"/>
                </a:solidFill>
                <a:latin typeface="Cambria" pitchFamily="18" charset="0"/>
              </a:rPr>
              <a:t>law </a:t>
            </a:r>
            <a:r>
              <a:rPr lang="en-US" dirty="0">
                <a:solidFill>
                  <a:srgbClr val="7030A0"/>
                </a:solidFill>
                <a:latin typeface="Cambria" pitchFamily="18" charset="0"/>
              </a:rPr>
              <a:t>that would be representative of the law or to illustrate a novel or different approach. </a:t>
            </a:r>
            <a:endParaRPr lang="en-US" dirty="0" smtClean="0">
              <a:solidFill>
                <a:srgbClr val="7030A0"/>
              </a:solidFill>
              <a:latin typeface="Cambria" pitchFamily="18" charset="0"/>
            </a:endParaRPr>
          </a:p>
          <a:p>
            <a:pPr lvl="1" algn="just"/>
            <a:r>
              <a:rPr lang="en-US" dirty="0" smtClean="0">
                <a:latin typeface="Cambria" pitchFamily="18" charset="0"/>
              </a:rPr>
              <a:t>Accessibility </a:t>
            </a:r>
            <a:r>
              <a:rPr lang="en-US" dirty="0">
                <a:latin typeface="Cambria" pitchFamily="18" charset="0"/>
              </a:rPr>
              <a:t>was also a factor and those quoted can be found on the </a:t>
            </a:r>
            <a:r>
              <a:rPr lang="en-US" dirty="0" smtClean="0">
                <a:latin typeface="Cambria" pitchFamily="18" charset="0"/>
              </a:rPr>
              <a:t>Internet.</a:t>
            </a:r>
          </a:p>
        </p:txBody>
      </p:sp>
    </p:spTree>
    <p:extLst>
      <p:ext uri="{BB962C8B-B14F-4D97-AF65-F5344CB8AC3E}">
        <p14:creationId xmlns:p14="http://schemas.microsoft.com/office/powerpoint/2010/main" val="397155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823E23-92AD-4E60-BC72-3C6C1F42F21B}"/>
              </a:ext>
            </a:extLst>
          </p:cNvPr>
          <p:cNvSpPr>
            <a:spLocks noGrp="1"/>
          </p:cNvSpPr>
          <p:nvPr>
            <p:ph idx="1"/>
          </p:nvPr>
        </p:nvSpPr>
        <p:spPr>
          <a:xfrm>
            <a:off x="1375430" y="364254"/>
            <a:ext cx="10762781" cy="4046381"/>
          </a:xfrm>
        </p:spPr>
        <p:txBody>
          <a:bodyPr>
            <a:normAutofit/>
          </a:bodyPr>
          <a:lstStyle/>
          <a:p>
            <a:pPr algn="just"/>
            <a:r>
              <a:rPr lang="en-US" b="1" i="1" dirty="0">
                <a:latin typeface="Cambria" pitchFamily="18" charset="0"/>
              </a:rPr>
              <a:t>Insertions and omissions</a:t>
            </a:r>
            <a:r>
              <a:rPr lang="en-US" b="1" dirty="0">
                <a:latin typeface="Cambria" pitchFamily="18" charset="0"/>
              </a:rPr>
              <a:t>: </a:t>
            </a:r>
            <a:endParaRPr lang="en-US" b="1" dirty="0" smtClean="0">
              <a:latin typeface="Cambria" pitchFamily="18" charset="0"/>
            </a:endParaRPr>
          </a:p>
          <a:p>
            <a:pPr algn="just"/>
            <a:endParaRPr lang="en-US" dirty="0">
              <a:latin typeface="Cambria" pitchFamily="18" charset="0"/>
            </a:endParaRPr>
          </a:p>
          <a:p>
            <a:pPr lvl="1" algn="just"/>
            <a:r>
              <a:rPr lang="en-US" dirty="0">
                <a:latin typeface="Cambria" pitchFamily="18" charset="0"/>
              </a:rPr>
              <a:t>Except for a few instances, the extracts from judgments are relatively short and do not deal with the facts of the case.</a:t>
            </a:r>
          </a:p>
          <a:p>
            <a:pPr lvl="1" algn="just"/>
            <a:r>
              <a:rPr lang="en-US" dirty="0">
                <a:latin typeface="Cambria" pitchFamily="18" charset="0"/>
              </a:rPr>
              <a:t>Facts are given if necessary for understanding the extract.</a:t>
            </a:r>
          </a:p>
          <a:p>
            <a:pPr lvl="1" algn="just"/>
            <a:r>
              <a:rPr lang="en-US" dirty="0">
                <a:latin typeface="Cambria" pitchFamily="18" charset="0"/>
              </a:rPr>
              <a:t>very few facts are stated because the facts are difficult to restate and add little to an understanding of the underlying principle</a:t>
            </a:r>
            <a:r>
              <a:rPr lang="en-US" dirty="0" smtClean="0">
                <a:latin typeface="Cambria" pitchFamily="18" charset="0"/>
              </a:rPr>
              <a:t>.</a:t>
            </a:r>
            <a:endParaRPr lang="en-US" dirty="0">
              <a:latin typeface="Cambria" pitchFamily="18" charset="0"/>
            </a:endParaRPr>
          </a:p>
        </p:txBody>
      </p:sp>
    </p:spTree>
    <p:extLst>
      <p:ext uri="{BB962C8B-B14F-4D97-AF65-F5344CB8AC3E}">
        <p14:creationId xmlns:p14="http://schemas.microsoft.com/office/powerpoint/2010/main" val="334128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45810E8-94B5-46B5-855F-E2CA56D7B342}"/>
              </a:ext>
            </a:extLst>
          </p:cNvPr>
          <p:cNvSpPr>
            <a:spLocks noGrp="1"/>
          </p:cNvSpPr>
          <p:nvPr>
            <p:ph idx="1"/>
          </p:nvPr>
        </p:nvSpPr>
        <p:spPr>
          <a:xfrm>
            <a:off x="1320868" y="692726"/>
            <a:ext cx="10703245" cy="5749637"/>
          </a:xfrm>
        </p:spPr>
        <p:txBody>
          <a:bodyPr>
            <a:normAutofit/>
          </a:bodyPr>
          <a:lstStyle/>
          <a:p>
            <a:pPr algn="just"/>
            <a:r>
              <a:rPr lang="en-US" b="1" i="1" dirty="0">
                <a:latin typeface="Cambria" pitchFamily="18" charset="0"/>
              </a:rPr>
              <a:t>Spelling and style</a:t>
            </a:r>
            <a:r>
              <a:rPr lang="en-US" b="1" dirty="0">
                <a:latin typeface="Cambria" pitchFamily="18" charset="0"/>
              </a:rPr>
              <a:t>: </a:t>
            </a:r>
            <a:endParaRPr lang="en-US" b="1" dirty="0" smtClean="0">
              <a:latin typeface="Cambria" pitchFamily="18" charset="0"/>
            </a:endParaRPr>
          </a:p>
          <a:p>
            <a:pPr marL="82296" indent="0" algn="just">
              <a:buNone/>
            </a:pPr>
            <a:endParaRPr lang="en-US" b="1" dirty="0">
              <a:latin typeface="Cambria" pitchFamily="18" charset="0"/>
            </a:endParaRPr>
          </a:p>
          <a:p>
            <a:pPr lvl="1" algn="just"/>
            <a:r>
              <a:rPr lang="en-US" dirty="0">
                <a:latin typeface="Cambria" pitchFamily="18" charset="0"/>
              </a:rPr>
              <a:t>The author’s text is in US English because that is the</a:t>
            </a:r>
            <a:br>
              <a:rPr lang="en-US" dirty="0">
                <a:latin typeface="Cambria" pitchFamily="18" charset="0"/>
              </a:rPr>
            </a:br>
            <a:r>
              <a:rPr lang="en-US" dirty="0">
                <a:latin typeface="Cambria" pitchFamily="18" charset="0"/>
              </a:rPr>
              <a:t>house style of WIPO. This means, for instance, that the noun “</a:t>
            </a:r>
            <a:r>
              <a:rPr lang="en-US" dirty="0" smtClean="0">
                <a:latin typeface="Cambria" pitchFamily="18" charset="0"/>
              </a:rPr>
              <a:t>license” is given </a:t>
            </a:r>
            <a:r>
              <a:rPr lang="en-US" dirty="0">
                <a:latin typeface="Cambria" pitchFamily="18" charset="0"/>
              </a:rPr>
              <a:t>as “license” and “</a:t>
            </a:r>
            <a:r>
              <a:rPr lang="en-US" dirty="0" err="1">
                <a:latin typeface="Cambria" pitchFamily="18" charset="0"/>
              </a:rPr>
              <a:t>favour</a:t>
            </a:r>
            <a:r>
              <a:rPr lang="en-US" dirty="0">
                <a:latin typeface="Cambria" pitchFamily="18" charset="0"/>
              </a:rPr>
              <a:t>” as “favor</a:t>
            </a:r>
            <a:r>
              <a:rPr lang="en-US" dirty="0" smtClean="0">
                <a:latin typeface="Cambria" pitchFamily="18" charset="0"/>
              </a:rPr>
              <a:t>”.</a:t>
            </a:r>
          </a:p>
          <a:p>
            <a:pPr lvl="1" algn="just"/>
            <a:r>
              <a:rPr lang="en-US" dirty="0" smtClean="0">
                <a:latin typeface="Cambria" pitchFamily="18" charset="0"/>
              </a:rPr>
              <a:t>In </a:t>
            </a:r>
            <a:r>
              <a:rPr lang="en-US" dirty="0">
                <a:latin typeface="Cambria" pitchFamily="18" charset="0"/>
              </a:rPr>
              <a:t>the quotations the original spelling has, as far as practicable, been retained although a few changes to spelling and style were made for the sake of </a:t>
            </a:r>
            <a:r>
              <a:rPr lang="en-US" dirty="0" smtClean="0">
                <a:latin typeface="Cambria" pitchFamily="18" charset="0"/>
              </a:rPr>
              <a:t>uniformity.</a:t>
            </a:r>
          </a:p>
          <a:p>
            <a:pPr lvl="1" algn="just"/>
            <a:r>
              <a:rPr lang="en-US" dirty="0" smtClean="0">
                <a:latin typeface="Cambria" pitchFamily="18" charset="0"/>
              </a:rPr>
              <a:t>Likewise</a:t>
            </a:r>
            <a:r>
              <a:rPr lang="en-US" dirty="0">
                <a:latin typeface="Cambria" pitchFamily="18" charset="0"/>
              </a:rPr>
              <a:t>, the citations within quotations were, if not </a:t>
            </a:r>
            <a:r>
              <a:rPr lang="en-US" dirty="0" smtClean="0">
                <a:latin typeface="Cambria" pitchFamily="18" charset="0"/>
              </a:rPr>
              <a:t>omitted, standardized.</a:t>
            </a:r>
            <a:endParaRPr lang="en-US" dirty="0">
              <a:latin typeface="Cambria" pitchFamily="18" charset="0"/>
            </a:endParaRPr>
          </a:p>
        </p:txBody>
      </p:sp>
    </p:spTree>
    <p:extLst>
      <p:ext uri="{BB962C8B-B14F-4D97-AF65-F5344CB8AC3E}">
        <p14:creationId xmlns:p14="http://schemas.microsoft.com/office/powerpoint/2010/main" val="376369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77EC9D-0543-48AE-8A00-A43A4EC62E2E}"/>
              </a:ext>
            </a:extLst>
          </p:cNvPr>
          <p:cNvSpPr>
            <a:spLocks noGrp="1"/>
          </p:cNvSpPr>
          <p:nvPr>
            <p:ph idx="1"/>
          </p:nvPr>
        </p:nvSpPr>
        <p:spPr>
          <a:xfrm>
            <a:off x="1914144" y="429491"/>
            <a:ext cx="9997440" cy="3380509"/>
          </a:xfrm>
        </p:spPr>
        <p:txBody>
          <a:bodyPr/>
          <a:lstStyle/>
          <a:p>
            <a:pPr algn="just"/>
            <a:r>
              <a:rPr lang="en-US" b="1" i="1" dirty="0">
                <a:latin typeface="Cambria" pitchFamily="18" charset="0"/>
              </a:rPr>
              <a:t>Repetition</a:t>
            </a:r>
            <a:r>
              <a:rPr lang="en-US" b="1" dirty="0">
                <a:latin typeface="Cambria" pitchFamily="18" charset="0"/>
              </a:rPr>
              <a:t>: </a:t>
            </a:r>
            <a:endParaRPr lang="en-US" b="1" dirty="0" smtClean="0">
              <a:latin typeface="Cambria" pitchFamily="18" charset="0"/>
            </a:endParaRPr>
          </a:p>
          <a:p>
            <a:pPr algn="just"/>
            <a:endParaRPr lang="en-US" b="1" dirty="0">
              <a:latin typeface="Cambria" pitchFamily="18" charset="0"/>
            </a:endParaRPr>
          </a:p>
          <a:p>
            <a:pPr lvl="1" algn="just"/>
            <a:r>
              <a:rPr lang="en-US" dirty="0">
                <a:latin typeface="Cambria" pitchFamily="18" charset="0"/>
              </a:rPr>
              <a:t>Acting on the assumption that this book will be used as a</a:t>
            </a:r>
            <a:br>
              <a:rPr lang="en-US" dirty="0">
                <a:latin typeface="Cambria" pitchFamily="18" charset="0"/>
              </a:rPr>
            </a:br>
            <a:r>
              <a:rPr lang="en-US" dirty="0">
                <a:latin typeface="Cambria" pitchFamily="18" charset="0"/>
              </a:rPr>
              <a:t>reference work only and will not be read like a novel, there </a:t>
            </a:r>
            <a:r>
              <a:rPr lang="en-US" dirty="0" smtClean="0">
                <a:latin typeface="Cambria" pitchFamily="18" charset="0"/>
              </a:rPr>
              <a:t>is some repetition of </a:t>
            </a:r>
            <a:r>
              <a:rPr lang="en-US" dirty="0">
                <a:latin typeface="Cambria" pitchFamily="18" charset="0"/>
              </a:rPr>
              <a:t>material in order to improve the coherence of a particular subject</a:t>
            </a:r>
            <a:r>
              <a:rPr lang="en-US" dirty="0" smtClean="0">
                <a:latin typeface="Cambria" pitchFamily="18" charset="0"/>
              </a:rPr>
              <a:t>.</a:t>
            </a:r>
            <a:endParaRPr lang="en-US" dirty="0">
              <a:latin typeface="Cambria" pitchFamily="18" charset="0"/>
            </a:endParaRPr>
          </a:p>
        </p:txBody>
      </p:sp>
    </p:spTree>
    <p:extLst>
      <p:ext uri="{BB962C8B-B14F-4D97-AF65-F5344CB8AC3E}">
        <p14:creationId xmlns:p14="http://schemas.microsoft.com/office/powerpoint/2010/main" val="5238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77EC9D-0543-48AE-8A00-A43A4EC62E2E}"/>
              </a:ext>
            </a:extLst>
          </p:cNvPr>
          <p:cNvSpPr>
            <a:spLocks noGrp="1"/>
          </p:cNvSpPr>
          <p:nvPr>
            <p:ph idx="1"/>
          </p:nvPr>
        </p:nvSpPr>
        <p:spPr>
          <a:xfrm>
            <a:off x="1739332" y="429491"/>
            <a:ext cx="9997440" cy="3380509"/>
          </a:xfrm>
        </p:spPr>
        <p:txBody>
          <a:bodyPr/>
          <a:lstStyle/>
          <a:p>
            <a:pPr marL="82296" indent="0" algn="just">
              <a:buNone/>
            </a:pPr>
            <a:r>
              <a:rPr lang="en-US" i="1" dirty="0" smtClean="0">
                <a:latin typeface="Cambria" pitchFamily="18" charset="0"/>
              </a:rPr>
              <a:t>Which </a:t>
            </a:r>
            <a:r>
              <a:rPr lang="en-US" i="1" dirty="0">
                <a:latin typeface="Cambria" pitchFamily="18" charset="0"/>
              </a:rPr>
              <a:t>of the following is not protected by trademark laws?</a:t>
            </a:r>
          </a:p>
          <a:p>
            <a:pPr marL="603504" lvl="2" indent="0" algn="just">
              <a:buNone/>
            </a:pPr>
            <a:r>
              <a:rPr lang="en-US" i="1" dirty="0">
                <a:latin typeface="Cambria" pitchFamily="18" charset="0"/>
              </a:rPr>
              <a:t>a. Logos</a:t>
            </a:r>
          </a:p>
          <a:p>
            <a:pPr marL="603504" lvl="2" indent="0" algn="just">
              <a:buNone/>
            </a:pPr>
            <a:r>
              <a:rPr lang="en-US" i="1" dirty="0">
                <a:latin typeface="Cambria" pitchFamily="18" charset="0"/>
              </a:rPr>
              <a:t>b. Book titles</a:t>
            </a:r>
          </a:p>
          <a:p>
            <a:pPr marL="603504" lvl="2" indent="0" algn="just">
              <a:buNone/>
            </a:pPr>
            <a:r>
              <a:rPr lang="en-US" i="1" dirty="0">
                <a:latin typeface="Cambria" pitchFamily="18" charset="0"/>
              </a:rPr>
              <a:t>c. Pseudonyms</a:t>
            </a:r>
          </a:p>
          <a:p>
            <a:pPr marL="603504" lvl="2" indent="0" algn="just">
              <a:buNone/>
            </a:pPr>
            <a:r>
              <a:rPr lang="en-US" i="1" dirty="0">
                <a:latin typeface="Cambria" pitchFamily="18" charset="0"/>
              </a:rPr>
              <a:t>d. Trade dress</a:t>
            </a:r>
          </a:p>
        </p:txBody>
      </p:sp>
    </p:spTree>
    <p:extLst>
      <p:ext uri="{BB962C8B-B14F-4D97-AF65-F5344CB8AC3E}">
        <p14:creationId xmlns:p14="http://schemas.microsoft.com/office/powerpoint/2010/main" val="1946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77EC9D-0543-48AE-8A00-A43A4EC62E2E}"/>
              </a:ext>
            </a:extLst>
          </p:cNvPr>
          <p:cNvSpPr>
            <a:spLocks noGrp="1"/>
          </p:cNvSpPr>
          <p:nvPr>
            <p:ph idx="1"/>
          </p:nvPr>
        </p:nvSpPr>
        <p:spPr>
          <a:xfrm>
            <a:off x="1739332" y="429491"/>
            <a:ext cx="9997440" cy="3380509"/>
          </a:xfrm>
        </p:spPr>
        <p:txBody>
          <a:bodyPr>
            <a:normAutofit/>
          </a:bodyPr>
          <a:lstStyle/>
          <a:p>
            <a:pPr marL="82296" indent="0" algn="just">
              <a:buNone/>
            </a:pPr>
            <a:r>
              <a:rPr lang="en-US" sz="3600" i="1" dirty="0">
                <a:latin typeface="Cambria" pitchFamily="18" charset="0"/>
              </a:rPr>
              <a:t>Which of the following is NOT protected by copyright?</a:t>
            </a:r>
          </a:p>
          <a:p>
            <a:pPr marL="356616" lvl="1" indent="0" algn="just">
              <a:buNone/>
            </a:pPr>
            <a:r>
              <a:rPr lang="en-US" i="1" dirty="0">
                <a:latin typeface="Cambria" pitchFamily="18" charset="0"/>
              </a:rPr>
              <a:t>a. Pantomimes</a:t>
            </a:r>
          </a:p>
          <a:p>
            <a:pPr marL="356616" lvl="1" indent="0" algn="just">
              <a:buNone/>
            </a:pPr>
            <a:r>
              <a:rPr lang="en-US" i="1" dirty="0">
                <a:latin typeface="Cambria" pitchFamily="18" charset="0"/>
              </a:rPr>
              <a:t>b. Slogans</a:t>
            </a:r>
          </a:p>
          <a:p>
            <a:pPr marL="356616" lvl="1" indent="0" algn="just">
              <a:buNone/>
            </a:pPr>
            <a:r>
              <a:rPr lang="en-US" i="1" dirty="0">
                <a:latin typeface="Cambria" pitchFamily="18" charset="0"/>
              </a:rPr>
              <a:t>c. Sculptures</a:t>
            </a:r>
          </a:p>
          <a:p>
            <a:pPr marL="356616" lvl="1" indent="0" algn="just">
              <a:buNone/>
            </a:pPr>
            <a:r>
              <a:rPr lang="en-US" i="1" dirty="0">
                <a:latin typeface="Cambria" pitchFamily="18" charset="0"/>
              </a:rPr>
              <a:t>d. Songs</a:t>
            </a:r>
            <a:endParaRPr lang="en-US" sz="2400" i="1" dirty="0">
              <a:latin typeface="Cambria" pitchFamily="18" charset="0"/>
            </a:endParaRPr>
          </a:p>
        </p:txBody>
      </p:sp>
    </p:spTree>
    <p:extLst>
      <p:ext uri="{BB962C8B-B14F-4D97-AF65-F5344CB8AC3E}">
        <p14:creationId xmlns:p14="http://schemas.microsoft.com/office/powerpoint/2010/main" val="1467382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209800"/>
            <a:ext cx="8229600" cy="2286000"/>
          </a:xfrm>
        </p:spPr>
        <p:txBody>
          <a:bodyPr>
            <a:noAutofit/>
          </a:bodyPr>
          <a:lstStyle/>
          <a:p>
            <a:pPr algn="ctr"/>
            <a:r>
              <a:rPr lang="en-IN" sz="5400" dirty="0">
                <a:solidFill>
                  <a:srgbClr val="002060"/>
                </a:solidFill>
                <a:latin typeface="Times New Roman" pitchFamily="18" charset="0"/>
                <a:cs typeface="Times New Roman" pitchFamily="18" charset="0"/>
              </a:rPr>
              <a:t>ISO</a:t>
            </a:r>
            <a:r>
              <a:rPr lang="en-IN" sz="5400" dirty="0">
                <a:latin typeface="Times New Roman" pitchFamily="18" charset="0"/>
                <a:cs typeface="Times New Roman" pitchFamily="18" charset="0"/>
              </a:rPr>
              <a:t/>
            </a:r>
            <a:br>
              <a:rPr lang="en-IN" sz="5400" dirty="0">
                <a:latin typeface="Times New Roman" pitchFamily="18" charset="0"/>
                <a:cs typeface="Times New Roman" pitchFamily="18" charset="0"/>
              </a:rPr>
            </a:br>
            <a:r>
              <a:rPr lang="en-IN" sz="5400" dirty="0">
                <a:solidFill>
                  <a:srgbClr val="FF0000"/>
                </a:solidFill>
                <a:latin typeface="Times New Roman" pitchFamily="18" charset="0"/>
                <a:cs typeface="Times New Roman" pitchFamily="18" charset="0"/>
              </a:rPr>
              <a:t>(International Organization for Standardization)</a:t>
            </a:r>
          </a:p>
        </p:txBody>
      </p:sp>
      <p:sp>
        <p:nvSpPr>
          <p:cNvPr id="3" name="Title 3"/>
          <p:cNvSpPr txBox="1">
            <a:spLocks/>
          </p:cNvSpPr>
          <p:nvPr/>
        </p:nvSpPr>
        <p:spPr>
          <a:xfrm>
            <a:off x="1981200" y="192741"/>
            <a:ext cx="8229600" cy="1178859"/>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sz="5400" dirty="0" smtClean="0">
                <a:solidFill>
                  <a:srgbClr val="002060"/>
                </a:solidFill>
                <a:latin typeface="Times New Roman" pitchFamily="18" charset="0"/>
                <a:cs typeface="Times New Roman" pitchFamily="18" charset="0"/>
              </a:rPr>
              <a:t>Unit-III</a:t>
            </a:r>
            <a:endParaRPr lang="en-IN" sz="5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17326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81000"/>
            <a:ext cx="7772400" cy="838200"/>
          </a:xfrm>
        </p:spPr>
        <p:txBody>
          <a:bodyPr/>
          <a:lstStyle/>
          <a:p>
            <a:r>
              <a:rPr lang="en-IN" b="1" dirty="0" smtClean="0">
                <a:solidFill>
                  <a:srgbClr val="FF0000"/>
                </a:solidFill>
                <a:latin typeface="Cambria" panose="02040503050406030204" pitchFamily="18" charset="0"/>
                <a:ea typeface="Cambria" panose="02040503050406030204" pitchFamily="18" charset="0"/>
              </a:rPr>
              <a:t>Contents</a:t>
            </a:r>
            <a:endParaRPr lang="en-IN" b="1" dirty="0">
              <a:solidFill>
                <a:srgbClr val="FF0000"/>
              </a:solidFill>
              <a:latin typeface="Cambria" panose="02040503050406030204" pitchFamily="18" charset="0"/>
              <a:ea typeface="Cambria" panose="02040503050406030204" pitchFamily="18" charset="0"/>
            </a:endParaRPr>
          </a:p>
        </p:txBody>
      </p:sp>
      <p:sp>
        <p:nvSpPr>
          <p:cNvPr id="5" name="Subtitle 4"/>
          <p:cNvSpPr>
            <a:spLocks noGrp="1"/>
          </p:cNvSpPr>
          <p:nvPr>
            <p:ph type="subTitle" idx="1"/>
          </p:nvPr>
        </p:nvSpPr>
        <p:spPr>
          <a:xfrm>
            <a:off x="1905000" y="1524000"/>
            <a:ext cx="8458200" cy="5105400"/>
          </a:xfrm>
        </p:spPr>
        <p:txBody>
          <a:bodyPr>
            <a:normAutofit/>
          </a:bodyPr>
          <a:lstStyle/>
          <a:p>
            <a:pPr marL="457200" indent="-457200" algn="just">
              <a:buFont typeface="Arial" panose="020B0604020202020204" pitchFamily="34" charset="0"/>
              <a:buChar char="•"/>
            </a:pPr>
            <a:r>
              <a:rPr lang="en-IN" dirty="0" smtClean="0">
                <a:solidFill>
                  <a:schemeClr val="tx1"/>
                </a:solidFill>
                <a:latin typeface="Cambria" panose="02040503050406030204" pitchFamily="18" charset="0"/>
                <a:ea typeface="Cambria" panose="02040503050406030204" pitchFamily="18" charset="0"/>
                <a:cs typeface="Times New Roman" pitchFamily="18" charset="0"/>
              </a:rPr>
              <a:t>About ISO</a:t>
            </a:r>
          </a:p>
          <a:p>
            <a:pPr marL="457200" indent="-457200" algn="just">
              <a:buFont typeface="Arial" panose="020B0604020202020204" pitchFamily="34" charset="0"/>
              <a:buChar char="•"/>
            </a:pPr>
            <a:r>
              <a:rPr lang="en-IN" dirty="0" smtClean="0">
                <a:solidFill>
                  <a:schemeClr val="tx1"/>
                </a:solidFill>
                <a:latin typeface="Cambria" panose="02040503050406030204" pitchFamily="18" charset="0"/>
                <a:ea typeface="Cambria" panose="02040503050406030204" pitchFamily="18" charset="0"/>
                <a:cs typeface="Times New Roman" pitchFamily="18" charset="0"/>
              </a:rPr>
              <a:t>Structure </a:t>
            </a:r>
            <a:r>
              <a:rPr lang="en-IN" dirty="0">
                <a:solidFill>
                  <a:schemeClr val="tx1"/>
                </a:solidFill>
                <a:latin typeface="Cambria" panose="02040503050406030204" pitchFamily="18" charset="0"/>
                <a:ea typeface="Cambria" panose="02040503050406030204" pitchFamily="18" charset="0"/>
                <a:cs typeface="Times New Roman" pitchFamily="18" charset="0"/>
              </a:rPr>
              <a:t>of ISO-9000, </a:t>
            </a:r>
          </a:p>
          <a:p>
            <a:pPr marL="457200" indent="-45720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cs typeface="Times New Roman" pitchFamily="18" charset="0"/>
              </a:rPr>
              <a:t>Elements of ISO-9001, </a:t>
            </a:r>
          </a:p>
          <a:p>
            <a:pPr marL="457200" indent="-457200" algn="just">
              <a:buFont typeface="Arial" panose="020B0604020202020204" pitchFamily="34" charset="0"/>
              <a:buChar char="•"/>
            </a:pPr>
            <a:r>
              <a:rPr lang="en-IN" dirty="0" smtClean="0">
                <a:solidFill>
                  <a:schemeClr val="tx1"/>
                </a:solidFill>
                <a:latin typeface="Cambria" panose="02040503050406030204" pitchFamily="18" charset="0"/>
                <a:ea typeface="Cambria" panose="02040503050406030204" pitchFamily="18" charset="0"/>
                <a:cs typeface="Times New Roman" pitchFamily="18" charset="0"/>
              </a:rPr>
              <a:t>ISO </a:t>
            </a:r>
            <a:r>
              <a:rPr lang="en-IN" dirty="0">
                <a:solidFill>
                  <a:schemeClr val="tx1"/>
                </a:solidFill>
                <a:latin typeface="Cambria" panose="02040503050406030204" pitchFamily="18" charset="0"/>
                <a:ea typeface="Cambria" panose="02040503050406030204" pitchFamily="18" charset="0"/>
                <a:cs typeface="Times New Roman" pitchFamily="18" charset="0"/>
              </a:rPr>
              <a:t>9000 origin, </a:t>
            </a:r>
            <a:endParaRPr lang="en-IN" dirty="0" smtClean="0">
              <a:solidFill>
                <a:schemeClr val="tx1"/>
              </a:solidFill>
              <a:latin typeface="Cambria" panose="02040503050406030204" pitchFamily="18" charset="0"/>
              <a:ea typeface="Cambria" panose="02040503050406030204" pitchFamily="18" charset="0"/>
              <a:cs typeface="Times New Roman" pitchFamily="18" charset="0"/>
            </a:endParaRPr>
          </a:p>
          <a:p>
            <a:pPr marL="457200" indent="-45720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cs typeface="Times New Roman" pitchFamily="18" charset="0"/>
              </a:rPr>
              <a:t>A</a:t>
            </a:r>
            <a:r>
              <a:rPr lang="en-IN" dirty="0" smtClean="0">
                <a:solidFill>
                  <a:schemeClr val="tx1"/>
                </a:solidFill>
                <a:latin typeface="Cambria" panose="02040503050406030204" pitchFamily="18" charset="0"/>
                <a:ea typeface="Cambria" panose="02040503050406030204" pitchFamily="18" charset="0"/>
                <a:cs typeface="Times New Roman" pitchFamily="18" charset="0"/>
              </a:rPr>
              <a:t>spects </a:t>
            </a:r>
            <a:r>
              <a:rPr lang="en-IN" dirty="0">
                <a:solidFill>
                  <a:schemeClr val="tx1"/>
                </a:solidFill>
                <a:latin typeface="Cambria" panose="02040503050406030204" pitchFamily="18" charset="0"/>
                <a:ea typeface="Cambria" panose="02040503050406030204" pitchFamily="18" charset="0"/>
                <a:cs typeface="Times New Roman" pitchFamily="18" charset="0"/>
              </a:rPr>
              <a:t>of quality systems, </a:t>
            </a:r>
            <a:endParaRPr lang="en-IN" dirty="0" smtClean="0">
              <a:solidFill>
                <a:schemeClr val="tx1"/>
              </a:solidFill>
              <a:latin typeface="Cambria" panose="02040503050406030204" pitchFamily="18" charset="0"/>
              <a:ea typeface="Cambria" panose="02040503050406030204" pitchFamily="18" charset="0"/>
              <a:cs typeface="Times New Roman" pitchFamily="18" charset="0"/>
            </a:endParaRPr>
          </a:p>
          <a:p>
            <a:pPr marL="457200" indent="-457200" algn="just">
              <a:buFont typeface="Arial" panose="020B0604020202020204" pitchFamily="34" charset="0"/>
              <a:buChar char="•"/>
            </a:pPr>
            <a:r>
              <a:rPr lang="en-IN" dirty="0" smtClean="0">
                <a:solidFill>
                  <a:schemeClr val="tx1"/>
                </a:solidFill>
                <a:latin typeface="Cambria" panose="02040503050406030204" pitchFamily="18" charset="0"/>
                <a:ea typeface="Cambria" panose="02040503050406030204" pitchFamily="18" charset="0"/>
                <a:cs typeface="Times New Roman" pitchFamily="18" charset="0"/>
              </a:rPr>
              <a:t>Certification </a:t>
            </a:r>
            <a:r>
              <a:rPr lang="en-IN" dirty="0">
                <a:solidFill>
                  <a:schemeClr val="tx1"/>
                </a:solidFill>
                <a:latin typeface="Cambria" panose="02040503050406030204" pitchFamily="18" charset="0"/>
                <a:ea typeface="Cambria" panose="02040503050406030204" pitchFamily="18" charset="0"/>
                <a:cs typeface="Times New Roman" pitchFamily="18" charset="0"/>
              </a:rPr>
              <a:t>methodology </a:t>
            </a:r>
            <a:r>
              <a:rPr lang="en-IN" dirty="0" smtClean="0">
                <a:solidFill>
                  <a:schemeClr val="tx1"/>
                </a:solidFill>
                <a:latin typeface="Cambria" panose="02040503050406030204" pitchFamily="18" charset="0"/>
                <a:ea typeface="Cambria" panose="02040503050406030204" pitchFamily="18" charset="0"/>
                <a:cs typeface="Times New Roman" pitchFamily="18" charset="0"/>
              </a:rPr>
              <a:t>and cost </a:t>
            </a:r>
            <a:r>
              <a:rPr lang="en-IN" dirty="0">
                <a:solidFill>
                  <a:schemeClr val="tx1"/>
                </a:solidFill>
                <a:latin typeface="Cambria" panose="02040503050406030204" pitchFamily="18" charset="0"/>
                <a:ea typeface="Cambria" panose="02040503050406030204" pitchFamily="18" charset="0"/>
                <a:cs typeface="Times New Roman" pitchFamily="18" charset="0"/>
              </a:rPr>
              <a:t>involved, </a:t>
            </a:r>
            <a:endParaRPr lang="en-IN" dirty="0" smtClean="0">
              <a:solidFill>
                <a:schemeClr val="tx1"/>
              </a:solidFill>
              <a:latin typeface="Cambria" panose="02040503050406030204" pitchFamily="18" charset="0"/>
              <a:ea typeface="Cambria" panose="02040503050406030204" pitchFamily="18" charset="0"/>
              <a:cs typeface="Times New Roman" pitchFamily="18" charset="0"/>
            </a:endParaRPr>
          </a:p>
          <a:p>
            <a:pPr marL="457200" indent="-457200" algn="just">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cs typeface="Times New Roman" pitchFamily="18" charset="0"/>
              </a:rPr>
              <a:t>B</a:t>
            </a:r>
            <a:r>
              <a:rPr lang="en-IN" dirty="0" smtClean="0">
                <a:solidFill>
                  <a:schemeClr val="tx1"/>
                </a:solidFill>
                <a:latin typeface="Cambria" panose="02040503050406030204" pitchFamily="18" charset="0"/>
                <a:ea typeface="Cambria" panose="02040503050406030204" pitchFamily="18" charset="0"/>
                <a:cs typeface="Times New Roman" pitchFamily="18" charset="0"/>
              </a:rPr>
              <a:t>enefits </a:t>
            </a:r>
            <a:r>
              <a:rPr lang="en-IN" dirty="0">
                <a:solidFill>
                  <a:schemeClr val="tx1"/>
                </a:solidFill>
                <a:latin typeface="Cambria" panose="02040503050406030204" pitchFamily="18" charset="0"/>
                <a:ea typeface="Cambria" panose="02040503050406030204" pitchFamily="18" charset="0"/>
                <a:cs typeface="Times New Roman" pitchFamily="18" charset="0"/>
              </a:rPr>
              <a:t>from </a:t>
            </a:r>
            <a:r>
              <a:rPr lang="en-IN" dirty="0" smtClean="0">
                <a:solidFill>
                  <a:schemeClr val="tx1"/>
                </a:solidFill>
                <a:latin typeface="Cambria" panose="02040503050406030204" pitchFamily="18" charset="0"/>
                <a:ea typeface="Cambria" panose="02040503050406030204" pitchFamily="18" charset="0"/>
                <a:cs typeface="Times New Roman" pitchFamily="18" charset="0"/>
              </a:rPr>
              <a:t>ISO-9001 </a:t>
            </a:r>
            <a:r>
              <a:rPr lang="en-IN" dirty="0">
                <a:solidFill>
                  <a:schemeClr val="tx1"/>
                </a:solidFill>
                <a:latin typeface="Cambria" panose="02040503050406030204" pitchFamily="18" charset="0"/>
                <a:ea typeface="Cambria" panose="02040503050406030204" pitchFamily="18" charset="0"/>
                <a:cs typeface="Times New Roman" pitchFamily="18" charset="0"/>
              </a:rPr>
              <a:t>certification</a:t>
            </a:r>
          </a:p>
        </p:txBody>
      </p:sp>
    </p:spTree>
    <p:extLst>
      <p:ext uri="{BB962C8B-B14F-4D97-AF65-F5344CB8AC3E}">
        <p14:creationId xmlns:p14="http://schemas.microsoft.com/office/powerpoint/2010/main" val="974078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12" charset="0"/>
              </a:rPr>
              <a:t>What </a:t>
            </a:r>
            <a:r>
              <a:rPr lang="en-US" dirty="0">
                <a:latin typeface="Century Schoolbook" pitchFamily="-112" charset="0"/>
              </a:rPr>
              <a:t>is </a:t>
            </a:r>
            <a:r>
              <a:rPr lang="en-US" dirty="0" smtClean="0">
                <a:latin typeface="Century Schoolbook" pitchFamily="-112" charset="0"/>
              </a:rPr>
              <a:t>IS0 ?</a:t>
            </a:r>
            <a:endParaRPr lang="en-IN" dirty="0"/>
          </a:p>
        </p:txBody>
      </p:sp>
      <p:sp>
        <p:nvSpPr>
          <p:cNvPr id="3" name="Content Placeholder 2"/>
          <p:cNvSpPr>
            <a:spLocks noGrp="1"/>
          </p:cNvSpPr>
          <p:nvPr>
            <p:ph idx="1"/>
          </p:nvPr>
        </p:nvSpPr>
        <p:spPr>
          <a:xfrm>
            <a:off x="1905000" y="1371601"/>
            <a:ext cx="8305800" cy="4754563"/>
          </a:xfrm>
        </p:spPr>
        <p:txBody>
          <a:bodyPr>
            <a:normAutofit lnSpcReduction="10000"/>
          </a:bodyPr>
          <a:lstStyle/>
          <a:p>
            <a:pPr algn="just"/>
            <a:r>
              <a:rPr lang="en-IN" sz="2000" dirty="0">
                <a:latin typeface="Times New Roman" pitchFamily="18" charset="0"/>
                <a:cs typeface="Times New Roman" pitchFamily="18" charset="0"/>
              </a:rPr>
              <a:t>ISO is an </a:t>
            </a:r>
            <a:r>
              <a:rPr lang="en-IN" sz="2000" dirty="0">
                <a:solidFill>
                  <a:srgbClr val="FF0000"/>
                </a:solidFill>
                <a:latin typeface="Times New Roman" pitchFamily="18" charset="0"/>
                <a:cs typeface="Times New Roman" pitchFamily="18" charset="0"/>
              </a:rPr>
              <a:t>independent, non-governmental international organization </a:t>
            </a:r>
            <a:r>
              <a:rPr lang="en-IN" sz="2000" dirty="0">
                <a:latin typeface="Times New Roman" pitchFamily="18" charset="0"/>
                <a:cs typeface="Times New Roman" pitchFamily="18" charset="0"/>
              </a:rPr>
              <a:t>with a membership of 162 </a:t>
            </a:r>
            <a:r>
              <a:rPr lang="en-IN" sz="2000" dirty="0">
                <a:latin typeface="Times New Roman" pitchFamily="18" charset="0"/>
                <a:cs typeface="Times New Roman" pitchFamily="18" charset="0"/>
                <a:hlinkClick r:id="rId2" tooltip="An alphabetically ordered list of all ISO members"/>
              </a:rPr>
              <a:t>national standards bodies</a:t>
            </a:r>
            <a:r>
              <a:rPr lang="en-IN" sz="2000" dirty="0">
                <a:latin typeface="Times New Roman" pitchFamily="18" charset="0"/>
                <a:cs typeface="Times New Roman" pitchFamily="18" charset="0"/>
              </a:rPr>
              <a:t>.</a:t>
            </a:r>
          </a:p>
          <a:p>
            <a:pPr marL="0" indent="0" algn="just">
              <a:buNone/>
            </a:pP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Through its members, </a:t>
            </a:r>
            <a:r>
              <a:rPr lang="en-IN" sz="2000" dirty="0">
                <a:solidFill>
                  <a:srgbClr val="FF0000"/>
                </a:solidFill>
                <a:latin typeface="Times New Roman" pitchFamily="18" charset="0"/>
                <a:cs typeface="Times New Roman" pitchFamily="18" charset="0"/>
              </a:rPr>
              <a:t>it brings together experts to share knowledge </a:t>
            </a:r>
            <a:r>
              <a:rPr lang="en-IN" sz="2000" dirty="0">
                <a:latin typeface="Times New Roman" pitchFamily="18" charset="0"/>
                <a:cs typeface="Times New Roman" pitchFamily="18" charset="0"/>
              </a:rPr>
              <a:t>and develop voluntary, consensus-based, market relevant International Standards </a:t>
            </a:r>
            <a:r>
              <a:rPr lang="en-IN" sz="2000" dirty="0">
                <a:solidFill>
                  <a:srgbClr val="FF0000"/>
                </a:solidFill>
                <a:latin typeface="Times New Roman" pitchFamily="18" charset="0"/>
                <a:cs typeface="Times New Roman" pitchFamily="18" charset="0"/>
              </a:rPr>
              <a:t>that support innovation and provide solutions to global challenges</a:t>
            </a:r>
            <a:r>
              <a:rPr lang="en-IN" sz="2000" dirty="0">
                <a:latin typeface="Times New Roman" pitchFamily="18" charset="0"/>
                <a:cs typeface="Times New Roman" pitchFamily="18" charset="0"/>
              </a:rPr>
              <a:t>.</a:t>
            </a:r>
          </a:p>
          <a:p>
            <a:pPr marL="0" indent="0" algn="just">
              <a:buNone/>
            </a:pPr>
            <a:endParaRPr lang="en-IN" sz="2000" dirty="0">
              <a:latin typeface="Times New Roman" pitchFamily="18" charset="0"/>
              <a:cs typeface="Times New Roman" pitchFamily="18" charset="0"/>
            </a:endParaRPr>
          </a:p>
          <a:p>
            <a:pPr algn="just"/>
            <a:r>
              <a:rPr lang="en-IN" sz="2000" dirty="0">
                <a:solidFill>
                  <a:srgbClr val="FF0000"/>
                </a:solidFill>
                <a:latin typeface="Times New Roman" pitchFamily="18" charset="0"/>
                <a:cs typeface="Times New Roman" pitchFamily="18" charset="0"/>
              </a:rPr>
              <a:t>They give world-class specifications for products, services and systems, to ensure quality, safety and efficiency.</a:t>
            </a:r>
          </a:p>
          <a:p>
            <a:pPr marL="0" indent="0" algn="just">
              <a:buNone/>
            </a:pP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ISO has published 21833 </a:t>
            </a:r>
            <a:r>
              <a:rPr lang="en-IN" sz="2000" dirty="0">
                <a:latin typeface="Times New Roman" pitchFamily="18" charset="0"/>
                <a:cs typeface="Times New Roman" pitchFamily="18" charset="0"/>
                <a:hlinkClick r:id="rId3" tooltip="ISO Store"/>
              </a:rPr>
              <a:t> International Standards</a:t>
            </a:r>
            <a:r>
              <a:rPr lang="en-IN" sz="2000" dirty="0">
                <a:latin typeface="Times New Roman" pitchFamily="18" charset="0"/>
                <a:cs typeface="Times New Roman" pitchFamily="18" charset="0"/>
              </a:rPr>
              <a:t> and related documents, covering almost every industry, from technology, to food safety, to agriculture and healthcare.</a:t>
            </a:r>
          </a:p>
        </p:txBody>
      </p:sp>
    </p:spTree>
    <p:extLst>
      <p:ext uri="{BB962C8B-B14F-4D97-AF65-F5344CB8AC3E}">
        <p14:creationId xmlns:p14="http://schemas.microsoft.com/office/powerpoint/2010/main" val="258556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F01B7-1F04-4D4A-BBE4-19FC6491BA35}"/>
              </a:ext>
            </a:extLst>
          </p:cNvPr>
          <p:cNvSpPr>
            <a:spLocks noGrp="1"/>
          </p:cNvSpPr>
          <p:nvPr>
            <p:ph type="title"/>
          </p:nvPr>
        </p:nvSpPr>
        <p:spPr/>
        <p:txBody>
          <a:bodyPr>
            <a:normAutofit fontScale="90000"/>
          </a:bodyPr>
          <a:lstStyle/>
          <a:p>
            <a:r>
              <a:rPr lang="en-IN" b="1" dirty="0">
                <a:latin typeface="Cambria" pitchFamily="18" charset="0"/>
              </a:rPr>
              <a:t>Justification For The Recognition and Enforcement of IPR</a:t>
            </a:r>
            <a:endParaRPr lang="en-IN" dirty="0">
              <a:latin typeface="Cambria" pitchFamily="18" charset="0"/>
            </a:endParaRPr>
          </a:p>
        </p:txBody>
      </p:sp>
      <p:sp>
        <p:nvSpPr>
          <p:cNvPr id="3" name="Content Placeholder 2">
            <a:extLst>
              <a:ext uri="{FF2B5EF4-FFF2-40B4-BE49-F238E27FC236}">
                <a16:creationId xmlns:a16="http://schemas.microsoft.com/office/drawing/2014/main" xmlns="" id="{FBBB4B96-D74C-714D-A2C4-3F9072238A0A}"/>
              </a:ext>
            </a:extLst>
          </p:cNvPr>
          <p:cNvSpPr>
            <a:spLocks noGrp="1"/>
          </p:cNvSpPr>
          <p:nvPr>
            <p:ph idx="1"/>
          </p:nvPr>
        </p:nvSpPr>
        <p:spPr>
          <a:xfrm>
            <a:off x="1373799" y="1614060"/>
            <a:ext cx="9997440" cy="4800600"/>
          </a:xfrm>
        </p:spPr>
        <p:txBody>
          <a:bodyPr>
            <a:normAutofit/>
          </a:bodyPr>
          <a:lstStyle/>
          <a:p>
            <a:r>
              <a:rPr lang="en-US" b="1" dirty="0" smtClean="0">
                <a:latin typeface="Cambria" pitchFamily="18" charset="0"/>
              </a:rPr>
              <a:t>The </a:t>
            </a:r>
            <a:r>
              <a:rPr lang="en-US" b="1" dirty="0">
                <a:latin typeface="Cambria" pitchFamily="18" charset="0"/>
              </a:rPr>
              <a:t>case for IP Rights:</a:t>
            </a:r>
          </a:p>
          <a:p>
            <a:pPr marL="914400" indent="-833438">
              <a:buNone/>
            </a:pPr>
            <a:r>
              <a:rPr lang="en-IN" dirty="0" smtClean="0">
                <a:latin typeface="Cambria" pitchFamily="18" charset="0"/>
              </a:rPr>
              <a:t>	A </a:t>
            </a:r>
            <a:r>
              <a:rPr lang="en-IN" dirty="0">
                <a:latin typeface="Cambria" pitchFamily="18" charset="0"/>
              </a:rPr>
              <a:t>direct correlation between </a:t>
            </a:r>
            <a:r>
              <a:rPr lang="en-IN" b="1" dirty="0">
                <a:latin typeface="Cambria" pitchFamily="18" charset="0"/>
              </a:rPr>
              <a:t>IP activity</a:t>
            </a:r>
            <a:r>
              <a:rPr lang="en-IN" dirty="0">
                <a:latin typeface="Cambria" pitchFamily="18" charset="0"/>
              </a:rPr>
              <a:t> (for instance, the number of patent applications) in any given country and its </a:t>
            </a:r>
            <a:r>
              <a:rPr lang="en-IN" b="1" dirty="0">
                <a:latin typeface="Cambria" pitchFamily="18" charset="0"/>
              </a:rPr>
              <a:t>economic development</a:t>
            </a:r>
          </a:p>
          <a:p>
            <a:endParaRPr lang="en-IN" b="1" dirty="0">
              <a:latin typeface="Cambria" pitchFamily="18" charset="0"/>
            </a:endParaRPr>
          </a:p>
          <a:p>
            <a:r>
              <a:rPr lang="en-IN" b="1" dirty="0">
                <a:latin typeface="Cambria" pitchFamily="18" charset="0"/>
              </a:rPr>
              <a:t>Ideas are expensive to produce but cheap to copy.</a:t>
            </a:r>
          </a:p>
          <a:p>
            <a:r>
              <a:rPr lang="en-IN" b="1" dirty="0">
                <a:latin typeface="Cambria" pitchFamily="18" charset="0"/>
              </a:rPr>
              <a:t>The fixed costs of producing knowledge are high. </a:t>
            </a:r>
          </a:p>
          <a:p>
            <a:endParaRPr lang="en-IN" b="1"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3801924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I</a:t>
            </a:r>
            <a:r>
              <a:rPr lang="en-US" altLang="en-US" dirty="0"/>
              <a:t>nternational </a:t>
            </a:r>
            <a:r>
              <a:rPr lang="en-US" altLang="en-US" b="1" dirty="0"/>
              <a:t>S</a:t>
            </a:r>
            <a:r>
              <a:rPr lang="en-US" altLang="en-US" dirty="0"/>
              <a:t>tandards </a:t>
            </a:r>
            <a:r>
              <a:rPr lang="en-US" altLang="en-US" b="1" dirty="0"/>
              <a:t>O</a:t>
            </a:r>
            <a:r>
              <a:rPr lang="en-US" altLang="en-US" dirty="0"/>
              <a:t>rganization</a:t>
            </a:r>
            <a:endParaRPr lang="en-US" dirty="0"/>
          </a:p>
        </p:txBody>
      </p:sp>
      <p:sp>
        <p:nvSpPr>
          <p:cNvPr id="4" name="Rectangle 3"/>
          <p:cNvSpPr>
            <a:spLocks noGrp="1" noChangeArrowheads="1"/>
          </p:cNvSpPr>
          <p:nvPr/>
        </p:nvSpPr>
        <p:spPr bwMode="auto">
          <a:xfrm>
            <a:off x="1506070" y="1568824"/>
            <a:ext cx="1008278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800" dirty="0">
                <a:latin typeface="Cambria" panose="02040503050406030204" pitchFamily="18" charset="0"/>
                <a:ea typeface="Cambria" panose="02040503050406030204" pitchFamily="18" charset="0"/>
              </a:rPr>
              <a:t>The ISO specifies requirements for a quality management system</a:t>
            </a:r>
          </a:p>
          <a:p>
            <a:pPr>
              <a:lnSpc>
                <a:spcPct val="80000"/>
              </a:lnSpc>
            </a:pPr>
            <a:endParaRPr lang="en-US" altLang="en-US" sz="2800" dirty="0">
              <a:latin typeface="Cambria" panose="02040503050406030204" pitchFamily="18" charset="0"/>
              <a:ea typeface="Cambria" panose="02040503050406030204" pitchFamily="18" charset="0"/>
            </a:endParaRPr>
          </a:p>
          <a:p>
            <a:pPr>
              <a:lnSpc>
                <a:spcPct val="80000"/>
              </a:lnSpc>
            </a:pPr>
            <a:r>
              <a:rPr lang="en-US" altLang="en-US" sz="2800" dirty="0">
                <a:latin typeface="Cambria" panose="02040503050406030204" pitchFamily="18" charset="0"/>
                <a:ea typeface="Cambria" panose="02040503050406030204" pitchFamily="18" charset="0"/>
              </a:rPr>
              <a:t>Basic form of the Standard requires:</a:t>
            </a:r>
          </a:p>
          <a:p>
            <a:pPr lvl="1">
              <a:lnSpc>
                <a:spcPct val="80000"/>
              </a:lnSpc>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Understand product and service requirements</a:t>
            </a:r>
          </a:p>
          <a:p>
            <a:pPr lvl="1">
              <a:lnSpc>
                <a:spcPct val="80000"/>
              </a:lnSpc>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Establish processes to meet those requirements</a:t>
            </a:r>
          </a:p>
          <a:p>
            <a:pPr lvl="1">
              <a:lnSpc>
                <a:spcPct val="80000"/>
              </a:lnSpc>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Provide resources to run the processes</a:t>
            </a:r>
          </a:p>
          <a:p>
            <a:pPr lvl="1">
              <a:lnSpc>
                <a:spcPct val="80000"/>
              </a:lnSpc>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Operate, monitor, and measure the processes</a:t>
            </a:r>
          </a:p>
          <a:p>
            <a:pPr lvl="1">
              <a:lnSpc>
                <a:spcPct val="80000"/>
              </a:lnSpc>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Improve continuously, based on analysis of the results</a:t>
            </a:r>
          </a:p>
        </p:txBody>
      </p:sp>
    </p:spTree>
    <p:extLst>
      <p:ext uri="{BB962C8B-B14F-4D97-AF65-F5344CB8AC3E}">
        <p14:creationId xmlns:p14="http://schemas.microsoft.com/office/powerpoint/2010/main" val="34913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Origin of ISO 9000</a:t>
            </a:r>
            <a:endParaRPr lang="en-US" dirty="0"/>
          </a:p>
        </p:txBody>
      </p:sp>
      <p:sp>
        <p:nvSpPr>
          <p:cNvPr id="3" name="Content Placeholder 2"/>
          <p:cNvSpPr>
            <a:spLocks noGrp="1"/>
          </p:cNvSpPr>
          <p:nvPr>
            <p:ph idx="1"/>
          </p:nvPr>
        </p:nvSpPr>
        <p:spPr>
          <a:xfrm>
            <a:off x="1479176" y="1371600"/>
            <a:ext cx="10432408" cy="5181600"/>
          </a:xfrm>
        </p:spPr>
        <p:txBody>
          <a:bodyPr>
            <a:normAutofit/>
          </a:bodyPr>
          <a:lstStyle/>
          <a:p>
            <a:pPr algn="just"/>
            <a:r>
              <a:rPr lang="en-US" sz="2400" dirty="0">
                <a:solidFill>
                  <a:srgbClr val="FF0000"/>
                </a:solidFill>
                <a:latin typeface="Times New Roman" pitchFamily="18" charset="0"/>
                <a:cs typeface="Times New Roman" pitchFamily="18" charset="0"/>
              </a:rPr>
              <a:t>The story of ISO 9000 is a story of standards, methods and regulation.</a:t>
            </a:r>
            <a:r>
              <a:rPr lang="en-US" sz="2400" dirty="0">
                <a:latin typeface="Times New Roman" pitchFamily="18" charset="0"/>
                <a:cs typeface="Times New Roman" pitchFamily="18" charset="0"/>
              </a:rPr>
              <a:t> The brief history that follows is in no way comprehensive but is intended to illustrate things: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Standards are an ancient concept that survived several millennia; that a means of </a:t>
            </a:r>
            <a:r>
              <a:rPr lang="en-US" sz="2400" dirty="0">
                <a:solidFill>
                  <a:srgbClr val="FF0000"/>
                </a:solidFill>
                <a:latin typeface="Times New Roman" pitchFamily="18" charset="0"/>
                <a:cs typeface="Times New Roman" pitchFamily="18" charset="0"/>
              </a:rPr>
              <a:t>verifying compliance often follows </a:t>
            </a:r>
            <a:r>
              <a:rPr lang="en-US" sz="2400" dirty="0">
                <a:latin typeface="Times New Roman" pitchFamily="18" charset="0"/>
                <a:cs typeface="Times New Roman" pitchFamily="18" charset="0"/>
              </a:rPr>
              <a:t>the setting of standards;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Formalizing of </a:t>
            </a:r>
            <a:r>
              <a:rPr lang="en-US" sz="2400" dirty="0">
                <a:solidFill>
                  <a:srgbClr val="FF0000"/>
                </a:solidFill>
                <a:latin typeface="Times New Roman" pitchFamily="18" charset="0"/>
                <a:cs typeface="Times New Roman" pitchFamily="18" charset="0"/>
              </a:rPr>
              <a:t>working practices </a:t>
            </a:r>
            <a:r>
              <a:rPr lang="en-US" sz="2400" dirty="0">
                <a:latin typeface="Times New Roman" pitchFamily="18" charset="0"/>
                <a:cs typeface="Times New Roman" pitchFamily="18" charset="0"/>
              </a:rPr>
              <a:t>is centuries old and seen as a means to consistently meet standards;</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Market regulation (relative to the standard of goods and services) has been around for centuries for the </a:t>
            </a:r>
            <a:r>
              <a:rPr lang="en-US" sz="2400" dirty="0">
                <a:solidFill>
                  <a:srgbClr val="FF0000"/>
                </a:solidFill>
                <a:latin typeface="Times New Roman" pitchFamily="18" charset="0"/>
                <a:cs typeface="Times New Roman" pitchFamily="18" charset="0"/>
              </a:rPr>
              <a:t>protection of both craftsmen and traders.</a:t>
            </a:r>
          </a:p>
        </p:txBody>
      </p:sp>
    </p:spTree>
    <p:extLst>
      <p:ext uri="{BB962C8B-B14F-4D97-AF65-F5344CB8AC3E}">
        <p14:creationId xmlns:p14="http://schemas.microsoft.com/office/powerpoint/2010/main" val="291330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What is the purpose of ISO 9000?</a:t>
            </a:r>
            <a:endParaRPr lang="en-US" dirty="0">
              <a:solidFill>
                <a:srgbClr val="FF0000"/>
              </a:solidFill>
            </a:endParaRPr>
          </a:p>
        </p:txBody>
      </p:sp>
      <p:sp>
        <p:nvSpPr>
          <p:cNvPr id="3" name="Content Placeholder 2"/>
          <p:cNvSpPr>
            <a:spLocks noGrp="1"/>
          </p:cNvSpPr>
          <p:nvPr>
            <p:ph idx="1"/>
          </p:nvPr>
        </p:nvSpPr>
        <p:spPr>
          <a:xfrm>
            <a:off x="1532965" y="1600201"/>
            <a:ext cx="10378619" cy="4525963"/>
          </a:xfrm>
        </p:spPr>
        <p:txBody>
          <a:bodyPr>
            <a:normAutofit/>
          </a:bodyPr>
          <a:lstStyle/>
          <a:p>
            <a:pPr algn="just"/>
            <a:r>
              <a:rPr lang="en-US" sz="2800" dirty="0">
                <a:latin typeface="Times New Roman" pitchFamily="18" charset="0"/>
                <a:cs typeface="Times New Roman" pitchFamily="18" charset="0"/>
              </a:rPr>
              <a:t>The purpose of these standards is to assist organizations of all types </a:t>
            </a:r>
            <a:r>
              <a:rPr lang="en-US" sz="2800" dirty="0">
                <a:solidFill>
                  <a:srgbClr val="FF0000"/>
                </a:solidFill>
                <a:latin typeface="Times New Roman" pitchFamily="18" charset="0"/>
                <a:cs typeface="Times New Roman" pitchFamily="18" charset="0"/>
              </a:rPr>
              <a:t>to implement and operate effective quality management systems</a:t>
            </a:r>
            <a:r>
              <a:rPr lang="en-US" sz="2800" dirty="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provide a vehicle for </a:t>
            </a:r>
            <a:r>
              <a:rPr lang="en-US" sz="2800" dirty="0">
                <a:solidFill>
                  <a:srgbClr val="FF0000"/>
                </a:solidFill>
                <a:latin typeface="Times New Roman" pitchFamily="18" charset="0"/>
                <a:cs typeface="Times New Roman" pitchFamily="18" charset="0"/>
              </a:rPr>
              <a:t>consolidating and communicating concepts </a:t>
            </a:r>
            <a:r>
              <a:rPr lang="en-US" sz="2800" dirty="0">
                <a:latin typeface="Times New Roman" pitchFamily="18" charset="0"/>
                <a:cs typeface="Times New Roman" pitchFamily="18" charset="0"/>
              </a:rPr>
              <a:t>in the field of quality management that have been </a:t>
            </a:r>
            <a:r>
              <a:rPr lang="en-US" sz="2800" dirty="0">
                <a:solidFill>
                  <a:srgbClr val="FF0000"/>
                </a:solidFill>
                <a:latin typeface="Times New Roman" pitchFamily="18" charset="0"/>
                <a:cs typeface="Times New Roman" pitchFamily="18" charset="0"/>
              </a:rPr>
              <a:t>approved by an international committee of representatives </a:t>
            </a:r>
            <a:r>
              <a:rPr lang="en-US" sz="2800" dirty="0">
                <a:latin typeface="Times New Roman" pitchFamily="18" charset="0"/>
                <a:cs typeface="Times New Roman" pitchFamily="18" charset="0"/>
              </a:rPr>
              <a:t>from national standards bodies.</a:t>
            </a:r>
          </a:p>
        </p:txBody>
      </p:sp>
    </p:spTree>
    <p:extLst>
      <p:ext uri="{BB962C8B-B14F-4D97-AF65-F5344CB8AC3E}">
        <p14:creationId xmlns:p14="http://schemas.microsoft.com/office/powerpoint/2010/main" val="287203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b="1" dirty="0"/>
              <a:t>ELEMENTS OF ISO </a:t>
            </a:r>
            <a:r>
              <a:rPr lang="en-US" b="1" dirty="0" smtClean="0"/>
              <a:t>9000/9001</a:t>
            </a:r>
            <a:endParaRPr lang="en-US" dirty="0"/>
          </a:p>
        </p:txBody>
      </p:sp>
      <p:sp>
        <p:nvSpPr>
          <p:cNvPr id="3" name="Content Placeholder 2"/>
          <p:cNvSpPr>
            <a:spLocks noGrp="1"/>
          </p:cNvSpPr>
          <p:nvPr>
            <p:ph idx="1"/>
          </p:nvPr>
        </p:nvSpPr>
        <p:spPr>
          <a:xfrm>
            <a:off x="1640540" y="1951038"/>
            <a:ext cx="10246659" cy="4525963"/>
          </a:xfrm>
        </p:spPr>
        <p:txBody>
          <a:bodyPr numCol="2">
            <a:normAutofit fontScale="70000" lnSpcReduction="20000"/>
          </a:bodyPr>
          <a:lstStyle/>
          <a:p>
            <a:r>
              <a:rPr lang="en-US" dirty="0" smtClean="0">
                <a:latin typeface="Cambria" panose="02040503050406030204" pitchFamily="18" charset="0"/>
                <a:ea typeface="Cambria" panose="02040503050406030204" pitchFamily="18" charset="0"/>
              </a:rPr>
              <a:t>Management </a:t>
            </a:r>
            <a:r>
              <a:rPr lang="en-US" dirty="0">
                <a:latin typeface="Cambria" panose="02040503050406030204" pitchFamily="18" charset="0"/>
                <a:ea typeface="Cambria" panose="02040503050406030204" pitchFamily="18" charset="0"/>
              </a:rPr>
              <a:t>Responsibility </a:t>
            </a:r>
          </a:p>
          <a:p>
            <a:r>
              <a:rPr lang="en-US" dirty="0">
                <a:latin typeface="Cambria" panose="02040503050406030204" pitchFamily="18" charset="0"/>
                <a:ea typeface="Cambria" panose="02040503050406030204" pitchFamily="18" charset="0"/>
              </a:rPr>
              <a:t>Quality System </a:t>
            </a:r>
          </a:p>
          <a:p>
            <a:r>
              <a:rPr lang="en-US" dirty="0">
                <a:latin typeface="Cambria" panose="02040503050406030204" pitchFamily="18" charset="0"/>
                <a:ea typeface="Cambria" panose="02040503050406030204" pitchFamily="18" charset="0"/>
              </a:rPr>
              <a:t>Order Entry </a:t>
            </a:r>
          </a:p>
          <a:p>
            <a:r>
              <a:rPr lang="en-US" dirty="0">
                <a:latin typeface="Cambria" panose="02040503050406030204" pitchFamily="18" charset="0"/>
                <a:ea typeface="Cambria" panose="02040503050406030204" pitchFamily="18" charset="0"/>
              </a:rPr>
              <a:t>Design Control </a:t>
            </a:r>
          </a:p>
          <a:p>
            <a:r>
              <a:rPr lang="en-US" dirty="0">
                <a:latin typeface="Cambria" panose="02040503050406030204" pitchFamily="18" charset="0"/>
                <a:ea typeface="Cambria" panose="02040503050406030204" pitchFamily="18" charset="0"/>
              </a:rPr>
              <a:t>Document and Data Control </a:t>
            </a:r>
          </a:p>
          <a:p>
            <a:r>
              <a:rPr lang="en-US" dirty="0">
                <a:latin typeface="Cambria" panose="02040503050406030204" pitchFamily="18" charset="0"/>
                <a:ea typeface="Cambria" panose="02040503050406030204" pitchFamily="18" charset="0"/>
              </a:rPr>
              <a:t>Purchasing </a:t>
            </a:r>
          </a:p>
          <a:p>
            <a:r>
              <a:rPr lang="en-US" dirty="0">
                <a:latin typeface="Cambria" panose="02040503050406030204" pitchFamily="18" charset="0"/>
                <a:ea typeface="Cambria" panose="02040503050406030204" pitchFamily="18" charset="0"/>
              </a:rPr>
              <a:t>Control of Customer Supplied Products </a:t>
            </a:r>
          </a:p>
          <a:p>
            <a:r>
              <a:rPr lang="en-US" dirty="0">
                <a:latin typeface="Cambria" panose="02040503050406030204" pitchFamily="18" charset="0"/>
                <a:ea typeface="Cambria" panose="02040503050406030204" pitchFamily="18" charset="0"/>
              </a:rPr>
              <a:t>Product Identification and Tractability </a:t>
            </a:r>
          </a:p>
          <a:p>
            <a:r>
              <a:rPr lang="en-US" dirty="0">
                <a:latin typeface="Cambria" panose="02040503050406030204" pitchFamily="18" charset="0"/>
                <a:ea typeface="Cambria" panose="02040503050406030204" pitchFamily="18" charset="0"/>
              </a:rPr>
              <a:t>Process Control </a:t>
            </a:r>
          </a:p>
          <a:p>
            <a:r>
              <a:rPr lang="en-US" dirty="0">
                <a:latin typeface="Cambria" panose="02040503050406030204" pitchFamily="18" charset="0"/>
                <a:ea typeface="Cambria" panose="02040503050406030204" pitchFamily="18" charset="0"/>
              </a:rPr>
              <a:t>Inspection and Testing Control of Inspection, Measuring, and Test Equipment </a:t>
            </a:r>
          </a:p>
          <a:p>
            <a:r>
              <a:rPr lang="en-US" dirty="0">
                <a:latin typeface="Cambria" panose="02040503050406030204" pitchFamily="18" charset="0"/>
                <a:ea typeface="Cambria" panose="02040503050406030204" pitchFamily="18" charset="0"/>
              </a:rPr>
              <a:t>Inspection and Test Status </a:t>
            </a:r>
          </a:p>
          <a:p>
            <a:r>
              <a:rPr lang="en-US" dirty="0">
                <a:latin typeface="Cambria" panose="02040503050406030204" pitchFamily="18" charset="0"/>
                <a:ea typeface="Cambria" panose="02040503050406030204" pitchFamily="18" charset="0"/>
              </a:rPr>
              <a:t>Control of Nonconforming Products </a:t>
            </a:r>
          </a:p>
          <a:p>
            <a:r>
              <a:rPr lang="en-US" dirty="0">
                <a:latin typeface="Cambria" panose="02040503050406030204" pitchFamily="18" charset="0"/>
                <a:ea typeface="Cambria" panose="02040503050406030204" pitchFamily="18" charset="0"/>
              </a:rPr>
              <a:t>Corrective and Preventive Action </a:t>
            </a:r>
          </a:p>
          <a:p>
            <a:r>
              <a:rPr lang="en-US" dirty="0">
                <a:latin typeface="Cambria" panose="02040503050406030204" pitchFamily="18" charset="0"/>
                <a:ea typeface="Cambria" panose="02040503050406030204" pitchFamily="18" charset="0"/>
              </a:rPr>
              <a:t>Handling, Storage, Packaging, and Delivery </a:t>
            </a:r>
          </a:p>
          <a:p>
            <a:r>
              <a:rPr lang="en-US" dirty="0">
                <a:latin typeface="Cambria" panose="02040503050406030204" pitchFamily="18" charset="0"/>
                <a:ea typeface="Cambria" panose="02040503050406030204" pitchFamily="18" charset="0"/>
              </a:rPr>
              <a:t>Control of Quality Records </a:t>
            </a:r>
          </a:p>
          <a:p>
            <a:r>
              <a:rPr lang="en-US" dirty="0">
                <a:latin typeface="Cambria" panose="02040503050406030204" pitchFamily="18" charset="0"/>
                <a:ea typeface="Cambria" panose="02040503050406030204" pitchFamily="18" charset="0"/>
              </a:rPr>
              <a:t>Internal Quality Audits </a:t>
            </a:r>
          </a:p>
          <a:p>
            <a:r>
              <a:rPr lang="en-US" dirty="0">
                <a:latin typeface="Cambria" panose="02040503050406030204" pitchFamily="18" charset="0"/>
                <a:ea typeface="Cambria" panose="02040503050406030204" pitchFamily="18" charset="0"/>
              </a:rPr>
              <a:t>Training </a:t>
            </a:r>
          </a:p>
          <a:p>
            <a:r>
              <a:rPr lang="en-US" dirty="0">
                <a:latin typeface="Cambria" panose="02040503050406030204" pitchFamily="18" charset="0"/>
                <a:ea typeface="Cambria" panose="02040503050406030204" pitchFamily="18" charset="0"/>
              </a:rPr>
              <a:t>Servicing </a:t>
            </a:r>
          </a:p>
          <a:p>
            <a:r>
              <a:rPr lang="en-US" dirty="0">
                <a:latin typeface="Cambria" panose="02040503050406030204" pitchFamily="18" charset="0"/>
                <a:ea typeface="Cambria" panose="02040503050406030204" pitchFamily="18" charset="0"/>
              </a:rPr>
              <a:t>Statistical Techniques </a:t>
            </a:r>
          </a:p>
        </p:txBody>
      </p:sp>
      <p:sp>
        <p:nvSpPr>
          <p:cNvPr id="4" name="Rectangle 3"/>
          <p:cNvSpPr/>
          <p:nvPr/>
        </p:nvSpPr>
        <p:spPr>
          <a:xfrm>
            <a:off x="1828800" y="990601"/>
            <a:ext cx="10058400" cy="646331"/>
          </a:xfrm>
          <a:prstGeom prst="rect">
            <a:avLst/>
          </a:prstGeom>
        </p:spPr>
        <p:txBody>
          <a:bodyPr wrap="square">
            <a:spAutoFit/>
          </a:bodyPr>
          <a:lstStyle/>
          <a:p>
            <a:pPr algn="just"/>
            <a:r>
              <a:rPr lang="en-US" b="1" dirty="0">
                <a:latin typeface="Cambria" panose="02040503050406030204" pitchFamily="18" charset="0"/>
                <a:ea typeface="Cambria" panose="02040503050406030204" pitchFamily="18" charset="0"/>
              </a:rPr>
              <a:t>The standards of ISO 9000/9001 detail 20 requirements for an organization's quality management system in the following areas:</a:t>
            </a:r>
          </a:p>
        </p:txBody>
      </p:sp>
    </p:spTree>
    <p:extLst>
      <p:ext uri="{BB962C8B-B14F-4D97-AF65-F5344CB8AC3E}">
        <p14:creationId xmlns:p14="http://schemas.microsoft.com/office/powerpoint/2010/main" val="34410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b="1" dirty="0">
                <a:latin typeface="Cambria" panose="02040503050406030204" pitchFamily="18" charset="0"/>
                <a:ea typeface="Cambria" panose="02040503050406030204" pitchFamily="18" charset="0"/>
              </a:rPr>
              <a:t>ADVANTAGES OF ISO </a:t>
            </a:r>
            <a:r>
              <a:rPr lang="en-US" b="1" dirty="0" smtClean="0">
                <a:latin typeface="Cambria" panose="02040503050406030204" pitchFamily="18" charset="0"/>
                <a:ea typeface="Cambria" panose="02040503050406030204" pitchFamily="18" charset="0"/>
              </a:rPr>
              <a:t>9000</a:t>
            </a:r>
            <a:endParaRPr lang="en-US" dirty="0">
              <a:latin typeface="Cambria" panose="02040503050406030204" pitchFamily="18" charset="0"/>
              <a:ea typeface="Cambria" panose="02040503050406030204" pitchFamily="18" charset="0"/>
            </a:endParaRPr>
          </a:p>
        </p:txBody>
      </p:sp>
      <p:sp>
        <p:nvSpPr>
          <p:cNvPr id="5" name="Rectangle 4"/>
          <p:cNvSpPr/>
          <p:nvPr/>
        </p:nvSpPr>
        <p:spPr>
          <a:xfrm>
            <a:off x="1775012" y="1524001"/>
            <a:ext cx="9453281" cy="4031873"/>
          </a:xfrm>
          <a:prstGeom prst="rect">
            <a:avLst/>
          </a:prstGeom>
        </p:spPr>
        <p:txBody>
          <a:bodyPr wrap="square">
            <a:spAutoFit/>
          </a:bodyPr>
          <a:lstStyle/>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Increased marketability</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Reduced operational expenses</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Better management control</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Increased customer satisfaction</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Improved internal communication</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Improved customer service</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Reduction of product-liability risks</a:t>
            </a:r>
          </a:p>
          <a:p>
            <a:pPr marL="285750" indent="-285750" algn="just">
              <a:buFont typeface="Arial" panose="020B0604020202020204" pitchFamily="34" charset="0"/>
              <a:buChar char="•"/>
            </a:pPr>
            <a:r>
              <a:rPr lang="en-US" sz="3200" dirty="0">
                <a:latin typeface="Cambria" panose="02040503050406030204" pitchFamily="18" charset="0"/>
                <a:ea typeface="Cambria" panose="02040503050406030204" pitchFamily="18" charset="0"/>
              </a:rPr>
              <a:t>Attractiveness to investors</a:t>
            </a:r>
          </a:p>
        </p:txBody>
      </p:sp>
    </p:spTree>
    <p:extLst>
      <p:ext uri="{BB962C8B-B14F-4D97-AF65-F5344CB8AC3E}">
        <p14:creationId xmlns:p14="http://schemas.microsoft.com/office/powerpoint/2010/main" val="2085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84238"/>
          </a:xfrm>
        </p:spPr>
        <p:txBody>
          <a:bodyPr>
            <a:normAutofit fontScale="90000"/>
          </a:bodyPr>
          <a:lstStyle/>
          <a:p>
            <a:r>
              <a:rPr lang="en-US" altLang="en-US" sz="5400" b="1" dirty="0">
                <a:latin typeface="Cambria" panose="02040503050406030204" pitchFamily="18" charset="0"/>
                <a:ea typeface="Cambria" panose="02040503050406030204" pitchFamily="18" charset="0"/>
              </a:rPr>
              <a:t>Benefits to Society</a:t>
            </a:r>
            <a:endParaRPr lang="en-US" sz="5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24000" y="1143000"/>
            <a:ext cx="9144000" cy="5257800"/>
          </a:xfrm>
        </p:spPr>
        <p:txBody>
          <a:bodyPr>
            <a:noAutofit/>
          </a:bodyPr>
          <a:lstStyle/>
          <a:p>
            <a:pPr algn="just">
              <a:lnSpc>
                <a:spcPct val="90000"/>
              </a:lnSpc>
            </a:pPr>
            <a:r>
              <a:rPr lang="en-US" altLang="en-US" sz="2800" dirty="0">
                <a:latin typeface="Cambria" panose="02040503050406030204" pitchFamily="18" charset="0"/>
                <a:ea typeface="Cambria" panose="02040503050406030204" pitchFamily="18" charset="0"/>
              </a:rPr>
              <a:t>Businesses</a:t>
            </a:r>
          </a:p>
          <a:p>
            <a:pPr lvl="1" algn="just">
              <a:lnSpc>
                <a:spcPct val="90000"/>
              </a:lnSpc>
            </a:pPr>
            <a:r>
              <a:rPr lang="en-US" altLang="en-US" dirty="0">
                <a:latin typeface="Cambria" panose="02040503050406030204" pitchFamily="18" charset="0"/>
                <a:ea typeface="Cambria" panose="02040503050406030204" pitchFamily="18" charset="0"/>
              </a:rPr>
              <a:t>Allows them to produce a product under worldwide standards</a:t>
            </a:r>
          </a:p>
          <a:p>
            <a:pPr algn="just">
              <a:lnSpc>
                <a:spcPct val="90000"/>
              </a:lnSpc>
            </a:pPr>
            <a:r>
              <a:rPr lang="en-US" altLang="en-US" sz="2800" dirty="0">
                <a:latin typeface="Cambria" panose="02040503050406030204" pitchFamily="18" charset="0"/>
                <a:ea typeface="Cambria" panose="02040503050406030204" pitchFamily="18" charset="0"/>
              </a:rPr>
              <a:t>Customers</a:t>
            </a:r>
          </a:p>
          <a:p>
            <a:pPr lvl="1" algn="just">
              <a:lnSpc>
                <a:spcPct val="90000"/>
              </a:lnSpc>
            </a:pPr>
            <a:r>
              <a:rPr lang="en-US" altLang="en-US" dirty="0">
                <a:latin typeface="Cambria" panose="02040503050406030204" pitchFamily="18" charset="0"/>
                <a:ea typeface="Cambria" panose="02040503050406030204" pitchFamily="18" charset="0"/>
              </a:rPr>
              <a:t>Provides a wider range of products</a:t>
            </a:r>
          </a:p>
          <a:p>
            <a:pPr lvl="1" algn="just">
              <a:lnSpc>
                <a:spcPct val="90000"/>
              </a:lnSpc>
            </a:pPr>
            <a:r>
              <a:rPr lang="en-US" altLang="en-US" dirty="0">
                <a:latin typeface="Cambria" panose="02040503050406030204" pitchFamily="18" charset="0"/>
                <a:ea typeface="Cambria" panose="02040503050406030204" pitchFamily="18" charset="0"/>
              </a:rPr>
              <a:t>More competition between producers</a:t>
            </a:r>
          </a:p>
          <a:p>
            <a:pPr algn="just">
              <a:lnSpc>
                <a:spcPct val="90000"/>
              </a:lnSpc>
            </a:pPr>
            <a:r>
              <a:rPr lang="en-US" altLang="en-US" sz="2800" dirty="0">
                <a:latin typeface="Cambria" panose="02040503050406030204" pitchFamily="18" charset="0"/>
                <a:ea typeface="Cambria" panose="02040503050406030204" pitchFamily="18" charset="0"/>
              </a:rPr>
              <a:t>Governments</a:t>
            </a:r>
          </a:p>
          <a:p>
            <a:pPr lvl="1" algn="just">
              <a:lnSpc>
                <a:spcPct val="90000"/>
              </a:lnSpc>
            </a:pPr>
            <a:r>
              <a:rPr lang="en-US" altLang="en-US" dirty="0">
                <a:latin typeface="Cambria" panose="02040503050406030204" pitchFamily="18" charset="0"/>
                <a:ea typeface="Cambria" panose="02040503050406030204" pitchFamily="18" charset="0"/>
              </a:rPr>
              <a:t>Provide standards on health, safety and environmental </a:t>
            </a:r>
            <a:r>
              <a:rPr lang="en-US" altLang="en-US" dirty="0" smtClean="0">
                <a:latin typeface="Cambria" panose="02040503050406030204" pitchFamily="18" charset="0"/>
                <a:ea typeface="Cambria" panose="02040503050406030204" pitchFamily="18" charset="0"/>
              </a:rPr>
              <a:t>legislation</a:t>
            </a:r>
          </a:p>
          <a:p>
            <a:pPr algn="just">
              <a:lnSpc>
                <a:spcPct val="90000"/>
              </a:lnSpc>
            </a:pPr>
            <a:r>
              <a:rPr lang="en-US" altLang="en-US" sz="2800" dirty="0">
                <a:latin typeface="Cambria" panose="02040503050406030204" pitchFamily="18" charset="0"/>
                <a:ea typeface="Cambria" panose="02040503050406030204" pitchFamily="18" charset="0"/>
              </a:rPr>
              <a:t>Trade Officials</a:t>
            </a:r>
          </a:p>
          <a:p>
            <a:pPr lvl="1" algn="just">
              <a:lnSpc>
                <a:spcPct val="90000"/>
              </a:lnSpc>
            </a:pPr>
            <a:r>
              <a:rPr lang="en-US" altLang="en-US" sz="2600" dirty="0">
                <a:latin typeface="Cambria" panose="02040503050406030204" pitchFamily="18" charset="0"/>
                <a:ea typeface="Cambria" panose="02040503050406030204" pitchFamily="18" charset="0"/>
              </a:rPr>
              <a:t>Helps create a more level playing field for all competitors</a:t>
            </a:r>
          </a:p>
          <a:p>
            <a:pPr marL="457200" lvl="1" indent="0" algn="just">
              <a:lnSpc>
                <a:spcPct val="90000"/>
              </a:lnSpc>
              <a:buNone/>
            </a:pPr>
            <a:endParaRPr lang="en-US" altLang="en-US" dirty="0">
              <a:latin typeface="Cambria" panose="02040503050406030204" pitchFamily="18" charset="0"/>
              <a:ea typeface="Cambria" panose="02040503050406030204" pitchFamily="18" charset="0"/>
            </a:endParaRPr>
          </a:p>
          <a:p>
            <a:pPr algn="just"/>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770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84238"/>
          </a:xfrm>
        </p:spPr>
        <p:txBody>
          <a:bodyPr>
            <a:normAutofit fontScale="90000"/>
          </a:bodyPr>
          <a:lstStyle/>
          <a:p>
            <a:r>
              <a:rPr lang="en-US" altLang="en-US" sz="5400" b="1" dirty="0">
                <a:latin typeface="Cambria" panose="02040503050406030204" pitchFamily="18" charset="0"/>
                <a:ea typeface="Cambria" panose="02040503050406030204" pitchFamily="18" charset="0"/>
              </a:rPr>
              <a:t>Benefits to Society</a:t>
            </a:r>
            <a:endParaRPr lang="en-US" sz="5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59859" y="1036638"/>
            <a:ext cx="10327341" cy="5440362"/>
          </a:xfrm>
        </p:spPr>
        <p:txBody>
          <a:bodyPr>
            <a:noAutofit/>
          </a:bodyPr>
          <a:lstStyle/>
          <a:p>
            <a:pPr algn="just">
              <a:lnSpc>
                <a:spcPct val="90000"/>
              </a:lnSpc>
            </a:pPr>
            <a:r>
              <a:rPr lang="en-US" altLang="en-US" sz="2800" dirty="0">
                <a:latin typeface="Cambria" panose="02040503050406030204" pitchFamily="18" charset="0"/>
                <a:ea typeface="Cambria" panose="02040503050406030204" pitchFamily="18" charset="0"/>
              </a:rPr>
              <a:t>Developing Countries</a:t>
            </a:r>
          </a:p>
          <a:p>
            <a:pPr lvl="1" algn="just">
              <a:lnSpc>
                <a:spcPct val="90000"/>
              </a:lnSpc>
            </a:pPr>
            <a:r>
              <a:rPr lang="en-US" altLang="en-US" dirty="0">
                <a:latin typeface="Cambria" panose="02040503050406030204" pitchFamily="18" charset="0"/>
                <a:ea typeface="Cambria" panose="02040503050406030204" pitchFamily="18" charset="0"/>
              </a:rPr>
              <a:t>Helps these countries invest their scarce resources more wisely in order to produce products that meet worldwide standards</a:t>
            </a:r>
          </a:p>
          <a:p>
            <a:pPr algn="just">
              <a:lnSpc>
                <a:spcPct val="90000"/>
              </a:lnSpc>
            </a:pPr>
            <a:r>
              <a:rPr lang="en-US" altLang="en-US" sz="2800" dirty="0">
                <a:latin typeface="Cambria" panose="02040503050406030204" pitchFamily="18" charset="0"/>
                <a:ea typeface="Cambria" panose="02040503050406030204" pitchFamily="18" charset="0"/>
              </a:rPr>
              <a:t>Consumers</a:t>
            </a:r>
          </a:p>
          <a:p>
            <a:pPr lvl="1" algn="just">
              <a:lnSpc>
                <a:spcPct val="90000"/>
              </a:lnSpc>
            </a:pPr>
            <a:r>
              <a:rPr lang="en-US" altLang="en-US" dirty="0">
                <a:latin typeface="Cambria" panose="02040503050406030204" pitchFamily="18" charset="0"/>
                <a:ea typeface="Cambria" panose="02040503050406030204" pitchFamily="18" charset="0"/>
              </a:rPr>
              <a:t>Provides assurance of quality, safety, and reliability</a:t>
            </a:r>
          </a:p>
          <a:p>
            <a:pPr algn="just">
              <a:lnSpc>
                <a:spcPct val="90000"/>
              </a:lnSpc>
            </a:pPr>
            <a:r>
              <a:rPr lang="en-US" altLang="en-US" sz="2800" dirty="0">
                <a:latin typeface="Cambria" panose="02040503050406030204" pitchFamily="18" charset="0"/>
                <a:ea typeface="Cambria" panose="02040503050406030204" pitchFamily="18" charset="0"/>
              </a:rPr>
              <a:t>Everyone</a:t>
            </a:r>
          </a:p>
          <a:p>
            <a:pPr lvl="1" algn="just"/>
            <a:r>
              <a:rPr lang="en-US" altLang="en-US" dirty="0">
                <a:latin typeface="Cambria" panose="02040503050406030204" pitchFamily="18" charset="0"/>
                <a:ea typeface="Cambria" panose="02040503050406030204" pitchFamily="18" charset="0"/>
              </a:rPr>
              <a:t>Assures the things we use in everyday life are of the highest quality</a:t>
            </a:r>
          </a:p>
          <a:p>
            <a:pPr algn="just">
              <a:lnSpc>
                <a:spcPct val="90000"/>
              </a:lnSpc>
            </a:pPr>
            <a:r>
              <a:rPr lang="en-US" altLang="en-US" sz="2800" dirty="0">
                <a:latin typeface="Cambria" panose="02040503050406030204" pitchFamily="18" charset="0"/>
                <a:ea typeface="Cambria" panose="02040503050406030204" pitchFamily="18" charset="0"/>
              </a:rPr>
              <a:t>Planet</a:t>
            </a:r>
          </a:p>
          <a:p>
            <a:pPr lvl="1" algn="just"/>
            <a:r>
              <a:rPr lang="en-US" altLang="en-US" dirty="0">
                <a:latin typeface="Cambria" panose="02040503050406030204" pitchFamily="18" charset="0"/>
                <a:ea typeface="Cambria" panose="02040503050406030204" pitchFamily="18" charset="0"/>
              </a:rPr>
              <a:t>Provides standards on air, water and soil </a:t>
            </a:r>
            <a:r>
              <a:rPr lang="en-US" altLang="en-US" dirty="0" smtClean="0">
                <a:latin typeface="Cambria" panose="02040503050406030204" pitchFamily="18" charset="0"/>
                <a:ea typeface="Cambria" panose="02040503050406030204" pitchFamily="18" charset="0"/>
              </a:rPr>
              <a:t>quality</a:t>
            </a:r>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532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1E7AD-42F2-9641-82EF-E93FBDD36FFE}"/>
              </a:ext>
            </a:extLst>
          </p:cNvPr>
          <p:cNvSpPr>
            <a:spLocks noGrp="1"/>
          </p:cNvSpPr>
          <p:nvPr>
            <p:ph type="title"/>
          </p:nvPr>
        </p:nvSpPr>
        <p:spPr/>
        <p:txBody>
          <a:bodyPr/>
          <a:lstStyle/>
          <a:p>
            <a:r>
              <a:rPr lang="en-US" b="1" dirty="0">
                <a:latin typeface="Cambria" pitchFamily="18" charset="0"/>
              </a:rPr>
              <a:t>IP Rights and monopolies</a:t>
            </a:r>
          </a:p>
        </p:txBody>
      </p:sp>
      <p:sp>
        <p:nvSpPr>
          <p:cNvPr id="3" name="Content Placeholder 2">
            <a:extLst>
              <a:ext uri="{FF2B5EF4-FFF2-40B4-BE49-F238E27FC236}">
                <a16:creationId xmlns:a16="http://schemas.microsoft.com/office/drawing/2014/main" xmlns="" id="{A61E6506-8BA4-984F-B571-CC5232AA3550}"/>
              </a:ext>
            </a:extLst>
          </p:cNvPr>
          <p:cNvSpPr>
            <a:spLocks noGrp="1"/>
          </p:cNvSpPr>
          <p:nvPr>
            <p:ph idx="1"/>
          </p:nvPr>
        </p:nvSpPr>
        <p:spPr/>
        <p:txBody>
          <a:bodyPr/>
          <a:lstStyle/>
          <a:p>
            <a:endParaRPr lang="en-IN" dirty="0">
              <a:latin typeface="Cambria" pitchFamily="18" charset="0"/>
            </a:endParaRPr>
          </a:p>
          <a:p>
            <a:r>
              <a:rPr lang="en-IN" dirty="0">
                <a:latin typeface="Cambria" pitchFamily="18" charset="0"/>
              </a:rPr>
              <a:t>The impression is often created that IP enforcement is about a </a:t>
            </a:r>
            <a:r>
              <a:rPr lang="en-IN" b="1" dirty="0">
                <a:latin typeface="Cambria" pitchFamily="18" charset="0"/>
              </a:rPr>
              <a:t>conflict between the strong and the weak, the rich and the poor </a:t>
            </a:r>
          </a:p>
          <a:p>
            <a:endParaRPr lang="en-US" dirty="0">
              <a:latin typeface="Cambria" pitchFamily="18" charset="0"/>
            </a:endParaRPr>
          </a:p>
        </p:txBody>
      </p:sp>
    </p:spTree>
    <p:extLst>
      <p:ext uri="{BB962C8B-B14F-4D97-AF65-F5344CB8AC3E}">
        <p14:creationId xmlns:p14="http://schemas.microsoft.com/office/powerpoint/2010/main" val="380095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574B7-63C3-8E4C-A89F-E3B1506077EA}"/>
              </a:ext>
            </a:extLst>
          </p:cNvPr>
          <p:cNvSpPr>
            <a:spLocks noGrp="1"/>
          </p:cNvSpPr>
          <p:nvPr>
            <p:ph type="title"/>
          </p:nvPr>
        </p:nvSpPr>
        <p:spPr>
          <a:xfrm>
            <a:off x="1401509" y="122233"/>
            <a:ext cx="9997440" cy="1143000"/>
          </a:xfrm>
        </p:spPr>
        <p:txBody>
          <a:bodyPr/>
          <a:lstStyle/>
          <a:p>
            <a:r>
              <a:rPr lang="en-US" b="1" dirty="0">
                <a:latin typeface="Cambria" pitchFamily="18" charset="0"/>
              </a:rPr>
              <a:t>Balancing of rights and obligation</a:t>
            </a:r>
          </a:p>
        </p:txBody>
      </p:sp>
      <p:sp>
        <p:nvSpPr>
          <p:cNvPr id="3" name="Content Placeholder 2">
            <a:extLst>
              <a:ext uri="{FF2B5EF4-FFF2-40B4-BE49-F238E27FC236}">
                <a16:creationId xmlns:a16="http://schemas.microsoft.com/office/drawing/2014/main" xmlns="" id="{0511E4E8-01A3-2D40-A8E3-F462CCA55DBD}"/>
              </a:ext>
            </a:extLst>
          </p:cNvPr>
          <p:cNvSpPr>
            <a:spLocks noGrp="1"/>
          </p:cNvSpPr>
          <p:nvPr>
            <p:ph idx="1"/>
          </p:nvPr>
        </p:nvSpPr>
        <p:spPr>
          <a:xfrm>
            <a:off x="1429219" y="1332471"/>
            <a:ext cx="9997440" cy="5296927"/>
          </a:xfrm>
        </p:spPr>
        <p:txBody>
          <a:bodyPr>
            <a:normAutofit/>
          </a:bodyPr>
          <a:lstStyle/>
          <a:p>
            <a:pPr algn="just"/>
            <a:r>
              <a:rPr lang="en-IN" dirty="0">
                <a:latin typeface="Cambria" pitchFamily="18" charset="0"/>
              </a:rPr>
              <a:t>The objectives of TRIPS </a:t>
            </a:r>
            <a:r>
              <a:rPr lang="en-IN" dirty="0" smtClean="0">
                <a:latin typeface="Cambria" pitchFamily="18" charset="0"/>
              </a:rPr>
              <a:t>is </a:t>
            </a:r>
            <a:r>
              <a:rPr lang="en-IN" dirty="0">
                <a:latin typeface="Cambria" pitchFamily="18" charset="0"/>
              </a:rPr>
              <a:t>to maintain a balancing of rights and obligations</a:t>
            </a:r>
          </a:p>
          <a:p>
            <a:pPr algn="just"/>
            <a:r>
              <a:rPr lang="en-IN" dirty="0" smtClean="0">
                <a:latin typeface="Cambria" pitchFamily="18" charset="0"/>
              </a:rPr>
              <a:t>The </a:t>
            </a:r>
            <a:r>
              <a:rPr lang="en-IN" dirty="0">
                <a:latin typeface="Cambria" pitchFamily="18" charset="0"/>
              </a:rPr>
              <a:t>protection and enforcement of intellectual property rights should contribute </a:t>
            </a:r>
            <a:endParaRPr lang="en-IN" dirty="0" smtClean="0">
              <a:latin typeface="Cambria" pitchFamily="18" charset="0"/>
            </a:endParaRPr>
          </a:p>
          <a:p>
            <a:pPr lvl="1" algn="just"/>
            <a:r>
              <a:rPr lang="en-IN" dirty="0" smtClean="0">
                <a:latin typeface="Cambria" pitchFamily="18" charset="0"/>
              </a:rPr>
              <a:t>to </a:t>
            </a:r>
            <a:r>
              <a:rPr lang="en-IN" dirty="0">
                <a:latin typeface="Cambria" pitchFamily="18" charset="0"/>
              </a:rPr>
              <a:t>the promotion of technological </a:t>
            </a:r>
            <a:r>
              <a:rPr lang="en-IN" dirty="0" smtClean="0">
                <a:latin typeface="Cambria" pitchFamily="18" charset="0"/>
              </a:rPr>
              <a:t>innovation</a:t>
            </a:r>
          </a:p>
          <a:p>
            <a:pPr lvl="1" algn="just"/>
            <a:r>
              <a:rPr lang="en-IN" dirty="0" smtClean="0">
                <a:latin typeface="Cambria" pitchFamily="18" charset="0"/>
              </a:rPr>
              <a:t>to </a:t>
            </a:r>
            <a:r>
              <a:rPr lang="en-IN" dirty="0">
                <a:latin typeface="Cambria" pitchFamily="18" charset="0"/>
              </a:rPr>
              <a:t>the transfer and dissemination of technology </a:t>
            </a:r>
            <a:endParaRPr lang="en-IN" dirty="0" smtClean="0">
              <a:latin typeface="Cambria" pitchFamily="18" charset="0"/>
            </a:endParaRPr>
          </a:p>
          <a:p>
            <a:pPr lvl="1" algn="just"/>
            <a:r>
              <a:rPr lang="en-IN" dirty="0" smtClean="0">
                <a:latin typeface="Cambria" pitchFamily="18" charset="0"/>
              </a:rPr>
              <a:t>to </a:t>
            </a:r>
            <a:r>
              <a:rPr lang="en-IN" dirty="0">
                <a:latin typeface="Cambria" pitchFamily="18" charset="0"/>
              </a:rPr>
              <a:t>the mutual advantage of producers and users of technological knowledge</a:t>
            </a:r>
          </a:p>
          <a:p>
            <a:pPr algn="just"/>
            <a:r>
              <a:rPr lang="en-IN" dirty="0">
                <a:latin typeface="Cambria" pitchFamily="18" charset="0"/>
              </a:rPr>
              <a:t>In a manner conducive to social and economic </a:t>
            </a:r>
            <a:r>
              <a:rPr lang="en-IN" dirty="0" smtClean="0">
                <a:latin typeface="Cambria" pitchFamily="18" charset="0"/>
              </a:rPr>
              <a:t>welfare</a:t>
            </a:r>
            <a:endParaRPr lang="en-IN" dirty="0">
              <a:latin typeface="Cambria" pitchFamily="18" charset="0"/>
            </a:endParaRPr>
          </a:p>
        </p:txBody>
      </p:sp>
    </p:spTree>
    <p:extLst>
      <p:ext uri="{BB962C8B-B14F-4D97-AF65-F5344CB8AC3E}">
        <p14:creationId xmlns:p14="http://schemas.microsoft.com/office/powerpoint/2010/main" val="324336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E9CCC-F810-1142-9B24-1B693849F4CD}"/>
              </a:ext>
            </a:extLst>
          </p:cNvPr>
          <p:cNvSpPr>
            <a:spLocks noGrp="1"/>
          </p:cNvSpPr>
          <p:nvPr>
            <p:ph type="title"/>
          </p:nvPr>
        </p:nvSpPr>
        <p:spPr>
          <a:xfrm>
            <a:off x="1387654" y="163798"/>
            <a:ext cx="9997440" cy="709035"/>
          </a:xfrm>
        </p:spPr>
        <p:txBody>
          <a:bodyPr>
            <a:normAutofit fontScale="90000"/>
          </a:bodyPr>
          <a:lstStyle/>
          <a:p>
            <a:r>
              <a:rPr lang="en-US" b="1" dirty="0">
                <a:latin typeface="Cambria" pitchFamily="18" charset="0"/>
              </a:rPr>
              <a:t>Abuse of Rights</a:t>
            </a:r>
          </a:p>
        </p:txBody>
      </p:sp>
      <p:sp>
        <p:nvSpPr>
          <p:cNvPr id="3" name="Content Placeholder 2">
            <a:extLst>
              <a:ext uri="{FF2B5EF4-FFF2-40B4-BE49-F238E27FC236}">
                <a16:creationId xmlns:a16="http://schemas.microsoft.com/office/drawing/2014/main" xmlns="" id="{9E0A9ED9-E1D9-C541-A9A6-951EA1181811}"/>
              </a:ext>
            </a:extLst>
          </p:cNvPr>
          <p:cNvSpPr>
            <a:spLocks noGrp="1"/>
          </p:cNvSpPr>
          <p:nvPr>
            <p:ph idx="1"/>
          </p:nvPr>
        </p:nvSpPr>
        <p:spPr>
          <a:xfrm>
            <a:off x="1429219" y="1447800"/>
            <a:ext cx="9997440" cy="4800600"/>
          </a:xfrm>
        </p:spPr>
        <p:txBody>
          <a:bodyPr>
            <a:normAutofit fontScale="92500" lnSpcReduction="20000"/>
          </a:bodyPr>
          <a:lstStyle/>
          <a:p>
            <a:pPr algn="just">
              <a:spcBef>
                <a:spcPts val="300"/>
              </a:spcBef>
              <a:spcAft>
                <a:spcPts val="300"/>
              </a:spcAft>
            </a:pPr>
            <a:r>
              <a:rPr lang="en-US" dirty="0">
                <a:latin typeface="Cambria" pitchFamily="18" charset="0"/>
              </a:rPr>
              <a:t>Article 8 of TRIPS agreement</a:t>
            </a:r>
          </a:p>
          <a:p>
            <a:pPr algn="just">
              <a:spcBef>
                <a:spcPts val="300"/>
              </a:spcBef>
              <a:spcAft>
                <a:spcPts val="300"/>
              </a:spcAft>
            </a:pPr>
            <a:r>
              <a:rPr lang="en-US" dirty="0">
                <a:solidFill>
                  <a:srgbClr val="C00000"/>
                </a:solidFill>
                <a:latin typeface="Cambria" pitchFamily="18" charset="0"/>
              </a:rPr>
              <a:t>Members may</a:t>
            </a:r>
            <a:r>
              <a:rPr lang="en-US" dirty="0">
                <a:latin typeface="Cambria" pitchFamily="18" charset="0"/>
              </a:rPr>
              <a:t>, in formulating or amending their laws and regulations, </a:t>
            </a:r>
            <a:r>
              <a:rPr lang="en-US" dirty="0">
                <a:solidFill>
                  <a:srgbClr val="C00000"/>
                </a:solidFill>
                <a:latin typeface="Cambria" pitchFamily="18" charset="0"/>
              </a:rPr>
              <a:t>adopt measures necessary </a:t>
            </a:r>
            <a:r>
              <a:rPr lang="en-US" dirty="0">
                <a:solidFill>
                  <a:srgbClr val="7030A0"/>
                </a:solidFill>
                <a:latin typeface="Cambria" pitchFamily="18" charset="0"/>
              </a:rPr>
              <a:t>to protect public health and nutrition</a:t>
            </a:r>
            <a:r>
              <a:rPr lang="en-US" dirty="0">
                <a:latin typeface="Cambria" pitchFamily="18" charset="0"/>
              </a:rPr>
              <a:t>, and </a:t>
            </a:r>
            <a:r>
              <a:rPr lang="en-US" dirty="0">
                <a:solidFill>
                  <a:srgbClr val="7030A0"/>
                </a:solidFill>
                <a:latin typeface="Cambria" pitchFamily="18" charset="0"/>
              </a:rPr>
              <a:t>to promote the public interest in sectors of vital importance to their socio-economic and technological development</a:t>
            </a:r>
            <a:r>
              <a:rPr lang="en-US" dirty="0">
                <a:latin typeface="Cambria" pitchFamily="18" charset="0"/>
              </a:rPr>
              <a:t>, provided that such measures are consistent with the provisions of this Agreement </a:t>
            </a:r>
          </a:p>
          <a:p>
            <a:pPr algn="just">
              <a:spcBef>
                <a:spcPts val="300"/>
              </a:spcBef>
              <a:spcAft>
                <a:spcPts val="300"/>
              </a:spcAft>
            </a:pPr>
            <a:r>
              <a:rPr lang="en-IN" dirty="0">
                <a:latin typeface="Cambria" pitchFamily="18" charset="0"/>
              </a:rPr>
              <a:t>Appropriate </a:t>
            </a:r>
            <a:r>
              <a:rPr lang="en-IN" dirty="0" smtClean="0">
                <a:latin typeface="Cambria" pitchFamily="18" charset="0"/>
              </a:rPr>
              <a:t>measures may </a:t>
            </a:r>
            <a:r>
              <a:rPr lang="en-IN" dirty="0">
                <a:latin typeface="Cambria" pitchFamily="18" charset="0"/>
              </a:rPr>
              <a:t>be needed to prevent the abuse of intellectual property rights by right holders or the resort to practices which unreasonably restrain trade or adversely affect the international transfer of technology</a:t>
            </a:r>
            <a:r>
              <a:rPr lang="en-IN" dirty="0" smtClean="0">
                <a:latin typeface="Cambria" pitchFamily="18" charset="0"/>
              </a:rPr>
              <a:t>.</a:t>
            </a:r>
            <a:endParaRPr lang="en-IN" dirty="0">
              <a:latin typeface="Cambria" pitchFamily="18" charset="0"/>
            </a:endParaRPr>
          </a:p>
        </p:txBody>
      </p:sp>
    </p:spTree>
    <p:extLst>
      <p:ext uri="{BB962C8B-B14F-4D97-AF65-F5344CB8AC3E}">
        <p14:creationId xmlns:p14="http://schemas.microsoft.com/office/powerpoint/2010/main" val="43367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3AC00-9D78-0148-8D7D-DD672EF23621}"/>
              </a:ext>
            </a:extLst>
          </p:cNvPr>
          <p:cNvSpPr>
            <a:spLocks noGrp="1"/>
          </p:cNvSpPr>
          <p:nvPr>
            <p:ph type="title"/>
          </p:nvPr>
        </p:nvSpPr>
        <p:spPr>
          <a:xfrm>
            <a:off x="1415364" y="94523"/>
            <a:ext cx="9997440" cy="1143000"/>
          </a:xfrm>
        </p:spPr>
        <p:txBody>
          <a:bodyPr/>
          <a:lstStyle/>
          <a:p>
            <a:r>
              <a:rPr lang="en-US" b="1" dirty="0">
                <a:latin typeface="Cambria" pitchFamily="18" charset="0"/>
              </a:rPr>
              <a:t>IP Rights and competition law</a:t>
            </a:r>
          </a:p>
        </p:txBody>
      </p:sp>
      <p:sp>
        <p:nvSpPr>
          <p:cNvPr id="3" name="Content Placeholder 2">
            <a:extLst>
              <a:ext uri="{FF2B5EF4-FFF2-40B4-BE49-F238E27FC236}">
                <a16:creationId xmlns:a16="http://schemas.microsoft.com/office/drawing/2014/main" xmlns="" id="{37FFA7FA-498C-7A48-9FBD-71701D210949}"/>
              </a:ext>
            </a:extLst>
          </p:cNvPr>
          <p:cNvSpPr>
            <a:spLocks noGrp="1"/>
          </p:cNvSpPr>
          <p:nvPr>
            <p:ph idx="1"/>
          </p:nvPr>
        </p:nvSpPr>
        <p:spPr>
          <a:xfrm>
            <a:off x="1387654" y="1264012"/>
            <a:ext cx="9997440" cy="5472963"/>
          </a:xfrm>
        </p:spPr>
        <p:txBody>
          <a:bodyPr>
            <a:normAutofit/>
          </a:bodyPr>
          <a:lstStyle/>
          <a:p>
            <a:pPr algn="just"/>
            <a:r>
              <a:rPr lang="en-US" dirty="0">
                <a:solidFill>
                  <a:srgbClr val="7030A0"/>
                </a:solidFill>
                <a:latin typeface="Cambria" pitchFamily="18" charset="0"/>
              </a:rPr>
              <a:t>An IP right, like any other right, may not be used in such a manner that it breaches competition laws. </a:t>
            </a:r>
            <a:endParaRPr lang="en-US" dirty="0" smtClean="0">
              <a:solidFill>
                <a:srgbClr val="7030A0"/>
              </a:solidFill>
              <a:latin typeface="Cambria" pitchFamily="18" charset="0"/>
            </a:endParaRPr>
          </a:p>
          <a:p>
            <a:pPr algn="just"/>
            <a:endParaRPr lang="en-US" dirty="0">
              <a:latin typeface="Cambria" pitchFamily="18" charset="0"/>
            </a:endParaRPr>
          </a:p>
          <a:p>
            <a:pPr algn="just"/>
            <a:r>
              <a:rPr lang="en-IN" dirty="0" smtClean="0">
                <a:latin typeface="Cambria" pitchFamily="18" charset="0"/>
              </a:rPr>
              <a:t>Article </a:t>
            </a:r>
            <a:r>
              <a:rPr lang="en-IN" dirty="0">
                <a:latin typeface="Cambria" pitchFamily="18" charset="0"/>
              </a:rPr>
              <a:t>40, in addition, provides for the possibility of regulating restrictive practices in licensing agreements </a:t>
            </a:r>
            <a:endParaRPr lang="en-IN" dirty="0" smtClean="0">
              <a:latin typeface="Cambria" pitchFamily="18" charset="0"/>
            </a:endParaRPr>
          </a:p>
          <a:p>
            <a:pPr algn="just"/>
            <a:endParaRPr lang="en-IN" dirty="0">
              <a:latin typeface="Cambria" pitchFamily="18" charset="0"/>
            </a:endParaRPr>
          </a:p>
          <a:p>
            <a:pPr algn="just"/>
            <a:r>
              <a:rPr lang="en-IN" dirty="0">
                <a:latin typeface="Cambria" pitchFamily="18" charset="0"/>
              </a:rPr>
              <a:t>IPRs are granted to serve public interests </a:t>
            </a:r>
            <a:r>
              <a:rPr lang="en-IN" b="1" dirty="0">
                <a:latin typeface="Cambria" pitchFamily="18" charset="0"/>
              </a:rPr>
              <a:t>through inventors and creators and not just to benefit them </a:t>
            </a:r>
          </a:p>
          <a:p>
            <a:pPr algn="just"/>
            <a:endParaRPr lang="en-IN" dirty="0">
              <a:latin typeface="Cambria" pitchFamily="18" charset="0"/>
            </a:endParaRPr>
          </a:p>
          <a:p>
            <a:pPr algn="just"/>
            <a:endParaRPr lang="en-IN" dirty="0">
              <a:latin typeface="Cambria" pitchFamily="18" charset="0"/>
            </a:endParaRPr>
          </a:p>
          <a:p>
            <a:pPr algn="just"/>
            <a:endParaRPr lang="en-US"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3539426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FFA7FA-498C-7A48-9FBD-71701D210949}"/>
              </a:ext>
            </a:extLst>
          </p:cNvPr>
          <p:cNvSpPr>
            <a:spLocks noGrp="1"/>
          </p:cNvSpPr>
          <p:nvPr>
            <p:ph idx="1"/>
          </p:nvPr>
        </p:nvSpPr>
        <p:spPr>
          <a:xfrm>
            <a:off x="1387654" y="1264012"/>
            <a:ext cx="9997440" cy="5472963"/>
          </a:xfrm>
        </p:spPr>
        <p:txBody>
          <a:bodyPr>
            <a:normAutofit/>
          </a:bodyPr>
          <a:lstStyle/>
          <a:p>
            <a:pPr marL="82296" indent="0" algn="just">
              <a:buNone/>
            </a:pPr>
            <a:r>
              <a:rPr lang="en-US" dirty="0" smtClean="0">
                <a:solidFill>
                  <a:srgbClr val="7030A0"/>
                </a:solidFill>
                <a:latin typeface="Cambria" pitchFamily="18" charset="0"/>
              </a:rPr>
              <a:t>The competition laws</a:t>
            </a:r>
            <a:r>
              <a:rPr lang="en-US" dirty="0">
                <a:solidFill>
                  <a:srgbClr val="7030A0"/>
                </a:solidFill>
                <a:latin typeface="Cambria" pitchFamily="18" charset="0"/>
              </a:rPr>
              <a:t> </a:t>
            </a:r>
            <a:r>
              <a:rPr lang="en-US" dirty="0" smtClean="0">
                <a:solidFill>
                  <a:srgbClr val="7030A0"/>
                </a:solidFill>
                <a:latin typeface="Cambria" pitchFamily="18" charset="0"/>
              </a:rPr>
              <a:t>mentioned in the text is related to the market competition law.</a:t>
            </a:r>
          </a:p>
          <a:p>
            <a:pPr marL="82296" indent="0" algn="just">
              <a:buNone/>
            </a:pPr>
            <a:r>
              <a:rPr lang="en-US" dirty="0" smtClean="0">
                <a:solidFill>
                  <a:srgbClr val="7030A0"/>
                </a:solidFill>
                <a:latin typeface="Cambria" pitchFamily="18" charset="0"/>
              </a:rPr>
              <a:t>	True/ False</a:t>
            </a:r>
          </a:p>
          <a:p>
            <a:pPr algn="just"/>
            <a:endParaRPr lang="en-US" dirty="0">
              <a:latin typeface="Cambria" pitchFamily="18" charset="0"/>
            </a:endParaRPr>
          </a:p>
          <a:p>
            <a:pPr marL="82296" indent="0" algn="just">
              <a:buNone/>
            </a:pPr>
            <a:r>
              <a:rPr lang="en-IN" dirty="0" smtClean="0">
                <a:latin typeface="Cambria" pitchFamily="18" charset="0"/>
              </a:rPr>
              <a:t>IPRs </a:t>
            </a:r>
            <a:r>
              <a:rPr lang="en-IN" dirty="0">
                <a:latin typeface="Cambria" pitchFamily="18" charset="0"/>
              </a:rPr>
              <a:t>are granted to serve public interests </a:t>
            </a:r>
            <a:r>
              <a:rPr lang="en-IN" b="1" dirty="0">
                <a:latin typeface="Cambria" pitchFamily="18" charset="0"/>
              </a:rPr>
              <a:t>through inventors and creators and not just to benefit them </a:t>
            </a:r>
            <a:endParaRPr lang="en-IN" b="1" dirty="0" smtClean="0">
              <a:latin typeface="Cambria" pitchFamily="18" charset="0"/>
            </a:endParaRPr>
          </a:p>
          <a:p>
            <a:pPr marL="82296" indent="0" algn="just">
              <a:buNone/>
            </a:pPr>
            <a:r>
              <a:rPr lang="en-IN" b="1" dirty="0" smtClean="0">
                <a:latin typeface="Cambria" pitchFamily="18" charset="0"/>
              </a:rPr>
              <a:t>	True/ False</a:t>
            </a:r>
            <a:endParaRPr lang="en-IN" dirty="0">
              <a:latin typeface="Cambria" pitchFamily="18" charset="0"/>
            </a:endParaRPr>
          </a:p>
          <a:p>
            <a:pPr algn="just"/>
            <a:endParaRPr lang="en-IN" dirty="0">
              <a:latin typeface="Cambria" pitchFamily="18" charset="0"/>
            </a:endParaRPr>
          </a:p>
          <a:p>
            <a:pPr algn="just"/>
            <a:endParaRPr lang="en-US"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519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A5A18-16AF-3644-A618-60B5EAD81824}"/>
              </a:ext>
            </a:extLst>
          </p:cNvPr>
          <p:cNvSpPr>
            <a:spLocks noGrp="1"/>
          </p:cNvSpPr>
          <p:nvPr>
            <p:ph type="title"/>
          </p:nvPr>
        </p:nvSpPr>
        <p:spPr>
          <a:xfrm>
            <a:off x="1415364" y="108378"/>
            <a:ext cx="9997440" cy="1143000"/>
          </a:xfrm>
        </p:spPr>
        <p:txBody>
          <a:bodyPr/>
          <a:lstStyle/>
          <a:p>
            <a:r>
              <a:rPr lang="en-US" b="1" dirty="0">
                <a:latin typeface="Cambria" pitchFamily="18" charset="0"/>
              </a:rPr>
              <a:t>Justifying Enforcement</a:t>
            </a:r>
          </a:p>
        </p:txBody>
      </p:sp>
      <p:sp>
        <p:nvSpPr>
          <p:cNvPr id="3" name="Content Placeholder 2">
            <a:extLst>
              <a:ext uri="{FF2B5EF4-FFF2-40B4-BE49-F238E27FC236}">
                <a16:creationId xmlns:a16="http://schemas.microsoft.com/office/drawing/2014/main" xmlns="" id="{3AA0EC33-36CD-7F45-8343-0C68E6DB1182}"/>
              </a:ext>
            </a:extLst>
          </p:cNvPr>
          <p:cNvSpPr>
            <a:spLocks noGrp="1"/>
          </p:cNvSpPr>
          <p:nvPr>
            <p:ph idx="1"/>
          </p:nvPr>
        </p:nvSpPr>
        <p:spPr>
          <a:xfrm>
            <a:off x="1415364" y="1364670"/>
            <a:ext cx="9997440" cy="4800600"/>
          </a:xfrm>
        </p:spPr>
        <p:txBody>
          <a:bodyPr>
            <a:normAutofit fontScale="77500" lnSpcReduction="20000"/>
          </a:bodyPr>
          <a:lstStyle/>
          <a:p>
            <a:pPr algn="just"/>
            <a:r>
              <a:rPr lang="en-IN" dirty="0">
                <a:solidFill>
                  <a:srgbClr val="7030A0"/>
                </a:solidFill>
                <a:latin typeface="Cambria" pitchFamily="18" charset="0"/>
              </a:rPr>
              <a:t>Rights have no value unless they can be enforced effectively</a:t>
            </a:r>
          </a:p>
          <a:p>
            <a:pPr algn="just"/>
            <a:r>
              <a:rPr lang="en-US" dirty="0">
                <a:solidFill>
                  <a:srgbClr val="7030A0"/>
                </a:solidFill>
                <a:latin typeface="Cambria" pitchFamily="18" charset="0"/>
              </a:rPr>
              <a:t>IP enforcement refers to all the existing mechanisms available to IP owners to avoid and restore the effects of infringing acts </a:t>
            </a:r>
          </a:p>
          <a:p>
            <a:pPr algn="just"/>
            <a:r>
              <a:rPr lang="en-IN" dirty="0" smtClean="0">
                <a:latin typeface="Cambria" pitchFamily="18" charset="0"/>
              </a:rPr>
              <a:t>As </a:t>
            </a:r>
            <a:r>
              <a:rPr lang="en-IN" dirty="0">
                <a:latin typeface="Cambria" pitchFamily="18" charset="0"/>
              </a:rPr>
              <a:t>IP rights are internationally and statutorily recognized rights they must be respected, irrespective of their exclusivity. </a:t>
            </a:r>
          </a:p>
          <a:p>
            <a:pPr algn="just"/>
            <a:r>
              <a:rPr lang="en-IN" dirty="0">
                <a:solidFill>
                  <a:srgbClr val="7030A0"/>
                </a:solidFill>
                <a:latin typeface="Cambria" pitchFamily="18" charset="0"/>
              </a:rPr>
              <a:t>Judges and others with an anti-monopolistic mindset should beware that their mindset does not contaminate their attitude towards rights holders.</a:t>
            </a:r>
          </a:p>
          <a:p>
            <a:pPr algn="just"/>
            <a:r>
              <a:rPr lang="en-IN" dirty="0">
                <a:latin typeface="Cambria" pitchFamily="18" charset="0"/>
              </a:rPr>
              <a:t>Innovators will not invest in inventing, development, implementing and marketing new technology unless they believe the patent promise to be real </a:t>
            </a:r>
          </a:p>
          <a:p>
            <a:pPr algn="just"/>
            <a:r>
              <a:rPr lang="en-IN" dirty="0">
                <a:solidFill>
                  <a:srgbClr val="7030A0"/>
                </a:solidFill>
                <a:latin typeface="Cambria" pitchFamily="18" charset="0"/>
              </a:rPr>
              <a:t>If innovators find that patents are only licenses to spend money in pursuing court actions, patents will fail to </a:t>
            </a:r>
            <a:r>
              <a:rPr lang="en-IN" dirty="0" err="1">
                <a:solidFill>
                  <a:srgbClr val="7030A0"/>
                </a:solidFill>
                <a:latin typeface="Cambria" pitchFamily="18" charset="0"/>
              </a:rPr>
              <a:t>fulfill</a:t>
            </a:r>
            <a:r>
              <a:rPr lang="en-IN" dirty="0">
                <a:solidFill>
                  <a:srgbClr val="7030A0"/>
                </a:solidFill>
                <a:latin typeface="Cambria" pitchFamily="18" charset="0"/>
              </a:rPr>
              <a:t> their promise to stimulate innovation </a:t>
            </a:r>
          </a:p>
          <a:p>
            <a:pPr algn="just"/>
            <a:endParaRPr lang="en-IN" dirty="0">
              <a:latin typeface="Cambria" pitchFamily="18" charset="0"/>
            </a:endParaRPr>
          </a:p>
          <a:p>
            <a:pPr algn="just"/>
            <a:endParaRPr lang="en-IN" dirty="0">
              <a:latin typeface="Cambria" pitchFamily="18" charset="0"/>
            </a:endParaRPr>
          </a:p>
          <a:p>
            <a:pPr algn="just"/>
            <a:endParaRPr lang="en-IN"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13418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8108</TotalTime>
  <Words>1943</Words>
  <Application>Microsoft Office PowerPoint</Application>
  <PresentationFormat>Custom</PresentationFormat>
  <Paragraphs>237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Contents</vt:lpstr>
      <vt:lpstr>Contents</vt:lpstr>
      <vt:lpstr>Justification For The Recognition and Enforcement of IPR</vt:lpstr>
      <vt:lpstr>IP Rights and monopolies</vt:lpstr>
      <vt:lpstr>Balancing of rights and obligation</vt:lpstr>
      <vt:lpstr>Abuse of Rights</vt:lpstr>
      <vt:lpstr>IP Rights and competition law</vt:lpstr>
      <vt:lpstr>PowerPoint Presentation</vt:lpstr>
      <vt:lpstr>Justifying Enforcement</vt:lpstr>
      <vt:lpstr>IP Rights are not absolute</vt:lpstr>
      <vt:lpstr>The Overlap of rights</vt:lpstr>
      <vt:lpstr>The problem of weak Rights</vt:lpstr>
      <vt:lpstr>Jurisdiction of IPR</vt:lpstr>
      <vt:lpstr>Jurisdiction and Territoriality</vt:lpstr>
      <vt:lpstr>The rise of Transnational IP Infringement</vt:lpstr>
      <vt:lpstr>Laws and conventions concerning jurisdiction</vt:lpstr>
      <vt:lpstr>Basic Jurisdictional Principles</vt:lpstr>
      <vt:lpstr>Continued …</vt:lpstr>
      <vt:lpstr>IPR editorial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 (International Organization for Standardization)</vt:lpstr>
      <vt:lpstr>Contents</vt:lpstr>
      <vt:lpstr>What is IS0 ?</vt:lpstr>
      <vt:lpstr>International Standards Organization</vt:lpstr>
      <vt:lpstr>Origin of ISO 9000</vt:lpstr>
      <vt:lpstr>What is the purpose of ISO 9000?</vt:lpstr>
      <vt:lpstr>ELEMENTS OF ISO 9000/9001</vt:lpstr>
      <vt:lpstr>ADVANTAGES OF ISO 9000</vt:lpstr>
      <vt:lpstr>Benefits to Society</vt:lpstr>
      <vt:lpstr>Benefits to Society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IPR</dc:title>
  <dc:creator>Jai Sukh Paul Singh</dc:creator>
  <cp:lastModifiedBy>Wipro</cp:lastModifiedBy>
  <cp:revision>98</cp:revision>
  <dcterms:created xsi:type="dcterms:W3CDTF">2018-08-23T10:57:06Z</dcterms:created>
  <dcterms:modified xsi:type="dcterms:W3CDTF">2021-08-20T11:10:18Z</dcterms:modified>
</cp:coreProperties>
</file>