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0" r:id="rId1"/>
  </p:sldMasterIdLst>
  <p:sldIdLst>
    <p:sldId id="277" r:id="rId2"/>
    <p:sldId id="256" r:id="rId3"/>
    <p:sldId id="276" r:id="rId4"/>
    <p:sldId id="273" r:id="rId5"/>
    <p:sldId id="258" r:id="rId6"/>
    <p:sldId id="257" r:id="rId7"/>
    <p:sldId id="275" r:id="rId8"/>
    <p:sldId id="260" r:id="rId9"/>
    <p:sldId id="269" r:id="rId10"/>
    <p:sldId id="261" r:id="rId11"/>
    <p:sldId id="262" r:id="rId12"/>
    <p:sldId id="270" r:id="rId13"/>
    <p:sldId id="263" r:id="rId14"/>
    <p:sldId id="264" r:id="rId15"/>
    <p:sldId id="271"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2469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494699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62780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06064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22270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270666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1020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7600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0277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748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704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8/20/2021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016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8/20/2021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080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8/20/2021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8269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997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063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8/20/2021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647849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8628" y="1573307"/>
            <a:ext cx="10071846" cy="1714500"/>
          </a:xfrm>
        </p:spPr>
        <p:txBody>
          <a:bodyPr>
            <a:noAutofit/>
          </a:bodyPr>
          <a:lstStyle/>
          <a:p>
            <a:r>
              <a:rPr lang="en-IN" dirty="0">
                <a:solidFill>
                  <a:srgbClr val="002060"/>
                </a:solidFill>
                <a:latin typeface="Cambria" panose="02040503050406030204" pitchFamily="18" charset="0"/>
                <a:ea typeface="Cambria" panose="02040503050406030204" pitchFamily="18" charset="0"/>
                <a:cs typeface="Times New Roman" pitchFamily="18" charset="0"/>
              </a:rPr>
              <a:t>ISO</a:t>
            </a:r>
            <a:r>
              <a:rPr lang="en-IN" dirty="0">
                <a:latin typeface="Cambria" panose="02040503050406030204" pitchFamily="18" charset="0"/>
                <a:ea typeface="Cambria" panose="02040503050406030204" pitchFamily="18" charset="0"/>
                <a:cs typeface="Times New Roman" pitchFamily="18" charset="0"/>
              </a:rPr>
              <a:t/>
            </a:r>
            <a:br>
              <a:rPr lang="en-IN" dirty="0">
                <a:latin typeface="Cambria" panose="02040503050406030204" pitchFamily="18" charset="0"/>
                <a:ea typeface="Cambria" panose="02040503050406030204" pitchFamily="18" charset="0"/>
                <a:cs typeface="Times New Roman" pitchFamily="18" charset="0"/>
              </a:rPr>
            </a:br>
            <a:r>
              <a:rPr lang="en-IN" dirty="0">
                <a:solidFill>
                  <a:srgbClr val="FF0000"/>
                </a:solidFill>
                <a:latin typeface="Cambria" panose="02040503050406030204" pitchFamily="18" charset="0"/>
                <a:ea typeface="Cambria" panose="02040503050406030204" pitchFamily="18" charset="0"/>
                <a:cs typeface="Times New Roman" pitchFamily="18" charset="0"/>
              </a:rPr>
              <a:t>(International Organization for Standardization</a:t>
            </a:r>
            <a:r>
              <a:rPr lang="en-IN" dirty="0" smtClean="0">
                <a:solidFill>
                  <a:srgbClr val="FF0000"/>
                </a:solidFill>
                <a:latin typeface="Cambria" panose="02040503050406030204" pitchFamily="18" charset="0"/>
                <a:ea typeface="Cambria" panose="02040503050406030204" pitchFamily="18" charset="0"/>
                <a:cs typeface="Times New Roman" pitchFamily="18" charset="0"/>
              </a:rPr>
              <a:t>)</a:t>
            </a:r>
            <a:endParaRPr lang="en-IN" dirty="0">
              <a:solidFill>
                <a:srgbClr val="FF0000"/>
              </a:solidFill>
              <a:latin typeface="Cambria" panose="02040503050406030204" pitchFamily="18" charset="0"/>
              <a:ea typeface="Cambria" panose="02040503050406030204" pitchFamily="18" charset="0"/>
              <a:cs typeface="Times New Roman" pitchFamily="18" charset="0"/>
            </a:endParaRPr>
          </a:p>
        </p:txBody>
      </p:sp>
      <p:sp>
        <p:nvSpPr>
          <p:cNvPr id="3" name="Title 3"/>
          <p:cNvSpPr txBox="1">
            <a:spLocks/>
          </p:cNvSpPr>
          <p:nvPr/>
        </p:nvSpPr>
        <p:spPr>
          <a:xfrm>
            <a:off x="2996453" y="517714"/>
            <a:ext cx="6172200" cy="884144"/>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IN" sz="4050" b="1" dirty="0" smtClean="0">
                <a:solidFill>
                  <a:srgbClr val="002060"/>
                </a:solidFill>
                <a:latin typeface="Cambria" panose="02040503050406030204" pitchFamily="18" charset="0"/>
                <a:ea typeface="Cambria" panose="02040503050406030204" pitchFamily="18" charset="0"/>
                <a:cs typeface="Times New Roman" pitchFamily="18" charset="0"/>
              </a:rPr>
              <a:t>Till No……</a:t>
            </a:r>
            <a:endParaRPr lang="en-IN" sz="4050" b="1" dirty="0">
              <a:solidFill>
                <a:srgbClr val="FF0000"/>
              </a:solidFill>
              <a:latin typeface="Cambria" panose="02040503050406030204" pitchFamily="18" charset="0"/>
              <a:ea typeface="Cambria" panose="02040503050406030204" pitchFamily="18" charset="0"/>
              <a:cs typeface="Times New Roman" pitchFamily="18" charset="0"/>
            </a:endParaRPr>
          </a:p>
        </p:txBody>
      </p:sp>
      <p:sp>
        <p:nvSpPr>
          <p:cNvPr id="2" name="TextBox 1"/>
          <p:cNvSpPr txBox="1"/>
          <p:nvPr/>
        </p:nvSpPr>
        <p:spPr>
          <a:xfrm>
            <a:off x="1398494" y="2921375"/>
            <a:ext cx="2177199" cy="1384995"/>
          </a:xfrm>
          <a:prstGeom prst="rect">
            <a:avLst/>
          </a:prstGeom>
          <a:noFill/>
        </p:spPr>
        <p:txBody>
          <a:bodyPr wrap="none" rtlCol="0">
            <a:spAutoFit/>
          </a:bodyPr>
          <a:lstStyle/>
          <a:p>
            <a:pPr marL="285750" indent="-285750">
              <a:buFont typeface="Arial" panose="020B0604020202020204" pitchFamily="34" charset="0"/>
              <a:buChar char="•"/>
            </a:pPr>
            <a:r>
              <a:rPr lang="en-US" sz="2800" b="1" dirty="0" smtClean="0">
                <a:latin typeface="Cambria" panose="02040503050406030204" pitchFamily="18" charset="0"/>
                <a:ea typeface="Cambria" panose="02040503050406030204" pitchFamily="18" charset="0"/>
              </a:rPr>
              <a:t>ISO 9000</a:t>
            </a:r>
          </a:p>
          <a:p>
            <a:pPr marL="285750" indent="-285750">
              <a:buFont typeface="Arial" panose="020B0604020202020204" pitchFamily="34" charset="0"/>
              <a:buChar char="•"/>
            </a:pPr>
            <a:r>
              <a:rPr lang="en-US" sz="2800" b="1" dirty="0" smtClean="0">
                <a:latin typeface="Cambria" panose="02040503050406030204" pitchFamily="18" charset="0"/>
                <a:ea typeface="Cambria" panose="02040503050406030204" pitchFamily="18" charset="0"/>
              </a:rPr>
              <a:t>ISO 9001</a:t>
            </a:r>
          </a:p>
          <a:p>
            <a:pPr marL="285750" indent="-285750">
              <a:buFont typeface="Arial" panose="020B0604020202020204" pitchFamily="34" charset="0"/>
              <a:buChar char="•"/>
            </a:pPr>
            <a:r>
              <a:rPr lang="en-US" sz="2800" b="1" dirty="0" smtClean="0">
                <a:latin typeface="Cambria" panose="02040503050406030204" pitchFamily="18" charset="0"/>
                <a:ea typeface="Cambria" panose="02040503050406030204" pitchFamily="18" charset="0"/>
              </a:rPr>
              <a:t>ISO 14001</a:t>
            </a:r>
            <a:endParaRPr lang="en-US" sz="2800" b="1" dirty="0">
              <a:latin typeface="Cambria" panose="02040503050406030204" pitchFamily="18" charset="0"/>
              <a:ea typeface="Cambria" panose="02040503050406030204" pitchFamily="18" charset="0"/>
            </a:endParaRPr>
          </a:p>
        </p:txBody>
      </p:sp>
      <p:sp>
        <p:nvSpPr>
          <p:cNvPr id="5" name="Rectangle 4"/>
          <p:cNvSpPr/>
          <p:nvPr/>
        </p:nvSpPr>
        <p:spPr>
          <a:xfrm>
            <a:off x="906205" y="4312709"/>
            <a:ext cx="7305398" cy="646331"/>
          </a:xfrm>
          <a:prstGeom prst="rect">
            <a:avLst/>
          </a:prstGeom>
        </p:spPr>
        <p:txBody>
          <a:bodyPr wrap="none">
            <a:spAutoFit/>
          </a:bodyPr>
          <a:lstStyle/>
          <a:p>
            <a:r>
              <a:rPr lang="en-US" sz="3600" dirty="0">
                <a:solidFill>
                  <a:srgbClr val="FF0000"/>
                </a:solidFill>
                <a:latin typeface="Cambria" panose="02040503050406030204" pitchFamily="18" charset="0"/>
                <a:ea typeface="Cambria" panose="02040503050406030204" pitchFamily="18" charset="0"/>
                <a:cs typeface="Times New Roman" pitchFamily="18" charset="0"/>
              </a:rPr>
              <a:t>Environmental P</a:t>
            </a:r>
            <a:r>
              <a:rPr lang="en-US" sz="3600" dirty="0" smtClean="0">
                <a:solidFill>
                  <a:srgbClr val="FF0000"/>
                </a:solidFill>
                <a:latin typeface="Cambria" panose="02040503050406030204" pitchFamily="18" charset="0"/>
                <a:ea typeface="Cambria" panose="02040503050406030204" pitchFamily="18" charset="0"/>
                <a:cs typeface="Times New Roman" pitchFamily="18" charset="0"/>
              </a:rPr>
              <a:t>erformance </a:t>
            </a:r>
            <a:r>
              <a:rPr lang="en-US" sz="3600" dirty="0">
                <a:solidFill>
                  <a:srgbClr val="FF0000"/>
                </a:solidFill>
                <a:latin typeface="Cambria" panose="02040503050406030204" pitchFamily="18" charset="0"/>
                <a:ea typeface="Cambria" panose="02040503050406030204" pitchFamily="18" charset="0"/>
                <a:cs typeface="Times New Roman" pitchFamily="18" charset="0"/>
              </a:rPr>
              <a:t>C</a:t>
            </a:r>
            <a:r>
              <a:rPr lang="en-US" sz="3600" dirty="0" smtClean="0">
                <a:solidFill>
                  <a:srgbClr val="FF0000"/>
                </a:solidFill>
                <a:latin typeface="Cambria" panose="02040503050406030204" pitchFamily="18" charset="0"/>
                <a:ea typeface="Cambria" panose="02040503050406030204" pitchFamily="18" charset="0"/>
                <a:cs typeface="Times New Roman" pitchFamily="18" charset="0"/>
              </a:rPr>
              <a:t>riteria</a:t>
            </a:r>
            <a:endParaRPr lang="en-US" sz="3600" dirty="0">
              <a:solidFill>
                <a:srgbClr val="FF0000"/>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93445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15" y="49409"/>
            <a:ext cx="4414617" cy="1375979"/>
          </a:xfrm>
        </p:spPr>
        <p:txBody>
          <a:bodyPr>
            <a:noAutofit/>
          </a:bodyPr>
          <a:lstStyle/>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Reduction/elimination of environmentally sensitive materials </a:t>
            </a:r>
          </a:p>
          <a:p>
            <a:pPr marL="0">
              <a:spcBef>
                <a:spcPts val="0"/>
              </a:spcBef>
            </a:pPr>
            <a:r>
              <a:rPr lang="en-US" sz="1050" b="1" dirty="0" smtClean="0">
                <a:solidFill>
                  <a:schemeClr val="tx1"/>
                </a:solidFill>
                <a:latin typeface="Cambria" panose="02040503050406030204" pitchFamily="18" charset="0"/>
                <a:ea typeface="Cambria" panose="02040503050406030204" pitchFamily="18" charset="0"/>
              </a:rPr>
              <a:t>Materials </a:t>
            </a:r>
            <a:r>
              <a:rPr lang="en-US" sz="1050" b="1" dirty="0">
                <a:solidFill>
                  <a:schemeClr val="tx1"/>
                </a:solidFill>
                <a:latin typeface="Cambria" panose="02040503050406030204" pitchFamily="18" charset="0"/>
                <a:ea typeface="Cambria" panose="02040503050406030204" pitchFamily="18" charset="0"/>
              </a:rPr>
              <a:t>selection </a:t>
            </a:r>
            <a:endParaRPr lang="en-US" sz="1050" b="1" dirty="0" smtClean="0">
              <a:solidFill>
                <a:schemeClr val="tx1"/>
              </a:solidFill>
              <a:latin typeface="Cambria" panose="02040503050406030204" pitchFamily="18" charset="0"/>
              <a:ea typeface="Cambria" panose="02040503050406030204" pitchFamily="18" charset="0"/>
            </a:endParaRP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Design </a:t>
            </a:r>
            <a:r>
              <a:rPr lang="en-US" sz="1050" dirty="0">
                <a:solidFill>
                  <a:schemeClr val="bg1">
                    <a:lumMod val="75000"/>
                  </a:schemeClr>
                </a:solidFill>
                <a:latin typeface="Cambria" panose="02040503050406030204" pitchFamily="18" charset="0"/>
                <a:ea typeface="Cambria" panose="02040503050406030204" pitchFamily="18" charset="0"/>
              </a:rPr>
              <a:t>for end of life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Product longevity / life cycle </a:t>
            </a:r>
            <a:r>
              <a:rPr lang="en-US" sz="1050" dirty="0" smtClean="0">
                <a:solidFill>
                  <a:schemeClr val="bg1">
                    <a:lumMod val="75000"/>
                  </a:schemeClr>
                </a:solidFill>
                <a:latin typeface="Cambria" panose="02040503050406030204" pitchFamily="18" charset="0"/>
                <a:ea typeface="Cambria" panose="02040503050406030204" pitchFamily="18" charset="0"/>
              </a:rPr>
              <a:t>extension</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Energy conservation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End of life management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Corporate </a:t>
            </a:r>
            <a:r>
              <a:rPr lang="en-US" sz="1050" dirty="0" smtClean="0">
                <a:solidFill>
                  <a:schemeClr val="bg1">
                    <a:lumMod val="75000"/>
                  </a:schemeClr>
                </a:solidFill>
                <a:latin typeface="Cambria" panose="02040503050406030204" pitchFamily="18" charset="0"/>
                <a:ea typeface="Cambria" panose="02040503050406030204" pitchFamily="18" charset="0"/>
              </a:rPr>
              <a:t>performance</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Packaging </a:t>
            </a:r>
          </a:p>
        </p:txBody>
      </p:sp>
      <p:sp>
        <p:nvSpPr>
          <p:cNvPr id="4" name="Rectangle 3"/>
          <p:cNvSpPr/>
          <p:nvPr/>
        </p:nvSpPr>
        <p:spPr>
          <a:xfrm>
            <a:off x="363070" y="3191575"/>
            <a:ext cx="11533094" cy="646331"/>
          </a:xfrm>
          <a:prstGeom prst="rect">
            <a:avLst/>
          </a:prstGeom>
        </p:spPr>
        <p:txBody>
          <a:bodyPr wrap="square">
            <a:spAutoFit/>
          </a:bodyPr>
          <a:lstStyle/>
          <a:p>
            <a:endParaRPr lang="en-US" b="1" dirty="0">
              <a:solidFill>
                <a:srgbClr val="00000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38647205"/>
              </p:ext>
            </p:extLst>
          </p:nvPr>
        </p:nvGraphicFramePr>
        <p:xfrm>
          <a:off x="363070" y="1663842"/>
          <a:ext cx="9359148" cy="4663440"/>
        </p:xfrm>
        <a:graphic>
          <a:graphicData uri="http://schemas.openxmlformats.org/drawingml/2006/table">
            <a:tbl>
              <a:tblPr firstRow="1" bandRow="1">
                <a:tableStyleId>{5C22544A-7EE6-4342-B048-85BDC9FD1C3A}</a:tableStyleId>
              </a:tblPr>
              <a:tblGrid>
                <a:gridCol w="3100762"/>
                <a:gridCol w="6258386"/>
              </a:tblGrid>
              <a:tr h="370840">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Total recycled plastics content</a:t>
                      </a:r>
                    </a:p>
                  </a:txBody>
                  <a:tcPr>
                    <a:solidFill>
                      <a:schemeClr val="accent1"/>
                    </a:solidFill>
                  </a:tcPr>
                </a:tc>
                <a:tc>
                  <a:txBody>
                    <a:bodyPr/>
                    <a:lstStyle/>
                    <a:p>
                      <a:pPr marL="0" marR="0" lvl="0" indent="0" algn="just"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b="0" kern="1200" dirty="0" smtClean="0">
                          <a:solidFill>
                            <a:schemeClr val="dk1"/>
                          </a:solidFill>
                          <a:latin typeface="Cambria" panose="02040503050406030204" pitchFamily="18" charset="0"/>
                          <a:ea typeface="Cambria" panose="02040503050406030204" pitchFamily="18" charset="0"/>
                          <a:cs typeface="+mn-cs"/>
                        </a:rPr>
                        <a:t>For all covered products that contain plastics, except printed circuit boards and packaging, manufacturers shall</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0" kern="1200" dirty="0" smtClean="0">
                          <a:solidFill>
                            <a:schemeClr val="dk1"/>
                          </a:solidFill>
                          <a:latin typeface="Cambria" panose="02040503050406030204" pitchFamily="18" charset="0"/>
                          <a:ea typeface="Cambria" panose="02040503050406030204" pitchFamily="18" charset="0"/>
                          <a:cs typeface="+mn-cs"/>
                        </a:rPr>
                        <a:t>Declare whether plastic parts include greater than 5 percent recycled resins.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0" kern="1200" dirty="0" smtClean="0">
                          <a:solidFill>
                            <a:schemeClr val="dk1"/>
                          </a:solidFill>
                          <a:latin typeface="Cambria" panose="02040503050406030204" pitchFamily="18" charset="0"/>
                          <a:ea typeface="Cambria" panose="02040503050406030204" pitchFamily="18" charset="0"/>
                          <a:cs typeface="+mn-cs"/>
                        </a:rPr>
                        <a:t>Contain an average of at least 10 percent postconsumer recycled plastic.</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0" kern="1200" dirty="0" smtClean="0">
                          <a:solidFill>
                            <a:schemeClr val="dk1"/>
                          </a:solidFill>
                          <a:latin typeface="Cambria" panose="02040503050406030204" pitchFamily="18" charset="0"/>
                          <a:ea typeface="Cambria" panose="02040503050406030204" pitchFamily="18" charset="0"/>
                          <a:cs typeface="+mn-cs"/>
                        </a:rPr>
                        <a:t>Shall contain an average of at least 25 percent (higher content) postconsumer recycled plastic.</a:t>
                      </a:r>
                    </a:p>
                  </a:txBody>
                  <a:tcPr>
                    <a:solidFill>
                      <a:schemeClr val="accent1"/>
                    </a:solidFill>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latin typeface="Cambria" panose="02040503050406030204" pitchFamily="18" charset="0"/>
                          <a:ea typeface="Cambria" panose="02040503050406030204" pitchFamily="18" charset="0"/>
                        </a:rPr>
                        <a:t>Renewable/</a:t>
                      </a:r>
                      <a:r>
                        <a:rPr lang="en-US" b="1" dirty="0" err="1" smtClean="0">
                          <a:solidFill>
                            <a:srgbClr val="000000"/>
                          </a:solidFill>
                          <a:latin typeface="Cambria" panose="02040503050406030204" pitchFamily="18" charset="0"/>
                          <a:ea typeface="Cambria" panose="02040503050406030204" pitchFamily="18" charset="0"/>
                        </a:rPr>
                        <a:t>biobased</a:t>
                      </a:r>
                      <a:r>
                        <a:rPr lang="en-US" b="1" dirty="0" smtClean="0">
                          <a:solidFill>
                            <a:srgbClr val="000000"/>
                          </a:solidFill>
                          <a:latin typeface="Cambria" panose="02040503050406030204" pitchFamily="18" charset="0"/>
                          <a:ea typeface="Cambria" panose="02040503050406030204" pitchFamily="18" charset="0"/>
                        </a:rPr>
                        <a:t> plastic materials</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smtClean="0">
                          <a:latin typeface="Cambria" panose="02040503050406030204" pitchFamily="18" charset="0"/>
                          <a:ea typeface="Cambria" panose="02040503050406030204" pitchFamily="18" charset="0"/>
                        </a:rPr>
                        <a:t>For all plastic parts, except packaging, manufacturer </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smtClean="0">
                          <a:latin typeface="Cambria" panose="02040503050406030204" pitchFamily="18" charset="0"/>
                          <a:ea typeface="Cambria" panose="02040503050406030204" pitchFamily="18" charset="0"/>
                        </a:rPr>
                        <a:t>Shall declare whether product contains greater than 5 percent renewable/</a:t>
                      </a:r>
                      <a:r>
                        <a:rPr lang="en-US" dirty="0" err="1" smtClean="0">
                          <a:latin typeface="Cambria" panose="02040503050406030204" pitchFamily="18" charset="0"/>
                          <a:ea typeface="Cambria" panose="02040503050406030204" pitchFamily="18" charset="0"/>
                        </a:rPr>
                        <a:t>biobased</a:t>
                      </a:r>
                      <a:r>
                        <a:rPr lang="en-US" dirty="0" smtClean="0">
                          <a:latin typeface="Cambria" panose="02040503050406030204" pitchFamily="18" charset="0"/>
                          <a:ea typeface="Cambria" panose="02040503050406030204" pitchFamily="18" charset="0"/>
                        </a:rPr>
                        <a:t> plastic materials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smtClean="0">
                          <a:latin typeface="Cambria" panose="02040503050406030204" pitchFamily="18" charset="0"/>
                          <a:ea typeface="Cambria" panose="02040503050406030204" pitchFamily="18" charset="0"/>
                        </a:rPr>
                        <a:t>Shall contain an average of at least 10 percent renewable or </a:t>
                      </a:r>
                      <a:r>
                        <a:rPr lang="en-US" dirty="0" err="1" smtClean="0">
                          <a:latin typeface="Cambria" panose="02040503050406030204" pitchFamily="18" charset="0"/>
                          <a:ea typeface="Cambria" panose="02040503050406030204" pitchFamily="18" charset="0"/>
                        </a:rPr>
                        <a:t>biobased</a:t>
                      </a:r>
                      <a:r>
                        <a:rPr lang="en-US" dirty="0" smtClean="0">
                          <a:latin typeface="Cambria" panose="02040503050406030204" pitchFamily="18" charset="0"/>
                          <a:ea typeface="Cambria" panose="02040503050406030204" pitchFamily="18" charset="0"/>
                        </a:rPr>
                        <a:t> plastic</a:t>
                      </a: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Declaration of product weight (Dematerialization)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latin typeface="Cambria" panose="02040503050406030204" pitchFamily="18" charset="0"/>
                        <a:ea typeface="Cambria" panose="02040503050406030204" pitchFamily="18" charset="0"/>
                      </a:endParaRPr>
                    </a:p>
                  </a:txBody>
                  <a:tcPr>
                    <a:solidFill>
                      <a:schemeClr val="accent1"/>
                    </a:solidFill>
                  </a:tcPr>
                </a:tc>
                <a:tc>
                  <a:txBody>
                    <a:bodyPr/>
                    <a:lstStyle/>
                    <a:p>
                      <a:pPr marL="285750"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For all covered products, except packaging, manufacturer shall declare the product weight.</a:t>
                      </a:r>
                    </a:p>
                  </a:txBody>
                  <a:tcPr>
                    <a:solidFill>
                      <a:schemeClr val="accent1"/>
                    </a:solidFill>
                  </a:tcPr>
                </a:tc>
              </a:tr>
            </a:tbl>
          </a:graphicData>
        </a:graphic>
      </p:graphicFrame>
    </p:spTree>
    <p:extLst>
      <p:ext uri="{BB962C8B-B14F-4D97-AF65-F5344CB8AC3E}">
        <p14:creationId xmlns:p14="http://schemas.microsoft.com/office/powerpoint/2010/main" val="1528463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15" y="49409"/>
            <a:ext cx="4414617" cy="1375979"/>
          </a:xfrm>
        </p:spPr>
        <p:txBody>
          <a:bodyPr>
            <a:noAutofit/>
          </a:bodyPr>
          <a:lstStyle/>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Reduction/elimination of environmentally sensitive materials </a:t>
            </a: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Materials </a:t>
            </a:r>
            <a:r>
              <a:rPr lang="en-US" sz="1050" dirty="0">
                <a:solidFill>
                  <a:schemeClr val="bg1">
                    <a:lumMod val="75000"/>
                  </a:schemeClr>
                </a:solidFill>
                <a:latin typeface="Cambria" panose="02040503050406030204" pitchFamily="18" charset="0"/>
                <a:ea typeface="Cambria" panose="02040503050406030204" pitchFamily="18" charset="0"/>
              </a:rPr>
              <a:t>selection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b="1" dirty="0">
                <a:latin typeface="Cambria" panose="02040503050406030204" pitchFamily="18" charset="0"/>
                <a:ea typeface="Cambria" panose="02040503050406030204" pitchFamily="18" charset="0"/>
              </a:rPr>
              <a:t>Design for end of life </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Product longevity / life cycle </a:t>
            </a:r>
            <a:r>
              <a:rPr lang="en-US" sz="1050" dirty="0" smtClean="0">
                <a:solidFill>
                  <a:schemeClr val="bg1">
                    <a:lumMod val="75000"/>
                  </a:schemeClr>
                </a:solidFill>
                <a:latin typeface="Cambria" panose="02040503050406030204" pitchFamily="18" charset="0"/>
                <a:ea typeface="Cambria" panose="02040503050406030204" pitchFamily="18" charset="0"/>
              </a:rPr>
              <a:t>extension</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Energy conservation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End of life management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Corporate </a:t>
            </a:r>
            <a:r>
              <a:rPr lang="en-US" sz="1050" dirty="0" smtClean="0">
                <a:solidFill>
                  <a:schemeClr val="bg1">
                    <a:lumMod val="75000"/>
                  </a:schemeClr>
                </a:solidFill>
                <a:latin typeface="Cambria" panose="02040503050406030204" pitchFamily="18" charset="0"/>
                <a:ea typeface="Cambria" panose="02040503050406030204" pitchFamily="18" charset="0"/>
              </a:rPr>
              <a:t>performance</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Packaging </a:t>
            </a:r>
          </a:p>
        </p:txBody>
      </p:sp>
      <p:graphicFrame>
        <p:nvGraphicFramePr>
          <p:cNvPr id="2" name="Table 1"/>
          <p:cNvGraphicFramePr>
            <a:graphicFrameLocks noGrp="1"/>
          </p:cNvGraphicFramePr>
          <p:nvPr>
            <p:extLst>
              <p:ext uri="{D42A27DB-BD31-4B8C-83A1-F6EECF244321}">
                <p14:modId xmlns:p14="http://schemas.microsoft.com/office/powerpoint/2010/main" val="3115616999"/>
              </p:ext>
            </p:extLst>
          </p:nvPr>
        </p:nvGraphicFramePr>
        <p:xfrm>
          <a:off x="276836" y="1551998"/>
          <a:ext cx="9767496" cy="4660542"/>
        </p:xfrm>
        <a:graphic>
          <a:graphicData uri="http://schemas.openxmlformats.org/drawingml/2006/table">
            <a:tbl>
              <a:tblPr firstRow="1" bandRow="1">
                <a:tableStyleId>{5C22544A-7EE6-4342-B048-85BDC9FD1C3A}</a:tableStyleId>
              </a:tblPr>
              <a:tblGrid>
                <a:gridCol w="3631040"/>
                <a:gridCol w="6136456"/>
              </a:tblGrid>
              <a:tr h="418990">
                <a:tc gridSpan="2">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Cambria" panose="02040503050406030204" pitchFamily="18" charset="0"/>
                          <a:ea typeface="Cambria" panose="02040503050406030204" pitchFamily="18" charset="0"/>
                          <a:cs typeface="+mn-cs"/>
                        </a:rPr>
                        <a:t>Design for recovery through recycling systems that utilize shredding</a:t>
                      </a:r>
                    </a:p>
                  </a:txBody>
                  <a:tcPr>
                    <a:solidFill>
                      <a:schemeClr val="accent1"/>
                    </a:solidFill>
                  </a:tcPr>
                </a:tc>
                <a:tc hMerge="1">
                  <a:txBody>
                    <a:bodyPr/>
                    <a:lstStyle/>
                    <a:p>
                      <a:pPr marL="0" marR="0" lvl="0" indent="0" algn="just"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b="0" kern="1200" dirty="0" smtClean="0">
                        <a:solidFill>
                          <a:schemeClr val="dk1"/>
                        </a:solidFill>
                        <a:latin typeface="Cambria" panose="02040503050406030204" pitchFamily="18" charset="0"/>
                        <a:ea typeface="Cambria" panose="02040503050406030204" pitchFamily="18" charset="0"/>
                        <a:cs typeface="+mn-cs"/>
                      </a:endParaRPr>
                    </a:p>
                  </a:txBody>
                  <a:tcPr>
                    <a:solidFill>
                      <a:schemeClr val="accent1"/>
                    </a:solidFill>
                  </a:tcPr>
                </a:tc>
              </a:tr>
              <a:tr h="418990">
                <a:tc gridSpan="2">
                  <a:txBody>
                    <a:bodyPr/>
                    <a:lstStyle/>
                    <a:p>
                      <a:pPr marL="0" marR="0" lvl="0" indent="0" algn="just"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b="0" kern="1200" dirty="0" smtClean="0">
                          <a:solidFill>
                            <a:schemeClr val="dk1"/>
                          </a:solidFill>
                          <a:latin typeface="Cambria" panose="02040503050406030204" pitchFamily="18" charset="0"/>
                          <a:ea typeface="Cambria" panose="02040503050406030204" pitchFamily="18" charset="0"/>
                          <a:cs typeface="+mn-cs"/>
                        </a:rPr>
                        <a:t>Manufacturer shall provide treatment information to reuse and recycling facilities</a:t>
                      </a:r>
                    </a:p>
                  </a:txBody>
                  <a:tcPr>
                    <a:solidFill>
                      <a:schemeClr val="accent1"/>
                    </a:solidFill>
                  </a:tcPr>
                </a:tc>
                <a:tc hMerge="1">
                  <a:txBody>
                    <a:bodyPr/>
                    <a:lstStyle/>
                    <a:p>
                      <a:pPr marL="0" marR="0" lvl="0" indent="0" algn="just"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b="0" kern="1200" dirty="0" smtClean="0">
                        <a:solidFill>
                          <a:schemeClr val="dk1"/>
                        </a:solidFill>
                        <a:latin typeface="Cambria" panose="02040503050406030204" pitchFamily="18" charset="0"/>
                        <a:ea typeface="Cambria" panose="02040503050406030204" pitchFamily="18" charset="0"/>
                        <a:cs typeface="+mn-cs"/>
                      </a:endParaRPr>
                    </a:p>
                  </a:txBody>
                  <a:tcPr>
                    <a:solidFill>
                      <a:schemeClr val="accent1"/>
                    </a:solidFill>
                  </a:tcPr>
                </a:tc>
              </a:tr>
              <a:tr h="1033125">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latin typeface="Cambria" panose="02040503050406030204" pitchFamily="18" charset="0"/>
                          <a:ea typeface="Cambria" panose="02040503050406030204" pitchFamily="18" charset="0"/>
                        </a:rPr>
                        <a:t>Elimination of paints or coatings that are not compatible with recycling or reuse</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smtClean="0">
                          <a:latin typeface="Cambria" panose="02040503050406030204" pitchFamily="18" charset="0"/>
                          <a:ea typeface="Cambria" panose="02040503050406030204" pitchFamily="18" charset="0"/>
                        </a:rPr>
                        <a:t>products shall not contain paints and coatings on larger plastic parts that are not compatible with recycling and reuse.</a:t>
                      </a:r>
                    </a:p>
                  </a:txBody>
                  <a:tcPr/>
                </a:tc>
              </a:tr>
              <a:tr h="723187">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Easy disassembly of external enclosure</a:t>
                      </a:r>
                    </a:p>
                  </a:txBody>
                  <a:tcPr>
                    <a:solidFill>
                      <a:schemeClr val="accent1"/>
                    </a:solidFill>
                  </a:tcPr>
                </a:tc>
                <a:tc>
                  <a:txBody>
                    <a:bodyPr/>
                    <a:lstStyle/>
                    <a:p>
                      <a:pPr marL="285750" indent="-285750" algn="just">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products shall have enclosures that are easily removable</a:t>
                      </a:r>
                    </a:p>
                  </a:txBody>
                  <a:tcPr>
                    <a:solidFill>
                      <a:schemeClr val="accent1"/>
                    </a:solidFill>
                  </a:tcPr>
                </a:tc>
              </a:tr>
              <a:tr h="1033125">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Marking of plastic components</a:t>
                      </a:r>
                    </a:p>
                  </a:txBody>
                  <a:tcPr>
                    <a:solidFill>
                      <a:schemeClr val="bg2"/>
                    </a:solidFill>
                  </a:tcPr>
                </a:tc>
                <a:tc>
                  <a:txBody>
                    <a:bodyPr/>
                    <a:lstStyle/>
                    <a:p>
                      <a:pPr marL="285750" indent="-285750" algn="just">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All larger plastic components shall be marked with a resin identification code according to the international (ISO) standard</a:t>
                      </a:r>
                    </a:p>
                  </a:txBody>
                  <a:tcPr>
                    <a:solidFill>
                      <a:schemeClr val="bg2"/>
                    </a:solidFill>
                  </a:tcPr>
                </a:tc>
              </a:tr>
              <a:tr h="10331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Identification and removal of components containing hazardous materials.</a:t>
                      </a:r>
                    </a:p>
                  </a:txBody>
                  <a:tcPr>
                    <a:solidFill>
                      <a:schemeClr val="accent1"/>
                    </a:solidFill>
                  </a:tcPr>
                </a:tc>
                <a:tc>
                  <a:txBody>
                    <a:bodyPr/>
                    <a:lstStyle/>
                    <a:p>
                      <a:pPr marL="285750" indent="-285750" algn="just">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All covered products shall have larger circuit boards, and other components that contain hazardous materials, safely and easily identifiable and removable</a:t>
                      </a:r>
                    </a:p>
                  </a:txBody>
                  <a:tcPr>
                    <a:solidFill>
                      <a:schemeClr val="accent1"/>
                    </a:solidFill>
                  </a:tcPr>
                </a:tc>
              </a:tr>
            </a:tbl>
          </a:graphicData>
        </a:graphic>
      </p:graphicFrame>
    </p:spTree>
    <p:extLst>
      <p:ext uri="{BB962C8B-B14F-4D97-AF65-F5344CB8AC3E}">
        <p14:creationId xmlns:p14="http://schemas.microsoft.com/office/powerpoint/2010/main" val="1864400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15" y="49409"/>
            <a:ext cx="4414617" cy="1375979"/>
          </a:xfrm>
        </p:spPr>
        <p:txBody>
          <a:bodyPr>
            <a:noAutofit/>
          </a:bodyPr>
          <a:lstStyle/>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Reduction/elimination of environmentally sensitive materials </a:t>
            </a: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Materials </a:t>
            </a:r>
            <a:r>
              <a:rPr lang="en-US" sz="1050" dirty="0">
                <a:solidFill>
                  <a:schemeClr val="bg1">
                    <a:lumMod val="75000"/>
                  </a:schemeClr>
                </a:solidFill>
                <a:latin typeface="Cambria" panose="02040503050406030204" pitchFamily="18" charset="0"/>
                <a:ea typeface="Cambria" panose="02040503050406030204" pitchFamily="18" charset="0"/>
              </a:rPr>
              <a:t>selection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b="1" dirty="0">
                <a:latin typeface="Cambria" panose="02040503050406030204" pitchFamily="18" charset="0"/>
                <a:ea typeface="Cambria" panose="02040503050406030204" pitchFamily="18" charset="0"/>
              </a:rPr>
              <a:t>Design for end of life </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Product longevity / life cycle </a:t>
            </a:r>
            <a:r>
              <a:rPr lang="en-US" sz="1050" dirty="0" smtClean="0">
                <a:solidFill>
                  <a:schemeClr val="bg1">
                    <a:lumMod val="75000"/>
                  </a:schemeClr>
                </a:solidFill>
                <a:latin typeface="Cambria" panose="02040503050406030204" pitchFamily="18" charset="0"/>
                <a:ea typeface="Cambria" panose="02040503050406030204" pitchFamily="18" charset="0"/>
              </a:rPr>
              <a:t>extension</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Energy conservation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End of life management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Corporate </a:t>
            </a:r>
            <a:r>
              <a:rPr lang="en-US" sz="1050" dirty="0" smtClean="0">
                <a:solidFill>
                  <a:schemeClr val="bg1">
                    <a:lumMod val="75000"/>
                  </a:schemeClr>
                </a:solidFill>
                <a:latin typeface="Cambria" panose="02040503050406030204" pitchFamily="18" charset="0"/>
                <a:ea typeface="Cambria" panose="02040503050406030204" pitchFamily="18" charset="0"/>
              </a:rPr>
              <a:t>performance</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Packaging </a:t>
            </a:r>
          </a:p>
        </p:txBody>
      </p:sp>
      <p:graphicFrame>
        <p:nvGraphicFramePr>
          <p:cNvPr id="5" name="Table 4"/>
          <p:cNvGraphicFramePr>
            <a:graphicFrameLocks noGrp="1"/>
          </p:cNvGraphicFramePr>
          <p:nvPr>
            <p:extLst>
              <p:ext uri="{D42A27DB-BD31-4B8C-83A1-F6EECF244321}">
                <p14:modId xmlns:p14="http://schemas.microsoft.com/office/powerpoint/2010/main" val="1741571511"/>
              </p:ext>
            </p:extLst>
          </p:nvPr>
        </p:nvGraphicFramePr>
        <p:xfrm>
          <a:off x="403445" y="1506070"/>
          <a:ext cx="10502120" cy="5034280"/>
        </p:xfrm>
        <a:graphic>
          <a:graphicData uri="http://schemas.openxmlformats.org/drawingml/2006/table">
            <a:tbl>
              <a:tblPr firstRow="1" bandRow="1">
                <a:tableStyleId>{5C22544A-7EE6-4342-B048-85BDC9FD1C3A}</a:tableStyleId>
              </a:tblPr>
              <a:tblGrid>
                <a:gridCol w="3122984"/>
                <a:gridCol w="7379136"/>
              </a:tblGrid>
              <a:tr h="370840">
                <a:tc gridSpan="2">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Design for recovery through recycling systems that utilize shredding</a:t>
                      </a:r>
                    </a:p>
                  </a:txBody>
                  <a:tcPr>
                    <a:solidFill>
                      <a:schemeClr val="accent1"/>
                    </a:solidFill>
                  </a:tcPr>
                </a:tc>
                <a:tc hMerge="1">
                  <a:txBody>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b="0" kern="1200" dirty="0" smtClean="0">
                        <a:solidFill>
                          <a:schemeClr val="dk1"/>
                        </a:solidFill>
                        <a:latin typeface="Cambria" panose="02040503050406030204" pitchFamily="18" charset="0"/>
                        <a:ea typeface="Cambria" panose="02040503050406030204" pitchFamily="18" charset="0"/>
                        <a:cs typeface="+mn-cs"/>
                      </a:endParaRPr>
                    </a:p>
                  </a:txBody>
                  <a:tcPr>
                    <a:solidFill>
                      <a:schemeClr val="accent1"/>
                    </a:solidFill>
                  </a:tcPr>
                </a:tc>
              </a:tr>
              <a:tr h="370840">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Reduced number of plastic material types</a:t>
                      </a:r>
                    </a:p>
                  </a:txBody>
                  <a:tcPr>
                    <a:solidFill>
                      <a:schemeClr val="accent1"/>
                    </a:solidFill>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0" kern="1200" dirty="0" smtClean="0">
                          <a:solidFill>
                            <a:schemeClr val="dk1"/>
                          </a:solidFill>
                          <a:latin typeface="Cambria" panose="02040503050406030204" pitchFamily="18" charset="0"/>
                          <a:ea typeface="Cambria" panose="02040503050406030204" pitchFamily="18" charset="0"/>
                          <a:cs typeface="+mn-cs"/>
                        </a:rPr>
                        <a:t>The enclosures for all covered products shall have all the larger parts composed of only one type of plastic.</a:t>
                      </a:r>
                    </a:p>
                  </a:txBody>
                  <a:tcPr>
                    <a:solidFill>
                      <a:schemeClr val="accent1"/>
                    </a:solidFill>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latin typeface="Cambria" panose="02040503050406030204" pitchFamily="18" charset="0"/>
                          <a:ea typeface="Cambria" panose="02040503050406030204" pitchFamily="18" charset="0"/>
                        </a:rPr>
                        <a:t>Molded/glued in metal eliminated or removable</a:t>
                      </a:r>
                    </a:p>
                  </a:txBody>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dirty="0" smtClean="0">
                          <a:solidFill>
                            <a:schemeClr val="dk1"/>
                          </a:solidFill>
                          <a:latin typeface="Cambria" panose="02040503050406030204" pitchFamily="18" charset="0"/>
                          <a:ea typeface="Cambria" panose="02040503050406030204" pitchFamily="18" charset="0"/>
                          <a:cs typeface="+mn-cs"/>
                        </a:rPr>
                        <a:t>Shall not contain molded-in or glued-in metal inserts in plastic enclosures unless they are easy to remove</a:t>
                      </a: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Easy disassembly of external enclosure</a:t>
                      </a:r>
                    </a:p>
                  </a:txBody>
                  <a:tcPr>
                    <a:solidFill>
                      <a:schemeClr val="accent1"/>
                    </a:solidFill>
                  </a:tcPr>
                </a:tc>
                <a:tc>
                  <a:txBody>
                    <a:bodyPr/>
                    <a:lstStyle/>
                    <a:p>
                      <a:pPr marL="285750" indent="-285750" algn="just">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Products shall have enclosures that are easily removable</a:t>
                      </a:r>
                    </a:p>
                  </a:txBody>
                  <a:tcPr>
                    <a:solidFill>
                      <a:schemeClr val="accent1"/>
                    </a:solidFill>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Minimum 65 percent reusable/recyclable</a:t>
                      </a:r>
                    </a:p>
                  </a:txBody>
                  <a:tcPr>
                    <a:solidFill>
                      <a:schemeClr val="bg2"/>
                    </a:solidFill>
                  </a:tcPr>
                </a:tc>
                <a:tc>
                  <a:txBody>
                    <a:bodyPr/>
                    <a:lstStyle/>
                    <a:p>
                      <a:pPr marL="285750" indent="-285750" algn="just">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Products shall have at least 65 percent of the materials in the product reusable or recyclable using current infrastructure and technologies</a:t>
                      </a:r>
                    </a:p>
                  </a:txBody>
                  <a:tcPr>
                    <a:solidFill>
                      <a:schemeClr val="bg2"/>
                    </a:solidFill>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Minimum 90 percent reusable/recyclable</a:t>
                      </a:r>
                    </a:p>
                  </a:txBody>
                  <a:tcPr>
                    <a:solidFill>
                      <a:schemeClr val="accent1"/>
                    </a:solidFill>
                  </a:tcPr>
                </a:tc>
                <a:tc>
                  <a:txBody>
                    <a:bodyPr/>
                    <a:lstStyle/>
                    <a:p>
                      <a:pPr marL="285750" indent="-285750" algn="just">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Products shall have at least 90 percent of the materials in the product reusable or recyclable using current infrastructure and technologies.</a:t>
                      </a:r>
                    </a:p>
                  </a:txBody>
                  <a:tcPr>
                    <a:solidFill>
                      <a:schemeClr val="accent1"/>
                    </a:solidFill>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smtClean="0">
                          <a:latin typeface="Cambria" panose="02040503050406030204" pitchFamily="18" charset="0"/>
                          <a:ea typeface="Cambria" panose="02040503050406030204" pitchFamily="18" charset="0"/>
                        </a:rPr>
                        <a:t>Design for recovery through disassembly</a:t>
                      </a:r>
                    </a:p>
                  </a:txBody>
                  <a:tcPr>
                    <a:solidFill>
                      <a:schemeClr val="bg2"/>
                    </a:solidFill>
                  </a:tcPr>
                </a:tc>
                <a:tc>
                  <a:txBody>
                    <a:bodyPr/>
                    <a:lstStyle/>
                    <a:p>
                      <a:pPr marL="285750" indent="-285750">
                        <a:buFont typeface="Wingdings" panose="05000000000000000000" pitchFamily="2" charset="2"/>
                        <a:buChar char="Ø"/>
                      </a:pPr>
                      <a:r>
                        <a:rPr lang="en-US" sz="1800" dirty="0" smtClean="0">
                          <a:latin typeface="Cambria" panose="02040503050406030204" pitchFamily="18" charset="0"/>
                          <a:ea typeface="Cambria" panose="02040503050406030204" pitchFamily="18" charset="0"/>
                        </a:rPr>
                        <a:t>Products shall have the plastic parts, except very small ones, easily separable</a:t>
                      </a:r>
                    </a:p>
                    <a:p>
                      <a:pPr marL="285750" indent="-285750">
                        <a:buFont typeface="Wingdings" panose="05000000000000000000" pitchFamily="2" charset="2"/>
                        <a:buChar char="Ø"/>
                      </a:pPr>
                      <a:r>
                        <a:rPr lang="en-US" sz="1800" dirty="0" smtClean="0">
                          <a:latin typeface="Cambria" panose="02040503050406030204" pitchFamily="18" charset="0"/>
                          <a:ea typeface="Cambria" panose="02040503050406030204" pitchFamily="18" charset="0"/>
                        </a:rPr>
                        <a:t>Products shall have the plastic components, except very small ones, marked with a resin identification code according to the international (ISO) standard</a:t>
                      </a:r>
                      <a:endParaRPr lang="en-US" dirty="0" smtClean="0">
                        <a:latin typeface="Cambria" panose="02040503050406030204" pitchFamily="18" charset="0"/>
                        <a:ea typeface="Cambria" panose="02040503050406030204" pitchFamily="18" charset="0"/>
                      </a:endParaRPr>
                    </a:p>
                  </a:txBody>
                  <a:tcPr>
                    <a:solidFill>
                      <a:schemeClr val="bg2"/>
                    </a:solidFill>
                  </a:tcPr>
                </a:tc>
              </a:tr>
            </a:tbl>
          </a:graphicData>
        </a:graphic>
      </p:graphicFrame>
    </p:spTree>
    <p:extLst>
      <p:ext uri="{BB962C8B-B14F-4D97-AF65-F5344CB8AC3E}">
        <p14:creationId xmlns:p14="http://schemas.microsoft.com/office/powerpoint/2010/main" val="3029866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15" y="49409"/>
            <a:ext cx="4414617" cy="1375979"/>
          </a:xfrm>
        </p:spPr>
        <p:txBody>
          <a:bodyPr>
            <a:noAutofit/>
          </a:bodyPr>
          <a:lstStyle/>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Reduction/elimination of environmentally sensitive materials </a:t>
            </a: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Materials </a:t>
            </a:r>
            <a:r>
              <a:rPr lang="en-US" sz="1050" dirty="0">
                <a:solidFill>
                  <a:schemeClr val="bg1">
                    <a:lumMod val="75000"/>
                  </a:schemeClr>
                </a:solidFill>
                <a:latin typeface="Cambria" panose="02040503050406030204" pitchFamily="18" charset="0"/>
                <a:ea typeface="Cambria" panose="02040503050406030204" pitchFamily="18" charset="0"/>
              </a:rPr>
              <a:t>selection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Design </a:t>
            </a:r>
            <a:r>
              <a:rPr lang="en-US" sz="1050" dirty="0">
                <a:solidFill>
                  <a:schemeClr val="bg1">
                    <a:lumMod val="75000"/>
                  </a:schemeClr>
                </a:solidFill>
                <a:latin typeface="Cambria" panose="02040503050406030204" pitchFamily="18" charset="0"/>
                <a:ea typeface="Cambria" panose="02040503050406030204" pitchFamily="18" charset="0"/>
              </a:rPr>
              <a:t>for end of life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b="1" dirty="0">
                <a:latin typeface="Cambria" panose="02040503050406030204" pitchFamily="18" charset="0"/>
                <a:ea typeface="Cambria" panose="02040503050406030204" pitchFamily="18" charset="0"/>
              </a:rPr>
              <a:t>Product longevity / life cycle extension</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Energy conservation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End of life management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Corporate </a:t>
            </a:r>
            <a:r>
              <a:rPr lang="en-US" sz="1050" dirty="0" smtClean="0">
                <a:solidFill>
                  <a:schemeClr val="bg1">
                    <a:lumMod val="75000"/>
                  </a:schemeClr>
                </a:solidFill>
                <a:latin typeface="Cambria" panose="02040503050406030204" pitchFamily="18" charset="0"/>
                <a:ea typeface="Cambria" panose="02040503050406030204" pitchFamily="18" charset="0"/>
              </a:rPr>
              <a:t>performance</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Packaging </a:t>
            </a:r>
          </a:p>
        </p:txBody>
      </p:sp>
      <p:graphicFrame>
        <p:nvGraphicFramePr>
          <p:cNvPr id="2" name="Table 1"/>
          <p:cNvGraphicFramePr>
            <a:graphicFrameLocks noGrp="1"/>
          </p:cNvGraphicFramePr>
          <p:nvPr>
            <p:extLst>
              <p:ext uri="{D42A27DB-BD31-4B8C-83A1-F6EECF244321}">
                <p14:modId xmlns:p14="http://schemas.microsoft.com/office/powerpoint/2010/main" val="1204989039"/>
              </p:ext>
            </p:extLst>
          </p:nvPr>
        </p:nvGraphicFramePr>
        <p:xfrm>
          <a:off x="618564" y="1600199"/>
          <a:ext cx="8700248" cy="4499088"/>
        </p:xfrm>
        <a:graphic>
          <a:graphicData uri="http://schemas.openxmlformats.org/drawingml/2006/table">
            <a:tbl>
              <a:tblPr firstRow="1" bandRow="1">
                <a:tableStyleId>{5C22544A-7EE6-4342-B048-85BDC9FD1C3A}</a:tableStyleId>
              </a:tblPr>
              <a:tblGrid>
                <a:gridCol w="3375212"/>
                <a:gridCol w="5325036"/>
              </a:tblGrid>
              <a:tr h="551331">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latin typeface="Cambria" panose="02040503050406030204" pitchFamily="18" charset="0"/>
                          <a:ea typeface="Cambria" panose="02040503050406030204" pitchFamily="18" charset="0"/>
                        </a:rPr>
                        <a:t>Product longevity / life cycle extension</a:t>
                      </a:r>
                      <a:endParaRPr lang="en-US" dirty="0"/>
                    </a:p>
                  </a:txBody>
                  <a:tcPr/>
                </a:tc>
                <a:tc hMerge="1">
                  <a:txBody>
                    <a:bodyPr/>
                    <a:lstStyle/>
                    <a:p>
                      <a:endParaRPr lang="en-US" dirty="0"/>
                    </a:p>
                  </a:txBody>
                  <a:tcPr/>
                </a:tc>
              </a:tr>
              <a:tr h="833717">
                <a:tc>
                  <a:txBody>
                    <a:bodyPr/>
                    <a:lstStyle/>
                    <a:p>
                      <a:r>
                        <a:rPr lang="en-US" b="1" dirty="0" smtClean="0">
                          <a:latin typeface="Cambria" panose="02040503050406030204" pitchFamily="18" charset="0"/>
                          <a:ea typeface="Cambria" panose="02040503050406030204" pitchFamily="18" charset="0"/>
                        </a:rPr>
                        <a:t>Manufacturer warranty/service agreement</a:t>
                      </a:r>
                      <a:endParaRPr lang="en-US" b="1" dirty="0">
                        <a:latin typeface="Cambria" panose="02040503050406030204" pitchFamily="18" charset="0"/>
                        <a:ea typeface="Cambria" panose="02040503050406030204" pitchFamily="18" charset="0"/>
                      </a:endParaRPr>
                    </a:p>
                  </a:txBody>
                  <a:tcPr/>
                </a:tc>
                <a:tc>
                  <a:txBody>
                    <a:bodyPr/>
                    <a:lstStyle/>
                    <a:p>
                      <a:r>
                        <a:rPr lang="en-US" dirty="0" smtClean="0">
                          <a:latin typeface="Cambria" panose="02040503050406030204" pitchFamily="18" charset="0"/>
                          <a:ea typeface="Cambria" panose="02040503050406030204" pitchFamily="18" charset="0"/>
                        </a:rPr>
                        <a:t>additional three year warranty or service agreement available for purchase</a:t>
                      </a:r>
                      <a:endParaRPr lang="en-US" dirty="0"/>
                    </a:p>
                  </a:txBody>
                  <a:tcPr/>
                </a:tc>
              </a:tr>
              <a:tr h="370840">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Upgradeability</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solidFill>
                      <a:schemeClr val="accent1"/>
                    </a:solidFill>
                  </a:tcPr>
                </a:tc>
                <a:tc>
                  <a:txBody>
                    <a:bodyPr/>
                    <a:lstStyle/>
                    <a:p>
                      <a:pPr marL="0" algn="l" defTabSz="457200" rtl="0" eaLnBrk="1" latinLnBrk="0" hangingPunct="1"/>
                      <a:endParaRPr lang="en-US" sz="1800" b="1" kern="1200" dirty="0">
                        <a:solidFill>
                          <a:schemeClr val="lt1"/>
                        </a:solidFill>
                        <a:latin typeface="+mn-lt"/>
                        <a:ea typeface="+mn-ea"/>
                        <a:cs typeface="+mn-cs"/>
                      </a:endParaRPr>
                    </a:p>
                  </a:txBody>
                  <a:tcPr>
                    <a:solidFill>
                      <a:schemeClr val="accent1"/>
                    </a:solidFill>
                  </a:tcPr>
                </a:tc>
              </a:tr>
              <a:tr h="370840">
                <a:tc>
                  <a:txBody>
                    <a:bodyPr/>
                    <a:lstStyle/>
                    <a:p>
                      <a:r>
                        <a:rPr lang="en-US" sz="1800" b="0" i="0" kern="1200" dirty="0" smtClean="0">
                          <a:solidFill>
                            <a:schemeClr val="dk1"/>
                          </a:solidFill>
                          <a:effectLst/>
                          <a:latin typeface="Cambria" panose="02040503050406030204" pitchFamily="18" charset="0"/>
                          <a:ea typeface="Cambria" panose="02040503050406030204" pitchFamily="18" charset="0"/>
                          <a:cs typeface="+mn-cs"/>
                        </a:rPr>
                        <a:t>Upgradeable with common tools</a:t>
                      </a:r>
                      <a:r>
                        <a:rPr lang="en-US" dirty="0" smtClean="0">
                          <a:latin typeface="Cambria" panose="02040503050406030204" pitchFamily="18" charset="0"/>
                          <a:ea typeface="Cambria" panose="02040503050406030204" pitchFamily="18" charset="0"/>
                        </a:rPr>
                        <a:t> </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tc>
                <a:tc>
                  <a:txBody>
                    <a:bodyPr/>
                    <a:lstStyle/>
                    <a:p>
                      <a:r>
                        <a:rPr lang="en-US" sz="1800" b="0" i="0" kern="1200" dirty="0" smtClean="0">
                          <a:solidFill>
                            <a:schemeClr val="dk1"/>
                          </a:solidFill>
                          <a:effectLst/>
                          <a:latin typeface="Cambria" panose="02040503050406030204" pitchFamily="18" charset="0"/>
                          <a:ea typeface="Cambria" panose="02040503050406030204" pitchFamily="18" charset="0"/>
                          <a:cs typeface="+mn-cs"/>
                        </a:rPr>
                        <a:t>All computers shall be upgradeable with common tools, including memory drives, chips and cards that can be changed</a:t>
                      </a:r>
                      <a:br>
                        <a:rPr lang="en-US" sz="1800" b="0" i="0" kern="1200" dirty="0" smtClean="0">
                          <a:solidFill>
                            <a:schemeClr val="dk1"/>
                          </a:solidFill>
                          <a:effectLst/>
                          <a:latin typeface="Cambria" panose="02040503050406030204" pitchFamily="18" charset="0"/>
                          <a:ea typeface="Cambria" panose="02040503050406030204" pitchFamily="18" charset="0"/>
                          <a:cs typeface="+mn-cs"/>
                        </a:rPr>
                      </a:br>
                      <a:r>
                        <a:rPr lang="en-US" sz="1800" b="0" i="0" kern="1200" dirty="0" smtClean="0">
                          <a:solidFill>
                            <a:schemeClr val="dk1"/>
                          </a:solidFill>
                          <a:effectLst/>
                          <a:latin typeface="Cambria" panose="02040503050406030204" pitchFamily="18" charset="0"/>
                          <a:ea typeface="Cambria" panose="02040503050406030204" pitchFamily="18" charset="0"/>
                          <a:cs typeface="+mn-cs"/>
                        </a:rPr>
                        <a:t>or extended</a:t>
                      </a:r>
                      <a:r>
                        <a:rPr lang="en-US" dirty="0" smtClean="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txBody>
                  <a:tcPr/>
                </a:tc>
              </a:tr>
              <a:tr h="370840">
                <a:tc>
                  <a:txBody>
                    <a:bodyPr/>
                    <a:lstStyle/>
                    <a:p>
                      <a:pPr marL="0" algn="l" defTabSz="457200" rtl="0" eaLnBrk="1" latinLnBrk="0" hangingPunct="1"/>
                      <a:r>
                        <a:rPr lang="en-US" sz="1800" b="0" i="0" kern="1200" dirty="0" smtClean="0">
                          <a:solidFill>
                            <a:schemeClr val="dk1"/>
                          </a:solidFill>
                          <a:effectLst/>
                          <a:latin typeface="Cambria" panose="02040503050406030204" pitchFamily="18" charset="0"/>
                          <a:ea typeface="Cambria" panose="02040503050406030204" pitchFamily="18" charset="0"/>
                          <a:cs typeface="+mn-cs"/>
                        </a:rPr>
                        <a:t>Modular design </a:t>
                      </a:r>
                      <a:endParaRPr lang="en-US" sz="1800" b="0" i="0" kern="1200" dirty="0">
                        <a:solidFill>
                          <a:schemeClr val="dk1"/>
                        </a:solidFill>
                        <a:effectLst/>
                        <a:latin typeface="Cambria" panose="02040503050406030204" pitchFamily="18" charset="0"/>
                        <a:ea typeface="Cambria" panose="02040503050406030204" pitchFamily="18" charset="0"/>
                        <a:cs typeface="+mn-cs"/>
                      </a:endParaRPr>
                    </a:p>
                  </a:txBody>
                  <a:tcPr>
                    <a:solidFill>
                      <a:schemeClr val="bg2"/>
                    </a:solidFill>
                  </a:tcPr>
                </a:tc>
                <a:tc>
                  <a:txBody>
                    <a:bodyPr/>
                    <a:lstStyle/>
                    <a:p>
                      <a:pPr marL="0" algn="l" defTabSz="457200" rtl="0" eaLnBrk="1" latinLnBrk="0" hangingPunct="1"/>
                      <a:r>
                        <a:rPr lang="en-US" sz="1800" b="0" i="0" kern="1200" dirty="0" smtClean="0">
                          <a:solidFill>
                            <a:schemeClr val="dk1"/>
                          </a:solidFill>
                          <a:effectLst/>
                          <a:latin typeface="Cambria" panose="02040503050406030204" pitchFamily="18" charset="0"/>
                          <a:ea typeface="Cambria" panose="02040503050406030204" pitchFamily="18" charset="0"/>
                          <a:cs typeface="+mn-cs"/>
                        </a:rPr>
                        <a:t>modular design such that major components and processor can be changed. </a:t>
                      </a:r>
                      <a:endParaRPr lang="en-US" sz="1800" b="0" i="0" kern="1200" dirty="0">
                        <a:solidFill>
                          <a:schemeClr val="dk1"/>
                        </a:solidFill>
                        <a:effectLst/>
                        <a:latin typeface="Cambria" panose="02040503050406030204" pitchFamily="18" charset="0"/>
                        <a:ea typeface="Cambria" panose="02040503050406030204" pitchFamily="18" charset="0"/>
                        <a:cs typeface="+mn-cs"/>
                      </a:endParaRPr>
                    </a:p>
                  </a:txBody>
                  <a:tcPr>
                    <a:solidFill>
                      <a:schemeClr val="bg2"/>
                    </a:solidFill>
                  </a:tcPr>
                </a:tc>
              </a:tr>
              <a:tr h="370840">
                <a:tc>
                  <a:txBody>
                    <a:bodyPr/>
                    <a:lstStyle/>
                    <a:p>
                      <a:pPr marL="0" algn="l" defTabSz="457200" rtl="0" eaLnBrk="1" latinLnBrk="0" hangingPunct="1"/>
                      <a:r>
                        <a:rPr lang="en-US" sz="1800" b="1" i="0" kern="1200" dirty="0" smtClean="0">
                          <a:solidFill>
                            <a:schemeClr val="dk1"/>
                          </a:solidFill>
                          <a:effectLst/>
                          <a:latin typeface="Cambria" panose="02040503050406030204" pitchFamily="18" charset="0"/>
                          <a:ea typeface="Cambria" panose="02040503050406030204" pitchFamily="18" charset="0"/>
                          <a:cs typeface="+mn-cs"/>
                        </a:rPr>
                        <a:t>Product life extension </a:t>
                      </a:r>
                      <a:endParaRPr lang="en-US" sz="1800" b="1" i="0" kern="1200" dirty="0">
                        <a:solidFill>
                          <a:schemeClr val="dk1"/>
                        </a:solidFill>
                        <a:effectLst/>
                        <a:latin typeface="Cambria" panose="02040503050406030204" pitchFamily="18" charset="0"/>
                        <a:ea typeface="Cambria" panose="02040503050406030204" pitchFamily="18" charset="0"/>
                        <a:cs typeface="+mn-cs"/>
                      </a:endParaRPr>
                    </a:p>
                  </a:txBody>
                  <a:tcPr>
                    <a:solidFill>
                      <a:schemeClr val="accent1"/>
                    </a:solidFill>
                  </a:tcPr>
                </a:tc>
                <a:tc>
                  <a:txBody>
                    <a:bodyPr/>
                    <a:lstStyle/>
                    <a:p>
                      <a:pPr marL="0" algn="l" defTabSz="457200" rtl="0" eaLnBrk="1" latinLnBrk="0" hangingPunct="1"/>
                      <a:r>
                        <a:rPr lang="en-US" sz="1800" b="0" i="0" kern="1200" dirty="0" smtClean="0">
                          <a:solidFill>
                            <a:schemeClr val="dk1"/>
                          </a:solidFill>
                          <a:effectLst/>
                          <a:latin typeface="Cambria" panose="02040503050406030204" pitchFamily="18" charset="0"/>
                          <a:ea typeface="Cambria" panose="02040503050406030204" pitchFamily="18" charset="0"/>
                          <a:cs typeface="+mn-cs"/>
                        </a:rPr>
                        <a:t>Spare or replacement parts shall be available for five years as well as</a:t>
                      </a:r>
                      <a:br>
                        <a:rPr lang="en-US" sz="1800" b="0" i="0" kern="1200" dirty="0" smtClean="0">
                          <a:solidFill>
                            <a:schemeClr val="dk1"/>
                          </a:solidFill>
                          <a:effectLst/>
                          <a:latin typeface="Cambria" panose="02040503050406030204" pitchFamily="18" charset="0"/>
                          <a:ea typeface="Cambria" panose="02040503050406030204" pitchFamily="18" charset="0"/>
                          <a:cs typeface="+mn-cs"/>
                        </a:rPr>
                      </a:br>
                      <a:r>
                        <a:rPr lang="en-US" sz="1800" b="0" i="0" kern="1200" dirty="0" smtClean="0">
                          <a:solidFill>
                            <a:schemeClr val="dk1"/>
                          </a:solidFill>
                          <a:effectLst/>
                          <a:latin typeface="Cambria" panose="02040503050406030204" pitchFamily="18" charset="0"/>
                          <a:ea typeface="Cambria" panose="02040503050406030204" pitchFamily="18" charset="0"/>
                          <a:cs typeface="+mn-cs"/>
                        </a:rPr>
                        <a:t>information on how to obtain the parts </a:t>
                      </a:r>
                      <a:endParaRPr lang="en-US" sz="1800" b="0" i="0" kern="1200" dirty="0">
                        <a:solidFill>
                          <a:schemeClr val="dk1"/>
                        </a:solidFill>
                        <a:effectLst/>
                        <a:latin typeface="Cambria" panose="02040503050406030204" pitchFamily="18" charset="0"/>
                        <a:ea typeface="Cambria" panose="02040503050406030204" pitchFamily="18" charset="0"/>
                        <a:cs typeface="+mn-cs"/>
                      </a:endParaRPr>
                    </a:p>
                  </a:txBody>
                  <a:tcPr>
                    <a:solidFill>
                      <a:schemeClr val="accent1"/>
                    </a:solidFill>
                  </a:tcPr>
                </a:tc>
              </a:tr>
            </a:tbl>
          </a:graphicData>
        </a:graphic>
      </p:graphicFrame>
    </p:spTree>
    <p:extLst>
      <p:ext uri="{BB962C8B-B14F-4D97-AF65-F5344CB8AC3E}">
        <p14:creationId xmlns:p14="http://schemas.microsoft.com/office/powerpoint/2010/main" val="2848947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15" y="49409"/>
            <a:ext cx="4414617" cy="1375979"/>
          </a:xfrm>
        </p:spPr>
        <p:txBody>
          <a:bodyPr>
            <a:noAutofit/>
          </a:bodyPr>
          <a:lstStyle/>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Reduction/elimination of environmentally sensitive materials </a:t>
            </a: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Materials </a:t>
            </a:r>
            <a:r>
              <a:rPr lang="en-US" sz="1050" dirty="0">
                <a:solidFill>
                  <a:schemeClr val="bg1">
                    <a:lumMod val="75000"/>
                  </a:schemeClr>
                </a:solidFill>
                <a:latin typeface="Cambria" panose="02040503050406030204" pitchFamily="18" charset="0"/>
                <a:ea typeface="Cambria" panose="02040503050406030204" pitchFamily="18" charset="0"/>
              </a:rPr>
              <a:t>selection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Design </a:t>
            </a:r>
            <a:r>
              <a:rPr lang="en-US" sz="1050" dirty="0">
                <a:solidFill>
                  <a:schemeClr val="bg1">
                    <a:lumMod val="75000"/>
                  </a:schemeClr>
                </a:solidFill>
                <a:latin typeface="Cambria" panose="02040503050406030204" pitchFamily="18" charset="0"/>
                <a:ea typeface="Cambria" panose="02040503050406030204" pitchFamily="18" charset="0"/>
              </a:rPr>
              <a:t>for end of life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Product longevity / life cycle </a:t>
            </a:r>
            <a:r>
              <a:rPr lang="en-US" sz="1050" dirty="0" smtClean="0">
                <a:solidFill>
                  <a:schemeClr val="bg1">
                    <a:lumMod val="75000"/>
                  </a:schemeClr>
                </a:solidFill>
                <a:latin typeface="Cambria" panose="02040503050406030204" pitchFamily="18" charset="0"/>
                <a:ea typeface="Cambria" panose="02040503050406030204" pitchFamily="18" charset="0"/>
              </a:rPr>
              <a:t>extension</a:t>
            </a:r>
          </a:p>
          <a:p>
            <a:pPr marL="0">
              <a:spcBef>
                <a:spcPts val="0"/>
              </a:spcBef>
            </a:pPr>
            <a:r>
              <a:rPr lang="en-US" sz="1050" b="1" dirty="0">
                <a:latin typeface="Cambria" panose="02040503050406030204" pitchFamily="18" charset="0"/>
                <a:ea typeface="Cambria" panose="02040503050406030204" pitchFamily="18" charset="0"/>
              </a:rPr>
              <a:t>Energy conservation </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End of life management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Corporate </a:t>
            </a:r>
            <a:r>
              <a:rPr lang="en-US" sz="1050" dirty="0" smtClean="0">
                <a:solidFill>
                  <a:schemeClr val="bg1">
                    <a:lumMod val="75000"/>
                  </a:schemeClr>
                </a:solidFill>
                <a:latin typeface="Cambria" panose="02040503050406030204" pitchFamily="18" charset="0"/>
                <a:ea typeface="Cambria" panose="02040503050406030204" pitchFamily="18" charset="0"/>
              </a:rPr>
              <a:t>performance</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Packaging </a:t>
            </a:r>
          </a:p>
        </p:txBody>
      </p:sp>
      <p:graphicFrame>
        <p:nvGraphicFramePr>
          <p:cNvPr id="4" name="Table 3"/>
          <p:cNvGraphicFramePr>
            <a:graphicFrameLocks noGrp="1"/>
          </p:cNvGraphicFramePr>
          <p:nvPr>
            <p:extLst>
              <p:ext uri="{D42A27DB-BD31-4B8C-83A1-F6EECF244321}">
                <p14:modId xmlns:p14="http://schemas.microsoft.com/office/powerpoint/2010/main" val="1089420642"/>
              </p:ext>
            </p:extLst>
          </p:nvPr>
        </p:nvGraphicFramePr>
        <p:xfrm>
          <a:off x="618564" y="1506070"/>
          <a:ext cx="8700248" cy="5036971"/>
        </p:xfrm>
        <a:graphic>
          <a:graphicData uri="http://schemas.openxmlformats.org/drawingml/2006/table">
            <a:tbl>
              <a:tblPr firstRow="1" bandRow="1">
                <a:tableStyleId>{5C22544A-7EE6-4342-B048-85BDC9FD1C3A}</a:tableStyleId>
              </a:tblPr>
              <a:tblGrid>
                <a:gridCol w="3375212"/>
                <a:gridCol w="5325036"/>
              </a:tblGrid>
              <a:tr h="551331">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latin typeface="Cambria" panose="02040503050406030204" pitchFamily="18" charset="0"/>
                          <a:ea typeface="Cambria" panose="02040503050406030204" pitchFamily="18" charset="0"/>
                        </a:rPr>
                        <a:t>Energy conservation</a:t>
                      </a:r>
                      <a:endParaRPr lang="en-US" dirty="0"/>
                    </a:p>
                  </a:txBody>
                  <a:tcPr/>
                </a:tc>
                <a:tc hMerge="1">
                  <a:txBody>
                    <a:bodyPr/>
                    <a:lstStyle/>
                    <a:p>
                      <a:endParaRPr lang="en-US" dirty="0"/>
                    </a:p>
                  </a:txBody>
                  <a:tcPr/>
                </a:tc>
              </a:tr>
              <a:tr h="833717">
                <a:tc>
                  <a:txBody>
                    <a:bodyPr/>
                    <a:lstStyle/>
                    <a:p>
                      <a:r>
                        <a:rPr lang="en-US" b="1" dirty="0" smtClean="0">
                          <a:latin typeface="Cambria" panose="02040503050406030204" pitchFamily="18" charset="0"/>
                          <a:ea typeface="Cambria" panose="02040503050406030204" pitchFamily="18" charset="0"/>
                        </a:rPr>
                        <a:t>Power management system</a:t>
                      </a:r>
                      <a:endParaRPr lang="en-US" b="1" dirty="0">
                        <a:latin typeface="Cambria" panose="02040503050406030204" pitchFamily="18" charset="0"/>
                        <a:ea typeface="Cambria" panose="02040503050406030204" pitchFamily="18" charset="0"/>
                      </a:endParaRPr>
                    </a:p>
                  </a:txBody>
                  <a:tcPr/>
                </a:tc>
                <a:tc>
                  <a:txBody>
                    <a:bodyPr/>
                    <a:lstStyle/>
                    <a:p>
                      <a:pPr marL="285750"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Shall comply with the version of U.S. ENERGY STAR that is applicable at the time of declaration. If an ENERGY STAR specification is modified, presently registered products shall have six months to update their declaration to the new version</a:t>
                      </a:r>
                    </a:p>
                    <a:p>
                      <a:pPr marL="285750" indent="-28575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1800" kern="1200" dirty="0" smtClean="0">
                          <a:solidFill>
                            <a:schemeClr val="dk1"/>
                          </a:solidFill>
                          <a:latin typeface="Cambria" panose="02040503050406030204" pitchFamily="18" charset="0"/>
                          <a:ea typeface="Cambria" panose="02040503050406030204" pitchFamily="18" charset="0"/>
                          <a:cs typeface="+mn-cs"/>
                        </a:rPr>
                        <a:t>shall qualify and be certified to a new ENERGY STAR specification in advance of its effective date.</a:t>
                      </a: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r>
              <a:tr h="370840">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Use of renewable energy</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solidFill>
                      <a:schemeClr val="accent1"/>
                    </a:solidFill>
                  </a:tcPr>
                </a:tc>
                <a:tc>
                  <a:txBody>
                    <a:bodyPr/>
                    <a:lstStyle/>
                    <a:p>
                      <a:pPr marL="0" algn="l" defTabSz="457200" rtl="0" eaLnBrk="1" latinLnBrk="0" hangingPunct="1"/>
                      <a:endParaRPr lang="en-US" sz="1800" b="1" kern="1200" dirty="0">
                        <a:solidFill>
                          <a:schemeClr val="lt1"/>
                        </a:solidFill>
                        <a:latin typeface="+mn-lt"/>
                        <a:ea typeface="+mn-ea"/>
                        <a:cs typeface="+mn-cs"/>
                      </a:endParaRPr>
                    </a:p>
                  </a:txBody>
                  <a:tcPr>
                    <a:solidFill>
                      <a:schemeClr val="accent1"/>
                    </a:solidFill>
                  </a:tcPr>
                </a:tc>
              </a:tr>
              <a:tr h="370840">
                <a:tc>
                  <a:txBody>
                    <a:bodyPr/>
                    <a:lstStyle/>
                    <a:p>
                      <a:endParaRPr lang="en-US" sz="1800" b="1" kern="1200" dirty="0">
                        <a:solidFill>
                          <a:schemeClr val="tx1"/>
                        </a:solidFill>
                        <a:latin typeface="Cambria" panose="02040503050406030204" pitchFamily="18" charset="0"/>
                        <a:ea typeface="Cambria" panose="02040503050406030204" pitchFamily="18" charset="0"/>
                        <a:cs typeface="+mn-cs"/>
                      </a:endParaRPr>
                    </a:p>
                  </a:txBody>
                  <a:tcPr/>
                </a:tc>
                <a:tc>
                  <a:txBody>
                    <a:bodyPr/>
                    <a:lstStyle/>
                    <a:p>
                      <a:pPr marL="285750" indent="-285750">
                        <a:buFont typeface="Wingdings" panose="05000000000000000000" pitchFamily="2" charset="2"/>
                        <a:buChar char="Ø"/>
                      </a:pPr>
                      <a:r>
                        <a:rPr lang="en-US" sz="1800" b="0" i="0" kern="1200" dirty="0" smtClean="0">
                          <a:solidFill>
                            <a:schemeClr val="dk1"/>
                          </a:solidFill>
                          <a:effectLst/>
                          <a:latin typeface="Cambria" panose="02040503050406030204" pitchFamily="18" charset="0"/>
                          <a:ea typeface="Cambria" panose="02040503050406030204" pitchFamily="18" charset="0"/>
                          <a:cs typeface="+mn-cs"/>
                        </a:rPr>
                        <a:t>Shall have a commercially available accessory for powering the product that uses renewable energy</a:t>
                      </a:r>
                      <a:endParaRPr lang="en-US" dirty="0">
                        <a:latin typeface="Cambria" panose="02040503050406030204" pitchFamily="18" charset="0"/>
                        <a:ea typeface="Cambria" panose="02040503050406030204" pitchFamily="18" charset="0"/>
                      </a:endParaRPr>
                    </a:p>
                  </a:txBody>
                  <a:tcPr/>
                </a:tc>
              </a:tr>
              <a:tr h="370840">
                <a:tc>
                  <a:txBody>
                    <a:bodyPr/>
                    <a:lstStyle/>
                    <a:p>
                      <a:pPr marL="0" algn="l" defTabSz="457200" rtl="0" eaLnBrk="1" latinLnBrk="0" hangingPunct="1"/>
                      <a:endParaRPr lang="en-US" sz="1800" b="0" i="0" kern="1200" dirty="0">
                        <a:solidFill>
                          <a:schemeClr val="dk1"/>
                        </a:solidFill>
                        <a:effectLst/>
                        <a:latin typeface="Cambria" panose="02040503050406030204" pitchFamily="18" charset="0"/>
                        <a:ea typeface="Cambria" panose="02040503050406030204" pitchFamily="18" charset="0"/>
                        <a:cs typeface="+mn-cs"/>
                      </a:endParaRPr>
                    </a:p>
                  </a:txBody>
                  <a:tcPr/>
                </a:tc>
                <a:tc>
                  <a:txBody>
                    <a:bodyPr/>
                    <a:lstStyle/>
                    <a:p>
                      <a:pPr marL="285750" indent="-285750" algn="l" defTabSz="457200" rtl="0" eaLnBrk="1" latinLnBrk="0" hangingPunct="1">
                        <a:buFont typeface="Wingdings" panose="05000000000000000000" pitchFamily="2" charset="2"/>
                        <a:buChar char="Ø"/>
                      </a:pPr>
                      <a:r>
                        <a:rPr lang="en-US" sz="1800" b="0" i="0" kern="1200" dirty="0" smtClean="0">
                          <a:solidFill>
                            <a:schemeClr val="dk1"/>
                          </a:solidFill>
                          <a:effectLst/>
                          <a:latin typeface="Cambria" panose="02040503050406030204" pitchFamily="18" charset="0"/>
                          <a:ea typeface="Cambria" panose="02040503050406030204" pitchFamily="18" charset="0"/>
                          <a:cs typeface="+mn-cs"/>
                        </a:rPr>
                        <a:t>Shall be shipped with a standard component for powering the product that allows for the use of renewable energy.</a:t>
                      </a:r>
                      <a:endParaRPr lang="en-US" sz="1800" b="0" i="0" kern="1200" dirty="0">
                        <a:solidFill>
                          <a:schemeClr val="dk1"/>
                        </a:solidFill>
                        <a:effectLst/>
                        <a:latin typeface="Cambria" panose="02040503050406030204" pitchFamily="18" charset="0"/>
                        <a:ea typeface="Cambria" panose="02040503050406030204" pitchFamily="18" charset="0"/>
                        <a:cs typeface="+mn-cs"/>
                      </a:endParaRPr>
                    </a:p>
                  </a:txBody>
                  <a:tcPr/>
                </a:tc>
              </a:tr>
            </a:tbl>
          </a:graphicData>
        </a:graphic>
      </p:graphicFrame>
    </p:spTree>
    <p:extLst>
      <p:ext uri="{BB962C8B-B14F-4D97-AF65-F5344CB8AC3E}">
        <p14:creationId xmlns:p14="http://schemas.microsoft.com/office/powerpoint/2010/main" val="2665197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15" y="49409"/>
            <a:ext cx="4414617" cy="1375979"/>
          </a:xfrm>
        </p:spPr>
        <p:txBody>
          <a:bodyPr>
            <a:noAutofit/>
          </a:bodyPr>
          <a:lstStyle/>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Reduction/elimination of environmentally sensitive materials </a:t>
            </a: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Materials </a:t>
            </a:r>
            <a:r>
              <a:rPr lang="en-US" sz="1050" dirty="0">
                <a:solidFill>
                  <a:schemeClr val="bg1">
                    <a:lumMod val="75000"/>
                  </a:schemeClr>
                </a:solidFill>
                <a:latin typeface="Cambria" panose="02040503050406030204" pitchFamily="18" charset="0"/>
                <a:ea typeface="Cambria" panose="02040503050406030204" pitchFamily="18" charset="0"/>
              </a:rPr>
              <a:t>selection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Design </a:t>
            </a:r>
            <a:r>
              <a:rPr lang="en-US" sz="1050" dirty="0">
                <a:solidFill>
                  <a:schemeClr val="bg1">
                    <a:lumMod val="75000"/>
                  </a:schemeClr>
                </a:solidFill>
                <a:latin typeface="Cambria" panose="02040503050406030204" pitchFamily="18" charset="0"/>
                <a:ea typeface="Cambria" panose="02040503050406030204" pitchFamily="18" charset="0"/>
              </a:rPr>
              <a:t>for end of life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Product longevity / life cycle </a:t>
            </a:r>
            <a:r>
              <a:rPr lang="en-US" sz="1050" dirty="0" smtClean="0">
                <a:solidFill>
                  <a:schemeClr val="bg1">
                    <a:lumMod val="75000"/>
                  </a:schemeClr>
                </a:solidFill>
                <a:latin typeface="Cambria" panose="02040503050406030204" pitchFamily="18" charset="0"/>
                <a:ea typeface="Cambria" panose="02040503050406030204" pitchFamily="18" charset="0"/>
              </a:rPr>
              <a:t>extension</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Energy conservation </a:t>
            </a:r>
          </a:p>
          <a:p>
            <a:pPr marL="0">
              <a:spcBef>
                <a:spcPts val="0"/>
              </a:spcBef>
            </a:pPr>
            <a:r>
              <a:rPr lang="en-US" sz="1050" b="1" dirty="0">
                <a:latin typeface="Cambria" panose="02040503050406030204" pitchFamily="18" charset="0"/>
                <a:ea typeface="Cambria" panose="02040503050406030204" pitchFamily="18" charset="0"/>
              </a:rPr>
              <a:t>End of life management </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Corporate </a:t>
            </a:r>
            <a:r>
              <a:rPr lang="en-US" sz="1050" dirty="0" smtClean="0">
                <a:solidFill>
                  <a:schemeClr val="bg1">
                    <a:lumMod val="75000"/>
                  </a:schemeClr>
                </a:solidFill>
                <a:latin typeface="Cambria" panose="02040503050406030204" pitchFamily="18" charset="0"/>
                <a:ea typeface="Cambria" panose="02040503050406030204" pitchFamily="18" charset="0"/>
              </a:rPr>
              <a:t>performance</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Packaging </a:t>
            </a:r>
          </a:p>
        </p:txBody>
      </p:sp>
      <p:graphicFrame>
        <p:nvGraphicFramePr>
          <p:cNvPr id="4" name="Table 3"/>
          <p:cNvGraphicFramePr>
            <a:graphicFrameLocks noGrp="1"/>
          </p:cNvGraphicFramePr>
          <p:nvPr>
            <p:extLst>
              <p:ext uri="{D42A27DB-BD31-4B8C-83A1-F6EECF244321}">
                <p14:modId xmlns:p14="http://schemas.microsoft.com/office/powerpoint/2010/main" val="3224668904"/>
              </p:ext>
            </p:extLst>
          </p:nvPr>
        </p:nvGraphicFramePr>
        <p:xfrm>
          <a:off x="699246" y="1613646"/>
          <a:ext cx="8700248" cy="4300371"/>
        </p:xfrm>
        <a:graphic>
          <a:graphicData uri="http://schemas.openxmlformats.org/drawingml/2006/table">
            <a:tbl>
              <a:tblPr firstRow="1" bandRow="1">
                <a:tableStyleId>{5C22544A-7EE6-4342-B048-85BDC9FD1C3A}</a:tableStyleId>
              </a:tblPr>
              <a:tblGrid>
                <a:gridCol w="2433919"/>
                <a:gridCol w="6266329"/>
              </a:tblGrid>
              <a:tr h="551331">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latin typeface="Cambria" panose="02040503050406030204" pitchFamily="18" charset="0"/>
                          <a:ea typeface="Cambria" panose="02040503050406030204" pitchFamily="18" charset="0"/>
                        </a:rPr>
                        <a:t>End of life management</a:t>
                      </a:r>
                      <a:endParaRPr lang="en-US" dirty="0"/>
                    </a:p>
                  </a:txBody>
                  <a:tcPr/>
                </a:tc>
                <a:tc hMerge="1">
                  <a:txBody>
                    <a:bodyPr/>
                    <a:lstStyle/>
                    <a:p>
                      <a:endParaRPr lang="en-US" dirty="0"/>
                    </a:p>
                  </a:txBody>
                  <a:tcPr/>
                </a:tc>
              </a:tr>
              <a:tr h="833717">
                <a:tc>
                  <a:txBody>
                    <a:bodyPr/>
                    <a:lstStyle/>
                    <a:p>
                      <a:r>
                        <a:rPr lang="en-US" b="1" dirty="0" smtClean="0">
                          <a:latin typeface="Cambria" panose="02040503050406030204" pitchFamily="18" charset="0"/>
                          <a:ea typeface="Cambria" panose="02040503050406030204" pitchFamily="18" charset="0"/>
                        </a:rPr>
                        <a:t>Product take-back</a:t>
                      </a:r>
                      <a:endParaRPr lang="en-US" b="1" dirty="0">
                        <a:latin typeface="Cambria" panose="02040503050406030204" pitchFamily="18" charset="0"/>
                        <a:ea typeface="Cambria" panose="02040503050406030204" pitchFamily="18" charset="0"/>
                      </a:endParaRPr>
                    </a:p>
                  </a:txBody>
                  <a:tcPr/>
                </a:tc>
                <a:tc>
                  <a:txBody>
                    <a:bodyPr/>
                    <a:lstStyle/>
                    <a:p>
                      <a:pPr marL="285750" indent="-285750" algn="just">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Shall include the option to purchase, at a competitive price, a take-back or recycling service that meets the U.S. EPA environmental standard defined in the</a:t>
                      </a:r>
                      <a:r>
                        <a:rPr lang="en-US" baseline="0"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“Plug-In to </a:t>
                      </a:r>
                      <a:r>
                        <a:rPr lang="en-US" dirty="0" err="1" smtClean="0">
                          <a:latin typeface="Cambria" panose="02040503050406030204" pitchFamily="18" charset="0"/>
                          <a:ea typeface="Cambria" panose="02040503050406030204" pitchFamily="18" charset="0"/>
                        </a:rPr>
                        <a:t>eCycling</a:t>
                      </a:r>
                      <a:r>
                        <a:rPr lang="en-US" dirty="0" smtClean="0">
                          <a:latin typeface="Cambria" panose="02040503050406030204" pitchFamily="18" charset="0"/>
                          <a:ea typeface="Cambria" panose="02040503050406030204" pitchFamily="18" charset="0"/>
                        </a:rPr>
                        <a:t> Guidelines for Materials</a:t>
                      </a:r>
                      <a:r>
                        <a:rPr lang="en-US" baseline="0"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Management,” published May 2004.</a:t>
                      </a:r>
                    </a:p>
                    <a:p>
                      <a:pPr marL="285750" indent="-285750" algn="just">
                        <a:buFont typeface="Wingdings" panose="05000000000000000000" pitchFamily="2" charset="2"/>
                        <a:buChar char="Ø"/>
                      </a:pPr>
                      <a:r>
                        <a:rPr lang="en-US" sz="1800" kern="1200" dirty="0" smtClean="0">
                          <a:solidFill>
                            <a:schemeClr val="dk1"/>
                          </a:solidFill>
                          <a:latin typeface="Cambria" panose="02040503050406030204" pitchFamily="18" charset="0"/>
                          <a:ea typeface="Cambria" panose="02040503050406030204" pitchFamily="18" charset="0"/>
                          <a:cs typeface="+mn-cs"/>
                        </a:rPr>
                        <a:t>Shall include an annual audit, according to the “Plug-In to </a:t>
                      </a:r>
                      <a:r>
                        <a:rPr lang="en-US" sz="1800" kern="1200" dirty="0" err="1" smtClean="0">
                          <a:solidFill>
                            <a:schemeClr val="dk1"/>
                          </a:solidFill>
                          <a:latin typeface="Cambria" panose="02040503050406030204" pitchFamily="18" charset="0"/>
                          <a:ea typeface="Cambria" panose="02040503050406030204" pitchFamily="18" charset="0"/>
                          <a:cs typeface="+mn-cs"/>
                        </a:rPr>
                        <a:t>eCycling</a:t>
                      </a:r>
                      <a:r>
                        <a:rPr lang="en-US" sz="1800" kern="1200" dirty="0" smtClean="0">
                          <a:solidFill>
                            <a:schemeClr val="dk1"/>
                          </a:solidFill>
                          <a:latin typeface="Cambria" panose="02040503050406030204" pitchFamily="18" charset="0"/>
                          <a:ea typeface="Cambria" panose="02040503050406030204" pitchFamily="18" charset="0"/>
                          <a:cs typeface="+mn-cs"/>
                        </a:rPr>
                        <a:t> Guidelines,” of all first, second and</a:t>
                      </a:r>
                      <a:r>
                        <a:rPr lang="en-US" sz="1800" kern="1200" baseline="0" dirty="0" smtClean="0">
                          <a:solidFill>
                            <a:schemeClr val="dk1"/>
                          </a:solidFill>
                          <a:latin typeface="Cambria" panose="02040503050406030204" pitchFamily="18" charset="0"/>
                          <a:ea typeface="Cambria" panose="02040503050406030204" pitchFamily="18" charset="0"/>
                          <a:cs typeface="+mn-cs"/>
                        </a:rPr>
                        <a:t>  </a:t>
                      </a:r>
                      <a:r>
                        <a:rPr lang="en-US" sz="1800" kern="1200" dirty="0" smtClean="0">
                          <a:solidFill>
                            <a:schemeClr val="dk1"/>
                          </a:solidFill>
                          <a:latin typeface="Cambria" panose="02040503050406030204" pitchFamily="18" charset="0"/>
                          <a:ea typeface="Cambria" panose="02040503050406030204" pitchFamily="18" charset="0"/>
                          <a:cs typeface="+mn-cs"/>
                        </a:rPr>
                        <a:t>third tier recycling facilities that are used to provide</a:t>
                      </a:r>
                      <a:r>
                        <a:rPr lang="en-US" sz="1800" kern="1200" baseline="0" dirty="0" smtClean="0">
                          <a:solidFill>
                            <a:schemeClr val="dk1"/>
                          </a:solidFill>
                          <a:latin typeface="Cambria" panose="02040503050406030204" pitchFamily="18" charset="0"/>
                          <a:ea typeface="Cambria" panose="02040503050406030204" pitchFamily="18" charset="0"/>
                          <a:cs typeface="+mn-cs"/>
                        </a:rPr>
                        <a:t> </a:t>
                      </a:r>
                      <a:r>
                        <a:rPr lang="en-US" sz="1800" kern="1200" dirty="0" smtClean="0">
                          <a:solidFill>
                            <a:schemeClr val="dk1"/>
                          </a:solidFill>
                          <a:latin typeface="Cambria" panose="02040503050406030204" pitchFamily="18" charset="0"/>
                          <a:ea typeface="Cambria" panose="02040503050406030204" pitchFamily="18" charset="0"/>
                          <a:cs typeface="+mn-cs"/>
                        </a:rPr>
                        <a:t>the services required in above criterion.</a:t>
                      </a: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r>
              <a:tr h="370840">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Rechargeable battery recycling</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solidFill>
                      <a:schemeClr val="accent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Cambria" panose="02040503050406030204" pitchFamily="18" charset="0"/>
                          <a:ea typeface="Cambria" panose="02040503050406030204" pitchFamily="18" charset="0"/>
                          <a:cs typeface="+mn-cs"/>
                        </a:rPr>
                        <a:t>shall include the option to purchase, at a competitive price, a rechargeable, lithium-ion battery take-back service that is equivalent to or better than that provided by the Rechargeable Battery Recycling Corporation (RBRC).</a:t>
                      </a:r>
                      <a:endParaRPr lang="en-US" sz="1800" b="1" kern="1200" dirty="0">
                        <a:solidFill>
                          <a:schemeClr val="lt1"/>
                        </a:solidFill>
                        <a:latin typeface="+mn-lt"/>
                        <a:ea typeface="+mn-ea"/>
                        <a:cs typeface="+mn-cs"/>
                      </a:endParaRPr>
                    </a:p>
                  </a:txBody>
                  <a:tcPr>
                    <a:solidFill>
                      <a:schemeClr val="accent1"/>
                    </a:solidFill>
                  </a:tcPr>
                </a:tc>
              </a:tr>
            </a:tbl>
          </a:graphicData>
        </a:graphic>
      </p:graphicFrame>
    </p:spTree>
    <p:extLst>
      <p:ext uri="{BB962C8B-B14F-4D97-AF65-F5344CB8AC3E}">
        <p14:creationId xmlns:p14="http://schemas.microsoft.com/office/powerpoint/2010/main" val="478717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15" y="49409"/>
            <a:ext cx="4414617" cy="1375979"/>
          </a:xfrm>
        </p:spPr>
        <p:txBody>
          <a:bodyPr>
            <a:noAutofit/>
          </a:bodyPr>
          <a:lstStyle/>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Reduction/elimination of environmentally sensitive materials </a:t>
            </a: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Materials </a:t>
            </a:r>
            <a:r>
              <a:rPr lang="en-US" sz="1050" dirty="0">
                <a:solidFill>
                  <a:schemeClr val="bg1">
                    <a:lumMod val="75000"/>
                  </a:schemeClr>
                </a:solidFill>
                <a:latin typeface="Cambria" panose="02040503050406030204" pitchFamily="18" charset="0"/>
                <a:ea typeface="Cambria" panose="02040503050406030204" pitchFamily="18" charset="0"/>
              </a:rPr>
              <a:t>selection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Design </a:t>
            </a:r>
            <a:r>
              <a:rPr lang="en-US" sz="1050" dirty="0">
                <a:solidFill>
                  <a:schemeClr val="bg1">
                    <a:lumMod val="75000"/>
                  </a:schemeClr>
                </a:solidFill>
                <a:latin typeface="Cambria" panose="02040503050406030204" pitchFamily="18" charset="0"/>
                <a:ea typeface="Cambria" panose="02040503050406030204" pitchFamily="18" charset="0"/>
              </a:rPr>
              <a:t>for end of life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Product longevity / life cycle </a:t>
            </a:r>
            <a:r>
              <a:rPr lang="en-US" sz="1050" dirty="0" smtClean="0">
                <a:solidFill>
                  <a:schemeClr val="bg1">
                    <a:lumMod val="75000"/>
                  </a:schemeClr>
                </a:solidFill>
                <a:latin typeface="Cambria" panose="02040503050406030204" pitchFamily="18" charset="0"/>
                <a:ea typeface="Cambria" panose="02040503050406030204" pitchFamily="18" charset="0"/>
              </a:rPr>
              <a:t>extension</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Energy conservation </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End of life management </a:t>
            </a:r>
          </a:p>
          <a:p>
            <a:pPr marL="0">
              <a:spcBef>
                <a:spcPts val="0"/>
              </a:spcBef>
            </a:pPr>
            <a:r>
              <a:rPr lang="en-US" sz="1050" b="1" dirty="0">
                <a:latin typeface="Cambria" panose="02040503050406030204" pitchFamily="18" charset="0"/>
                <a:ea typeface="Cambria" panose="02040503050406030204" pitchFamily="18" charset="0"/>
              </a:rPr>
              <a:t>Corporate performance</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Packaging </a:t>
            </a:r>
          </a:p>
        </p:txBody>
      </p:sp>
      <p:graphicFrame>
        <p:nvGraphicFramePr>
          <p:cNvPr id="4" name="Table 3"/>
          <p:cNvGraphicFramePr>
            <a:graphicFrameLocks noGrp="1"/>
          </p:cNvGraphicFramePr>
          <p:nvPr>
            <p:extLst>
              <p:ext uri="{D42A27DB-BD31-4B8C-83A1-F6EECF244321}">
                <p14:modId xmlns:p14="http://schemas.microsoft.com/office/powerpoint/2010/main" val="1658814992"/>
              </p:ext>
            </p:extLst>
          </p:nvPr>
        </p:nvGraphicFramePr>
        <p:xfrm>
          <a:off x="699246" y="1425388"/>
          <a:ext cx="8700248" cy="4208931"/>
        </p:xfrm>
        <a:graphic>
          <a:graphicData uri="http://schemas.openxmlformats.org/drawingml/2006/table">
            <a:tbl>
              <a:tblPr firstRow="1" bandRow="1">
                <a:tableStyleId>{5C22544A-7EE6-4342-B048-85BDC9FD1C3A}</a:tableStyleId>
              </a:tblPr>
              <a:tblGrid>
                <a:gridCol w="2433919"/>
                <a:gridCol w="6266329"/>
              </a:tblGrid>
              <a:tr h="551331">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Cambria" panose="02040503050406030204" pitchFamily="18" charset="0"/>
                          <a:ea typeface="Cambria" panose="02040503050406030204" pitchFamily="18" charset="0"/>
                          <a:cs typeface="+mn-cs"/>
                        </a:rPr>
                        <a:t>Corporate performance</a:t>
                      </a:r>
                      <a:r>
                        <a:rPr lang="en-US" b="1" dirty="0" smtClean="0">
                          <a:solidFill>
                            <a:schemeClr val="tx1"/>
                          </a:solidFill>
                          <a:latin typeface="Cambria" panose="02040503050406030204" pitchFamily="18" charset="0"/>
                          <a:ea typeface="Cambria" panose="02040503050406030204" pitchFamily="18" charset="0"/>
                        </a:rPr>
                        <a:t> </a:t>
                      </a:r>
                      <a:endParaRPr lang="en-US" b="1" dirty="0">
                        <a:solidFill>
                          <a:schemeClr val="tx1"/>
                        </a:solidFill>
                        <a:latin typeface="Cambria" panose="02040503050406030204" pitchFamily="18" charset="0"/>
                        <a:ea typeface="Cambria" panose="02040503050406030204" pitchFamily="18" charset="0"/>
                      </a:endParaRPr>
                    </a:p>
                  </a:txBody>
                  <a:tcPr/>
                </a:tc>
                <a:tc hMerge="1">
                  <a:txBody>
                    <a:bodyPr/>
                    <a:lstStyle/>
                    <a:p>
                      <a:endParaRPr lang="en-US" dirty="0"/>
                    </a:p>
                  </a:txBody>
                  <a:tcPr/>
                </a:tc>
              </a:tr>
              <a:tr h="833717">
                <a:tc>
                  <a:txBody>
                    <a:bodyPr/>
                    <a:lstStyle/>
                    <a:p>
                      <a:r>
                        <a:rPr lang="en-US" b="1" dirty="0" smtClean="0">
                          <a:solidFill>
                            <a:schemeClr val="tx1"/>
                          </a:solidFill>
                          <a:latin typeface="Cambria" panose="02040503050406030204" pitchFamily="18" charset="0"/>
                          <a:ea typeface="Cambria" panose="02040503050406030204" pitchFamily="18" charset="0"/>
                        </a:rPr>
                        <a:t>Corporate environmental policy</a:t>
                      </a:r>
                      <a:endParaRPr lang="en-US" b="1" dirty="0">
                        <a:solidFill>
                          <a:schemeClr val="tx1"/>
                        </a:solidFill>
                        <a:latin typeface="Cambria" panose="02040503050406030204" pitchFamily="18" charset="0"/>
                        <a:ea typeface="Cambria" panose="02040503050406030204" pitchFamily="18" charset="0"/>
                      </a:endParaRPr>
                    </a:p>
                  </a:txBody>
                  <a:tcPr/>
                </a:tc>
                <a:tc>
                  <a:txBody>
                    <a:bodyPr/>
                    <a:lstStyle/>
                    <a:p>
                      <a:pPr marL="285750" indent="-285750" algn="just">
                        <a:buFont typeface="Wingdings" panose="05000000000000000000" pitchFamily="2" charset="2"/>
                        <a:buChar char="Ø"/>
                      </a:pPr>
                      <a:r>
                        <a:rPr lang="en-US" sz="1800" kern="1200" dirty="0" smtClean="0">
                          <a:solidFill>
                            <a:schemeClr val="tx1"/>
                          </a:solidFill>
                          <a:latin typeface="Cambria" panose="02040503050406030204" pitchFamily="18" charset="0"/>
                          <a:ea typeface="Cambria" panose="02040503050406030204" pitchFamily="18" charset="0"/>
                          <a:cs typeface="+mn-cs"/>
                        </a:rPr>
                        <a:t>shall demonstrate the existence and public availability of a written corporate environmental policy consistent with ISO 14001</a:t>
                      </a:r>
                      <a:endParaRPr lang="en-US" sz="1800" kern="1200" dirty="0">
                        <a:solidFill>
                          <a:schemeClr val="tx1"/>
                        </a:solidFill>
                        <a:latin typeface="Cambria" panose="02040503050406030204" pitchFamily="18" charset="0"/>
                        <a:ea typeface="Cambria" panose="02040503050406030204" pitchFamily="18" charset="0"/>
                        <a:cs typeface="+mn-cs"/>
                      </a:endParaRPr>
                    </a:p>
                  </a:txBody>
                  <a:tcPr/>
                </a:tc>
              </a:tr>
              <a:tr h="370840">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Environmental management system</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solidFill>
                      <a:schemeClr val="accent1"/>
                    </a:solidFill>
                  </a:tcPr>
                </a:tc>
                <a:tc>
                  <a:txBody>
                    <a:bodyPr/>
                    <a:lstStyle/>
                    <a:p>
                      <a:pPr marL="285750" indent="-285750" algn="just" defTabSz="457200" rtl="0" eaLnBrk="1" latinLnBrk="0" hangingPunct="1">
                        <a:buFont typeface="Wingdings" panose="05000000000000000000" pitchFamily="2" charset="2"/>
                        <a:buChar char="Ø"/>
                      </a:pPr>
                      <a:r>
                        <a:rPr lang="en-US" sz="1800" b="0" kern="1200" dirty="0" smtClean="0">
                          <a:solidFill>
                            <a:schemeClr val="tx1"/>
                          </a:solidFill>
                          <a:latin typeface="Cambria" panose="02040503050406030204" pitchFamily="18" charset="0"/>
                          <a:ea typeface="Cambria" panose="02040503050406030204" pitchFamily="18" charset="0"/>
                          <a:cs typeface="+mn-cs"/>
                        </a:rPr>
                        <a:t>All organizations shall have Self-certified environmental management system for design and manufacturing facilities.</a:t>
                      </a:r>
                      <a:endParaRPr lang="en-US" sz="1800" b="0" kern="1200" dirty="0">
                        <a:solidFill>
                          <a:schemeClr val="tx1"/>
                        </a:solidFill>
                        <a:latin typeface="Cambria" panose="02040503050406030204" pitchFamily="18" charset="0"/>
                        <a:ea typeface="Cambria" panose="02040503050406030204" pitchFamily="18" charset="0"/>
                        <a:cs typeface="+mn-cs"/>
                      </a:endParaRPr>
                    </a:p>
                  </a:txBody>
                  <a:tcPr>
                    <a:solidFill>
                      <a:schemeClr val="accent1"/>
                    </a:solidFill>
                  </a:tcPr>
                </a:tc>
              </a:tr>
              <a:tr h="370840">
                <a:tc>
                  <a:txBody>
                    <a:bodyPr/>
                    <a:lstStyle/>
                    <a:p>
                      <a:endParaRPr lang="en-US" sz="1800" b="1" kern="1200" dirty="0">
                        <a:solidFill>
                          <a:schemeClr val="tx1"/>
                        </a:solidFill>
                        <a:latin typeface="Cambria" panose="02040503050406030204" pitchFamily="18" charset="0"/>
                        <a:ea typeface="Cambria" panose="02040503050406030204" pitchFamily="18" charset="0"/>
                        <a:cs typeface="+mn-cs"/>
                      </a:endParaRPr>
                    </a:p>
                  </a:txBody>
                  <a:tcPr/>
                </a:tc>
                <a:tc>
                  <a:txBody>
                    <a:bodyPr/>
                    <a:lstStyle/>
                    <a:p>
                      <a:pPr marL="285750" indent="-285750" algn="just" defTabSz="457200" rtl="0" eaLnBrk="1" latinLnBrk="0" hangingPunct="1">
                        <a:buFont typeface="Wingdings" panose="05000000000000000000" pitchFamily="2" charset="2"/>
                        <a:buChar char="Ø"/>
                      </a:pPr>
                      <a:r>
                        <a:rPr lang="en-US" sz="1800" b="0" kern="1200" dirty="0" smtClean="0">
                          <a:solidFill>
                            <a:schemeClr val="tx1"/>
                          </a:solidFill>
                          <a:latin typeface="Cambria" panose="02040503050406030204" pitchFamily="18" charset="0"/>
                          <a:ea typeface="Cambria" panose="02040503050406030204" pitchFamily="18" charset="0"/>
                          <a:cs typeface="+mn-cs"/>
                        </a:rPr>
                        <a:t>Third-party certified environmental management system for design and manufacturing facilities</a:t>
                      </a:r>
                    </a:p>
                    <a:p>
                      <a:pPr marL="0" indent="0" algn="just" defTabSz="457200" rtl="0" eaLnBrk="1" latinLnBrk="0" hangingPunct="1">
                        <a:buFont typeface="Wingdings" panose="05000000000000000000" pitchFamily="2" charset="2"/>
                        <a:buNone/>
                      </a:pPr>
                      <a:r>
                        <a:rPr lang="en-US" sz="1800" b="1" kern="1200" dirty="0" smtClean="0">
                          <a:solidFill>
                            <a:schemeClr val="tx1"/>
                          </a:solidFill>
                          <a:latin typeface="Cambria" panose="02040503050406030204" pitchFamily="18" charset="0"/>
                          <a:ea typeface="Cambria" panose="02040503050406030204" pitchFamily="18" charset="0"/>
                          <a:cs typeface="+mn-cs"/>
                        </a:rPr>
                        <a:t>ISO 14001, European EMAS or U.S. EPA Performance Track</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tc>
              </a:tr>
              <a:tr h="370840">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Corporate Reporting</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solidFill>
                      <a:schemeClr val="accent1"/>
                    </a:solidFill>
                  </a:tcPr>
                </a:tc>
                <a:tc>
                  <a:txBody>
                    <a:bodyPr/>
                    <a:lstStyle/>
                    <a:p>
                      <a:pPr marL="285750" indent="-285750" algn="just" defTabSz="457200" rtl="0" eaLnBrk="1" latinLnBrk="0" hangingPunct="1">
                        <a:buFont typeface="Wingdings" panose="05000000000000000000" pitchFamily="2" charset="2"/>
                        <a:buChar char="Ø"/>
                      </a:pPr>
                      <a:r>
                        <a:rPr lang="en-US" sz="1800" b="0" kern="1200" dirty="0" smtClean="0">
                          <a:solidFill>
                            <a:schemeClr val="tx1"/>
                          </a:solidFill>
                          <a:latin typeface="Cambria" panose="02040503050406030204" pitchFamily="18" charset="0"/>
                          <a:ea typeface="Cambria" panose="02040503050406030204" pitchFamily="18" charset="0"/>
                          <a:cs typeface="+mn-cs"/>
                        </a:rPr>
                        <a:t>Corporate report consistent with Performance Track or Global Reporting Initiative.</a:t>
                      </a:r>
                    </a:p>
                    <a:p>
                      <a:pPr marL="285750" indent="-285750" algn="just" defTabSz="457200" rtl="0" eaLnBrk="1" latinLnBrk="0" hangingPunct="1">
                        <a:buFont typeface="Wingdings" panose="05000000000000000000" pitchFamily="2" charset="2"/>
                        <a:buChar char="Ø"/>
                      </a:pPr>
                      <a:r>
                        <a:rPr lang="en-US" sz="1800" b="0" kern="1200" dirty="0" smtClean="0">
                          <a:solidFill>
                            <a:schemeClr val="tx1"/>
                          </a:solidFill>
                          <a:latin typeface="Cambria" panose="02040503050406030204" pitchFamily="18" charset="0"/>
                          <a:ea typeface="Cambria" panose="02040503050406030204" pitchFamily="18" charset="0"/>
                          <a:cs typeface="+mn-cs"/>
                        </a:rPr>
                        <a:t>Corporate report based on Global Reporting Initiative (GRI)</a:t>
                      </a:r>
                      <a:endParaRPr lang="en-US" sz="1800" b="0" kern="1200" dirty="0">
                        <a:solidFill>
                          <a:schemeClr val="tx1"/>
                        </a:solidFill>
                        <a:latin typeface="Cambria" panose="02040503050406030204" pitchFamily="18" charset="0"/>
                        <a:ea typeface="Cambria" panose="02040503050406030204" pitchFamily="18" charset="0"/>
                        <a:cs typeface="+mn-cs"/>
                      </a:endParaRPr>
                    </a:p>
                  </a:txBody>
                  <a:tcPr>
                    <a:solidFill>
                      <a:schemeClr val="accent1"/>
                    </a:solidFill>
                  </a:tcPr>
                </a:tc>
              </a:tr>
            </a:tbl>
          </a:graphicData>
        </a:graphic>
      </p:graphicFrame>
    </p:spTree>
    <p:extLst>
      <p:ext uri="{BB962C8B-B14F-4D97-AF65-F5344CB8AC3E}">
        <p14:creationId xmlns:p14="http://schemas.microsoft.com/office/powerpoint/2010/main" val="613760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15" y="49409"/>
            <a:ext cx="4414617" cy="1375979"/>
          </a:xfrm>
        </p:spPr>
        <p:txBody>
          <a:bodyPr>
            <a:noAutofit/>
          </a:bodyPr>
          <a:lstStyle/>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Reduction/elimination of environmentally sensitive materials </a:t>
            </a: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Materials </a:t>
            </a:r>
            <a:r>
              <a:rPr lang="en-US" sz="1050" dirty="0">
                <a:solidFill>
                  <a:schemeClr val="bg1">
                    <a:lumMod val="75000"/>
                  </a:schemeClr>
                </a:solidFill>
                <a:latin typeface="Cambria" panose="02040503050406030204" pitchFamily="18" charset="0"/>
                <a:ea typeface="Cambria" panose="02040503050406030204" pitchFamily="18" charset="0"/>
              </a:rPr>
              <a:t>selection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Design </a:t>
            </a:r>
            <a:r>
              <a:rPr lang="en-US" sz="1050" dirty="0">
                <a:solidFill>
                  <a:schemeClr val="bg1">
                    <a:lumMod val="75000"/>
                  </a:schemeClr>
                </a:solidFill>
                <a:latin typeface="Cambria" panose="02040503050406030204" pitchFamily="18" charset="0"/>
                <a:ea typeface="Cambria" panose="02040503050406030204" pitchFamily="18" charset="0"/>
              </a:rPr>
              <a:t>for end of life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Product longevity / life cycle </a:t>
            </a:r>
            <a:r>
              <a:rPr lang="en-US" sz="1050" dirty="0" smtClean="0">
                <a:solidFill>
                  <a:schemeClr val="bg1">
                    <a:lumMod val="75000"/>
                  </a:schemeClr>
                </a:solidFill>
                <a:latin typeface="Cambria" panose="02040503050406030204" pitchFamily="18" charset="0"/>
                <a:ea typeface="Cambria" panose="02040503050406030204" pitchFamily="18" charset="0"/>
              </a:rPr>
              <a:t>extension</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Energy conservation </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End of life management </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Corporate performance</a:t>
            </a:r>
          </a:p>
          <a:p>
            <a:pPr marL="0">
              <a:spcBef>
                <a:spcPts val="0"/>
              </a:spcBef>
            </a:pPr>
            <a:r>
              <a:rPr lang="en-US" sz="1050" b="1" dirty="0">
                <a:latin typeface="Cambria" panose="02040503050406030204" pitchFamily="18" charset="0"/>
                <a:ea typeface="Cambria" panose="02040503050406030204" pitchFamily="18" charset="0"/>
              </a:rPr>
              <a:t>Packaging </a:t>
            </a:r>
          </a:p>
        </p:txBody>
      </p:sp>
      <p:graphicFrame>
        <p:nvGraphicFramePr>
          <p:cNvPr id="4" name="Table 3"/>
          <p:cNvGraphicFramePr>
            <a:graphicFrameLocks noGrp="1"/>
          </p:cNvGraphicFramePr>
          <p:nvPr>
            <p:extLst>
              <p:ext uri="{D42A27DB-BD31-4B8C-83A1-F6EECF244321}">
                <p14:modId xmlns:p14="http://schemas.microsoft.com/office/powerpoint/2010/main" val="91074366"/>
              </p:ext>
            </p:extLst>
          </p:nvPr>
        </p:nvGraphicFramePr>
        <p:xfrm>
          <a:off x="564775" y="1748117"/>
          <a:ext cx="8700248" cy="4305451"/>
        </p:xfrm>
        <a:graphic>
          <a:graphicData uri="http://schemas.openxmlformats.org/drawingml/2006/table">
            <a:tbl>
              <a:tblPr firstRow="1" bandRow="1">
                <a:tableStyleId>{5C22544A-7EE6-4342-B048-85BDC9FD1C3A}</a:tableStyleId>
              </a:tblPr>
              <a:tblGrid>
                <a:gridCol w="2433919"/>
                <a:gridCol w="6266329"/>
              </a:tblGrid>
              <a:tr h="551331">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Cambria" panose="02040503050406030204" pitchFamily="18" charset="0"/>
                          <a:ea typeface="Cambria" panose="02040503050406030204" pitchFamily="18" charset="0"/>
                          <a:cs typeface="+mn-cs"/>
                        </a:rPr>
                        <a:t>Packaging</a:t>
                      </a:r>
                      <a:endParaRPr lang="en-US" b="1" dirty="0">
                        <a:solidFill>
                          <a:schemeClr val="tx1"/>
                        </a:solidFill>
                        <a:latin typeface="Cambria" panose="02040503050406030204" pitchFamily="18" charset="0"/>
                        <a:ea typeface="Cambria" panose="02040503050406030204" pitchFamily="18" charset="0"/>
                      </a:endParaRPr>
                    </a:p>
                  </a:txBody>
                  <a:tcPr/>
                </a:tc>
                <a:tc hMerge="1">
                  <a:txBody>
                    <a:bodyPr/>
                    <a:lstStyle/>
                    <a:p>
                      <a:endParaRPr lang="en-US" dirty="0"/>
                    </a:p>
                  </a:txBody>
                  <a:tcPr/>
                </a:tc>
              </a:tr>
              <a:tr h="833717">
                <a:tc>
                  <a:txBody>
                    <a:bodyPr/>
                    <a:lstStyle/>
                    <a:p>
                      <a:r>
                        <a:rPr lang="en-US" b="1" dirty="0" smtClean="0">
                          <a:solidFill>
                            <a:schemeClr val="tx1"/>
                          </a:solidFill>
                          <a:latin typeface="Cambria" panose="02040503050406030204" pitchFamily="18" charset="0"/>
                          <a:ea typeface="Cambria" panose="02040503050406030204" pitchFamily="18" charset="0"/>
                        </a:rPr>
                        <a:t>Toxics in packaging</a:t>
                      </a:r>
                      <a:endParaRPr lang="en-US" b="1" dirty="0">
                        <a:solidFill>
                          <a:schemeClr val="tx1"/>
                        </a:solidFill>
                        <a:latin typeface="Cambria" panose="02040503050406030204" pitchFamily="18" charset="0"/>
                        <a:ea typeface="Cambria" panose="02040503050406030204" pitchFamily="18" charset="0"/>
                      </a:endParaRPr>
                    </a:p>
                  </a:txBody>
                  <a:tcPr/>
                </a:tc>
                <a:tc>
                  <a:txBody>
                    <a:bodyPr/>
                    <a:lstStyle/>
                    <a:p>
                      <a:pPr marL="285750" indent="-285750" algn="just">
                        <a:buFont typeface="Wingdings" panose="05000000000000000000" pitchFamily="2" charset="2"/>
                        <a:buChar char="Ø"/>
                      </a:pPr>
                      <a:r>
                        <a:rPr lang="en-US" sz="1800" kern="1200" dirty="0" smtClean="0">
                          <a:solidFill>
                            <a:schemeClr val="tx1"/>
                          </a:solidFill>
                          <a:latin typeface="Cambria" panose="02040503050406030204" pitchFamily="18" charset="0"/>
                          <a:ea typeface="Cambria" panose="02040503050406030204" pitchFamily="18" charset="0"/>
                          <a:cs typeface="+mn-cs"/>
                        </a:rPr>
                        <a:t>Heavy metals shall not be intentionally added to any packaging or packaging component, with an exception for the use recycled content</a:t>
                      </a:r>
                    </a:p>
                  </a:txBody>
                  <a:tcPr/>
                </a:tc>
              </a:tr>
              <a:tr h="370840">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Recyclable packaging materials</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solidFill>
                      <a:schemeClr val="accent1"/>
                    </a:solidFill>
                  </a:tcPr>
                </a:tc>
                <a:tc>
                  <a:txBody>
                    <a:bodyPr/>
                    <a:lstStyle/>
                    <a:p>
                      <a:pPr marL="285750" indent="-285750" algn="just" defTabSz="457200" rtl="0" eaLnBrk="1" latinLnBrk="0" hangingPunct="1">
                        <a:buFont typeface="Wingdings" panose="05000000000000000000" pitchFamily="2" charset="2"/>
                        <a:buChar char="Ø"/>
                      </a:pPr>
                      <a:r>
                        <a:rPr lang="en-US" sz="1800" b="0" kern="1200" dirty="0" smtClean="0">
                          <a:solidFill>
                            <a:schemeClr val="tx1"/>
                          </a:solidFill>
                          <a:latin typeface="Cambria" panose="02040503050406030204" pitchFamily="18" charset="0"/>
                          <a:ea typeface="Cambria" panose="02040503050406030204" pitchFamily="18" charset="0"/>
                          <a:cs typeface="+mn-cs"/>
                        </a:rPr>
                        <a:t>shall have all non-reusable packaging separable into like materials without using tools.</a:t>
                      </a:r>
                      <a:endParaRPr lang="en-US" sz="1800" b="0" kern="1200" dirty="0">
                        <a:solidFill>
                          <a:schemeClr val="tx1"/>
                        </a:solidFill>
                        <a:latin typeface="Cambria" panose="02040503050406030204" pitchFamily="18" charset="0"/>
                        <a:ea typeface="Cambria" panose="02040503050406030204" pitchFamily="18" charset="0"/>
                        <a:cs typeface="+mn-cs"/>
                      </a:endParaRPr>
                    </a:p>
                  </a:txBody>
                  <a:tcPr>
                    <a:solidFill>
                      <a:schemeClr val="accent1"/>
                    </a:solidFill>
                  </a:tcPr>
                </a:tc>
              </a:tr>
              <a:tr h="370840">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Recycled Content</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tc>
                <a:tc>
                  <a:txBody>
                    <a:bodyPr/>
                    <a:lstStyle/>
                    <a:p>
                      <a:pPr marL="285750" indent="-285750" algn="just" defTabSz="457200" rtl="0" eaLnBrk="1" latinLnBrk="0" hangingPunct="1">
                        <a:buFont typeface="Wingdings" panose="05000000000000000000" pitchFamily="2" charset="2"/>
                        <a:buChar char="Ø"/>
                      </a:pPr>
                      <a:r>
                        <a:rPr lang="en-US" sz="1800" b="0" kern="1200" dirty="0" smtClean="0">
                          <a:solidFill>
                            <a:schemeClr val="tx1"/>
                          </a:solidFill>
                          <a:latin typeface="Cambria" panose="02040503050406030204" pitchFamily="18" charset="0"/>
                          <a:ea typeface="Cambria" panose="02040503050406030204" pitchFamily="18" charset="0"/>
                          <a:cs typeface="+mn-cs"/>
                        </a:rPr>
                        <a:t>The manufacturer shall declare whether packaging contains recycled content, or does not, and shall declare the approximate recycled content for each material.</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tc>
              </a:tr>
              <a:tr h="370840">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Take-Back Option</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solidFill>
                      <a:schemeClr val="accent1"/>
                    </a:solidFill>
                  </a:tcPr>
                </a:tc>
                <a:tc>
                  <a:txBody>
                    <a:bodyPr/>
                    <a:lstStyle/>
                    <a:p>
                      <a:pPr marL="285750" indent="-285750" algn="just" defTabSz="457200" rtl="0" eaLnBrk="1" latinLnBrk="0" hangingPunct="1">
                        <a:buFont typeface="Wingdings" panose="05000000000000000000" pitchFamily="2" charset="2"/>
                        <a:buChar char="Ø"/>
                      </a:pPr>
                      <a:r>
                        <a:rPr lang="en-US" sz="1800" b="0" kern="1200" dirty="0" smtClean="0">
                          <a:solidFill>
                            <a:schemeClr val="tx1"/>
                          </a:solidFill>
                          <a:latin typeface="Cambria" panose="02040503050406030204" pitchFamily="18" charset="0"/>
                          <a:ea typeface="Cambria" panose="02040503050406030204" pitchFamily="18" charset="0"/>
                          <a:cs typeface="+mn-cs"/>
                        </a:rPr>
                        <a:t>Provision of take-back program for packaging</a:t>
                      </a:r>
                      <a:endParaRPr lang="en-US" sz="1800" b="0" kern="1200" dirty="0">
                        <a:solidFill>
                          <a:schemeClr val="tx1"/>
                        </a:solidFill>
                        <a:latin typeface="Cambria" panose="02040503050406030204" pitchFamily="18" charset="0"/>
                        <a:ea typeface="Cambria" panose="02040503050406030204" pitchFamily="18" charset="0"/>
                        <a:cs typeface="+mn-cs"/>
                      </a:endParaRPr>
                    </a:p>
                  </a:txBody>
                  <a:tcPr>
                    <a:solidFill>
                      <a:schemeClr val="accent1"/>
                    </a:solidFill>
                  </a:tcPr>
                </a:tc>
              </a:tr>
              <a:tr h="370840">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Reuse Option</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solidFill>
                      <a:schemeClr val="bg1">
                        <a:lumMod val="85000"/>
                      </a:schemeClr>
                    </a:solidFill>
                  </a:tcPr>
                </a:tc>
                <a:tc>
                  <a:txBody>
                    <a:bodyPr/>
                    <a:lstStyle/>
                    <a:p>
                      <a:pPr marL="285750" indent="-285750" algn="just" defTabSz="457200" rtl="0" eaLnBrk="1" latinLnBrk="0" hangingPunct="1">
                        <a:buFont typeface="Wingdings" panose="05000000000000000000" pitchFamily="2" charset="2"/>
                        <a:buChar char="Ø"/>
                      </a:pPr>
                      <a:r>
                        <a:rPr lang="en-US" sz="1800" b="0" kern="1200" dirty="0" smtClean="0">
                          <a:solidFill>
                            <a:schemeClr val="tx1"/>
                          </a:solidFill>
                          <a:latin typeface="Cambria" panose="02040503050406030204" pitchFamily="18" charset="0"/>
                          <a:ea typeface="Cambria" panose="02040503050406030204" pitchFamily="18" charset="0"/>
                          <a:cs typeface="+mn-cs"/>
                        </a:rPr>
                        <a:t>Manufacturer shall provide at a competitive price a reusable packaging process that reuses the packaging for a minimum of five reuses for the same or similar product.</a:t>
                      </a:r>
                      <a:endParaRPr lang="en-US" sz="1800" b="0" kern="1200" dirty="0">
                        <a:solidFill>
                          <a:schemeClr val="tx1"/>
                        </a:solidFill>
                        <a:latin typeface="Cambria" panose="02040503050406030204" pitchFamily="18" charset="0"/>
                        <a:ea typeface="Cambria" panose="02040503050406030204" pitchFamily="18" charset="0"/>
                        <a:cs typeface="+mn-cs"/>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407407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8490" y="1096054"/>
            <a:ext cx="9033733" cy="1028583"/>
          </a:xfrm>
        </p:spPr>
        <p:txBody>
          <a:bodyPr anchor="t"/>
          <a:lstStyle/>
          <a:p>
            <a:pPr algn="just"/>
            <a:r>
              <a:rPr lang="en-US" sz="2800" b="1" dirty="0" smtClean="0">
                <a:solidFill>
                  <a:srgbClr val="C00000"/>
                </a:solidFill>
                <a:latin typeface="Cambria" panose="02040503050406030204" pitchFamily="18" charset="0"/>
                <a:ea typeface="Cambria" panose="02040503050406030204" pitchFamily="18" charset="0"/>
              </a:rPr>
              <a:t>Which of the following provides the standard for environment quality management:</a:t>
            </a:r>
            <a:endParaRPr lang="en-US" sz="2800" dirty="0">
              <a:solidFill>
                <a:srgbClr val="C00000"/>
              </a:solidFill>
              <a:latin typeface="Cambria" panose="02040503050406030204" pitchFamily="18" charset="0"/>
              <a:ea typeface="Cambria" panose="02040503050406030204" pitchFamily="18" charset="0"/>
            </a:endParaRPr>
          </a:p>
        </p:txBody>
      </p:sp>
      <p:sp>
        <p:nvSpPr>
          <p:cNvPr id="3" name="TextBox 2"/>
          <p:cNvSpPr txBox="1"/>
          <p:nvPr/>
        </p:nvSpPr>
        <p:spPr>
          <a:xfrm>
            <a:off x="1196789" y="2124637"/>
            <a:ext cx="1992853" cy="1569660"/>
          </a:xfrm>
          <a:prstGeom prst="rect">
            <a:avLst/>
          </a:prstGeom>
          <a:noFill/>
        </p:spPr>
        <p:txBody>
          <a:bodyPr wrap="none" rtlCol="0">
            <a:spAutoFit/>
          </a:bodyPr>
          <a:lstStyle/>
          <a:p>
            <a:pPr marL="342900" indent="-342900">
              <a:buAutoNum type="alphaLcPeriod"/>
            </a:pPr>
            <a:r>
              <a:rPr lang="en-US" sz="2400" b="1" dirty="0" smtClean="0">
                <a:latin typeface="Cambria" panose="02040503050406030204" pitchFamily="18" charset="0"/>
                <a:ea typeface="Cambria" panose="02040503050406030204" pitchFamily="18" charset="0"/>
              </a:rPr>
              <a:t>ISO 9000</a:t>
            </a:r>
          </a:p>
          <a:p>
            <a:pPr marL="342900" indent="-342900">
              <a:buAutoNum type="alphaLcPeriod"/>
            </a:pPr>
            <a:r>
              <a:rPr lang="en-US" sz="2400" b="1" dirty="0" smtClean="0">
                <a:latin typeface="Cambria" panose="02040503050406030204" pitchFamily="18" charset="0"/>
                <a:ea typeface="Cambria" panose="02040503050406030204" pitchFamily="18" charset="0"/>
              </a:rPr>
              <a:t>ISO 9001</a:t>
            </a:r>
          </a:p>
          <a:p>
            <a:pPr marL="342900" indent="-342900">
              <a:buAutoNum type="alphaLcPeriod"/>
            </a:pPr>
            <a:r>
              <a:rPr lang="en-US" sz="2400" b="1" dirty="0" smtClean="0">
                <a:latin typeface="Cambria" panose="02040503050406030204" pitchFamily="18" charset="0"/>
                <a:ea typeface="Cambria" panose="02040503050406030204" pitchFamily="18" charset="0"/>
              </a:rPr>
              <a:t>ISO 14000</a:t>
            </a:r>
          </a:p>
          <a:p>
            <a:pPr marL="342900" indent="-342900">
              <a:buAutoNum type="alphaLcPeriod"/>
            </a:pPr>
            <a:r>
              <a:rPr lang="en-US" sz="2400" b="1" dirty="0" smtClean="0">
                <a:latin typeface="Cambria" panose="02040503050406030204" pitchFamily="18" charset="0"/>
                <a:ea typeface="Cambria" panose="02040503050406030204" pitchFamily="18" charset="0"/>
              </a:rPr>
              <a:t>ISO 22000</a:t>
            </a:r>
            <a:endParaRPr lang="en-US"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463560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38867" y="2360077"/>
            <a:ext cx="9966960" cy="1714382"/>
          </a:xfrm>
        </p:spPr>
        <p:txBody>
          <a:bodyPr/>
          <a:lstStyle/>
          <a:p>
            <a:pPr algn="ctr"/>
            <a:r>
              <a:rPr lang="en-US" b="1" dirty="0">
                <a:latin typeface="Cambria" panose="02040503050406030204" pitchFamily="18" charset="0"/>
                <a:ea typeface="Cambria" panose="02040503050406030204" pitchFamily="18" charset="0"/>
              </a:rPr>
              <a:t>Environmental performance criteria</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816155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3 r's principl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556" t="5683" r="25747" b="9915"/>
          <a:stretch/>
        </p:blipFill>
        <p:spPr bwMode="auto">
          <a:xfrm>
            <a:off x="2696138" y="1053641"/>
            <a:ext cx="4760254" cy="45544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41293" y="138955"/>
            <a:ext cx="9735671" cy="1340224"/>
          </a:xfrm>
        </p:spPr>
        <p:txBody>
          <a:bodyPr>
            <a:normAutofit fontScale="90000"/>
          </a:bodyPr>
          <a:lstStyle/>
          <a:p>
            <a:pPr algn="ctr"/>
            <a:r>
              <a:rPr lang="en-US" sz="4800" b="1" dirty="0">
                <a:solidFill>
                  <a:srgbClr val="FF0000"/>
                </a:solidFill>
                <a:latin typeface="Cambria" panose="02040503050406030204" pitchFamily="18" charset="0"/>
                <a:ea typeface="Cambria" panose="02040503050406030204" pitchFamily="18" charset="0"/>
              </a:rPr>
              <a:t>Environmental </a:t>
            </a:r>
            <a:r>
              <a:rPr lang="en-US" sz="4800" b="1" dirty="0" smtClean="0">
                <a:solidFill>
                  <a:srgbClr val="FF0000"/>
                </a:solidFill>
                <a:latin typeface="Cambria" panose="02040503050406030204" pitchFamily="18" charset="0"/>
                <a:ea typeface="Cambria" panose="02040503050406030204" pitchFamily="18" charset="0"/>
              </a:rPr>
              <a:t>Performance </a:t>
            </a:r>
            <a:r>
              <a:rPr lang="en-US" sz="4800" b="1" dirty="0">
                <a:solidFill>
                  <a:srgbClr val="FF0000"/>
                </a:solidFill>
                <a:latin typeface="Cambria" panose="02040503050406030204" pitchFamily="18" charset="0"/>
                <a:ea typeface="Cambria" panose="02040503050406030204" pitchFamily="18" charset="0"/>
              </a:rPr>
              <a:t>C</a:t>
            </a:r>
            <a:r>
              <a:rPr lang="en-US" sz="4800" b="1" dirty="0" smtClean="0">
                <a:solidFill>
                  <a:srgbClr val="FF0000"/>
                </a:solidFill>
                <a:latin typeface="Cambria" panose="02040503050406030204" pitchFamily="18" charset="0"/>
                <a:ea typeface="Cambria" panose="02040503050406030204" pitchFamily="18" charset="0"/>
              </a:rPr>
              <a:t>riteria</a:t>
            </a:r>
            <a:endParaRPr lang="en-US" sz="5400" b="1" dirty="0">
              <a:solidFill>
                <a:srgbClr val="FF0000"/>
              </a:solidFill>
              <a:latin typeface="Cambria" panose="02040503050406030204" pitchFamily="18" charset="0"/>
              <a:ea typeface="Cambria" panose="02040503050406030204" pitchFamily="18" charset="0"/>
            </a:endParaRPr>
          </a:p>
        </p:txBody>
      </p:sp>
      <p:sp>
        <p:nvSpPr>
          <p:cNvPr id="3" name="Rectangle 2"/>
          <p:cNvSpPr/>
          <p:nvPr/>
        </p:nvSpPr>
        <p:spPr>
          <a:xfrm>
            <a:off x="430306" y="6386480"/>
            <a:ext cx="9291919" cy="369332"/>
          </a:xfrm>
          <a:prstGeom prst="rect">
            <a:avLst/>
          </a:prstGeom>
        </p:spPr>
        <p:txBody>
          <a:bodyPr wrap="square">
            <a:spAutoFit/>
          </a:bodyPr>
          <a:lstStyle/>
          <a:p>
            <a:r>
              <a:rPr lang="en-US" dirty="0"/>
              <a:t>https://www.youtube.com/watch?v=F3SUC72DD5I&amp;ab_channel=MashitahDrahim</a:t>
            </a:r>
          </a:p>
        </p:txBody>
      </p:sp>
    </p:spTree>
    <p:extLst>
      <p:ext uri="{BB962C8B-B14F-4D97-AF65-F5344CB8AC3E}">
        <p14:creationId xmlns:p14="http://schemas.microsoft.com/office/powerpoint/2010/main" val="835423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93" y="138955"/>
            <a:ext cx="9735671" cy="1340224"/>
          </a:xfrm>
        </p:spPr>
        <p:txBody>
          <a:bodyPr>
            <a:normAutofit fontScale="90000"/>
          </a:bodyPr>
          <a:lstStyle/>
          <a:p>
            <a:pPr algn="ctr"/>
            <a:r>
              <a:rPr lang="en-US" sz="4800" b="1" dirty="0">
                <a:latin typeface="Cambria" panose="02040503050406030204" pitchFamily="18" charset="0"/>
                <a:ea typeface="Cambria" panose="02040503050406030204" pitchFamily="18" charset="0"/>
              </a:rPr>
              <a:t>Environmental performance criteria</a:t>
            </a:r>
            <a:endParaRPr lang="en-US" sz="54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941293" y="3490176"/>
            <a:ext cx="5683125" cy="2182812"/>
          </a:xfrm>
        </p:spPr>
        <p:txBody>
          <a:bodyPr>
            <a:noAutofit/>
          </a:bodyPr>
          <a:lstStyle/>
          <a:p>
            <a:pPr marL="0" indent="0">
              <a:buNone/>
            </a:pPr>
            <a:r>
              <a:rPr lang="en-US" sz="2400" dirty="0" smtClean="0">
                <a:solidFill>
                  <a:srgbClr val="FF0000"/>
                </a:solidFill>
                <a:latin typeface="Cambria" panose="02040503050406030204" pitchFamily="18" charset="0"/>
                <a:ea typeface="Cambria" panose="02040503050406030204" pitchFamily="18" charset="0"/>
              </a:rPr>
              <a:t>for </a:t>
            </a:r>
            <a:endParaRPr lang="en-US" sz="2400" dirty="0">
              <a:solidFill>
                <a:srgbClr val="FF0000"/>
              </a:solidFill>
              <a:latin typeface="Cambria" panose="02040503050406030204" pitchFamily="18" charset="0"/>
              <a:ea typeface="Cambria" panose="02040503050406030204" pitchFamily="18" charset="0"/>
            </a:endParaRPr>
          </a:p>
          <a:p>
            <a:r>
              <a:rPr lang="en-US" sz="2400" dirty="0">
                <a:solidFill>
                  <a:srgbClr val="000000"/>
                </a:solidFill>
                <a:latin typeface="Cambria" panose="02040503050406030204" pitchFamily="18" charset="0"/>
                <a:ea typeface="Cambria" panose="02040503050406030204" pitchFamily="18" charset="0"/>
              </a:rPr>
              <a:t>desktop personal computers, </a:t>
            </a:r>
          </a:p>
          <a:p>
            <a:r>
              <a:rPr lang="en-US" sz="2400" dirty="0">
                <a:solidFill>
                  <a:srgbClr val="000000"/>
                </a:solidFill>
                <a:latin typeface="Cambria" panose="02040503050406030204" pitchFamily="18" charset="0"/>
                <a:ea typeface="Cambria" panose="02040503050406030204" pitchFamily="18" charset="0"/>
              </a:rPr>
              <a:t>notebook personal computers and </a:t>
            </a:r>
          </a:p>
          <a:p>
            <a:r>
              <a:rPr lang="en-US" sz="2400" dirty="0">
                <a:solidFill>
                  <a:srgbClr val="000000"/>
                </a:solidFill>
                <a:latin typeface="Cambria" panose="02040503050406030204" pitchFamily="18" charset="0"/>
                <a:ea typeface="Cambria" panose="02040503050406030204" pitchFamily="18" charset="0"/>
              </a:rPr>
              <a:t>personal computer monitors</a:t>
            </a:r>
            <a:r>
              <a:rPr lang="en-US" sz="2400" dirty="0">
                <a:latin typeface="Cambria" panose="02040503050406030204" pitchFamily="18" charset="0"/>
                <a:ea typeface="Cambria" panose="02040503050406030204" pitchFamily="18" charset="0"/>
              </a:rPr>
              <a:t> </a:t>
            </a:r>
          </a:p>
        </p:txBody>
      </p:sp>
      <p:sp>
        <p:nvSpPr>
          <p:cNvPr id="4" name="Content Placeholder 2"/>
          <p:cNvSpPr txBox="1">
            <a:spLocks/>
          </p:cNvSpPr>
          <p:nvPr/>
        </p:nvSpPr>
        <p:spPr>
          <a:xfrm>
            <a:off x="2967565" y="900958"/>
            <a:ext cx="5683125" cy="15859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4400" dirty="0">
                <a:solidFill>
                  <a:srgbClr val="FF0000"/>
                </a:solidFill>
                <a:latin typeface="Cambria" panose="02040503050406030204" pitchFamily="18" charset="0"/>
                <a:ea typeface="Cambria" panose="02040503050406030204" pitchFamily="18" charset="0"/>
              </a:rPr>
              <a:t>IEEE Standard 1680</a:t>
            </a:r>
          </a:p>
          <a:p>
            <a:pPr marL="0" indent="0" algn="ctr">
              <a:buNone/>
            </a:pPr>
            <a:r>
              <a:rPr lang="en-US" sz="4400" dirty="0">
                <a:solidFill>
                  <a:srgbClr val="FF0000"/>
                </a:solidFill>
                <a:latin typeface="Cambria" panose="02040503050406030204" pitchFamily="18" charset="0"/>
                <a:ea typeface="Cambria" panose="02040503050406030204" pitchFamily="18" charset="0"/>
              </a:rPr>
              <a:t>Section 4</a:t>
            </a:r>
            <a:endParaRPr lang="en-US" sz="4400" dirty="0">
              <a:latin typeface="Cambria" panose="02040503050406030204" pitchFamily="18" charset="0"/>
              <a:ea typeface="Cambria" panose="02040503050406030204" pitchFamily="18" charset="0"/>
            </a:endParaRPr>
          </a:p>
        </p:txBody>
      </p:sp>
      <p:sp>
        <p:nvSpPr>
          <p:cNvPr id="5" name="Rectangle 4"/>
          <p:cNvSpPr/>
          <p:nvPr/>
        </p:nvSpPr>
        <p:spPr>
          <a:xfrm>
            <a:off x="201708" y="2590062"/>
            <a:ext cx="9569325" cy="830997"/>
          </a:xfrm>
          <a:prstGeom prst="rect">
            <a:avLst/>
          </a:prstGeom>
        </p:spPr>
        <p:txBody>
          <a:bodyPr wrap="square">
            <a:spAutoFit/>
          </a:bodyPr>
          <a:lstStyle/>
          <a:p>
            <a:r>
              <a:rPr lang="en-US" sz="2400" dirty="0" smtClean="0">
                <a:solidFill>
                  <a:srgbClr val="000000"/>
                </a:solidFill>
                <a:latin typeface="Cambria" panose="02040503050406030204" pitchFamily="18" charset="0"/>
                <a:ea typeface="Cambria" panose="02040503050406030204" pitchFamily="18" charset="0"/>
              </a:rPr>
              <a:t>It summarizes </a:t>
            </a:r>
            <a:r>
              <a:rPr lang="en-US" sz="2400" dirty="0">
                <a:solidFill>
                  <a:srgbClr val="000000"/>
                </a:solidFill>
                <a:latin typeface="Cambria" panose="02040503050406030204" pitchFamily="18" charset="0"/>
                <a:ea typeface="Cambria" panose="02040503050406030204" pitchFamily="18" charset="0"/>
              </a:rPr>
              <a:t>the content of the </a:t>
            </a:r>
            <a:r>
              <a:rPr lang="en-US" sz="2400" dirty="0" smtClean="0">
                <a:solidFill>
                  <a:srgbClr val="000000"/>
                </a:solidFill>
                <a:latin typeface="Cambria" panose="02040503050406030204" pitchFamily="18" charset="0"/>
                <a:ea typeface="Cambria" panose="02040503050406030204" pitchFamily="18" charset="0"/>
              </a:rPr>
              <a:t>standard </a:t>
            </a:r>
            <a:r>
              <a:rPr lang="en-US" sz="2400" dirty="0">
                <a:latin typeface="Cambria" panose="02040503050406030204" pitchFamily="18" charset="0"/>
                <a:ea typeface="Cambria" panose="02040503050406030204" pitchFamily="18" charset="0"/>
              </a:rPr>
              <a:t>needed by a manufacturer to assess or declare a product’s conformance </a:t>
            </a:r>
            <a:r>
              <a:rPr lang="en-US" sz="2400" dirty="0" smtClean="0">
                <a:latin typeface="Cambria" panose="02040503050406030204" pitchFamily="18" charset="0"/>
                <a:ea typeface="Cambria" panose="02040503050406030204" pitchFamily="18" charset="0"/>
              </a:rPr>
              <a:t>with the Standard</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7103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435" y="300319"/>
            <a:ext cx="8596668" cy="883024"/>
          </a:xfrm>
        </p:spPr>
        <p:txBody>
          <a:bodyPr>
            <a:normAutofit fontScale="90000"/>
          </a:bodyPr>
          <a:lstStyle/>
          <a:p>
            <a:pPr algn="ctr"/>
            <a:r>
              <a:rPr lang="en-US" sz="5400" b="1" dirty="0" smtClean="0">
                <a:latin typeface="Cambria" panose="02040503050406030204" pitchFamily="18" charset="0"/>
                <a:ea typeface="Cambria" panose="02040503050406030204" pitchFamily="18" charset="0"/>
              </a:rPr>
              <a:t>Contents</a:t>
            </a:r>
            <a:endParaRPr lang="en-US" sz="54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367618" y="1340321"/>
            <a:ext cx="9448301" cy="3971269"/>
          </a:xfrm>
        </p:spPr>
        <p:txBody>
          <a:bodyPr>
            <a:noAutofit/>
          </a:bodyPr>
          <a:lstStyle/>
          <a:p>
            <a:r>
              <a:rPr lang="en-US" sz="2400" b="1" dirty="0">
                <a:latin typeface="Cambria" panose="02040503050406030204" pitchFamily="18" charset="0"/>
                <a:ea typeface="Cambria" panose="02040503050406030204" pitchFamily="18" charset="0"/>
              </a:rPr>
              <a:t>Reduction/elimination of environmentally sensitive materials </a:t>
            </a:r>
            <a:endParaRPr lang="en-US" sz="2400" b="1" dirty="0" smtClean="0">
              <a:latin typeface="Cambria" panose="02040503050406030204" pitchFamily="18" charset="0"/>
              <a:ea typeface="Cambria" panose="02040503050406030204" pitchFamily="18" charset="0"/>
            </a:endParaRPr>
          </a:p>
          <a:p>
            <a:r>
              <a:rPr lang="en-US" sz="2400" b="1" dirty="0" smtClean="0">
                <a:latin typeface="Cambria" panose="02040503050406030204" pitchFamily="18" charset="0"/>
                <a:ea typeface="Cambria" panose="02040503050406030204" pitchFamily="18" charset="0"/>
              </a:rPr>
              <a:t>Materials </a:t>
            </a:r>
            <a:r>
              <a:rPr lang="en-US" sz="2400" b="1" dirty="0">
                <a:latin typeface="Cambria" panose="02040503050406030204" pitchFamily="18" charset="0"/>
                <a:ea typeface="Cambria" panose="02040503050406030204" pitchFamily="18" charset="0"/>
              </a:rPr>
              <a:t>selection </a:t>
            </a:r>
            <a:endParaRPr lang="en-US" sz="2400" b="1" dirty="0" smtClean="0">
              <a:latin typeface="Cambria" panose="02040503050406030204" pitchFamily="18" charset="0"/>
              <a:ea typeface="Cambria" panose="02040503050406030204" pitchFamily="18" charset="0"/>
            </a:endParaRPr>
          </a:p>
          <a:p>
            <a:r>
              <a:rPr lang="en-US" sz="2400" b="1" dirty="0" smtClean="0">
                <a:latin typeface="Cambria" panose="02040503050406030204" pitchFamily="18" charset="0"/>
                <a:ea typeface="Cambria" panose="02040503050406030204" pitchFamily="18" charset="0"/>
              </a:rPr>
              <a:t>Design </a:t>
            </a:r>
            <a:r>
              <a:rPr lang="en-US" sz="2400" b="1" dirty="0">
                <a:latin typeface="Cambria" panose="02040503050406030204" pitchFamily="18" charset="0"/>
                <a:ea typeface="Cambria" panose="02040503050406030204" pitchFamily="18" charset="0"/>
              </a:rPr>
              <a:t>for end of life </a:t>
            </a:r>
            <a:endParaRPr lang="en-US" sz="2400" b="1" dirty="0" smtClean="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Product longevity / life cycle </a:t>
            </a:r>
            <a:r>
              <a:rPr lang="en-US" sz="2400" b="1" dirty="0" smtClean="0">
                <a:latin typeface="Cambria" panose="02040503050406030204" pitchFamily="18" charset="0"/>
                <a:ea typeface="Cambria" panose="02040503050406030204" pitchFamily="18" charset="0"/>
              </a:rPr>
              <a:t>extension</a:t>
            </a:r>
          </a:p>
          <a:p>
            <a:r>
              <a:rPr lang="en-US" sz="2400" b="1" dirty="0">
                <a:latin typeface="Cambria" panose="02040503050406030204" pitchFamily="18" charset="0"/>
                <a:ea typeface="Cambria" panose="02040503050406030204" pitchFamily="18" charset="0"/>
              </a:rPr>
              <a:t>Energy conservation </a:t>
            </a:r>
            <a:endParaRPr lang="en-US" sz="2400" b="1" dirty="0" smtClean="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End of life management </a:t>
            </a:r>
            <a:endParaRPr lang="en-US" sz="2400" b="1" dirty="0" smtClean="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Corporate </a:t>
            </a:r>
            <a:r>
              <a:rPr lang="en-US" sz="2400" b="1" dirty="0" smtClean="0">
                <a:latin typeface="Cambria" panose="02040503050406030204" pitchFamily="18" charset="0"/>
                <a:ea typeface="Cambria" panose="02040503050406030204" pitchFamily="18" charset="0"/>
              </a:rPr>
              <a:t>performance</a:t>
            </a:r>
          </a:p>
          <a:p>
            <a:r>
              <a:rPr lang="en-US" sz="2400" b="1" dirty="0">
                <a:latin typeface="Cambria" panose="02040503050406030204" pitchFamily="18" charset="0"/>
                <a:ea typeface="Cambria" panose="02040503050406030204" pitchFamily="18" charset="0"/>
              </a:rPr>
              <a:t>Packaging </a:t>
            </a:r>
          </a:p>
        </p:txBody>
      </p:sp>
    </p:spTree>
    <p:extLst>
      <p:ext uri="{BB962C8B-B14F-4D97-AF65-F5344CB8AC3E}">
        <p14:creationId xmlns:p14="http://schemas.microsoft.com/office/powerpoint/2010/main" val="3894671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15" y="49409"/>
            <a:ext cx="4414617" cy="1375979"/>
          </a:xfrm>
        </p:spPr>
        <p:txBody>
          <a:bodyPr>
            <a:noAutofit/>
          </a:bodyPr>
          <a:lstStyle/>
          <a:p>
            <a:pPr marL="0">
              <a:spcBef>
                <a:spcPts val="0"/>
              </a:spcBef>
            </a:pPr>
            <a:r>
              <a:rPr lang="en-US" sz="1050" b="1" dirty="0">
                <a:latin typeface="Cambria" panose="02040503050406030204" pitchFamily="18" charset="0"/>
                <a:ea typeface="Cambria" panose="02040503050406030204" pitchFamily="18" charset="0"/>
              </a:rPr>
              <a:t>Reduction/elimination of environmentally sensitive materials </a:t>
            </a:r>
            <a:endParaRPr lang="en-US" sz="1050" b="1" dirty="0" smtClean="0">
              <a:latin typeface="Cambria" panose="02040503050406030204" pitchFamily="18" charset="0"/>
              <a:ea typeface="Cambria" panose="02040503050406030204" pitchFamily="18" charset="0"/>
            </a:endParaRP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Materials </a:t>
            </a:r>
            <a:r>
              <a:rPr lang="en-US" sz="1050" dirty="0">
                <a:solidFill>
                  <a:schemeClr val="bg1">
                    <a:lumMod val="75000"/>
                  </a:schemeClr>
                </a:solidFill>
                <a:latin typeface="Cambria" panose="02040503050406030204" pitchFamily="18" charset="0"/>
                <a:ea typeface="Cambria" panose="02040503050406030204" pitchFamily="18" charset="0"/>
              </a:rPr>
              <a:t>selection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Design </a:t>
            </a:r>
            <a:r>
              <a:rPr lang="en-US" sz="1050" dirty="0">
                <a:solidFill>
                  <a:schemeClr val="bg1">
                    <a:lumMod val="75000"/>
                  </a:schemeClr>
                </a:solidFill>
                <a:latin typeface="Cambria" panose="02040503050406030204" pitchFamily="18" charset="0"/>
                <a:ea typeface="Cambria" panose="02040503050406030204" pitchFamily="18" charset="0"/>
              </a:rPr>
              <a:t>for end of life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Product longevity / life cycle </a:t>
            </a:r>
            <a:r>
              <a:rPr lang="en-US" sz="1050" dirty="0" smtClean="0">
                <a:solidFill>
                  <a:schemeClr val="bg1">
                    <a:lumMod val="75000"/>
                  </a:schemeClr>
                </a:solidFill>
                <a:latin typeface="Cambria" panose="02040503050406030204" pitchFamily="18" charset="0"/>
                <a:ea typeface="Cambria" panose="02040503050406030204" pitchFamily="18" charset="0"/>
              </a:rPr>
              <a:t>extension</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Energy conservation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End of life management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Corporate </a:t>
            </a:r>
            <a:r>
              <a:rPr lang="en-US" sz="1050" dirty="0" smtClean="0">
                <a:solidFill>
                  <a:schemeClr val="bg1">
                    <a:lumMod val="75000"/>
                  </a:schemeClr>
                </a:solidFill>
                <a:latin typeface="Cambria" panose="02040503050406030204" pitchFamily="18" charset="0"/>
                <a:ea typeface="Cambria" panose="02040503050406030204" pitchFamily="18" charset="0"/>
              </a:rPr>
              <a:t>performance</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Packaging </a:t>
            </a:r>
          </a:p>
        </p:txBody>
      </p:sp>
      <p:graphicFrame>
        <p:nvGraphicFramePr>
          <p:cNvPr id="7" name="Table 6"/>
          <p:cNvGraphicFramePr>
            <a:graphicFrameLocks noGrp="1"/>
          </p:cNvGraphicFramePr>
          <p:nvPr>
            <p:extLst>
              <p:ext uri="{D42A27DB-BD31-4B8C-83A1-F6EECF244321}">
                <p14:modId xmlns:p14="http://schemas.microsoft.com/office/powerpoint/2010/main" val="2496148917"/>
              </p:ext>
            </p:extLst>
          </p:nvPr>
        </p:nvGraphicFramePr>
        <p:xfrm>
          <a:off x="349628" y="1532964"/>
          <a:ext cx="9359148" cy="4762651"/>
        </p:xfrm>
        <a:graphic>
          <a:graphicData uri="http://schemas.openxmlformats.org/drawingml/2006/table">
            <a:tbl>
              <a:tblPr firstRow="1" bandRow="1">
                <a:tableStyleId>{5C22544A-7EE6-4342-B048-85BDC9FD1C3A}</a:tableStyleId>
              </a:tblPr>
              <a:tblGrid>
                <a:gridCol w="2796988"/>
                <a:gridCol w="6562160"/>
              </a:tblGrid>
              <a:tr h="551331">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latin typeface="Cambria" panose="02040503050406030204" pitchFamily="18" charset="0"/>
                          <a:ea typeface="Cambria" panose="02040503050406030204" pitchFamily="18" charset="0"/>
                        </a:rPr>
                        <a:t>Reduction/elimination of environmentally sensitive materials</a:t>
                      </a:r>
                      <a:endParaRPr lang="en-US" dirty="0"/>
                    </a:p>
                  </a:txBody>
                  <a:tcPr/>
                </a:tc>
                <a:tc hMerge="1">
                  <a:txBody>
                    <a:bodyPr/>
                    <a:lstStyle/>
                    <a:p>
                      <a:endParaRPr lang="en-US" dirty="0"/>
                    </a:p>
                  </a:txBody>
                  <a:tcPr/>
                </a:tc>
              </a:tr>
              <a:tr h="833717">
                <a:tc>
                  <a:txBody>
                    <a:bodyPr/>
                    <a:lstStyle/>
                    <a:p>
                      <a:r>
                        <a:rPr lang="en-US" b="1" dirty="0" smtClean="0">
                          <a:latin typeface="Cambria" panose="02040503050406030204" pitchFamily="18" charset="0"/>
                          <a:ea typeface="Cambria" panose="02040503050406030204" pitchFamily="18" charset="0"/>
                        </a:rPr>
                        <a:t>Reduction of use of hazardous substances</a:t>
                      </a:r>
                      <a:endParaRPr lang="en-US" b="1" dirty="0">
                        <a:latin typeface="Cambria" panose="02040503050406030204" pitchFamily="18" charset="0"/>
                        <a:ea typeface="Cambria" panose="02040503050406030204" pitchFamily="18" charset="0"/>
                      </a:endParaRPr>
                    </a:p>
                  </a:txBody>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dirty="0" smtClean="0">
                          <a:latin typeface="Cambria" panose="02040503050406030204" pitchFamily="18" charset="0"/>
                          <a:ea typeface="Cambria" panose="02040503050406030204" pitchFamily="18" charset="0"/>
                        </a:rPr>
                        <a:t>All covered products shall comply with the final requirements of the European RoHS Directive 2002/95/EC for the restriction on certain hazardous substances in electronic equipment.</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dirty="0" smtClean="0">
                          <a:latin typeface="Cambria" panose="02040503050406030204" pitchFamily="18" charset="0"/>
                          <a:ea typeface="Cambria" panose="02040503050406030204" pitchFamily="18" charset="0"/>
                        </a:rPr>
                        <a:t>The Directive addresses cadmium, mercury, lead, hexavalent chromium, and certain brominated flame retardants.</a:t>
                      </a:r>
                    </a:p>
                  </a:txBody>
                  <a:tcPr/>
                </a:tc>
              </a:tr>
              <a:tr h="370840">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Cadmium</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solidFill>
                      <a:schemeClr val="accent1"/>
                    </a:solidFill>
                  </a:tcPr>
                </a:tc>
                <a:tc>
                  <a:txBody>
                    <a:bodyPr/>
                    <a:lstStyle/>
                    <a:p>
                      <a:pPr marL="0" algn="l" defTabSz="457200" rtl="0" eaLnBrk="1" latinLnBrk="0" hangingPunct="1"/>
                      <a:endParaRPr lang="en-US" sz="1800" b="1" kern="1200" dirty="0">
                        <a:solidFill>
                          <a:schemeClr val="lt1"/>
                        </a:solidFill>
                        <a:latin typeface="+mn-lt"/>
                        <a:ea typeface="+mn-ea"/>
                        <a:cs typeface="+mn-cs"/>
                      </a:endParaRPr>
                    </a:p>
                  </a:txBody>
                  <a:tcPr>
                    <a:solidFill>
                      <a:schemeClr val="accent1"/>
                    </a:solidFill>
                  </a:tcPr>
                </a:tc>
              </a:tr>
              <a:tr h="370840">
                <a:tc>
                  <a:txBody>
                    <a:bodyPr/>
                    <a:lstStyle/>
                    <a:p>
                      <a:r>
                        <a:rPr lang="en-US" b="1" dirty="0" smtClean="0">
                          <a:solidFill>
                            <a:srgbClr val="000000"/>
                          </a:solidFill>
                          <a:latin typeface="Cambria" panose="02040503050406030204" pitchFamily="18" charset="0"/>
                          <a:ea typeface="Cambria" panose="02040503050406030204" pitchFamily="18" charset="0"/>
                        </a:rPr>
                        <a:t>Elimination of Intentionally added cadmium</a:t>
                      </a:r>
                      <a:endParaRPr lang="en-US" sz="1800" b="1" kern="1200" dirty="0">
                        <a:solidFill>
                          <a:schemeClr val="tx1"/>
                        </a:solidFill>
                        <a:latin typeface="Cambria" panose="02040503050406030204" pitchFamily="18" charset="0"/>
                        <a:ea typeface="Cambria" panose="02040503050406030204" pitchFamily="18" charset="0"/>
                        <a:cs typeface="+mn-cs"/>
                      </a:endParaRPr>
                    </a:p>
                  </a:txBody>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dirty="0" smtClean="0">
                          <a:solidFill>
                            <a:schemeClr val="dk1"/>
                          </a:solidFill>
                          <a:latin typeface="Cambria" panose="02040503050406030204" pitchFamily="18" charset="0"/>
                          <a:ea typeface="Cambria" panose="02040503050406030204" pitchFamily="18" charset="0"/>
                          <a:cs typeface="+mn-cs"/>
                        </a:rPr>
                        <a:t>Concentrations of cadmium shall be less than half the</a:t>
                      </a:r>
                      <a:br>
                        <a:rPr lang="en-US" sz="1800" kern="1200" dirty="0" smtClean="0">
                          <a:solidFill>
                            <a:schemeClr val="dk1"/>
                          </a:solidFill>
                          <a:latin typeface="Cambria" panose="02040503050406030204" pitchFamily="18" charset="0"/>
                          <a:ea typeface="Cambria" panose="02040503050406030204" pitchFamily="18" charset="0"/>
                          <a:cs typeface="+mn-cs"/>
                        </a:rPr>
                      </a:br>
                      <a:r>
                        <a:rPr lang="en-US" sz="1800" kern="1200" dirty="0" smtClean="0">
                          <a:solidFill>
                            <a:schemeClr val="dk1"/>
                          </a:solidFill>
                          <a:latin typeface="Cambria" panose="02040503050406030204" pitchFamily="18" charset="0"/>
                          <a:ea typeface="Cambria" panose="02040503050406030204" pitchFamily="18" charset="0"/>
                          <a:cs typeface="+mn-cs"/>
                        </a:rPr>
                        <a:t>threshold defined in RoHS, unless the presence of cadmium can be shown to be due to use of recycled content.</a:t>
                      </a:r>
                      <a:endParaRPr lang="en-US" sz="1800" kern="1200" dirty="0">
                        <a:solidFill>
                          <a:schemeClr val="dk1"/>
                        </a:solidFill>
                        <a:latin typeface="Cambria" panose="02040503050406030204" pitchFamily="18" charset="0"/>
                        <a:ea typeface="Cambria" panose="02040503050406030204" pitchFamily="18" charset="0"/>
                        <a:cs typeface="+mn-cs"/>
                      </a:endParaRP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latin typeface="Cambria" panose="02040503050406030204" pitchFamily="18" charset="0"/>
                          <a:ea typeface="Cambria" panose="02040503050406030204" pitchFamily="18" charset="0"/>
                        </a:rPr>
                        <a:t>Reporting on amount of mercury used in light sources</a:t>
                      </a:r>
                    </a:p>
                    <a:p>
                      <a:pPr marL="0" algn="l" defTabSz="457200" rtl="0" eaLnBrk="1" latinLnBrk="0" hangingPunct="1"/>
                      <a:endParaRPr lang="en-US" sz="1800" b="0" i="0" kern="1200" dirty="0">
                        <a:solidFill>
                          <a:schemeClr val="dk1"/>
                        </a:solidFill>
                        <a:effectLst/>
                        <a:latin typeface="Cambria" panose="02040503050406030204" pitchFamily="18" charset="0"/>
                        <a:ea typeface="Cambria" panose="02040503050406030204" pitchFamily="18" charset="0"/>
                        <a:cs typeface="+mn-cs"/>
                      </a:endParaRPr>
                    </a:p>
                  </a:txBody>
                  <a:tcPr>
                    <a:solidFill>
                      <a:schemeClr val="accent1"/>
                    </a:solidFill>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dirty="0" smtClean="0">
                          <a:solidFill>
                            <a:schemeClr val="dk1"/>
                          </a:solidFill>
                          <a:latin typeface="Cambria" panose="02040503050406030204" pitchFamily="18" charset="0"/>
                          <a:ea typeface="Cambria" panose="02040503050406030204" pitchFamily="18" charset="0"/>
                          <a:cs typeface="+mn-cs"/>
                        </a:rPr>
                        <a:t>For all flat panel video display devices manufacturers shall report on the amount of mercury used in light sources in all covered products. </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dirty="0" smtClean="0">
                          <a:solidFill>
                            <a:schemeClr val="dk1"/>
                          </a:solidFill>
                          <a:latin typeface="Cambria" panose="02040503050406030204" pitchFamily="18" charset="0"/>
                          <a:ea typeface="Cambria" panose="02040503050406030204" pitchFamily="18" charset="0"/>
                          <a:cs typeface="+mn-cs"/>
                        </a:rPr>
                        <a:t>Low threshold for amount of mercury used in light sources. </a:t>
                      </a:r>
                    </a:p>
                  </a:txBody>
                  <a:tcPr>
                    <a:solidFill>
                      <a:schemeClr val="accent1"/>
                    </a:solidFill>
                  </a:tcPr>
                </a:tc>
              </a:tr>
            </a:tbl>
          </a:graphicData>
        </a:graphic>
      </p:graphicFrame>
    </p:spTree>
    <p:extLst>
      <p:ext uri="{BB962C8B-B14F-4D97-AF65-F5344CB8AC3E}">
        <p14:creationId xmlns:p14="http://schemas.microsoft.com/office/powerpoint/2010/main" val="4284342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15" y="49409"/>
            <a:ext cx="4414617" cy="1375979"/>
          </a:xfrm>
        </p:spPr>
        <p:txBody>
          <a:bodyPr>
            <a:noAutofit/>
          </a:bodyPr>
          <a:lstStyle/>
          <a:p>
            <a:pPr marL="0">
              <a:spcBef>
                <a:spcPts val="0"/>
              </a:spcBef>
            </a:pPr>
            <a:r>
              <a:rPr lang="en-US" sz="1050" b="1" dirty="0">
                <a:latin typeface="Cambria" panose="02040503050406030204" pitchFamily="18" charset="0"/>
                <a:ea typeface="Cambria" panose="02040503050406030204" pitchFamily="18" charset="0"/>
              </a:rPr>
              <a:t>Reduction/elimination of environmentally sensitive materials </a:t>
            </a:r>
            <a:endParaRPr lang="en-US" sz="1050" b="1" dirty="0" smtClean="0">
              <a:latin typeface="Cambria" panose="02040503050406030204" pitchFamily="18" charset="0"/>
              <a:ea typeface="Cambria" panose="02040503050406030204" pitchFamily="18" charset="0"/>
            </a:endParaRP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Materials </a:t>
            </a:r>
            <a:r>
              <a:rPr lang="en-US" sz="1050" dirty="0">
                <a:solidFill>
                  <a:schemeClr val="bg1">
                    <a:lumMod val="75000"/>
                  </a:schemeClr>
                </a:solidFill>
                <a:latin typeface="Cambria" panose="02040503050406030204" pitchFamily="18" charset="0"/>
                <a:ea typeface="Cambria" panose="02040503050406030204" pitchFamily="18" charset="0"/>
              </a:rPr>
              <a:t>selection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Design </a:t>
            </a:r>
            <a:r>
              <a:rPr lang="en-US" sz="1050" dirty="0">
                <a:solidFill>
                  <a:schemeClr val="bg1">
                    <a:lumMod val="75000"/>
                  </a:schemeClr>
                </a:solidFill>
                <a:latin typeface="Cambria" panose="02040503050406030204" pitchFamily="18" charset="0"/>
                <a:ea typeface="Cambria" panose="02040503050406030204" pitchFamily="18" charset="0"/>
              </a:rPr>
              <a:t>for end of life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Product longevity / life cycle </a:t>
            </a:r>
            <a:r>
              <a:rPr lang="en-US" sz="1050" dirty="0" smtClean="0">
                <a:solidFill>
                  <a:schemeClr val="bg1">
                    <a:lumMod val="75000"/>
                  </a:schemeClr>
                </a:solidFill>
                <a:latin typeface="Cambria" panose="02040503050406030204" pitchFamily="18" charset="0"/>
                <a:ea typeface="Cambria" panose="02040503050406030204" pitchFamily="18" charset="0"/>
              </a:rPr>
              <a:t>extension</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Energy conservation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End of life management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Corporate </a:t>
            </a:r>
            <a:r>
              <a:rPr lang="en-US" sz="1050" dirty="0" smtClean="0">
                <a:solidFill>
                  <a:schemeClr val="bg1">
                    <a:lumMod val="75000"/>
                  </a:schemeClr>
                </a:solidFill>
                <a:latin typeface="Cambria" panose="02040503050406030204" pitchFamily="18" charset="0"/>
                <a:ea typeface="Cambria" panose="02040503050406030204" pitchFamily="18" charset="0"/>
              </a:rPr>
              <a:t>performance</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Packaging </a:t>
            </a:r>
          </a:p>
        </p:txBody>
      </p:sp>
      <p:graphicFrame>
        <p:nvGraphicFramePr>
          <p:cNvPr id="2" name="Table 1"/>
          <p:cNvGraphicFramePr>
            <a:graphicFrameLocks noGrp="1"/>
          </p:cNvGraphicFramePr>
          <p:nvPr>
            <p:extLst>
              <p:ext uri="{D42A27DB-BD31-4B8C-83A1-F6EECF244321}">
                <p14:modId xmlns:p14="http://schemas.microsoft.com/office/powerpoint/2010/main" val="4185279633"/>
              </p:ext>
            </p:extLst>
          </p:nvPr>
        </p:nvGraphicFramePr>
        <p:xfrm>
          <a:off x="516497" y="1610054"/>
          <a:ext cx="9359148" cy="4663440"/>
        </p:xfrm>
        <a:graphic>
          <a:graphicData uri="http://schemas.openxmlformats.org/drawingml/2006/table">
            <a:tbl>
              <a:tblPr firstRow="1" bandRow="1">
                <a:tableStyleId>{5C22544A-7EE6-4342-B048-85BDC9FD1C3A}</a:tableStyleId>
              </a:tblPr>
              <a:tblGrid>
                <a:gridCol w="2796988"/>
                <a:gridCol w="6562160"/>
              </a:tblGrid>
              <a:tr h="370840">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Elimination of intentionally added lead in certain applications</a:t>
                      </a:r>
                    </a:p>
                  </a:txBody>
                  <a:tcPr>
                    <a:solidFill>
                      <a:schemeClr val="accent1"/>
                    </a:solidFill>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0" kern="1200" dirty="0" smtClean="0">
                          <a:solidFill>
                            <a:schemeClr val="dk1"/>
                          </a:solidFill>
                          <a:latin typeface="Cambria" panose="02040503050406030204" pitchFamily="18" charset="0"/>
                          <a:ea typeface="Cambria" panose="02040503050406030204" pitchFamily="18" charset="0"/>
                          <a:cs typeface="+mn-cs"/>
                        </a:rPr>
                        <a:t>Video display units shall have concentrations of lead less than 5 percent of the threshold defined in the RoHS  Directive per listed part, unless the presence of lead can be shown to be due to use of recycled content</a:t>
                      </a:r>
                      <a:endParaRPr lang="en-US" sz="1800" b="0" kern="1200" dirty="0">
                        <a:solidFill>
                          <a:schemeClr val="dk1"/>
                        </a:solidFill>
                        <a:latin typeface="Cambria" panose="02040503050406030204" pitchFamily="18" charset="0"/>
                        <a:ea typeface="Cambria" panose="02040503050406030204" pitchFamily="18" charset="0"/>
                        <a:cs typeface="+mn-cs"/>
                      </a:endParaRPr>
                    </a:p>
                  </a:txBody>
                  <a:tcPr>
                    <a:solidFill>
                      <a:schemeClr val="accent1"/>
                    </a:solidFill>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latin typeface="Cambria" panose="02040503050406030204" pitchFamily="18" charset="0"/>
                          <a:ea typeface="Cambria" panose="02040503050406030204" pitchFamily="18" charset="0"/>
                        </a:rPr>
                        <a:t>Elimination of intentionally added hexavalent chromium</a:t>
                      </a:r>
                    </a:p>
                  </a:txBody>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smtClean="0">
                          <a:latin typeface="Cambria" panose="02040503050406030204" pitchFamily="18" charset="0"/>
                          <a:ea typeface="Cambria" panose="02040503050406030204" pitchFamily="18" charset="0"/>
                        </a:rPr>
                        <a:t>shall have concentrations of hexavalent chromium that are less than half the threshold defined in the RoHS Directive, unless the presence of hexavalent chromium can be shown to be due to use of recycled content.</a:t>
                      </a: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Flame retardants and plasticizers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smtClean="0">
                        <a:solidFill>
                          <a:srgbClr val="000000"/>
                        </a:solidFill>
                        <a:latin typeface="Cambria" panose="02040503050406030204" pitchFamily="18" charset="0"/>
                        <a:ea typeface="Cambria" panose="02040503050406030204" pitchFamily="18" charset="0"/>
                      </a:endParaRPr>
                    </a:p>
                  </a:txBody>
                  <a:tcPr>
                    <a:solidFill>
                      <a:schemeClr val="accent1"/>
                    </a:solidFill>
                  </a:tcPr>
                </a:tc>
                <a:tc>
                  <a:txBody>
                    <a:bodyPr/>
                    <a:lstStyle/>
                    <a:p>
                      <a:pPr marL="285750"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Shall contain no more than a trace amount of Short Chain Chlorinated Paraffin (SCCPs) in paints, coatings, plastics, rubbers or seals, unless the presence of SCCPs can be shown to be due to use of recycled content.</a:t>
                      </a:r>
                    </a:p>
                    <a:p>
                      <a:pPr marL="285750"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Plastic parts larger than 25 grams shall contain no more than a trace amount of the flame retardants classified as dangerous substances under the European Directive on the classification, packaging and labeling of dangerous substances.</a:t>
                      </a:r>
                    </a:p>
                  </a:txBody>
                  <a:tcPr>
                    <a:solidFill>
                      <a:schemeClr val="accent1"/>
                    </a:solidFill>
                  </a:tcPr>
                </a:tc>
              </a:tr>
            </a:tbl>
          </a:graphicData>
        </a:graphic>
      </p:graphicFrame>
    </p:spTree>
    <p:extLst>
      <p:ext uri="{BB962C8B-B14F-4D97-AF65-F5344CB8AC3E}">
        <p14:creationId xmlns:p14="http://schemas.microsoft.com/office/powerpoint/2010/main" val="3375294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15" y="49409"/>
            <a:ext cx="4414617" cy="1375979"/>
          </a:xfrm>
        </p:spPr>
        <p:txBody>
          <a:bodyPr>
            <a:noAutofit/>
          </a:bodyPr>
          <a:lstStyle/>
          <a:p>
            <a:pPr marL="0">
              <a:spcBef>
                <a:spcPts val="0"/>
              </a:spcBef>
            </a:pPr>
            <a:r>
              <a:rPr lang="en-US" sz="1050" b="1" dirty="0">
                <a:latin typeface="Cambria" panose="02040503050406030204" pitchFamily="18" charset="0"/>
                <a:ea typeface="Cambria" panose="02040503050406030204" pitchFamily="18" charset="0"/>
              </a:rPr>
              <a:t>Reduction/elimination of environmentally sensitive materials </a:t>
            </a:r>
            <a:endParaRPr lang="en-US" sz="1050" b="1" dirty="0" smtClean="0">
              <a:latin typeface="Cambria" panose="02040503050406030204" pitchFamily="18" charset="0"/>
              <a:ea typeface="Cambria" panose="02040503050406030204" pitchFamily="18" charset="0"/>
            </a:endParaRP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Materials </a:t>
            </a:r>
            <a:r>
              <a:rPr lang="en-US" sz="1050" dirty="0">
                <a:solidFill>
                  <a:schemeClr val="bg1">
                    <a:lumMod val="75000"/>
                  </a:schemeClr>
                </a:solidFill>
                <a:latin typeface="Cambria" panose="02040503050406030204" pitchFamily="18" charset="0"/>
                <a:ea typeface="Cambria" panose="02040503050406030204" pitchFamily="18" charset="0"/>
              </a:rPr>
              <a:t>selection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smtClean="0">
                <a:solidFill>
                  <a:schemeClr val="bg1">
                    <a:lumMod val="75000"/>
                  </a:schemeClr>
                </a:solidFill>
                <a:latin typeface="Cambria" panose="02040503050406030204" pitchFamily="18" charset="0"/>
                <a:ea typeface="Cambria" panose="02040503050406030204" pitchFamily="18" charset="0"/>
              </a:rPr>
              <a:t>Design </a:t>
            </a:r>
            <a:r>
              <a:rPr lang="en-US" sz="1050" dirty="0">
                <a:solidFill>
                  <a:schemeClr val="bg1">
                    <a:lumMod val="75000"/>
                  </a:schemeClr>
                </a:solidFill>
                <a:latin typeface="Cambria" panose="02040503050406030204" pitchFamily="18" charset="0"/>
                <a:ea typeface="Cambria" panose="02040503050406030204" pitchFamily="18" charset="0"/>
              </a:rPr>
              <a:t>for end of life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Product longevity / life cycle </a:t>
            </a:r>
            <a:r>
              <a:rPr lang="en-US" sz="1050" dirty="0" smtClean="0">
                <a:solidFill>
                  <a:schemeClr val="bg1">
                    <a:lumMod val="75000"/>
                  </a:schemeClr>
                </a:solidFill>
                <a:latin typeface="Cambria" panose="02040503050406030204" pitchFamily="18" charset="0"/>
                <a:ea typeface="Cambria" panose="02040503050406030204" pitchFamily="18" charset="0"/>
              </a:rPr>
              <a:t>extension</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Energy conservation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End of life management </a:t>
            </a:r>
            <a:endParaRPr lang="en-US" sz="1050" dirty="0" smtClean="0">
              <a:solidFill>
                <a:schemeClr val="bg1">
                  <a:lumMod val="75000"/>
                </a:schemeClr>
              </a:solidFill>
              <a:latin typeface="Cambria" panose="02040503050406030204" pitchFamily="18" charset="0"/>
              <a:ea typeface="Cambria" panose="02040503050406030204" pitchFamily="18" charset="0"/>
            </a:endParaRP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Corporate </a:t>
            </a:r>
            <a:r>
              <a:rPr lang="en-US" sz="1050" dirty="0" smtClean="0">
                <a:solidFill>
                  <a:schemeClr val="bg1">
                    <a:lumMod val="75000"/>
                  </a:schemeClr>
                </a:solidFill>
                <a:latin typeface="Cambria" panose="02040503050406030204" pitchFamily="18" charset="0"/>
                <a:ea typeface="Cambria" panose="02040503050406030204" pitchFamily="18" charset="0"/>
              </a:rPr>
              <a:t>performance</a:t>
            </a:r>
          </a:p>
          <a:p>
            <a:pPr marL="0">
              <a:spcBef>
                <a:spcPts val="0"/>
              </a:spcBef>
            </a:pPr>
            <a:r>
              <a:rPr lang="en-US" sz="1050" dirty="0">
                <a:solidFill>
                  <a:schemeClr val="bg1">
                    <a:lumMod val="75000"/>
                  </a:schemeClr>
                </a:solidFill>
                <a:latin typeface="Cambria" panose="02040503050406030204" pitchFamily="18" charset="0"/>
                <a:ea typeface="Cambria" panose="02040503050406030204" pitchFamily="18" charset="0"/>
              </a:rPr>
              <a:t>Packaging </a:t>
            </a:r>
          </a:p>
        </p:txBody>
      </p:sp>
      <p:graphicFrame>
        <p:nvGraphicFramePr>
          <p:cNvPr id="2" name="Table 1"/>
          <p:cNvGraphicFramePr>
            <a:graphicFrameLocks noGrp="1"/>
          </p:cNvGraphicFramePr>
          <p:nvPr>
            <p:extLst>
              <p:ext uri="{D42A27DB-BD31-4B8C-83A1-F6EECF244321}">
                <p14:modId xmlns:p14="http://schemas.microsoft.com/office/powerpoint/2010/main" val="3362742354"/>
              </p:ext>
            </p:extLst>
          </p:nvPr>
        </p:nvGraphicFramePr>
        <p:xfrm>
          <a:off x="389964" y="1882407"/>
          <a:ext cx="9359148" cy="2103120"/>
        </p:xfrm>
        <a:graphic>
          <a:graphicData uri="http://schemas.openxmlformats.org/drawingml/2006/table">
            <a:tbl>
              <a:tblPr firstRow="1" bandRow="1">
                <a:tableStyleId>{5C22544A-7EE6-4342-B048-85BDC9FD1C3A}</a:tableStyleId>
              </a:tblPr>
              <a:tblGrid>
                <a:gridCol w="2796988"/>
                <a:gridCol w="6562160"/>
              </a:tblGrid>
              <a:tr h="650837">
                <a:tc>
                  <a:txBody>
                    <a:bodyPr/>
                    <a:lstStyle/>
                    <a:p>
                      <a:pPr marL="0" algn="l" defTabSz="457200" rtl="0" eaLnBrk="1" latinLnBrk="0" hangingPunct="1"/>
                      <a:r>
                        <a:rPr lang="en-US" sz="1800" b="1" kern="1200" dirty="0" smtClean="0">
                          <a:solidFill>
                            <a:schemeClr val="tx1"/>
                          </a:solidFill>
                          <a:latin typeface="Cambria" panose="02040503050406030204" pitchFamily="18" charset="0"/>
                          <a:ea typeface="Cambria" panose="02040503050406030204" pitchFamily="18" charset="0"/>
                          <a:cs typeface="+mn-cs"/>
                        </a:rPr>
                        <a:t>Batteries free of lead, cadmium and mercury</a:t>
                      </a:r>
                    </a:p>
                  </a:txBody>
                  <a:tcPr>
                    <a:solidFill>
                      <a:schemeClr val="accent1"/>
                    </a:solidFill>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b="0" kern="1200" dirty="0" smtClean="0">
                          <a:solidFill>
                            <a:schemeClr val="dk1"/>
                          </a:solidFill>
                          <a:latin typeface="Cambria" panose="02040503050406030204" pitchFamily="18" charset="0"/>
                          <a:ea typeface="Cambria" panose="02040503050406030204" pitchFamily="18" charset="0"/>
                          <a:cs typeface="+mn-cs"/>
                        </a:rPr>
                        <a:t>As per European Directive 91/157/EEC on batteries and accumulators containing certain dangerous substances products shall not contain lead, cadmium and mercury over trace amounts.</a:t>
                      </a:r>
                    </a:p>
                  </a:txBody>
                  <a:tcPr>
                    <a:solidFill>
                      <a:schemeClr val="accent1"/>
                    </a:solidFill>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latin typeface="Cambria" panose="02040503050406030204" pitchFamily="18" charset="0"/>
                          <a:ea typeface="Cambria" panose="02040503050406030204" pitchFamily="18" charset="0"/>
                        </a:rPr>
                        <a:t>Large plastic parts free of polyvinyl chloride</a:t>
                      </a:r>
                    </a:p>
                  </a:txBody>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smtClean="0">
                          <a:latin typeface="Cambria" panose="02040503050406030204" pitchFamily="18" charset="0"/>
                          <a:ea typeface="Cambria" panose="02040503050406030204" pitchFamily="18" charset="0"/>
                        </a:rPr>
                        <a:t>In all covered products, except cables and interconnect parts, parts greater than 25 grams shall not contain polyvinyl chloride (PVC).</a:t>
                      </a:r>
                    </a:p>
                  </a:txBody>
                  <a:tcPr/>
                </a:tc>
              </a:tr>
            </a:tbl>
          </a:graphicData>
        </a:graphic>
      </p:graphicFrame>
    </p:spTree>
    <p:extLst>
      <p:ext uri="{BB962C8B-B14F-4D97-AF65-F5344CB8AC3E}">
        <p14:creationId xmlns:p14="http://schemas.microsoft.com/office/powerpoint/2010/main" val="1580124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ambria">
      <a:majorFont>
        <a:latin typeface="Trebuchet MS"/>
        <a:ea typeface=""/>
        <a:cs typeface=""/>
      </a:majorFont>
      <a:minorFont>
        <a:latin typeface="Trebuchet MS"/>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348</TotalTime>
  <Words>1663</Words>
  <Application>Microsoft Office PowerPoint</Application>
  <PresentationFormat>Custom</PresentationFormat>
  <Paragraphs>220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ISO (International Organization for Standardization)</vt:lpstr>
      <vt:lpstr>Which of the following provides the standard for environment quality management:</vt:lpstr>
      <vt:lpstr>Environmental performance criteria</vt:lpstr>
      <vt:lpstr>Environmental Performance Criteria</vt:lpstr>
      <vt:lpstr>Environmental performance criteria</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Kamal Kr Sharma</dc:creator>
  <cp:lastModifiedBy>Wipro</cp:lastModifiedBy>
  <cp:revision>32</cp:revision>
  <dcterms:created xsi:type="dcterms:W3CDTF">2019-09-15T15:51:58Z</dcterms:created>
  <dcterms:modified xsi:type="dcterms:W3CDTF">2021-08-20T11:10:43Z</dcterms:modified>
</cp:coreProperties>
</file>