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7" r:id="rId2"/>
    <p:sldId id="389" r:id="rId3"/>
    <p:sldId id="256" r:id="rId4"/>
    <p:sldId id="403" r:id="rId5"/>
    <p:sldId id="390" r:id="rId6"/>
    <p:sldId id="405" r:id="rId7"/>
    <p:sldId id="391" r:id="rId8"/>
    <p:sldId id="409" r:id="rId9"/>
    <p:sldId id="410" r:id="rId10"/>
    <p:sldId id="411" r:id="rId11"/>
    <p:sldId id="412" r:id="rId12"/>
    <p:sldId id="406" r:id="rId13"/>
    <p:sldId id="416" r:id="rId14"/>
    <p:sldId id="392" r:id="rId15"/>
    <p:sldId id="393" r:id="rId16"/>
    <p:sldId id="394" r:id="rId17"/>
    <p:sldId id="395" r:id="rId18"/>
    <p:sldId id="402" r:id="rId19"/>
    <p:sldId id="396" r:id="rId20"/>
    <p:sldId id="257" r:id="rId21"/>
    <p:sldId id="407" r:id="rId22"/>
    <p:sldId id="413" r:id="rId23"/>
    <p:sldId id="258" r:id="rId24"/>
    <p:sldId id="408" r:id="rId25"/>
    <p:sldId id="397" r:id="rId26"/>
    <p:sldId id="398" r:id="rId27"/>
    <p:sldId id="414" r:id="rId28"/>
    <p:sldId id="399" r:id="rId29"/>
    <p:sldId id="40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A"/>
    <a:srgbClr val="CC0000"/>
    <a:srgbClr val="CC3300"/>
    <a:srgbClr val="000055"/>
    <a:srgbClr val="00004B"/>
    <a:srgbClr val="00005A"/>
    <a:srgbClr val="000064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meet Singh" userId="dc89e43a-6dc6-4fc9-9c26-3afcce885f72" providerId="ADAL" clId="{1F2B8166-CE4A-CC4F-A400-75030ED3E251}"/>
    <pc:docChg chg="addSld delSld modSld">
      <pc:chgData name="Jagmeet Singh" userId="dc89e43a-6dc6-4fc9-9c26-3afcce885f72" providerId="ADAL" clId="{1F2B8166-CE4A-CC4F-A400-75030ED3E251}" dt="2024-02-21T18:37:58.334" v="12" actId="2696"/>
      <pc:docMkLst>
        <pc:docMk/>
      </pc:docMkLst>
      <pc:sldChg chg="modSp">
        <pc:chgData name="Jagmeet Singh" userId="dc89e43a-6dc6-4fc9-9c26-3afcce885f72" providerId="ADAL" clId="{1F2B8166-CE4A-CC4F-A400-75030ED3E251}" dt="2024-02-21T18:37:07.361" v="6" actId="1076"/>
        <pc:sldMkLst>
          <pc:docMk/>
          <pc:sldMk cId="0" sldId="406"/>
        </pc:sldMkLst>
        <pc:picChg chg="mod">
          <ac:chgData name="Jagmeet Singh" userId="dc89e43a-6dc6-4fc9-9c26-3afcce885f72" providerId="ADAL" clId="{1F2B8166-CE4A-CC4F-A400-75030ED3E251}" dt="2024-02-21T18:37:07.361" v="6" actId="1076"/>
          <ac:picMkLst>
            <pc:docMk/>
            <pc:sldMk cId="0" sldId="406"/>
            <ac:picMk id="14340" creationId="{410F8173-4407-F18C-7436-1F36D9DC6244}"/>
          </ac:picMkLst>
        </pc:picChg>
      </pc:sldChg>
      <pc:sldChg chg="modSp add del">
        <pc:chgData name="Jagmeet Singh" userId="dc89e43a-6dc6-4fc9-9c26-3afcce885f72" providerId="ADAL" clId="{1F2B8166-CE4A-CC4F-A400-75030ED3E251}" dt="2024-02-21T18:37:58.334" v="12" actId="2696"/>
        <pc:sldMkLst>
          <pc:docMk/>
          <pc:sldMk cId="3818918157" sldId="415"/>
        </pc:sldMkLst>
        <pc:picChg chg="mod">
          <ac:chgData name="Jagmeet Singh" userId="dc89e43a-6dc6-4fc9-9c26-3afcce885f72" providerId="ADAL" clId="{1F2B8166-CE4A-CC4F-A400-75030ED3E251}" dt="2024-02-21T18:37:49.097" v="11" actId="1076"/>
          <ac:picMkLst>
            <pc:docMk/>
            <pc:sldMk cId="3818918157" sldId="415"/>
            <ac:picMk id="14340" creationId="{410F8173-4407-F18C-7436-1F36D9DC6244}"/>
          </ac:picMkLst>
        </pc:picChg>
      </pc:sldChg>
      <pc:sldChg chg="add">
        <pc:chgData name="Jagmeet Singh" userId="dc89e43a-6dc6-4fc9-9c26-3afcce885f72" providerId="ADAL" clId="{1F2B8166-CE4A-CC4F-A400-75030ED3E251}" dt="2024-02-21T18:37:34.917" v="9" actId="571"/>
        <pc:sldMkLst>
          <pc:docMk/>
          <pc:sldMk cId="245741087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CE0ED1C3-1CB5-2920-B195-1F04E3BA66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30203936-CE24-2A37-2674-E4AE8B76EE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30B8920-726C-9ACA-9102-70611220BE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3DD52C7A-8780-542A-56C7-8E0A208BEB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0A379A38-C220-BA7A-1DB6-A29816E284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>
            <a:extLst>
              <a:ext uri="{FF2B5EF4-FFF2-40B4-BE49-F238E27FC236}">
                <a16:creationId xmlns:a16="http://schemas.microsoft.com/office/drawing/2014/main" id="{BCBBFAB7-91BC-72D9-8476-424330551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CDAFB4C6-A75E-4EFC-BB0B-FE2A2288D8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1E09E1-67B5-73F7-8622-66037A73E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DC2233-E599-827F-3E6F-F320BE793D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89F7A-D211-4958-8714-19CD86DE4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5496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A4AB87-A17F-0F02-42B4-0B8C6D9AC2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15FB7-15AE-CF13-5895-7350B680E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4EE24D-CAD4-4066-B548-F89FFBAF1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288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2DC0A2-B279-888C-E47A-1D5370946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EBF23-0EE8-5C95-241D-359C1CB52D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49094-0D17-4B12-9E39-AD7888153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9344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F6F0E2-DF86-EFD7-3B18-6D5B5711A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604DAF-7F44-6114-2890-D251F4D45D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FDAD5-C444-4562-84E4-9F19BDD98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0720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B60B5E-155D-2D61-25B4-68A972381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DE3BF5-A041-D183-64BC-301C27EB3E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59F6C-3EF1-4903-BF95-9D6EB35D80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1113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A9402-62E0-4064-C7DF-E98527446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E37D4E-4174-EDC5-B0A9-32E7E63A50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9037B-2861-4012-BAE8-82B79B1FB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3404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DBCD1E-6A96-59CB-5B46-FD7F1DDD1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57A9A3D-9C93-0152-6457-5592F2CD20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81894-E5B3-49F5-92F4-6BF6B71725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4453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5F8817-4719-194E-A9E7-83E47F3B1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483101-4EEB-42DB-BAC2-E4BC4E4551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6E0A4-6ED8-46F6-9E7A-375E3F269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9603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96EDAB-BFD0-51C8-8603-F27F6A4CB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421AA4-2AD9-27CA-8DA9-05945FDCE2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C7ECF-B4EE-4A40-A821-9ABFD2D67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23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516EC-0557-133C-FEDE-37CCBA1122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659542-A4A5-130E-A50D-E633AE22DD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FB3BC-6F69-47F2-80C6-A3CA75333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8419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EC6D9-BAD5-F79F-B69E-C2814C9D2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561643-761B-4F18-8F99-4E7F28C55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C1A17-7EA7-4C3A-BCED-7BB9F6990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5345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368BA7-C0AC-2C16-32ED-8E58C7BA7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B863EB-360E-D7CD-2F45-148BF9373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AAB303-DC9E-D901-9C44-36696A5D38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3F266C-574A-5395-B356-38CF0FA4CF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9A39ECA-DB00-4BA3-80EC-487AE5C301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714DFA71-5C9B-87C7-79AA-4966C38F5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81600" y="6534150"/>
            <a:ext cx="487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0">
                <a:solidFill>
                  <a:srgbClr val="000055"/>
                </a:solidFill>
              </a:rPr>
              <a:t>© Oxford University Press 2009. All rights reserved.</a:t>
            </a:r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1DA532BA-9D69-F826-E807-53F7FF9FFC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00005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>
            <a:extLst>
              <a:ext uri="{FF2B5EF4-FFF2-40B4-BE49-F238E27FC236}">
                <a16:creationId xmlns:a16="http://schemas.microsoft.com/office/drawing/2014/main" id="{2A8C96FF-6BD1-DF77-9D17-53BF4C6B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3352800"/>
            <a:ext cx="53498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>
            <a:extLst>
              <a:ext uri="{FF2B5EF4-FFF2-40B4-BE49-F238E27FC236}">
                <a16:creationId xmlns:a16="http://schemas.microsoft.com/office/drawing/2014/main" id="{CC5035C8-0259-9405-5F31-4C811B59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449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/>
              <a:t>UNIT-I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67C912D-2ED8-B90F-A751-8056B1E6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E5C96F09-BB51-C0F5-44AC-70BB86EC7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24200"/>
            <a:ext cx="8229600" cy="1103313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9ED4BCC-95CF-4369-1232-53CAB31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3315" name="Content Placeholder 3">
            <a:extLst>
              <a:ext uri="{FF2B5EF4-FFF2-40B4-BE49-F238E27FC236}">
                <a16:creationId xmlns:a16="http://schemas.microsoft.com/office/drawing/2014/main" id="{CB4EF1A9-E9CB-29CF-96ED-C61A57731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3163" y="3379788"/>
            <a:ext cx="6797675" cy="966787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D77DEC0-2549-3671-C2D5-7439EA56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4A115021-EEE2-D258-5D9F-2592E12B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410F8173-4407-F18C-7436-1F36D9DC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61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D77DEC0-2549-3671-C2D5-7439EA56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4A115021-EEE2-D258-5D9F-2592E12B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410F8173-4407-F18C-7436-1F36D9DC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52608"/>
            <a:ext cx="9144000" cy="1161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10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0AC7313-BF0D-F82F-AB33-CE00D4AF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2. Circular Cylindrical Coordinate Systems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45CC4B13-1D57-31CC-DFEE-5FA9FA07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66960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3">
            <a:extLst>
              <a:ext uri="{FF2B5EF4-FFF2-40B4-BE49-F238E27FC236}">
                <a16:creationId xmlns:a16="http://schemas.microsoft.com/office/drawing/2014/main" id="{D19D59D3-C6AB-CD90-A1CB-C8DBC7CF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451225"/>
            <a:ext cx="5305425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F9673D20-E0FA-E7E6-A1E1-2AA6A4FF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4257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>
            <a:extLst>
              <a:ext uri="{FF2B5EF4-FFF2-40B4-BE49-F238E27FC236}">
                <a16:creationId xmlns:a16="http://schemas.microsoft.com/office/drawing/2014/main" id="{76615324-A3DF-2F22-A870-260574A71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514600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B8FC38F4-DB90-3291-5743-9A8938D2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76600"/>
            <a:ext cx="1295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Straight Arrow Connector 10">
            <a:extLst>
              <a:ext uri="{FF2B5EF4-FFF2-40B4-BE49-F238E27FC236}">
                <a16:creationId xmlns:a16="http://schemas.microsoft.com/office/drawing/2014/main" id="{1296E7D0-077C-6704-C334-A59CA91459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3200400"/>
            <a:ext cx="457200" cy="381000"/>
          </a:xfrm>
          <a:prstGeom prst="straightConnector1">
            <a:avLst/>
          </a:prstGeom>
          <a:noFill/>
          <a:ln w="9525" algn="ctr">
            <a:solidFill>
              <a:srgbClr val="0000F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9" name="Picture 8">
            <a:extLst>
              <a:ext uri="{FF2B5EF4-FFF2-40B4-BE49-F238E27FC236}">
                <a16:creationId xmlns:a16="http://schemas.microsoft.com/office/drawing/2014/main" id="{F9498A54-3120-BAA8-2B80-B7E22120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13858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Curved Right Arrow 12">
            <a:extLst>
              <a:ext uri="{FF2B5EF4-FFF2-40B4-BE49-F238E27FC236}">
                <a16:creationId xmlns:a16="http://schemas.microsoft.com/office/drawing/2014/main" id="{F8F80A77-C0BF-7DDD-1F09-DB9FA618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304800" cy="2362200"/>
          </a:xfrm>
          <a:prstGeom prst="curvedRightArrow">
            <a:avLst>
              <a:gd name="adj1" fmla="val 24972"/>
              <a:gd name="adj2" fmla="val 50016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71" name="TextBox 10">
            <a:extLst>
              <a:ext uri="{FF2B5EF4-FFF2-40B4-BE49-F238E27FC236}">
                <a16:creationId xmlns:a16="http://schemas.microsoft.com/office/drawing/2014/main" id="{F74929D5-5EEF-A593-D993-4C8BA89D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096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(c)</a:t>
            </a:r>
          </a:p>
        </p:txBody>
      </p:sp>
      <p:sp>
        <p:nvSpPr>
          <p:cNvPr id="15372" name="TextBox 11">
            <a:extLst>
              <a:ext uri="{FF2B5EF4-FFF2-40B4-BE49-F238E27FC236}">
                <a16:creationId xmlns:a16="http://schemas.microsoft.com/office/drawing/2014/main" id="{5C207DB3-6ED1-25ED-DEFF-6439B6B5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9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(d)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C419A51-4C4C-EACE-B756-B28060C7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2. Circular Cylindrical Coordinate Systems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6BB820E8-E815-14D6-ADB0-6EADA05B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058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CF2A0CB3-0005-6EE9-1286-70D14D9B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2087563"/>
            <a:ext cx="3333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D21F375-1470-489B-1739-B77F723B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2. Circular Cylindrical Coordinate Systems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73A3431A-1079-CD3E-1FA5-7F27C00D0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219200"/>
            <a:ext cx="8562975" cy="55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FCA4A7D-3066-F282-74E8-AB8A654B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3. Spherical Coordinate System and Transformation 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D285EAD3-1E81-8DED-FB6B-ED13B0F84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8529638" cy="914400"/>
          </a:xfrm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id="{35362FD6-8A7A-5902-1DCB-0663A092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03438"/>
            <a:ext cx="853440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239B50F3-90F8-E11D-0FF9-28BAD7DF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124200"/>
            <a:ext cx="43719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50C24AB8-6351-6A99-C65D-2DFF78B2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4705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9" name="Straight Connector 13">
            <a:extLst>
              <a:ext uri="{FF2B5EF4-FFF2-40B4-BE49-F238E27FC236}">
                <a16:creationId xmlns:a16="http://schemas.microsoft.com/office/drawing/2014/main" id="{55053276-7E8A-6973-ED6C-F5E99ADEFD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72000" y="2057400"/>
            <a:ext cx="4191000" cy="46038"/>
          </a:xfrm>
          <a:prstGeom prst="lin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5">
            <a:extLst>
              <a:ext uri="{FF2B5EF4-FFF2-40B4-BE49-F238E27FC236}">
                <a16:creationId xmlns:a16="http://schemas.microsoft.com/office/drawing/2014/main" id="{F7AA72AD-57BF-29D2-E9BC-F5B90A5C4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2362200"/>
            <a:ext cx="8458200" cy="0"/>
          </a:xfrm>
          <a:prstGeom prst="lin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Connector 16">
            <a:extLst>
              <a:ext uri="{FF2B5EF4-FFF2-40B4-BE49-F238E27FC236}">
                <a16:creationId xmlns:a16="http://schemas.microsoft.com/office/drawing/2014/main" id="{582DAFA5-E3F6-310D-7C7E-D2D0C8039E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2667000"/>
            <a:ext cx="8458200" cy="0"/>
          </a:xfrm>
          <a:prstGeom prst="lin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Straight Connector 17">
            <a:extLst>
              <a:ext uri="{FF2B5EF4-FFF2-40B4-BE49-F238E27FC236}">
                <a16:creationId xmlns:a16="http://schemas.microsoft.com/office/drawing/2014/main" id="{18A4C01A-EE7E-28BA-C92E-6F005D54BF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2971800"/>
            <a:ext cx="6553200" cy="0"/>
          </a:xfrm>
          <a:prstGeom prst="line">
            <a:avLst/>
          </a:prstGeom>
          <a:noFill/>
          <a:ln w="9525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Box 19">
            <a:extLst>
              <a:ext uri="{FF2B5EF4-FFF2-40B4-BE49-F238E27FC236}">
                <a16:creationId xmlns:a16="http://schemas.microsoft.com/office/drawing/2014/main" id="{6F72E69D-0B9E-19FC-6AB8-4837F473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*Colatitude:</a:t>
            </a:r>
            <a:r>
              <a:rPr lang="en-US" altLang="en-US" sz="1800" b="0">
                <a:solidFill>
                  <a:srgbClr val="00B050"/>
                </a:solidFill>
              </a:rPr>
              <a:t> the complement, in spherical coordinates, of a latitude (the difference between a latitude and 90 degrees)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0140C57-129F-7EAD-F8F6-CB2CB052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The Azimuth</a:t>
            </a:r>
          </a:p>
        </p:txBody>
      </p:sp>
      <p:sp>
        <p:nvSpPr>
          <p:cNvPr id="19459" name="TextBox 6">
            <a:extLst>
              <a:ext uri="{FF2B5EF4-FFF2-40B4-BE49-F238E27FC236}">
                <a16:creationId xmlns:a16="http://schemas.microsoft.com/office/drawing/2014/main" id="{1214F6AA-70D7-2C7F-32C7-21ECA7DE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1148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alt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azimuth</a:t>
            </a:r>
            <a:r>
              <a:rPr lang="en-US" altLang="en-US" sz="2400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(from Arabic </a:t>
            </a:r>
            <a:r>
              <a:rPr lang="en-US" altLang="en-US" sz="2400" b="0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al-sumūt</a:t>
            </a:r>
            <a:r>
              <a:rPr lang="en-US" altLang="en-US" sz="2400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meaning "the directions") is an angular measurement in a spherical coordinate system.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vector from an observer (origin) to a point of interest is projected perpendicularly onto a reference plane; the angle between the projected vector and a reference vector on the reference plane is called the azimuth.</a:t>
            </a:r>
            <a:endParaRPr lang="en-US" altLang="en-US" sz="24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6">
            <a:extLst>
              <a:ext uri="{FF2B5EF4-FFF2-40B4-BE49-F238E27FC236}">
                <a16:creationId xmlns:a16="http://schemas.microsoft.com/office/drawing/2014/main" id="{9912F654-733B-E918-83D3-6BD91968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809750"/>
            <a:ext cx="46767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72AECE5-8BD0-CB96-79D2-F8AA17D8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3. Spherical Coordinate System and Transformation 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17758D58-5EC0-3318-E84D-0790B082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344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>
            <a:extLst>
              <a:ext uri="{FF2B5EF4-FFF2-40B4-BE49-F238E27FC236}">
                <a16:creationId xmlns:a16="http://schemas.microsoft.com/office/drawing/2014/main" id="{DDABF8EA-585F-5BE3-B348-CDDBF1BD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254375"/>
            <a:ext cx="847725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0C4634-C875-D7FB-50F4-35980986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1. Cartesian Coordinate System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B1D6932-88E7-AB43-A486-4C371D0C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000"/>
              <a:t>A point P is represented by (x,y,z)</a:t>
            </a:r>
          </a:p>
          <a:p>
            <a:pPr eaLnBrk="1" hangingPunct="1"/>
            <a:r>
              <a:rPr lang="en-US" altLang="en-US" sz="2000"/>
              <a:t>The ranges of coordinate variable x,y,z are: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A22F1D12-0FB7-9D37-8E93-6BC33B4B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15240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http://i1284.photobucket.com/albums/a572/richard_fraser1/3D_coordinate_system_zpsd65ec95c.gif">
            <a:extLst>
              <a:ext uri="{FF2B5EF4-FFF2-40B4-BE49-F238E27FC236}">
                <a16:creationId xmlns:a16="http://schemas.microsoft.com/office/drawing/2014/main" id="{E12C0793-C9CA-FBD3-BCEB-72EF91EF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4">
            <a:extLst>
              <a:ext uri="{FF2B5EF4-FFF2-40B4-BE49-F238E27FC236}">
                <a16:creationId xmlns:a16="http://schemas.microsoft.com/office/drawing/2014/main" id="{F9D856C5-22C5-8F9D-A391-F9F46F62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43500"/>
            <a:ext cx="65341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5">
            <a:extLst>
              <a:ext uri="{FF2B5EF4-FFF2-40B4-BE49-F238E27FC236}">
                <a16:creationId xmlns:a16="http://schemas.microsoft.com/office/drawing/2014/main" id="{34C5C8AC-06D6-9941-68DA-3F2BF9A1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14600"/>
            <a:ext cx="24479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6">
            <a:extLst>
              <a:ext uri="{FF2B5EF4-FFF2-40B4-BE49-F238E27FC236}">
                <a16:creationId xmlns:a16="http://schemas.microsoft.com/office/drawing/2014/main" id="{3DA0F00F-BBB1-1A38-0E39-27A67E19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2057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8">
            <a:extLst>
              <a:ext uri="{FF2B5EF4-FFF2-40B4-BE49-F238E27FC236}">
                <a16:creationId xmlns:a16="http://schemas.microsoft.com/office/drawing/2014/main" id="{E553356A-E1FB-9350-E50F-54898AFC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00685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ZX-Plane</a:t>
            </a:r>
          </a:p>
        </p:txBody>
      </p:sp>
      <p:sp>
        <p:nvSpPr>
          <p:cNvPr id="4106" name="TextBox 9">
            <a:extLst>
              <a:ext uri="{FF2B5EF4-FFF2-40B4-BE49-F238E27FC236}">
                <a16:creationId xmlns:a16="http://schemas.microsoft.com/office/drawing/2014/main" id="{4727250D-2D55-F779-710A-53953921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XY-Plane</a:t>
            </a:r>
          </a:p>
        </p:txBody>
      </p:sp>
      <p:sp>
        <p:nvSpPr>
          <p:cNvPr id="4107" name="TextBox 10">
            <a:extLst>
              <a:ext uri="{FF2B5EF4-FFF2-40B4-BE49-F238E27FC236}">
                <a16:creationId xmlns:a16="http://schemas.microsoft.com/office/drawing/2014/main" id="{3DC6B129-7220-BF82-14E2-79BFCBA6B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7543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YZ-Plane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8">
            <a:extLst>
              <a:ext uri="{FF2B5EF4-FFF2-40B4-BE49-F238E27FC236}">
                <a16:creationId xmlns:a16="http://schemas.microsoft.com/office/drawing/2014/main" id="{CE961A98-D57A-15B1-9E7C-32F35EADA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0650"/>
            <a:ext cx="762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3. Spherical Coordinate System and Transformation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9445A94A-7ED2-7B8E-E495-1C596562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42672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>
            <a:extLst>
              <a:ext uri="{FF2B5EF4-FFF2-40B4-BE49-F238E27FC236}">
                <a16:creationId xmlns:a16="http://schemas.microsoft.com/office/drawing/2014/main" id="{264BDC23-E215-C8C8-AF12-02627049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028950"/>
            <a:ext cx="44577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>
            <a:extLst>
              <a:ext uri="{FF2B5EF4-FFF2-40B4-BE49-F238E27FC236}">
                <a16:creationId xmlns:a16="http://schemas.microsoft.com/office/drawing/2014/main" id="{E0B62EFA-E318-C6FA-797E-FF0096E9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>
            <a:extLst>
              <a:ext uri="{FF2B5EF4-FFF2-40B4-BE49-F238E27FC236}">
                <a16:creationId xmlns:a16="http://schemas.microsoft.com/office/drawing/2014/main" id="{F0AA0A02-9DB8-E91D-5717-E497D842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24250"/>
            <a:ext cx="5400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8">
            <a:extLst>
              <a:ext uri="{FF2B5EF4-FFF2-40B4-BE49-F238E27FC236}">
                <a16:creationId xmlns:a16="http://schemas.microsoft.com/office/drawing/2014/main" id="{8536DCCC-07BC-007A-0F8B-E7C205DFC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048000"/>
            <a:ext cx="33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D07A3AA-C137-BC17-7548-F7F3C96B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22531" name="Content Placeholder 3">
            <a:extLst>
              <a:ext uri="{FF2B5EF4-FFF2-40B4-BE49-F238E27FC236}">
                <a16:creationId xmlns:a16="http://schemas.microsoft.com/office/drawing/2014/main" id="{FEC4E1F7-1D16-FEDF-24A7-49F9687E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74638"/>
            <a:ext cx="6934200" cy="6621462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20D9DA4-E787-AE4B-4486-B0B3051E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23555" name="Content Placeholder 3">
            <a:extLst>
              <a:ext uri="{FF2B5EF4-FFF2-40B4-BE49-F238E27FC236}">
                <a16:creationId xmlns:a16="http://schemas.microsoft.com/office/drawing/2014/main" id="{7CA65699-4D27-BE49-0E90-60C7A599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9925" y="3124200"/>
            <a:ext cx="5264150" cy="3106738"/>
          </a:xfrm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75CAE991-791B-A0A0-CFEA-7B500ED31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4">
            <a:extLst>
              <a:ext uri="{FF2B5EF4-FFF2-40B4-BE49-F238E27FC236}">
                <a16:creationId xmlns:a16="http://schemas.microsoft.com/office/drawing/2014/main" id="{1C2FAABC-CDD0-503E-2E7F-D28CB53B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"/>
            <a:ext cx="762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</a:rPr>
              <a:t>3. Spherical Coordinate System and Transformation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604356D1-02AC-CD81-1A1D-37D953C0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9154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11CEBAED-1D16-6CE2-CDEB-D2A051C1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876800"/>
            <a:ext cx="6496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5FD6256B-7287-8D7A-9368-81133605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26304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555FC70A-8B7A-64C7-5064-E3ABA61F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38250"/>
            <a:ext cx="1895475" cy="8953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3" name="Picture 7">
            <a:extLst>
              <a:ext uri="{FF2B5EF4-FFF2-40B4-BE49-F238E27FC236}">
                <a16:creationId xmlns:a16="http://schemas.microsoft.com/office/drawing/2014/main" id="{783756CF-3C72-B071-5D68-A803158BE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0"/>
            <a:ext cx="2038350" cy="866775"/>
          </a:xfrm>
          <a:prstGeom prst="rect">
            <a:avLst/>
          </a:prstGeom>
          <a:noFill/>
          <a:ln w="9525">
            <a:solidFill>
              <a:srgbClr val="0000F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C46FC54-CA34-4E94-D37E-4367DFF7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25603" name="Content Placeholder 1">
            <a:extLst>
              <a:ext uri="{FF2B5EF4-FFF2-40B4-BE49-F238E27FC236}">
                <a16:creationId xmlns:a16="http://schemas.microsoft.com/office/drawing/2014/main" id="{AD7F9458-27B0-D7E5-A4B0-532362FE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65937969-522F-2237-0709-72706DF3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"/>
            <a:ext cx="76200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DF71F64-22ED-2DE8-E51F-F73FE34E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bg1"/>
                </a:solidFill>
              </a:rPr>
              <a:t>3. Spherical Coordinate System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521E3FA9-F7FB-4F11-5E9C-62923768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58925"/>
            <a:ext cx="82296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F9EC9EA5-7F00-29D1-04A7-F3531393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chemeClr val="bg1"/>
                </a:solidFill>
              </a:rPr>
              <a:t>3. Spherical Coordinate System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BFDAC649-0E05-C1AD-7C14-EE11EDF4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6475"/>
            <a:ext cx="8305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56B0222A-5D4D-931E-E278-0DADEF88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533650"/>
            <a:ext cx="4962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5E95731C-D907-751B-6249-C80FC6A3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2533650"/>
            <a:ext cx="4962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">
            <a:extLst>
              <a:ext uri="{FF2B5EF4-FFF2-40B4-BE49-F238E27FC236}">
                <a16:creationId xmlns:a16="http://schemas.microsoft.com/office/drawing/2014/main" id="{2CFDBE35-E7B2-5176-31B4-5B3E41F0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9D13B7EE-C99C-0FF1-7BE0-A4C5B8715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>
            <a:extLst>
              <a:ext uri="{FF2B5EF4-FFF2-40B4-BE49-F238E27FC236}">
                <a16:creationId xmlns:a16="http://schemas.microsoft.com/office/drawing/2014/main" id="{2B383569-3AA5-FF5A-BFC7-2A32F3C8A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343400"/>
            <a:ext cx="92202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1">
            <a:extLst>
              <a:ext uri="{FF2B5EF4-FFF2-40B4-BE49-F238E27FC236}">
                <a16:creationId xmlns:a16="http://schemas.microsoft.com/office/drawing/2014/main" id="{12245600-E463-780B-4702-2AD65046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marL="0" indent="0">
              <a:buFontTx/>
              <a:buNone/>
            </a:pPr>
            <a:endParaRPr lang="en-IN" altLang="en-US"/>
          </a:p>
        </p:txBody>
      </p:sp>
      <p:pic>
        <p:nvPicPr>
          <p:cNvPr id="28680" name="Picture 4">
            <a:extLst>
              <a:ext uri="{FF2B5EF4-FFF2-40B4-BE49-F238E27FC236}">
                <a16:creationId xmlns:a16="http://schemas.microsoft.com/office/drawing/2014/main" id="{96929C55-8303-0D13-0757-DA4657A14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C331C9E-6214-C9C0-463F-7E119D82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bg1"/>
                </a:solidFill>
              </a:rPr>
              <a:t>Distance Between Two Points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6E2B7E9B-1AEE-3252-CB58-B75D2F48F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>
            <a:extLst>
              <a:ext uri="{FF2B5EF4-FFF2-40B4-BE49-F238E27FC236}">
                <a16:creationId xmlns:a16="http://schemas.microsoft.com/office/drawing/2014/main" id="{7F44DCC3-CCE8-92E0-DE09-E745C593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28575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>
            <a:extLst>
              <a:ext uri="{FF2B5EF4-FFF2-40B4-BE49-F238E27FC236}">
                <a16:creationId xmlns:a16="http://schemas.microsoft.com/office/drawing/2014/main" id="{4577EF19-B016-CD8E-2256-E3AA93B8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84835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>
            <a:extLst>
              <a:ext uri="{FF2B5EF4-FFF2-40B4-BE49-F238E27FC236}">
                <a16:creationId xmlns:a16="http://schemas.microsoft.com/office/drawing/2014/main" id="{BCE0FBAF-7426-57AB-52CF-307D6F72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429000"/>
            <a:ext cx="6191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01BD49FE-87FD-3758-6E5B-9AFAD990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 algn="ctr">
              <a:buFontTx/>
              <a:buNone/>
            </a:pPr>
            <a:r>
              <a:rPr lang="en-US" altLang="en-US" sz="7200" b="1"/>
              <a:t>Thanks 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5">
            <a:extLst>
              <a:ext uri="{FF2B5EF4-FFF2-40B4-BE49-F238E27FC236}">
                <a16:creationId xmlns:a16="http://schemas.microsoft.com/office/drawing/2014/main" id="{161093F1-7C8C-582C-2DAB-966A4C87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0650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2. Circular Cylindrical Coordinate Systems and Transformation</a:t>
            </a:r>
            <a:endParaRPr lang="en-US" altLang="en-US" sz="1800">
              <a:solidFill>
                <a:schemeClr val="bg1"/>
              </a:solidFill>
            </a:endParaRPr>
          </a:p>
        </p:txBody>
      </p:sp>
      <p:pic>
        <p:nvPicPr>
          <p:cNvPr id="5123" name="Picture 28">
            <a:extLst>
              <a:ext uri="{FF2B5EF4-FFF2-40B4-BE49-F238E27FC236}">
                <a16:creationId xmlns:a16="http://schemas.microsoft.com/office/drawing/2014/main" id="{3029EDA4-766A-2680-8221-E82E1245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4114800"/>
            <a:ext cx="33131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0">
            <a:extLst>
              <a:ext uri="{FF2B5EF4-FFF2-40B4-BE49-F238E27FC236}">
                <a16:creationId xmlns:a16="http://schemas.microsoft.com/office/drawing/2014/main" id="{04754FD2-E52E-F51B-07BD-E8605078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058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1">
            <a:extLst>
              <a:ext uri="{FF2B5EF4-FFF2-40B4-BE49-F238E27FC236}">
                <a16:creationId xmlns:a16="http://schemas.microsoft.com/office/drawing/2014/main" id="{5C08704C-3C70-1B15-D9CF-2653658F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154738"/>
            <a:ext cx="46005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2">
            <a:extLst>
              <a:ext uri="{FF2B5EF4-FFF2-40B4-BE49-F238E27FC236}">
                <a16:creationId xmlns:a16="http://schemas.microsoft.com/office/drawing/2014/main" id="{62D610D4-039D-BD36-E185-76EB6989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224838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7AA2D1E-EBB0-A5B7-F918-E5DC1DF6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6147" name="Content Placeholder 3">
            <a:extLst>
              <a:ext uri="{FF2B5EF4-FFF2-40B4-BE49-F238E27FC236}">
                <a16:creationId xmlns:a16="http://schemas.microsoft.com/office/drawing/2014/main" id="{DFEF348D-8A19-E396-7FA5-DEE29D7DA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847850"/>
            <a:ext cx="5143500" cy="4030663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676850D-3C14-A3BC-4C56-62680F1A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2. Circular Cylindrical Coordinate Systems and Transformation</a:t>
            </a:r>
            <a:br>
              <a:rPr lang="en-US" altLang="en-US" sz="2400">
                <a:solidFill>
                  <a:schemeClr val="bg1"/>
                </a:solidFill>
              </a:rPr>
            </a:br>
            <a:endParaRPr lang="en-US" altLang="en-US" sz="240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07E05FB9-BC6F-A885-2F77-6F9BF1DE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143000"/>
            <a:ext cx="72802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D3A39C-E124-103A-2842-BA7DF0F2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8195" name="Content Placeholder 3">
            <a:extLst>
              <a:ext uri="{FF2B5EF4-FFF2-40B4-BE49-F238E27FC236}">
                <a16:creationId xmlns:a16="http://schemas.microsoft.com/office/drawing/2014/main" id="{77707C14-D8CD-DAA0-13C8-665F4598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0" y="1847850"/>
            <a:ext cx="5143500" cy="4030663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48CF80-79A4-69B8-DC25-904EC13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bg1"/>
                </a:solidFill>
              </a:rPr>
              <a:t>2. Circular Cylindrical Coordinate Systems and Transformation</a:t>
            </a:r>
            <a:br>
              <a:rPr lang="en-US" altLang="en-US" sz="2800">
                <a:solidFill>
                  <a:schemeClr val="bg1"/>
                </a:solidFill>
              </a:rPr>
            </a:br>
            <a:endParaRPr lang="en-US" altLang="en-US" sz="2800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571EA38A-D79D-104D-849F-023B4C785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9675"/>
            <a:ext cx="65627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>
            <a:extLst>
              <a:ext uri="{FF2B5EF4-FFF2-40B4-BE49-F238E27FC236}">
                <a16:creationId xmlns:a16="http://schemas.microsoft.com/office/drawing/2014/main" id="{5DEA3E4C-C167-EC24-9B22-9A12857A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191000"/>
            <a:ext cx="31908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>
            <a:extLst>
              <a:ext uri="{FF2B5EF4-FFF2-40B4-BE49-F238E27FC236}">
                <a16:creationId xmlns:a16="http://schemas.microsoft.com/office/drawing/2014/main" id="{1D683B4C-8953-2B09-7C67-F0BE9F7C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019800"/>
            <a:ext cx="32575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A515AFB-1136-2CE7-51C7-36ED935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0243" name="Content Placeholder 3">
            <a:extLst>
              <a:ext uri="{FF2B5EF4-FFF2-40B4-BE49-F238E27FC236}">
                <a16:creationId xmlns:a16="http://schemas.microsoft.com/office/drawing/2014/main" id="{AA2264E3-6422-EA0C-65C6-2EA34FBF8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286000"/>
            <a:ext cx="8229600" cy="2209800"/>
          </a:xfr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81DBA60-EEFE-4D69-8FD7-30724C75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191D549E-5C49-BB2E-F580-B5CA490DC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66888"/>
            <a:ext cx="8229600" cy="4192587"/>
          </a:xfr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</TotalTime>
  <Words>154</Words>
  <Application>Microsoft Office PowerPoint</Application>
  <PresentationFormat>On-screen Show (4:3)</PresentationFormat>
  <Paragraphs>29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PowerPoint Presentation</vt:lpstr>
      <vt:lpstr>1. Cartesian Coordinate System</vt:lpstr>
      <vt:lpstr>PowerPoint Presentation</vt:lpstr>
      <vt:lpstr>PowerPoint Presentation</vt:lpstr>
      <vt:lpstr>2. Circular Cylindrical Coordinate Systems and Transformation </vt:lpstr>
      <vt:lpstr>PowerPoint Presentation</vt:lpstr>
      <vt:lpstr>2. Circular Cylindrical Coordinate Systems and Transformation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Circular Cylindrical Coordinate Systems and Transformation </vt:lpstr>
      <vt:lpstr>2. Circular Cylindrical Coordinate Systems and Transformation </vt:lpstr>
      <vt:lpstr>2. Circular Cylindrical Coordinate Systems and Transformation </vt:lpstr>
      <vt:lpstr>3. Spherical Coordinate System and Transformation  </vt:lpstr>
      <vt:lpstr>The Azimuth</vt:lpstr>
      <vt:lpstr>3. Spherical Coordinate System and Transformation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Spherical Coordinate System and Transformation </vt:lpstr>
      <vt:lpstr>3. Spherical Coordinate System and Transformation </vt:lpstr>
      <vt:lpstr>PowerPoint Presentation</vt:lpstr>
      <vt:lpstr>Distance Between Two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manisha.mathews</dc:creator>
  <cp:lastModifiedBy>Jagmeet Singh</cp:lastModifiedBy>
  <cp:revision>231</cp:revision>
  <dcterms:created xsi:type="dcterms:W3CDTF">2009-07-24T09:58:34Z</dcterms:created>
  <dcterms:modified xsi:type="dcterms:W3CDTF">2024-02-21T18:38:08Z</dcterms:modified>
</cp:coreProperties>
</file>