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48" r:id="rId1"/>
  </p:sldMasterIdLst>
  <p:notesMasterIdLst>
    <p:notesMasterId r:id="rId45"/>
  </p:notesMasterIdLst>
  <p:sldIdLst>
    <p:sldId id="321" r:id="rId2"/>
    <p:sldId id="322" r:id="rId3"/>
    <p:sldId id="349" r:id="rId4"/>
    <p:sldId id="356" r:id="rId5"/>
    <p:sldId id="357" r:id="rId6"/>
    <p:sldId id="360" r:id="rId7"/>
    <p:sldId id="358" r:id="rId8"/>
    <p:sldId id="359" r:id="rId9"/>
    <p:sldId id="361" r:id="rId10"/>
    <p:sldId id="355" r:id="rId11"/>
    <p:sldId id="351" r:id="rId12"/>
    <p:sldId id="370" r:id="rId13"/>
    <p:sldId id="369" r:id="rId14"/>
    <p:sldId id="353" r:id="rId15"/>
    <p:sldId id="35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67" r:id="rId24"/>
    <p:sldId id="368" r:id="rId25"/>
    <p:sldId id="326" r:id="rId26"/>
    <p:sldId id="327" r:id="rId27"/>
    <p:sldId id="328" r:id="rId28"/>
    <p:sldId id="329" r:id="rId29"/>
    <p:sldId id="330" r:id="rId30"/>
    <p:sldId id="331" r:id="rId31"/>
    <p:sldId id="362" r:id="rId32"/>
    <p:sldId id="363" r:id="rId33"/>
    <p:sldId id="364" r:id="rId34"/>
    <p:sldId id="365" r:id="rId35"/>
    <p:sldId id="366" r:id="rId36"/>
    <p:sldId id="332" r:id="rId37"/>
    <p:sldId id="333" r:id="rId38"/>
    <p:sldId id="334" r:id="rId39"/>
    <p:sldId id="343" r:id="rId40"/>
    <p:sldId id="344" r:id="rId41"/>
    <p:sldId id="345" r:id="rId42"/>
    <p:sldId id="346" r:id="rId43"/>
    <p:sldId id="34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" userId="dc89e43a-6dc6-4fc9-9c26-3afcce885f72" providerId="ADAL" clId="{523186B5-6B88-1744-8FC7-42010A8F4F06}"/>
    <pc:docChg chg="undo custSel addSld delSld modSld addMainMaster delMainMaster">
      <pc:chgData name="Jagmeet" userId="dc89e43a-6dc6-4fc9-9c26-3afcce885f72" providerId="ADAL" clId="{523186B5-6B88-1744-8FC7-42010A8F4F06}" dt="2024-02-21T22:50:32.687" v="103" actId="207"/>
      <pc:docMkLst>
        <pc:docMk/>
      </pc:docMkLst>
      <pc:sldChg chg="modSp">
        <pc:chgData name="Jagmeet" userId="dc89e43a-6dc6-4fc9-9c26-3afcce885f72" providerId="ADAL" clId="{523186B5-6B88-1744-8FC7-42010A8F4F06}" dt="2024-02-21T22:38:54.562" v="17" actId="27636"/>
        <pc:sldMkLst>
          <pc:docMk/>
          <pc:sldMk cId="0" sldId="339"/>
        </pc:sldMkLst>
        <pc:spChg chg="mod">
          <ac:chgData name="Jagmeet" userId="dc89e43a-6dc6-4fc9-9c26-3afcce885f72" providerId="ADAL" clId="{523186B5-6B88-1744-8FC7-42010A8F4F06}" dt="2024-02-21T22:38:54.562" v="17" actId="27636"/>
          <ac:spMkLst>
            <pc:docMk/>
            <pc:sldMk cId="0" sldId="339"/>
            <ac:spMk id="23554" creationId="{87DFB5CD-9951-E3C3-B0AD-569826E6CA08}"/>
          </ac:spMkLst>
        </pc:spChg>
      </pc:sldChg>
      <pc:sldChg chg="modSp">
        <pc:chgData name="Jagmeet" userId="dc89e43a-6dc6-4fc9-9c26-3afcce885f72" providerId="ADAL" clId="{523186B5-6B88-1744-8FC7-42010A8F4F06}" dt="2024-02-21T22:38:54.756" v="18" actId="27636"/>
        <pc:sldMkLst>
          <pc:docMk/>
          <pc:sldMk cId="0" sldId="343"/>
        </pc:sldMkLst>
        <pc:spChg chg="mod">
          <ac:chgData name="Jagmeet" userId="dc89e43a-6dc6-4fc9-9c26-3afcce885f72" providerId="ADAL" clId="{523186B5-6B88-1744-8FC7-42010A8F4F06}" dt="2024-02-21T22:38:54.756" v="18" actId="27636"/>
          <ac:spMkLst>
            <pc:docMk/>
            <pc:sldMk cId="0" sldId="343"/>
            <ac:spMk id="43010" creationId="{78830CBA-D12E-2B83-7B72-0CF39AC9FD3F}"/>
          </ac:spMkLst>
        </pc:spChg>
      </pc:sldChg>
      <pc:sldChg chg="addSp delSp modSp">
        <pc:chgData name="Jagmeet" userId="dc89e43a-6dc6-4fc9-9c26-3afcce885f72" providerId="ADAL" clId="{523186B5-6B88-1744-8FC7-42010A8F4F06}" dt="2024-02-21T22:49:11.938" v="89" actId="1076"/>
        <pc:sldMkLst>
          <pc:docMk/>
          <pc:sldMk cId="0" sldId="351"/>
        </pc:sldMkLst>
        <pc:spChg chg="add del mod">
          <ac:chgData name="Jagmeet" userId="dc89e43a-6dc6-4fc9-9c26-3afcce885f72" providerId="ADAL" clId="{523186B5-6B88-1744-8FC7-42010A8F4F06}" dt="2024-02-21T22:31:41.886" v="3" actId="478"/>
          <ac:spMkLst>
            <pc:docMk/>
            <pc:sldMk cId="0" sldId="351"/>
            <ac:spMk id="3" creationId="{04A1E619-782C-F97C-4091-DBC108DB91A3}"/>
          </ac:spMkLst>
        </pc:spChg>
        <pc:spChg chg="del">
          <ac:chgData name="Jagmeet" userId="dc89e43a-6dc6-4fc9-9c26-3afcce885f72" providerId="ADAL" clId="{523186B5-6B88-1744-8FC7-42010A8F4F06}" dt="2024-02-21T22:31:36.569" v="2" actId="478"/>
          <ac:spMkLst>
            <pc:docMk/>
            <pc:sldMk cId="0" sldId="351"/>
            <ac:spMk id="6146" creationId="{82B64BB9-182B-61CE-1C28-1F99A13296AC}"/>
          </ac:spMkLst>
        </pc:spChg>
        <pc:spChg chg="mod">
          <ac:chgData name="Jagmeet" userId="dc89e43a-6dc6-4fc9-9c26-3afcce885f72" providerId="ADAL" clId="{523186B5-6B88-1744-8FC7-42010A8F4F06}" dt="2024-02-21T22:49:11.938" v="89" actId="1076"/>
          <ac:spMkLst>
            <pc:docMk/>
            <pc:sldMk cId="0" sldId="351"/>
            <ac:spMk id="16387" creationId="{255B420C-A979-8C90-CC3D-62AF99184589}"/>
          </ac:spMkLst>
        </pc:spChg>
        <pc:picChg chg="del">
          <ac:chgData name="Jagmeet" userId="dc89e43a-6dc6-4fc9-9c26-3afcce885f72" providerId="ADAL" clId="{523186B5-6B88-1744-8FC7-42010A8F4F06}" dt="2024-02-21T22:31:32.203" v="1" actId="478"/>
          <ac:picMkLst>
            <pc:docMk/>
            <pc:sldMk cId="0" sldId="351"/>
            <ac:picMk id="16388" creationId="{7E074B0E-FB7B-3E9C-4420-86A8FCDB1480}"/>
          </ac:picMkLst>
        </pc:picChg>
      </pc:sldChg>
      <pc:sldChg chg="add">
        <pc:chgData name="Jagmeet" userId="dc89e43a-6dc6-4fc9-9c26-3afcce885f72" providerId="ADAL" clId="{523186B5-6B88-1744-8FC7-42010A8F4F06}" dt="2024-02-21T22:31:25.208" v="0" actId="22"/>
        <pc:sldMkLst>
          <pc:docMk/>
          <pc:sldMk cId="2423209577" sldId="369"/>
        </pc:sldMkLst>
      </pc:sldChg>
      <pc:sldChg chg="modSp add del">
        <pc:chgData name="Jagmeet" userId="dc89e43a-6dc6-4fc9-9c26-3afcce885f72" providerId="ADAL" clId="{523186B5-6B88-1744-8FC7-42010A8F4F06}" dt="2024-02-21T22:45:48.105" v="62" actId="2696"/>
        <pc:sldMkLst>
          <pc:docMk/>
          <pc:sldMk cId="884915710" sldId="370"/>
        </pc:sldMkLst>
        <pc:spChg chg="mod">
          <ac:chgData name="Jagmeet" userId="dc89e43a-6dc6-4fc9-9c26-3afcce885f72" providerId="ADAL" clId="{523186B5-6B88-1744-8FC7-42010A8F4F06}" dt="2024-02-21T22:39:13.854" v="20" actId="21"/>
          <ac:spMkLst>
            <pc:docMk/>
            <pc:sldMk cId="884915710" sldId="370"/>
            <ac:spMk id="16387" creationId="{255B420C-A979-8C90-CC3D-62AF99184589}"/>
          </ac:spMkLst>
        </pc:spChg>
      </pc:sldChg>
      <pc:sldChg chg="modSp add">
        <pc:chgData name="Jagmeet" userId="dc89e43a-6dc6-4fc9-9c26-3afcce885f72" providerId="ADAL" clId="{523186B5-6B88-1744-8FC7-42010A8F4F06}" dt="2024-02-21T22:50:32.687" v="103" actId="207"/>
        <pc:sldMkLst>
          <pc:docMk/>
          <pc:sldMk cId="2169282947" sldId="370"/>
        </pc:sldMkLst>
        <pc:spChg chg="mod">
          <ac:chgData name="Jagmeet" userId="dc89e43a-6dc6-4fc9-9c26-3afcce885f72" providerId="ADAL" clId="{523186B5-6B88-1744-8FC7-42010A8F4F06}" dt="2024-02-21T22:50:32.687" v="103" actId="207"/>
          <ac:spMkLst>
            <pc:docMk/>
            <pc:sldMk cId="2169282947" sldId="370"/>
            <ac:spMk id="16387" creationId="{255B420C-A979-8C90-CC3D-62AF991845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AFEED-00E8-755B-1FFB-B8123F92C7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B8766-5560-6BE2-A4C6-4FACED6590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1AF671-F202-43F9-98C7-D66D1E0DC22C}" type="datetimeFigureOut">
              <a:rPr lang="en-US"/>
              <a:pPr>
                <a:defRPr/>
              </a:pPr>
              <a:t>2/22/24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49CDF15-438F-E795-339B-78B249F27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54AD38D-2CEC-3843-A020-8E3AAE986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F45F-6EE2-7B42-50A7-A75BC0605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D99E6-1E43-CA9A-F196-1EA662B7E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C1C678C-5B3B-496E-8FFF-FDAC76FCD4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1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1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9" r:id="rId1"/>
    <p:sldLayoutId id="2147485650" r:id="rId2"/>
    <p:sldLayoutId id="2147485651" r:id="rId3"/>
    <p:sldLayoutId id="2147485652" r:id="rId4"/>
    <p:sldLayoutId id="2147485653" r:id="rId5"/>
    <p:sldLayoutId id="2147485654" r:id="rId6"/>
    <p:sldLayoutId id="2147485655" r:id="rId7"/>
    <p:sldLayoutId id="2147485656" r:id="rId8"/>
    <p:sldLayoutId id="2147485657" r:id="rId9"/>
    <p:sldLayoutId id="2147485658" r:id="rId10"/>
    <p:sldLayoutId id="2147485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77A-8ABD-A29E-921B-17487E30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620000" cy="35814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ELECTROMAGNETIC FIELD THEORY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Course Code: ECE207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By: Shakti Raj Chopra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98A6F3F-7858-B81B-852F-AEA2D521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u="sng" dirty="0">
                <a:solidFill>
                  <a:srgbClr val="00B050"/>
                </a:solidFill>
                <a:latin typeface="Arial" charset="0"/>
                <a:cs typeface="Arial" charset="0"/>
              </a:rPr>
              <a:t>Del Operator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4CF2126-88FA-6001-26E7-C11E2532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/>
          <a:lstStyle/>
          <a:p>
            <a:pPr lvl="1" algn="just"/>
            <a:r>
              <a:rPr lang="en-US" altLang="en-US" sz="2800"/>
              <a:t>The del operator is the vector differential operator. In Cartesian coordinates,</a:t>
            </a:r>
          </a:p>
          <a:p>
            <a:pPr lvl="1"/>
            <a:endParaRPr lang="en-US" altLang="en-US" sz="3200"/>
          </a:p>
          <a:p>
            <a:pPr lvl="1"/>
            <a:endParaRPr lang="en-US" altLang="en-US" sz="3200"/>
          </a:p>
          <a:p>
            <a:pPr algn="just"/>
            <a:r>
              <a:rPr lang="en-US" altLang="en-US" sz="2800"/>
              <a:t>This vector differential operator, otherwise known as the </a:t>
            </a:r>
            <a:r>
              <a:rPr lang="en-US" altLang="en-US" sz="2800" i="1"/>
              <a:t>gradient operator, </a:t>
            </a:r>
            <a:r>
              <a:rPr lang="en-US" altLang="en-US" sz="2800"/>
              <a:t>is not a vector in itself, but when it operates on a scalar function, for example, a vector ensues. The operator is useful in defining</a:t>
            </a:r>
            <a:endParaRPr lang="en-US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B8B33D99-5A25-0436-21D1-C2B2249B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>
            <a:extLst>
              <a:ext uri="{FF2B5EF4-FFF2-40B4-BE49-F238E27FC236}">
                <a16:creationId xmlns:a16="http://schemas.microsoft.com/office/drawing/2014/main" id="{4F7D9EB4-F108-A2E7-DBC6-C4C4C6BE9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5233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55B420C-A979-8C90-CC3D-62AF991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8535"/>
            <a:ext cx="8229600" cy="5560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i="0" u="none" strike="noStrike">
                <a:effectLst/>
                <a:latin typeface="Google Sans"/>
              </a:rPr>
              <a:t>Gradient of a Scalar:</a:t>
            </a:r>
            <a:endParaRPr lang="en-IN" sz="2200" b="0" i="0" u="none" strike="noStrike">
              <a:effectLst/>
              <a:latin typeface="Google Sans"/>
            </a:endParaRPr>
          </a:p>
          <a:p>
            <a:r>
              <a:rPr lang="en-IN" sz="2200" b="0" i="0" u="none" strike="noStrike">
                <a:effectLst/>
                <a:latin typeface="Google Sans"/>
              </a:rPr>
              <a:t>Imagine a landscape with hills and valleys. The gradient, denoted by ∇, tells you how steep the "hill" of a quantity (like temperature,pressure, or voltage) is at a particular point and in which direction you'd go to climb the steepest part.</a:t>
            </a:r>
          </a:p>
          <a:p>
            <a:r>
              <a:rPr lang="en-IN" sz="2200" b="0" i="0" u="none" strike="noStrike">
                <a:effectLst/>
                <a:latin typeface="Google Sans"/>
              </a:rPr>
              <a:t>In electromagnetism, the gradient of the electric potential (voltage) represents the electric field, pointing in the direction of greatest increase in potential.</a:t>
            </a:r>
          </a:p>
          <a:p>
            <a:pPr marL="0" indent="0">
              <a:buNone/>
            </a:pPr>
            <a:r>
              <a:rPr lang="en-IN" sz="2200" b="1" i="0" u="none" strike="noStrike">
                <a:effectLst/>
                <a:latin typeface="Google Sans"/>
              </a:rPr>
              <a:t>Divergence of a Vector:</a:t>
            </a:r>
            <a:endParaRPr lang="en-IN" sz="2200" b="0" i="0" u="none" strike="noStrike">
              <a:effectLst/>
              <a:latin typeface="Google Sans"/>
            </a:endParaRPr>
          </a:p>
          <a:p>
            <a:r>
              <a:rPr lang="en-IN" sz="2200" b="0" i="0" u="none" strike="noStrike">
                <a:effectLst/>
                <a:latin typeface="Google Sans"/>
              </a:rPr>
              <a:t>Think of a flowing river. The divergence, denoted by ∇⋅, measures how much the water is "spreading out" or "squeezing together" at a point. A positive divergence means the flow is spreading, while a negative divergence means it's converging.</a:t>
            </a:r>
          </a:p>
          <a:p>
            <a:r>
              <a:rPr lang="en-IN" sz="2200" b="0" i="0" u="none" strike="noStrike">
                <a:effectLst/>
                <a:latin typeface="Google Sans"/>
              </a:rPr>
              <a:t>In electromagnetism, the divergence of the electric field tells you if there are any sources or sinks of electric charge at a point. A non-zero divergence indicates the presence of charges.</a:t>
            </a:r>
          </a:p>
          <a:p>
            <a:endParaRPr lang="en-IN" sz="2200" b="0" i="0" u="none" strike="noStrike">
              <a:effectLst/>
              <a:latin typeface="Google Sans"/>
            </a:endParaRPr>
          </a:p>
        </p:txBody>
      </p:sp>
    </p:spTree>
  </p:cSld>
  <p:clrMapOvr>
    <a:masterClrMapping/>
  </p:clrMapOvr>
  <p:transition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55B420C-A979-8C90-CC3D-62AF991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89459"/>
            <a:ext cx="8229600" cy="5526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i="0" u="none" strike="noStrike">
                <a:effectLst/>
                <a:latin typeface="Google Sans"/>
              </a:rPr>
              <a:t>Curl of a Vector:</a:t>
            </a:r>
            <a:endParaRPr lang="en-IN" sz="2200" b="0" i="0" u="none" strike="noStrike">
              <a:effectLst/>
              <a:latin typeface="Google Sans"/>
            </a:endParaRPr>
          </a:p>
          <a:p>
            <a:r>
              <a:rPr lang="en-IN" sz="2200" b="0" i="0" u="none" strike="noStrike">
                <a:effectLst/>
                <a:latin typeface="Google Sans"/>
              </a:rPr>
              <a:t>Imagine a spinning object. The curl, denoted by ∇×, measures how much the object is "twisting" around a point. A high curl means there's significant rotation, while a zero curl means no rotation.</a:t>
            </a:r>
            <a:endParaRPr lang="en-IN" sz="2200">
              <a:latin typeface="Google Sans"/>
            </a:endParaRPr>
          </a:p>
          <a:p>
            <a:pPr marL="0" indent="0">
              <a:buNone/>
            </a:pPr>
            <a:r>
              <a:rPr lang="en-IN" sz="2200" b="1" i="0" u="none" strike="noStrike">
                <a:effectLst/>
                <a:latin typeface="Google Sans"/>
              </a:rPr>
              <a:t>Laplacian of a Scalar:</a:t>
            </a:r>
            <a:endParaRPr lang="en-IN" sz="2200" b="0" i="0" u="none" strike="noStrike">
              <a:effectLst/>
              <a:latin typeface="Google Sans"/>
            </a:endParaRPr>
          </a:p>
          <a:p>
            <a:r>
              <a:rPr lang="en-IN" sz="2200" b="0" i="0" u="none" strike="noStrike">
                <a:effectLst/>
                <a:latin typeface="Google Sans"/>
              </a:rPr>
              <a:t>This combines the effects of the gradient and divergence. It tells you how rapidly the "hilliness" of a quantity changes around a point,considering both steepness and spreading/convergence.</a:t>
            </a:r>
          </a:p>
          <a:p>
            <a:pPr marL="0" indent="0">
              <a:buNone/>
            </a:pPr>
            <a:r>
              <a:rPr lang="en-IN" sz="2200" b="1" i="0" u="none" strike="noStrike">
                <a:effectLst/>
                <a:latin typeface="Google Sans"/>
              </a:rPr>
              <a:t>Laplacian of a Vector:</a:t>
            </a:r>
            <a:endParaRPr lang="en-IN" sz="2200" b="0" i="0" u="none" strike="noStrike">
              <a:effectLst/>
              <a:latin typeface="Google Sans"/>
            </a:endParaRPr>
          </a:p>
          <a:p>
            <a:r>
              <a:rPr lang="en-IN" sz="2200" b="0" i="0" u="none" strike="noStrike">
                <a:effectLst/>
                <a:latin typeface="Google Sans"/>
              </a:rPr>
              <a:t>This is less commonly used, but it applies the Laplacian operator to each component of a vector field.</a:t>
            </a:r>
          </a:p>
          <a:p>
            <a:endParaRPr lang="en-IN" sz="2200" b="0" i="0" u="none" strike="noStrike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69282947"/>
      </p:ext>
    </p:extLst>
  </p:cSld>
  <p:clrMapOvr>
    <a:masterClrMapping/>
  </p:clrMapOvr>
  <p:transition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2B64BB9-182B-61CE-1C28-1F99A132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609600"/>
          </a:xfrm>
        </p:spPr>
        <p:txBody>
          <a:bodyPr/>
          <a:lstStyle/>
          <a:p>
            <a:pPr algn="ctr">
              <a:defRPr/>
            </a:pPr>
            <a:r>
              <a:rPr lang="en-IN" sz="3200" b="1" dirty="0"/>
              <a:t>GRADIENT OF A SCALAR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55B420C-A979-8C90-CC3D-62AF991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/>
          <a:lstStyle/>
          <a:p>
            <a:pPr marL="393700" lvl="1" indent="0">
              <a:buFont typeface="Wingdings 2" panose="05020102010507070707" pitchFamily="18" charset="2"/>
              <a:buNone/>
            </a:pPr>
            <a:endParaRPr lang="en-US" altLang="en-US" sz="3200"/>
          </a:p>
          <a:p>
            <a:pPr algn="just"/>
            <a:r>
              <a:rPr lang="en-US" altLang="en-US" sz="2800"/>
              <a:t>The </a:t>
            </a:r>
            <a:r>
              <a:rPr lang="en-US" altLang="en-US" sz="2800" b="1"/>
              <a:t>gradient </a:t>
            </a:r>
            <a:r>
              <a:rPr lang="en-US" altLang="en-US" sz="2800"/>
              <a:t>of a scalar field </a:t>
            </a:r>
            <a:r>
              <a:rPr lang="en-US" altLang="en-US" sz="2800" i="1"/>
              <a:t>V </a:t>
            </a:r>
            <a:r>
              <a:rPr lang="en-US" altLang="en-US" sz="2800"/>
              <a:t>is a vector that represents both the magnitude and the direction of the maximum space rale of increase of V.</a:t>
            </a:r>
            <a:endParaRPr lang="en-US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7E074B0E-FB7B-3E9C-4420-86A8FCDB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46388"/>
            <a:ext cx="44958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09577"/>
      </p:ext>
    </p:extLst>
  </p:cSld>
  <p:clrMapOvr>
    <a:masterClrMapping/>
  </p:clrMapOvr>
  <p:transition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744B58D-EC69-BAB6-1F28-A8A2B64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B601-F86A-95F7-ADD7-D4EDFB42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A mathematical expression for the gradient can be obtained by evaluating the difference in the field </a:t>
            </a:r>
            <a:r>
              <a:rPr lang="en-US" i="1" dirty="0" err="1"/>
              <a:t>dV</a:t>
            </a:r>
            <a:r>
              <a:rPr lang="en-US" i="1" dirty="0"/>
              <a:t> </a:t>
            </a:r>
            <a:r>
              <a:rPr lang="en-US" dirty="0"/>
              <a:t>between points </a:t>
            </a:r>
            <a:r>
              <a:rPr lang="en-US" i="1" dirty="0"/>
              <a:t>P1 </a:t>
            </a:r>
            <a:r>
              <a:rPr lang="en-US" dirty="0"/>
              <a:t>and </a:t>
            </a:r>
            <a:r>
              <a:rPr lang="en-US" i="1" dirty="0"/>
              <a:t>P2 </a:t>
            </a:r>
            <a:r>
              <a:rPr lang="en-US" dirty="0"/>
              <a:t>of Figure  where V,, </a:t>
            </a:r>
            <a:r>
              <a:rPr lang="en-US" i="1" dirty="0"/>
              <a:t>V2, </a:t>
            </a:r>
            <a:r>
              <a:rPr lang="en-US" dirty="0"/>
              <a:t>and V3 are contours o which </a:t>
            </a:r>
            <a:r>
              <a:rPr lang="en-US" i="1" dirty="0"/>
              <a:t>V </a:t>
            </a:r>
            <a:r>
              <a:rPr lang="en-US" dirty="0"/>
              <a:t>is constant. From calculus: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endParaRPr lang="en-US" dirty="0"/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Let</a:t>
            </a:r>
            <a:endParaRPr lang="en-IN" dirty="0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902065EB-1B49-7845-36C9-0EACC49A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2667"/>
            <a:ext cx="5075238" cy="11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1DD2C03E-25B3-A058-7C43-71301DBA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18088"/>
            <a:ext cx="36893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>
            <a:extLst>
              <a:ext uri="{FF2B5EF4-FFF2-40B4-BE49-F238E27FC236}">
                <a16:creationId xmlns:a16="http://schemas.microsoft.com/office/drawing/2014/main" id="{AC80F8D5-AD09-4694-F5BC-3526C05C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10238"/>
            <a:ext cx="3198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6">
            <a:extLst>
              <a:ext uri="{FF2B5EF4-FFF2-40B4-BE49-F238E27FC236}">
                <a16:creationId xmlns:a16="http://schemas.microsoft.com/office/drawing/2014/main" id="{1F11E67B-8202-B94E-035B-1489C5E88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627688"/>
            <a:ext cx="18827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C439471-80A2-D716-6FBE-E477AD73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A877-DB2C-E5A3-C384-A8A185AB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 definition, G is the gradient of </a:t>
            </a:r>
            <a:r>
              <a:rPr lang="en-US" i="1" dirty="0"/>
              <a:t>V. </a:t>
            </a:r>
            <a:r>
              <a:rPr lang="en-US" dirty="0"/>
              <a:t>Therefore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IN" dirty="0"/>
              <a:t>for cylindrical coordinates,</a:t>
            </a:r>
          </a:p>
          <a:p>
            <a:pPr>
              <a:defRPr/>
            </a:pPr>
            <a:endParaRPr lang="en-I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and for spherical coordinates,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C68F0523-EC09-7F3D-C696-0737A989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514600"/>
            <a:ext cx="4927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B22A314D-1363-5324-CA96-60C9E366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33813"/>
            <a:ext cx="37338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DE42DD9C-DE87-2709-1CA0-D235FEA8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5292725"/>
            <a:ext cx="5030787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D999F34-9B4C-6B57-FB17-BBA7C6A9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704850"/>
          </a:xfrm>
        </p:spPr>
        <p:txBody>
          <a:bodyPr/>
          <a:lstStyle/>
          <a:p>
            <a:r>
              <a:rPr lang="en-US" altLang="en-US"/>
              <a:t>Divergence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5F537F4-5FDA-96DB-2BA7-B6F34056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438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divergence </a:t>
            </a:r>
            <a:r>
              <a:rPr lang="en-US" altLang="en-US"/>
              <a:t>of </a:t>
            </a:r>
            <a:r>
              <a:rPr lang="en-US" altLang="en-US" b="1"/>
              <a:t>A </a:t>
            </a:r>
            <a:r>
              <a:rPr lang="en-US" altLang="en-US"/>
              <a:t>at a given point </a:t>
            </a:r>
            <a:r>
              <a:rPr lang="en-US" altLang="en-US" i="1"/>
              <a:t>P </a:t>
            </a:r>
            <a:r>
              <a:rPr lang="en-US" altLang="en-US"/>
              <a:t>is total </a:t>
            </a:r>
            <a:r>
              <a:rPr lang="en-US" altLang="en-US" i="1"/>
              <a:t>outward </a:t>
            </a:r>
            <a:r>
              <a:rPr lang="en-US" altLang="en-US"/>
              <a:t>flux per unit volume as the volume shrinks about </a:t>
            </a:r>
            <a:r>
              <a:rPr lang="en-US" altLang="en-US" i="1"/>
              <a:t>P.</a:t>
            </a:r>
            <a:endParaRPr lang="en-US" altLang="en-US"/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94035022-104D-EC45-4A8B-E463A6E2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590800"/>
            <a:ext cx="3860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>
            <a:extLst>
              <a:ext uri="{FF2B5EF4-FFF2-40B4-BE49-F238E27FC236}">
                <a16:creationId xmlns:a16="http://schemas.microsoft.com/office/drawing/2014/main" id="{E4EDD752-5C8D-20FF-2F59-1264EC26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60800"/>
            <a:ext cx="4191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F2FF0C2-7983-1B6A-537B-45CE6D75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781050"/>
          </a:xfrm>
        </p:spPr>
        <p:txBody>
          <a:bodyPr/>
          <a:lstStyle/>
          <a:p>
            <a:r>
              <a:rPr lang="en-US" altLang="en-US"/>
              <a:t>Divergence</a:t>
            </a:r>
          </a:p>
        </p:txBody>
      </p:sp>
      <p:pic>
        <p:nvPicPr>
          <p:cNvPr id="20483" name="Content Placeholder 3">
            <a:extLst>
              <a:ext uri="{FF2B5EF4-FFF2-40B4-BE49-F238E27FC236}">
                <a16:creationId xmlns:a16="http://schemas.microsoft.com/office/drawing/2014/main" id="{66524C54-E820-2E40-4F68-45B4E75E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8229600" cy="45180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527ECB6-9BFE-B34F-6C70-50BF5776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66750"/>
            <a:ext cx="8229600" cy="781050"/>
          </a:xfrm>
        </p:spPr>
        <p:txBody>
          <a:bodyPr/>
          <a:lstStyle/>
          <a:p>
            <a:r>
              <a:rPr lang="en-US" altLang="en-US"/>
              <a:t>Divergence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790B329B-A1BC-E35B-2245-497FC824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968500"/>
            <a:ext cx="8994775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107E8CA-813F-F3EB-DAD1-1C599143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ADB4B55-9BB8-E015-44E4-243AD697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36415129-77BF-07E8-11C6-BA06B5C6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0"/>
            <a:ext cx="8382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>
            <a:extLst>
              <a:ext uri="{FF2B5EF4-FFF2-40B4-BE49-F238E27FC236}">
                <a16:creationId xmlns:a16="http://schemas.microsoft.com/office/drawing/2014/main" id="{90A060AB-F644-C988-DD86-219BE0A2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5189538"/>
            <a:ext cx="84010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4FD5458-69D1-792B-2666-9763505B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52400"/>
            <a:ext cx="3429000" cy="609600"/>
          </a:xfrm>
        </p:spPr>
        <p:txBody>
          <a:bodyPr/>
          <a:lstStyle/>
          <a:p>
            <a:pPr algn="ctr"/>
            <a:r>
              <a:rPr lang="en-IN" altLang="en-US" sz="3600" b="1">
                <a:solidFill>
                  <a:schemeClr val="tx1"/>
                </a:solidFill>
              </a:rPr>
              <a:t>Books</a:t>
            </a:r>
            <a:endParaRPr lang="en-IN" altLang="en-US" sz="4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64B14EA-27CB-2F6B-C4A2-612D585B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953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Book: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en-US" sz="3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 OF ELECTROMAGNETICS</a:t>
            </a:r>
          </a:p>
          <a:p>
            <a:pPr>
              <a:defRPr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MATTHEW N.O. SADIKU, 4th 2009 OXFORD UNIVERSITY    </a:t>
            </a:r>
          </a:p>
          <a:p>
            <a:pPr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PRESS, INDIA</a:t>
            </a:r>
          </a:p>
          <a:p>
            <a:pPr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Book: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ELECTROMAGNETIC WAVES AND RADIATING SYSTEMS</a:t>
            </a:r>
          </a:p>
          <a:p>
            <a:pPr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- EDWARD C. JORDAN 5th PRENTICE HALL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7DFB5CD-9951-E3C3-B0AD-569826E6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953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Divergence</a:t>
            </a:r>
          </a:p>
        </p:txBody>
      </p:sp>
      <p:pic>
        <p:nvPicPr>
          <p:cNvPr id="23555" name="Content Placeholder 5">
            <a:extLst>
              <a:ext uri="{FF2B5EF4-FFF2-40B4-BE49-F238E27FC236}">
                <a16:creationId xmlns:a16="http://schemas.microsoft.com/office/drawing/2014/main" id="{A6BA376F-5125-B2DD-5550-2D8A10BFA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328194"/>
            <a:ext cx="7112000" cy="1346200"/>
          </a:xfrm>
        </p:spPr>
      </p:pic>
      <p:pic>
        <p:nvPicPr>
          <p:cNvPr id="23556" name="Picture 3">
            <a:extLst>
              <a:ext uri="{FF2B5EF4-FFF2-40B4-BE49-F238E27FC236}">
                <a16:creationId xmlns:a16="http://schemas.microsoft.com/office/drawing/2014/main" id="{A065516F-C26D-75F9-DA19-F3E0519D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006600"/>
            <a:ext cx="4622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>
            <a:extLst>
              <a:ext uri="{FF2B5EF4-FFF2-40B4-BE49-F238E27FC236}">
                <a16:creationId xmlns:a16="http://schemas.microsoft.com/office/drawing/2014/main" id="{83C30078-B540-7C35-7B9B-33DBE80CE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94100"/>
            <a:ext cx="6858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6">
            <a:extLst>
              <a:ext uri="{FF2B5EF4-FFF2-40B4-BE49-F238E27FC236}">
                <a16:creationId xmlns:a16="http://schemas.microsoft.com/office/drawing/2014/main" id="{820EE417-B984-D17D-E928-000918F5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25638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 Circular Coordinate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8E8DEA7B-BC68-1E02-4A7A-A875075B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151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 Spherical Coordinate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5D528E6-AF11-8F21-5396-018362B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Divergence Theorem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:a16="http://schemas.microsoft.com/office/drawing/2014/main" id="{350141FC-97E9-4DC1-6939-73404F9D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25209"/>
            <a:ext cx="7886700" cy="1552169"/>
          </a:xfrm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A3287C48-426C-C396-6300-AB610D94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400300"/>
            <a:ext cx="30988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AC7A590-9D33-D009-A79C-D234F666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704850"/>
          </a:xfrm>
        </p:spPr>
        <p:txBody>
          <a:bodyPr/>
          <a:lstStyle/>
          <a:p>
            <a:r>
              <a:rPr lang="en-US" altLang="en-US"/>
              <a:t>Divergence Theorem: Proof</a:t>
            </a:r>
          </a:p>
        </p:txBody>
      </p:sp>
      <p:pic>
        <p:nvPicPr>
          <p:cNvPr id="25603" name="Content Placeholder 3">
            <a:extLst>
              <a:ext uri="{FF2B5EF4-FFF2-40B4-BE49-F238E27FC236}">
                <a16:creationId xmlns:a16="http://schemas.microsoft.com/office/drawing/2014/main" id="{F11A4F5C-F76E-A906-3292-2975750F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8" y="2047875"/>
            <a:ext cx="8229600" cy="1838325"/>
          </a:xfrm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11A816E7-A3F7-FE1A-BE1F-29F67E2F9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3860800"/>
            <a:ext cx="472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317F70E-8786-1341-C17B-BCFC546A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597ED85-B47F-74A4-64F8-5C63B467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Since the outward flux to one cell is inward to some neighboring cells, there is cancellation on every interior surfaces</a:t>
            </a:r>
          </a:p>
          <a:p>
            <a:pPr algn="just"/>
            <a:r>
              <a:rPr lang="en-US" altLang="en-US"/>
              <a:t>So the sum of the surface integrals over Sk's is the same as the surface integral over the surface 5. Taking the limit of the right-hand side of eq. (3.43) and incorporating eq. (3.32) gives ie Divergence</a:t>
            </a:r>
            <a:endParaRPr lang="en-IN" altLang="en-US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4314BECA-A7F6-1E7D-3E20-054FE10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6965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7D8065A-38E5-2206-C887-F7568C0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Divergence Theorem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711A3B4-CCCF-08CD-37F8-9615AD0D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That is Divergence Theorem.</a:t>
            </a:r>
          </a:p>
          <a:p>
            <a:endParaRPr lang="en-IN" altLang="en-US"/>
          </a:p>
          <a:p>
            <a:r>
              <a:rPr lang="en-IN" altLang="en-US"/>
              <a:t>Using the Divergence Theorem, we can convert the surface integral to volume integral using Divergence.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656248D9-F20A-E7BA-0CA5-6EE47F48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2638"/>
            <a:ext cx="389572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A2ABA48-E96B-CC36-1327-4E39506C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95400"/>
            <a:ext cx="7848600" cy="609600"/>
          </a:xfrm>
        </p:spPr>
        <p:txBody>
          <a:bodyPr/>
          <a:lstStyle/>
          <a:p>
            <a:r>
              <a:rPr lang="en-US" altLang="en-US"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look at following URL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6DA2FE0-386C-5A33-CC02-9CD1B9A7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62600"/>
          </a:xfrm>
        </p:spPr>
        <p:txBody>
          <a:bodyPr/>
          <a:lstStyle/>
          <a:p>
            <a:pPr lvl="1"/>
            <a:endParaRPr lang="en-US" altLang="en-US" sz="3000" b="1"/>
          </a:p>
          <a:p>
            <a:pPr lvl="1"/>
            <a:endParaRPr lang="en-US" altLang="en-US" sz="3000" b="1"/>
          </a:p>
          <a:p>
            <a:pPr lvl="1"/>
            <a:endParaRPr lang="en-US" altLang="en-US" sz="3000" b="1"/>
          </a:p>
          <a:p>
            <a:pPr lvl="1"/>
            <a:endParaRPr lang="en-US" altLang="en-US" sz="3000" b="1"/>
          </a:p>
          <a:p>
            <a:pPr lvl="1"/>
            <a:r>
              <a:rPr lang="en-US" altLang="en-US" sz="3200"/>
              <a:t>http://llovesumi.tripod.com/menu.htm</a:t>
            </a:r>
            <a:endParaRPr lang="en-US" altLang="en-US" sz="3000" b="1"/>
          </a:p>
        </p:txBody>
      </p:sp>
    </p:spTree>
  </p:cSld>
  <p:clrMapOvr>
    <a:masterClrMapping/>
  </p:clrMapOvr>
  <p:transition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BA4BAA8-F08F-8BD2-1C77-5D1C51AA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altLang="en-US"/>
              <a:t>Curl of a Vector Field</a:t>
            </a:r>
          </a:p>
        </p:txBody>
      </p:sp>
      <p:pic>
        <p:nvPicPr>
          <p:cNvPr id="29699" name="Content Placeholder 3">
            <a:extLst>
              <a:ext uri="{FF2B5EF4-FFF2-40B4-BE49-F238E27FC236}">
                <a16:creationId xmlns:a16="http://schemas.microsoft.com/office/drawing/2014/main" id="{0D740858-C296-4689-87A3-469151714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55788"/>
            <a:ext cx="8229600" cy="1152525"/>
          </a:xfrm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0E15AAAE-5E21-5659-85AA-EEE50338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43300"/>
            <a:ext cx="45227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>
            <a:extLst>
              <a:ext uri="{FF2B5EF4-FFF2-40B4-BE49-F238E27FC236}">
                <a16:creationId xmlns:a16="http://schemas.microsoft.com/office/drawing/2014/main" id="{4E125FBE-55AA-9CCF-7E70-DC844AE3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984750"/>
            <a:ext cx="82819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BA3F195-0EF2-6C6D-CF65-EAFC8F1C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5350"/>
            <a:ext cx="4876800" cy="704850"/>
          </a:xfrm>
        </p:spPr>
        <p:txBody>
          <a:bodyPr/>
          <a:lstStyle/>
          <a:p>
            <a:r>
              <a:rPr lang="en-US" altLang="en-US" b="1"/>
              <a:t>Curl:</a:t>
            </a:r>
            <a:r>
              <a:rPr lang="en-US" altLang="en-US"/>
              <a:t> Derivation</a:t>
            </a:r>
          </a:p>
        </p:txBody>
      </p:sp>
      <p:pic>
        <p:nvPicPr>
          <p:cNvPr id="30723" name="Content Placeholder 3">
            <a:extLst>
              <a:ext uri="{FF2B5EF4-FFF2-40B4-BE49-F238E27FC236}">
                <a16:creationId xmlns:a16="http://schemas.microsoft.com/office/drawing/2014/main" id="{73C77941-4835-D7F4-4D0C-5E267E176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3760788" cy="292100"/>
          </a:xfrm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8D5C4BA5-B00E-4963-8A53-DEB6A7BCB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16200"/>
            <a:ext cx="4876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E83FF654-66DA-4D08-A53A-C9400008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83058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6DE4FF7E-06B0-4C3B-EB9C-B580D65B5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4005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>
            <a:extLst>
              <a:ext uri="{FF2B5EF4-FFF2-40B4-BE49-F238E27FC236}">
                <a16:creationId xmlns:a16="http://schemas.microsoft.com/office/drawing/2014/main" id="{324E60F2-A279-31A1-EF23-B1755C61D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13" y="28575"/>
            <a:ext cx="7367587" cy="2768600"/>
          </a:xfrm>
        </p:spPr>
      </p:pic>
      <p:pic>
        <p:nvPicPr>
          <p:cNvPr id="31747" name="Picture 4">
            <a:extLst>
              <a:ext uri="{FF2B5EF4-FFF2-40B4-BE49-F238E27FC236}">
                <a16:creationId xmlns:a16="http://schemas.microsoft.com/office/drawing/2014/main" id="{37D98F7E-EDC6-3F9F-955F-171BA4C77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97175"/>
            <a:ext cx="73675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6">
            <a:extLst>
              <a:ext uri="{FF2B5EF4-FFF2-40B4-BE49-F238E27FC236}">
                <a16:creationId xmlns:a16="http://schemas.microsoft.com/office/drawing/2014/main" id="{A20A9458-7D38-DD9B-16DB-A9BB13BA5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25400"/>
            <a:ext cx="1606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A11CCFF4-6794-17CE-F00F-0915093A8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28600"/>
            <a:ext cx="75215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>
            <a:extLst>
              <a:ext uri="{FF2B5EF4-FFF2-40B4-BE49-F238E27FC236}">
                <a16:creationId xmlns:a16="http://schemas.microsoft.com/office/drawing/2014/main" id="{E92A6323-A5D6-E394-88AD-224B3368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76538"/>
            <a:ext cx="5792788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1C3E007-842E-E180-26BD-C17E1F6F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/>
              <a:t>DIFFERENTIAL LENGTH, AREA, AND VOLUME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D1BC2A0-AC83-90E9-0E9D-22BA5274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/>
          <a:lstStyle/>
          <a:p>
            <a:pPr lvl="1">
              <a:defRPr/>
            </a:pPr>
            <a:r>
              <a:rPr lang="en-IN" sz="2800" dirty="0"/>
              <a:t>Cartesian Coordinates</a:t>
            </a:r>
            <a:r>
              <a:rPr lang="en-US" altLang="en-US" sz="2800" dirty="0"/>
              <a:t>,</a:t>
            </a:r>
          </a:p>
          <a:p>
            <a:pPr marL="393700" lvl="1" indent="0">
              <a:buFont typeface="Wingdings 2" panose="05020102010507070707" pitchFamily="18" charset="2"/>
              <a:buNone/>
              <a:defRPr/>
            </a:pPr>
            <a:r>
              <a:rPr lang="en-US" sz="2800" dirty="0"/>
              <a:t>Differential displacement is given by:</a:t>
            </a:r>
          </a:p>
          <a:p>
            <a:pPr marL="393700" lvl="1" indent="0">
              <a:buFont typeface="Wingdings 2" panose="05020102010507070707" pitchFamily="18" charset="2"/>
              <a:buNone/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3200" dirty="0"/>
          </a:p>
          <a:p>
            <a:pPr lvl="1">
              <a:defRPr/>
            </a:pPr>
            <a:endParaRPr lang="en-US" altLang="en-US" sz="3200" dirty="0"/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7DDD7CF0-B0BD-8F04-FB5F-39ECC4B5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1968500"/>
            <a:ext cx="36639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>
            <a:extLst>
              <a:ext uri="{FF2B5EF4-FFF2-40B4-BE49-F238E27FC236}">
                <a16:creationId xmlns:a16="http://schemas.microsoft.com/office/drawing/2014/main" id="{5B5EAD4D-453C-7C1A-DA08-A5B608AC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774950"/>
            <a:ext cx="410368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A976A0FA-1188-B768-2C67-271394A5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43000"/>
            <a:ext cx="9043987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>
            <a:extLst>
              <a:ext uri="{FF2B5EF4-FFF2-40B4-BE49-F238E27FC236}">
                <a16:creationId xmlns:a16="http://schemas.microsoft.com/office/drawing/2014/main" id="{9466EAFC-5A09-841F-6327-4EF11671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13200"/>
            <a:ext cx="624998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D67BEDE-7E8F-7F20-9DB5-C3E2C92E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Determine the Curl</a:t>
            </a:r>
          </a:p>
        </p:txBody>
      </p:sp>
      <p:pic>
        <p:nvPicPr>
          <p:cNvPr id="34819" name="Content Placeholder 3">
            <a:extLst>
              <a:ext uri="{FF2B5EF4-FFF2-40B4-BE49-F238E27FC236}">
                <a16:creationId xmlns:a16="http://schemas.microsoft.com/office/drawing/2014/main" id="{E3CFDBDF-DBED-3464-B355-FD25A724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2667000"/>
            <a:ext cx="6786562" cy="234315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326B969-79E7-A485-F813-9A964CF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Solution</a:t>
            </a:r>
          </a:p>
        </p:txBody>
      </p:sp>
      <p:pic>
        <p:nvPicPr>
          <p:cNvPr id="35843" name="Content Placeholder 3">
            <a:extLst>
              <a:ext uri="{FF2B5EF4-FFF2-40B4-BE49-F238E27FC236}">
                <a16:creationId xmlns:a16="http://schemas.microsoft.com/office/drawing/2014/main" id="{141B1CA7-A928-032F-36D4-83C1AF59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7825"/>
            <a:ext cx="7886700" cy="280693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D49DEA1-4509-F12D-E448-1D2966C3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36867" name="Content Placeholder 3">
            <a:extLst>
              <a:ext uri="{FF2B5EF4-FFF2-40B4-BE49-F238E27FC236}">
                <a16:creationId xmlns:a16="http://schemas.microsoft.com/office/drawing/2014/main" id="{5627B92F-EA89-B406-8697-21458C9D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08685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D555A7A-BD3B-BD8D-A0CB-82BC6FE5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Determine the Curl</a:t>
            </a:r>
          </a:p>
        </p:txBody>
      </p:sp>
      <p:pic>
        <p:nvPicPr>
          <p:cNvPr id="37891" name="Content Placeholder 3">
            <a:extLst>
              <a:ext uri="{FF2B5EF4-FFF2-40B4-BE49-F238E27FC236}">
                <a16:creationId xmlns:a16="http://schemas.microsoft.com/office/drawing/2014/main" id="{FF6FED29-7F82-7F48-7076-1DB8DABF4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" y="2667000"/>
            <a:ext cx="6943725" cy="23971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88D7C29-F9FF-9839-0803-BEF6BFE9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Ans</a:t>
            </a:r>
          </a:p>
        </p:txBody>
      </p:sp>
      <p:pic>
        <p:nvPicPr>
          <p:cNvPr id="38915" name="Content Placeholder 3">
            <a:extLst>
              <a:ext uri="{FF2B5EF4-FFF2-40B4-BE49-F238E27FC236}">
                <a16:creationId xmlns:a16="http://schemas.microsoft.com/office/drawing/2014/main" id="{6046A34E-E625-9E21-6520-F9D7DEE8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1309"/>
            <a:ext cx="7886700" cy="217997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BFBE816-7E26-38A6-8CB6-C48C90B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Stokes’ Theorem</a:t>
            </a:r>
          </a:p>
        </p:txBody>
      </p:sp>
      <p:pic>
        <p:nvPicPr>
          <p:cNvPr id="39939" name="Content Placeholder 3">
            <a:extLst>
              <a:ext uri="{FF2B5EF4-FFF2-40B4-BE49-F238E27FC236}">
                <a16:creationId xmlns:a16="http://schemas.microsoft.com/office/drawing/2014/main" id="{33F4D7FF-3318-B847-4A05-4489F12B9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01562"/>
            <a:ext cx="7886700" cy="299946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8A7CF06-6C9C-02ED-A335-2AAF0407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81150"/>
            <a:ext cx="5334000" cy="704850"/>
          </a:xfrm>
        </p:spPr>
        <p:txBody>
          <a:bodyPr/>
          <a:lstStyle/>
          <a:p>
            <a:r>
              <a:rPr lang="en-US" altLang="en-US"/>
              <a:t>Stokes’ theorem</a:t>
            </a: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A5B80FF8-61F5-AA57-260D-074D6AA2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865563"/>
            <a:ext cx="8229600" cy="2154237"/>
          </a:xfrm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3F9721F7-BA57-C4A5-5942-BC0785758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6365E0A-1C4F-67D1-A681-AE2D7C8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Stokes’ theorem</a:t>
            </a:r>
          </a:p>
        </p:txBody>
      </p:sp>
      <p:pic>
        <p:nvPicPr>
          <p:cNvPr id="41987" name="Content Placeholder 3">
            <a:extLst>
              <a:ext uri="{FF2B5EF4-FFF2-40B4-BE49-F238E27FC236}">
                <a16:creationId xmlns:a16="http://schemas.microsoft.com/office/drawing/2014/main" id="{45384EA8-D5AC-4149-F8B9-2A335DA58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5765"/>
            <a:ext cx="7886700" cy="3511057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8830CBA-D12E-2B83-7B72-0CF39AC9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76250"/>
          </a:xfrm>
        </p:spPr>
        <p:txBody>
          <a:bodyPr>
            <a:normAutofit fontScale="90000"/>
          </a:bodyPr>
          <a:lstStyle/>
          <a:p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LAPLACIAN OF A SCALAR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E27B758-84AC-CEDE-D189-0CC6B3F0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4389437"/>
          </a:xfrm>
        </p:spPr>
        <p:txBody>
          <a:bodyPr/>
          <a:lstStyle/>
          <a:p>
            <a:pPr algn="just"/>
            <a:r>
              <a:rPr lang="en-US" altLang="en-US"/>
              <a:t>It is a single operator which is the composite of gradient and divergence operators. This operator is known as the </a:t>
            </a:r>
            <a:r>
              <a:rPr lang="en-US" altLang="en-US" i="1"/>
              <a:t>Laplacian</a:t>
            </a:r>
            <a:endParaRPr lang="en-US" altLang="en-US"/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2B7526FE-6508-23A2-2FD6-B89D315A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6338"/>
            <a:ext cx="77485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>
            <a:extLst>
              <a:ext uri="{FF2B5EF4-FFF2-40B4-BE49-F238E27FC236}">
                <a16:creationId xmlns:a16="http://schemas.microsoft.com/office/drawing/2014/main" id="{926AE61E-694D-502F-083F-D4936976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2300"/>
            <a:ext cx="3251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5">
            <a:extLst>
              <a:ext uri="{FF2B5EF4-FFF2-40B4-BE49-F238E27FC236}">
                <a16:creationId xmlns:a16="http://schemas.microsoft.com/office/drawing/2014/main" id="{8990C422-3AC1-3BF0-17D4-329D7B36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4038600"/>
            <a:ext cx="57673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6">
            <a:extLst>
              <a:ext uri="{FF2B5EF4-FFF2-40B4-BE49-F238E27FC236}">
                <a16:creationId xmlns:a16="http://schemas.microsoft.com/office/drawing/2014/main" id="{933C4051-AD86-2571-5F76-D47D9968C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5240338"/>
            <a:ext cx="30353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7">
            <a:extLst>
              <a:ext uri="{FF2B5EF4-FFF2-40B4-BE49-F238E27FC236}">
                <a16:creationId xmlns:a16="http://schemas.microsoft.com/office/drawing/2014/main" id="{E4598104-F56D-2824-86A0-D7228AC91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6407150"/>
            <a:ext cx="6503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E7A872B-2CFE-38CE-D913-7D17629B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609600"/>
          </a:xfrm>
        </p:spPr>
        <p:txBody>
          <a:bodyPr/>
          <a:lstStyle/>
          <a:p>
            <a:pPr algn="ctr">
              <a:defRPr/>
            </a:pP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C26753E-967D-8E92-CE76-E3D75973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/>
          <a:lstStyle/>
          <a:p>
            <a:pPr lvl="1">
              <a:defRPr/>
            </a:pPr>
            <a:r>
              <a:rPr lang="en-US" sz="2800" dirty="0"/>
              <a:t>Differential normal area is given by</a:t>
            </a:r>
            <a:r>
              <a:rPr lang="en-US" altLang="en-US" sz="2800" dirty="0"/>
              <a:t>,</a:t>
            </a:r>
          </a:p>
          <a:p>
            <a:pPr marL="393700" lvl="1" indent="0">
              <a:buFont typeface="Wingdings 2" panose="05020102010507070707" pitchFamily="18" charset="2"/>
              <a:buNone/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3200" dirty="0"/>
          </a:p>
          <a:p>
            <a:pPr lvl="1">
              <a:defRPr/>
            </a:pPr>
            <a:endParaRPr lang="en-US" altLang="en-US" sz="3200" dirty="0"/>
          </a:p>
        </p:txBody>
      </p:sp>
      <p:pic>
        <p:nvPicPr>
          <p:cNvPr id="9220" name="Picture 1">
            <a:extLst>
              <a:ext uri="{FF2B5EF4-FFF2-40B4-BE49-F238E27FC236}">
                <a16:creationId xmlns:a16="http://schemas.microsoft.com/office/drawing/2014/main" id="{07A2D654-9C15-83AA-DBF5-605D7BE3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1430338"/>
            <a:ext cx="213995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>
            <a:extLst>
              <a:ext uri="{FF2B5EF4-FFF2-40B4-BE49-F238E27FC236}">
                <a16:creationId xmlns:a16="http://schemas.microsoft.com/office/drawing/2014/main" id="{1B8A48F4-4E46-C316-F1AB-09E138523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9575"/>
            <a:ext cx="57150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408F203-E412-042E-71F7-32C1445A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/>
          <a:lstStyle/>
          <a:p>
            <a:r>
              <a:rPr lang="en-US" altLang="en-US"/>
              <a:t>Laplacian of a Scalar</a:t>
            </a:r>
          </a:p>
        </p:txBody>
      </p:sp>
      <p:pic>
        <p:nvPicPr>
          <p:cNvPr id="44035" name="Content Placeholder 3">
            <a:extLst>
              <a:ext uri="{FF2B5EF4-FFF2-40B4-BE49-F238E27FC236}">
                <a16:creationId xmlns:a16="http://schemas.microsoft.com/office/drawing/2014/main" id="{97C221AE-3F76-7DF4-E6FF-F8D606244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1879600"/>
            <a:ext cx="2794000" cy="317500"/>
          </a:xfrm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BA4B4639-2E49-5494-E3C9-634E4F01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227263"/>
            <a:ext cx="45735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09103C97-A00E-8745-80BD-070FBE299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73500"/>
            <a:ext cx="2590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1CFC62-7A5F-9C0E-7BC6-8D92B5164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495800"/>
            <a:ext cx="72675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5808379-36D9-558A-BA97-4527CC0B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781050"/>
          </a:xfrm>
        </p:spPr>
        <p:txBody>
          <a:bodyPr/>
          <a:lstStyle/>
          <a:p>
            <a:r>
              <a:rPr lang="en-US" altLang="en-US" sz="4400" b="1"/>
              <a:t>Laplacian of Scalar Field</a:t>
            </a:r>
          </a:p>
        </p:txBody>
      </p:sp>
      <p:pic>
        <p:nvPicPr>
          <p:cNvPr id="45059" name="Content Placeholder 3">
            <a:extLst>
              <a:ext uri="{FF2B5EF4-FFF2-40B4-BE49-F238E27FC236}">
                <a16:creationId xmlns:a16="http://schemas.microsoft.com/office/drawing/2014/main" id="{13ABD056-73A4-0001-7ED1-5CC1E1791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1711325"/>
            <a:ext cx="8229600" cy="498475"/>
          </a:xfrm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FE5A68B3-160C-A52F-CEBD-1E0DF3699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43840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52FD01B1-DA19-08E6-88EC-9F9855026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743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>
            <a:extLst>
              <a:ext uri="{FF2B5EF4-FFF2-40B4-BE49-F238E27FC236}">
                <a16:creationId xmlns:a16="http://schemas.microsoft.com/office/drawing/2014/main" id="{F5E6B1F3-4E6B-932E-2660-9F59A8DA0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854325"/>
            <a:ext cx="8255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>
            <a:extLst>
              <a:ext uri="{FF2B5EF4-FFF2-40B4-BE49-F238E27FC236}">
                <a16:creationId xmlns:a16="http://schemas.microsoft.com/office/drawing/2014/main" id="{C95E43BA-F971-D7CA-A970-579B08D77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352800"/>
            <a:ext cx="1066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8">
            <a:extLst>
              <a:ext uri="{FF2B5EF4-FFF2-40B4-BE49-F238E27FC236}">
                <a16:creationId xmlns:a16="http://schemas.microsoft.com/office/drawing/2014/main" id="{3EF8406D-7026-5100-7C12-0AA6F9FE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09B19-9A26-5E9E-A93B-7924618512E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5393103"/>
            <a:ext cx="1106521" cy="474297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5066" name="TextBox 2">
            <a:extLst>
              <a:ext uri="{FF2B5EF4-FFF2-40B4-BE49-F238E27FC236}">
                <a16:creationId xmlns:a16="http://schemas.microsoft.com/office/drawing/2014/main" id="{A7582E84-C76E-BE25-335B-844BF3388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/>
              <a:t>Poisson’s Equation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8C38A14-B899-797B-6466-BE936C27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7075"/>
          </a:xfrm>
        </p:spPr>
        <p:txBody>
          <a:bodyPr/>
          <a:lstStyle/>
          <a:p>
            <a:r>
              <a:rPr lang="en-US" altLang="en-US" sz="4400" b="1"/>
              <a:t>Laplacian of a Vector Field</a:t>
            </a:r>
          </a:p>
        </p:txBody>
      </p:sp>
      <p:pic>
        <p:nvPicPr>
          <p:cNvPr id="46083" name="Content Placeholder 3">
            <a:extLst>
              <a:ext uri="{FF2B5EF4-FFF2-40B4-BE49-F238E27FC236}">
                <a16:creationId xmlns:a16="http://schemas.microsoft.com/office/drawing/2014/main" id="{190832D7-BE56-9967-EEB4-FBEA243E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" y="3798888"/>
            <a:ext cx="7672388" cy="407987"/>
          </a:xfrm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693CFC66-EA69-4141-C9CE-19D9F7A28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4213"/>
            <a:ext cx="172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323585D2-00E1-CD10-0E8E-3B254423C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5338763"/>
            <a:ext cx="3659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0B482A9A-523C-8F08-F321-13C7F6198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743200"/>
            <a:ext cx="3911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>
            <a:extLst>
              <a:ext uri="{FF2B5EF4-FFF2-40B4-BE49-F238E27FC236}">
                <a16:creationId xmlns:a16="http://schemas.microsoft.com/office/drawing/2014/main" id="{C82C6918-ED8A-700D-0B79-7F31D34A2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65263"/>
            <a:ext cx="3375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>
            <a:extLst>
              <a:ext uri="{FF2B5EF4-FFF2-40B4-BE49-F238E27FC236}">
                <a16:creationId xmlns:a16="http://schemas.microsoft.com/office/drawing/2014/main" id="{55ACAFB0-82AC-ED23-50AA-F2C301D2A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057400"/>
            <a:ext cx="8026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2B4C3-E049-E48C-E0AE-A0EE2BE32AAD}"/>
              </a:ext>
            </a:extLst>
          </p:cNvPr>
          <p:cNvSpPr/>
          <p:nvPr/>
        </p:nvSpPr>
        <p:spPr>
          <a:xfrm>
            <a:off x="2248288" y="2967335"/>
            <a:ext cx="46474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a lot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C2B9B01-DFD7-51E4-2114-58BA7FB9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B7AF-3174-D333-062E-CB89E216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Differential volume is given by: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IN" b="1" dirty="0"/>
              <a:t>Cylindrical Coordinates</a:t>
            </a:r>
          </a:p>
          <a:p>
            <a:pPr>
              <a:defRPr/>
            </a:pPr>
            <a:r>
              <a:rPr lang="en-US" dirty="0"/>
              <a:t>Differential displacement is given by: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b="1" dirty="0"/>
          </a:p>
          <a:p>
            <a:pPr>
              <a:defRPr/>
            </a:pPr>
            <a:endParaRPr lang="en-IN" dirty="0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E8069B74-856C-4170-A1F1-DA01D88CB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2514600"/>
            <a:ext cx="20907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81A1ADC8-4AE4-2355-9334-2ACFA5893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78325"/>
            <a:ext cx="379253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B75B11C-95E0-0B9C-8009-C15A52FE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822EB2F-3C87-F514-3C8F-9C1D3847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931D683D-8BBF-A013-285A-8532B812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704850"/>
            <a:ext cx="82978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55ABC4A-0FC0-1BBB-826C-78B308D7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4BEB-CBC2-1326-A90D-80790EBA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Differential normal area is given by: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Differential volume is given by: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E909EE29-0179-9C09-9C75-304B5454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2720975"/>
            <a:ext cx="2320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BA4AAA3C-A952-17F5-0A3B-075073CF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216693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D37D0F8-09E5-2734-1C40-0DA0FB9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4870-BE64-DF68-F3BA-B98D016F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b="1" dirty="0"/>
              <a:t>Spherical Coordinates</a:t>
            </a:r>
          </a:p>
          <a:p>
            <a:pPr>
              <a:defRPr/>
            </a:pPr>
            <a:endParaRPr lang="en-IN" b="1" dirty="0"/>
          </a:p>
          <a:p>
            <a:pPr>
              <a:defRPr/>
            </a:pPr>
            <a:r>
              <a:rPr lang="en-IN" dirty="0"/>
              <a:t>The differential displacement is</a:t>
            </a:r>
          </a:p>
          <a:p>
            <a:pPr>
              <a:defRPr/>
            </a:pPr>
            <a:endParaRPr lang="en-I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IN" dirty="0"/>
          </a:p>
          <a:p>
            <a:pPr>
              <a:defRPr/>
            </a:pPr>
            <a:r>
              <a:rPr lang="en-US" dirty="0"/>
              <a:t>The differential normal area is</a:t>
            </a:r>
          </a:p>
          <a:p>
            <a:pPr>
              <a:defRPr/>
            </a:pPr>
            <a:endParaRPr lang="en-I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IN" b="1" dirty="0"/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1151794E-85C2-E4AF-8F06-8ECF9FB9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4370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id="{464B0562-3978-CCB8-4220-4A97BA81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6025"/>
            <a:ext cx="29670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9800000-3094-037B-7108-6CAD0ADA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52A52E2-6EE6-30B5-8C6A-112B0B9C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differential volume is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FBF095EF-B98C-B650-504E-D736E57D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36888"/>
            <a:ext cx="30956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12669</TotalTime>
  <Words>469</Words>
  <Application>Microsoft Office PowerPoint</Application>
  <PresentationFormat>On-screen Show (4:3)</PresentationFormat>
  <Paragraphs>102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ELECTROMAGNETIC FIELD THEORY  Course Code: ECE207  By: Shakti Raj Chopra </vt:lpstr>
      <vt:lpstr>Books</vt:lpstr>
      <vt:lpstr>DIFFERENTIAL LENGTH, AREA, AND 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 Operator</vt:lpstr>
      <vt:lpstr>PowerPoint Presentation</vt:lpstr>
      <vt:lpstr>PowerPoint Presentation</vt:lpstr>
      <vt:lpstr>GRADIENT OF A SCALAR</vt:lpstr>
      <vt:lpstr>PowerPoint Presentation</vt:lpstr>
      <vt:lpstr>PowerPoint Presentation</vt:lpstr>
      <vt:lpstr>Divergence</vt:lpstr>
      <vt:lpstr>Divergence</vt:lpstr>
      <vt:lpstr>Divergence</vt:lpstr>
      <vt:lpstr>PowerPoint Presentation</vt:lpstr>
      <vt:lpstr>Divergence</vt:lpstr>
      <vt:lpstr>Divergence Theorem</vt:lpstr>
      <vt:lpstr>Divergence Theorem: Proof</vt:lpstr>
      <vt:lpstr>PowerPoint Presentation</vt:lpstr>
      <vt:lpstr>Divergence Theorem</vt:lpstr>
      <vt:lpstr>Have a look at following URL</vt:lpstr>
      <vt:lpstr>Curl of a Vector Field</vt:lpstr>
      <vt:lpstr>Curl: Derivation</vt:lpstr>
      <vt:lpstr>PowerPoint Presentation</vt:lpstr>
      <vt:lpstr>PowerPoint Presentation</vt:lpstr>
      <vt:lpstr>PowerPoint Presentation</vt:lpstr>
      <vt:lpstr>Determine the Curl</vt:lpstr>
      <vt:lpstr>Solution</vt:lpstr>
      <vt:lpstr>PowerPoint Presentation</vt:lpstr>
      <vt:lpstr>Determine the Curl</vt:lpstr>
      <vt:lpstr>Ans</vt:lpstr>
      <vt:lpstr>Stokes’ Theorem</vt:lpstr>
      <vt:lpstr>Stokes’ theorem</vt:lpstr>
      <vt:lpstr>Stokes’ theorem</vt:lpstr>
      <vt:lpstr>LAPLACIAN OF A SCALAR</vt:lpstr>
      <vt:lpstr>Laplacian of a Scalar</vt:lpstr>
      <vt:lpstr>Laplacian of Scalar Field</vt:lpstr>
      <vt:lpstr>Laplacian of a Vector Field</vt:lpstr>
      <vt:lpstr>PowerPoint Presentation</vt:lpstr>
    </vt:vector>
  </TitlesOfParts>
  <Company>IIT BHU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RK Singh</dc:creator>
  <cp:lastModifiedBy>Jagmeet Singh</cp:lastModifiedBy>
  <cp:revision>486</cp:revision>
  <dcterms:created xsi:type="dcterms:W3CDTF">2009-11-09T15:54:30Z</dcterms:created>
  <dcterms:modified xsi:type="dcterms:W3CDTF">2024-02-21T22:54:42Z</dcterms:modified>
</cp:coreProperties>
</file>