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1514-9C65-4F6A-B69F-AF3C0E52EAB1}" type="datetimeFigureOut">
              <a:rPr lang="en-IN" smtClean="0"/>
              <a:pPr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6BBD-5CCE-444F-AE4C-125EE7825F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93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1514-9C65-4F6A-B69F-AF3C0E52EAB1}" type="datetimeFigureOut">
              <a:rPr lang="en-IN" smtClean="0"/>
              <a:pPr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6BBD-5CCE-444F-AE4C-125EE7825F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4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1514-9C65-4F6A-B69F-AF3C0E52EAB1}" type="datetimeFigureOut">
              <a:rPr lang="en-IN" smtClean="0"/>
              <a:pPr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6BBD-5CCE-444F-AE4C-125EE7825F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7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1514-9C65-4F6A-B69F-AF3C0E52EAB1}" type="datetimeFigureOut">
              <a:rPr lang="en-IN" smtClean="0"/>
              <a:pPr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6BBD-5CCE-444F-AE4C-125EE7825F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8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1514-9C65-4F6A-B69F-AF3C0E52EAB1}" type="datetimeFigureOut">
              <a:rPr lang="en-IN" smtClean="0"/>
              <a:pPr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6BBD-5CCE-444F-AE4C-125EE7825F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59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1514-9C65-4F6A-B69F-AF3C0E52EAB1}" type="datetimeFigureOut">
              <a:rPr lang="en-IN" smtClean="0"/>
              <a:pPr/>
              <a:t>05-01-2024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6BBD-5CCE-444F-AE4C-125EE7825F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81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1514-9C65-4F6A-B69F-AF3C0E52EAB1}" type="datetimeFigureOut">
              <a:rPr lang="en-IN" smtClean="0"/>
              <a:pPr/>
              <a:t>05-01-2024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6BBD-5CCE-444F-AE4C-125EE7825F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66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1514-9C65-4F6A-B69F-AF3C0E52EAB1}" type="datetimeFigureOut">
              <a:rPr lang="en-IN" smtClean="0"/>
              <a:pPr/>
              <a:t>05-01-2024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6BBD-5CCE-444F-AE4C-125EE7825F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49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1514-9C65-4F6A-B69F-AF3C0E52EAB1}" type="datetimeFigureOut">
              <a:rPr lang="en-IN" smtClean="0"/>
              <a:pPr/>
              <a:t>05-01-2024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6BBD-5CCE-444F-AE4C-125EE7825F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17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1514-9C65-4F6A-B69F-AF3C0E52EAB1}" type="datetimeFigureOut">
              <a:rPr lang="en-IN" smtClean="0"/>
              <a:pPr/>
              <a:t>05-01-2024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6BBD-5CCE-444F-AE4C-125EE7825F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44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1514-9C65-4F6A-B69F-AF3C0E52EAB1}" type="datetimeFigureOut">
              <a:rPr lang="en-IN" smtClean="0"/>
              <a:pPr/>
              <a:t>05-01-2024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6BBD-5CCE-444F-AE4C-125EE7825F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32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F1514-9C65-4F6A-B69F-AF3C0E52EAB1}" type="datetimeFigureOut">
              <a:rPr lang="en-IN" smtClean="0"/>
              <a:pPr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96BBD-5CCE-444F-AE4C-125EE7825F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00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emf"/><Relationship Id="rId7" Type="http://schemas.openxmlformats.org/officeDocument/2006/relationships/image" Target="../media/image12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2.emf"/><Relationship Id="rId4" Type="http://schemas.openxmlformats.org/officeDocument/2006/relationships/image" Target="../media/image1.emf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Smith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11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436" y="1825625"/>
            <a:ext cx="99011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1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Smith </a:t>
            </a:r>
            <a:r>
              <a:rPr lang="en-US" dirty="0" smtClean="0"/>
              <a:t>chart </a:t>
            </a:r>
            <a:r>
              <a:rPr lang="en-US" dirty="0"/>
              <a:t>is the most </a:t>
            </a:r>
            <a:r>
              <a:rPr lang="en-US" dirty="0" smtClean="0"/>
              <a:t>commonly used </a:t>
            </a:r>
            <a:r>
              <a:rPr lang="en-US" dirty="0"/>
              <a:t>of the graphical techniques. It is basically a graphical indication of the impedance </a:t>
            </a:r>
            <a:r>
              <a:rPr lang="en-US" dirty="0" smtClean="0"/>
              <a:t>of a </a:t>
            </a:r>
            <a:r>
              <a:rPr lang="en-US" dirty="0"/>
              <a:t>transmission line as one moves along the line</a:t>
            </a:r>
            <a:r>
              <a:rPr lang="en-US" dirty="0" smtClean="0"/>
              <a:t>.</a:t>
            </a:r>
          </a:p>
          <a:p>
            <a:r>
              <a:rPr lang="en-US" dirty="0"/>
              <a:t>The Smith chart is constructed within a circle of unit </a:t>
            </a:r>
            <a:r>
              <a:rPr lang="en-US" dirty="0" smtClean="0"/>
              <a:t>radius           as </a:t>
            </a:r>
            <a:r>
              <a:rPr lang="en-US" dirty="0"/>
              <a:t>shown </a:t>
            </a:r>
            <a:r>
              <a:rPr lang="en-US" dirty="0" smtClean="0"/>
              <a:t>in Figure.(next slide)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construction of the chart is based on the relation in </a:t>
            </a:r>
            <a:r>
              <a:rPr lang="en-US" dirty="0" err="1" smtClean="0"/>
              <a:t>eq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58" y="4767940"/>
            <a:ext cx="2089800" cy="64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279" y="4483880"/>
            <a:ext cx="3018600" cy="6497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679" y="4636280"/>
            <a:ext cx="3018600" cy="6497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3522" y="3212909"/>
            <a:ext cx="815411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9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circle on which the Smith chart </a:t>
            </a:r>
            <a:r>
              <a:rPr lang="en-US" dirty="0" smtClean="0"/>
              <a:t>is </a:t>
            </a:r>
            <a:r>
              <a:rPr lang="en-IN" dirty="0" smtClean="0"/>
              <a:t>constructed.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674711"/>
            <a:ext cx="2898322" cy="2771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766" y="2378432"/>
            <a:ext cx="4902001" cy="81703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4883" y="3271659"/>
            <a:ext cx="26670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778" y="4184023"/>
            <a:ext cx="4076400" cy="726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0002" y="5225322"/>
            <a:ext cx="1999950" cy="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1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by using a normalized chart in which all impedances </a:t>
            </a:r>
            <a:r>
              <a:rPr lang="en-US" dirty="0" smtClean="0"/>
              <a:t>are normalized </a:t>
            </a:r>
            <a:r>
              <a:rPr lang="en-US" dirty="0"/>
              <a:t>with respect to the characteristic impedance Zo of the particular line under </a:t>
            </a:r>
            <a:r>
              <a:rPr lang="en-US" dirty="0" smtClean="0"/>
              <a:t>consideration. For </a:t>
            </a:r>
            <a:r>
              <a:rPr lang="en-US" dirty="0"/>
              <a:t>the load impedance </a:t>
            </a:r>
            <a:r>
              <a:rPr lang="en-IN" dirty="0" smtClean="0"/>
              <a:t>Z</a:t>
            </a:r>
            <a:r>
              <a:rPr lang="en-IN" baseline="-25000" dirty="0" smtClean="0"/>
              <a:t>L</a:t>
            </a:r>
            <a:r>
              <a:rPr lang="en-US" i="1" dirty="0" smtClean="0"/>
              <a:t>, </a:t>
            </a:r>
            <a:r>
              <a:rPr lang="en-US" dirty="0"/>
              <a:t>for example, the </a:t>
            </a:r>
            <a:r>
              <a:rPr lang="en-US" i="1" dirty="0"/>
              <a:t>normalized impedance </a:t>
            </a:r>
            <a:r>
              <a:rPr lang="en-IN" dirty="0" err="1" smtClean="0"/>
              <a:t>z</a:t>
            </a:r>
            <a:r>
              <a:rPr lang="en-IN" baseline="-25000" dirty="0" err="1" smtClean="0"/>
              <a:t>L</a:t>
            </a:r>
            <a:r>
              <a:rPr lang="en-US" i="1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given </a:t>
            </a:r>
            <a:r>
              <a:rPr lang="en-IN" dirty="0" smtClean="0"/>
              <a:t>by: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US" dirty="0"/>
              <a:t>Substituting eq. </a:t>
            </a:r>
            <a:r>
              <a:rPr lang="en-US" dirty="0" smtClean="0"/>
              <a:t>(</a:t>
            </a:r>
            <a:r>
              <a:rPr lang="en-US" dirty="0"/>
              <a:t>3</a:t>
            </a:r>
            <a:r>
              <a:rPr lang="en-US" dirty="0" smtClean="0"/>
              <a:t>) </a:t>
            </a:r>
            <a:r>
              <a:rPr lang="en-US" dirty="0"/>
              <a:t>into </a:t>
            </a:r>
            <a:r>
              <a:rPr lang="en-US" dirty="0" err="1"/>
              <a:t>eqs</a:t>
            </a:r>
            <a:r>
              <a:rPr lang="en-US" dirty="0"/>
              <a:t>. (</a:t>
            </a:r>
            <a:r>
              <a:rPr lang="en-US" dirty="0" smtClean="0"/>
              <a:t>1) </a:t>
            </a:r>
            <a:r>
              <a:rPr lang="en-US" dirty="0"/>
              <a:t>and </a:t>
            </a:r>
            <a:r>
              <a:rPr lang="en-US" dirty="0" smtClean="0"/>
              <a:t>(</a:t>
            </a:r>
            <a:r>
              <a:rPr lang="en-US" dirty="0"/>
              <a:t>2</a:t>
            </a:r>
            <a:r>
              <a:rPr lang="en-US" dirty="0" smtClean="0"/>
              <a:t>) </a:t>
            </a:r>
            <a:r>
              <a:rPr lang="en-US" dirty="0"/>
              <a:t>gives</a:t>
            </a:r>
            <a:endParaRPr lang="en-IN" dirty="0" smtClean="0"/>
          </a:p>
          <a:p>
            <a:pPr algn="just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157" y="3578858"/>
            <a:ext cx="3870000" cy="102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432" y="5429088"/>
            <a:ext cx="4102200" cy="997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21" y="706239"/>
            <a:ext cx="2089800" cy="64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961" y="624125"/>
            <a:ext cx="3018600" cy="6497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472" y="5231263"/>
            <a:ext cx="4463401" cy="945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9675" y="775606"/>
            <a:ext cx="2322832" cy="4205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6201" y="824989"/>
            <a:ext cx="2412349" cy="3711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9608" y="4001293"/>
            <a:ext cx="1893103" cy="30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Normalizing and equating components, we </a:t>
            </a:r>
            <a:r>
              <a:rPr lang="en-US" dirty="0" smtClean="0"/>
              <a:t>obtain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Rearranging terms </a:t>
            </a:r>
            <a:r>
              <a:rPr lang="en-US" dirty="0" smtClean="0"/>
              <a:t>in the above  equation leads to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Each of </a:t>
            </a:r>
            <a:r>
              <a:rPr lang="en-US" dirty="0" smtClean="0"/>
              <a:t>equations </a:t>
            </a:r>
            <a:r>
              <a:rPr lang="en-US" dirty="0"/>
              <a:t>is similar to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679" y="2341092"/>
            <a:ext cx="2775857" cy="14135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909" y="4346258"/>
            <a:ext cx="3665764" cy="944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055" y="4270147"/>
            <a:ext cx="2962995" cy="9742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1408" y="5491965"/>
            <a:ext cx="3612000" cy="4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0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is the general equation of a circle of radius </a:t>
            </a:r>
            <a:r>
              <a:rPr lang="en-US" i="1" dirty="0"/>
              <a:t>a, </a:t>
            </a:r>
            <a:r>
              <a:rPr lang="en-US" dirty="0"/>
              <a:t>centered at </a:t>
            </a:r>
            <a:r>
              <a:rPr lang="en-US" i="1" dirty="0"/>
              <a:t>(h, k). </a:t>
            </a:r>
            <a:r>
              <a:rPr lang="en-US" dirty="0"/>
              <a:t>Thus </a:t>
            </a:r>
            <a:r>
              <a:rPr lang="en-US" dirty="0" smtClean="0"/>
              <a:t>equation is an </a:t>
            </a:r>
            <a:r>
              <a:rPr lang="en-US" i="1" dirty="0"/>
              <a:t>r-circle (resistance circle) </a:t>
            </a:r>
            <a:r>
              <a:rPr lang="en-US" dirty="0" smtClean="0"/>
              <a:t>with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193" y="2917261"/>
            <a:ext cx="3947400" cy="16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999" y="2109894"/>
            <a:ext cx="7224001" cy="37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2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603" y="1825625"/>
            <a:ext cx="99547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7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1399" y="1920110"/>
            <a:ext cx="7069201" cy="41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8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185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Smith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Smith Chart</dc:title>
  <dc:creator>shaktirchopra2006@gmail.com</dc:creator>
  <cp:lastModifiedBy>STECH</cp:lastModifiedBy>
  <cp:revision>22</cp:revision>
  <dcterms:created xsi:type="dcterms:W3CDTF">2020-04-17T03:25:39Z</dcterms:created>
  <dcterms:modified xsi:type="dcterms:W3CDTF">2024-01-05T07:14:36Z</dcterms:modified>
</cp:coreProperties>
</file>