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67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4" r:id="rId9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420" y="1070863"/>
            <a:ext cx="7341158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64158" y="3505276"/>
            <a:ext cx="7015683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‹#›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‹#›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‹#›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‹#›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‹#›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7334" y="60147"/>
            <a:ext cx="352933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4761" y="1986533"/>
            <a:ext cx="5166995" cy="3232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61933" y="6419102"/>
            <a:ext cx="27177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‹#›</a:t>
            </a:fld>
            <a:endParaRPr sz="1400">
              <a:latin typeface="Tahoma"/>
              <a:cs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1622" y="1760296"/>
            <a:ext cx="300228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marR="5080" indent="-321945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Stability</a:t>
            </a:r>
            <a:endParaRPr sz="5400" dirty="0"/>
          </a:p>
        </p:txBody>
      </p:sp>
      <p:sp>
        <p:nvSpPr>
          <p:cNvPr id="3" name="object 3"/>
          <p:cNvSpPr/>
          <p:nvPr/>
        </p:nvSpPr>
        <p:spPr>
          <a:xfrm>
            <a:off x="305561" y="40393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6464909"/>
            <a:ext cx="6870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dirty="0">
                <a:solidFill>
                  <a:srgbClr val="888888"/>
                </a:solidFill>
                <a:latin typeface="Carlito"/>
                <a:cs typeface="Carlito"/>
              </a:rPr>
              <a:t>LPU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7378" y="6464909"/>
            <a:ext cx="80835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dirty="0" err="1">
                <a:solidFill>
                  <a:srgbClr val="888888"/>
                </a:solidFill>
                <a:latin typeface="Carlito"/>
                <a:cs typeface="Carlito"/>
              </a:rPr>
              <a:t>Dr.Anuj</a:t>
            </a:r>
            <a:r>
              <a:rPr lang="en-US" sz="1200" dirty="0">
                <a:solidFill>
                  <a:srgbClr val="888888"/>
                </a:solidFill>
                <a:latin typeface="Carlito"/>
                <a:cs typeface="Carlito"/>
              </a:rPr>
              <a:t> Jain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086891"/>
            <a:ext cx="8378190" cy="403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733425" algn="l"/>
                <a:tab pos="1908175" algn="l"/>
                <a:tab pos="2689225" algn="l"/>
                <a:tab pos="3223895" algn="l"/>
                <a:tab pos="4880610" algn="l"/>
                <a:tab pos="5916930" algn="l"/>
                <a:tab pos="6528434" algn="l"/>
                <a:tab pos="6900545" algn="l"/>
                <a:tab pos="7680959" algn="l"/>
              </a:tabLst>
            </a:pPr>
            <a:r>
              <a:rPr sz="2800" spc="-5" dirty="0">
                <a:latin typeface="Carlito"/>
                <a:cs typeface="Carlito"/>
              </a:rPr>
              <a:t>A	</a:t>
            </a:r>
            <a:r>
              <a:rPr sz="2800" spc="-60" dirty="0">
                <a:latin typeface="Carlito"/>
                <a:cs typeface="Carlito"/>
              </a:rPr>
              <a:t>s</a:t>
            </a:r>
            <a:r>
              <a:rPr sz="2800" spc="-25" dirty="0">
                <a:latin typeface="Carlito"/>
                <a:cs typeface="Carlito"/>
              </a:rPr>
              <a:t>y</a:t>
            </a:r>
            <a:r>
              <a:rPr sz="2800" spc="-45" dirty="0">
                <a:latin typeface="Carlito"/>
                <a:cs typeface="Carlito"/>
              </a:rPr>
              <a:t>s</a:t>
            </a:r>
            <a:r>
              <a:rPr sz="2800" spc="-35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em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m</a:t>
            </a:r>
            <a:r>
              <a:rPr sz="2800" spc="-50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y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b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-20" dirty="0">
                <a:latin typeface="Carlito"/>
                <a:cs typeface="Carlito"/>
              </a:rPr>
              <a:t>b</a:t>
            </a:r>
            <a:r>
              <a:rPr sz="2800" spc="-10" dirty="0">
                <a:latin typeface="Carlito"/>
                <a:cs typeface="Carlito"/>
              </a:rPr>
              <a:t>solu</a:t>
            </a:r>
            <a:r>
              <a:rPr sz="2800" spc="-3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ely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45" dirty="0">
                <a:latin typeface="Carlito"/>
                <a:cs typeface="Carlito"/>
              </a:rPr>
              <a:t>st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b</a:t>
            </a:r>
            <a:r>
              <a:rPr sz="2800" spc="-20" dirty="0">
                <a:latin typeface="Carlito"/>
                <a:cs typeface="Carlito"/>
              </a:rPr>
              <a:t>l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.e.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m</a:t>
            </a:r>
            <a:r>
              <a:rPr sz="2800" spc="-50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y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h</a:t>
            </a:r>
            <a:r>
              <a:rPr sz="2800" spc="-45" dirty="0">
                <a:latin typeface="Carlito"/>
                <a:cs typeface="Carlito"/>
              </a:rPr>
              <a:t>av</a:t>
            </a:r>
            <a:r>
              <a:rPr sz="2800" spc="-5" dirty="0">
                <a:latin typeface="Carlito"/>
                <a:cs typeface="Carlito"/>
              </a:rPr>
              <a:t>e  </a:t>
            </a:r>
            <a:r>
              <a:rPr sz="2800" spc="-10" dirty="0">
                <a:latin typeface="Carlito"/>
                <a:cs typeface="Carlito"/>
              </a:rPr>
              <a:t>passed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Routh </a:t>
            </a:r>
            <a:r>
              <a:rPr sz="2800" spc="-15" dirty="0">
                <a:latin typeface="Carlito"/>
                <a:cs typeface="Carlito"/>
              </a:rPr>
              <a:t>stability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test.</a:t>
            </a:r>
            <a:endParaRPr sz="2800">
              <a:latin typeface="Carlito"/>
              <a:cs typeface="Carlito"/>
            </a:endParaRPr>
          </a:p>
          <a:p>
            <a:pPr marL="355600" marR="6350" indent="-342900">
              <a:lnSpc>
                <a:spcPct val="15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  <a:tab pos="962025" algn="l"/>
                <a:tab pos="1263650" algn="l"/>
                <a:tab pos="2216150" algn="l"/>
                <a:tab pos="3033395" algn="l"/>
                <a:tab pos="4476750" algn="l"/>
                <a:tab pos="5580380" algn="l"/>
                <a:tab pos="6013450" algn="l"/>
                <a:tab pos="6757034" algn="l"/>
                <a:tab pos="7749540" algn="l"/>
              </a:tabLst>
            </a:pPr>
            <a:r>
              <a:rPr sz="2800" spc="-5" dirty="0">
                <a:latin typeface="Carlito"/>
                <a:cs typeface="Carlito"/>
              </a:rPr>
              <a:t>As	a	</a:t>
            </a:r>
            <a:r>
              <a:rPr sz="2800" spc="-4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esult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r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4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s</a:t>
            </a:r>
            <a:r>
              <a:rPr sz="2800" spc="-10" dirty="0">
                <a:latin typeface="Carlito"/>
                <a:cs typeface="Carlito"/>
              </a:rPr>
              <a:t>pons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de</a:t>
            </a:r>
            <a:r>
              <a:rPr sz="2800" spc="-20" dirty="0">
                <a:latin typeface="Carlito"/>
                <a:cs typeface="Carlito"/>
              </a:rPr>
              <a:t>c</a:t>
            </a:r>
            <a:r>
              <a:rPr sz="2800" spc="-50" dirty="0">
                <a:latin typeface="Carlito"/>
                <a:cs typeface="Carlito"/>
              </a:rPr>
              <a:t>a</a:t>
            </a:r>
            <a:r>
              <a:rPr sz="2800" spc="-35" dirty="0">
                <a:latin typeface="Carlito"/>
                <a:cs typeface="Carlito"/>
              </a:rPr>
              <a:t>y</a:t>
            </a:r>
            <a:r>
              <a:rPr sz="2800" spc="-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3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70" dirty="0">
                <a:latin typeface="Carlito"/>
                <a:cs typeface="Carlito"/>
              </a:rPr>
              <a:t>z</a:t>
            </a:r>
            <a:r>
              <a:rPr sz="2800" spc="-15" dirty="0">
                <a:latin typeface="Carlito"/>
                <a:cs typeface="Carlito"/>
              </a:rPr>
              <a:t>e</a:t>
            </a:r>
            <a:r>
              <a:rPr sz="2800" spc="-6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u</a:t>
            </a:r>
            <a:r>
              <a:rPr sz="2800" spc="5" dirty="0">
                <a:latin typeface="Carlito"/>
                <a:cs typeface="Carlito"/>
              </a:rPr>
              <a:t>n</a:t>
            </a:r>
            <a:r>
              <a:rPr sz="2800" spc="-10" dirty="0">
                <a:latin typeface="Carlito"/>
                <a:cs typeface="Carlito"/>
              </a:rPr>
              <a:t>de</a:t>
            </a:r>
            <a:r>
              <a:rPr sz="2800" spc="-5" dirty="0">
                <a:latin typeface="Carlito"/>
                <a:cs typeface="Carlito"/>
              </a:rPr>
              <a:t>r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70" dirty="0">
                <a:latin typeface="Carlito"/>
                <a:cs typeface="Carlito"/>
              </a:rPr>
              <a:t>z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6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o  </a:t>
            </a:r>
            <a:r>
              <a:rPr sz="2800" spc="-10" dirty="0">
                <a:latin typeface="Carlito"/>
                <a:cs typeface="Carlito"/>
              </a:rPr>
              <a:t>input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conditions.</a:t>
            </a:r>
            <a:endParaRPr sz="2800">
              <a:latin typeface="Carlito"/>
              <a:cs typeface="Carlito"/>
            </a:endParaRPr>
          </a:p>
          <a:p>
            <a:pPr marL="355600" marR="10795" indent="-342900">
              <a:lnSpc>
                <a:spcPct val="15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ratio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which these </a:t>
            </a:r>
            <a:r>
              <a:rPr sz="2800" spc="-20" dirty="0">
                <a:latin typeface="Carlito"/>
                <a:cs typeface="Carlito"/>
              </a:rPr>
              <a:t>decay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35" dirty="0">
                <a:latin typeface="Carlito"/>
                <a:cs typeface="Carlito"/>
              </a:rPr>
              <a:t>zero </a:t>
            </a:r>
            <a:r>
              <a:rPr sz="2800" spc="-10" dirty="0">
                <a:latin typeface="Carlito"/>
                <a:cs typeface="Carlito"/>
              </a:rPr>
              <a:t>is important </a:t>
            </a:r>
            <a:r>
              <a:rPr sz="2800" spc="-30" dirty="0">
                <a:latin typeface="Carlito"/>
                <a:cs typeface="Carlito"/>
              </a:rPr>
              <a:t>to  </a:t>
            </a:r>
            <a:r>
              <a:rPr sz="2800" spc="-5" dirty="0">
                <a:latin typeface="Carlito"/>
                <a:cs typeface="Carlito"/>
              </a:rPr>
              <a:t>check the </a:t>
            </a:r>
            <a:r>
              <a:rPr sz="2800" spc="-10" dirty="0">
                <a:latin typeface="Carlito"/>
                <a:cs typeface="Carlito"/>
              </a:rPr>
              <a:t>concept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“Relative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stability”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28594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Relative</a:t>
            </a:r>
            <a:r>
              <a:rPr spc="-70" dirty="0"/>
              <a:t> </a:t>
            </a:r>
            <a:r>
              <a:rPr spc="-5" dirty="0"/>
              <a:t>Stability</a:t>
            </a: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10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385061"/>
            <a:ext cx="8148320" cy="3951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When</a:t>
            </a:r>
            <a:r>
              <a:rPr sz="2800" spc="2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2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poles</a:t>
            </a:r>
            <a:r>
              <a:rPr sz="2800" spc="27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are</a:t>
            </a:r>
            <a:r>
              <a:rPr sz="2800" spc="27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located</a:t>
            </a:r>
            <a:r>
              <a:rPr sz="2800" spc="254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far</a:t>
            </a:r>
            <a:r>
              <a:rPr sz="2800" spc="265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away</a:t>
            </a:r>
            <a:r>
              <a:rPr sz="2800" spc="26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from</a:t>
            </a:r>
            <a:r>
              <a:rPr sz="2800" spc="2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jw</a:t>
            </a:r>
            <a:r>
              <a:rPr sz="2800" spc="2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axis</a:t>
            </a:r>
            <a:r>
              <a:rPr sz="2800" spc="254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in</a:t>
            </a:r>
            <a:endParaRPr sz="2800">
              <a:latin typeface="Carlito"/>
              <a:cs typeface="Carlito"/>
            </a:endParaRPr>
          </a:p>
          <a:p>
            <a:pPr marL="355600" marR="5715">
              <a:lnSpc>
                <a:spcPct val="200000"/>
              </a:lnSpc>
              <a:spcBef>
                <a:spcPts val="5"/>
              </a:spcBef>
              <a:tabLst>
                <a:tab pos="1071880" algn="l"/>
                <a:tab pos="1529080" algn="l"/>
                <a:tab pos="2830830" algn="l"/>
                <a:tab pos="3475354" algn="l"/>
                <a:tab pos="4951095" algn="l"/>
                <a:tab pos="6083300" algn="l"/>
                <a:tab pos="6549390" algn="l"/>
                <a:tab pos="7325995" algn="l"/>
              </a:tabLst>
            </a:pPr>
            <a:r>
              <a:rPr sz="2800" spc="-10" dirty="0">
                <a:latin typeface="Carlito"/>
                <a:cs typeface="Carlito"/>
              </a:rPr>
              <a:t>L</a:t>
            </a:r>
            <a:r>
              <a:rPr sz="2800" dirty="0">
                <a:latin typeface="Carlito"/>
                <a:cs typeface="Carlito"/>
              </a:rPr>
              <a:t>H</a:t>
            </a:r>
            <a:r>
              <a:rPr sz="2800" spc="-5" dirty="0">
                <a:latin typeface="Carlito"/>
                <a:cs typeface="Carlito"/>
              </a:rPr>
              <a:t>P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-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-20" dirty="0">
                <a:latin typeface="Carlito"/>
                <a:cs typeface="Carlito"/>
              </a:rPr>
              <a:t>l</a:t>
            </a:r>
            <a:r>
              <a:rPr sz="2800" spc="-5" dirty="0">
                <a:latin typeface="Carlito"/>
                <a:cs typeface="Carlito"/>
              </a:rPr>
              <a:t>ane,</a:t>
            </a:r>
            <a:r>
              <a:rPr sz="2800" dirty="0">
                <a:latin typeface="Carlito"/>
                <a:cs typeface="Carlito"/>
              </a:rPr>
              <a:t>	t</a:t>
            </a:r>
            <a:r>
              <a:rPr sz="2800" spc="-10" dirty="0">
                <a:latin typeface="Carlito"/>
                <a:cs typeface="Carlito"/>
              </a:rPr>
              <a:t>h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4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s</a:t>
            </a:r>
            <a:r>
              <a:rPr sz="2800" spc="-10" dirty="0">
                <a:latin typeface="Carlito"/>
                <a:cs typeface="Carlito"/>
              </a:rPr>
              <a:t>pons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de</a:t>
            </a:r>
            <a:r>
              <a:rPr sz="2800" spc="-30" dirty="0">
                <a:latin typeface="Carlito"/>
                <a:cs typeface="Carlito"/>
              </a:rPr>
              <a:t>c</a:t>
            </a:r>
            <a:r>
              <a:rPr sz="2800" spc="-50" dirty="0">
                <a:latin typeface="Carlito"/>
                <a:cs typeface="Carlito"/>
              </a:rPr>
              <a:t>a</a:t>
            </a:r>
            <a:r>
              <a:rPr sz="2800" spc="-35" dirty="0">
                <a:latin typeface="Carlito"/>
                <a:cs typeface="Carlito"/>
              </a:rPr>
              <a:t>y</a:t>
            </a:r>
            <a:r>
              <a:rPr sz="2800" spc="-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2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65" dirty="0">
                <a:latin typeface="Carlito"/>
                <a:cs typeface="Carlito"/>
              </a:rPr>
              <a:t>z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5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mu</a:t>
            </a:r>
            <a:r>
              <a:rPr sz="2800" dirty="0">
                <a:latin typeface="Carlito"/>
                <a:cs typeface="Carlito"/>
              </a:rPr>
              <a:t>c</a:t>
            </a:r>
            <a:r>
              <a:rPr sz="2800" spc="-5" dirty="0">
                <a:latin typeface="Carlito"/>
                <a:cs typeface="Carlito"/>
              </a:rPr>
              <a:t>h  </a:t>
            </a:r>
            <a:r>
              <a:rPr sz="2800" spc="-60" dirty="0">
                <a:latin typeface="Carlito"/>
                <a:cs typeface="Carlito"/>
              </a:rPr>
              <a:t>faster,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5" dirty="0">
                <a:latin typeface="Carlito"/>
                <a:cs typeface="Carlito"/>
              </a:rPr>
              <a:t>compared 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poles </a:t>
            </a:r>
            <a:r>
              <a:rPr sz="2800" spc="-5" dirty="0">
                <a:latin typeface="Carlito"/>
                <a:cs typeface="Carlito"/>
              </a:rPr>
              <a:t>close </a:t>
            </a:r>
            <a:r>
              <a:rPr sz="2800" spc="-15" dirty="0">
                <a:latin typeface="Carlito"/>
                <a:cs typeface="Carlito"/>
              </a:rPr>
              <a:t>to</a:t>
            </a:r>
            <a:r>
              <a:rPr sz="2800" spc="2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jw-axis.</a:t>
            </a:r>
            <a:endParaRPr sz="2800">
              <a:latin typeface="Carlito"/>
              <a:cs typeface="Carlito"/>
            </a:endParaRPr>
          </a:p>
          <a:p>
            <a:pPr marL="355600" marR="6350" indent="-342900">
              <a:lnSpc>
                <a:spcPct val="2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poles </a:t>
            </a:r>
            <a:r>
              <a:rPr sz="2800" spc="-20" dirty="0">
                <a:latin typeface="Carlito"/>
                <a:cs typeface="Carlito"/>
              </a:rPr>
              <a:t>are located </a:t>
            </a:r>
            <a:r>
              <a:rPr sz="2800" spc="-25" dirty="0">
                <a:latin typeface="Carlito"/>
                <a:cs typeface="Carlito"/>
              </a:rPr>
              <a:t>far </a:t>
            </a:r>
            <a:r>
              <a:rPr sz="2800" spc="-30" dirty="0">
                <a:latin typeface="Carlito"/>
                <a:cs typeface="Carlito"/>
              </a:rPr>
              <a:t>away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jw-axis  the </a:t>
            </a: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15" dirty="0">
                <a:latin typeface="Carlito"/>
                <a:cs typeface="Carlito"/>
              </a:rPr>
              <a:t>relatively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stable.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12547"/>
            <a:ext cx="28594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Relative</a:t>
            </a:r>
            <a:r>
              <a:rPr spc="-70" dirty="0"/>
              <a:t> </a:t>
            </a:r>
            <a:r>
              <a:rPr spc="-5" dirty="0"/>
              <a:t>Stability</a:t>
            </a: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11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2547"/>
            <a:ext cx="28594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Relative</a:t>
            </a:r>
            <a:r>
              <a:rPr spc="-70" dirty="0"/>
              <a:t> </a:t>
            </a:r>
            <a:r>
              <a:rPr spc="-5" dirty="0"/>
              <a:t>Stability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5975" y="5671515"/>
            <a:ext cx="2942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Response</a:t>
            </a:r>
            <a:r>
              <a:rPr sz="24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comparison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1219200"/>
            <a:ext cx="7924800" cy="4421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12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60147"/>
            <a:ext cx="28594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5" dirty="0">
                <a:solidFill>
                  <a:srgbClr val="FF0000"/>
                </a:solidFill>
                <a:latin typeface="Carlito"/>
                <a:cs typeface="Carlito"/>
              </a:rPr>
              <a:t>Relative</a:t>
            </a:r>
            <a:r>
              <a:rPr sz="3200" b="1" spc="-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Stability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489" y="1093723"/>
            <a:ext cx="3940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Location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of poles</a:t>
            </a:r>
            <a:r>
              <a:rPr sz="24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comparison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91285" y="1143761"/>
            <a:ext cx="6782434" cy="4725035"/>
            <a:chOff x="991285" y="1143761"/>
            <a:chExt cx="6782434" cy="4725035"/>
          </a:xfrm>
        </p:grpSpPr>
        <p:sp>
          <p:nvSpPr>
            <p:cNvPr id="6" name="object 6"/>
            <p:cNvSpPr/>
            <p:nvPr/>
          </p:nvSpPr>
          <p:spPr>
            <a:xfrm>
              <a:off x="991285" y="1143761"/>
              <a:ext cx="6782434" cy="4725035"/>
            </a:xfrm>
            <a:custGeom>
              <a:avLst/>
              <a:gdLst/>
              <a:ahLst/>
              <a:cxnLst/>
              <a:rect l="l" t="t" r="r" b="b"/>
              <a:pathLst>
                <a:path w="6782434" h="4725035">
                  <a:moveTo>
                    <a:pt x="6782003" y="2362200"/>
                  </a:moveTo>
                  <a:lnTo>
                    <a:pt x="6754558" y="2346198"/>
                  </a:lnTo>
                  <a:lnTo>
                    <a:pt x="6662242" y="2292350"/>
                  </a:lnTo>
                  <a:lnTo>
                    <a:pt x="6656235" y="2290305"/>
                  </a:lnTo>
                  <a:lnTo>
                    <a:pt x="6650126" y="2290699"/>
                  </a:lnTo>
                  <a:lnTo>
                    <a:pt x="6644614" y="2293391"/>
                  </a:lnTo>
                  <a:lnTo>
                    <a:pt x="6640398" y="2298192"/>
                  </a:lnTo>
                  <a:lnTo>
                    <a:pt x="6638341" y="2304199"/>
                  </a:lnTo>
                  <a:lnTo>
                    <a:pt x="6638722" y="2310307"/>
                  </a:lnTo>
                  <a:lnTo>
                    <a:pt x="6641376" y="2315819"/>
                  </a:lnTo>
                  <a:lnTo>
                    <a:pt x="6646113" y="2320036"/>
                  </a:lnTo>
                  <a:lnTo>
                    <a:pt x="6690957" y="2346198"/>
                  </a:lnTo>
                  <a:lnTo>
                    <a:pt x="4966030" y="2346198"/>
                  </a:lnTo>
                  <a:lnTo>
                    <a:pt x="4966030" y="73507"/>
                  </a:lnTo>
                  <a:lnTo>
                    <a:pt x="4987239" y="109855"/>
                  </a:lnTo>
                  <a:lnTo>
                    <a:pt x="4990795" y="116078"/>
                  </a:lnTo>
                  <a:lnTo>
                    <a:pt x="4998796" y="118110"/>
                  </a:lnTo>
                  <a:lnTo>
                    <a:pt x="5004892" y="114554"/>
                  </a:lnTo>
                  <a:lnTo>
                    <a:pt x="5011115" y="110998"/>
                  </a:lnTo>
                  <a:lnTo>
                    <a:pt x="5013147" y="102997"/>
                  </a:lnTo>
                  <a:lnTo>
                    <a:pt x="4967960" y="25527"/>
                  </a:lnTo>
                  <a:lnTo>
                    <a:pt x="4953076" y="0"/>
                  </a:lnTo>
                  <a:lnTo>
                    <a:pt x="4893005" y="102997"/>
                  </a:lnTo>
                  <a:lnTo>
                    <a:pt x="4895037" y="110998"/>
                  </a:lnTo>
                  <a:lnTo>
                    <a:pt x="4901260" y="114554"/>
                  </a:lnTo>
                  <a:lnTo>
                    <a:pt x="4907356" y="118110"/>
                  </a:lnTo>
                  <a:lnTo>
                    <a:pt x="4915357" y="116078"/>
                  </a:lnTo>
                  <a:lnTo>
                    <a:pt x="4918913" y="109855"/>
                  </a:lnTo>
                  <a:lnTo>
                    <a:pt x="4940109" y="73507"/>
                  </a:lnTo>
                  <a:lnTo>
                    <a:pt x="4940122" y="25527"/>
                  </a:lnTo>
                  <a:lnTo>
                    <a:pt x="4940122" y="73507"/>
                  </a:lnTo>
                  <a:lnTo>
                    <a:pt x="4940122" y="2346198"/>
                  </a:lnTo>
                  <a:lnTo>
                    <a:pt x="90982" y="2346198"/>
                  </a:lnTo>
                  <a:lnTo>
                    <a:pt x="135839" y="2320036"/>
                  </a:lnTo>
                  <a:lnTo>
                    <a:pt x="140576" y="2315819"/>
                  </a:lnTo>
                  <a:lnTo>
                    <a:pt x="143243" y="2310307"/>
                  </a:lnTo>
                  <a:lnTo>
                    <a:pt x="143637" y="2304199"/>
                  </a:lnTo>
                  <a:lnTo>
                    <a:pt x="141592" y="2298192"/>
                  </a:lnTo>
                  <a:lnTo>
                    <a:pt x="137363" y="2293391"/>
                  </a:lnTo>
                  <a:lnTo>
                    <a:pt x="131838" y="2290699"/>
                  </a:lnTo>
                  <a:lnTo>
                    <a:pt x="125717" y="2290305"/>
                  </a:lnTo>
                  <a:lnTo>
                    <a:pt x="119710" y="2292350"/>
                  </a:lnTo>
                  <a:lnTo>
                    <a:pt x="0" y="2362200"/>
                  </a:lnTo>
                  <a:lnTo>
                    <a:pt x="119710" y="2432050"/>
                  </a:lnTo>
                  <a:lnTo>
                    <a:pt x="125717" y="2434107"/>
                  </a:lnTo>
                  <a:lnTo>
                    <a:pt x="131838" y="2433701"/>
                  </a:lnTo>
                  <a:lnTo>
                    <a:pt x="137363" y="2431021"/>
                  </a:lnTo>
                  <a:lnTo>
                    <a:pt x="141592" y="2426220"/>
                  </a:lnTo>
                  <a:lnTo>
                    <a:pt x="143637" y="2420213"/>
                  </a:lnTo>
                  <a:lnTo>
                    <a:pt x="143243" y="2414105"/>
                  </a:lnTo>
                  <a:lnTo>
                    <a:pt x="140576" y="2408593"/>
                  </a:lnTo>
                  <a:lnTo>
                    <a:pt x="135839" y="2404364"/>
                  </a:lnTo>
                  <a:lnTo>
                    <a:pt x="90982" y="2378202"/>
                  </a:lnTo>
                  <a:lnTo>
                    <a:pt x="4940122" y="2378202"/>
                  </a:lnTo>
                  <a:lnTo>
                    <a:pt x="4940122" y="4650854"/>
                  </a:lnTo>
                  <a:lnTo>
                    <a:pt x="4918913" y="4614494"/>
                  </a:lnTo>
                  <a:lnTo>
                    <a:pt x="4915357" y="4608322"/>
                  </a:lnTo>
                  <a:lnTo>
                    <a:pt x="4907356" y="4606239"/>
                  </a:lnTo>
                  <a:lnTo>
                    <a:pt x="4895037" y="4613440"/>
                  </a:lnTo>
                  <a:lnTo>
                    <a:pt x="4892878" y="4621377"/>
                  </a:lnTo>
                  <a:lnTo>
                    <a:pt x="4896561" y="4627550"/>
                  </a:lnTo>
                  <a:lnTo>
                    <a:pt x="4953076" y="4724463"/>
                  </a:lnTo>
                  <a:lnTo>
                    <a:pt x="4968075" y="4698733"/>
                  </a:lnTo>
                  <a:lnTo>
                    <a:pt x="5009591" y="4627550"/>
                  </a:lnTo>
                  <a:lnTo>
                    <a:pt x="5013147" y="4621377"/>
                  </a:lnTo>
                  <a:lnTo>
                    <a:pt x="5011115" y="4613440"/>
                  </a:lnTo>
                  <a:lnTo>
                    <a:pt x="4998796" y="4606239"/>
                  </a:lnTo>
                  <a:lnTo>
                    <a:pt x="4990795" y="4608322"/>
                  </a:lnTo>
                  <a:lnTo>
                    <a:pt x="4987239" y="4614494"/>
                  </a:lnTo>
                  <a:lnTo>
                    <a:pt x="4966030" y="4650854"/>
                  </a:lnTo>
                  <a:lnTo>
                    <a:pt x="4966030" y="2378202"/>
                  </a:lnTo>
                  <a:lnTo>
                    <a:pt x="6690957" y="2378202"/>
                  </a:lnTo>
                  <a:lnTo>
                    <a:pt x="6646113" y="2404364"/>
                  </a:lnTo>
                  <a:lnTo>
                    <a:pt x="6641376" y="2408593"/>
                  </a:lnTo>
                  <a:lnTo>
                    <a:pt x="6638722" y="2414105"/>
                  </a:lnTo>
                  <a:lnTo>
                    <a:pt x="6638341" y="2420213"/>
                  </a:lnTo>
                  <a:lnTo>
                    <a:pt x="6640398" y="2426220"/>
                  </a:lnTo>
                  <a:lnTo>
                    <a:pt x="6644614" y="2431021"/>
                  </a:lnTo>
                  <a:lnTo>
                    <a:pt x="6650126" y="2433701"/>
                  </a:lnTo>
                  <a:lnTo>
                    <a:pt x="6656235" y="2434107"/>
                  </a:lnTo>
                  <a:lnTo>
                    <a:pt x="6662242" y="2432050"/>
                  </a:lnTo>
                  <a:lnTo>
                    <a:pt x="6754558" y="2378202"/>
                  </a:lnTo>
                  <a:lnTo>
                    <a:pt x="6782003" y="2362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5711" y="4572000"/>
              <a:ext cx="2237105" cy="838200"/>
            </a:xfrm>
            <a:custGeom>
              <a:avLst/>
              <a:gdLst/>
              <a:ahLst/>
              <a:cxnLst/>
              <a:rect l="l" t="t" r="r" b="b"/>
              <a:pathLst>
                <a:path w="2237104" h="838200">
                  <a:moveTo>
                    <a:pt x="103378" y="88646"/>
                  </a:moveTo>
                  <a:lnTo>
                    <a:pt x="59016" y="12573"/>
                  </a:lnTo>
                  <a:lnTo>
                    <a:pt x="51689" y="0"/>
                  </a:lnTo>
                  <a:lnTo>
                    <a:pt x="0" y="88646"/>
                  </a:lnTo>
                  <a:lnTo>
                    <a:pt x="1016" y="92456"/>
                  </a:lnTo>
                  <a:lnTo>
                    <a:pt x="7112" y="96012"/>
                  </a:lnTo>
                  <a:lnTo>
                    <a:pt x="10922" y="94996"/>
                  </a:lnTo>
                  <a:lnTo>
                    <a:pt x="45339" y="36004"/>
                  </a:lnTo>
                  <a:lnTo>
                    <a:pt x="45339" y="838200"/>
                  </a:lnTo>
                  <a:lnTo>
                    <a:pt x="58039" y="838200"/>
                  </a:lnTo>
                  <a:lnTo>
                    <a:pt x="58039" y="36004"/>
                  </a:lnTo>
                  <a:lnTo>
                    <a:pt x="92456" y="94996"/>
                  </a:lnTo>
                  <a:lnTo>
                    <a:pt x="96266" y="96012"/>
                  </a:lnTo>
                  <a:lnTo>
                    <a:pt x="102362" y="92456"/>
                  </a:lnTo>
                  <a:lnTo>
                    <a:pt x="103378" y="88646"/>
                  </a:lnTo>
                  <a:close/>
                </a:path>
                <a:path w="2237104" h="838200">
                  <a:moveTo>
                    <a:pt x="2236978" y="88646"/>
                  </a:moveTo>
                  <a:lnTo>
                    <a:pt x="2192617" y="12573"/>
                  </a:lnTo>
                  <a:lnTo>
                    <a:pt x="2185289" y="0"/>
                  </a:lnTo>
                  <a:lnTo>
                    <a:pt x="2133600" y="88646"/>
                  </a:lnTo>
                  <a:lnTo>
                    <a:pt x="2134616" y="92456"/>
                  </a:lnTo>
                  <a:lnTo>
                    <a:pt x="2140712" y="96012"/>
                  </a:lnTo>
                  <a:lnTo>
                    <a:pt x="2144522" y="94996"/>
                  </a:lnTo>
                  <a:lnTo>
                    <a:pt x="2178939" y="36004"/>
                  </a:lnTo>
                  <a:lnTo>
                    <a:pt x="2178939" y="838200"/>
                  </a:lnTo>
                  <a:lnTo>
                    <a:pt x="2191639" y="838200"/>
                  </a:lnTo>
                  <a:lnTo>
                    <a:pt x="2191639" y="36004"/>
                  </a:lnTo>
                  <a:lnTo>
                    <a:pt x="2226056" y="94996"/>
                  </a:lnTo>
                  <a:lnTo>
                    <a:pt x="2229866" y="96012"/>
                  </a:lnTo>
                  <a:lnTo>
                    <a:pt x="2235962" y="92456"/>
                  </a:lnTo>
                  <a:lnTo>
                    <a:pt x="2236978" y="8864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88158" y="3154532"/>
            <a:ext cx="38481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i="1" spc="-305" dirty="0">
                <a:latin typeface="Symbol"/>
                <a:cs typeface="Symbol"/>
              </a:rPr>
              <a:t>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13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652" y="3149853"/>
            <a:ext cx="53784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434" dirty="0">
                <a:latin typeface="Symbol"/>
                <a:cs typeface="Symbol"/>
              </a:rPr>
              <a:t></a:t>
            </a:r>
            <a:r>
              <a:rPr sz="3300" i="1" spc="-434" dirty="0">
                <a:latin typeface="Symbol"/>
                <a:cs typeface="Symbol"/>
              </a:rPr>
              <a:t>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74740" y="826145"/>
            <a:ext cx="47815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i="1" spc="-370" dirty="0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r>
              <a:rPr sz="3300" b="0" i="1" spc="-370" dirty="0">
                <a:solidFill>
                  <a:srgbClr val="000000"/>
                </a:solidFill>
                <a:latin typeface="Symbol"/>
                <a:cs typeface="Symbol"/>
              </a:rPr>
              <a:t>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8345" y="5264192"/>
            <a:ext cx="750570" cy="532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20"/>
              </a:spcBef>
              <a:buFont typeface="Symbol"/>
              <a:buChar char=""/>
              <a:tabLst>
                <a:tab pos="285115" algn="l"/>
              </a:tabLst>
            </a:pPr>
            <a:r>
              <a:rPr sz="3150" i="1" spc="-365" dirty="0">
                <a:latin typeface="Times New Roman"/>
                <a:cs typeface="Times New Roman"/>
              </a:rPr>
              <a:t>j</a:t>
            </a:r>
            <a:r>
              <a:rPr sz="3300" i="1" spc="-365" dirty="0">
                <a:latin typeface="Symbol"/>
                <a:cs typeface="Symbol"/>
              </a:rPr>
              <a:t>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0697" y="2283696"/>
            <a:ext cx="52705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50" spc="2105" dirty="0">
                <a:latin typeface="Symbol"/>
                <a:cs typeface="Symbol"/>
              </a:rPr>
              <a:t>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9364" y="3989915"/>
            <a:ext cx="506730" cy="524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50" spc="2000" dirty="0">
                <a:latin typeface="Symbol"/>
                <a:cs typeface="Symbol"/>
              </a:rPr>
              <a:t>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95764" y="2287607"/>
            <a:ext cx="506730" cy="524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50" spc="2000" dirty="0">
                <a:latin typeface="Symbol"/>
                <a:cs typeface="Symbol"/>
              </a:rPr>
              <a:t>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95764" y="3989915"/>
            <a:ext cx="506730" cy="524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50" spc="2000" dirty="0">
                <a:latin typeface="Symbol"/>
                <a:cs typeface="Symbol"/>
              </a:rPr>
              <a:t>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5293" y="5429199"/>
            <a:ext cx="17938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609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System </a:t>
            </a:r>
            <a:r>
              <a:rPr sz="1800" dirty="0">
                <a:latin typeface="Carlito"/>
                <a:cs typeface="Carlito"/>
              </a:rPr>
              <a:t>B  </a:t>
            </a:r>
            <a:r>
              <a:rPr sz="1800" spc="-10" dirty="0">
                <a:latin typeface="Carlito"/>
                <a:cs typeface="Carlito"/>
              </a:rPr>
              <a:t>Complex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conjugate</a:t>
            </a:r>
            <a:endParaRPr sz="1800">
              <a:latin typeface="Carlito"/>
              <a:cs typeface="Carlito"/>
            </a:endParaRPr>
          </a:p>
          <a:p>
            <a:pPr marL="67564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poles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89172" y="5429199"/>
            <a:ext cx="17938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291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System </a:t>
            </a:r>
            <a:r>
              <a:rPr sz="1800" dirty="0">
                <a:latin typeface="Carlito"/>
                <a:cs typeface="Carlito"/>
              </a:rPr>
              <a:t>A  </a:t>
            </a:r>
            <a:r>
              <a:rPr sz="1800" spc="-10" dirty="0">
                <a:latin typeface="Carlito"/>
                <a:cs typeface="Carlito"/>
              </a:rPr>
              <a:t>Complex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conjugate</a:t>
            </a:r>
            <a:endParaRPr sz="1800">
              <a:latin typeface="Carlito"/>
              <a:cs typeface="Carlito"/>
            </a:endParaRPr>
          </a:p>
          <a:p>
            <a:pPr marL="67500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poles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12547"/>
            <a:ext cx="28594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5" dirty="0">
                <a:solidFill>
                  <a:srgbClr val="FF0000"/>
                </a:solidFill>
                <a:latin typeface="Carlito"/>
                <a:cs typeface="Carlito"/>
              </a:rPr>
              <a:t>Relative</a:t>
            </a:r>
            <a:r>
              <a:rPr sz="3200" b="1" spc="-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Stability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91285" y="1143761"/>
            <a:ext cx="6782434" cy="4725035"/>
            <a:chOff x="991285" y="1143761"/>
            <a:chExt cx="6782434" cy="4725035"/>
          </a:xfrm>
        </p:grpSpPr>
        <p:sp>
          <p:nvSpPr>
            <p:cNvPr id="5" name="object 5"/>
            <p:cNvSpPr/>
            <p:nvPr/>
          </p:nvSpPr>
          <p:spPr>
            <a:xfrm>
              <a:off x="991285" y="1143761"/>
              <a:ext cx="6782434" cy="4725035"/>
            </a:xfrm>
            <a:custGeom>
              <a:avLst/>
              <a:gdLst/>
              <a:ahLst/>
              <a:cxnLst/>
              <a:rect l="l" t="t" r="r" b="b"/>
              <a:pathLst>
                <a:path w="6782434" h="4725035">
                  <a:moveTo>
                    <a:pt x="6782003" y="2362200"/>
                  </a:moveTo>
                  <a:lnTo>
                    <a:pt x="6754558" y="2346198"/>
                  </a:lnTo>
                  <a:lnTo>
                    <a:pt x="6662242" y="2292350"/>
                  </a:lnTo>
                  <a:lnTo>
                    <a:pt x="6656235" y="2290305"/>
                  </a:lnTo>
                  <a:lnTo>
                    <a:pt x="6650126" y="2290699"/>
                  </a:lnTo>
                  <a:lnTo>
                    <a:pt x="6644614" y="2293391"/>
                  </a:lnTo>
                  <a:lnTo>
                    <a:pt x="6640398" y="2298192"/>
                  </a:lnTo>
                  <a:lnTo>
                    <a:pt x="6638341" y="2304199"/>
                  </a:lnTo>
                  <a:lnTo>
                    <a:pt x="6638722" y="2310307"/>
                  </a:lnTo>
                  <a:lnTo>
                    <a:pt x="6641376" y="2315819"/>
                  </a:lnTo>
                  <a:lnTo>
                    <a:pt x="6646113" y="2320036"/>
                  </a:lnTo>
                  <a:lnTo>
                    <a:pt x="6690957" y="2346198"/>
                  </a:lnTo>
                  <a:lnTo>
                    <a:pt x="4966030" y="2346198"/>
                  </a:lnTo>
                  <a:lnTo>
                    <a:pt x="4966030" y="73507"/>
                  </a:lnTo>
                  <a:lnTo>
                    <a:pt x="4987239" y="109855"/>
                  </a:lnTo>
                  <a:lnTo>
                    <a:pt x="4990795" y="116078"/>
                  </a:lnTo>
                  <a:lnTo>
                    <a:pt x="4998796" y="118110"/>
                  </a:lnTo>
                  <a:lnTo>
                    <a:pt x="5004892" y="114554"/>
                  </a:lnTo>
                  <a:lnTo>
                    <a:pt x="5011115" y="110998"/>
                  </a:lnTo>
                  <a:lnTo>
                    <a:pt x="5013147" y="102997"/>
                  </a:lnTo>
                  <a:lnTo>
                    <a:pt x="4967960" y="25527"/>
                  </a:lnTo>
                  <a:lnTo>
                    <a:pt x="4953076" y="0"/>
                  </a:lnTo>
                  <a:lnTo>
                    <a:pt x="4893005" y="102997"/>
                  </a:lnTo>
                  <a:lnTo>
                    <a:pt x="4895037" y="110998"/>
                  </a:lnTo>
                  <a:lnTo>
                    <a:pt x="4901260" y="114554"/>
                  </a:lnTo>
                  <a:lnTo>
                    <a:pt x="4907356" y="118110"/>
                  </a:lnTo>
                  <a:lnTo>
                    <a:pt x="4915357" y="116078"/>
                  </a:lnTo>
                  <a:lnTo>
                    <a:pt x="4918913" y="109855"/>
                  </a:lnTo>
                  <a:lnTo>
                    <a:pt x="4940109" y="73507"/>
                  </a:lnTo>
                  <a:lnTo>
                    <a:pt x="4940122" y="25527"/>
                  </a:lnTo>
                  <a:lnTo>
                    <a:pt x="4940122" y="73507"/>
                  </a:lnTo>
                  <a:lnTo>
                    <a:pt x="4940122" y="2346198"/>
                  </a:lnTo>
                  <a:lnTo>
                    <a:pt x="90982" y="2346198"/>
                  </a:lnTo>
                  <a:lnTo>
                    <a:pt x="135839" y="2320036"/>
                  </a:lnTo>
                  <a:lnTo>
                    <a:pt x="140576" y="2315819"/>
                  </a:lnTo>
                  <a:lnTo>
                    <a:pt x="143243" y="2310307"/>
                  </a:lnTo>
                  <a:lnTo>
                    <a:pt x="143637" y="2304199"/>
                  </a:lnTo>
                  <a:lnTo>
                    <a:pt x="141592" y="2298192"/>
                  </a:lnTo>
                  <a:lnTo>
                    <a:pt x="137363" y="2293391"/>
                  </a:lnTo>
                  <a:lnTo>
                    <a:pt x="131838" y="2290699"/>
                  </a:lnTo>
                  <a:lnTo>
                    <a:pt x="125717" y="2290305"/>
                  </a:lnTo>
                  <a:lnTo>
                    <a:pt x="119710" y="2292350"/>
                  </a:lnTo>
                  <a:lnTo>
                    <a:pt x="0" y="2362200"/>
                  </a:lnTo>
                  <a:lnTo>
                    <a:pt x="119710" y="2432050"/>
                  </a:lnTo>
                  <a:lnTo>
                    <a:pt x="125717" y="2434107"/>
                  </a:lnTo>
                  <a:lnTo>
                    <a:pt x="131838" y="2433701"/>
                  </a:lnTo>
                  <a:lnTo>
                    <a:pt x="137363" y="2431021"/>
                  </a:lnTo>
                  <a:lnTo>
                    <a:pt x="141592" y="2426220"/>
                  </a:lnTo>
                  <a:lnTo>
                    <a:pt x="143637" y="2420213"/>
                  </a:lnTo>
                  <a:lnTo>
                    <a:pt x="143243" y="2414105"/>
                  </a:lnTo>
                  <a:lnTo>
                    <a:pt x="140576" y="2408593"/>
                  </a:lnTo>
                  <a:lnTo>
                    <a:pt x="135839" y="2404364"/>
                  </a:lnTo>
                  <a:lnTo>
                    <a:pt x="90982" y="2378202"/>
                  </a:lnTo>
                  <a:lnTo>
                    <a:pt x="4940122" y="2378202"/>
                  </a:lnTo>
                  <a:lnTo>
                    <a:pt x="4940122" y="4650854"/>
                  </a:lnTo>
                  <a:lnTo>
                    <a:pt x="4918913" y="4614494"/>
                  </a:lnTo>
                  <a:lnTo>
                    <a:pt x="4915357" y="4608322"/>
                  </a:lnTo>
                  <a:lnTo>
                    <a:pt x="4907356" y="4606239"/>
                  </a:lnTo>
                  <a:lnTo>
                    <a:pt x="4895037" y="4613440"/>
                  </a:lnTo>
                  <a:lnTo>
                    <a:pt x="4892878" y="4621377"/>
                  </a:lnTo>
                  <a:lnTo>
                    <a:pt x="4896561" y="4627550"/>
                  </a:lnTo>
                  <a:lnTo>
                    <a:pt x="4953076" y="4724463"/>
                  </a:lnTo>
                  <a:lnTo>
                    <a:pt x="4968075" y="4698733"/>
                  </a:lnTo>
                  <a:lnTo>
                    <a:pt x="5009591" y="4627550"/>
                  </a:lnTo>
                  <a:lnTo>
                    <a:pt x="5013147" y="4621377"/>
                  </a:lnTo>
                  <a:lnTo>
                    <a:pt x="5011115" y="4613440"/>
                  </a:lnTo>
                  <a:lnTo>
                    <a:pt x="4998796" y="4606239"/>
                  </a:lnTo>
                  <a:lnTo>
                    <a:pt x="4990795" y="4608322"/>
                  </a:lnTo>
                  <a:lnTo>
                    <a:pt x="4987239" y="4614494"/>
                  </a:lnTo>
                  <a:lnTo>
                    <a:pt x="4966030" y="4650854"/>
                  </a:lnTo>
                  <a:lnTo>
                    <a:pt x="4966030" y="2378202"/>
                  </a:lnTo>
                  <a:lnTo>
                    <a:pt x="6690957" y="2378202"/>
                  </a:lnTo>
                  <a:lnTo>
                    <a:pt x="6646113" y="2404364"/>
                  </a:lnTo>
                  <a:lnTo>
                    <a:pt x="6641376" y="2408593"/>
                  </a:lnTo>
                  <a:lnTo>
                    <a:pt x="6638722" y="2414105"/>
                  </a:lnTo>
                  <a:lnTo>
                    <a:pt x="6638341" y="2420213"/>
                  </a:lnTo>
                  <a:lnTo>
                    <a:pt x="6640398" y="2426220"/>
                  </a:lnTo>
                  <a:lnTo>
                    <a:pt x="6644614" y="2431021"/>
                  </a:lnTo>
                  <a:lnTo>
                    <a:pt x="6650126" y="2433701"/>
                  </a:lnTo>
                  <a:lnTo>
                    <a:pt x="6656235" y="2434107"/>
                  </a:lnTo>
                  <a:lnTo>
                    <a:pt x="6662242" y="2432050"/>
                  </a:lnTo>
                  <a:lnTo>
                    <a:pt x="6754558" y="2378202"/>
                  </a:lnTo>
                  <a:lnTo>
                    <a:pt x="6782003" y="2362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3762" y="1829561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266700" y="0"/>
                  </a:moveTo>
                  <a:lnTo>
                    <a:pt x="0" y="266700"/>
                  </a:lnTo>
                  <a:lnTo>
                    <a:pt x="266700" y="533400"/>
                  </a:lnTo>
                  <a:lnTo>
                    <a:pt x="266700" y="400050"/>
                  </a:lnTo>
                  <a:lnTo>
                    <a:pt x="1447800" y="400050"/>
                  </a:lnTo>
                  <a:lnTo>
                    <a:pt x="1447800" y="133350"/>
                  </a:lnTo>
                  <a:lnTo>
                    <a:pt x="266700" y="1333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3762" y="1829561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0" y="266700"/>
                  </a:moveTo>
                  <a:lnTo>
                    <a:pt x="266700" y="0"/>
                  </a:lnTo>
                  <a:lnTo>
                    <a:pt x="266700" y="133350"/>
                  </a:lnTo>
                  <a:lnTo>
                    <a:pt x="1447800" y="133350"/>
                  </a:lnTo>
                  <a:lnTo>
                    <a:pt x="1447800" y="400050"/>
                  </a:lnTo>
                  <a:lnTo>
                    <a:pt x="266700" y="400050"/>
                  </a:lnTo>
                  <a:lnTo>
                    <a:pt x="266700" y="533400"/>
                  </a:lnTo>
                  <a:lnTo>
                    <a:pt x="0" y="2667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3762" y="4344161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266700" y="0"/>
                  </a:moveTo>
                  <a:lnTo>
                    <a:pt x="0" y="266700"/>
                  </a:lnTo>
                  <a:lnTo>
                    <a:pt x="266700" y="533400"/>
                  </a:lnTo>
                  <a:lnTo>
                    <a:pt x="266700" y="400050"/>
                  </a:lnTo>
                  <a:lnTo>
                    <a:pt x="1447800" y="400050"/>
                  </a:lnTo>
                  <a:lnTo>
                    <a:pt x="1447800" y="133350"/>
                  </a:lnTo>
                  <a:lnTo>
                    <a:pt x="266700" y="1333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3762" y="4344161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0" y="266700"/>
                  </a:moveTo>
                  <a:lnTo>
                    <a:pt x="266700" y="0"/>
                  </a:lnTo>
                  <a:lnTo>
                    <a:pt x="266700" y="133350"/>
                  </a:lnTo>
                  <a:lnTo>
                    <a:pt x="1447800" y="133350"/>
                  </a:lnTo>
                  <a:lnTo>
                    <a:pt x="1447800" y="400050"/>
                  </a:lnTo>
                  <a:lnTo>
                    <a:pt x="266700" y="400050"/>
                  </a:lnTo>
                  <a:lnTo>
                    <a:pt x="266700" y="533400"/>
                  </a:lnTo>
                  <a:lnTo>
                    <a:pt x="0" y="2667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88158" y="3154532"/>
            <a:ext cx="38481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i="1" spc="-305" dirty="0">
                <a:latin typeface="Symbol"/>
                <a:cs typeface="Symbol"/>
              </a:rPr>
              <a:t>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14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652" y="3149853"/>
            <a:ext cx="53784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434" dirty="0">
                <a:latin typeface="Symbol"/>
                <a:cs typeface="Symbol"/>
              </a:rPr>
              <a:t></a:t>
            </a:r>
            <a:r>
              <a:rPr sz="3300" i="1" spc="-434" dirty="0">
                <a:latin typeface="Symbol"/>
                <a:cs typeface="Symbol"/>
              </a:rPr>
              <a:t>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74740" y="826145"/>
            <a:ext cx="47815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i="1" spc="-370" dirty="0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r>
              <a:rPr sz="3300" b="0" i="1" spc="-370" dirty="0">
                <a:solidFill>
                  <a:srgbClr val="000000"/>
                </a:solidFill>
                <a:latin typeface="Symbol"/>
                <a:cs typeface="Symbol"/>
              </a:rPr>
              <a:t>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58345" y="5264192"/>
            <a:ext cx="750570" cy="532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20"/>
              </a:spcBef>
              <a:buFont typeface="Symbol"/>
              <a:buChar char=""/>
              <a:tabLst>
                <a:tab pos="285115" algn="l"/>
              </a:tabLst>
            </a:pPr>
            <a:r>
              <a:rPr sz="3150" i="1" spc="-365" dirty="0">
                <a:latin typeface="Times New Roman"/>
                <a:cs typeface="Times New Roman"/>
              </a:rPr>
              <a:t>j</a:t>
            </a:r>
            <a:r>
              <a:rPr sz="3300" i="1" spc="-365" dirty="0">
                <a:latin typeface="Symbol"/>
                <a:cs typeface="Symbol"/>
              </a:rPr>
              <a:t>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6932" y="5239892"/>
            <a:ext cx="3785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4105" marR="5080" indent="-108204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Relative </a:t>
            </a:r>
            <a:r>
              <a:rPr sz="1800" spc="-5" dirty="0">
                <a:latin typeface="Carlito"/>
                <a:cs typeface="Carlito"/>
              </a:rPr>
              <a:t>Stability </a:t>
            </a:r>
            <a:r>
              <a:rPr sz="1800" spc="-10" dirty="0">
                <a:latin typeface="Carlito"/>
                <a:cs typeface="Carlito"/>
              </a:rPr>
              <a:t>improves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one moves  </a:t>
            </a:r>
            <a:r>
              <a:rPr sz="1800" spc="-20" dirty="0">
                <a:latin typeface="Carlito"/>
                <a:cs typeface="Carlito"/>
              </a:rPr>
              <a:t>away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dirty="0">
                <a:latin typeface="Carlito"/>
                <a:cs typeface="Carlito"/>
              </a:rPr>
              <a:t>jw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axis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3827" y="2662427"/>
            <a:ext cx="5267325" cy="771525"/>
            <a:chOff x="2433827" y="2662427"/>
            <a:chExt cx="5267325" cy="771525"/>
          </a:xfrm>
        </p:grpSpPr>
        <p:sp>
          <p:nvSpPr>
            <p:cNvPr id="3" name="object 3"/>
            <p:cNvSpPr/>
            <p:nvPr/>
          </p:nvSpPr>
          <p:spPr>
            <a:xfrm>
              <a:off x="2438399" y="2666999"/>
              <a:ext cx="5257800" cy="762000"/>
            </a:xfrm>
            <a:custGeom>
              <a:avLst/>
              <a:gdLst/>
              <a:ahLst/>
              <a:cxnLst/>
              <a:rect l="l" t="t" r="r" b="b"/>
              <a:pathLst>
                <a:path w="5257800" h="762000">
                  <a:moveTo>
                    <a:pt x="52578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257800" y="762000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38399" y="2666999"/>
              <a:ext cx="5257800" cy="762000"/>
            </a:xfrm>
            <a:custGeom>
              <a:avLst/>
              <a:gdLst/>
              <a:ahLst/>
              <a:cxnLst/>
              <a:rect l="l" t="t" r="r" b="b"/>
              <a:pathLst>
                <a:path w="5257800" h="762000">
                  <a:moveTo>
                    <a:pt x="0" y="762000"/>
                  </a:moveTo>
                  <a:lnTo>
                    <a:pt x="5257800" y="762000"/>
                  </a:lnTo>
                  <a:lnTo>
                    <a:pt x="52578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3540" y="189992"/>
            <a:ext cx="4333875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FF0000"/>
                </a:solidFill>
                <a:latin typeface="Carlito"/>
                <a:cs typeface="Carlito"/>
              </a:rPr>
              <a:t>Routh’s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Stability</a:t>
            </a:r>
            <a:r>
              <a:rPr sz="3200" b="1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rlito"/>
                <a:cs typeface="Carlito"/>
              </a:rPr>
              <a:t>Criterion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5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transfer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function;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5470" y="2564826"/>
            <a:ext cx="830580" cy="0"/>
          </a:xfrm>
          <a:custGeom>
            <a:avLst/>
            <a:gdLst/>
            <a:ahLst/>
            <a:cxnLst/>
            <a:rect l="l" t="t" r="r" b="b"/>
            <a:pathLst>
              <a:path w="830580">
                <a:moveTo>
                  <a:pt x="0" y="0"/>
                </a:moveTo>
                <a:lnTo>
                  <a:pt x="829982" y="0"/>
                </a:lnTo>
              </a:path>
            </a:pathLst>
          </a:custGeom>
          <a:ln w="215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7621" y="2564826"/>
            <a:ext cx="5212080" cy="0"/>
          </a:xfrm>
          <a:custGeom>
            <a:avLst/>
            <a:gdLst/>
            <a:ahLst/>
            <a:cxnLst/>
            <a:rect l="l" t="t" r="r" b="b"/>
            <a:pathLst>
              <a:path w="5212080">
                <a:moveTo>
                  <a:pt x="0" y="0"/>
                </a:moveTo>
                <a:lnTo>
                  <a:pt x="5211744" y="0"/>
                </a:lnTo>
              </a:path>
            </a:pathLst>
          </a:custGeom>
          <a:ln w="215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28366" y="1938083"/>
            <a:ext cx="3689350" cy="1184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70405">
              <a:lnSpc>
                <a:spcPts val="1245"/>
              </a:lnSpc>
              <a:spcBef>
                <a:spcPts val="90"/>
              </a:spcBef>
              <a:tabLst>
                <a:tab pos="3178175" algn="l"/>
              </a:tabLst>
            </a:pPr>
            <a:r>
              <a:rPr sz="2000" i="1" spc="15" dirty="0">
                <a:latin typeface="Times New Roman"/>
                <a:cs typeface="Times New Roman"/>
              </a:rPr>
              <a:t>m	</a:t>
            </a:r>
            <a:r>
              <a:rPr sz="2000" i="1" spc="20" dirty="0">
                <a:latin typeface="Times New Roman"/>
                <a:cs typeface="Times New Roman"/>
              </a:rPr>
              <a:t>m</a:t>
            </a:r>
            <a:r>
              <a:rPr sz="2000" spc="20" dirty="0">
                <a:latin typeface="Symbol"/>
                <a:cs typeface="Symbol"/>
              </a:rPr>
              <a:t></a:t>
            </a:r>
            <a:r>
              <a:rPr sz="2000" spc="20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50800">
              <a:lnSpc>
                <a:spcPts val="2985"/>
              </a:lnSpc>
              <a:tabLst>
                <a:tab pos="2307590" algn="l"/>
              </a:tabLst>
            </a:pPr>
            <a:r>
              <a:rPr sz="3450" i="1" spc="80" dirty="0">
                <a:latin typeface="Times New Roman"/>
                <a:cs typeface="Times New Roman"/>
              </a:rPr>
              <a:t>C</a:t>
            </a:r>
            <a:r>
              <a:rPr sz="3450" spc="80" dirty="0">
                <a:latin typeface="Times New Roman"/>
                <a:cs typeface="Times New Roman"/>
              </a:rPr>
              <a:t>(s) </a:t>
            </a:r>
            <a:r>
              <a:rPr sz="5175" spc="44" baseline="-34621" dirty="0">
                <a:latin typeface="Symbol"/>
                <a:cs typeface="Symbol"/>
              </a:rPr>
              <a:t></a:t>
            </a:r>
            <a:r>
              <a:rPr sz="5175" spc="742" baseline="-34621" dirty="0">
                <a:latin typeface="Times New Roman"/>
                <a:cs typeface="Times New Roman"/>
              </a:rPr>
              <a:t> </a:t>
            </a:r>
            <a:r>
              <a:rPr sz="3450" i="1" spc="75" dirty="0">
                <a:latin typeface="Times New Roman"/>
                <a:cs typeface="Times New Roman"/>
              </a:rPr>
              <a:t>b</a:t>
            </a:r>
            <a:r>
              <a:rPr sz="2000" spc="75" dirty="0">
                <a:latin typeface="Times New Roman"/>
                <a:cs typeface="Times New Roman"/>
              </a:rPr>
              <a:t>0</a:t>
            </a:r>
            <a:r>
              <a:rPr sz="2000" spc="-330" dirty="0">
                <a:latin typeface="Times New Roman"/>
                <a:cs typeface="Times New Roman"/>
              </a:rPr>
              <a:t> </a:t>
            </a:r>
            <a:r>
              <a:rPr sz="3450" i="1" spc="20" dirty="0">
                <a:latin typeface="Times New Roman"/>
                <a:cs typeface="Times New Roman"/>
              </a:rPr>
              <a:t>s	</a:t>
            </a:r>
            <a:r>
              <a:rPr sz="3450" spc="30" dirty="0">
                <a:latin typeface="Symbol"/>
                <a:cs typeface="Symbol"/>
              </a:rPr>
              <a:t></a:t>
            </a:r>
            <a:r>
              <a:rPr sz="3450" spc="-225" dirty="0">
                <a:latin typeface="Times New Roman"/>
                <a:cs typeface="Times New Roman"/>
              </a:rPr>
              <a:t> </a:t>
            </a:r>
            <a:r>
              <a:rPr sz="3450" i="1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3450" i="1" dirty="0">
                <a:latin typeface="Times New Roman"/>
                <a:cs typeface="Times New Roman"/>
              </a:rPr>
              <a:t>s</a:t>
            </a:r>
            <a:endParaRPr sz="3450" dirty="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  <a:spcBef>
                <a:spcPts val="765"/>
              </a:spcBef>
              <a:tabLst>
                <a:tab pos="1481455" algn="l"/>
              </a:tabLst>
            </a:pPr>
            <a:r>
              <a:rPr sz="3450" i="1" spc="45" dirty="0">
                <a:latin typeface="Times New Roman"/>
                <a:cs typeface="Times New Roman"/>
              </a:rPr>
              <a:t>R</a:t>
            </a:r>
            <a:r>
              <a:rPr sz="3450" spc="45" dirty="0">
                <a:latin typeface="Times New Roman"/>
                <a:cs typeface="Times New Roman"/>
              </a:rPr>
              <a:t>(s)	</a:t>
            </a:r>
            <a:r>
              <a:rPr sz="3450" i="1" spc="100" dirty="0">
                <a:latin typeface="Times New Roman"/>
                <a:cs typeface="Times New Roman"/>
              </a:rPr>
              <a:t>a</a:t>
            </a:r>
            <a:r>
              <a:rPr sz="2000" spc="100" dirty="0">
                <a:latin typeface="Times New Roman"/>
                <a:cs typeface="Times New Roman"/>
              </a:rPr>
              <a:t>0 </a:t>
            </a:r>
            <a:r>
              <a:rPr sz="3450" i="1" spc="114" dirty="0">
                <a:latin typeface="Times New Roman"/>
                <a:cs typeface="Times New Roman"/>
              </a:rPr>
              <a:t>s</a:t>
            </a:r>
            <a:r>
              <a:rPr sz="3000" i="1" spc="172" baseline="43055" dirty="0">
                <a:latin typeface="Times New Roman"/>
                <a:cs typeface="Times New Roman"/>
              </a:rPr>
              <a:t>n </a:t>
            </a:r>
            <a:r>
              <a:rPr sz="3450" spc="30" dirty="0">
                <a:latin typeface="Symbol"/>
                <a:cs typeface="Symbol"/>
              </a:rPr>
              <a:t></a:t>
            </a:r>
            <a:r>
              <a:rPr sz="3450" spc="-225" dirty="0">
                <a:latin typeface="Times New Roman"/>
                <a:cs typeface="Times New Roman"/>
              </a:rPr>
              <a:t> </a:t>
            </a:r>
            <a:r>
              <a:rPr sz="3450" i="1" spc="55" dirty="0">
                <a:latin typeface="Times New Roman"/>
                <a:cs typeface="Times New Roman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1</a:t>
            </a:r>
            <a:r>
              <a:rPr sz="3450" i="1" spc="55" dirty="0">
                <a:latin typeface="Times New Roman"/>
                <a:cs typeface="Times New Roman"/>
              </a:rPr>
              <a:t>s</a:t>
            </a:r>
            <a:r>
              <a:rPr sz="3000" i="1" spc="82" baseline="43055" dirty="0">
                <a:latin typeface="Times New Roman"/>
                <a:cs typeface="Times New Roman"/>
              </a:rPr>
              <a:t>n</a:t>
            </a:r>
            <a:r>
              <a:rPr sz="3000" spc="82" baseline="43055" dirty="0">
                <a:latin typeface="Symbol"/>
                <a:cs typeface="Symbol"/>
              </a:rPr>
              <a:t></a:t>
            </a:r>
            <a:r>
              <a:rPr sz="3000" spc="82" baseline="43055" dirty="0">
                <a:latin typeface="Times New Roman"/>
                <a:cs typeface="Times New Roman"/>
              </a:rPr>
              <a:t>1</a:t>
            </a:r>
            <a:endParaRPr sz="3000" baseline="43055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1516" y="1948831"/>
            <a:ext cx="2814955" cy="550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50" spc="30" dirty="0">
                <a:latin typeface="Symbol"/>
                <a:cs typeface="Symbol"/>
              </a:rPr>
              <a:t></a:t>
            </a:r>
            <a:r>
              <a:rPr sz="3450" spc="-325" dirty="0">
                <a:latin typeface="Times New Roman"/>
                <a:cs typeface="Times New Roman"/>
              </a:rPr>
              <a:t> </a:t>
            </a:r>
            <a:r>
              <a:rPr sz="3450" spc="10" dirty="0">
                <a:latin typeface="Times New Roman"/>
                <a:cs typeface="Times New Roman"/>
              </a:rPr>
              <a:t>...............</a:t>
            </a:r>
            <a:r>
              <a:rPr sz="3450" spc="-345" dirty="0">
                <a:latin typeface="Times New Roman"/>
                <a:cs typeface="Times New Roman"/>
              </a:rPr>
              <a:t> </a:t>
            </a:r>
            <a:r>
              <a:rPr sz="3450" spc="30" dirty="0">
                <a:latin typeface="Symbol"/>
                <a:cs typeface="Symbol"/>
              </a:rPr>
              <a:t></a:t>
            </a:r>
            <a:r>
              <a:rPr sz="3450" spc="-225" dirty="0">
                <a:latin typeface="Times New Roman"/>
                <a:cs typeface="Times New Roman"/>
              </a:rPr>
              <a:t> </a:t>
            </a:r>
            <a:r>
              <a:rPr sz="3450" i="1" spc="30" dirty="0">
                <a:latin typeface="Times New Roman"/>
                <a:cs typeface="Times New Roman"/>
              </a:rPr>
              <a:t>b</a:t>
            </a:r>
            <a:r>
              <a:rPr sz="2000" i="1" spc="30" dirty="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7764" y="2571846"/>
            <a:ext cx="2771775" cy="550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50" spc="30" dirty="0">
                <a:latin typeface="Symbol"/>
                <a:cs typeface="Symbol"/>
              </a:rPr>
              <a:t></a:t>
            </a:r>
            <a:r>
              <a:rPr sz="3450" spc="-325" dirty="0">
                <a:latin typeface="Times New Roman"/>
                <a:cs typeface="Times New Roman"/>
              </a:rPr>
              <a:t> </a:t>
            </a:r>
            <a:r>
              <a:rPr sz="3450" spc="10" dirty="0">
                <a:latin typeface="Times New Roman"/>
                <a:cs typeface="Times New Roman"/>
              </a:rPr>
              <a:t>...............</a:t>
            </a:r>
            <a:r>
              <a:rPr sz="3450" spc="-350" dirty="0">
                <a:latin typeface="Times New Roman"/>
                <a:cs typeface="Times New Roman"/>
              </a:rPr>
              <a:t> </a:t>
            </a:r>
            <a:r>
              <a:rPr sz="3450" spc="30" dirty="0">
                <a:latin typeface="Symbol"/>
                <a:cs typeface="Symbol"/>
              </a:rPr>
              <a:t></a:t>
            </a:r>
            <a:r>
              <a:rPr sz="3450" spc="-114" dirty="0">
                <a:latin typeface="Times New Roman"/>
                <a:cs typeface="Times New Roman"/>
              </a:rPr>
              <a:t> </a:t>
            </a:r>
            <a:r>
              <a:rPr sz="3450" i="1" spc="25" dirty="0">
                <a:latin typeface="Times New Roman"/>
                <a:cs typeface="Times New Roman"/>
              </a:rPr>
              <a:t>a</a:t>
            </a:r>
            <a:r>
              <a:rPr sz="2000" i="1" spc="2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8039" y="3766184"/>
            <a:ext cx="6994525" cy="178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 this criterion,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coefficients </a:t>
            </a:r>
            <a:r>
              <a:rPr sz="2400" dirty="0">
                <a:latin typeface="Tahoma"/>
                <a:cs typeface="Tahoma"/>
              </a:rPr>
              <a:t>of denominator </a:t>
            </a:r>
            <a:r>
              <a:rPr sz="2400" spc="-5" dirty="0">
                <a:latin typeface="Tahoma"/>
                <a:cs typeface="Tahoma"/>
              </a:rPr>
              <a:t>are  arranged in an </a:t>
            </a:r>
            <a:r>
              <a:rPr sz="2400" spc="-10" dirty="0">
                <a:latin typeface="Tahoma"/>
                <a:cs typeface="Tahoma"/>
              </a:rPr>
              <a:t>Array </a:t>
            </a:r>
            <a:r>
              <a:rPr sz="2400" spc="-5" dirty="0">
                <a:latin typeface="Tahoma"/>
                <a:cs typeface="Tahoma"/>
              </a:rPr>
              <a:t>called </a:t>
            </a:r>
            <a:r>
              <a:rPr sz="2400" spc="-25" dirty="0">
                <a:latin typeface="Tahoma"/>
                <a:cs typeface="Tahoma"/>
              </a:rPr>
              <a:t>“Routh’s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Array”;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ahoma"/>
              <a:cs typeface="Tahoma"/>
            </a:endParaRPr>
          </a:p>
          <a:p>
            <a:pPr marL="760730">
              <a:lnSpc>
                <a:spcPct val="100000"/>
              </a:lnSpc>
            </a:pPr>
            <a:r>
              <a:rPr sz="3600" i="1" spc="65" dirty="0">
                <a:latin typeface="Times New Roman"/>
                <a:cs typeface="Times New Roman"/>
              </a:rPr>
              <a:t>a</a:t>
            </a:r>
            <a:r>
              <a:rPr sz="2050" spc="65" dirty="0">
                <a:latin typeface="Times New Roman"/>
                <a:cs typeface="Times New Roman"/>
              </a:rPr>
              <a:t>0</a:t>
            </a:r>
            <a:r>
              <a:rPr sz="3600" i="1" spc="65" dirty="0">
                <a:latin typeface="Times New Roman"/>
                <a:cs typeface="Times New Roman"/>
              </a:rPr>
              <a:t>s</a:t>
            </a:r>
            <a:r>
              <a:rPr sz="3075" i="1" spc="97" baseline="43360" dirty="0">
                <a:latin typeface="Times New Roman"/>
                <a:cs typeface="Times New Roman"/>
              </a:rPr>
              <a:t>n </a:t>
            </a:r>
            <a:r>
              <a:rPr sz="3600" spc="-30" dirty="0">
                <a:latin typeface="Symbol"/>
                <a:cs typeface="Symbol"/>
              </a:rPr>
              <a:t>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i="1" spc="-25" dirty="0">
                <a:latin typeface="Times New Roman"/>
                <a:cs typeface="Times New Roman"/>
              </a:rPr>
              <a:t>a</a:t>
            </a:r>
            <a:r>
              <a:rPr sz="2050" spc="-25" dirty="0">
                <a:latin typeface="Times New Roman"/>
                <a:cs typeface="Times New Roman"/>
              </a:rPr>
              <a:t>1</a:t>
            </a:r>
            <a:r>
              <a:rPr sz="3600" i="1" spc="-25" dirty="0">
                <a:latin typeface="Times New Roman"/>
                <a:cs typeface="Times New Roman"/>
              </a:rPr>
              <a:t>s</a:t>
            </a:r>
            <a:r>
              <a:rPr sz="3075" i="1" spc="-37" baseline="43360" dirty="0">
                <a:latin typeface="Times New Roman"/>
                <a:cs typeface="Times New Roman"/>
              </a:rPr>
              <a:t>n</a:t>
            </a:r>
            <a:r>
              <a:rPr sz="3075" spc="-37" baseline="43360" dirty="0">
                <a:latin typeface="Symbol"/>
                <a:cs typeface="Symbol"/>
              </a:rPr>
              <a:t></a:t>
            </a:r>
            <a:r>
              <a:rPr sz="3075" spc="-37" baseline="43360" dirty="0">
                <a:latin typeface="Times New Roman"/>
                <a:cs typeface="Times New Roman"/>
              </a:rPr>
              <a:t>1 </a:t>
            </a:r>
            <a:r>
              <a:rPr sz="3600" spc="-30" dirty="0">
                <a:latin typeface="Symbol"/>
                <a:cs typeface="Symbol"/>
              </a:rPr>
              <a:t>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60" dirty="0">
                <a:latin typeface="Times New Roman"/>
                <a:cs typeface="Times New Roman"/>
              </a:rPr>
              <a:t>............... </a:t>
            </a:r>
            <a:r>
              <a:rPr sz="3600" spc="-30" dirty="0">
                <a:latin typeface="Symbol"/>
                <a:cs typeface="Symbol"/>
              </a:rPr>
              <a:t>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i="1" spc="-55" dirty="0">
                <a:latin typeface="Times New Roman"/>
                <a:cs typeface="Times New Roman"/>
              </a:rPr>
              <a:t>a</a:t>
            </a:r>
            <a:r>
              <a:rPr sz="2050" i="1" spc="-55" dirty="0">
                <a:latin typeface="Times New Roman"/>
                <a:cs typeface="Times New Roman"/>
              </a:rPr>
              <a:t>n </a:t>
            </a:r>
            <a:r>
              <a:rPr sz="3600" spc="-30" dirty="0">
                <a:latin typeface="Symbol"/>
                <a:cs typeface="Symbol"/>
              </a:rPr>
              <a:t></a:t>
            </a:r>
            <a:r>
              <a:rPr sz="3600" spc="-24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15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9133" y="3881437"/>
            <a:ext cx="537210" cy="619125"/>
            <a:chOff x="1449133" y="3881437"/>
            <a:chExt cx="537210" cy="619125"/>
          </a:xfrm>
        </p:grpSpPr>
        <p:sp>
          <p:nvSpPr>
            <p:cNvPr id="3" name="object 3"/>
            <p:cNvSpPr/>
            <p:nvPr/>
          </p:nvSpPr>
          <p:spPr>
            <a:xfrm>
              <a:off x="1453896" y="3886200"/>
              <a:ext cx="527685" cy="609600"/>
            </a:xfrm>
            <a:custGeom>
              <a:avLst/>
              <a:gdLst/>
              <a:ahLst/>
              <a:cxnLst/>
              <a:rect l="l" t="t" r="r" b="b"/>
              <a:pathLst>
                <a:path w="527685" h="609600">
                  <a:moveTo>
                    <a:pt x="263652" y="0"/>
                  </a:moveTo>
                  <a:lnTo>
                    <a:pt x="220872" y="3990"/>
                  </a:lnTo>
                  <a:lnTo>
                    <a:pt x="180295" y="15544"/>
                  </a:lnTo>
                  <a:lnTo>
                    <a:pt x="142463" y="34032"/>
                  </a:lnTo>
                  <a:lnTo>
                    <a:pt x="107917" y="58826"/>
                  </a:lnTo>
                  <a:lnTo>
                    <a:pt x="77200" y="89296"/>
                  </a:lnTo>
                  <a:lnTo>
                    <a:pt x="50852" y="124815"/>
                  </a:lnTo>
                  <a:lnTo>
                    <a:pt x="29417" y="164753"/>
                  </a:lnTo>
                  <a:lnTo>
                    <a:pt x="13435" y="208483"/>
                  </a:lnTo>
                  <a:lnTo>
                    <a:pt x="3449" y="255374"/>
                  </a:lnTo>
                  <a:lnTo>
                    <a:pt x="0" y="304800"/>
                  </a:lnTo>
                  <a:lnTo>
                    <a:pt x="3449" y="354225"/>
                  </a:lnTo>
                  <a:lnTo>
                    <a:pt x="13435" y="401116"/>
                  </a:lnTo>
                  <a:lnTo>
                    <a:pt x="29417" y="444846"/>
                  </a:lnTo>
                  <a:lnTo>
                    <a:pt x="50852" y="484784"/>
                  </a:lnTo>
                  <a:lnTo>
                    <a:pt x="77200" y="520303"/>
                  </a:lnTo>
                  <a:lnTo>
                    <a:pt x="107917" y="550773"/>
                  </a:lnTo>
                  <a:lnTo>
                    <a:pt x="142463" y="575567"/>
                  </a:lnTo>
                  <a:lnTo>
                    <a:pt x="180295" y="594055"/>
                  </a:lnTo>
                  <a:lnTo>
                    <a:pt x="220872" y="605609"/>
                  </a:lnTo>
                  <a:lnTo>
                    <a:pt x="263652" y="609600"/>
                  </a:lnTo>
                  <a:lnTo>
                    <a:pt x="306431" y="605609"/>
                  </a:lnTo>
                  <a:lnTo>
                    <a:pt x="347008" y="594055"/>
                  </a:lnTo>
                  <a:lnTo>
                    <a:pt x="384840" y="575567"/>
                  </a:lnTo>
                  <a:lnTo>
                    <a:pt x="419386" y="550773"/>
                  </a:lnTo>
                  <a:lnTo>
                    <a:pt x="450103" y="520303"/>
                  </a:lnTo>
                  <a:lnTo>
                    <a:pt x="476451" y="484784"/>
                  </a:lnTo>
                  <a:lnTo>
                    <a:pt x="497886" y="444846"/>
                  </a:lnTo>
                  <a:lnTo>
                    <a:pt x="513868" y="401116"/>
                  </a:lnTo>
                  <a:lnTo>
                    <a:pt x="523854" y="354225"/>
                  </a:lnTo>
                  <a:lnTo>
                    <a:pt x="527304" y="304800"/>
                  </a:lnTo>
                  <a:lnTo>
                    <a:pt x="523854" y="255374"/>
                  </a:lnTo>
                  <a:lnTo>
                    <a:pt x="513868" y="208483"/>
                  </a:lnTo>
                  <a:lnTo>
                    <a:pt x="497886" y="164753"/>
                  </a:lnTo>
                  <a:lnTo>
                    <a:pt x="476451" y="124815"/>
                  </a:lnTo>
                  <a:lnTo>
                    <a:pt x="450103" y="89296"/>
                  </a:lnTo>
                  <a:lnTo>
                    <a:pt x="419386" y="58826"/>
                  </a:lnTo>
                  <a:lnTo>
                    <a:pt x="384840" y="34032"/>
                  </a:lnTo>
                  <a:lnTo>
                    <a:pt x="347008" y="15544"/>
                  </a:lnTo>
                  <a:lnTo>
                    <a:pt x="306431" y="3990"/>
                  </a:lnTo>
                  <a:lnTo>
                    <a:pt x="263652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53896" y="3886200"/>
              <a:ext cx="527685" cy="609600"/>
            </a:xfrm>
            <a:custGeom>
              <a:avLst/>
              <a:gdLst/>
              <a:ahLst/>
              <a:cxnLst/>
              <a:rect l="l" t="t" r="r" b="b"/>
              <a:pathLst>
                <a:path w="527685" h="609600">
                  <a:moveTo>
                    <a:pt x="0" y="304800"/>
                  </a:moveTo>
                  <a:lnTo>
                    <a:pt x="3449" y="255374"/>
                  </a:lnTo>
                  <a:lnTo>
                    <a:pt x="13435" y="208483"/>
                  </a:lnTo>
                  <a:lnTo>
                    <a:pt x="29417" y="164753"/>
                  </a:lnTo>
                  <a:lnTo>
                    <a:pt x="50852" y="124815"/>
                  </a:lnTo>
                  <a:lnTo>
                    <a:pt x="77200" y="89296"/>
                  </a:lnTo>
                  <a:lnTo>
                    <a:pt x="107917" y="58826"/>
                  </a:lnTo>
                  <a:lnTo>
                    <a:pt x="142463" y="34032"/>
                  </a:lnTo>
                  <a:lnTo>
                    <a:pt x="180295" y="15544"/>
                  </a:lnTo>
                  <a:lnTo>
                    <a:pt x="220872" y="3990"/>
                  </a:lnTo>
                  <a:lnTo>
                    <a:pt x="263652" y="0"/>
                  </a:lnTo>
                  <a:lnTo>
                    <a:pt x="306431" y="3990"/>
                  </a:lnTo>
                  <a:lnTo>
                    <a:pt x="347008" y="15544"/>
                  </a:lnTo>
                  <a:lnTo>
                    <a:pt x="384840" y="34032"/>
                  </a:lnTo>
                  <a:lnTo>
                    <a:pt x="419386" y="58826"/>
                  </a:lnTo>
                  <a:lnTo>
                    <a:pt x="450103" y="89296"/>
                  </a:lnTo>
                  <a:lnTo>
                    <a:pt x="476451" y="124815"/>
                  </a:lnTo>
                  <a:lnTo>
                    <a:pt x="497886" y="164753"/>
                  </a:lnTo>
                  <a:lnTo>
                    <a:pt x="513868" y="208483"/>
                  </a:lnTo>
                  <a:lnTo>
                    <a:pt x="523854" y="255374"/>
                  </a:lnTo>
                  <a:lnTo>
                    <a:pt x="527304" y="304800"/>
                  </a:lnTo>
                  <a:lnTo>
                    <a:pt x="523854" y="354225"/>
                  </a:lnTo>
                  <a:lnTo>
                    <a:pt x="513868" y="401116"/>
                  </a:lnTo>
                  <a:lnTo>
                    <a:pt x="497886" y="444846"/>
                  </a:lnTo>
                  <a:lnTo>
                    <a:pt x="476451" y="484784"/>
                  </a:lnTo>
                  <a:lnTo>
                    <a:pt x="450103" y="520303"/>
                  </a:lnTo>
                  <a:lnTo>
                    <a:pt x="419386" y="550773"/>
                  </a:lnTo>
                  <a:lnTo>
                    <a:pt x="384840" y="575567"/>
                  </a:lnTo>
                  <a:lnTo>
                    <a:pt x="347008" y="594055"/>
                  </a:lnTo>
                  <a:lnTo>
                    <a:pt x="306431" y="605609"/>
                  </a:lnTo>
                  <a:lnTo>
                    <a:pt x="263652" y="609600"/>
                  </a:lnTo>
                  <a:lnTo>
                    <a:pt x="220872" y="605609"/>
                  </a:lnTo>
                  <a:lnTo>
                    <a:pt x="180295" y="594055"/>
                  </a:lnTo>
                  <a:lnTo>
                    <a:pt x="142463" y="575567"/>
                  </a:lnTo>
                  <a:lnTo>
                    <a:pt x="107917" y="550773"/>
                  </a:lnTo>
                  <a:lnTo>
                    <a:pt x="77200" y="520303"/>
                  </a:lnTo>
                  <a:lnTo>
                    <a:pt x="50852" y="484784"/>
                  </a:lnTo>
                  <a:lnTo>
                    <a:pt x="29417" y="444846"/>
                  </a:lnTo>
                  <a:lnTo>
                    <a:pt x="13435" y="401116"/>
                  </a:lnTo>
                  <a:lnTo>
                    <a:pt x="3449" y="354225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4213" y="5588"/>
            <a:ext cx="8870315" cy="1437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20160" marR="43180" indent="-3769995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500" spc="-15" dirty="0">
                <a:solidFill>
                  <a:srgbClr val="FF0000"/>
                </a:solidFill>
                <a:latin typeface="Carlito"/>
                <a:cs typeface="Carlito"/>
              </a:rPr>
              <a:t>coefficients 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of </a:t>
            </a:r>
            <a:r>
              <a:rPr sz="3600" i="1" spc="262" baseline="1157" dirty="0">
                <a:latin typeface="Times New Roman"/>
                <a:cs typeface="Times New Roman"/>
              </a:rPr>
              <a:t>s</a:t>
            </a:r>
            <a:r>
              <a:rPr sz="2025" i="1" spc="262" baseline="45267" dirty="0">
                <a:latin typeface="Times New Roman"/>
                <a:cs typeface="Times New Roman"/>
              </a:rPr>
              <a:t>n</a:t>
            </a:r>
            <a:r>
              <a:rPr sz="2500" spc="175" dirty="0">
                <a:solidFill>
                  <a:srgbClr val="FF0000"/>
                </a:solidFill>
                <a:latin typeface="Carlito"/>
                <a:cs typeface="Carlito"/>
              </a:rPr>
              <a:t>and </a:t>
            </a:r>
            <a:r>
              <a:rPr sz="3375" i="1" spc="30" baseline="4938" dirty="0">
                <a:latin typeface="Times New Roman"/>
                <a:cs typeface="Times New Roman"/>
              </a:rPr>
              <a:t>s</a:t>
            </a:r>
            <a:r>
              <a:rPr sz="1950" i="1" spc="30" baseline="51282" dirty="0">
                <a:latin typeface="Times New Roman"/>
                <a:cs typeface="Times New Roman"/>
              </a:rPr>
              <a:t>n</a:t>
            </a:r>
            <a:r>
              <a:rPr sz="1950" spc="30" baseline="51282" dirty="0">
                <a:latin typeface="Symbol"/>
                <a:cs typeface="Symbol"/>
              </a:rPr>
              <a:t></a:t>
            </a:r>
            <a:r>
              <a:rPr sz="1950" spc="30" baseline="51282" dirty="0">
                <a:latin typeface="Times New Roman"/>
                <a:cs typeface="Times New Roman"/>
              </a:rPr>
              <a:t>1 </a:t>
            </a:r>
            <a:r>
              <a:rPr sz="2500" spc="-20" dirty="0">
                <a:solidFill>
                  <a:srgbClr val="FF0000"/>
                </a:solidFill>
                <a:latin typeface="Carlito"/>
                <a:cs typeface="Carlito"/>
              </a:rPr>
              <a:t>row </a:t>
            </a:r>
            <a:r>
              <a:rPr sz="2500" spc="-15" dirty="0">
                <a:solidFill>
                  <a:srgbClr val="FF0000"/>
                </a:solidFill>
                <a:latin typeface="Carlito"/>
                <a:cs typeface="Carlito"/>
              </a:rPr>
              <a:t>are </a:t>
            </a: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directly written </a:t>
            </a:r>
            <a:r>
              <a:rPr sz="2500" spc="-15" dirty="0">
                <a:solidFill>
                  <a:srgbClr val="FF0000"/>
                </a:solidFill>
                <a:latin typeface="Carlito"/>
                <a:cs typeface="Carlito"/>
              </a:rPr>
              <a:t>from 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given  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equation.</a:t>
            </a:r>
            <a:endParaRPr sz="2500" dirty="0">
              <a:latin typeface="Carlito"/>
              <a:cs typeface="Carlito"/>
            </a:endParaRPr>
          </a:p>
          <a:p>
            <a:pPr marL="540385">
              <a:lnSpc>
                <a:spcPct val="100000"/>
              </a:lnSpc>
              <a:spcBef>
                <a:spcPts val="1875"/>
              </a:spcBef>
            </a:pPr>
            <a:r>
              <a:rPr sz="2700" i="1" spc="390" dirty="0">
                <a:latin typeface="Times New Roman"/>
                <a:cs typeface="Times New Roman"/>
              </a:rPr>
              <a:t>a</a:t>
            </a:r>
            <a:r>
              <a:rPr sz="1550" spc="390" dirty="0">
                <a:latin typeface="Times New Roman"/>
                <a:cs typeface="Times New Roman"/>
              </a:rPr>
              <a:t>0</a:t>
            </a:r>
            <a:r>
              <a:rPr sz="2700" i="1" spc="390" dirty="0">
                <a:latin typeface="Times New Roman"/>
                <a:cs typeface="Times New Roman"/>
              </a:rPr>
              <a:t>s</a:t>
            </a:r>
            <a:r>
              <a:rPr sz="2325" i="1" spc="585" baseline="43010" dirty="0">
                <a:latin typeface="Times New Roman"/>
                <a:cs typeface="Times New Roman"/>
              </a:rPr>
              <a:t>n</a:t>
            </a:r>
            <a:r>
              <a:rPr sz="2325" i="1" spc="765" baseline="43010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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i="1" spc="280" dirty="0">
                <a:latin typeface="Times New Roman"/>
                <a:cs typeface="Times New Roman"/>
              </a:rPr>
              <a:t>a</a:t>
            </a:r>
            <a:r>
              <a:rPr sz="1550" spc="280" dirty="0">
                <a:latin typeface="Times New Roman"/>
                <a:cs typeface="Times New Roman"/>
              </a:rPr>
              <a:t>1</a:t>
            </a:r>
            <a:r>
              <a:rPr sz="2700" i="1" spc="280" dirty="0">
                <a:latin typeface="Times New Roman"/>
                <a:cs typeface="Times New Roman"/>
              </a:rPr>
              <a:t>s</a:t>
            </a:r>
            <a:r>
              <a:rPr sz="2325" i="1" spc="419" baseline="43010" dirty="0">
                <a:latin typeface="Times New Roman"/>
                <a:cs typeface="Times New Roman"/>
              </a:rPr>
              <a:t>n</a:t>
            </a:r>
            <a:r>
              <a:rPr sz="2325" spc="419" baseline="43010" dirty="0">
                <a:latin typeface="Symbol"/>
                <a:cs typeface="Symbol"/>
              </a:rPr>
              <a:t></a:t>
            </a:r>
            <a:r>
              <a:rPr sz="2325" spc="419" baseline="43010" dirty="0">
                <a:latin typeface="Times New Roman"/>
                <a:cs typeface="Times New Roman"/>
              </a:rPr>
              <a:t>1</a:t>
            </a:r>
            <a:r>
              <a:rPr sz="2325" spc="802" baseline="43010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</a:t>
            </a:r>
            <a:r>
              <a:rPr sz="2700" spc="-235" dirty="0">
                <a:latin typeface="Times New Roman"/>
                <a:cs typeface="Times New Roman"/>
              </a:rPr>
              <a:t> </a:t>
            </a:r>
            <a:r>
              <a:rPr sz="2700" spc="165" dirty="0">
                <a:latin typeface="Times New Roman"/>
                <a:cs typeface="Times New Roman"/>
              </a:rPr>
              <a:t>...............</a:t>
            </a:r>
            <a:r>
              <a:rPr sz="2700" spc="-220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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i="1" spc="295" dirty="0">
                <a:latin typeface="Times New Roman"/>
                <a:cs typeface="Times New Roman"/>
              </a:rPr>
              <a:t>a</a:t>
            </a:r>
            <a:r>
              <a:rPr sz="1550" i="1" spc="295" dirty="0">
                <a:latin typeface="Times New Roman"/>
                <a:cs typeface="Times New Roman"/>
              </a:rPr>
              <a:t>n</a:t>
            </a:r>
            <a:r>
              <a:rPr sz="1550" i="1" spc="505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</a:t>
            </a:r>
            <a:r>
              <a:rPr sz="2700" spc="55" dirty="0">
                <a:latin typeface="Times New Roman"/>
                <a:cs typeface="Times New Roman"/>
              </a:rPr>
              <a:t> </a:t>
            </a:r>
            <a:r>
              <a:rPr sz="2700" spc="420" dirty="0">
                <a:latin typeface="Times New Roman"/>
                <a:cs typeface="Times New Roman"/>
              </a:rPr>
              <a:t>0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484" y="2595290"/>
            <a:ext cx="463550" cy="2276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90"/>
              </a:spcBef>
            </a:pPr>
            <a:r>
              <a:rPr sz="3600" i="1" spc="637" baseline="-24305" dirty="0">
                <a:latin typeface="Times New Roman"/>
                <a:cs typeface="Times New Roman"/>
              </a:rPr>
              <a:t>s</a:t>
            </a:r>
            <a:r>
              <a:rPr sz="1350" i="1" spc="425" dirty="0">
                <a:latin typeface="Times New Roman"/>
                <a:cs typeface="Times New Roman"/>
              </a:rPr>
              <a:t>n</a:t>
            </a:r>
            <a:endParaRPr sz="1350" dirty="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2175"/>
              </a:spcBef>
            </a:pPr>
            <a:r>
              <a:rPr sz="3375" i="1" spc="30" baseline="-24691" dirty="0">
                <a:latin typeface="Times New Roman"/>
                <a:cs typeface="Times New Roman"/>
              </a:rPr>
              <a:t>s</a:t>
            </a:r>
            <a:r>
              <a:rPr sz="1300" i="1" spc="20" dirty="0">
                <a:latin typeface="Times New Roman"/>
                <a:cs typeface="Times New Roman"/>
              </a:rPr>
              <a:t>n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20" dirty="0">
                <a:latin typeface="Times New Roman"/>
                <a:cs typeface="Times New Roman"/>
              </a:rPr>
              <a:t>1</a:t>
            </a:r>
            <a:endParaRPr sz="13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90"/>
              </a:spcBef>
            </a:pPr>
            <a:r>
              <a:rPr sz="3825" i="1" spc="-104" baseline="-25054" dirty="0">
                <a:latin typeface="Times New Roman"/>
                <a:cs typeface="Times New Roman"/>
              </a:rPr>
              <a:t>s</a:t>
            </a:r>
            <a:r>
              <a:rPr sz="1450" i="1" spc="-70" dirty="0">
                <a:latin typeface="Times New Roman"/>
                <a:cs typeface="Times New Roman"/>
              </a:rPr>
              <a:t>n</a:t>
            </a:r>
            <a:r>
              <a:rPr sz="1450" spc="-70" dirty="0">
                <a:latin typeface="Symbol"/>
                <a:cs typeface="Symbol"/>
              </a:rPr>
              <a:t></a:t>
            </a:r>
            <a:r>
              <a:rPr sz="1450" spc="-70" dirty="0">
                <a:latin typeface="Times New Roman"/>
                <a:cs typeface="Times New Roman"/>
              </a:rPr>
              <a:t>2</a:t>
            </a:r>
            <a:endParaRPr sz="145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85"/>
              </a:spcBef>
            </a:pPr>
            <a:r>
              <a:rPr sz="4050" i="1" spc="-202" baseline="-24691" dirty="0">
                <a:latin typeface="Times New Roman"/>
                <a:cs typeface="Times New Roman"/>
              </a:rPr>
              <a:t>s</a:t>
            </a:r>
            <a:r>
              <a:rPr sz="1550" i="1" spc="-135" dirty="0">
                <a:latin typeface="Times New Roman"/>
                <a:cs typeface="Times New Roman"/>
              </a:rPr>
              <a:t>n</a:t>
            </a:r>
            <a:r>
              <a:rPr sz="1550" spc="-135" dirty="0">
                <a:latin typeface="Symbol"/>
                <a:cs typeface="Symbol"/>
              </a:rPr>
              <a:t></a:t>
            </a:r>
            <a:r>
              <a:rPr sz="1550" spc="-135" dirty="0">
                <a:latin typeface="Times New Roman"/>
                <a:cs typeface="Times New Roman"/>
              </a:rPr>
              <a:t>3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2739" y="2420088"/>
            <a:ext cx="927100" cy="122491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805"/>
              </a:spcBef>
              <a:tabLst>
                <a:tab pos="616585" algn="l"/>
              </a:tabLst>
            </a:pPr>
            <a:r>
              <a:rPr sz="3675" i="1" spc="-22" baseline="1133" dirty="0">
                <a:latin typeface="Times New Roman"/>
                <a:cs typeface="Times New Roman"/>
              </a:rPr>
              <a:t>a</a:t>
            </a:r>
            <a:r>
              <a:rPr sz="3675" i="1" spc="-600" baseline="1133" dirty="0">
                <a:latin typeface="Times New Roman"/>
                <a:cs typeface="Times New Roman"/>
              </a:rPr>
              <a:t> </a:t>
            </a:r>
            <a:r>
              <a:rPr sz="2100" baseline="1984" dirty="0">
                <a:latin typeface="Times New Roman"/>
                <a:cs typeface="Times New Roman"/>
              </a:rPr>
              <a:t>0	</a:t>
            </a:r>
            <a:r>
              <a:rPr sz="2450" i="1" spc="-105" dirty="0">
                <a:latin typeface="Times New Roman"/>
                <a:cs typeface="Times New Roman"/>
              </a:rPr>
              <a:t>a</a:t>
            </a:r>
            <a:r>
              <a:rPr sz="1400" spc="-10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  <a:tabLst>
                <a:tab pos="629285" algn="l"/>
              </a:tabLst>
            </a:pPr>
            <a:r>
              <a:rPr sz="2500" i="1" spc="-90" dirty="0">
                <a:latin typeface="Times New Roman"/>
                <a:cs typeface="Times New Roman"/>
              </a:rPr>
              <a:t>a</a:t>
            </a:r>
            <a:r>
              <a:rPr sz="1450" spc="-105" dirty="0">
                <a:latin typeface="Times New Roman"/>
                <a:cs typeface="Times New Roman"/>
              </a:rPr>
              <a:t>1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2500" i="1" spc="240" dirty="0">
                <a:latin typeface="Times New Roman"/>
                <a:cs typeface="Times New Roman"/>
              </a:rPr>
              <a:t>a</a:t>
            </a:r>
            <a:r>
              <a:rPr sz="1450" spc="20" dirty="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8874" y="2527308"/>
            <a:ext cx="299720" cy="111125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500" i="1" spc="-35" dirty="0">
                <a:latin typeface="Times New Roman"/>
                <a:cs typeface="Times New Roman"/>
              </a:rPr>
              <a:t>a</a:t>
            </a:r>
            <a:r>
              <a:rPr sz="2500" i="1" spc="-49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975"/>
              </a:spcBef>
            </a:pPr>
            <a:r>
              <a:rPr sz="3150" i="1" spc="-190" dirty="0">
                <a:latin typeface="Times New Roman"/>
                <a:cs typeface="Times New Roman"/>
              </a:rPr>
              <a:t>a</a:t>
            </a:r>
            <a:r>
              <a:rPr sz="1800" spc="-19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4842" y="2635413"/>
            <a:ext cx="259079" cy="998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i="1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i="1" spc="25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5212" y="3922290"/>
            <a:ext cx="2635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120" dirty="0">
                <a:latin typeface="Times New Roman"/>
                <a:cs typeface="Times New Roman"/>
              </a:rPr>
              <a:t>b</a:t>
            </a:r>
            <a:r>
              <a:rPr sz="1500" spc="-7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13103" y="2426207"/>
            <a:ext cx="4045585" cy="3975735"/>
            <a:chOff x="1213103" y="2426207"/>
            <a:chExt cx="4045585" cy="3975735"/>
          </a:xfrm>
        </p:grpSpPr>
        <p:sp>
          <p:nvSpPr>
            <p:cNvPr id="12" name="object 12"/>
            <p:cNvSpPr/>
            <p:nvPr/>
          </p:nvSpPr>
          <p:spPr>
            <a:xfrm>
              <a:off x="1226057" y="2439161"/>
              <a:ext cx="2971800" cy="3962400"/>
            </a:xfrm>
            <a:custGeom>
              <a:avLst/>
              <a:gdLst/>
              <a:ahLst/>
              <a:cxnLst/>
              <a:rect l="l" t="t" r="r" b="b"/>
              <a:pathLst>
                <a:path w="2971800" h="3962400">
                  <a:moveTo>
                    <a:pt x="0" y="0"/>
                  </a:moveTo>
                  <a:lnTo>
                    <a:pt x="0" y="3962400"/>
                  </a:lnTo>
                </a:path>
                <a:path w="2971800" h="3962400">
                  <a:moveTo>
                    <a:pt x="0" y="0"/>
                  </a:moveTo>
                  <a:lnTo>
                    <a:pt x="29718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49044" y="3047999"/>
              <a:ext cx="3509645" cy="1003300"/>
            </a:xfrm>
            <a:custGeom>
              <a:avLst/>
              <a:gdLst/>
              <a:ahLst/>
              <a:cxnLst/>
              <a:rect l="l" t="t" r="r" b="b"/>
              <a:pathLst>
                <a:path w="3509645" h="1003300">
                  <a:moveTo>
                    <a:pt x="452120" y="299847"/>
                  </a:moveTo>
                  <a:lnTo>
                    <a:pt x="257149" y="138595"/>
                  </a:lnTo>
                  <a:lnTo>
                    <a:pt x="421906" y="25641"/>
                  </a:lnTo>
                  <a:lnTo>
                    <a:pt x="394208" y="84201"/>
                  </a:lnTo>
                  <a:lnTo>
                    <a:pt x="392684" y="87376"/>
                  </a:lnTo>
                  <a:lnTo>
                    <a:pt x="394081" y="91059"/>
                  </a:lnTo>
                  <a:lnTo>
                    <a:pt x="400431" y="94107"/>
                  </a:lnTo>
                  <a:lnTo>
                    <a:pt x="404241" y="92710"/>
                  </a:lnTo>
                  <a:lnTo>
                    <a:pt x="405765" y="89535"/>
                  </a:lnTo>
                  <a:lnTo>
                    <a:pt x="447154" y="1905"/>
                  </a:lnTo>
                  <a:lnTo>
                    <a:pt x="448056" y="0"/>
                  </a:lnTo>
                  <a:lnTo>
                    <a:pt x="345694" y="7493"/>
                  </a:lnTo>
                  <a:lnTo>
                    <a:pt x="343154" y="10541"/>
                  </a:lnTo>
                  <a:lnTo>
                    <a:pt x="343662" y="17526"/>
                  </a:lnTo>
                  <a:lnTo>
                    <a:pt x="346710" y="20193"/>
                  </a:lnTo>
                  <a:lnTo>
                    <a:pt x="414718" y="15189"/>
                  </a:lnTo>
                  <a:lnTo>
                    <a:pt x="247015" y="130200"/>
                  </a:lnTo>
                  <a:lnTo>
                    <a:pt x="111404" y="18021"/>
                  </a:lnTo>
                  <a:lnTo>
                    <a:pt x="175514" y="28575"/>
                  </a:lnTo>
                  <a:lnTo>
                    <a:pt x="178943" y="29210"/>
                  </a:lnTo>
                  <a:lnTo>
                    <a:pt x="182118" y="26797"/>
                  </a:lnTo>
                  <a:lnTo>
                    <a:pt x="182753" y="23368"/>
                  </a:lnTo>
                  <a:lnTo>
                    <a:pt x="183261" y="19939"/>
                  </a:lnTo>
                  <a:lnTo>
                    <a:pt x="180975" y="16637"/>
                  </a:lnTo>
                  <a:lnTo>
                    <a:pt x="177546" y="16129"/>
                  </a:lnTo>
                  <a:lnTo>
                    <a:pt x="98996" y="3175"/>
                  </a:lnTo>
                  <a:lnTo>
                    <a:pt x="79756" y="0"/>
                  </a:lnTo>
                  <a:lnTo>
                    <a:pt x="113792" y="93091"/>
                  </a:lnTo>
                  <a:lnTo>
                    <a:pt x="115062" y="96266"/>
                  </a:lnTo>
                  <a:lnTo>
                    <a:pt x="118745" y="98044"/>
                  </a:lnTo>
                  <a:lnTo>
                    <a:pt x="122047" y="96774"/>
                  </a:lnTo>
                  <a:lnTo>
                    <a:pt x="125222" y="95631"/>
                  </a:lnTo>
                  <a:lnTo>
                    <a:pt x="127000" y="91948"/>
                  </a:lnTo>
                  <a:lnTo>
                    <a:pt x="125730" y="88646"/>
                  </a:lnTo>
                  <a:lnTo>
                    <a:pt x="103479" y="27978"/>
                  </a:lnTo>
                  <a:lnTo>
                    <a:pt x="236067" y="137706"/>
                  </a:lnTo>
                  <a:lnTo>
                    <a:pt x="0" y="299593"/>
                  </a:lnTo>
                  <a:lnTo>
                    <a:pt x="7112" y="310007"/>
                  </a:lnTo>
                  <a:lnTo>
                    <a:pt x="246202" y="146100"/>
                  </a:lnTo>
                  <a:lnTo>
                    <a:pt x="443992" y="309753"/>
                  </a:lnTo>
                  <a:lnTo>
                    <a:pt x="452120" y="299847"/>
                  </a:lnTo>
                  <a:close/>
                </a:path>
                <a:path w="3509645" h="1003300">
                  <a:moveTo>
                    <a:pt x="3509645" y="217170"/>
                  </a:moveTo>
                  <a:lnTo>
                    <a:pt x="3490023" y="211074"/>
                  </a:lnTo>
                  <a:lnTo>
                    <a:pt x="3400679" y="183261"/>
                  </a:lnTo>
                  <a:lnTo>
                    <a:pt x="3394202" y="186690"/>
                  </a:lnTo>
                  <a:lnTo>
                    <a:pt x="3392424" y="192659"/>
                  </a:lnTo>
                  <a:lnTo>
                    <a:pt x="3390519" y="198755"/>
                  </a:lnTo>
                  <a:lnTo>
                    <a:pt x="3393821" y="205105"/>
                  </a:lnTo>
                  <a:lnTo>
                    <a:pt x="3443706" y="220624"/>
                  </a:lnTo>
                  <a:lnTo>
                    <a:pt x="152654" y="980694"/>
                  </a:lnTo>
                  <a:lnTo>
                    <a:pt x="157734" y="1003046"/>
                  </a:lnTo>
                  <a:lnTo>
                    <a:pt x="3448913" y="242938"/>
                  </a:lnTo>
                  <a:lnTo>
                    <a:pt x="3410839" y="278765"/>
                  </a:lnTo>
                  <a:lnTo>
                    <a:pt x="3410585" y="286004"/>
                  </a:lnTo>
                  <a:lnTo>
                    <a:pt x="3414903" y="290576"/>
                  </a:lnTo>
                  <a:lnTo>
                    <a:pt x="3419348" y="295148"/>
                  </a:lnTo>
                  <a:lnTo>
                    <a:pt x="3426460" y="295402"/>
                  </a:lnTo>
                  <a:lnTo>
                    <a:pt x="3431159" y="291084"/>
                  </a:lnTo>
                  <a:lnTo>
                    <a:pt x="3509645" y="2171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4939" y="1707845"/>
            <a:ext cx="3775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20" dirty="0">
                <a:latin typeface="Tahoma"/>
                <a:cs typeface="Tahoma"/>
              </a:rPr>
              <a:t>Routh’s </a:t>
            </a:r>
            <a:r>
              <a:rPr sz="2400" spc="-10" dirty="0">
                <a:latin typeface="Tahoma"/>
                <a:cs typeface="Tahoma"/>
              </a:rPr>
              <a:t>array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below;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56150" y="1842580"/>
            <a:ext cx="3361054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44750" algn="l"/>
                <a:tab pos="3214370" algn="l"/>
              </a:tabLst>
            </a:pPr>
            <a:r>
              <a:rPr sz="2400" spc="-20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next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row</a:t>
            </a:r>
            <a:r>
              <a:rPr sz="2400" dirty="0">
                <a:latin typeface="Tahoma"/>
                <a:cs typeface="Tahoma"/>
              </a:rPr>
              <a:t> i.e.	</a:t>
            </a:r>
            <a:r>
              <a:rPr sz="2550" i="1" spc="-70" dirty="0">
                <a:latin typeface="Times New Roman"/>
                <a:cs typeface="Times New Roman"/>
              </a:rPr>
              <a:t>s</a:t>
            </a:r>
            <a:r>
              <a:rPr sz="2175" i="1" spc="-104" baseline="44061" dirty="0">
                <a:latin typeface="Times New Roman"/>
                <a:cs typeface="Times New Roman"/>
              </a:rPr>
              <a:t>n</a:t>
            </a:r>
            <a:r>
              <a:rPr sz="2175" spc="-104" baseline="44061" dirty="0">
                <a:latin typeface="Symbol"/>
                <a:cs typeface="Symbol"/>
              </a:rPr>
              <a:t></a:t>
            </a:r>
            <a:r>
              <a:rPr sz="2175" spc="-104" baseline="44061" dirty="0">
                <a:latin typeface="Times New Roman"/>
                <a:cs typeface="Times New Roman"/>
              </a:rPr>
              <a:t>2	</a:t>
            </a:r>
            <a:r>
              <a:rPr sz="2400" spc="-5" dirty="0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31216" y="3285532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5">
                <a:moveTo>
                  <a:pt x="0" y="0"/>
                </a:moveTo>
                <a:lnTo>
                  <a:pt x="1649927" y="0"/>
                </a:lnTo>
              </a:path>
            </a:pathLst>
          </a:custGeom>
          <a:ln w="17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40597" y="2777379"/>
            <a:ext cx="163830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i="1" spc="25" dirty="0">
                <a:latin typeface="Times New Roman"/>
                <a:cs typeface="Times New Roman"/>
              </a:rPr>
              <a:t>a</a:t>
            </a:r>
            <a:r>
              <a:rPr sz="1600" spc="25" dirty="0">
                <a:latin typeface="Times New Roman"/>
                <a:cs typeface="Times New Roman"/>
              </a:rPr>
              <a:t>1</a:t>
            </a:r>
            <a:r>
              <a:rPr sz="2800" spc="25" dirty="0">
                <a:latin typeface="Times New Roman"/>
                <a:cs typeface="Times New Roman"/>
              </a:rPr>
              <a:t>.</a:t>
            </a:r>
            <a:r>
              <a:rPr sz="2800" i="1" spc="25" dirty="0">
                <a:latin typeface="Times New Roman"/>
                <a:cs typeface="Times New Roman"/>
              </a:rPr>
              <a:t>a</a:t>
            </a:r>
            <a:r>
              <a:rPr sz="1600" spc="25" dirty="0">
                <a:latin typeface="Times New Roman"/>
                <a:cs typeface="Times New Roman"/>
              </a:rPr>
              <a:t>2 </a:t>
            </a:r>
            <a:r>
              <a:rPr sz="2800" spc="60" dirty="0">
                <a:latin typeface="Symbol"/>
                <a:cs typeface="Symbol"/>
              </a:rPr>
              <a:t>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i="1" spc="90" dirty="0">
                <a:latin typeface="Times New Roman"/>
                <a:cs typeface="Times New Roman"/>
              </a:rPr>
              <a:t>a</a:t>
            </a:r>
            <a:r>
              <a:rPr sz="1600" spc="90" dirty="0">
                <a:latin typeface="Times New Roman"/>
                <a:cs typeface="Times New Roman"/>
              </a:rPr>
              <a:t>3</a:t>
            </a:r>
            <a:r>
              <a:rPr sz="2800" i="1" spc="90" dirty="0">
                <a:latin typeface="Times New Roman"/>
                <a:cs typeface="Times New Roman"/>
              </a:rPr>
              <a:t>a</a:t>
            </a:r>
            <a:r>
              <a:rPr sz="1600" spc="9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64738" y="3004012"/>
            <a:ext cx="58420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i="1" spc="-10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13549" y="3284277"/>
            <a:ext cx="30924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i="1" spc="-10" dirty="0">
                <a:latin typeface="Times New Roman"/>
                <a:cs typeface="Times New Roman"/>
              </a:rPr>
              <a:t>a</a:t>
            </a:r>
            <a:r>
              <a:rPr sz="1600" spc="4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5940" y="5820093"/>
            <a:ext cx="84518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0"/>
              </a:lnSpc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790"/>
              </a:spcBef>
            </a:pPr>
            <a:r>
              <a:rPr lang="en-US" sz="1400" dirty="0">
                <a:latin typeface="Tahoma"/>
                <a:cs typeface="Tahoma"/>
              </a:rPr>
              <a:t>LPU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16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6437" y="3881437"/>
            <a:ext cx="537210" cy="619125"/>
            <a:chOff x="1976437" y="3881437"/>
            <a:chExt cx="537210" cy="619125"/>
          </a:xfrm>
        </p:grpSpPr>
        <p:sp>
          <p:nvSpPr>
            <p:cNvPr id="3" name="object 3"/>
            <p:cNvSpPr/>
            <p:nvPr/>
          </p:nvSpPr>
          <p:spPr>
            <a:xfrm>
              <a:off x="1981200" y="3886200"/>
              <a:ext cx="527685" cy="609600"/>
            </a:xfrm>
            <a:custGeom>
              <a:avLst/>
              <a:gdLst/>
              <a:ahLst/>
              <a:cxnLst/>
              <a:rect l="l" t="t" r="r" b="b"/>
              <a:pathLst>
                <a:path w="527685" h="609600">
                  <a:moveTo>
                    <a:pt x="263651" y="0"/>
                  </a:moveTo>
                  <a:lnTo>
                    <a:pt x="220872" y="3990"/>
                  </a:lnTo>
                  <a:lnTo>
                    <a:pt x="180295" y="15544"/>
                  </a:lnTo>
                  <a:lnTo>
                    <a:pt x="142463" y="34032"/>
                  </a:lnTo>
                  <a:lnTo>
                    <a:pt x="107917" y="58826"/>
                  </a:lnTo>
                  <a:lnTo>
                    <a:pt x="77200" y="89296"/>
                  </a:lnTo>
                  <a:lnTo>
                    <a:pt x="50852" y="124815"/>
                  </a:lnTo>
                  <a:lnTo>
                    <a:pt x="29417" y="164753"/>
                  </a:lnTo>
                  <a:lnTo>
                    <a:pt x="13435" y="208483"/>
                  </a:lnTo>
                  <a:lnTo>
                    <a:pt x="3449" y="255374"/>
                  </a:lnTo>
                  <a:lnTo>
                    <a:pt x="0" y="304800"/>
                  </a:lnTo>
                  <a:lnTo>
                    <a:pt x="3449" y="354225"/>
                  </a:lnTo>
                  <a:lnTo>
                    <a:pt x="13435" y="401116"/>
                  </a:lnTo>
                  <a:lnTo>
                    <a:pt x="29417" y="444846"/>
                  </a:lnTo>
                  <a:lnTo>
                    <a:pt x="50852" y="484784"/>
                  </a:lnTo>
                  <a:lnTo>
                    <a:pt x="77200" y="520303"/>
                  </a:lnTo>
                  <a:lnTo>
                    <a:pt x="107917" y="550773"/>
                  </a:lnTo>
                  <a:lnTo>
                    <a:pt x="142463" y="575567"/>
                  </a:lnTo>
                  <a:lnTo>
                    <a:pt x="180295" y="594055"/>
                  </a:lnTo>
                  <a:lnTo>
                    <a:pt x="220872" y="605609"/>
                  </a:lnTo>
                  <a:lnTo>
                    <a:pt x="263651" y="609600"/>
                  </a:lnTo>
                  <a:lnTo>
                    <a:pt x="306431" y="605609"/>
                  </a:lnTo>
                  <a:lnTo>
                    <a:pt x="347008" y="594055"/>
                  </a:lnTo>
                  <a:lnTo>
                    <a:pt x="384840" y="575567"/>
                  </a:lnTo>
                  <a:lnTo>
                    <a:pt x="419386" y="550773"/>
                  </a:lnTo>
                  <a:lnTo>
                    <a:pt x="450103" y="520303"/>
                  </a:lnTo>
                  <a:lnTo>
                    <a:pt x="476451" y="484784"/>
                  </a:lnTo>
                  <a:lnTo>
                    <a:pt x="497886" y="444846"/>
                  </a:lnTo>
                  <a:lnTo>
                    <a:pt x="513868" y="401116"/>
                  </a:lnTo>
                  <a:lnTo>
                    <a:pt x="523854" y="354225"/>
                  </a:lnTo>
                  <a:lnTo>
                    <a:pt x="527304" y="304800"/>
                  </a:lnTo>
                  <a:lnTo>
                    <a:pt x="523854" y="255374"/>
                  </a:lnTo>
                  <a:lnTo>
                    <a:pt x="513868" y="208483"/>
                  </a:lnTo>
                  <a:lnTo>
                    <a:pt x="497886" y="164753"/>
                  </a:lnTo>
                  <a:lnTo>
                    <a:pt x="476451" y="124815"/>
                  </a:lnTo>
                  <a:lnTo>
                    <a:pt x="450103" y="89296"/>
                  </a:lnTo>
                  <a:lnTo>
                    <a:pt x="419386" y="58826"/>
                  </a:lnTo>
                  <a:lnTo>
                    <a:pt x="384840" y="34032"/>
                  </a:lnTo>
                  <a:lnTo>
                    <a:pt x="347008" y="15544"/>
                  </a:lnTo>
                  <a:lnTo>
                    <a:pt x="306431" y="3990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1200" y="3886200"/>
              <a:ext cx="527685" cy="609600"/>
            </a:xfrm>
            <a:custGeom>
              <a:avLst/>
              <a:gdLst/>
              <a:ahLst/>
              <a:cxnLst/>
              <a:rect l="l" t="t" r="r" b="b"/>
              <a:pathLst>
                <a:path w="527685" h="609600">
                  <a:moveTo>
                    <a:pt x="0" y="304800"/>
                  </a:moveTo>
                  <a:lnTo>
                    <a:pt x="3449" y="255374"/>
                  </a:lnTo>
                  <a:lnTo>
                    <a:pt x="13435" y="208483"/>
                  </a:lnTo>
                  <a:lnTo>
                    <a:pt x="29417" y="164753"/>
                  </a:lnTo>
                  <a:lnTo>
                    <a:pt x="50852" y="124815"/>
                  </a:lnTo>
                  <a:lnTo>
                    <a:pt x="77200" y="89296"/>
                  </a:lnTo>
                  <a:lnTo>
                    <a:pt x="107917" y="58826"/>
                  </a:lnTo>
                  <a:lnTo>
                    <a:pt x="142463" y="34032"/>
                  </a:lnTo>
                  <a:lnTo>
                    <a:pt x="180295" y="15544"/>
                  </a:lnTo>
                  <a:lnTo>
                    <a:pt x="220872" y="3990"/>
                  </a:lnTo>
                  <a:lnTo>
                    <a:pt x="263651" y="0"/>
                  </a:lnTo>
                  <a:lnTo>
                    <a:pt x="306431" y="3990"/>
                  </a:lnTo>
                  <a:lnTo>
                    <a:pt x="347008" y="15544"/>
                  </a:lnTo>
                  <a:lnTo>
                    <a:pt x="384840" y="34032"/>
                  </a:lnTo>
                  <a:lnTo>
                    <a:pt x="419386" y="58826"/>
                  </a:lnTo>
                  <a:lnTo>
                    <a:pt x="450103" y="89296"/>
                  </a:lnTo>
                  <a:lnTo>
                    <a:pt x="476451" y="124815"/>
                  </a:lnTo>
                  <a:lnTo>
                    <a:pt x="497886" y="164753"/>
                  </a:lnTo>
                  <a:lnTo>
                    <a:pt x="513868" y="208483"/>
                  </a:lnTo>
                  <a:lnTo>
                    <a:pt x="523854" y="255374"/>
                  </a:lnTo>
                  <a:lnTo>
                    <a:pt x="527304" y="304800"/>
                  </a:lnTo>
                  <a:lnTo>
                    <a:pt x="523854" y="354225"/>
                  </a:lnTo>
                  <a:lnTo>
                    <a:pt x="513868" y="401116"/>
                  </a:lnTo>
                  <a:lnTo>
                    <a:pt x="497886" y="444846"/>
                  </a:lnTo>
                  <a:lnTo>
                    <a:pt x="476451" y="484784"/>
                  </a:lnTo>
                  <a:lnTo>
                    <a:pt x="450103" y="520303"/>
                  </a:lnTo>
                  <a:lnTo>
                    <a:pt x="419386" y="550773"/>
                  </a:lnTo>
                  <a:lnTo>
                    <a:pt x="384840" y="575567"/>
                  </a:lnTo>
                  <a:lnTo>
                    <a:pt x="347008" y="594055"/>
                  </a:lnTo>
                  <a:lnTo>
                    <a:pt x="306431" y="605609"/>
                  </a:lnTo>
                  <a:lnTo>
                    <a:pt x="263651" y="609600"/>
                  </a:lnTo>
                  <a:lnTo>
                    <a:pt x="220872" y="605609"/>
                  </a:lnTo>
                  <a:lnTo>
                    <a:pt x="180295" y="594055"/>
                  </a:lnTo>
                  <a:lnTo>
                    <a:pt x="142463" y="575567"/>
                  </a:lnTo>
                  <a:lnTo>
                    <a:pt x="107917" y="550773"/>
                  </a:lnTo>
                  <a:lnTo>
                    <a:pt x="77200" y="520303"/>
                  </a:lnTo>
                  <a:lnTo>
                    <a:pt x="50852" y="484784"/>
                  </a:lnTo>
                  <a:lnTo>
                    <a:pt x="29417" y="444846"/>
                  </a:lnTo>
                  <a:lnTo>
                    <a:pt x="13435" y="401116"/>
                  </a:lnTo>
                  <a:lnTo>
                    <a:pt x="3449" y="354225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2585" y="5588"/>
            <a:ext cx="9013825" cy="1437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1915" marR="43180" indent="-3841750">
              <a:lnSpc>
                <a:spcPct val="100000"/>
              </a:lnSpc>
              <a:spcBef>
                <a:spcPts val="95"/>
              </a:spcBef>
              <a:tabLst>
                <a:tab pos="2600960" algn="l"/>
              </a:tabLst>
            </a:pP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The</a:t>
            </a:r>
            <a:r>
              <a:rPr sz="25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Carlito"/>
                <a:cs typeface="Carlito"/>
              </a:rPr>
              <a:t>coefficients</a:t>
            </a:r>
            <a:r>
              <a:rPr sz="2500" spc="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of	</a:t>
            </a:r>
            <a:r>
              <a:rPr sz="3600" i="1" spc="637" baseline="1157" dirty="0">
                <a:latin typeface="Times New Roman"/>
                <a:cs typeface="Times New Roman"/>
              </a:rPr>
              <a:t>s</a:t>
            </a:r>
            <a:r>
              <a:rPr sz="2025" i="1" spc="637" baseline="45267" dirty="0">
                <a:latin typeface="Times New Roman"/>
                <a:cs typeface="Times New Roman"/>
              </a:rPr>
              <a:t>n 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and </a:t>
            </a:r>
            <a:r>
              <a:rPr sz="3375" i="1" spc="30" baseline="4938" dirty="0">
                <a:latin typeface="Times New Roman"/>
                <a:cs typeface="Times New Roman"/>
              </a:rPr>
              <a:t>s</a:t>
            </a:r>
            <a:r>
              <a:rPr sz="1950" i="1" spc="30" baseline="51282" dirty="0">
                <a:latin typeface="Times New Roman"/>
                <a:cs typeface="Times New Roman"/>
              </a:rPr>
              <a:t>n</a:t>
            </a:r>
            <a:r>
              <a:rPr sz="1950" spc="30" baseline="51282" dirty="0">
                <a:latin typeface="Symbol"/>
                <a:cs typeface="Symbol"/>
              </a:rPr>
              <a:t></a:t>
            </a:r>
            <a:r>
              <a:rPr sz="1950" spc="30" baseline="51282" dirty="0">
                <a:latin typeface="Times New Roman"/>
                <a:cs typeface="Times New Roman"/>
              </a:rPr>
              <a:t>1 </a:t>
            </a:r>
            <a:r>
              <a:rPr sz="2500" spc="-20" dirty="0">
                <a:solidFill>
                  <a:srgbClr val="FF0000"/>
                </a:solidFill>
                <a:latin typeface="Carlito"/>
                <a:cs typeface="Carlito"/>
              </a:rPr>
              <a:t>row </a:t>
            </a:r>
            <a:r>
              <a:rPr sz="2500" spc="-15" dirty="0">
                <a:solidFill>
                  <a:srgbClr val="FF0000"/>
                </a:solidFill>
                <a:latin typeface="Carlito"/>
                <a:cs typeface="Carlito"/>
              </a:rPr>
              <a:t>are </a:t>
            </a: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directly written </a:t>
            </a:r>
            <a:r>
              <a:rPr sz="2500" spc="-15" dirty="0">
                <a:solidFill>
                  <a:srgbClr val="FF0000"/>
                </a:solidFill>
                <a:latin typeface="Carlito"/>
                <a:cs typeface="Carlito"/>
              </a:rPr>
              <a:t>from 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given  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equation.</a:t>
            </a:r>
            <a:endParaRPr sz="2500">
              <a:latin typeface="Carlito"/>
              <a:cs typeface="Carlito"/>
            </a:endParaRPr>
          </a:p>
          <a:p>
            <a:pPr marL="611505">
              <a:lnSpc>
                <a:spcPct val="100000"/>
              </a:lnSpc>
              <a:spcBef>
                <a:spcPts val="1875"/>
              </a:spcBef>
            </a:pPr>
            <a:r>
              <a:rPr sz="2700" i="1" spc="390" dirty="0">
                <a:latin typeface="Times New Roman"/>
                <a:cs typeface="Times New Roman"/>
              </a:rPr>
              <a:t>a</a:t>
            </a:r>
            <a:r>
              <a:rPr sz="1550" spc="390" dirty="0">
                <a:latin typeface="Times New Roman"/>
                <a:cs typeface="Times New Roman"/>
              </a:rPr>
              <a:t>0</a:t>
            </a:r>
            <a:r>
              <a:rPr sz="2700" i="1" spc="390" dirty="0">
                <a:latin typeface="Times New Roman"/>
                <a:cs typeface="Times New Roman"/>
              </a:rPr>
              <a:t>s</a:t>
            </a:r>
            <a:r>
              <a:rPr sz="2325" i="1" spc="585" baseline="43010" dirty="0">
                <a:latin typeface="Times New Roman"/>
                <a:cs typeface="Times New Roman"/>
              </a:rPr>
              <a:t>n</a:t>
            </a:r>
            <a:r>
              <a:rPr sz="2325" i="1" spc="765" baseline="43010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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i="1" spc="280" dirty="0">
                <a:latin typeface="Times New Roman"/>
                <a:cs typeface="Times New Roman"/>
              </a:rPr>
              <a:t>a</a:t>
            </a:r>
            <a:r>
              <a:rPr sz="1550" spc="280" dirty="0">
                <a:latin typeface="Times New Roman"/>
                <a:cs typeface="Times New Roman"/>
              </a:rPr>
              <a:t>1</a:t>
            </a:r>
            <a:r>
              <a:rPr sz="2700" i="1" spc="280" dirty="0">
                <a:latin typeface="Times New Roman"/>
                <a:cs typeface="Times New Roman"/>
              </a:rPr>
              <a:t>s</a:t>
            </a:r>
            <a:r>
              <a:rPr sz="2325" i="1" spc="419" baseline="43010" dirty="0">
                <a:latin typeface="Times New Roman"/>
                <a:cs typeface="Times New Roman"/>
              </a:rPr>
              <a:t>n</a:t>
            </a:r>
            <a:r>
              <a:rPr sz="2325" spc="419" baseline="43010" dirty="0">
                <a:latin typeface="Symbol"/>
                <a:cs typeface="Symbol"/>
              </a:rPr>
              <a:t></a:t>
            </a:r>
            <a:r>
              <a:rPr sz="2325" spc="419" baseline="43010" dirty="0">
                <a:latin typeface="Times New Roman"/>
                <a:cs typeface="Times New Roman"/>
              </a:rPr>
              <a:t>1</a:t>
            </a:r>
            <a:r>
              <a:rPr sz="2325" spc="802" baseline="43010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</a:t>
            </a:r>
            <a:r>
              <a:rPr sz="2700" spc="-235" dirty="0">
                <a:latin typeface="Times New Roman"/>
                <a:cs typeface="Times New Roman"/>
              </a:rPr>
              <a:t> </a:t>
            </a:r>
            <a:r>
              <a:rPr sz="2700" spc="165" dirty="0">
                <a:latin typeface="Times New Roman"/>
                <a:cs typeface="Times New Roman"/>
              </a:rPr>
              <a:t>...............</a:t>
            </a:r>
            <a:r>
              <a:rPr sz="2700" spc="-220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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i="1" spc="295" dirty="0">
                <a:latin typeface="Times New Roman"/>
                <a:cs typeface="Times New Roman"/>
              </a:rPr>
              <a:t>a</a:t>
            </a:r>
            <a:r>
              <a:rPr sz="1550" i="1" spc="295" dirty="0">
                <a:latin typeface="Times New Roman"/>
                <a:cs typeface="Times New Roman"/>
              </a:rPr>
              <a:t>n</a:t>
            </a:r>
            <a:r>
              <a:rPr sz="1550" i="1" spc="505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</a:t>
            </a:r>
            <a:r>
              <a:rPr sz="2700" spc="55" dirty="0">
                <a:latin typeface="Times New Roman"/>
                <a:cs typeface="Times New Roman"/>
              </a:rPr>
              <a:t> </a:t>
            </a:r>
            <a:r>
              <a:rPr sz="2700" spc="420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484" y="2595290"/>
            <a:ext cx="463550" cy="2276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90"/>
              </a:spcBef>
            </a:pPr>
            <a:r>
              <a:rPr sz="3600" i="1" spc="637" baseline="-24305" dirty="0">
                <a:latin typeface="Times New Roman"/>
                <a:cs typeface="Times New Roman"/>
              </a:rPr>
              <a:t>s</a:t>
            </a:r>
            <a:r>
              <a:rPr sz="1350" i="1" spc="42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2175"/>
              </a:spcBef>
            </a:pPr>
            <a:r>
              <a:rPr sz="3375" i="1" spc="30" baseline="-24691" dirty="0">
                <a:latin typeface="Times New Roman"/>
                <a:cs typeface="Times New Roman"/>
              </a:rPr>
              <a:t>s</a:t>
            </a:r>
            <a:r>
              <a:rPr sz="1300" i="1" spc="20" dirty="0">
                <a:latin typeface="Times New Roman"/>
                <a:cs typeface="Times New Roman"/>
              </a:rPr>
              <a:t>n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2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90"/>
              </a:spcBef>
            </a:pPr>
            <a:r>
              <a:rPr sz="3825" i="1" spc="-104" baseline="-25054" dirty="0">
                <a:latin typeface="Times New Roman"/>
                <a:cs typeface="Times New Roman"/>
              </a:rPr>
              <a:t>s</a:t>
            </a:r>
            <a:r>
              <a:rPr sz="1450" i="1" spc="-70" dirty="0">
                <a:latin typeface="Times New Roman"/>
                <a:cs typeface="Times New Roman"/>
              </a:rPr>
              <a:t>n</a:t>
            </a:r>
            <a:r>
              <a:rPr sz="1450" spc="-70" dirty="0">
                <a:latin typeface="Symbol"/>
                <a:cs typeface="Symbol"/>
              </a:rPr>
              <a:t></a:t>
            </a:r>
            <a:r>
              <a:rPr sz="1450" spc="-7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85"/>
              </a:spcBef>
            </a:pPr>
            <a:r>
              <a:rPr sz="4050" i="1" spc="-202" baseline="-24691" dirty="0">
                <a:latin typeface="Times New Roman"/>
                <a:cs typeface="Times New Roman"/>
              </a:rPr>
              <a:t>s</a:t>
            </a:r>
            <a:r>
              <a:rPr sz="1550" i="1" spc="-135" dirty="0">
                <a:latin typeface="Times New Roman"/>
                <a:cs typeface="Times New Roman"/>
              </a:rPr>
              <a:t>n</a:t>
            </a:r>
            <a:r>
              <a:rPr sz="1550" spc="-135" dirty="0">
                <a:latin typeface="Symbol"/>
                <a:cs typeface="Symbol"/>
              </a:rPr>
              <a:t></a:t>
            </a:r>
            <a:r>
              <a:rPr sz="1550" spc="-13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2739" y="2514185"/>
            <a:ext cx="2061210" cy="114744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15"/>
              </a:spcBef>
              <a:tabLst>
                <a:tab pos="616585" algn="l"/>
                <a:tab pos="1158240" algn="l"/>
                <a:tab pos="1814195" algn="l"/>
              </a:tabLst>
            </a:pPr>
            <a:r>
              <a:rPr sz="3675" i="1" spc="-22" baseline="1133" dirty="0">
                <a:latin typeface="Times New Roman"/>
                <a:cs typeface="Times New Roman"/>
              </a:rPr>
              <a:t>a</a:t>
            </a:r>
            <a:r>
              <a:rPr sz="3675" i="1" spc="-600" baseline="1133" dirty="0">
                <a:latin typeface="Times New Roman"/>
                <a:cs typeface="Times New Roman"/>
              </a:rPr>
              <a:t> </a:t>
            </a:r>
            <a:r>
              <a:rPr sz="2100" baseline="1984" dirty="0">
                <a:latin typeface="Times New Roman"/>
                <a:cs typeface="Times New Roman"/>
              </a:rPr>
              <a:t>0	</a:t>
            </a:r>
            <a:r>
              <a:rPr sz="2450" i="1" spc="-70" dirty="0">
                <a:latin typeface="Times New Roman"/>
                <a:cs typeface="Times New Roman"/>
              </a:rPr>
              <a:t>a</a:t>
            </a:r>
            <a:r>
              <a:rPr sz="1400" spc="-140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2500" i="1" spc="-35" dirty="0">
                <a:latin typeface="Times New Roman"/>
                <a:cs typeface="Times New Roman"/>
              </a:rPr>
              <a:t>a</a:t>
            </a:r>
            <a:r>
              <a:rPr sz="2500" i="1" spc="-395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4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2450" i="1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629285" algn="l"/>
                <a:tab pos="1159510" algn="l"/>
                <a:tab pos="1814195" algn="l"/>
              </a:tabLst>
            </a:pPr>
            <a:r>
              <a:rPr sz="2500" i="1" spc="-90" dirty="0">
                <a:latin typeface="Times New Roman"/>
                <a:cs typeface="Times New Roman"/>
              </a:rPr>
              <a:t>a</a:t>
            </a:r>
            <a:r>
              <a:rPr sz="1450" spc="-105" dirty="0">
                <a:latin typeface="Times New Roman"/>
                <a:cs typeface="Times New Roman"/>
              </a:rPr>
              <a:t>1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2500" i="1" spc="240" dirty="0">
                <a:latin typeface="Times New Roman"/>
                <a:cs typeface="Times New Roman"/>
              </a:rPr>
              <a:t>a</a:t>
            </a:r>
            <a:r>
              <a:rPr sz="1450" spc="20" dirty="0">
                <a:latin typeface="Times New Roman"/>
                <a:cs typeface="Times New Roman"/>
              </a:rPr>
              <a:t>3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4725" i="1" spc="-270" baseline="3527" dirty="0">
                <a:latin typeface="Times New Roman"/>
                <a:cs typeface="Times New Roman"/>
              </a:rPr>
              <a:t>a</a:t>
            </a:r>
            <a:r>
              <a:rPr sz="2700" spc="-300" baseline="6172" dirty="0">
                <a:latin typeface="Times New Roman"/>
                <a:cs typeface="Times New Roman"/>
              </a:rPr>
              <a:t>5</a:t>
            </a:r>
            <a:r>
              <a:rPr sz="2700" baseline="6172" dirty="0">
                <a:latin typeface="Times New Roman"/>
                <a:cs typeface="Times New Roman"/>
              </a:rPr>
              <a:t>	</a:t>
            </a:r>
            <a:r>
              <a:rPr sz="3600" i="1" spc="37" baseline="1157" dirty="0">
                <a:latin typeface="Times New Roman"/>
                <a:cs typeface="Times New Roman"/>
              </a:rPr>
              <a:t>a</a:t>
            </a:r>
            <a:r>
              <a:rPr sz="2100" spc="-142" baseline="1984" dirty="0">
                <a:latin typeface="Times New Roman"/>
                <a:cs typeface="Times New Roman"/>
              </a:rPr>
              <a:t>7</a:t>
            </a:r>
            <a:endParaRPr sz="2100" baseline="198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5212" y="3922290"/>
            <a:ext cx="2635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120" dirty="0">
                <a:latin typeface="Times New Roman"/>
                <a:cs typeface="Times New Roman"/>
              </a:rPr>
              <a:t>b</a:t>
            </a:r>
            <a:r>
              <a:rPr sz="1500" spc="-7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8870" y="3925908"/>
            <a:ext cx="24511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13103" y="2426207"/>
            <a:ext cx="3893185" cy="3975735"/>
            <a:chOff x="1213103" y="2426207"/>
            <a:chExt cx="3893185" cy="3975735"/>
          </a:xfrm>
        </p:grpSpPr>
        <p:sp>
          <p:nvSpPr>
            <p:cNvPr id="11" name="object 11"/>
            <p:cNvSpPr/>
            <p:nvPr/>
          </p:nvSpPr>
          <p:spPr>
            <a:xfrm>
              <a:off x="1226057" y="2439161"/>
              <a:ext cx="2971800" cy="3962400"/>
            </a:xfrm>
            <a:custGeom>
              <a:avLst/>
              <a:gdLst/>
              <a:ahLst/>
              <a:cxnLst/>
              <a:rect l="l" t="t" r="r" b="b"/>
              <a:pathLst>
                <a:path w="2971800" h="3962400">
                  <a:moveTo>
                    <a:pt x="0" y="0"/>
                  </a:moveTo>
                  <a:lnTo>
                    <a:pt x="0" y="3962400"/>
                  </a:lnTo>
                </a:path>
                <a:path w="2971800" h="3962400">
                  <a:moveTo>
                    <a:pt x="0" y="0"/>
                  </a:moveTo>
                  <a:lnTo>
                    <a:pt x="29718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0695" y="3025520"/>
              <a:ext cx="3355975" cy="1025525"/>
            </a:xfrm>
            <a:custGeom>
              <a:avLst/>
              <a:gdLst/>
              <a:ahLst/>
              <a:cxnLst/>
              <a:rect l="l" t="t" r="r" b="b"/>
              <a:pathLst>
                <a:path w="3355975" h="1025525">
                  <a:moveTo>
                    <a:pt x="962787" y="321310"/>
                  </a:moveTo>
                  <a:lnTo>
                    <a:pt x="521385" y="168871"/>
                  </a:lnTo>
                  <a:lnTo>
                    <a:pt x="928255" y="39535"/>
                  </a:lnTo>
                  <a:lnTo>
                    <a:pt x="884936" y="87503"/>
                  </a:lnTo>
                  <a:lnTo>
                    <a:pt x="882523" y="90043"/>
                  </a:lnTo>
                  <a:lnTo>
                    <a:pt x="882777" y="94107"/>
                  </a:lnTo>
                  <a:lnTo>
                    <a:pt x="887984" y="98806"/>
                  </a:lnTo>
                  <a:lnTo>
                    <a:pt x="891921" y="98552"/>
                  </a:lnTo>
                  <a:lnTo>
                    <a:pt x="894334" y="96012"/>
                  </a:lnTo>
                  <a:lnTo>
                    <a:pt x="960755" y="22479"/>
                  </a:lnTo>
                  <a:lnTo>
                    <a:pt x="950569" y="20193"/>
                  </a:lnTo>
                  <a:lnTo>
                    <a:pt x="860679" y="0"/>
                  </a:lnTo>
                  <a:lnTo>
                    <a:pt x="857250" y="2159"/>
                  </a:lnTo>
                  <a:lnTo>
                    <a:pt x="855726" y="9017"/>
                  </a:lnTo>
                  <a:lnTo>
                    <a:pt x="857885" y="12446"/>
                  </a:lnTo>
                  <a:lnTo>
                    <a:pt x="924382" y="27355"/>
                  </a:lnTo>
                  <a:lnTo>
                    <a:pt x="501167" y="161886"/>
                  </a:lnTo>
                  <a:lnTo>
                    <a:pt x="114185" y="28219"/>
                  </a:lnTo>
                  <a:lnTo>
                    <a:pt x="152768" y="20574"/>
                  </a:lnTo>
                  <a:lnTo>
                    <a:pt x="177800" y="15621"/>
                  </a:lnTo>
                  <a:lnTo>
                    <a:pt x="181229" y="14986"/>
                  </a:lnTo>
                  <a:lnTo>
                    <a:pt x="183388" y="11684"/>
                  </a:lnTo>
                  <a:lnTo>
                    <a:pt x="182118" y="4826"/>
                  </a:lnTo>
                  <a:lnTo>
                    <a:pt x="178689" y="2540"/>
                  </a:lnTo>
                  <a:lnTo>
                    <a:pt x="175260" y="3175"/>
                  </a:lnTo>
                  <a:lnTo>
                    <a:pt x="78105" y="22479"/>
                  </a:lnTo>
                  <a:lnTo>
                    <a:pt x="145034" y="100330"/>
                  </a:lnTo>
                  <a:lnTo>
                    <a:pt x="148971" y="100584"/>
                  </a:lnTo>
                  <a:lnTo>
                    <a:pt x="154305" y="96012"/>
                  </a:lnTo>
                  <a:lnTo>
                    <a:pt x="154559" y="91948"/>
                  </a:lnTo>
                  <a:lnTo>
                    <a:pt x="110083" y="40309"/>
                  </a:lnTo>
                  <a:lnTo>
                    <a:pt x="480910" y="168325"/>
                  </a:lnTo>
                  <a:lnTo>
                    <a:pt x="0" y="321183"/>
                  </a:lnTo>
                  <a:lnTo>
                    <a:pt x="3810" y="333375"/>
                  </a:lnTo>
                  <a:lnTo>
                    <a:pt x="501129" y="175298"/>
                  </a:lnTo>
                  <a:lnTo>
                    <a:pt x="958723" y="333248"/>
                  </a:lnTo>
                  <a:lnTo>
                    <a:pt x="962787" y="321310"/>
                  </a:lnTo>
                  <a:close/>
                </a:path>
                <a:path w="3355975" h="1025525">
                  <a:moveTo>
                    <a:pt x="3355467" y="626745"/>
                  </a:moveTo>
                  <a:lnTo>
                    <a:pt x="3335350" y="618617"/>
                  </a:lnTo>
                  <a:lnTo>
                    <a:pt x="3249676" y="583946"/>
                  </a:lnTo>
                  <a:lnTo>
                    <a:pt x="3243072" y="586867"/>
                  </a:lnTo>
                  <a:lnTo>
                    <a:pt x="3238246" y="598551"/>
                  </a:lnTo>
                  <a:lnTo>
                    <a:pt x="3241167" y="605155"/>
                  </a:lnTo>
                  <a:lnTo>
                    <a:pt x="3289477" y="624725"/>
                  </a:lnTo>
                  <a:lnTo>
                    <a:pt x="686816" y="1002792"/>
                  </a:lnTo>
                  <a:lnTo>
                    <a:pt x="690118" y="1025398"/>
                  </a:lnTo>
                  <a:lnTo>
                    <a:pt x="3292805" y="647446"/>
                  </a:lnTo>
                  <a:lnTo>
                    <a:pt x="3251962" y="679958"/>
                  </a:lnTo>
                  <a:lnTo>
                    <a:pt x="3251200" y="687070"/>
                  </a:lnTo>
                  <a:lnTo>
                    <a:pt x="3259074" y="696976"/>
                  </a:lnTo>
                  <a:lnTo>
                    <a:pt x="3266186" y="697865"/>
                  </a:lnTo>
                  <a:lnTo>
                    <a:pt x="3355467" y="62674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4939" y="1707845"/>
            <a:ext cx="3775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20" dirty="0">
                <a:latin typeface="Tahoma"/>
                <a:cs typeface="Tahoma"/>
              </a:rPr>
              <a:t>Routh’s </a:t>
            </a:r>
            <a:r>
              <a:rPr sz="2400" spc="-10" dirty="0">
                <a:latin typeface="Tahoma"/>
                <a:cs typeface="Tahoma"/>
              </a:rPr>
              <a:t>array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below;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6150" y="1408636"/>
            <a:ext cx="3359785" cy="9677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10"/>
              </a:spcBef>
              <a:tabLst>
                <a:tab pos="2444750" algn="l"/>
                <a:tab pos="3213100" algn="l"/>
              </a:tabLst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next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row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i.e.	</a:t>
            </a:r>
            <a:r>
              <a:rPr sz="2550" i="1" spc="-70" dirty="0">
                <a:latin typeface="Times New Roman"/>
                <a:cs typeface="Times New Roman"/>
              </a:rPr>
              <a:t>s</a:t>
            </a:r>
            <a:r>
              <a:rPr sz="2175" i="1" spc="-104" baseline="44061" dirty="0">
                <a:latin typeface="Times New Roman"/>
                <a:cs typeface="Times New Roman"/>
              </a:rPr>
              <a:t>n</a:t>
            </a:r>
            <a:r>
              <a:rPr sz="2175" spc="-104" baseline="44061" dirty="0">
                <a:latin typeface="Symbol"/>
                <a:cs typeface="Symbol"/>
              </a:rPr>
              <a:t></a:t>
            </a:r>
            <a:r>
              <a:rPr sz="2175" spc="-104" baseline="44061" dirty="0">
                <a:latin typeface="Times New Roman"/>
                <a:cs typeface="Times New Roman"/>
              </a:rPr>
              <a:t>2	</a:t>
            </a:r>
            <a:r>
              <a:rPr sz="2400" spc="-5" dirty="0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  <a:p>
            <a:pPr marL="240029">
              <a:lnSpc>
                <a:spcPct val="100000"/>
              </a:lnSpc>
              <a:spcBef>
                <a:spcPts val="830"/>
              </a:spcBef>
            </a:pPr>
            <a:r>
              <a:rPr sz="3150" i="1" spc="397" baseline="-34391" dirty="0">
                <a:latin typeface="Times New Roman"/>
                <a:cs typeface="Times New Roman"/>
              </a:rPr>
              <a:t>b</a:t>
            </a:r>
            <a:r>
              <a:rPr sz="1800" spc="397" baseline="-60185" dirty="0">
                <a:latin typeface="Times New Roman"/>
                <a:cs typeface="Times New Roman"/>
              </a:rPr>
              <a:t>1 </a:t>
            </a:r>
            <a:r>
              <a:rPr sz="3150" spc="660" baseline="-34391" dirty="0">
                <a:latin typeface="Symbol"/>
                <a:cs typeface="Symbol"/>
              </a:rPr>
              <a:t></a:t>
            </a:r>
            <a:r>
              <a:rPr sz="3150" spc="660" baseline="-34391" dirty="0">
                <a:latin typeface="Times New Roman"/>
                <a:cs typeface="Times New Roman"/>
              </a:rPr>
              <a:t> </a:t>
            </a:r>
            <a:r>
              <a:rPr sz="2100" i="1" spc="280" dirty="0">
                <a:latin typeface="Times New Roman"/>
                <a:cs typeface="Times New Roman"/>
              </a:rPr>
              <a:t>a</a:t>
            </a:r>
            <a:r>
              <a:rPr sz="1200" spc="280" dirty="0">
                <a:latin typeface="Times New Roman"/>
                <a:cs typeface="Times New Roman"/>
              </a:rPr>
              <a:t>1</a:t>
            </a:r>
            <a:r>
              <a:rPr sz="2100" spc="280" dirty="0">
                <a:latin typeface="Times New Roman"/>
                <a:cs typeface="Times New Roman"/>
              </a:rPr>
              <a:t>.</a:t>
            </a:r>
            <a:r>
              <a:rPr sz="2100" i="1" spc="280" dirty="0">
                <a:latin typeface="Times New Roman"/>
                <a:cs typeface="Times New Roman"/>
              </a:rPr>
              <a:t>a</a:t>
            </a:r>
            <a:r>
              <a:rPr sz="1200" spc="280" dirty="0">
                <a:latin typeface="Times New Roman"/>
                <a:cs typeface="Times New Roman"/>
              </a:rPr>
              <a:t>2 </a:t>
            </a:r>
            <a:r>
              <a:rPr sz="2100" spc="440" dirty="0">
                <a:latin typeface="Symbol"/>
                <a:cs typeface="Symbol"/>
              </a:rPr>
              <a:t>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i="1" spc="365" dirty="0">
                <a:latin typeface="Times New Roman"/>
                <a:cs typeface="Times New Roman"/>
              </a:rPr>
              <a:t>a</a:t>
            </a:r>
            <a:r>
              <a:rPr sz="1200" spc="365" dirty="0">
                <a:latin typeface="Times New Roman"/>
                <a:cs typeface="Times New Roman"/>
              </a:rPr>
              <a:t>3</a:t>
            </a:r>
            <a:r>
              <a:rPr sz="2100" i="1" spc="365" dirty="0">
                <a:latin typeface="Times New Roman"/>
                <a:cs typeface="Times New Roman"/>
              </a:rPr>
              <a:t>a</a:t>
            </a:r>
            <a:r>
              <a:rPr sz="1200" spc="36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50216" y="2411412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5">
                <a:moveTo>
                  <a:pt x="0" y="0"/>
                </a:moveTo>
                <a:lnTo>
                  <a:pt x="164992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32549" y="2407183"/>
            <a:ext cx="30924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i="1" spc="340" dirty="0">
                <a:latin typeface="Times New Roman"/>
                <a:cs typeface="Times New Roman"/>
              </a:rPr>
              <a:t>a</a:t>
            </a:r>
            <a:r>
              <a:rPr sz="1200" spc="24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81780" y="3189711"/>
            <a:ext cx="1586230" cy="83121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2250" i="1" u="heavy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300" u="heavy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250" u="heavy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2250" i="1" u="heavy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300" u="heavy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</a:t>
            </a:r>
            <a:r>
              <a:rPr sz="2250" u="heavy" spc="24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25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i="1" u="heavy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300" u="heavy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0.</a:t>
            </a:r>
            <a:r>
              <a:rPr sz="2250" i="1" u="heavy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300" u="heavy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  <a:spcBef>
                <a:spcPts val="470"/>
              </a:spcBef>
            </a:pPr>
            <a:r>
              <a:rPr sz="2250" i="1" spc="155" dirty="0">
                <a:latin typeface="Times New Roman"/>
                <a:cs typeface="Times New Roman"/>
              </a:rPr>
              <a:t>a</a:t>
            </a:r>
            <a:r>
              <a:rPr sz="1300" spc="15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09226" y="3430312"/>
            <a:ext cx="58547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220" dirty="0">
                <a:latin typeface="Times New Roman"/>
                <a:cs typeface="Times New Roman"/>
              </a:rPr>
              <a:t>b</a:t>
            </a:r>
            <a:r>
              <a:rPr sz="1300" spc="220" dirty="0">
                <a:latin typeface="Times New Roman"/>
                <a:cs typeface="Times New Roman"/>
              </a:rPr>
              <a:t>2</a:t>
            </a:r>
            <a:r>
              <a:rPr sz="1300" spc="295" dirty="0">
                <a:latin typeface="Times New Roman"/>
                <a:cs typeface="Times New Roman"/>
              </a:rPr>
              <a:t> </a:t>
            </a:r>
            <a:r>
              <a:rPr sz="2250" spc="245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5940" y="5820093"/>
            <a:ext cx="84518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0"/>
              </a:lnSpc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790"/>
              </a:spcBef>
            </a:pPr>
            <a:r>
              <a:rPr lang="en-US" sz="1400" dirty="0">
                <a:latin typeface="Tahoma"/>
                <a:cs typeface="Tahoma"/>
              </a:rPr>
              <a:t>LPU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17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8333" y="3881437"/>
            <a:ext cx="537210" cy="619125"/>
            <a:chOff x="2668333" y="3881437"/>
            <a:chExt cx="537210" cy="619125"/>
          </a:xfrm>
        </p:grpSpPr>
        <p:sp>
          <p:nvSpPr>
            <p:cNvPr id="3" name="object 3"/>
            <p:cNvSpPr/>
            <p:nvPr/>
          </p:nvSpPr>
          <p:spPr>
            <a:xfrm>
              <a:off x="2673095" y="3886200"/>
              <a:ext cx="527685" cy="609600"/>
            </a:xfrm>
            <a:custGeom>
              <a:avLst/>
              <a:gdLst/>
              <a:ahLst/>
              <a:cxnLst/>
              <a:rect l="l" t="t" r="r" b="b"/>
              <a:pathLst>
                <a:path w="527685" h="609600">
                  <a:moveTo>
                    <a:pt x="263652" y="0"/>
                  </a:moveTo>
                  <a:lnTo>
                    <a:pt x="220872" y="3990"/>
                  </a:lnTo>
                  <a:lnTo>
                    <a:pt x="180295" y="15544"/>
                  </a:lnTo>
                  <a:lnTo>
                    <a:pt x="142463" y="34032"/>
                  </a:lnTo>
                  <a:lnTo>
                    <a:pt x="107917" y="58826"/>
                  </a:lnTo>
                  <a:lnTo>
                    <a:pt x="77200" y="89296"/>
                  </a:lnTo>
                  <a:lnTo>
                    <a:pt x="50852" y="124815"/>
                  </a:lnTo>
                  <a:lnTo>
                    <a:pt x="29417" y="164753"/>
                  </a:lnTo>
                  <a:lnTo>
                    <a:pt x="13435" y="208483"/>
                  </a:lnTo>
                  <a:lnTo>
                    <a:pt x="3449" y="255374"/>
                  </a:lnTo>
                  <a:lnTo>
                    <a:pt x="0" y="304800"/>
                  </a:lnTo>
                  <a:lnTo>
                    <a:pt x="3449" y="354225"/>
                  </a:lnTo>
                  <a:lnTo>
                    <a:pt x="13435" y="401116"/>
                  </a:lnTo>
                  <a:lnTo>
                    <a:pt x="29417" y="444846"/>
                  </a:lnTo>
                  <a:lnTo>
                    <a:pt x="50852" y="484784"/>
                  </a:lnTo>
                  <a:lnTo>
                    <a:pt x="77200" y="520303"/>
                  </a:lnTo>
                  <a:lnTo>
                    <a:pt x="107917" y="550773"/>
                  </a:lnTo>
                  <a:lnTo>
                    <a:pt x="142463" y="575567"/>
                  </a:lnTo>
                  <a:lnTo>
                    <a:pt x="180295" y="594055"/>
                  </a:lnTo>
                  <a:lnTo>
                    <a:pt x="220872" y="605609"/>
                  </a:lnTo>
                  <a:lnTo>
                    <a:pt x="263652" y="609600"/>
                  </a:lnTo>
                  <a:lnTo>
                    <a:pt x="306431" y="605609"/>
                  </a:lnTo>
                  <a:lnTo>
                    <a:pt x="347008" y="594055"/>
                  </a:lnTo>
                  <a:lnTo>
                    <a:pt x="384840" y="575567"/>
                  </a:lnTo>
                  <a:lnTo>
                    <a:pt x="419386" y="550773"/>
                  </a:lnTo>
                  <a:lnTo>
                    <a:pt x="450103" y="520303"/>
                  </a:lnTo>
                  <a:lnTo>
                    <a:pt x="476451" y="484784"/>
                  </a:lnTo>
                  <a:lnTo>
                    <a:pt x="497886" y="444846"/>
                  </a:lnTo>
                  <a:lnTo>
                    <a:pt x="513868" y="401116"/>
                  </a:lnTo>
                  <a:lnTo>
                    <a:pt x="523854" y="354225"/>
                  </a:lnTo>
                  <a:lnTo>
                    <a:pt x="527304" y="304800"/>
                  </a:lnTo>
                  <a:lnTo>
                    <a:pt x="523854" y="255374"/>
                  </a:lnTo>
                  <a:lnTo>
                    <a:pt x="513868" y="208483"/>
                  </a:lnTo>
                  <a:lnTo>
                    <a:pt x="497886" y="164753"/>
                  </a:lnTo>
                  <a:lnTo>
                    <a:pt x="476451" y="124815"/>
                  </a:lnTo>
                  <a:lnTo>
                    <a:pt x="450103" y="89296"/>
                  </a:lnTo>
                  <a:lnTo>
                    <a:pt x="419386" y="58826"/>
                  </a:lnTo>
                  <a:lnTo>
                    <a:pt x="384840" y="34032"/>
                  </a:lnTo>
                  <a:lnTo>
                    <a:pt x="347008" y="15544"/>
                  </a:lnTo>
                  <a:lnTo>
                    <a:pt x="306431" y="3990"/>
                  </a:lnTo>
                  <a:lnTo>
                    <a:pt x="263652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73095" y="3886200"/>
              <a:ext cx="527685" cy="609600"/>
            </a:xfrm>
            <a:custGeom>
              <a:avLst/>
              <a:gdLst/>
              <a:ahLst/>
              <a:cxnLst/>
              <a:rect l="l" t="t" r="r" b="b"/>
              <a:pathLst>
                <a:path w="527685" h="609600">
                  <a:moveTo>
                    <a:pt x="0" y="304800"/>
                  </a:moveTo>
                  <a:lnTo>
                    <a:pt x="3449" y="255374"/>
                  </a:lnTo>
                  <a:lnTo>
                    <a:pt x="13435" y="208483"/>
                  </a:lnTo>
                  <a:lnTo>
                    <a:pt x="29417" y="164753"/>
                  </a:lnTo>
                  <a:lnTo>
                    <a:pt x="50852" y="124815"/>
                  </a:lnTo>
                  <a:lnTo>
                    <a:pt x="77200" y="89296"/>
                  </a:lnTo>
                  <a:lnTo>
                    <a:pt x="107917" y="58826"/>
                  </a:lnTo>
                  <a:lnTo>
                    <a:pt x="142463" y="34032"/>
                  </a:lnTo>
                  <a:lnTo>
                    <a:pt x="180295" y="15544"/>
                  </a:lnTo>
                  <a:lnTo>
                    <a:pt x="220872" y="3990"/>
                  </a:lnTo>
                  <a:lnTo>
                    <a:pt x="263652" y="0"/>
                  </a:lnTo>
                  <a:lnTo>
                    <a:pt x="306431" y="3990"/>
                  </a:lnTo>
                  <a:lnTo>
                    <a:pt x="347008" y="15544"/>
                  </a:lnTo>
                  <a:lnTo>
                    <a:pt x="384840" y="34032"/>
                  </a:lnTo>
                  <a:lnTo>
                    <a:pt x="419386" y="58826"/>
                  </a:lnTo>
                  <a:lnTo>
                    <a:pt x="450103" y="89296"/>
                  </a:lnTo>
                  <a:lnTo>
                    <a:pt x="476451" y="124815"/>
                  </a:lnTo>
                  <a:lnTo>
                    <a:pt x="497886" y="164753"/>
                  </a:lnTo>
                  <a:lnTo>
                    <a:pt x="513868" y="208483"/>
                  </a:lnTo>
                  <a:lnTo>
                    <a:pt x="523854" y="255374"/>
                  </a:lnTo>
                  <a:lnTo>
                    <a:pt x="527304" y="304800"/>
                  </a:lnTo>
                  <a:lnTo>
                    <a:pt x="523854" y="354225"/>
                  </a:lnTo>
                  <a:lnTo>
                    <a:pt x="513868" y="401116"/>
                  </a:lnTo>
                  <a:lnTo>
                    <a:pt x="497886" y="444846"/>
                  </a:lnTo>
                  <a:lnTo>
                    <a:pt x="476451" y="484784"/>
                  </a:lnTo>
                  <a:lnTo>
                    <a:pt x="450103" y="520303"/>
                  </a:lnTo>
                  <a:lnTo>
                    <a:pt x="419386" y="550773"/>
                  </a:lnTo>
                  <a:lnTo>
                    <a:pt x="384840" y="575567"/>
                  </a:lnTo>
                  <a:lnTo>
                    <a:pt x="347008" y="594055"/>
                  </a:lnTo>
                  <a:lnTo>
                    <a:pt x="306431" y="605609"/>
                  </a:lnTo>
                  <a:lnTo>
                    <a:pt x="263652" y="609600"/>
                  </a:lnTo>
                  <a:lnTo>
                    <a:pt x="220872" y="605609"/>
                  </a:lnTo>
                  <a:lnTo>
                    <a:pt x="180295" y="594055"/>
                  </a:lnTo>
                  <a:lnTo>
                    <a:pt x="142463" y="575567"/>
                  </a:lnTo>
                  <a:lnTo>
                    <a:pt x="107917" y="550773"/>
                  </a:lnTo>
                  <a:lnTo>
                    <a:pt x="77200" y="520303"/>
                  </a:lnTo>
                  <a:lnTo>
                    <a:pt x="50852" y="484784"/>
                  </a:lnTo>
                  <a:lnTo>
                    <a:pt x="29417" y="444846"/>
                  </a:lnTo>
                  <a:lnTo>
                    <a:pt x="13435" y="401116"/>
                  </a:lnTo>
                  <a:lnTo>
                    <a:pt x="3449" y="354225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3481" y="5588"/>
            <a:ext cx="23888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500" spc="-15" dirty="0">
                <a:solidFill>
                  <a:srgbClr val="FF0000"/>
                </a:solidFill>
                <a:latin typeface="Carlito"/>
                <a:cs typeface="Carlito"/>
              </a:rPr>
              <a:t>coefficients </a:t>
            </a: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of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6104" y="5588"/>
            <a:ext cx="529526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740" marR="30480" indent="-41275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and </a:t>
            </a:r>
            <a:r>
              <a:rPr sz="3375" i="1" spc="30" baseline="-9876" dirty="0">
                <a:latin typeface="Times New Roman"/>
                <a:cs typeface="Times New Roman"/>
              </a:rPr>
              <a:t>s</a:t>
            </a:r>
            <a:r>
              <a:rPr sz="1950" i="1" spc="30" baseline="25641" dirty="0">
                <a:latin typeface="Times New Roman"/>
                <a:cs typeface="Times New Roman"/>
              </a:rPr>
              <a:t>n</a:t>
            </a:r>
            <a:r>
              <a:rPr sz="1950" spc="30" baseline="25641" dirty="0">
                <a:latin typeface="Symbol"/>
                <a:cs typeface="Symbol"/>
              </a:rPr>
              <a:t></a:t>
            </a:r>
            <a:r>
              <a:rPr sz="1950" spc="30" baseline="25641" dirty="0">
                <a:latin typeface="Times New Roman"/>
                <a:cs typeface="Times New Roman"/>
              </a:rPr>
              <a:t>1 </a:t>
            </a:r>
            <a:r>
              <a:rPr sz="2500" spc="-15" dirty="0">
                <a:solidFill>
                  <a:srgbClr val="FF0000"/>
                </a:solidFill>
                <a:latin typeface="Carlito"/>
                <a:cs typeface="Carlito"/>
              </a:rPr>
              <a:t>row are </a:t>
            </a: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directly written </a:t>
            </a:r>
            <a:r>
              <a:rPr sz="2500" spc="-15" dirty="0">
                <a:solidFill>
                  <a:srgbClr val="FF0000"/>
                </a:solidFill>
                <a:latin typeface="Carlito"/>
                <a:cs typeface="Carlito"/>
              </a:rPr>
              <a:t>from 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the  </a:t>
            </a: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given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 equation.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484" y="2595290"/>
            <a:ext cx="463550" cy="2276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90"/>
              </a:spcBef>
            </a:pPr>
            <a:r>
              <a:rPr sz="3600" i="1" spc="637" baseline="-24305" dirty="0">
                <a:latin typeface="Times New Roman"/>
                <a:cs typeface="Times New Roman"/>
              </a:rPr>
              <a:t>s</a:t>
            </a:r>
            <a:r>
              <a:rPr sz="1350" i="1" spc="42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2175"/>
              </a:spcBef>
            </a:pPr>
            <a:r>
              <a:rPr sz="3375" i="1" spc="30" baseline="-24691" dirty="0">
                <a:latin typeface="Times New Roman"/>
                <a:cs typeface="Times New Roman"/>
              </a:rPr>
              <a:t>s</a:t>
            </a:r>
            <a:r>
              <a:rPr sz="1300" i="1" spc="20" dirty="0">
                <a:latin typeface="Times New Roman"/>
                <a:cs typeface="Times New Roman"/>
              </a:rPr>
              <a:t>n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2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90"/>
              </a:spcBef>
            </a:pPr>
            <a:r>
              <a:rPr sz="3825" i="1" spc="-104" baseline="-25054" dirty="0">
                <a:latin typeface="Times New Roman"/>
                <a:cs typeface="Times New Roman"/>
              </a:rPr>
              <a:t>s</a:t>
            </a:r>
            <a:r>
              <a:rPr sz="1450" i="1" spc="-70" dirty="0">
                <a:latin typeface="Times New Roman"/>
                <a:cs typeface="Times New Roman"/>
              </a:rPr>
              <a:t>n</a:t>
            </a:r>
            <a:r>
              <a:rPr sz="1450" spc="-70" dirty="0">
                <a:latin typeface="Symbol"/>
                <a:cs typeface="Symbol"/>
              </a:rPr>
              <a:t></a:t>
            </a:r>
            <a:r>
              <a:rPr sz="1450" spc="-7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85"/>
              </a:spcBef>
            </a:pPr>
            <a:r>
              <a:rPr sz="4050" i="1" spc="-202" baseline="-24691" dirty="0">
                <a:latin typeface="Times New Roman"/>
                <a:cs typeface="Times New Roman"/>
              </a:rPr>
              <a:t>s</a:t>
            </a:r>
            <a:r>
              <a:rPr sz="1550" i="1" spc="-135" dirty="0">
                <a:latin typeface="Times New Roman"/>
                <a:cs typeface="Times New Roman"/>
              </a:rPr>
              <a:t>n</a:t>
            </a:r>
            <a:r>
              <a:rPr sz="1550" spc="-135" dirty="0">
                <a:latin typeface="Symbol"/>
                <a:cs typeface="Symbol"/>
              </a:rPr>
              <a:t></a:t>
            </a:r>
            <a:r>
              <a:rPr sz="1550" spc="-13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739" y="2420088"/>
            <a:ext cx="927100" cy="122491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805"/>
              </a:spcBef>
              <a:tabLst>
                <a:tab pos="616585" algn="l"/>
              </a:tabLst>
            </a:pPr>
            <a:r>
              <a:rPr sz="3675" i="1" spc="-22" baseline="1133" dirty="0">
                <a:latin typeface="Times New Roman"/>
                <a:cs typeface="Times New Roman"/>
              </a:rPr>
              <a:t>a</a:t>
            </a:r>
            <a:r>
              <a:rPr sz="3675" i="1" spc="-600" baseline="1133" dirty="0">
                <a:latin typeface="Times New Roman"/>
                <a:cs typeface="Times New Roman"/>
              </a:rPr>
              <a:t> </a:t>
            </a:r>
            <a:r>
              <a:rPr sz="2100" baseline="1984" dirty="0">
                <a:latin typeface="Times New Roman"/>
                <a:cs typeface="Times New Roman"/>
              </a:rPr>
              <a:t>0	</a:t>
            </a:r>
            <a:r>
              <a:rPr sz="2450" i="1" spc="-105" dirty="0">
                <a:latin typeface="Times New Roman"/>
                <a:cs typeface="Times New Roman"/>
              </a:rPr>
              <a:t>a</a:t>
            </a:r>
            <a:r>
              <a:rPr sz="1400" spc="-10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  <a:tabLst>
                <a:tab pos="629285" algn="l"/>
              </a:tabLst>
            </a:pPr>
            <a:r>
              <a:rPr sz="2500" i="1" spc="-90" dirty="0">
                <a:latin typeface="Times New Roman"/>
                <a:cs typeface="Times New Roman"/>
              </a:rPr>
              <a:t>a</a:t>
            </a:r>
            <a:r>
              <a:rPr sz="1450" spc="-105" dirty="0">
                <a:latin typeface="Times New Roman"/>
                <a:cs typeface="Times New Roman"/>
              </a:rPr>
              <a:t>1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2500" i="1" spc="240" dirty="0">
                <a:latin typeface="Times New Roman"/>
                <a:cs typeface="Times New Roman"/>
              </a:rPr>
              <a:t>a</a:t>
            </a:r>
            <a:r>
              <a:rPr sz="1450" spc="20" dirty="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4842" y="2635413"/>
            <a:ext cx="259079" cy="998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i="1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i="1" spc="25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5212" y="3922290"/>
            <a:ext cx="2635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120" dirty="0">
                <a:latin typeface="Times New Roman"/>
                <a:cs typeface="Times New Roman"/>
              </a:rPr>
              <a:t>b</a:t>
            </a:r>
            <a:r>
              <a:rPr sz="1500" spc="-7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8870" y="2527308"/>
            <a:ext cx="881380" cy="17691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R="36830" algn="r">
              <a:lnSpc>
                <a:spcPct val="100000"/>
              </a:lnSpc>
              <a:spcBef>
                <a:spcPts val="890"/>
              </a:spcBef>
            </a:pPr>
            <a:r>
              <a:rPr sz="2500" i="1" spc="-35" dirty="0">
                <a:latin typeface="Times New Roman"/>
                <a:cs typeface="Times New Roman"/>
              </a:rPr>
              <a:t>a</a:t>
            </a:r>
            <a:r>
              <a:rPr sz="2500" i="1" spc="-49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  <a:p>
            <a:pPr marL="563880">
              <a:lnSpc>
                <a:spcPct val="100000"/>
              </a:lnSpc>
              <a:spcBef>
                <a:spcPts val="975"/>
              </a:spcBef>
            </a:pPr>
            <a:r>
              <a:rPr sz="3150" i="1" spc="-190" dirty="0">
                <a:latin typeface="Times New Roman"/>
                <a:cs typeface="Times New Roman"/>
              </a:rPr>
              <a:t>a</a:t>
            </a:r>
            <a:r>
              <a:rPr sz="1800" spc="-19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480"/>
              </a:spcBef>
              <a:tabLst>
                <a:tab pos="613410" algn="l"/>
              </a:tabLst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2250" i="1" spc="105" dirty="0">
                <a:latin typeface="Times New Roman"/>
                <a:cs typeface="Times New Roman"/>
              </a:rPr>
              <a:t>b</a:t>
            </a:r>
            <a:r>
              <a:rPr sz="1300" spc="20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13103" y="2426207"/>
            <a:ext cx="3740785" cy="3975735"/>
            <a:chOff x="1213103" y="2426207"/>
            <a:chExt cx="3740785" cy="3975735"/>
          </a:xfrm>
        </p:grpSpPr>
        <p:sp>
          <p:nvSpPr>
            <p:cNvPr id="13" name="object 13"/>
            <p:cNvSpPr/>
            <p:nvPr/>
          </p:nvSpPr>
          <p:spPr>
            <a:xfrm>
              <a:off x="1226057" y="2439161"/>
              <a:ext cx="2971800" cy="3962400"/>
            </a:xfrm>
            <a:custGeom>
              <a:avLst/>
              <a:gdLst/>
              <a:ahLst/>
              <a:cxnLst/>
              <a:rect l="l" t="t" r="r" b="b"/>
              <a:pathLst>
                <a:path w="2971800" h="3962400">
                  <a:moveTo>
                    <a:pt x="0" y="0"/>
                  </a:moveTo>
                  <a:lnTo>
                    <a:pt x="0" y="3962400"/>
                  </a:lnTo>
                </a:path>
                <a:path w="2971800" h="3962400">
                  <a:moveTo>
                    <a:pt x="0" y="0"/>
                  </a:moveTo>
                  <a:lnTo>
                    <a:pt x="29718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0822" y="2874898"/>
              <a:ext cx="3202940" cy="1374775"/>
            </a:xfrm>
            <a:custGeom>
              <a:avLst/>
              <a:gdLst/>
              <a:ahLst/>
              <a:cxnLst/>
              <a:rect l="l" t="t" r="r" b="b"/>
              <a:pathLst>
                <a:path w="3202940" h="1374775">
                  <a:moveTo>
                    <a:pt x="1585214" y="618363"/>
                  </a:moveTo>
                  <a:lnTo>
                    <a:pt x="762495" y="266674"/>
                  </a:lnTo>
                  <a:lnTo>
                    <a:pt x="1550098" y="41262"/>
                  </a:lnTo>
                  <a:lnTo>
                    <a:pt x="1505204" y="88011"/>
                  </a:lnTo>
                  <a:lnTo>
                    <a:pt x="1502791" y="90551"/>
                  </a:lnTo>
                  <a:lnTo>
                    <a:pt x="1502918" y="94615"/>
                  </a:lnTo>
                  <a:lnTo>
                    <a:pt x="1507998" y="99441"/>
                  </a:lnTo>
                  <a:lnTo>
                    <a:pt x="1511935" y="99314"/>
                  </a:lnTo>
                  <a:lnTo>
                    <a:pt x="1514348" y="96774"/>
                  </a:lnTo>
                  <a:lnTo>
                    <a:pt x="1582928" y="25273"/>
                  </a:lnTo>
                  <a:lnTo>
                    <a:pt x="1572475" y="22606"/>
                  </a:lnTo>
                  <a:lnTo>
                    <a:pt x="1486916" y="762"/>
                  </a:lnTo>
                  <a:lnTo>
                    <a:pt x="1483487" y="0"/>
                  </a:lnTo>
                  <a:lnTo>
                    <a:pt x="1480058" y="2032"/>
                  </a:lnTo>
                  <a:lnTo>
                    <a:pt x="1479169" y="5334"/>
                  </a:lnTo>
                  <a:lnTo>
                    <a:pt x="1478280" y="8763"/>
                  </a:lnTo>
                  <a:lnTo>
                    <a:pt x="1480439" y="12192"/>
                  </a:lnTo>
                  <a:lnTo>
                    <a:pt x="1483741" y="13081"/>
                  </a:lnTo>
                  <a:lnTo>
                    <a:pt x="1546402" y="29108"/>
                  </a:lnTo>
                  <a:lnTo>
                    <a:pt x="743889" y="258724"/>
                  </a:lnTo>
                  <a:lnTo>
                    <a:pt x="196037" y="24511"/>
                  </a:lnTo>
                  <a:lnTo>
                    <a:pt x="260096" y="16510"/>
                  </a:lnTo>
                  <a:lnTo>
                    <a:pt x="263652" y="16002"/>
                  </a:lnTo>
                  <a:lnTo>
                    <a:pt x="264223" y="15240"/>
                  </a:lnTo>
                  <a:lnTo>
                    <a:pt x="266065" y="12827"/>
                  </a:lnTo>
                  <a:lnTo>
                    <a:pt x="265303" y="5842"/>
                  </a:lnTo>
                  <a:lnTo>
                    <a:pt x="262128" y="3429"/>
                  </a:lnTo>
                  <a:lnTo>
                    <a:pt x="258572" y="3810"/>
                  </a:lnTo>
                  <a:lnTo>
                    <a:pt x="160274" y="16129"/>
                  </a:lnTo>
                  <a:lnTo>
                    <a:pt x="219329" y="95631"/>
                  </a:lnTo>
                  <a:lnTo>
                    <a:pt x="221361" y="98552"/>
                  </a:lnTo>
                  <a:lnTo>
                    <a:pt x="225425" y="99060"/>
                  </a:lnTo>
                  <a:lnTo>
                    <a:pt x="228219" y="97028"/>
                  </a:lnTo>
                  <a:lnTo>
                    <a:pt x="231013" y="94869"/>
                  </a:lnTo>
                  <a:lnTo>
                    <a:pt x="231648" y="90932"/>
                  </a:lnTo>
                  <a:lnTo>
                    <a:pt x="229489" y="88138"/>
                  </a:lnTo>
                  <a:lnTo>
                    <a:pt x="190931" y="36182"/>
                  </a:lnTo>
                  <a:lnTo>
                    <a:pt x="724547" y="264248"/>
                  </a:lnTo>
                  <a:lnTo>
                    <a:pt x="0" y="471551"/>
                  </a:lnTo>
                  <a:lnTo>
                    <a:pt x="3556" y="483870"/>
                  </a:lnTo>
                  <a:lnTo>
                    <a:pt x="743153" y="272211"/>
                  </a:lnTo>
                  <a:lnTo>
                    <a:pt x="1580134" y="629920"/>
                  </a:lnTo>
                  <a:lnTo>
                    <a:pt x="1585214" y="618363"/>
                  </a:lnTo>
                  <a:close/>
                </a:path>
                <a:path w="3202940" h="1374775">
                  <a:moveTo>
                    <a:pt x="3202940" y="1316863"/>
                  </a:moveTo>
                  <a:lnTo>
                    <a:pt x="3183356" y="1305433"/>
                  </a:lnTo>
                  <a:lnTo>
                    <a:pt x="3104388" y="1259332"/>
                  </a:lnTo>
                  <a:lnTo>
                    <a:pt x="3097403" y="1261237"/>
                  </a:lnTo>
                  <a:lnTo>
                    <a:pt x="3091053" y="1272159"/>
                  </a:lnTo>
                  <a:lnTo>
                    <a:pt x="3092958" y="1279144"/>
                  </a:lnTo>
                  <a:lnTo>
                    <a:pt x="3098292" y="1282319"/>
                  </a:lnTo>
                  <a:lnTo>
                    <a:pt x="3137903" y="1305433"/>
                  </a:lnTo>
                  <a:lnTo>
                    <a:pt x="1450340" y="1305433"/>
                  </a:lnTo>
                  <a:lnTo>
                    <a:pt x="1450340" y="1328293"/>
                  </a:lnTo>
                  <a:lnTo>
                    <a:pt x="3137903" y="1328293"/>
                  </a:lnTo>
                  <a:lnTo>
                    <a:pt x="3098292" y="1351407"/>
                  </a:lnTo>
                  <a:lnTo>
                    <a:pt x="3092958" y="1354582"/>
                  </a:lnTo>
                  <a:lnTo>
                    <a:pt x="3091053" y="1361567"/>
                  </a:lnTo>
                  <a:lnTo>
                    <a:pt x="3097403" y="1372489"/>
                  </a:lnTo>
                  <a:lnTo>
                    <a:pt x="3104388" y="1374394"/>
                  </a:lnTo>
                  <a:lnTo>
                    <a:pt x="3183356" y="1328293"/>
                  </a:lnTo>
                  <a:lnTo>
                    <a:pt x="3202940" y="131686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4939" y="1707845"/>
            <a:ext cx="3775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20" dirty="0">
                <a:latin typeface="Tahoma"/>
                <a:cs typeface="Tahoma"/>
              </a:rPr>
              <a:t>Routh’s </a:t>
            </a:r>
            <a:r>
              <a:rPr sz="2400" spc="-10" dirty="0">
                <a:latin typeface="Tahoma"/>
                <a:cs typeface="Tahoma"/>
              </a:rPr>
              <a:t>array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below;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6618" y="1005985"/>
            <a:ext cx="559625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i="1" spc="390" dirty="0">
                <a:latin typeface="Times New Roman"/>
                <a:cs typeface="Times New Roman"/>
              </a:rPr>
              <a:t>a</a:t>
            </a:r>
            <a:r>
              <a:rPr sz="1550" spc="390" dirty="0">
                <a:latin typeface="Times New Roman"/>
                <a:cs typeface="Times New Roman"/>
              </a:rPr>
              <a:t>0</a:t>
            </a:r>
            <a:r>
              <a:rPr sz="2700" i="1" spc="390" dirty="0">
                <a:latin typeface="Times New Roman"/>
                <a:cs typeface="Times New Roman"/>
              </a:rPr>
              <a:t>s</a:t>
            </a:r>
            <a:r>
              <a:rPr sz="2325" i="1" spc="585" baseline="43010" dirty="0">
                <a:latin typeface="Times New Roman"/>
                <a:cs typeface="Times New Roman"/>
              </a:rPr>
              <a:t>n</a:t>
            </a:r>
            <a:r>
              <a:rPr sz="2325" i="1" spc="772" baseline="43010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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i="1" spc="280" dirty="0">
                <a:latin typeface="Times New Roman"/>
                <a:cs typeface="Times New Roman"/>
              </a:rPr>
              <a:t>a</a:t>
            </a:r>
            <a:r>
              <a:rPr sz="1550" spc="280" dirty="0">
                <a:latin typeface="Times New Roman"/>
                <a:cs typeface="Times New Roman"/>
              </a:rPr>
              <a:t>1</a:t>
            </a:r>
            <a:r>
              <a:rPr sz="2700" i="1" spc="280" dirty="0">
                <a:latin typeface="Times New Roman"/>
                <a:cs typeface="Times New Roman"/>
              </a:rPr>
              <a:t>s</a:t>
            </a:r>
            <a:r>
              <a:rPr sz="2325" i="1" spc="419" baseline="43010" dirty="0">
                <a:latin typeface="Times New Roman"/>
                <a:cs typeface="Times New Roman"/>
              </a:rPr>
              <a:t>n</a:t>
            </a:r>
            <a:r>
              <a:rPr sz="2325" spc="419" baseline="43010" dirty="0">
                <a:latin typeface="Symbol"/>
                <a:cs typeface="Symbol"/>
              </a:rPr>
              <a:t></a:t>
            </a:r>
            <a:r>
              <a:rPr sz="2325" spc="419" baseline="43010" dirty="0">
                <a:latin typeface="Times New Roman"/>
                <a:cs typeface="Times New Roman"/>
              </a:rPr>
              <a:t>1</a:t>
            </a:r>
            <a:r>
              <a:rPr sz="2325" spc="802" baseline="43010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</a:t>
            </a:r>
            <a:r>
              <a:rPr sz="2700" spc="-235" dirty="0">
                <a:latin typeface="Times New Roman"/>
                <a:cs typeface="Times New Roman"/>
              </a:rPr>
              <a:t> </a:t>
            </a:r>
            <a:r>
              <a:rPr sz="2700" spc="165" dirty="0">
                <a:latin typeface="Times New Roman"/>
                <a:cs typeface="Times New Roman"/>
              </a:rPr>
              <a:t>...............</a:t>
            </a:r>
            <a:r>
              <a:rPr sz="2700" spc="-215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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i="1" spc="295" dirty="0">
                <a:latin typeface="Times New Roman"/>
                <a:cs typeface="Times New Roman"/>
              </a:rPr>
              <a:t>a</a:t>
            </a:r>
            <a:r>
              <a:rPr sz="1550" i="1" spc="295" dirty="0">
                <a:latin typeface="Times New Roman"/>
                <a:cs typeface="Times New Roman"/>
              </a:rPr>
              <a:t>n</a:t>
            </a:r>
            <a:r>
              <a:rPr sz="1550" i="1" spc="509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</a:t>
            </a:r>
            <a:r>
              <a:rPr sz="2700" spc="60" dirty="0">
                <a:latin typeface="Times New Roman"/>
                <a:cs typeface="Times New Roman"/>
              </a:rPr>
              <a:t> </a:t>
            </a:r>
            <a:r>
              <a:rPr sz="2700" spc="420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0695" y="0"/>
            <a:ext cx="38989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637" baseline="-24305" dirty="0">
                <a:latin typeface="Times New Roman"/>
                <a:cs typeface="Times New Roman"/>
              </a:rPr>
              <a:t>s</a:t>
            </a:r>
            <a:r>
              <a:rPr sz="1350" i="1" spc="42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56150" y="1408636"/>
            <a:ext cx="3359785" cy="9677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10"/>
              </a:spcBef>
              <a:tabLst>
                <a:tab pos="2444750" algn="l"/>
                <a:tab pos="3213100" algn="l"/>
              </a:tabLst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next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row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i.e.	</a:t>
            </a:r>
            <a:r>
              <a:rPr sz="2550" i="1" spc="-70" dirty="0">
                <a:latin typeface="Times New Roman"/>
                <a:cs typeface="Times New Roman"/>
              </a:rPr>
              <a:t>s</a:t>
            </a:r>
            <a:r>
              <a:rPr sz="2175" i="1" spc="-104" baseline="44061" dirty="0">
                <a:latin typeface="Times New Roman"/>
                <a:cs typeface="Times New Roman"/>
              </a:rPr>
              <a:t>n</a:t>
            </a:r>
            <a:r>
              <a:rPr sz="2175" spc="-104" baseline="44061" dirty="0">
                <a:latin typeface="Symbol"/>
                <a:cs typeface="Symbol"/>
              </a:rPr>
              <a:t></a:t>
            </a:r>
            <a:r>
              <a:rPr sz="2175" spc="-104" baseline="44061" dirty="0">
                <a:latin typeface="Times New Roman"/>
                <a:cs typeface="Times New Roman"/>
              </a:rPr>
              <a:t>2	</a:t>
            </a:r>
            <a:r>
              <a:rPr sz="2400" spc="-5" dirty="0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  <a:p>
            <a:pPr marL="240029">
              <a:lnSpc>
                <a:spcPct val="100000"/>
              </a:lnSpc>
              <a:spcBef>
                <a:spcPts val="830"/>
              </a:spcBef>
            </a:pPr>
            <a:r>
              <a:rPr sz="3150" i="1" spc="397" baseline="-34391" dirty="0">
                <a:latin typeface="Times New Roman"/>
                <a:cs typeface="Times New Roman"/>
              </a:rPr>
              <a:t>b</a:t>
            </a:r>
            <a:r>
              <a:rPr sz="1800" spc="397" baseline="-60185" dirty="0">
                <a:latin typeface="Times New Roman"/>
                <a:cs typeface="Times New Roman"/>
              </a:rPr>
              <a:t>1 </a:t>
            </a:r>
            <a:r>
              <a:rPr sz="3150" spc="660" baseline="-34391" dirty="0">
                <a:latin typeface="Symbol"/>
                <a:cs typeface="Symbol"/>
              </a:rPr>
              <a:t></a:t>
            </a:r>
            <a:r>
              <a:rPr sz="3150" spc="660" baseline="-34391" dirty="0">
                <a:latin typeface="Times New Roman"/>
                <a:cs typeface="Times New Roman"/>
              </a:rPr>
              <a:t> </a:t>
            </a:r>
            <a:r>
              <a:rPr sz="2100" i="1" spc="280" dirty="0">
                <a:latin typeface="Times New Roman"/>
                <a:cs typeface="Times New Roman"/>
              </a:rPr>
              <a:t>a</a:t>
            </a:r>
            <a:r>
              <a:rPr sz="1200" spc="280" dirty="0">
                <a:latin typeface="Times New Roman"/>
                <a:cs typeface="Times New Roman"/>
              </a:rPr>
              <a:t>1</a:t>
            </a:r>
            <a:r>
              <a:rPr sz="2100" spc="280" dirty="0">
                <a:latin typeface="Times New Roman"/>
                <a:cs typeface="Times New Roman"/>
              </a:rPr>
              <a:t>.</a:t>
            </a:r>
            <a:r>
              <a:rPr sz="2100" i="1" spc="280" dirty="0">
                <a:latin typeface="Times New Roman"/>
                <a:cs typeface="Times New Roman"/>
              </a:rPr>
              <a:t>a</a:t>
            </a:r>
            <a:r>
              <a:rPr sz="1200" spc="280" dirty="0">
                <a:latin typeface="Times New Roman"/>
                <a:cs typeface="Times New Roman"/>
              </a:rPr>
              <a:t>2 </a:t>
            </a:r>
            <a:r>
              <a:rPr sz="2100" spc="440" dirty="0">
                <a:latin typeface="Symbol"/>
                <a:cs typeface="Symbol"/>
              </a:rPr>
              <a:t>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i="1" spc="365" dirty="0">
                <a:latin typeface="Times New Roman"/>
                <a:cs typeface="Times New Roman"/>
              </a:rPr>
              <a:t>a</a:t>
            </a:r>
            <a:r>
              <a:rPr sz="1200" spc="365" dirty="0">
                <a:latin typeface="Times New Roman"/>
                <a:cs typeface="Times New Roman"/>
              </a:rPr>
              <a:t>3</a:t>
            </a:r>
            <a:r>
              <a:rPr sz="2100" i="1" spc="365" dirty="0">
                <a:latin typeface="Times New Roman"/>
                <a:cs typeface="Times New Roman"/>
              </a:rPr>
              <a:t>a</a:t>
            </a:r>
            <a:r>
              <a:rPr sz="1200" spc="36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50216" y="2411412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5">
                <a:moveTo>
                  <a:pt x="0" y="0"/>
                </a:moveTo>
                <a:lnTo>
                  <a:pt x="164992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32549" y="2407183"/>
            <a:ext cx="30924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i="1" spc="340" dirty="0">
                <a:latin typeface="Times New Roman"/>
                <a:cs typeface="Times New Roman"/>
              </a:rPr>
              <a:t>a</a:t>
            </a:r>
            <a:r>
              <a:rPr sz="1200" spc="24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22170" y="2895176"/>
            <a:ext cx="175133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0805" algn="l"/>
              </a:tabLst>
            </a:pPr>
            <a:r>
              <a:rPr sz="2250" i="1" u="heavy" spc="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300" spc="250" dirty="0">
                <a:latin typeface="Times New Roman"/>
                <a:cs typeface="Times New Roman"/>
              </a:rPr>
              <a:t>1</a:t>
            </a:r>
            <a:r>
              <a:rPr sz="2250" u="heavy" spc="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2250" i="1" u="heavy" spc="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300" spc="250" dirty="0">
                <a:latin typeface="Times New Roman"/>
                <a:cs typeface="Times New Roman"/>
              </a:rPr>
              <a:t>4</a:t>
            </a:r>
            <a:r>
              <a:rPr sz="1300" spc="270" dirty="0">
                <a:latin typeface="Times New Roman"/>
                <a:cs typeface="Times New Roman"/>
              </a:rPr>
              <a:t> </a:t>
            </a:r>
            <a:r>
              <a:rPr sz="2250" u="heavy" spc="39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2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i="1" u="heavy" spc="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	</a:t>
            </a:r>
            <a:r>
              <a:rPr sz="1300" spc="-65" dirty="0">
                <a:latin typeface="Times New Roman"/>
                <a:cs typeface="Times New Roman"/>
              </a:rPr>
              <a:t>.0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2250" i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300" spc="-15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84529" y="3075221"/>
            <a:ext cx="639445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325" dirty="0">
                <a:latin typeface="Times New Roman"/>
                <a:cs typeface="Times New Roman"/>
              </a:rPr>
              <a:t>b</a:t>
            </a:r>
            <a:r>
              <a:rPr sz="1300" spc="325" dirty="0">
                <a:latin typeface="Times New Roman"/>
                <a:cs typeface="Times New Roman"/>
              </a:rPr>
              <a:t>2</a:t>
            </a:r>
            <a:r>
              <a:rPr sz="1300" spc="360" dirty="0">
                <a:latin typeface="Times New Roman"/>
                <a:cs typeface="Times New Roman"/>
              </a:rPr>
              <a:t> </a:t>
            </a:r>
            <a:r>
              <a:rPr sz="2250" spc="39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38844" y="3297873"/>
            <a:ext cx="316865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305" dirty="0">
                <a:latin typeface="Times New Roman"/>
                <a:cs typeface="Times New Roman"/>
              </a:rPr>
              <a:t>a</a:t>
            </a:r>
            <a:r>
              <a:rPr sz="1300" spc="204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70176" y="4349847"/>
            <a:ext cx="1719580" cy="0"/>
          </a:xfrm>
          <a:custGeom>
            <a:avLst/>
            <a:gdLst/>
            <a:ahLst/>
            <a:cxnLst/>
            <a:rect l="l" t="t" r="r" b="b"/>
            <a:pathLst>
              <a:path w="1719579">
                <a:moveTo>
                  <a:pt x="0" y="0"/>
                </a:moveTo>
                <a:lnTo>
                  <a:pt x="1719519" y="0"/>
                </a:lnTo>
              </a:path>
            </a:pathLst>
          </a:custGeom>
          <a:ln w="14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80166" y="3923167"/>
            <a:ext cx="170053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spc="190" dirty="0">
                <a:latin typeface="Times New Roman"/>
                <a:cs typeface="Times New Roman"/>
              </a:rPr>
              <a:t>a</a:t>
            </a:r>
            <a:r>
              <a:rPr sz="1350" spc="190" dirty="0">
                <a:latin typeface="Times New Roman"/>
                <a:cs typeface="Times New Roman"/>
              </a:rPr>
              <a:t>1</a:t>
            </a:r>
            <a:r>
              <a:rPr sz="2350" spc="190" dirty="0">
                <a:latin typeface="Times New Roman"/>
                <a:cs typeface="Times New Roman"/>
              </a:rPr>
              <a:t>.</a:t>
            </a:r>
            <a:r>
              <a:rPr sz="2350" i="1" spc="190" dirty="0">
                <a:latin typeface="Times New Roman"/>
                <a:cs typeface="Times New Roman"/>
              </a:rPr>
              <a:t>a</a:t>
            </a:r>
            <a:r>
              <a:rPr sz="1350" spc="190" dirty="0">
                <a:latin typeface="Times New Roman"/>
                <a:cs typeface="Times New Roman"/>
              </a:rPr>
              <a:t>6 </a:t>
            </a:r>
            <a:r>
              <a:rPr sz="2350" spc="295" dirty="0">
                <a:latin typeface="Symbol"/>
                <a:cs typeface="Symbol"/>
              </a:rPr>
              <a:t></a:t>
            </a:r>
            <a:r>
              <a:rPr sz="2350" spc="-60" dirty="0">
                <a:latin typeface="Times New Roman"/>
                <a:cs typeface="Times New Roman"/>
              </a:rPr>
              <a:t> </a:t>
            </a:r>
            <a:r>
              <a:rPr sz="2350" i="1" spc="229" dirty="0">
                <a:latin typeface="Times New Roman"/>
                <a:cs typeface="Times New Roman"/>
              </a:rPr>
              <a:t>a</a:t>
            </a:r>
            <a:r>
              <a:rPr sz="1350" spc="229" dirty="0">
                <a:latin typeface="Times New Roman"/>
                <a:cs typeface="Times New Roman"/>
              </a:rPr>
              <a:t>0.</a:t>
            </a:r>
            <a:r>
              <a:rPr sz="2350" i="1" spc="229" dirty="0">
                <a:latin typeface="Times New Roman"/>
                <a:cs typeface="Times New Roman"/>
              </a:rPr>
              <a:t>a</a:t>
            </a:r>
            <a:r>
              <a:rPr sz="1350" spc="229" dirty="0">
                <a:latin typeface="Times New Roman"/>
                <a:cs typeface="Times New Roman"/>
              </a:rPr>
              <a:t>7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71863" y="4112532"/>
            <a:ext cx="61214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spc="235" dirty="0">
                <a:latin typeface="Times New Roman"/>
                <a:cs typeface="Times New Roman"/>
              </a:rPr>
              <a:t>b</a:t>
            </a:r>
            <a:r>
              <a:rPr sz="1350" spc="235" dirty="0">
                <a:latin typeface="Times New Roman"/>
                <a:cs typeface="Times New Roman"/>
              </a:rPr>
              <a:t>3</a:t>
            </a:r>
            <a:r>
              <a:rPr sz="1350" spc="280" dirty="0">
                <a:latin typeface="Times New Roman"/>
                <a:cs typeface="Times New Roman"/>
              </a:rPr>
              <a:t> </a:t>
            </a:r>
            <a:r>
              <a:rPr sz="2350" spc="295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85518" y="4346710"/>
            <a:ext cx="31051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spc="225" dirty="0">
                <a:latin typeface="Times New Roman"/>
                <a:cs typeface="Times New Roman"/>
              </a:rPr>
              <a:t>a</a:t>
            </a:r>
            <a:r>
              <a:rPr sz="1350" spc="16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5940" y="5820093"/>
            <a:ext cx="84518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0"/>
              </a:lnSpc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790"/>
              </a:spcBef>
            </a:pPr>
            <a:r>
              <a:rPr lang="en-US" sz="1400" dirty="0">
                <a:latin typeface="Tahoma"/>
                <a:cs typeface="Tahoma"/>
              </a:rPr>
              <a:t>LPU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18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9237" y="4414837"/>
            <a:ext cx="537210" cy="619125"/>
            <a:chOff x="1519237" y="4414837"/>
            <a:chExt cx="537210" cy="619125"/>
          </a:xfrm>
        </p:grpSpPr>
        <p:sp>
          <p:nvSpPr>
            <p:cNvPr id="3" name="object 3"/>
            <p:cNvSpPr/>
            <p:nvPr/>
          </p:nvSpPr>
          <p:spPr>
            <a:xfrm>
              <a:off x="1524000" y="4419600"/>
              <a:ext cx="527685" cy="609600"/>
            </a:xfrm>
            <a:custGeom>
              <a:avLst/>
              <a:gdLst/>
              <a:ahLst/>
              <a:cxnLst/>
              <a:rect l="l" t="t" r="r" b="b"/>
              <a:pathLst>
                <a:path w="527685" h="609600">
                  <a:moveTo>
                    <a:pt x="263651" y="0"/>
                  </a:moveTo>
                  <a:lnTo>
                    <a:pt x="220872" y="3990"/>
                  </a:lnTo>
                  <a:lnTo>
                    <a:pt x="180295" y="15544"/>
                  </a:lnTo>
                  <a:lnTo>
                    <a:pt x="142463" y="34032"/>
                  </a:lnTo>
                  <a:lnTo>
                    <a:pt x="107917" y="58826"/>
                  </a:lnTo>
                  <a:lnTo>
                    <a:pt x="77200" y="89296"/>
                  </a:lnTo>
                  <a:lnTo>
                    <a:pt x="50852" y="124815"/>
                  </a:lnTo>
                  <a:lnTo>
                    <a:pt x="29417" y="164753"/>
                  </a:lnTo>
                  <a:lnTo>
                    <a:pt x="13435" y="208483"/>
                  </a:lnTo>
                  <a:lnTo>
                    <a:pt x="3449" y="255374"/>
                  </a:lnTo>
                  <a:lnTo>
                    <a:pt x="0" y="304800"/>
                  </a:lnTo>
                  <a:lnTo>
                    <a:pt x="3449" y="354225"/>
                  </a:lnTo>
                  <a:lnTo>
                    <a:pt x="13435" y="401116"/>
                  </a:lnTo>
                  <a:lnTo>
                    <a:pt x="29417" y="444846"/>
                  </a:lnTo>
                  <a:lnTo>
                    <a:pt x="50852" y="484784"/>
                  </a:lnTo>
                  <a:lnTo>
                    <a:pt x="77200" y="520303"/>
                  </a:lnTo>
                  <a:lnTo>
                    <a:pt x="107917" y="550773"/>
                  </a:lnTo>
                  <a:lnTo>
                    <a:pt x="142463" y="575567"/>
                  </a:lnTo>
                  <a:lnTo>
                    <a:pt x="180295" y="594055"/>
                  </a:lnTo>
                  <a:lnTo>
                    <a:pt x="220872" y="605609"/>
                  </a:lnTo>
                  <a:lnTo>
                    <a:pt x="263651" y="609600"/>
                  </a:lnTo>
                  <a:lnTo>
                    <a:pt x="306431" y="605609"/>
                  </a:lnTo>
                  <a:lnTo>
                    <a:pt x="347008" y="594055"/>
                  </a:lnTo>
                  <a:lnTo>
                    <a:pt x="384840" y="575567"/>
                  </a:lnTo>
                  <a:lnTo>
                    <a:pt x="419386" y="550773"/>
                  </a:lnTo>
                  <a:lnTo>
                    <a:pt x="450103" y="520303"/>
                  </a:lnTo>
                  <a:lnTo>
                    <a:pt x="476451" y="484784"/>
                  </a:lnTo>
                  <a:lnTo>
                    <a:pt x="497886" y="444846"/>
                  </a:lnTo>
                  <a:lnTo>
                    <a:pt x="513868" y="401116"/>
                  </a:lnTo>
                  <a:lnTo>
                    <a:pt x="523854" y="354225"/>
                  </a:lnTo>
                  <a:lnTo>
                    <a:pt x="527304" y="304800"/>
                  </a:lnTo>
                  <a:lnTo>
                    <a:pt x="523854" y="255374"/>
                  </a:lnTo>
                  <a:lnTo>
                    <a:pt x="513868" y="208483"/>
                  </a:lnTo>
                  <a:lnTo>
                    <a:pt x="497886" y="164753"/>
                  </a:lnTo>
                  <a:lnTo>
                    <a:pt x="476451" y="124815"/>
                  </a:lnTo>
                  <a:lnTo>
                    <a:pt x="450103" y="89296"/>
                  </a:lnTo>
                  <a:lnTo>
                    <a:pt x="419386" y="58826"/>
                  </a:lnTo>
                  <a:lnTo>
                    <a:pt x="384840" y="34032"/>
                  </a:lnTo>
                  <a:lnTo>
                    <a:pt x="347008" y="15544"/>
                  </a:lnTo>
                  <a:lnTo>
                    <a:pt x="306431" y="3990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0" y="4419600"/>
              <a:ext cx="527685" cy="609600"/>
            </a:xfrm>
            <a:custGeom>
              <a:avLst/>
              <a:gdLst/>
              <a:ahLst/>
              <a:cxnLst/>
              <a:rect l="l" t="t" r="r" b="b"/>
              <a:pathLst>
                <a:path w="527685" h="609600">
                  <a:moveTo>
                    <a:pt x="0" y="304800"/>
                  </a:moveTo>
                  <a:lnTo>
                    <a:pt x="3449" y="255374"/>
                  </a:lnTo>
                  <a:lnTo>
                    <a:pt x="13435" y="208483"/>
                  </a:lnTo>
                  <a:lnTo>
                    <a:pt x="29417" y="164753"/>
                  </a:lnTo>
                  <a:lnTo>
                    <a:pt x="50852" y="124815"/>
                  </a:lnTo>
                  <a:lnTo>
                    <a:pt x="77200" y="89296"/>
                  </a:lnTo>
                  <a:lnTo>
                    <a:pt x="107917" y="58826"/>
                  </a:lnTo>
                  <a:lnTo>
                    <a:pt x="142463" y="34032"/>
                  </a:lnTo>
                  <a:lnTo>
                    <a:pt x="180295" y="15544"/>
                  </a:lnTo>
                  <a:lnTo>
                    <a:pt x="220872" y="3990"/>
                  </a:lnTo>
                  <a:lnTo>
                    <a:pt x="263651" y="0"/>
                  </a:lnTo>
                  <a:lnTo>
                    <a:pt x="306431" y="3990"/>
                  </a:lnTo>
                  <a:lnTo>
                    <a:pt x="347008" y="15544"/>
                  </a:lnTo>
                  <a:lnTo>
                    <a:pt x="384840" y="34032"/>
                  </a:lnTo>
                  <a:lnTo>
                    <a:pt x="419386" y="58826"/>
                  </a:lnTo>
                  <a:lnTo>
                    <a:pt x="450103" y="89296"/>
                  </a:lnTo>
                  <a:lnTo>
                    <a:pt x="476451" y="124815"/>
                  </a:lnTo>
                  <a:lnTo>
                    <a:pt x="497886" y="164753"/>
                  </a:lnTo>
                  <a:lnTo>
                    <a:pt x="513868" y="208483"/>
                  </a:lnTo>
                  <a:lnTo>
                    <a:pt x="523854" y="255374"/>
                  </a:lnTo>
                  <a:lnTo>
                    <a:pt x="527304" y="304800"/>
                  </a:lnTo>
                  <a:lnTo>
                    <a:pt x="523854" y="354225"/>
                  </a:lnTo>
                  <a:lnTo>
                    <a:pt x="513868" y="401116"/>
                  </a:lnTo>
                  <a:lnTo>
                    <a:pt x="497886" y="444846"/>
                  </a:lnTo>
                  <a:lnTo>
                    <a:pt x="476451" y="484784"/>
                  </a:lnTo>
                  <a:lnTo>
                    <a:pt x="450103" y="520303"/>
                  </a:lnTo>
                  <a:lnTo>
                    <a:pt x="419386" y="550773"/>
                  </a:lnTo>
                  <a:lnTo>
                    <a:pt x="384840" y="575567"/>
                  </a:lnTo>
                  <a:lnTo>
                    <a:pt x="347008" y="594055"/>
                  </a:lnTo>
                  <a:lnTo>
                    <a:pt x="306431" y="605609"/>
                  </a:lnTo>
                  <a:lnTo>
                    <a:pt x="263651" y="609600"/>
                  </a:lnTo>
                  <a:lnTo>
                    <a:pt x="220872" y="605609"/>
                  </a:lnTo>
                  <a:lnTo>
                    <a:pt x="180295" y="594055"/>
                  </a:lnTo>
                  <a:lnTo>
                    <a:pt x="142463" y="575567"/>
                  </a:lnTo>
                  <a:lnTo>
                    <a:pt x="107917" y="550773"/>
                  </a:lnTo>
                  <a:lnTo>
                    <a:pt x="77200" y="520303"/>
                  </a:lnTo>
                  <a:lnTo>
                    <a:pt x="50852" y="484784"/>
                  </a:lnTo>
                  <a:lnTo>
                    <a:pt x="29417" y="444846"/>
                  </a:lnTo>
                  <a:lnTo>
                    <a:pt x="13435" y="401116"/>
                  </a:lnTo>
                  <a:lnTo>
                    <a:pt x="3449" y="354225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47825" y="386283"/>
            <a:ext cx="58483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49875" algn="l"/>
              </a:tabLst>
            </a:pP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onl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y </a:t>
            </a: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p</a:t>
            </a:r>
            <a:r>
              <a:rPr sz="2500" spc="-50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500" spc="-15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vious</a:t>
            </a:r>
            <a:r>
              <a:rPr sz="2500" dirty="0">
                <a:solidFill>
                  <a:srgbClr val="FF0000"/>
                </a:solidFill>
                <a:latin typeface="Carlito"/>
                <a:cs typeface="Carlito"/>
              </a:rPr>
              <a:t> t</a:t>
            </a:r>
            <a:r>
              <a:rPr sz="2500" spc="-30" dirty="0">
                <a:solidFill>
                  <a:srgbClr val="FF0000"/>
                </a:solidFill>
                <a:latin typeface="Carlito"/>
                <a:cs typeface="Carlito"/>
              </a:rPr>
              <a:t>w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500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500" spc="-40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500" spc="-15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500" spc="-30" dirty="0">
                <a:solidFill>
                  <a:srgbClr val="FF0000"/>
                </a:solidFill>
                <a:latin typeface="Carlito"/>
                <a:cs typeface="Carlito"/>
              </a:rPr>
              <a:t>w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s</a:t>
            </a:r>
            <a:r>
              <a:rPr sz="25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2500" spc="-3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5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use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d i</a:t>
            </a:r>
            <a:r>
              <a:rPr sz="2500" spc="5" dirty="0">
                <a:solidFill>
                  <a:srgbClr val="FF0000"/>
                </a:solidFill>
                <a:latin typeface="Carlito"/>
                <a:cs typeface="Carlito"/>
              </a:rPr>
              <a:t>.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e.</a:t>
            </a:r>
            <a:r>
              <a:rPr sz="2500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and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077" y="0"/>
            <a:ext cx="85121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Now 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same 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technique is used, </a:t>
            </a:r>
            <a:r>
              <a:rPr sz="2500" spc="-25" dirty="0">
                <a:solidFill>
                  <a:srgbClr val="FF0000"/>
                </a:solidFill>
                <a:latin typeface="Carlito"/>
                <a:cs typeface="Carlito"/>
              </a:rPr>
              <a:t>for 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next </a:t>
            </a:r>
            <a:r>
              <a:rPr sz="2500" spc="-15" dirty="0">
                <a:solidFill>
                  <a:srgbClr val="FF0000"/>
                </a:solidFill>
                <a:latin typeface="Carlito"/>
                <a:cs typeface="Carlito"/>
              </a:rPr>
              <a:t>row </a:t>
            </a:r>
            <a:r>
              <a:rPr sz="2500" dirty="0">
                <a:solidFill>
                  <a:srgbClr val="FF0000"/>
                </a:solidFill>
                <a:latin typeface="Carlito"/>
                <a:cs typeface="Carlito"/>
              </a:rPr>
              <a:t>i.e. </a:t>
            </a:r>
            <a:r>
              <a:rPr sz="4050" i="1" spc="-202" baseline="-6172" dirty="0">
                <a:latin typeface="Times New Roman"/>
                <a:cs typeface="Times New Roman"/>
              </a:rPr>
              <a:t>s</a:t>
            </a:r>
            <a:r>
              <a:rPr sz="2325" i="1" spc="-202" baseline="32258" dirty="0">
                <a:latin typeface="Times New Roman"/>
                <a:cs typeface="Times New Roman"/>
              </a:rPr>
              <a:t>n</a:t>
            </a:r>
            <a:r>
              <a:rPr sz="2325" spc="-202" baseline="32258" dirty="0">
                <a:latin typeface="Symbol"/>
                <a:cs typeface="Symbol"/>
              </a:rPr>
              <a:t></a:t>
            </a:r>
            <a:r>
              <a:rPr sz="2325" spc="-202" baseline="32258" dirty="0">
                <a:latin typeface="Times New Roman"/>
                <a:cs typeface="Times New Roman"/>
              </a:rPr>
              <a:t>3 </a:t>
            </a:r>
            <a:r>
              <a:rPr sz="2500" spc="-70" dirty="0">
                <a:solidFill>
                  <a:srgbClr val="FF0000"/>
                </a:solidFill>
                <a:latin typeface="Carlito"/>
                <a:cs typeface="Carlito"/>
              </a:rPr>
              <a:t>row,</a:t>
            </a:r>
            <a:r>
              <a:rPr sz="2500" spc="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but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484" y="2595290"/>
            <a:ext cx="463550" cy="2276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90"/>
              </a:spcBef>
            </a:pPr>
            <a:r>
              <a:rPr sz="3600" i="1" spc="637" baseline="-24305" dirty="0">
                <a:latin typeface="Times New Roman"/>
                <a:cs typeface="Times New Roman"/>
              </a:rPr>
              <a:t>s</a:t>
            </a:r>
            <a:r>
              <a:rPr sz="1350" i="1" spc="42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2175"/>
              </a:spcBef>
            </a:pPr>
            <a:r>
              <a:rPr sz="3375" i="1" spc="30" baseline="-24691" dirty="0">
                <a:latin typeface="Times New Roman"/>
                <a:cs typeface="Times New Roman"/>
              </a:rPr>
              <a:t>s</a:t>
            </a:r>
            <a:r>
              <a:rPr sz="1300" i="1" spc="20" dirty="0">
                <a:latin typeface="Times New Roman"/>
                <a:cs typeface="Times New Roman"/>
              </a:rPr>
              <a:t>n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2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90"/>
              </a:spcBef>
            </a:pPr>
            <a:r>
              <a:rPr sz="3825" i="1" spc="-104" baseline="-25054" dirty="0">
                <a:latin typeface="Times New Roman"/>
                <a:cs typeface="Times New Roman"/>
              </a:rPr>
              <a:t>s</a:t>
            </a:r>
            <a:r>
              <a:rPr sz="1450" i="1" spc="-70" dirty="0">
                <a:latin typeface="Times New Roman"/>
                <a:cs typeface="Times New Roman"/>
              </a:rPr>
              <a:t>n</a:t>
            </a:r>
            <a:r>
              <a:rPr sz="1450" spc="-70" dirty="0">
                <a:latin typeface="Symbol"/>
                <a:cs typeface="Symbol"/>
              </a:rPr>
              <a:t></a:t>
            </a:r>
            <a:r>
              <a:rPr sz="1450" spc="-7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85"/>
              </a:spcBef>
            </a:pPr>
            <a:r>
              <a:rPr sz="4050" i="1" spc="-202" baseline="-24691" dirty="0">
                <a:latin typeface="Times New Roman"/>
                <a:cs typeface="Times New Roman"/>
              </a:rPr>
              <a:t>s</a:t>
            </a:r>
            <a:r>
              <a:rPr sz="1550" i="1" spc="-135" dirty="0">
                <a:latin typeface="Times New Roman"/>
                <a:cs typeface="Times New Roman"/>
              </a:rPr>
              <a:t>n</a:t>
            </a:r>
            <a:r>
              <a:rPr sz="1550" spc="-135" dirty="0">
                <a:latin typeface="Symbol"/>
                <a:cs typeface="Symbol"/>
              </a:rPr>
              <a:t></a:t>
            </a:r>
            <a:r>
              <a:rPr sz="1550" spc="-13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739" y="2420088"/>
            <a:ext cx="927100" cy="122491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805"/>
              </a:spcBef>
              <a:tabLst>
                <a:tab pos="616585" algn="l"/>
              </a:tabLst>
            </a:pPr>
            <a:r>
              <a:rPr sz="3675" i="1" spc="-22" baseline="1133" dirty="0">
                <a:latin typeface="Times New Roman"/>
                <a:cs typeface="Times New Roman"/>
              </a:rPr>
              <a:t>a</a:t>
            </a:r>
            <a:r>
              <a:rPr sz="3675" i="1" spc="-600" baseline="1133" dirty="0">
                <a:latin typeface="Times New Roman"/>
                <a:cs typeface="Times New Roman"/>
              </a:rPr>
              <a:t> </a:t>
            </a:r>
            <a:r>
              <a:rPr sz="2100" baseline="1984" dirty="0">
                <a:latin typeface="Times New Roman"/>
                <a:cs typeface="Times New Roman"/>
              </a:rPr>
              <a:t>0	</a:t>
            </a:r>
            <a:r>
              <a:rPr sz="2450" i="1" spc="-105" dirty="0">
                <a:latin typeface="Times New Roman"/>
                <a:cs typeface="Times New Roman"/>
              </a:rPr>
              <a:t>a</a:t>
            </a:r>
            <a:r>
              <a:rPr sz="1400" spc="-105" dirty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  <a:tabLst>
                <a:tab pos="629285" algn="l"/>
              </a:tabLst>
            </a:pPr>
            <a:r>
              <a:rPr sz="2500" i="1" spc="-90" dirty="0">
                <a:latin typeface="Times New Roman"/>
                <a:cs typeface="Times New Roman"/>
              </a:rPr>
              <a:t>a</a:t>
            </a:r>
            <a:r>
              <a:rPr sz="1450" spc="-105" dirty="0">
                <a:latin typeface="Times New Roman"/>
                <a:cs typeface="Times New Roman"/>
              </a:rPr>
              <a:t>1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2500" i="1" spc="240" dirty="0">
                <a:latin typeface="Times New Roman"/>
                <a:cs typeface="Times New Roman"/>
              </a:rPr>
              <a:t>a</a:t>
            </a:r>
            <a:r>
              <a:rPr sz="1450" spc="20" dirty="0">
                <a:latin typeface="Times New Roman"/>
                <a:cs typeface="Times New Roman"/>
              </a:rPr>
              <a:t>3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4842" y="2635413"/>
            <a:ext cx="259079" cy="998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i="1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i="1" spc="25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8870" y="2527308"/>
            <a:ext cx="881380" cy="17691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R="36830" algn="r">
              <a:lnSpc>
                <a:spcPct val="100000"/>
              </a:lnSpc>
              <a:spcBef>
                <a:spcPts val="890"/>
              </a:spcBef>
            </a:pPr>
            <a:r>
              <a:rPr sz="2500" i="1" spc="-35" dirty="0">
                <a:latin typeface="Times New Roman"/>
                <a:cs typeface="Times New Roman"/>
              </a:rPr>
              <a:t>a</a:t>
            </a:r>
            <a:r>
              <a:rPr sz="2500" i="1" spc="-49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  <a:p>
            <a:pPr marL="563880">
              <a:lnSpc>
                <a:spcPct val="100000"/>
              </a:lnSpc>
              <a:spcBef>
                <a:spcPts val="975"/>
              </a:spcBef>
            </a:pPr>
            <a:r>
              <a:rPr sz="3150" i="1" spc="-190" dirty="0">
                <a:latin typeface="Times New Roman"/>
                <a:cs typeface="Times New Roman"/>
              </a:rPr>
              <a:t>a</a:t>
            </a:r>
            <a:r>
              <a:rPr sz="1800" spc="-19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480"/>
              </a:spcBef>
              <a:tabLst>
                <a:tab pos="613410" algn="l"/>
              </a:tabLst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2250" i="1" spc="105" dirty="0">
                <a:latin typeface="Times New Roman"/>
                <a:cs typeface="Times New Roman"/>
              </a:rPr>
              <a:t>b</a:t>
            </a:r>
            <a:r>
              <a:rPr sz="1300" spc="20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9349" y="3784046"/>
            <a:ext cx="263525" cy="10775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600" i="1" spc="-120" dirty="0">
                <a:latin typeface="Times New Roman"/>
                <a:cs typeface="Times New Roman"/>
              </a:rPr>
              <a:t>b</a:t>
            </a:r>
            <a:r>
              <a:rPr sz="1500" spc="-70" dirty="0">
                <a:latin typeface="Times New Roman"/>
                <a:cs typeface="Times New Roman"/>
              </a:rPr>
              <a:t>1</a:t>
            </a:r>
            <a:endParaRPr sz="1500" dirty="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1080"/>
              </a:spcBef>
            </a:pPr>
            <a:r>
              <a:rPr sz="2500" i="1" spc="-70" dirty="0">
                <a:latin typeface="Times New Roman"/>
                <a:cs typeface="Times New Roman"/>
              </a:rPr>
              <a:t>c</a:t>
            </a:r>
            <a:r>
              <a:rPr sz="1450" spc="-70" dirty="0">
                <a:latin typeface="Times New Roman"/>
                <a:cs typeface="Times New Roman"/>
              </a:rPr>
              <a:t>1</a:t>
            </a:r>
            <a:endParaRPr sz="1450" dirty="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13103" y="2426207"/>
            <a:ext cx="3741420" cy="3975735"/>
            <a:chOff x="1213103" y="2426207"/>
            <a:chExt cx="3741420" cy="3975735"/>
          </a:xfrm>
        </p:grpSpPr>
        <p:sp>
          <p:nvSpPr>
            <p:cNvPr id="13" name="object 13"/>
            <p:cNvSpPr/>
            <p:nvPr/>
          </p:nvSpPr>
          <p:spPr>
            <a:xfrm>
              <a:off x="1226057" y="2439161"/>
              <a:ext cx="2971800" cy="3962400"/>
            </a:xfrm>
            <a:custGeom>
              <a:avLst/>
              <a:gdLst/>
              <a:ahLst/>
              <a:cxnLst/>
              <a:rect l="l" t="t" r="r" b="b"/>
              <a:pathLst>
                <a:path w="2971800" h="3962400">
                  <a:moveTo>
                    <a:pt x="0" y="0"/>
                  </a:moveTo>
                  <a:lnTo>
                    <a:pt x="0" y="3962400"/>
                  </a:lnTo>
                </a:path>
                <a:path w="2971800" h="3962400">
                  <a:moveTo>
                    <a:pt x="0" y="0"/>
                  </a:moveTo>
                  <a:lnTo>
                    <a:pt x="29718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8155" y="3581399"/>
              <a:ext cx="3206115" cy="1642745"/>
            </a:xfrm>
            <a:custGeom>
              <a:avLst/>
              <a:gdLst/>
              <a:ahLst/>
              <a:cxnLst/>
              <a:rect l="l" t="t" r="r" b="b"/>
              <a:pathLst>
                <a:path w="3206115" h="1642745">
                  <a:moveTo>
                    <a:pt x="461645" y="0"/>
                  </a:moveTo>
                  <a:lnTo>
                    <a:pt x="362458" y="26035"/>
                  </a:lnTo>
                  <a:lnTo>
                    <a:pt x="360426" y="29591"/>
                  </a:lnTo>
                  <a:lnTo>
                    <a:pt x="361315" y="33020"/>
                  </a:lnTo>
                  <a:lnTo>
                    <a:pt x="362204" y="36322"/>
                  </a:lnTo>
                  <a:lnTo>
                    <a:pt x="365633" y="38354"/>
                  </a:lnTo>
                  <a:lnTo>
                    <a:pt x="431812" y="20942"/>
                  </a:lnTo>
                  <a:lnTo>
                    <a:pt x="229108" y="223647"/>
                  </a:lnTo>
                  <a:lnTo>
                    <a:pt x="34137" y="21539"/>
                  </a:lnTo>
                  <a:lnTo>
                    <a:pt x="96393" y="39116"/>
                  </a:lnTo>
                  <a:lnTo>
                    <a:pt x="99695" y="40132"/>
                  </a:lnTo>
                  <a:lnTo>
                    <a:pt x="103251" y="38100"/>
                  </a:lnTo>
                  <a:lnTo>
                    <a:pt x="104140" y="34671"/>
                  </a:lnTo>
                  <a:lnTo>
                    <a:pt x="105156" y="31369"/>
                  </a:lnTo>
                  <a:lnTo>
                    <a:pt x="103124" y="27813"/>
                  </a:lnTo>
                  <a:lnTo>
                    <a:pt x="99822" y="26924"/>
                  </a:lnTo>
                  <a:lnTo>
                    <a:pt x="20637" y="4572"/>
                  </a:lnTo>
                  <a:lnTo>
                    <a:pt x="4445" y="0"/>
                  </a:lnTo>
                  <a:lnTo>
                    <a:pt x="28028" y="96647"/>
                  </a:lnTo>
                  <a:lnTo>
                    <a:pt x="28829" y="99695"/>
                  </a:lnTo>
                  <a:lnTo>
                    <a:pt x="32258" y="101727"/>
                  </a:lnTo>
                  <a:lnTo>
                    <a:pt x="35560" y="100965"/>
                  </a:lnTo>
                  <a:lnTo>
                    <a:pt x="38989" y="100076"/>
                  </a:lnTo>
                  <a:lnTo>
                    <a:pt x="41148" y="96647"/>
                  </a:lnTo>
                  <a:lnTo>
                    <a:pt x="40259" y="93218"/>
                  </a:lnTo>
                  <a:lnTo>
                    <a:pt x="24866" y="30289"/>
                  </a:lnTo>
                  <a:lnTo>
                    <a:pt x="220154" y="232600"/>
                  </a:lnTo>
                  <a:lnTo>
                    <a:pt x="0" y="452755"/>
                  </a:lnTo>
                  <a:lnTo>
                    <a:pt x="8890" y="461645"/>
                  </a:lnTo>
                  <a:lnTo>
                    <a:pt x="228892" y="241642"/>
                  </a:lnTo>
                  <a:lnTo>
                    <a:pt x="439674" y="459994"/>
                  </a:lnTo>
                  <a:lnTo>
                    <a:pt x="448691" y="451231"/>
                  </a:lnTo>
                  <a:lnTo>
                    <a:pt x="237845" y="232689"/>
                  </a:lnTo>
                  <a:lnTo>
                    <a:pt x="440702" y="29832"/>
                  </a:lnTo>
                  <a:lnTo>
                    <a:pt x="423291" y="96012"/>
                  </a:lnTo>
                  <a:lnTo>
                    <a:pt x="425323" y="99441"/>
                  </a:lnTo>
                  <a:lnTo>
                    <a:pt x="432054" y="101219"/>
                  </a:lnTo>
                  <a:lnTo>
                    <a:pt x="435610" y="99187"/>
                  </a:lnTo>
                  <a:lnTo>
                    <a:pt x="460476" y="4457"/>
                  </a:lnTo>
                  <a:lnTo>
                    <a:pt x="461645" y="0"/>
                  </a:lnTo>
                  <a:close/>
                </a:path>
                <a:path w="3206115" h="1642745">
                  <a:moveTo>
                    <a:pt x="3205861" y="1600962"/>
                  </a:moveTo>
                  <a:lnTo>
                    <a:pt x="3122422" y="1532763"/>
                  </a:lnTo>
                  <a:lnTo>
                    <a:pt x="3117469" y="1528826"/>
                  </a:lnTo>
                  <a:lnTo>
                    <a:pt x="3110230" y="1529588"/>
                  </a:lnTo>
                  <a:lnTo>
                    <a:pt x="3106293" y="1534414"/>
                  </a:lnTo>
                  <a:lnTo>
                    <a:pt x="3102356" y="1539367"/>
                  </a:lnTo>
                  <a:lnTo>
                    <a:pt x="3102991" y="1546479"/>
                  </a:lnTo>
                  <a:lnTo>
                    <a:pt x="3143440" y="1579511"/>
                  </a:lnTo>
                  <a:lnTo>
                    <a:pt x="305689" y="1132459"/>
                  </a:lnTo>
                  <a:lnTo>
                    <a:pt x="302133" y="1155065"/>
                  </a:lnTo>
                  <a:lnTo>
                    <a:pt x="3139960" y="1602130"/>
                  </a:lnTo>
                  <a:lnTo>
                    <a:pt x="3091307" y="1621155"/>
                  </a:lnTo>
                  <a:lnTo>
                    <a:pt x="3088386" y="1627759"/>
                  </a:lnTo>
                  <a:lnTo>
                    <a:pt x="3090672" y="1633601"/>
                  </a:lnTo>
                  <a:lnTo>
                    <a:pt x="3092958" y="1639570"/>
                  </a:lnTo>
                  <a:lnTo>
                    <a:pt x="3099562" y="1642503"/>
                  </a:lnTo>
                  <a:lnTo>
                    <a:pt x="3105404" y="1640078"/>
                  </a:lnTo>
                  <a:lnTo>
                    <a:pt x="3185960" y="1608709"/>
                  </a:lnTo>
                  <a:lnTo>
                    <a:pt x="3205861" y="160096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4939" y="1707845"/>
            <a:ext cx="3775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20" dirty="0">
                <a:latin typeface="Tahoma"/>
                <a:cs typeface="Tahoma"/>
              </a:rPr>
              <a:t>Routh’s </a:t>
            </a:r>
            <a:r>
              <a:rPr sz="2400" spc="-10" dirty="0">
                <a:latin typeface="Tahoma"/>
                <a:cs typeface="Tahoma"/>
              </a:rPr>
              <a:t>array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below;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6150" y="1385380"/>
            <a:ext cx="335978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44750" algn="l"/>
                <a:tab pos="3213100" algn="l"/>
              </a:tabLst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next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row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i.e.	</a:t>
            </a:r>
            <a:r>
              <a:rPr sz="2550" i="1" spc="-70" dirty="0">
                <a:latin typeface="Times New Roman"/>
                <a:cs typeface="Times New Roman"/>
              </a:rPr>
              <a:t>s</a:t>
            </a:r>
            <a:r>
              <a:rPr sz="2175" i="1" spc="-104" baseline="44061" dirty="0">
                <a:latin typeface="Times New Roman"/>
                <a:cs typeface="Times New Roman"/>
              </a:rPr>
              <a:t>n</a:t>
            </a:r>
            <a:r>
              <a:rPr sz="2175" spc="-104" baseline="44061" dirty="0">
                <a:latin typeface="Symbol"/>
                <a:cs typeface="Symbol"/>
              </a:rPr>
              <a:t></a:t>
            </a:r>
            <a:r>
              <a:rPr sz="2175" spc="-104" baseline="44061" dirty="0">
                <a:latin typeface="Times New Roman"/>
                <a:cs typeface="Times New Roman"/>
              </a:rPr>
              <a:t>2	</a:t>
            </a:r>
            <a:r>
              <a:rPr sz="2400" spc="-5" dirty="0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50216" y="2259012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5">
                <a:moveTo>
                  <a:pt x="0" y="0"/>
                </a:moveTo>
                <a:lnTo>
                  <a:pt x="164992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59597" y="1879600"/>
            <a:ext cx="163830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i="1" spc="280" dirty="0">
                <a:latin typeface="Times New Roman"/>
                <a:cs typeface="Times New Roman"/>
              </a:rPr>
              <a:t>a</a:t>
            </a:r>
            <a:r>
              <a:rPr sz="1200" spc="280" dirty="0">
                <a:latin typeface="Times New Roman"/>
                <a:cs typeface="Times New Roman"/>
              </a:rPr>
              <a:t>1</a:t>
            </a:r>
            <a:r>
              <a:rPr sz="2100" spc="280" dirty="0">
                <a:latin typeface="Times New Roman"/>
                <a:cs typeface="Times New Roman"/>
              </a:rPr>
              <a:t>.</a:t>
            </a:r>
            <a:r>
              <a:rPr sz="2100" i="1" spc="280" dirty="0">
                <a:latin typeface="Times New Roman"/>
                <a:cs typeface="Times New Roman"/>
              </a:rPr>
              <a:t>a</a:t>
            </a:r>
            <a:r>
              <a:rPr sz="1200" spc="280" dirty="0">
                <a:latin typeface="Times New Roman"/>
                <a:cs typeface="Times New Roman"/>
              </a:rPr>
              <a:t>2 </a:t>
            </a:r>
            <a:r>
              <a:rPr sz="2100" spc="440" dirty="0">
                <a:latin typeface="Symbol"/>
                <a:cs typeface="Symbol"/>
              </a:rPr>
              <a:t>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i="1" spc="365" dirty="0">
                <a:latin typeface="Times New Roman"/>
                <a:cs typeface="Times New Roman"/>
              </a:rPr>
              <a:t>a</a:t>
            </a:r>
            <a:r>
              <a:rPr sz="1200" spc="365" dirty="0">
                <a:latin typeface="Times New Roman"/>
                <a:cs typeface="Times New Roman"/>
              </a:rPr>
              <a:t>3</a:t>
            </a:r>
            <a:r>
              <a:rPr sz="2100" i="1" spc="365" dirty="0">
                <a:latin typeface="Times New Roman"/>
                <a:cs typeface="Times New Roman"/>
              </a:rPr>
              <a:t>a</a:t>
            </a:r>
            <a:r>
              <a:rPr sz="1200" spc="36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83738" y="2047343"/>
            <a:ext cx="58420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i="1" spc="265" dirty="0">
                <a:latin typeface="Times New Roman"/>
                <a:cs typeface="Times New Roman"/>
              </a:rPr>
              <a:t>b</a:t>
            </a:r>
            <a:r>
              <a:rPr sz="1200" spc="265" dirty="0">
                <a:latin typeface="Times New Roman"/>
                <a:cs typeface="Times New Roman"/>
              </a:rPr>
              <a:t>1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2100" spc="44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22170" y="2192248"/>
            <a:ext cx="1737360" cy="8159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R="199390" algn="ctr">
              <a:lnSpc>
                <a:spcPct val="100000"/>
              </a:lnSpc>
              <a:spcBef>
                <a:spcPts val="585"/>
              </a:spcBef>
            </a:pPr>
            <a:r>
              <a:rPr sz="2100" i="1" spc="290" dirty="0">
                <a:latin typeface="Times New Roman"/>
                <a:cs typeface="Times New Roman"/>
              </a:rPr>
              <a:t>a</a:t>
            </a:r>
            <a:r>
              <a:rPr sz="1200" spc="290" dirty="0">
                <a:latin typeface="Times New Roman"/>
                <a:cs typeface="Times New Roman"/>
              </a:rPr>
              <a:t>1</a:t>
            </a:r>
            <a:endParaRPr sz="1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2250" i="1" spc="250" dirty="0">
                <a:latin typeface="Times New Roman"/>
                <a:cs typeface="Times New Roman"/>
              </a:rPr>
              <a:t>a</a:t>
            </a:r>
            <a:r>
              <a:rPr sz="1300" spc="250" dirty="0">
                <a:latin typeface="Times New Roman"/>
                <a:cs typeface="Times New Roman"/>
              </a:rPr>
              <a:t>1</a:t>
            </a:r>
            <a:r>
              <a:rPr sz="2250" spc="250" dirty="0">
                <a:latin typeface="Times New Roman"/>
                <a:cs typeface="Times New Roman"/>
              </a:rPr>
              <a:t>.</a:t>
            </a:r>
            <a:r>
              <a:rPr sz="2250" i="1" spc="250" dirty="0">
                <a:latin typeface="Times New Roman"/>
                <a:cs typeface="Times New Roman"/>
              </a:rPr>
              <a:t>a</a:t>
            </a:r>
            <a:r>
              <a:rPr sz="1300" spc="250" dirty="0">
                <a:latin typeface="Times New Roman"/>
                <a:cs typeface="Times New Roman"/>
              </a:rPr>
              <a:t>4 </a:t>
            </a:r>
            <a:r>
              <a:rPr sz="2250" spc="390" dirty="0">
                <a:latin typeface="Symbol"/>
                <a:cs typeface="Symbol"/>
              </a:rPr>
              <a:t>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i="1" spc="280" dirty="0">
                <a:latin typeface="Times New Roman"/>
                <a:cs typeface="Times New Roman"/>
              </a:rPr>
              <a:t>a</a:t>
            </a:r>
            <a:r>
              <a:rPr sz="1300" spc="280" dirty="0">
                <a:latin typeface="Times New Roman"/>
                <a:cs typeface="Times New Roman"/>
              </a:rPr>
              <a:t>0.</a:t>
            </a:r>
            <a:r>
              <a:rPr sz="2250" i="1" spc="280" dirty="0">
                <a:latin typeface="Times New Roman"/>
                <a:cs typeface="Times New Roman"/>
              </a:rPr>
              <a:t>a</a:t>
            </a:r>
            <a:r>
              <a:rPr sz="1300" spc="280" dirty="0">
                <a:latin typeface="Times New Roman"/>
                <a:cs typeface="Times New Roman"/>
              </a:rPr>
              <a:t>5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11655" y="3046973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>
                <a:moveTo>
                  <a:pt x="0" y="0"/>
                </a:moveTo>
                <a:lnTo>
                  <a:pt x="1748911" y="0"/>
                </a:lnTo>
              </a:path>
            </a:pathLst>
          </a:custGeom>
          <a:ln w="136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84529" y="2820712"/>
            <a:ext cx="639445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325" dirty="0">
                <a:latin typeface="Times New Roman"/>
                <a:cs typeface="Times New Roman"/>
              </a:rPr>
              <a:t>b</a:t>
            </a:r>
            <a:r>
              <a:rPr sz="1300" spc="325" dirty="0">
                <a:latin typeface="Times New Roman"/>
                <a:cs typeface="Times New Roman"/>
              </a:rPr>
              <a:t>2</a:t>
            </a:r>
            <a:r>
              <a:rPr sz="1300" spc="360" dirty="0">
                <a:latin typeface="Times New Roman"/>
                <a:cs typeface="Times New Roman"/>
              </a:rPr>
              <a:t> </a:t>
            </a:r>
            <a:r>
              <a:rPr sz="2250" spc="39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91773" y="3043365"/>
            <a:ext cx="1700530" cy="744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855" algn="ctr">
              <a:lnSpc>
                <a:spcPct val="100000"/>
              </a:lnSpc>
              <a:spcBef>
                <a:spcPts val="95"/>
              </a:spcBef>
            </a:pPr>
            <a:r>
              <a:rPr sz="2250" i="1" spc="254" dirty="0">
                <a:latin typeface="Times New Roman"/>
                <a:cs typeface="Times New Roman"/>
              </a:rPr>
              <a:t>a</a:t>
            </a:r>
            <a:r>
              <a:rPr sz="1300" spc="254" dirty="0">
                <a:latin typeface="Times New Roman"/>
                <a:cs typeface="Times New Roman"/>
              </a:rPr>
              <a:t>1</a:t>
            </a:r>
            <a:endParaRPr sz="13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2350" i="1" spc="190" dirty="0">
                <a:latin typeface="Times New Roman"/>
                <a:cs typeface="Times New Roman"/>
              </a:rPr>
              <a:t>a</a:t>
            </a:r>
            <a:r>
              <a:rPr sz="1350" spc="190" dirty="0">
                <a:latin typeface="Times New Roman"/>
                <a:cs typeface="Times New Roman"/>
              </a:rPr>
              <a:t>1</a:t>
            </a:r>
            <a:r>
              <a:rPr sz="2350" spc="190" dirty="0">
                <a:latin typeface="Times New Roman"/>
                <a:cs typeface="Times New Roman"/>
              </a:rPr>
              <a:t>.</a:t>
            </a:r>
            <a:r>
              <a:rPr sz="2350" i="1" spc="190" dirty="0">
                <a:latin typeface="Times New Roman"/>
                <a:cs typeface="Times New Roman"/>
              </a:rPr>
              <a:t>a</a:t>
            </a:r>
            <a:r>
              <a:rPr sz="1350" spc="190" dirty="0">
                <a:latin typeface="Times New Roman"/>
                <a:cs typeface="Times New Roman"/>
              </a:rPr>
              <a:t>6 </a:t>
            </a:r>
            <a:r>
              <a:rPr sz="2350" spc="295" dirty="0">
                <a:latin typeface="Symbol"/>
                <a:cs typeface="Symbol"/>
              </a:rPr>
              <a:t></a:t>
            </a:r>
            <a:r>
              <a:rPr sz="2350" spc="-65" dirty="0">
                <a:latin typeface="Times New Roman"/>
                <a:cs typeface="Times New Roman"/>
              </a:rPr>
              <a:t> </a:t>
            </a:r>
            <a:r>
              <a:rPr sz="2350" i="1" spc="229" dirty="0">
                <a:latin typeface="Times New Roman"/>
                <a:cs typeface="Times New Roman"/>
              </a:rPr>
              <a:t>a</a:t>
            </a:r>
            <a:r>
              <a:rPr sz="1350" spc="229" dirty="0">
                <a:latin typeface="Times New Roman"/>
                <a:cs typeface="Times New Roman"/>
              </a:rPr>
              <a:t>0.</a:t>
            </a:r>
            <a:r>
              <a:rPr sz="2350" i="1" spc="229" dirty="0">
                <a:latin typeface="Times New Roman"/>
                <a:cs typeface="Times New Roman"/>
              </a:rPr>
              <a:t>a</a:t>
            </a:r>
            <a:r>
              <a:rPr sz="1350" spc="229" dirty="0">
                <a:latin typeface="Times New Roman"/>
                <a:cs typeface="Times New Roman"/>
              </a:rPr>
              <a:t>7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81784" y="3828639"/>
            <a:ext cx="1719580" cy="0"/>
          </a:xfrm>
          <a:custGeom>
            <a:avLst/>
            <a:gdLst/>
            <a:ahLst/>
            <a:cxnLst/>
            <a:rect l="l" t="t" r="r" b="b"/>
            <a:pathLst>
              <a:path w="1719579">
                <a:moveTo>
                  <a:pt x="0" y="0"/>
                </a:moveTo>
                <a:lnTo>
                  <a:pt x="1719519" y="0"/>
                </a:lnTo>
              </a:path>
            </a:pathLst>
          </a:custGeom>
          <a:ln w="14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83471" y="3591324"/>
            <a:ext cx="61214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spc="235" dirty="0">
                <a:latin typeface="Times New Roman"/>
                <a:cs typeface="Times New Roman"/>
              </a:rPr>
              <a:t>b</a:t>
            </a:r>
            <a:r>
              <a:rPr sz="1350" spc="235" dirty="0">
                <a:latin typeface="Times New Roman"/>
                <a:cs typeface="Times New Roman"/>
              </a:rPr>
              <a:t>3</a:t>
            </a:r>
            <a:r>
              <a:rPr sz="1350" spc="280" dirty="0">
                <a:latin typeface="Times New Roman"/>
                <a:cs typeface="Times New Roman"/>
              </a:rPr>
              <a:t> </a:t>
            </a:r>
            <a:r>
              <a:rPr sz="2350" spc="295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97126" y="3825502"/>
            <a:ext cx="31051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spc="225" dirty="0">
                <a:latin typeface="Times New Roman"/>
                <a:cs typeface="Times New Roman"/>
              </a:rPr>
              <a:t>a</a:t>
            </a:r>
            <a:r>
              <a:rPr sz="1350" spc="160" dirty="0">
                <a:latin typeface="Times New Roman"/>
                <a:cs typeface="Times New Roman"/>
              </a:rPr>
              <a:t>1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67645" y="306805"/>
            <a:ext cx="45529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30" baseline="-24691" dirty="0">
                <a:latin typeface="Times New Roman"/>
                <a:cs typeface="Times New Roman"/>
              </a:rPr>
              <a:t>s</a:t>
            </a:r>
            <a:r>
              <a:rPr sz="1300" i="1" spc="20" dirty="0">
                <a:latin typeface="Times New Roman"/>
                <a:cs typeface="Times New Roman"/>
              </a:rPr>
              <a:t>n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2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96788" y="245811"/>
            <a:ext cx="45402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825" i="1" spc="-104" baseline="-25054" dirty="0">
                <a:latin typeface="Times New Roman"/>
                <a:cs typeface="Times New Roman"/>
              </a:rPr>
              <a:t>s</a:t>
            </a:r>
            <a:r>
              <a:rPr sz="1450" i="1" spc="-70" dirty="0">
                <a:latin typeface="Times New Roman"/>
                <a:cs typeface="Times New Roman"/>
              </a:rPr>
              <a:t>n</a:t>
            </a:r>
            <a:r>
              <a:rPr sz="1450" spc="-70" dirty="0">
                <a:latin typeface="Symbol"/>
                <a:cs typeface="Symbol"/>
              </a:rPr>
              <a:t></a:t>
            </a:r>
            <a:r>
              <a:rPr sz="1450" spc="-7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78375" y="4185285"/>
            <a:ext cx="25704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428875" algn="l"/>
              </a:tabLst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next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row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i.e.	</a:t>
            </a:r>
            <a:r>
              <a:rPr sz="4050" i="1" spc="-367" baseline="9259" dirty="0">
                <a:latin typeface="Times New Roman"/>
                <a:cs typeface="Times New Roman"/>
              </a:rPr>
              <a:t>s</a:t>
            </a:r>
            <a:endParaRPr sz="4050" baseline="925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61780" y="4223384"/>
            <a:ext cx="133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14313" y="4122149"/>
            <a:ext cx="27876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i="1" spc="-95" dirty="0">
                <a:latin typeface="Times New Roman"/>
                <a:cs typeface="Times New Roman"/>
              </a:rPr>
              <a:t>n</a:t>
            </a:r>
            <a:r>
              <a:rPr sz="1550" spc="-155" dirty="0">
                <a:latin typeface="Symbol"/>
                <a:cs typeface="Symbol"/>
              </a:rPr>
              <a:t></a:t>
            </a:r>
            <a:r>
              <a:rPr sz="1550" spc="-180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78956" y="5196416"/>
            <a:ext cx="1442720" cy="0"/>
          </a:xfrm>
          <a:custGeom>
            <a:avLst/>
            <a:gdLst/>
            <a:ahLst/>
            <a:cxnLst/>
            <a:rect l="l" t="t" r="r" b="b"/>
            <a:pathLst>
              <a:path w="1442720">
                <a:moveTo>
                  <a:pt x="0" y="0"/>
                </a:moveTo>
                <a:lnTo>
                  <a:pt x="1442352" y="0"/>
                </a:lnTo>
              </a:path>
            </a:pathLst>
          </a:custGeom>
          <a:ln w="16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576242" y="4694766"/>
            <a:ext cx="1457960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75" dirty="0">
                <a:latin typeface="Times New Roman"/>
                <a:cs typeface="Times New Roman"/>
              </a:rPr>
              <a:t>b</a:t>
            </a:r>
            <a:r>
              <a:rPr sz="1600" spc="-75" dirty="0">
                <a:latin typeface="Times New Roman"/>
                <a:cs typeface="Times New Roman"/>
              </a:rPr>
              <a:t>1</a:t>
            </a:r>
            <a:r>
              <a:rPr sz="2750" spc="-75" dirty="0">
                <a:latin typeface="Times New Roman"/>
                <a:cs typeface="Times New Roman"/>
              </a:rPr>
              <a:t>.</a:t>
            </a:r>
            <a:r>
              <a:rPr sz="2750" i="1" spc="-75" dirty="0">
                <a:latin typeface="Times New Roman"/>
                <a:cs typeface="Times New Roman"/>
              </a:rPr>
              <a:t>a</a:t>
            </a:r>
            <a:r>
              <a:rPr sz="1600" spc="-75" dirty="0">
                <a:latin typeface="Times New Roman"/>
                <a:cs typeface="Times New Roman"/>
              </a:rPr>
              <a:t>3 </a:t>
            </a:r>
            <a:r>
              <a:rPr sz="2750" spc="-65" dirty="0">
                <a:latin typeface="Symbol"/>
                <a:cs typeface="Symbol"/>
              </a:rPr>
              <a:t></a:t>
            </a:r>
            <a:r>
              <a:rPr sz="2750" spc="-530" dirty="0">
                <a:latin typeface="Times New Roman"/>
                <a:cs typeface="Times New Roman"/>
              </a:rPr>
              <a:t> </a:t>
            </a:r>
            <a:r>
              <a:rPr sz="2750" i="1" spc="-25" dirty="0">
                <a:latin typeface="Times New Roman"/>
                <a:cs typeface="Times New Roman"/>
              </a:rPr>
              <a:t>b</a:t>
            </a:r>
            <a:r>
              <a:rPr sz="1600" spc="-25" dirty="0">
                <a:latin typeface="Times New Roman"/>
                <a:cs typeface="Times New Roman"/>
              </a:rPr>
              <a:t>2</a:t>
            </a:r>
            <a:r>
              <a:rPr sz="2750" i="1" spc="-25" dirty="0">
                <a:latin typeface="Times New Roman"/>
                <a:cs typeface="Times New Roman"/>
              </a:rPr>
              <a:t>a</a:t>
            </a:r>
            <a:r>
              <a:rPr sz="1600" spc="-2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84915" y="4918424"/>
            <a:ext cx="518159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80" dirty="0">
                <a:latin typeface="Times New Roman"/>
                <a:cs typeface="Times New Roman"/>
              </a:rPr>
              <a:t>c</a:t>
            </a:r>
            <a:r>
              <a:rPr sz="1600" spc="-80" dirty="0">
                <a:latin typeface="Times New Roman"/>
                <a:cs typeface="Times New Roman"/>
              </a:rPr>
              <a:t>1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2750" spc="-65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66233" y="5195011"/>
            <a:ext cx="278765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145" dirty="0">
                <a:latin typeface="Times New Roman"/>
                <a:cs typeface="Times New Roman"/>
              </a:rPr>
              <a:t>b</a:t>
            </a:r>
            <a:r>
              <a:rPr sz="1600" spc="-40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35940" y="5820093"/>
            <a:ext cx="84518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0"/>
              </a:lnSpc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790"/>
              </a:spcBef>
            </a:pPr>
            <a:r>
              <a:rPr lang="en-US" sz="1400" dirty="0">
                <a:latin typeface="Tahoma"/>
                <a:cs typeface="Tahoma"/>
              </a:rPr>
              <a:t>LPU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19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277" y="98247"/>
            <a:ext cx="3168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Specific</a:t>
            </a:r>
            <a:r>
              <a:rPr spc="-7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48486"/>
            <a:ext cx="6707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  <a:tab pos="4972050" algn="l"/>
              </a:tabLst>
            </a:pPr>
            <a:r>
              <a:rPr sz="3200" spc="-15" dirty="0">
                <a:latin typeface="Carlito"/>
                <a:cs typeface="Carlito"/>
              </a:rPr>
              <a:t>Appreciate</a:t>
            </a:r>
            <a:r>
              <a:rPr sz="3200" dirty="0">
                <a:latin typeface="Carlito"/>
                <a:cs typeface="Carlito"/>
              </a:rPr>
              <a:t> the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importance	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stability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421763"/>
            <a:ext cx="6098540" cy="2562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7040" indent="-43434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47040" algn="l"/>
              </a:tabLst>
            </a:pPr>
            <a:r>
              <a:rPr sz="3200" spc="-20" dirty="0">
                <a:latin typeface="Carlito"/>
                <a:cs typeface="Carlito"/>
              </a:rPr>
              <a:t>Analyze </a:t>
            </a:r>
            <a:r>
              <a:rPr sz="3200" spc="-25" dirty="0">
                <a:latin typeface="Carlito"/>
                <a:cs typeface="Carlito"/>
              </a:rPr>
              <a:t>different </a:t>
            </a:r>
            <a:r>
              <a:rPr sz="3200" dirty="0">
                <a:latin typeface="Carlito"/>
                <a:cs typeface="Carlito"/>
              </a:rPr>
              <a:t>types of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stability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200000"/>
              </a:lnSpc>
              <a:spcBef>
                <a:spcPts val="765"/>
              </a:spcBef>
              <a:buFont typeface="Wingdings"/>
              <a:buChar char=""/>
              <a:tabLst>
                <a:tab pos="447040" algn="l"/>
                <a:tab pos="1643380" algn="l"/>
                <a:tab pos="3126740" algn="l"/>
                <a:tab pos="4678045" algn="l"/>
              </a:tabLst>
            </a:pPr>
            <a:r>
              <a:rPr sz="3200" dirty="0">
                <a:latin typeface="Carlito"/>
                <a:cs typeface="Carlito"/>
              </a:rPr>
              <a:t>Apply	</a:t>
            </a:r>
            <a:r>
              <a:rPr sz="3200" spc="-65" dirty="0">
                <a:latin typeface="Carlito"/>
                <a:cs typeface="Carlito"/>
              </a:rPr>
              <a:t>R</a:t>
            </a:r>
            <a:r>
              <a:rPr sz="3200" spc="-5" dirty="0">
                <a:latin typeface="Carlito"/>
                <a:cs typeface="Carlito"/>
              </a:rPr>
              <a:t>outh</a:t>
            </a:r>
            <a:r>
              <a:rPr sz="3200" spc="-200" dirty="0">
                <a:latin typeface="Carlito"/>
                <a:cs typeface="Carlito"/>
              </a:rPr>
              <a:t>’</a:t>
            </a:r>
            <a:r>
              <a:rPr sz="3200" dirty="0">
                <a:latin typeface="Carlito"/>
                <a:cs typeface="Carlito"/>
              </a:rPr>
              <a:t>s	</a:t>
            </a:r>
            <a:r>
              <a:rPr sz="3200" spc="-45" dirty="0">
                <a:latin typeface="Carlito"/>
                <a:cs typeface="Carlito"/>
              </a:rPr>
              <a:t>s</a:t>
            </a:r>
            <a:r>
              <a:rPr sz="3200" spc="-30" dirty="0">
                <a:latin typeface="Carlito"/>
                <a:cs typeface="Carlito"/>
              </a:rPr>
              <a:t>t</a:t>
            </a:r>
            <a:r>
              <a:rPr sz="3200" dirty="0">
                <a:latin typeface="Carlito"/>
                <a:cs typeface="Carlito"/>
              </a:rPr>
              <a:t>ability	</a:t>
            </a:r>
            <a:r>
              <a:rPr sz="3200" spc="10" dirty="0">
                <a:latin typeface="Carlito"/>
                <a:cs typeface="Carlito"/>
              </a:rPr>
              <a:t>c</a:t>
            </a:r>
            <a:r>
              <a:rPr sz="3200" dirty="0">
                <a:latin typeface="Carlito"/>
                <a:cs typeface="Carlito"/>
              </a:rPr>
              <a:t>ri</a:t>
            </a:r>
            <a:r>
              <a:rPr sz="3200" spc="-45" dirty="0">
                <a:latin typeface="Carlito"/>
                <a:cs typeface="Carlito"/>
              </a:rPr>
              <a:t>t</a:t>
            </a:r>
            <a:r>
              <a:rPr sz="3200" dirty="0">
                <a:latin typeface="Carlito"/>
                <a:cs typeface="Carlito"/>
              </a:rPr>
              <a:t>erion  </a:t>
            </a:r>
            <a:r>
              <a:rPr sz="3200" spc="-5" dirty="0">
                <a:latin typeface="Carlito"/>
                <a:cs typeface="Carlito"/>
              </a:rPr>
              <a:t>analysis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solve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numerical.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0553" y="3494913"/>
            <a:ext cx="2044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7870" algn="l"/>
              </a:tabLst>
            </a:pPr>
            <a:r>
              <a:rPr sz="3200" spc="-30" dirty="0">
                <a:latin typeface="Carlito"/>
                <a:cs typeface="Carlito"/>
              </a:rPr>
              <a:t>for	</a:t>
            </a:r>
            <a:r>
              <a:rPr sz="3200" spc="-15" dirty="0">
                <a:latin typeface="Carlito"/>
                <a:cs typeface="Carlito"/>
              </a:rPr>
              <a:t>stability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561" y="9913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6464909"/>
            <a:ext cx="6870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dirty="0">
                <a:solidFill>
                  <a:srgbClr val="888888"/>
                </a:solidFill>
                <a:latin typeface="Carlito"/>
                <a:cs typeface="Carlito"/>
              </a:rPr>
              <a:t>LPU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7378" y="6464909"/>
            <a:ext cx="80835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dirty="0" err="1">
                <a:solidFill>
                  <a:srgbClr val="888888"/>
                </a:solidFill>
                <a:latin typeface="Carlito"/>
                <a:cs typeface="Carlito"/>
              </a:rPr>
              <a:t>Dr.Anuj</a:t>
            </a:r>
            <a:r>
              <a:rPr lang="en-US" sz="1200" dirty="0">
                <a:solidFill>
                  <a:srgbClr val="888888"/>
                </a:solidFill>
                <a:latin typeface="Carlito"/>
                <a:cs typeface="Carlito"/>
              </a:rPr>
              <a:t> Jain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4933" y="4414837"/>
            <a:ext cx="537210" cy="619125"/>
            <a:chOff x="2134933" y="4414837"/>
            <a:chExt cx="537210" cy="619125"/>
          </a:xfrm>
        </p:grpSpPr>
        <p:sp>
          <p:nvSpPr>
            <p:cNvPr id="3" name="object 3"/>
            <p:cNvSpPr/>
            <p:nvPr/>
          </p:nvSpPr>
          <p:spPr>
            <a:xfrm>
              <a:off x="2139695" y="4419600"/>
              <a:ext cx="527685" cy="609600"/>
            </a:xfrm>
            <a:custGeom>
              <a:avLst/>
              <a:gdLst/>
              <a:ahLst/>
              <a:cxnLst/>
              <a:rect l="l" t="t" r="r" b="b"/>
              <a:pathLst>
                <a:path w="527685" h="609600">
                  <a:moveTo>
                    <a:pt x="263652" y="0"/>
                  </a:moveTo>
                  <a:lnTo>
                    <a:pt x="220872" y="3990"/>
                  </a:lnTo>
                  <a:lnTo>
                    <a:pt x="180295" y="15544"/>
                  </a:lnTo>
                  <a:lnTo>
                    <a:pt x="142463" y="34032"/>
                  </a:lnTo>
                  <a:lnTo>
                    <a:pt x="107917" y="58826"/>
                  </a:lnTo>
                  <a:lnTo>
                    <a:pt x="77200" y="89296"/>
                  </a:lnTo>
                  <a:lnTo>
                    <a:pt x="50852" y="124815"/>
                  </a:lnTo>
                  <a:lnTo>
                    <a:pt x="29417" y="164753"/>
                  </a:lnTo>
                  <a:lnTo>
                    <a:pt x="13435" y="208483"/>
                  </a:lnTo>
                  <a:lnTo>
                    <a:pt x="3449" y="255374"/>
                  </a:lnTo>
                  <a:lnTo>
                    <a:pt x="0" y="304800"/>
                  </a:lnTo>
                  <a:lnTo>
                    <a:pt x="3449" y="354225"/>
                  </a:lnTo>
                  <a:lnTo>
                    <a:pt x="13435" y="401116"/>
                  </a:lnTo>
                  <a:lnTo>
                    <a:pt x="29417" y="444846"/>
                  </a:lnTo>
                  <a:lnTo>
                    <a:pt x="50852" y="484784"/>
                  </a:lnTo>
                  <a:lnTo>
                    <a:pt x="77200" y="520303"/>
                  </a:lnTo>
                  <a:lnTo>
                    <a:pt x="107917" y="550773"/>
                  </a:lnTo>
                  <a:lnTo>
                    <a:pt x="142463" y="575567"/>
                  </a:lnTo>
                  <a:lnTo>
                    <a:pt x="180295" y="594055"/>
                  </a:lnTo>
                  <a:lnTo>
                    <a:pt x="220872" y="605609"/>
                  </a:lnTo>
                  <a:lnTo>
                    <a:pt x="263652" y="609600"/>
                  </a:lnTo>
                  <a:lnTo>
                    <a:pt x="306431" y="605609"/>
                  </a:lnTo>
                  <a:lnTo>
                    <a:pt x="347008" y="594055"/>
                  </a:lnTo>
                  <a:lnTo>
                    <a:pt x="384840" y="575567"/>
                  </a:lnTo>
                  <a:lnTo>
                    <a:pt x="419386" y="550773"/>
                  </a:lnTo>
                  <a:lnTo>
                    <a:pt x="450103" y="520303"/>
                  </a:lnTo>
                  <a:lnTo>
                    <a:pt x="476451" y="484784"/>
                  </a:lnTo>
                  <a:lnTo>
                    <a:pt x="497886" y="444846"/>
                  </a:lnTo>
                  <a:lnTo>
                    <a:pt x="513868" y="401116"/>
                  </a:lnTo>
                  <a:lnTo>
                    <a:pt x="523854" y="354225"/>
                  </a:lnTo>
                  <a:lnTo>
                    <a:pt x="527304" y="304800"/>
                  </a:lnTo>
                  <a:lnTo>
                    <a:pt x="523854" y="255374"/>
                  </a:lnTo>
                  <a:lnTo>
                    <a:pt x="513868" y="208483"/>
                  </a:lnTo>
                  <a:lnTo>
                    <a:pt x="497886" y="164753"/>
                  </a:lnTo>
                  <a:lnTo>
                    <a:pt x="476451" y="124815"/>
                  </a:lnTo>
                  <a:lnTo>
                    <a:pt x="450103" y="89296"/>
                  </a:lnTo>
                  <a:lnTo>
                    <a:pt x="419386" y="58826"/>
                  </a:lnTo>
                  <a:lnTo>
                    <a:pt x="384840" y="34032"/>
                  </a:lnTo>
                  <a:lnTo>
                    <a:pt x="347008" y="15544"/>
                  </a:lnTo>
                  <a:lnTo>
                    <a:pt x="306431" y="3990"/>
                  </a:lnTo>
                  <a:lnTo>
                    <a:pt x="263652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9695" y="4419600"/>
              <a:ext cx="527685" cy="609600"/>
            </a:xfrm>
            <a:custGeom>
              <a:avLst/>
              <a:gdLst/>
              <a:ahLst/>
              <a:cxnLst/>
              <a:rect l="l" t="t" r="r" b="b"/>
              <a:pathLst>
                <a:path w="527685" h="609600">
                  <a:moveTo>
                    <a:pt x="0" y="304800"/>
                  </a:moveTo>
                  <a:lnTo>
                    <a:pt x="3449" y="255374"/>
                  </a:lnTo>
                  <a:lnTo>
                    <a:pt x="13435" y="208483"/>
                  </a:lnTo>
                  <a:lnTo>
                    <a:pt x="29417" y="164753"/>
                  </a:lnTo>
                  <a:lnTo>
                    <a:pt x="50852" y="124815"/>
                  </a:lnTo>
                  <a:lnTo>
                    <a:pt x="77200" y="89296"/>
                  </a:lnTo>
                  <a:lnTo>
                    <a:pt x="107917" y="58826"/>
                  </a:lnTo>
                  <a:lnTo>
                    <a:pt x="142463" y="34032"/>
                  </a:lnTo>
                  <a:lnTo>
                    <a:pt x="180295" y="15544"/>
                  </a:lnTo>
                  <a:lnTo>
                    <a:pt x="220872" y="3990"/>
                  </a:lnTo>
                  <a:lnTo>
                    <a:pt x="263652" y="0"/>
                  </a:lnTo>
                  <a:lnTo>
                    <a:pt x="306431" y="3990"/>
                  </a:lnTo>
                  <a:lnTo>
                    <a:pt x="347008" y="15544"/>
                  </a:lnTo>
                  <a:lnTo>
                    <a:pt x="384840" y="34032"/>
                  </a:lnTo>
                  <a:lnTo>
                    <a:pt x="419386" y="58826"/>
                  </a:lnTo>
                  <a:lnTo>
                    <a:pt x="450103" y="89296"/>
                  </a:lnTo>
                  <a:lnTo>
                    <a:pt x="476451" y="124815"/>
                  </a:lnTo>
                  <a:lnTo>
                    <a:pt x="497886" y="164753"/>
                  </a:lnTo>
                  <a:lnTo>
                    <a:pt x="513868" y="208483"/>
                  </a:lnTo>
                  <a:lnTo>
                    <a:pt x="523854" y="255374"/>
                  </a:lnTo>
                  <a:lnTo>
                    <a:pt x="527304" y="304800"/>
                  </a:lnTo>
                  <a:lnTo>
                    <a:pt x="523854" y="354225"/>
                  </a:lnTo>
                  <a:lnTo>
                    <a:pt x="513868" y="401116"/>
                  </a:lnTo>
                  <a:lnTo>
                    <a:pt x="497886" y="444846"/>
                  </a:lnTo>
                  <a:lnTo>
                    <a:pt x="476451" y="484784"/>
                  </a:lnTo>
                  <a:lnTo>
                    <a:pt x="450103" y="520303"/>
                  </a:lnTo>
                  <a:lnTo>
                    <a:pt x="419386" y="550773"/>
                  </a:lnTo>
                  <a:lnTo>
                    <a:pt x="384840" y="575567"/>
                  </a:lnTo>
                  <a:lnTo>
                    <a:pt x="347008" y="594055"/>
                  </a:lnTo>
                  <a:lnTo>
                    <a:pt x="306431" y="605609"/>
                  </a:lnTo>
                  <a:lnTo>
                    <a:pt x="263652" y="609600"/>
                  </a:lnTo>
                  <a:lnTo>
                    <a:pt x="220872" y="605609"/>
                  </a:lnTo>
                  <a:lnTo>
                    <a:pt x="180295" y="594055"/>
                  </a:lnTo>
                  <a:lnTo>
                    <a:pt x="142463" y="575567"/>
                  </a:lnTo>
                  <a:lnTo>
                    <a:pt x="107917" y="550773"/>
                  </a:lnTo>
                  <a:lnTo>
                    <a:pt x="77200" y="520303"/>
                  </a:lnTo>
                  <a:lnTo>
                    <a:pt x="50852" y="484784"/>
                  </a:lnTo>
                  <a:lnTo>
                    <a:pt x="29417" y="444846"/>
                  </a:lnTo>
                  <a:lnTo>
                    <a:pt x="13435" y="401116"/>
                  </a:lnTo>
                  <a:lnTo>
                    <a:pt x="3449" y="354225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11249" y="386283"/>
            <a:ext cx="59201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21630" algn="l"/>
              </a:tabLst>
            </a:pP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onl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y </a:t>
            </a: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p</a:t>
            </a:r>
            <a:r>
              <a:rPr sz="2500" spc="-50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500" spc="-15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vious</a:t>
            </a:r>
            <a:r>
              <a:rPr sz="2500" dirty="0">
                <a:solidFill>
                  <a:srgbClr val="FF0000"/>
                </a:solidFill>
                <a:latin typeface="Carlito"/>
                <a:cs typeface="Carlito"/>
              </a:rPr>
              <a:t> t</a:t>
            </a:r>
            <a:r>
              <a:rPr sz="2500" spc="-30" dirty="0">
                <a:solidFill>
                  <a:srgbClr val="FF0000"/>
                </a:solidFill>
                <a:latin typeface="Carlito"/>
                <a:cs typeface="Carlito"/>
              </a:rPr>
              <a:t>w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500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500" spc="-40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500" spc="-15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500" spc="-30" dirty="0">
                <a:solidFill>
                  <a:srgbClr val="FF0000"/>
                </a:solidFill>
                <a:latin typeface="Carlito"/>
                <a:cs typeface="Carlito"/>
              </a:rPr>
              <a:t>w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s</a:t>
            </a:r>
            <a:r>
              <a:rPr sz="25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2500" spc="-3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5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use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d i</a:t>
            </a:r>
            <a:r>
              <a:rPr sz="2500" spc="5" dirty="0">
                <a:solidFill>
                  <a:srgbClr val="FF0000"/>
                </a:solidFill>
                <a:latin typeface="Carlito"/>
                <a:cs typeface="Carlito"/>
              </a:rPr>
              <a:t>.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e.</a:t>
            </a:r>
            <a:r>
              <a:rPr sz="2500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and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077" y="0"/>
            <a:ext cx="85121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Now 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same 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technique is used, </a:t>
            </a:r>
            <a:r>
              <a:rPr sz="2500" spc="-25" dirty="0">
                <a:solidFill>
                  <a:srgbClr val="FF0000"/>
                </a:solidFill>
                <a:latin typeface="Carlito"/>
                <a:cs typeface="Carlito"/>
              </a:rPr>
              <a:t>for 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next </a:t>
            </a:r>
            <a:r>
              <a:rPr sz="2500" spc="-15" dirty="0">
                <a:solidFill>
                  <a:srgbClr val="FF0000"/>
                </a:solidFill>
                <a:latin typeface="Carlito"/>
                <a:cs typeface="Carlito"/>
              </a:rPr>
              <a:t>row </a:t>
            </a:r>
            <a:r>
              <a:rPr sz="2500" dirty="0">
                <a:solidFill>
                  <a:srgbClr val="FF0000"/>
                </a:solidFill>
                <a:latin typeface="Carlito"/>
                <a:cs typeface="Carlito"/>
              </a:rPr>
              <a:t>i.e. </a:t>
            </a:r>
            <a:r>
              <a:rPr sz="4050" i="1" spc="-150" baseline="6172" dirty="0">
                <a:latin typeface="Times New Roman"/>
                <a:cs typeface="Times New Roman"/>
              </a:rPr>
              <a:t>s</a:t>
            </a:r>
            <a:r>
              <a:rPr sz="2325" i="1" spc="-150" baseline="53763" dirty="0">
                <a:latin typeface="Times New Roman"/>
                <a:cs typeface="Times New Roman"/>
              </a:rPr>
              <a:t>n</a:t>
            </a:r>
            <a:r>
              <a:rPr sz="2325" spc="-150" baseline="53763" dirty="0">
                <a:latin typeface="Symbol"/>
                <a:cs typeface="Symbol"/>
              </a:rPr>
              <a:t></a:t>
            </a:r>
            <a:r>
              <a:rPr sz="2325" spc="-150" baseline="53763" dirty="0">
                <a:latin typeface="Times New Roman"/>
                <a:cs typeface="Times New Roman"/>
              </a:rPr>
              <a:t>3</a:t>
            </a:r>
            <a:r>
              <a:rPr sz="2500" spc="-100" dirty="0">
                <a:solidFill>
                  <a:srgbClr val="FF0000"/>
                </a:solidFill>
                <a:latin typeface="Carlito"/>
                <a:cs typeface="Carlito"/>
              </a:rPr>
              <a:t>row,</a:t>
            </a:r>
            <a:r>
              <a:rPr sz="2500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but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484" y="2595290"/>
            <a:ext cx="465455" cy="2276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90"/>
              </a:spcBef>
            </a:pPr>
            <a:r>
              <a:rPr sz="3600" i="1" spc="637" baseline="-24305" dirty="0">
                <a:latin typeface="Times New Roman"/>
                <a:cs typeface="Times New Roman"/>
              </a:rPr>
              <a:t>s</a:t>
            </a:r>
            <a:r>
              <a:rPr sz="1350" i="1" spc="42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2175"/>
              </a:spcBef>
            </a:pPr>
            <a:r>
              <a:rPr sz="3375" i="1" spc="30" baseline="-24691" dirty="0">
                <a:latin typeface="Times New Roman"/>
                <a:cs typeface="Times New Roman"/>
              </a:rPr>
              <a:t>s</a:t>
            </a:r>
            <a:r>
              <a:rPr sz="1300" i="1" spc="20" dirty="0">
                <a:latin typeface="Times New Roman"/>
                <a:cs typeface="Times New Roman"/>
              </a:rPr>
              <a:t>n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2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90"/>
              </a:spcBef>
            </a:pPr>
            <a:r>
              <a:rPr sz="3825" i="1" spc="-104" baseline="-25054" dirty="0">
                <a:latin typeface="Times New Roman"/>
                <a:cs typeface="Times New Roman"/>
              </a:rPr>
              <a:t>s</a:t>
            </a:r>
            <a:r>
              <a:rPr sz="1450" i="1" spc="-70" dirty="0">
                <a:latin typeface="Times New Roman"/>
                <a:cs typeface="Times New Roman"/>
              </a:rPr>
              <a:t>n</a:t>
            </a:r>
            <a:r>
              <a:rPr sz="1450" spc="-70" dirty="0">
                <a:latin typeface="Symbol"/>
                <a:cs typeface="Symbol"/>
              </a:rPr>
              <a:t></a:t>
            </a:r>
            <a:r>
              <a:rPr sz="1450" spc="-7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85"/>
              </a:spcBef>
            </a:pPr>
            <a:r>
              <a:rPr sz="4050" i="1" spc="-202" baseline="-24691" dirty="0">
                <a:latin typeface="Times New Roman"/>
                <a:cs typeface="Times New Roman"/>
              </a:rPr>
              <a:t>s</a:t>
            </a:r>
            <a:r>
              <a:rPr sz="1550" i="1" spc="-135" dirty="0">
                <a:latin typeface="Times New Roman"/>
                <a:cs typeface="Times New Roman"/>
              </a:rPr>
              <a:t>n</a:t>
            </a:r>
            <a:r>
              <a:rPr sz="1550" spc="-135" dirty="0">
                <a:latin typeface="Symbol"/>
                <a:cs typeface="Symbol"/>
              </a:rPr>
              <a:t></a:t>
            </a:r>
            <a:r>
              <a:rPr sz="1550" spc="-13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0189" y="56535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2523" y="2420088"/>
            <a:ext cx="927100" cy="122491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805"/>
              </a:spcBef>
              <a:tabLst>
                <a:tab pos="616585" algn="l"/>
              </a:tabLst>
            </a:pPr>
            <a:r>
              <a:rPr sz="3675" i="1" spc="-22" baseline="1133" dirty="0">
                <a:latin typeface="Times New Roman"/>
                <a:cs typeface="Times New Roman"/>
              </a:rPr>
              <a:t>a</a:t>
            </a:r>
            <a:r>
              <a:rPr sz="3675" i="1" spc="-600" baseline="1133" dirty="0">
                <a:latin typeface="Times New Roman"/>
                <a:cs typeface="Times New Roman"/>
              </a:rPr>
              <a:t> </a:t>
            </a:r>
            <a:r>
              <a:rPr sz="2100" baseline="1984" dirty="0">
                <a:latin typeface="Times New Roman"/>
                <a:cs typeface="Times New Roman"/>
              </a:rPr>
              <a:t>0	</a:t>
            </a:r>
            <a:r>
              <a:rPr sz="2450" i="1" spc="-105" dirty="0">
                <a:latin typeface="Times New Roman"/>
                <a:cs typeface="Times New Roman"/>
              </a:rPr>
              <a:t>a</a:t>
            </a:r>
            <a:r>
              <a:rPr sz="1400" spc="-10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  <a:tabLst>
                <a:tab pos="629920" algn="l"/>
              </a:tabLst>
            </a:pPr>
            <a:r>
              <a:rPr sz="2500" i="1" spc="-95" dirty="0">
                <a:latin typeface="Times New Roman"/>
                <a:cs typeface="Times New Roman"/>
              </a:rPr>
              <a:t>a</a:t>
            </a:r>
            <a:r>
              <a:rPr sz="1450" spc="-110" dirty="0">
                <a:latin typeface="Times New Roman"/>
                <a:cs typeface="Times New Roman"/>
              </a:rPr>
              <a:t>1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2500" i="1" spc="240" dirty="0">
                <a:latin typeface="Times New Roman"/>
                <a:cs typeface="Times New Roman"/>
              </a:rPr>
              <a:t>a</a:t>
            </a:r>
            <a:r>
              <a:rPr sz="1450" spc="20" dirty="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3517" y="2635413"/>
            <a:ext cx="260350" cy="998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i="1" spc="1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i="1" spc="35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5212" y="3786570"/>
            <a:ext cx="263525" cy="10775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600" i="1" spc="-120" dirty="0">
                <a:latin typeface="Times New Roman"/>
                <a:cs typeface="Times New Roman"/>
              </a:rPr>
              <a:t>b</a:t>
            </a:r>
            <a:r>
              <a:rPr sz="1500" spc="-7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1080"/>
              </a:spcBef>
            </a:pPr>
            <a:r>
              <a:rPr sz="2500" i="1" spc="-70" dirty="0">
                <a:latin typeface="Times New Roman"/>
                <a:cs typeface="Times New Roman"/>
              </a:rPr>
              <a:t>c</a:t>
            </a:r>
            <a:r>
              <a:rPr sz="1450" spc="-7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8870" y="2527308"/>
            <a:ext cx="880110" cy="23958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R="35560" algn="r">
              <a:lnSpc>
                <a:spcPct val="100000"/>
              </a:lnSpc>
              <a:spcBef>
                <a:spcPts val="890"/>
              </a:spcBef>
            </a:pPr>
            <a:r>
              <a:rPr sz="2500" i="1" spc="-35" dirty="0">
                <a:latin typeface="Times New Roman"/>
                <a:cs typeface="Times New Roman"/>
              </a:rPr>
              <a:t>a</a:t>
            </a:r>
            <a:r>
              <a:rPr sz="2500" i="1" spc="-49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  <a:p>
            <a:pPr marL="563880">
              <a:lnSpc>
                <a:spcPct val="100000"/>
              </a:lnSpc>
              <a:spcBef>
                <a:spcPts val="975"/>
              </a:spcBef>
            </a:pPr>
            <a:r>
              <a:rPr sz="3150" i="1" spc="-190" dirty="0">
                <a:latin typeface="Times New Roman"/>
                <a:cs typeface="Times New Roman"/>
              </a:rPr>
              <a:t>a</a:t>
            </a:r>
            <a:r>
              <a:rPr sz="1800" spc="-19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480"/>
              </a:spcBef>
              <a:tabLst>
                <a:tab pos="613410" algn="l"/>
              </a:tabLst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2250" i="1" spc="100" dirty="0">
                <a:latin typeface="Times New Roman"/>
                <a:cs typeface="Times New Roman"/>
              </a:rPr>
              <a:t>b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270"/>
              </a:spcBef>
            </a:pPr>
            <a:r>
              <a:rPr sz="3050" i="1" spc="-15" dirty="0">
                <a:latin typeface="Times New Roman"/>
                <a:cs typeface="Times New Roman"/>
              </a:rPr>
              <a:t>c</a:t>
            </a:r>
            <a:r>
              <a:rPr sz="1750" spc="-1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13103" y="2426207"/>
            <a:ext cx="3893185" cy="3975735"/>
            <a:chOff x="1213103" y="2426207"/>
            <a:chExt cx="3893185" cy="3975735"/>
          </a:xfrm>
        </p:grpSpPr>
        <p:sp>
          <p:nvSpPr>
            <p:cNvPr id="14" name="object 14"/>
            <p:cNvSpPr/>
            <p:nvPr/>
          </p:nvSpPr>
          <p:spPr>
            <a:xfrm>
              <a:off x="1226057" y="2439161"/>
              <a:ext cx="2972435" cy="3962400"/>
            </a:xfrm>
            <a:custGeom>
              <a:avLst/>
              <a:gdLst/>
              <a:ahLst/>
              <a:cxnLst/>
              <a:rect l="l" t="t" r="r" b="b"/>
              <a:pathLst>
                <a:path w="2972435" h="3962400">
                  <a:moveTo>
                    <a:pt x="0" y="0"/>
                  </a:moveTo>
                  <a:lnTo>
                    <a:pt x="0" y="3962400"/>
                  </a:lnTo>
                </a:path>
                <a:path w="2972435" h="3962400">
                  <a:moveTo>
                    <a:pt x="0" y="0"/>
                  </a:moveTo>
                  <a:lnTo>
                    <a:pt x="2972307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49806" y="3572890"/>
              <a:ext cx="3356610" cy="2530475"/>
            </a:xfrm>
            <a:custGeom>
              <a:avLst/>
              <a:gdLst/>
              <a:ahLst/>
              <a:cxnLst/>
              <a:rect l="l" t="t" r="r" b="b"/>
              <a:pathLst>
                <a:path w="3356610" h="2530475">
                  <a:moveTo>
                    <a:pt x="1002792" y="549021"/>
                  </a:moveTo>
                  <a:lnTo>
                    <a:pt x="462953" y="253352"/>
                  </a:lnTo>
                  <a:lnTo>
                    <a:pt x="931697" y="29845"/>
                  </a:lnTo>
                  <a:lnTo>
                    <a:pt x="893445" y="86106"/>
                  </a:lnTo>
                  <a:lnTo>
                    <a:pt x="894207" y="90170"/>
                  </a:lnTo>
                  <a:lnTo>
                    <a:pt x="897128" y="92075"/>
                  </a:lnTo>
                  <a:lnTo>
                    <a:pt x="899922" y="94107"/>
                  </a:lnTo>
                  <a:lnTo>
                    <a:pt x="903859" y="93345"/>
                  </a:lnTo>
                  <a:lnTo>
                    <a:pt x="905891" y="90424"/>
                  </a:lnTo>
                  <a:lnTo>
                    <a:pt x="961644" y="8509"/>
                  </a:lnTo>
                  <a:lnTo>
                    <a:pt x="957084" y="8140"/>
                  </a:lnTo>
                  <a:lnTo>
                    <a:pt x="862965" y="266"/>
                  </a:lnTo>
                  <a:lnTo>
                    <a:pt x="859409" y="0"/>
                  </a:lnTo>
                  <a:lnTo>
                    <a:pt x="856361" y="2540"/>
                  </a:lnTo>
                  <a:lnTo>
                    <a:pt x="856107" y="6096"/>
                  </a:lnTo>
                  <a:lnTo>
                    <a:pt x="855726" y="9525"/>
                  </a:lnTo>
                  <a:lnTo>
                    <a:pt x="858393" y="12573"/>
                  </a:lnTo>
                  <a:lnTo>
                    <a:pt x="861822" y="12966"/>
                  </a:lnTo>
                  <a:lnTo>
                    <a:pt x="926287" y="18275"/>
                  </a:lnTo>
                  <a:lnTo>
                    <a:pt x="449160" y="245808"/>
                  </a:lnTo>
                  <a:lnTo>
                    <a:pt x="37503" y="20320"/>
                  </a:lnTo>
                  <a:lnTo>
                    <a:pt x="105664" y="18415"/>
                  </a:lnTo>
                  <a:lnTo>
                    <a:pt x="108458" y="15494"/>
                  </a:lnTo>
                  <a:lnTo>
                    <a:pt x="108216" y="9029"/>
                  </a:lnTo>
                  <a:lnTo>
                    <a:pt x="108204" y="8509"/>
                  </a:lnTo>
                  <a:lnTo>
                    <a:pt x="105283" y="5715"/>
                  </a:lnTo>
                  <a:lnTo>
                    <a:pt x="101854" y="5854"/>
                  </a:lnTo>
                  <a:lnTo>
                    <a:pt x="2794" y="8509"/>
                  </a:lnTo>
                  <a:lnTo>
                    <a:pt x="53848" y="93472"/>
                  </a:lnTo>
                  <a:lnTo>
                    <a:pt x="55626" y="96393"/>
                  </a:lnTo>
                  <a:lnTo>
                    <a:pt x="59563" y="97409"/>
                  </a:lnTo>
                  <a:lnTo>
                    <a:pt x="62611" y="95631"/>
                  </a:lnTo>
                  <a:lnTo>
                    <a:pt x="65532" y="93726"/>
                  </a:lnTo>
                  <a:lnTo>
                    <a:pt x="66548" y="89916"/>
                  </a:lnTo>
                  <a:lnTo>
                    <a:pt x="64770" y="86868"/>
                  </a:lnTo>
                  <a:lnTo>
                    <a:pt x="31343" y="31330"/>
                  </a:lnTo>
                  <a:lnTo>
                    <a:pt x="435076" y="252526"/>
                  </a:lnTo>
                  <a:lnTo>
                    <a:pt x="0" y="459994"/>
                  </a:lnTo>
                  <a:lnTo>
                    <a:pt x="5588" y="471424"/>
                  </a:lnTo>
                  <a:lnTo>
                    <a:pt x="448856" y="260070"/>
                  </a:lnTo>
                  <a:lnTo>
                    <a:pt x="996696" y="560197"/>
                  </a:lnTo>
                  <a:lnTo>
                    <a:pt x="1002792" y="549021"/>
                  </a:lnTo>
                  <a:close/>
                </a:path>
                <a:path w="3356610" h="2530475">
                  <a:moveTo>
                    <a:pt x="3356356" y="2523896"/>
                  </a:moveTo>
                  <a:lnTo>
                    <a:pt x="3356216" y="2523693"/>
                  </a:lnTo>
                  <a:lnTo>
                    <a:pt x="3298367" y="2432837"/>
                  </a:lnTo>
                  <a:lnTo>
                    <a:pt x="3295142" y="2427630"/>
                  </a:lnTo>
                  <a:lnTo>
                    <a:pt x="3288030" y="2426055"/>
                  </a:lnTo>
                  <a:lnTo>
                    <a:pt x="3277362" y="2432837"/>
                  </a:lnTo>
                  <a:lnTo>
                    <a:pt x="3275838" y="2439911"/>
                  </a:lnTo>
                  <a:lnTo>
                    <a:pt x="3279267" y="2445232"/>
                  </a:lnTo>
                  <a:lnTo>
                    <a:pt x="3303955" y="2484031"/>
                  </a:lnTo>
                  <a:lnTo>
                    <a:pt x="846963" y="1218311"/>
                  </a:lnTo>
                  <a:lnTo>
                    <a:pt x="836549" y="1238631"/>
                  </a:lnTo>
                  <a:lnTo>
                    <a:pt x="3293440" y="2504313"/>
                  </a:lnTo>
                  <a:lnTo>
                    <a:pt x="3241294" y="2507043"/>
                  </a:lnTo>
                  <a:lnTo>
                    <a:pt x="3236341" y="2512415"/>
                  </a:lnTo>
                  <a:lnTo>
                    <a:pt x="3237103" y="2525026"/>
                  </a:lnTo>
                  <a:lnTo>
                    <a:pt x="3242437" y="2529865"/>
                  </a:lnTo>
                  <a:lnTo>
                    <a:pt x="3356356" y="25238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4939" y="1707845"/>
            <a:ext cx="3775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20" dirty="0">
                <a:latin typeface="Tahoma"/>
                <a:cs typeface="Tahoma"/>
              </a:rPr>
              <a:t>Routh’s </a:t>
            </a:r>
            <a:r>
              <a:rPr sz="2400" spc="-10" dirty="0">
                <a:latin typeface="Tahoma"/>
                <a:cs typeface="Tahoma"/>
              </a:rPr>
              <a:t>array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below;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56150" y="1385380"/>
            <a:ext cx="335978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44750" algn="l"/>
                <a:tab pos="3213100" algn="l"/>
              </a:tabLst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next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row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i.e.	</a:t>
            </a:r>
            <a:r>
              <a:rPr sz="2550" i="1" spc="-70" dirty="0">
                <a:latin typeface="Times New Roman"/>
                <a:cs typeface="Times New Roman"/>
              </a:rPr>
              <a:t>s</a:t>
            </a:r>
            <a:r>
              <a:rPr sz="2175" i="1" spc="-104" baseline="44061" dirty="0">
                <a:latin typeface="Times New Roman"/>
                <a:cs typeface="Times New Roman"/>
              </a:rPr>
              <a:t>n</a:t>
            </a:r>
            <a:r>
              <a:rPr sz="2175" spc="-104" baseline="44061" dirty="0">
                <a:latin typeface="Symbol"/>
                <a:cs typeface="Symbol"/>
              </a:rPr>
              <a:t></a:t>
            </a:r>
            <a:r>
              <a:rPr sz="2175" spc="-104" baseline="44061" dirty="0">
                <a:latin typeface="Times New Roman"/>
                <a:cs typeface="Times New Roman"/>
              </a:rPr>
              <a:t>2	</a:t>
            </a:r>
            <a:r>
              <a:rPr sz="2400" spc="-5" dirty="0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0216" y="2259012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5">
                <a:moveTo>
                  <a:pt x="0" y="0"/>
                </a:moveTo>
                <a:lnTo>
                  <a:pt x="164992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59597" y="1879600"/>
            <a:ext cx="163830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i="1" spc="280" dirty="0">
                <a:latin typeface="Times New Roman"/>
                <a:cs typeface="Times New Roman"/>
              </a:rPr>
              <a:t>a</a:t>
            </a:r>
            <a:r>
              <a:rPr sz="1200" spc="280" dirty="0">
                <a:latin typeface="Times New Roman"/>
                <a:cs typeface="Times New Roman"/>
              </a:rPr>
              <a:t>1</a:t>
            </a:r>
            <a:r>
              <a:rPr sz="2100" spc="280" dirty="0">
                <a:latin typeface="Times New Roman"/>
                <a:cs typeface="Times New Roman"/>
              </a:rPr>
              <a:t>.</a:t>
            </a:r>
            <a:r>
              <a:rPr sz="2100" i="1" spc="280" dirty="0">
                <a:latin typeface="Times New Roman"/>
                <a:cs typeface="Times New Roman"/>
              </a:rPr>
              <a:t>a</a:t>
            </a:r>
            <a:r>
              <a:rPr sz="1200" spc="280" dirty="0">
                <a:latin typeface="Times New Roman"/>
                <a:cs typeface="Times New Roman"/>
              </a:rPr>
              <a:t>2 </a:t>
            </a:r>
            <a:r>
              <a:rPr sz="2100" spc="440" dirty="0">
                <a:latin typeface="Symbol"/>
                <a:cs typeface="Symbol"/>
              </a:rPr>
              <a:t>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i="1" spc="365" dirty="0">
                <a:latin typeface="Times New Roman"/>
                <a:cs typeface="Times New Roman"/>
              </a:rPr>
              <a:t>a</a:t>
            </a:r>
            <a:r>
              <a:rPr sz="1200" spc="365" dirty="0">
                <a:latin typeface="Times New Roman"/>
                <a:cs typeface="Times New Roman"/>
              </a:rPr>
              <a:t>3</a:t>
            </a:r>
            <a:r>
              <a:rPr sz="2100" i="1" spc="365" dirty="0">
                <a:latin typeface="Times New Roman"/>
                <a:cs typeface="Times New Roman"/>
              </a:rPr>
              <a:t>a</a:t>
            </a:r>
            <a:r>
              <a:rPr sz="1200" spc="36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83738" y="2047343"/>
            <a:ext cx="58420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i="1" spc="265" dirty="0">
                <a:latin typeface="Times New Roman"/>
                <a:cs typeface="Times New Roman"/>
              </a:rPr>
              <a:t>b</a:t>
            </a:r>
            <a:r>
              <a:rPr sz="1200" spc="265" dirty="0">
                <a:latin typeface="Times New Roman"/>
                <a:cs typeface="Times New Roman"/>
              </a:rPr>
              <a:t>1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2100" spc="44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22170" y="2192248"/>
            <a:ext cx="1737360" cy="8159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R="199390" algn="ctr">
              <a:lnSpc>
                <a:spcPct val="100000"/>
              </a:lnSpc>
              <a:spcBef>
                <a:spcPts val="585"/>
              </a:spcBef>
            </a:pPr>
            <a:r>
              <a:rPr sz="2100" i="1" spc="290" dirty="0">
                <a:latin typeface="Times New Roman"/>
                <a:cs typeface="Times New Roman"/>
              </a:rPr>
              <a:t>a</a:t>
            </a:r>
            <a:r>
              <a:rPr sz="1200" spc="29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2250" i="1" spc="250" dirty="0">
                <a:latin typeface="Times New Roman"/>
                <a:cs typeface="Times New Roman"/>
              </a:rPr>
              <a:t>a</a:t>
            </a:r>
            <a:r>
              <a:rPr sz="1300" spc="250" dirty="0">
                <a:latin typeface="Times New Roman"/>
                <a:cs typeface="Times New Roman"/>
              </a:rPr>
              <a:t>1</a:t>
            </a:r>
            <a:r>
              <a:rPr sz="2250" spc="250" dirty="0">
                <a:latin typeface="Times New Roman"/>
                <a:cs typeface="Times New Roman"/>
              </a:rPr>
              <a:t>.</a:t>
            </a:r>
            <a:r>
              <a:rPr sz="2250" i="1" spc="250" dirty="0">
                <a:latin typeface="Times New Roman"/>
                <a:cs typeface="Times New Roman"/>
              </a:rPr>
              <a:t>a</a:t>
            </a:r>
            <a:r>
              <a:rPr sz="1300" spc="250" dirty="0">
                <a:latin typeface="Times New Roman"/>
                <a:cs typeface="Times New Roman"/>
              </a:rPr>
              <a:t>4 </a:t>
            </a:r>
            <a:r>
              <a:rPr sz="2250" spc="390" dirty="0">
                <a:latin typeface="Symbol"/>
                <a:cs typeface="Symbol"/>
              </a:rPr>
              <a:t>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i="1" spc="280" dirty="0">
                <a:latin typeface="Times New Roman"/>
                <a:cs typeface="Times New Roman"/>
              </a:rPr>
              <a:t>a</a:t>
            </a:r>
            <a:r>
              <a:rPr sz="1300" spc="280" dirty="0">
                <a:latin typeface="Times New Roman"/>
                <a:cs typeface="Times New Roman"/>
              </a:rPr>
              <a:t>0.</a:t>
            </a:r>
            <a:r>
              <a:rPr sz="2250" i="1" spc="280" dirty="0">
                <a:latin typeface="Times New Roman"/>
                <a:cs typeface="Times New Roman"/>
              </a:rPr>
              <a:t>a</a:t>
            </a:r>
            <a:r>
              <a:rPr sz="1300" spc="280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11655" y="3046973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>
                <a:moveTo>
                  <a:pt x="0" y="0"/>
                </a:moveTo>
                <a:lnTo>
                  <a:pt x="1748911" y="0"/>
                </a:lnTo>
              </a:path>
            </a:pathLst>
          </a:custGeom>
          <a:ln w="136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84529" y="2820712"/>
            <a:ext cx="639445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325" dirty="0">
                <a:latin typeface="Times New Roman"/>
                <a:cs typeface="Times New Roman"/>
              </a:rPr>
              <a:t>b</a:t>
            </a:r>
            <a:r>
              <a:rPr sz="1300" spc="325" dirty="0">
                <a:latin typeface="Times New Roman"/>
                <a:cs typeface="Times New Roman"/>
              </a:rPr>
              <a:t>2</a:t>
            </a:r>
            <a:r>
              <a:rPr sz="1300" spc="360" dirty="0">
                <a:latin typeface="Times New Roman"/>
                <a:cs typeface="Times New Roman"/>
              </a:rPr>
              <a:t> </a:t>
            </a:r>
            <a:r>
              <a:rPr sz="2250" spc="39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91773" y="3043365"/>
            <a:ext cx="1700530" cy="744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855" algn="ctr">
              <a:lnSpc>
                <a:spcPct val="100000"/>
              </a:lnSpc>
              <a:spcBef>
                <a:spcPts val="95"/>
              </a:spcBef>
            </a:pPr>
            <a:r>
              <a:rPr sz="2250" i="1" spc="254" dirty="0">
                <a:latin typeface="Times New Roman"/>
                <a:cs typeface="Times New Roman"/>
              </a:rPr>
              <a:t>a</a:t>
            </a:r>
            <a:r>
              <a:rPr sz="1300" spc="254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2350" i="1" spc="190" dirty="0">
                <a:latin typeface="Times New Roman"/>
                <a:cs typeface="Times New Roman"/>
              </a:rPr>
              <a:t>a</a:t>
            </a:r>
            <a:r>
              <a:rPr sz="1350" spc="190" dirty="0">
                <a:latin typeface="Times New Roman"/>
                <a:cs typeface="Times New Roman"/>
              </a:rPr>
              <a:t>1</a:t>
            </a:r>
            <a:r>
              <a:rPr sz="2350" spc="190" dirty="0">
                <a:latin typeface="Times New Roman"/>
                <a:cs typeface="Times New Roman"/>
              </a:rPr>
              <a:t>.</a:t>
            </a:r>
            <a:r>
              <a:rPr sz="2350" i="1" spc="190" dirty="0">
                <a:latin typeface="Times New Roman"/>
                <a:cs typeface="Times New Roman"/>
              </a:rPr>
              <a:t>a</a:t>
            </a:r>
            <a:r>
              <a:rPr sz="1350" spc="190" dirty="0">
                <a:latin typeface="Times New Roman"/>
                <a:cs typeface="Times New Roman"/>
              </a:rPr>
              <a:t>6 </a:t>
            </a:r>
            <a:r>
              <a:rPr sz="2350" spc="295" dirty="0">
                <a:latin typeface="Symbol"/>
                <a:cs typeface="Symbol"/>
              </a:rPr>
              <a:t></a:t>
            </a:r>
            <a:r>
              <a:rPr sz="2350" spc="-65" dirty="0">
                <a:latin typeface="Times New Roman"/>
                <a:cs typeface="Times New Roman"/>
              </a:rPr>
              <a:t> </a:t>
            </a:r>
            <a:r>
              <a:rPr sz="2350" i="1" spc="229" dirty="0">
                <a:latin typeface="Times New Roman"/>
                <a:cs typeface="Times New Roman"/>
              </a:rPr>
              <a:t>a</a:t>
            </a:r>
            <a:r>
              <a:rPr sz="1350" spc="229" dirty="0">
                <a:latin typeface="Times New Roman"/>
                <a:cs typeface="Times New Roman"/>
              </a:rPr>
              <a:t>0.</a:t>
            </a:r>
            <a:r>
              <a:rPr sz="2350" i="1" spc="229" dirty="0">
                <a:latin typeface="Times New Roman"/>
                <a:cs typeface="Times New Roman"/>
              </a:rPr>
              <a:t>a</a:t>
            </a:r>
            <a:r>
              <a:rPr sz="1350" spc="229" dirty="0">
                <a:latin typeface="Times New Roman"/>
                <a:cs typeface="Times New Roman"/>
              </a:rPr>
              <a:t>7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81784" y="3828639"/>
            <a:ext cx="1719580" cy="0"/>
          </a:xfrm>
          <a:custGeom>
            <a:avLst/>
            <a:gdLst/>
            <a:ahLst/>
            <a:cxnLst/>
            <a:rect l="l" t="t" r="r" b="b"/>
            <a:pathLst>
              <a:path w="1719579">
                <a:moveTo>
                  <a:pt x="0" y="0"/>
                </a:moveTo>
                <a:lnTo>
                  <a:pt x="1719519" y="0"/>
                </a:lnTo>
              </a:path>
            </a:pathLst>
          </a:custGeom>
          <a:ln w="14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97126" y="3825502"/>
            <a:ext cx="31051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spc="225" dirty="0">
                <a:latin typeface="Times New Roman"/>
                <a:cs typeface="Times New Roman"/>
              </a:rPr>
              <a:t>a</a:t>
            </a:r>
            <a:r>
              <a:rPr sz="1350" spc="16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83471" y="3591324"/>
            <a:ext cx="61214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spc="235" dirty="0">
                <a:latin typeface="Times New Roman"/>
                <a:cs typeface="Times New Roman"/>
              </a:rPr>
              <a:t>b</a:t>
            </a:r>
            <a:r>
              <a:rPr sz="1350" spc="235" dirty="0">
                <a:latin typeface="Times New Roman"/>
                <a:cs typeface="Times New Roman"/>
              </a:rPr>
              <a:t>3</a:t>
            </a:r>
            <a:r>
              <a:rPr sz="1350" spc="280" dirty="0">
                <a:latin typeface="Times New Roman"/>
                <a:cs typeface="Times New Roman"/>
              </a:rPr>
              <a:t> </a:t>
            </a:r>
            <a:r>
              <a:rPr sz="2350" spc="295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05161" y="340333"/>
            <a:ext cx="45529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30" baseline="-24691" dirty="0">
                <a:latin typeface="Times New Roman"/>
                <a:cs typeface="Times New Roman"/>
              </a:rPr>
              <a:t>s</a:t>
            </a:r>
            <a:r>
              <a:rPr sz="1300" i="1" spc="20" dirty="0">
                <a:latin typeface="Times New Roman"/>
                <a:cs typeface="Times New Roman"/>
              </a:rPr>
              <a:t>n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2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96788" y="276291"/>
            <a:ext cx="45402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825" i="1" spc="-104" baseline="-25054" dirty="0">
                <a:latin typeface="Times New Roman"/>
                <a:cs typeface="Times New Roman"/>
              </a:rPr>
              <a:t>s</a:t>
            </a:r>
            <a:r>
              <a:rPr sz="1450" i="1" spc="-70" dirty="0">
                <a:latin typeface="Times New Roman"/>
                <a:cs typeface="Times New Roman"/>
              </a:rPr>
              <a:t>n</a:t>
            </a:r>
            <a:r>
              <a:rPr sz="1450" spc="-70" dirty="0">
                <a:latin typeface="Symbol"/>
                <a:cs typeface="Symbol"/>
              </a:rPr>
              <a:t></a:t>
            </a:r>
            <a:r>
              <a:rPr sz="1450" spc="-7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78375" y="4185285"/>
            <a:ext cx="25704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428875" algn="l"/>
              </a:tabLst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next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row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i.e.	</a:t>
            </a:r>
            <a:r>
              <a:rPr sz="4050" i="1" spc="-367" baseline="9259" dirty="0">
                <a:latin typeface="Times New Roman"/>
                <a:cs typeface="Times New Roman"/>
              </a:rPr>
              <a:t>s</a:t>
            </a:r>
            <a:endParaRPr sz="4050" baseline="925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61780" y="4223384"/>
            <a:ext cx="133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14313" y="4122149"/>
            <a:ext cx="27876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i="1" spc="-95" dirty="0">
                <a:latin typeface="Times New Roman"/>
                <a:cs typeface="Times New Roman"/>
              </a:rPr>
              <a:t>n</a:t>
            </a:r>
            <a:r>
              <a:rPr sz="1550" spc="-155" dirty="0">
                <a:latin typeface="Symbol"/>
                <a:cs typeface="Symbol"/>
              </a:rPr>
              <a:t></a:t>
            </a:r>
            <a:r>
              <a:rPr sz="1550" spc="-180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52442" y="4571752"/>
            <a:ext cx="1457960" cy="7175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900" i="1" u="sng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100" u="sng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900" u="sng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1900" i="1" u="sng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100" u="sng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 </a:t>
            </a:r>
            <a:r>
              <a:rPr sz="1900" u="sng" spc="40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900" u="sng" spc="-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i="1" u="sng" spc="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100" u="sng" spc="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900" i="1" u="sng" spc="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100" u="sng" spc="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445"/>
              </a:spcBef>
            </a:pPr>
            <a:r>
              <a:rPr sz="1900" i="1" spc="245" dirty="0">
                <a:latin typeface="Times New Roman"/>
                <a:cs typeface="Times New Roman"/>
              </a:rPr>
              <a:t>b</a:t>
            </a:r>
            <a:r>
              <a:rPr sz="1100" spc="24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61115" y="4778481"/>
            <a:ext cx="518159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235" dirty="0">
                <a:latin typeface="Times New Roman"/>
                <a:cs typeface="Times New Roman"/>
              </a:rPr>
              <a:t>c</a:t>
            </a:r>
            <a:r>
              <a:rPr sz="1100" spc="235" dirty="0">
                <a:latin typeface="Times New Roman"/>
                <a:cs typeface="Times New Roman"/>
              </a:rPr>
              <a:t>1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900" spc="40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71579" y="6150166"/>
            <a:ext cx="1447165" cy="0"/>
          </a:xfrm>
          <a:custGeom>
            <a:avLst/>
            <a:gdLst/>
            <a:ahLst/>
            <a:cxnLst/>
            <a:rect l="l" t="t" r="r" b="b"/>
            <a:pathLst>
              <a:path w="1447165">
                <a:moveTo>
                  <a:pt x="0" y="0"/>
                </a:moveTo>
                <a:lnTo>
                  <a:pt x="1446838" y="0"/>
                </a:lnTo>
              </a:path>
            </a:pathLst>
          </a:custGeom>
          <a:ln w="18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112429" y="5607786"/>
            <a:ext cx="2144395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500" i="1" spc="-127" baseline="-35185" dirty="0">
                <a:latin typeface="Times New Roman"/>
                <a:cs typeface="Times New Roman"/>
              </a:rPr>
              <a:t>c</a:t>
            </a:r>
            <a:r>
              <a:rPr sz="2625" spc="-127" baseline="-60317" dirty="0">
                <a:latin typeface="Times New Roman"/>
                <a:cs typeface="Times New Roman"/>
              </a:rPr>
              <a:t>2 </a:t>
            </a:r>
            <a:r>
              <a:rPr sz="4500" spc="-284" baseline="-35185" dirty="0">
                <a:latin typeface="Symbol"/>
                <a:cs typeface="Symbol"/>
              </a:rPr>
              <a:t></a:t>
            </a:r>
            <a:r>
              <a:rPr sz="4500" spc="-284" baseline="-35185" dirty="0">
                <a:latin typeface="Times New Roman"/>
                <a:cs typeface="Times New Roman"/>
              </a:rPr>
              <a:t> </a:t>
            </a:r>
            <a:r>
              <a:rPr sz="3000" i="1" spc="-160" dirty="0">
                <a:latin typeface="Times New Roman"/>
                <a:cs typeface="Times New Roman"/>
              </a:rPr>
              <a:t>b</a:t>
            </a:r>
            <a:r>
              <a:rPr sz="1750" spc="-160" dirty="0">
                <a:latin typeface="Times New Roman"/>
                <a:cs typeface="Times New Roman"/>
              </a:rPr>
              <a:t>1</a:t>
            </a:r>
            <a:r>
              <a:rPr sz="3000" spc="-160" dirty="0">
                <a:latin typeface="Times New Roman"/>
                <a:cs typeface="Times New Roman"/>
              </a:rPr>
              <a:t>.</a:t>
            </a:r>
            <a:r>
              <a:rPr sz="3000" i="1" spc="-160" dirty="0">
                <a:latin typeface="Times New Roman"/>
                <a:cs typeface="Times New Roman"/>
              </a:rPr>
              <a:t>a</a:t>
            </a:r>
            <a:r>
              <a:rPr sz="1750" spc="-160" dirty="0">
                <a:latin typeface="Times New Roman"/>
                <a:cs typeface="Times New Roman"/>
              </a:rPr>
              <a:t>5 </a:t>
            </a:r>
            <a:r>
              <a:rPr sz="3000" spc="-190" dirty="0">
                <a:latin typeface="Symbol"/>
                <a:cs typeface="Symbol"/>
              </a:rPr>
              <a:t></a:t>
            </a:r>
            <a:r>
              <a:rPr sz="3000" spc="-254" dirty="0">
                <a:latin typeface="Times New Roman"/>
                <a:cs typeface="Times New Roman"/>
              </a:rPr>
              <a:t> </a:t>
            </a:r>
            <a:r>
              <a:rPr sz="3000" i="1" spc="-140" dirty="0">
                <a:latin typeface="Times New Roman"/>
                <a:cs typeface="Times New Roman"/>
              </a:rPr>
              <a:t>b</a:t>
            </a:r>
            <a:r>
              <a:rPr sz="1750" spc="-140" dirty="0">
                <a:latin typeface="Times New Roman"/>
                <a:cs typeface="Times New Roman"/>
              </a:rPr>
              <a:t>3</a:t>
            </a:r>
            <a:r>
              <a:rPr sz="3000" i="1" spc="-140" dirty="0">
                <a:latin typeface="Times New Roman"/>
                <a:cs typeface="Times New Roman"/>
              </a:rPr>
              <a:t>a</a:t>
            </a:r>
            <a:r>
              <a:rPr sz="1750" spc="-14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59689" y="6149701"/>
            <a:ext cx="281940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i="1" spc="-254" dirty="0">
                <a:latin typeface="Times New Roman"/>
                <a:cs typeface="Times New Roman"/>
              </a:rPr>
              <a:t>b</a:t>
            </a:r>
            <a:r>
              <a:rPr sz="1750" spc="-11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5940" y="6419189"/>
            <a:ext cx="8451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Tahoma"/>
                <a:cs typeface="Tahoma"/>
              </a:rPr>
              <a:t>LPU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71365" y="6419189"/>
            <a:ext cx="10026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 err="1">
                <a:latin typeface="Tahoma"/>
                <a:cs typeface="Tahoma"/>
              </a:rPr>
              <a:t>Dr.Anuj</a:t>
            </a:r>
            <a:r>
              <a:rPr lang="en-US" sz="1400" spc="-10" dirty="0">
                <a:latin typeface="Tahoma"/>
                <a:cs typeface="Tahoma"/>
              </a:rPr>
              <a:t> Jain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87333" y="6419189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34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835861"/>
            <a:ext cx="418401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Each </a:t>
            </a:r>
            <a:r>
              <a:rPr sz="3200" spc="-10" dirty="0">
                <a:latin typeface="Carlito"/>
                <a:cs typeface="Carlito"/>
              </a:rPr>
              <a:t>column </a:t>
            </a:r>
            <a:r>
              <a:rPr sz="3200" spc="-5" dirty="0">
                <a:latin typeface="Carlito"/>
                <a:cs typeface="Carlito"/>
              </a:rPr>
              <a:t>will  </a:t>
            </a:r>
            <a:r>
              <a:rPr sz="3200" spc="-10" dirty="0">
                <a:latin typeface="Carlito"/>
                <a:cs typeface="Carlito"/>
              </a:rPr>
              <a:t>reduce by </a:t>
            </a:r>
            <a:r>
              <a:rPr sz="3200" spc="-5" dirty="0">
                <a:latin typeface="Carlito"/>
                <a:cs typeface="Carlito"/>
              </a:rPr>
              <a:t>one </a:t>
            </a:r>
            <a:r>
              <a:rPr sz="3200" dirty="0">
                <a:latin typeface="Carlito"/>
                <a:cs typeface="Carlito"/>
              </a:rPr>
              <a:t>as </a:t>
            </a:r>
            <a:r>
              <a:rPr sz="3200" spc="-25" dirty="0">
                <a:latin typeface="Carlito"/>
                <a:cs typeface="Carlito"/>
              </a:rPr>
              <a:t>we  </a:t>
            </a:r>
            <a:r>
              <a:rPr sz="3200" spc="-15" dirty="0">
                <a:latin typeface="Carlito"/>
                <a:cs typeface="Carlito"/>
              </a:rPr>
              <a:t>move </a:t>
            </a:r>
            <a:r>
              <a:rPr sz="3200" spc="-5" dirty="0">
                <a:latin typeface="Carlito"/>
                <a:cs typeface="Carlito"/>
              </a:rPr>
              <a:t>down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60" dirty="0">
                <a:latin typeface="Carlito"/>
                <a:cs typeface="Carlito"/>
              </a:rPr>
              <a:t>array.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3982592"/>
            <a:ext cx="418719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This </a:t>
            </a:r>
            <a:r>
              <a:rPr sz="3200" spc="-15" dirty="0">
                <a:latin typeface="Carlito"/>
                <a:cs typeface="Carlito"/>
              </a:rPr>
              <a:t>process </a:t>
            </a:r>
            <a:r>
              <a:rPr sz="3200" spc="-5" dirty="0">
                <a:latin typeface="Carlito"/>
                <a:cs typeface="Carlito"/>
              </a:rPr>
              <a:t>is  </a:t>
            </a:r>
            <a:r>
              <a:rPr sz="3200" spc="-10" dirty="0">
                <a:latin typeface="Carlito"/>
                <a:cs typeface="Carlito"/>
              </a:rPr>
              <a:t>obtained </a:t>
            </a:r>
            <a:r>
              <a:rPr sz="3200" spc="-5" dirty="0">
                <a:latin typeface="Carlito"/>
                <a:cs typeface="Carlito"/>
              </a:rPr>
              <a:t>till </a:t>
            </a:r>
            <a:r>
              <a:rPr sz="3200" spc="-10" dirty="0">
                <a:latin typeface="Carlito"/>
                <a:cs typeface="Carlito"/>
              </a:rPr>
              <a:t>last </a:t>
            </a:r>
            <a:r>
              <a:rPr sz="3200" spc="-15" dirty="0">
                <a:latin typeface="Carlito"/>
                <a:cs typeface="Carlito"/>
              </a:rPr>
              <a:t>row </a:t>
            </a:r>
            <a:r>
              <a:rPr sz="3200" spc="-5" dirty="0">
                <a:latin typeface="Carlito"/>
                <a:cs typeface="Carlito"/>
              </a:rPr>
              <a:t>is  </a:t>
            </a:r>
            <a:r>
              <a:rPr sz="3200" spc="-10" dirty="0">
                <a:latin typeface="Carlito"/>
                <a:cs typeface="Carlito"/>
              </a:rPr>
              <a:t>obtained.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8284" y="2138090"/>
            <a:ext cx="465455" cy="2276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90"/>
              </a:spcBef>
            </a:pPr>
            <a:r>
              <a:rPr sz="3600" i="1" spc="637" baseline="-24305" dirty="0">
                <a:latin typeface="Times New Roman"/>
                <a:cs typeface="Times New Roman"/>
              </a:rPr>
              <a:t>s</a:t>
            </a:r>
            <a:r>
              <a:rPr sz="1350" i="1" spc="42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2175"/>
              </a:spcBef>
            </a:pPr>
            <a:r>
              <a:rPr sz="3375" i="1" spc="30" baseline="-24691" dirty="0">
                <a:latin typeface="Times New Roman"/>
                <a:cs typeface="Times New Roman"/>
              </a:rPr>
              <a:t>s</a:t>
            </a:r>
            <a:r>
              <a:rPr sz="1300" i="1" spc="20" dirty="0">
                <a:latin typeface="Times New Roman"/>
                <a:cs typeface="Times New Roman"/>
              </a:rPr>
              <a:t>n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2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90"/>
              </a:spcBef>
            </a:pPr>
            <a:r>
              <a:rPr sz="3825" i="1" spc="-104" baseline="-25054" dirty="0">
                <a:latin typeface="Times New Roman"/>
                <a:cs typeface="Times New Roman"/>
              </a:rPr>
              <a:t>s</a:t>
            </a:r>
            <a:r>
              <a:rPr sz="1450" i="1" spc="-70" dirty="0">
                <a:latin typeface="Times New Roman"/>
                <a:cs typeface="Times New Roman"/>
              </a:rPr>
              <a:t>n</a:t>
            </a:r>
            <a:r>
              <a:rPr sz="1450" spc="-70" dirty="0">
                <a:latin typeface="Symbol"/>
                <a:cs typeface="Symbol"/>
              </a:rPr>
              <a:t></a:t>
            </a:r>
            <a:r>
              <a:rPr sz="1450" spc="-7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85"/>
              </a:spcBef>
            </a:pPr>
            <a:r>
              <a:rPr sz="4050" i="1" spc="-202" baseline="-24691" dirty="0">
                <a:latin typeface="Times New Roman"/>
                <a:cs typeface="Times New Roman"/>
              </a:rPr>
              <a:t>s</a:t>
            </a:r>
            <a:r>
              <a:rPr sz="1550" i="1" spc="-135" dirty="0">
                <a:latin typeface="Times New Roman"/>
                <a:cs typeface="Times New Roman"/>
              </a:rPr>
              <a:t>n</a:t>
            </a:r>
            <a:r>
              <a:rPr sz="1550" spc="-135" dirty="0">
                <a:latin typeface="Symbol"/>
                <a:cs typeface="Symbol"/>
              </a:rPr>
              <a:t></a:t>
            </a:r>
            <a:r>
              <a:rPr sz="1550" spc="-13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5989" y="51963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8323" y="1962888"/>
            <a:ext cx="927100" cy="122491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805"/>
              </a:spcBef>
              <a:tabLst>
                <a:tab pos="616585" algn="l"/>
              </a:tabLst>
            </a:pPr>
            <a:r>
              <a:rPr sz="3675" i="1" spc="-22" baseline="1133" dirty="0">
                <a:latin typeface="Times New Roman"/>
                <a:cs typeface="Times New Roman"/>
              </a:rPr>
              <a:t>a</a:t>
            </a:r>
            <a:r>
              <a:rPr sz="3675" i="1" spc="-600" baseline="1133" dirty="0">
                <a:latin typeface="Times New Roman"/>
                <a:cs typeface="Times New Roman"/>
              </a:rPr>
              <a:t> </a:t>
            </a:r>
            <a:r>
              <a:rPr sz="2100" baseline="1984" dirty="0">
                <a:latin typeface="Times New Roman"/>
                <a:cs typeface="Times New Roman"/>
              </a:rPr>
              <a:t>0	</a:t>
            </a:r>
            <a:r>
              <a:rPr sz="2450" i="1" spc="-105" dirty="0">
                <a:latin typeface="Times New Roman"/>
                <a:cs typeface="Times New Roman"/>
              </a:rPr>
              <a:t>a</a:t>
            </a:r>
            <a:r>
              <a:rPr sz="1400" spc="-10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  <a:tabLst>
                <a:tab pos="629920" algn="l"/>
              </a:tabLst>
            </a:pPr>
            <a:r>
              <a:rPr sz="2500" i="1" spc="-95" dirty="0">
                <a:latin typeface="Times New Roman"/>
                <a:cs typeface="Times New Roman"/>
              </a:rPr>
              <a:t>a</a:t>
            </a:r>
            <a:r>
              <a:rPr sz="1450" spc="-110" dirty="0">
                <a:latin typeface="Times New Roman"/>
                <a:cs typeface="Times New Roman"/>
              </a:rPr>
              <a:t>1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2500" i="1" spc="240" dirty="0">
                <a:latin typeface="Times New Roman"/>
                <a:cs typeface="Times New Roman"/>
              </a:rPr>
              <a:t>a</a:t>
            </a:r>
            <a:r>
              <a:rPr sz="1450" spc="20" dirty="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59317" y="2178213"/>
            <a:ext cx="260350" cy="998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i="1" spc="1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i="1" spc="35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1013" y="3329370"/>
            <a:ext cx="263525" cy="10775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600" i="1" spc="-120" dirty="0">
                <a:latin typeface="Times New Roman"/>
                <a:cs typeface="Times New Roman"/>
              </a:rPr>
              <a:t>b</a:t>
            </a:r>
            <a:r>
              <a:rPr sz="1500" spc="-7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1080"/>
              </a:spcBef>
            </a:pPr>
            <a:r>
              <a:rPr sz="2500" i="1" spc="-70" dirty="0">
                <a:latin typeface="Times New Roman"/>
                <a:cs typeface="Times New Roman"/>
              </a:rPr>
              <a:t>c</a:t>
            </a:r>
            <a:r>
              <a:rPr sz="1450" spc="-7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4670" y="2070108"/>
            <a:ext cx="880110" cy="23958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R="35560" algn="r">
              <a:lnSpc>
                <a:spcPct val="100000"/>
              </a:lnSpc>
              <a:spcBef>
                <a:spcPts val="890"/>
              </a:spcBef>
            </a:pPr>
            <a:r>
              <a:rPr sz="2500" i="1" spc="-35" dirty="0">
                <a:latin typeface="Times New Roman"/>
                <a:cs typeface="Times New Roman"/>
              </a:rPr>
              <a:t>a</a:t>
            </a:r>
            <a:r>
              <a:rPr sz="2500" i="1" spc="-49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  <a:p>
            <a:pPr marL="563880">
              <a:lnSpc>
                <a:spcPct val="100000"/>
              </a:lnSpc>
              <a:spcBef>
                <a:spcPts val="975"/>
              </a:spcBef>
            </a:pPr>
            <a:r>
              <a:rPr sz="3150" i="1" spc="-190" dirty="0">
                <a:latin typeface="Times New Roman"/>
                <a:cs typeface="Times New Roman"/>
              </a:rPr>
              <a:t>a</a:t>
            </a:r>
            <a:r>
              <a:rPr sz="1800" spc="-19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480"/>
              </a:spcBef>
              <a:tabLst>
                <a:tab pos="613410" algn="l"/>
              </a:tabLst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2250" i="1" spc="100" dirty="0">
                <a:latin typeface="Times New Roman"/>
                <a:cs typeface="Times New Roman"/>
              </a:rPr>
              <a:t>b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270"/>
              </a:spcBef>
            </a:pPr>
            <a:r>
              <a:rPr sz="3050" i="1" spc="-15" dirty="0">
                <a:latin typeface="Times New Roman"/>
                <a:cs typeface="Times New Roman"/>
              </a:rPr>
              <a:t>c</a:t>
            </a:r>
            <a:r>
              <a:rPr sz="1750" spc="-1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3000" y="5343679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08903" y="1969007"/>
            <a:ext cx="2985770" cy="3975735"/>
            <a:chOff x="5708903" y="1969007"/>
            <a:chExt cx="2985770" cy="3975735"/>
          </a:xfrm>
        </p:grpSpPr>
        <p:sp>
          <p:nvSpPr>
            <p:cNvPr id="12" name="object 12"/>
            <p:cNvSpPr/>
            <p:nvPr/>
          </p:nvSpPr>
          <p:spPr>
            <a:xfrm>
              <a:off x="5721857" y="1981961"/>
              <a:ext cx="2972435" cy="3962400"/>
            </a:xfrm>
            <a:custGeom>
              <a:avLst/>
              <a:gdLst/>
              <a:ahLst/>
              <a:cxnLst/>
              <a:rect l="l" t="t" r="r" b="b"/>
              <a:pathLst>
                <a:path w="2972434" h="3962400">
                  <a:moveTo>
                    <a:pt x="0" y="0"/>
                  </a:moveTo>
                  <a:lnTo>
                    <a:pt x="0" y="3962400"/>
                  </a:lnTo>
                </a:path>
                <a:path w="2972434" h="3962400">
                  <a:moveTo>
                    <a:pt x="0" y="0"/>
                  </a:moveTo>
                  <a:lnTo>
                    <a:pt x="2972308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01562" y="3040887"/>
              <a:ext cx="2068195" cy="2675255"/>
            </a:xfrm>
            <a:custGeom>
              <a:avLst/>
              <a:gdLst/>
              <a:ahLst/>
              <a:cxnLst/>
              <a:rect l="l" t="t" r="r" b="b"/>
              <a:pathLst>
                <a:path w="2068195" h="2675254">
                  <a:moveTo>
                    <a:pt x="1048131" y="1128522"/>
                  </a:moveTo>
                  <a:lnTo>
                    <a:pt x="1046226" y="1121537"/>
                  </a:lnTo>
                  <a:lnTo>
                    <a:pt x="1035304" y="1115187"/>
                  </a:lnTo>
                  <a:lnTo>
                    <a:pt x="1028319" y="1117092"/>
                  </a:lnTo>
                  <a:lnTo>
                    <a:pt x="1025144" y="1122426"/>
                  </a:lnTo>
                  <a:lnTo>
                    <a:pt x="1002030" y="1162050"/>
                  </a:lnTo>
                  <a:lnTo>
                    <a:pt x="1002030" y="922274"/>
                  </a:lnTo>
                  <a:lnTo>
                    <a:pt x="979170" y="922274"/>
                  </a:lnTo>
                  <a:lnTo>
                    <a:pt x="979170" y="1162050"/>
                  </a:lnTo>
                  <a:lnTo>
                    <a:pt x="956056" y="1122426"/>
                  </a:lnTo>
                  <a:lnTo>
                    <a:pt x="952881" y="1117092"/>
                  </a:lnTo>
                  <a:lnTo>
                    <a:pt x="945896" y="1115187"/>
                  </a:lnTo>
                  <a:lnTo>
                    <a:pt x="934974" y="1121537"/>
                  </a:lnTo>
                  <a:lnTo>
                    <a:pt x="933069" y="1128522"/>
                  </a:lnTo>
                  <a:lnTo>
                    <a:pt x="990600" y="1227074"/>
                  </a:lnTo>
                  <a:lnTo>
                    <a:pt x="1003795" y="1204468"/>
                  </a:lnTo>
                  <a:lnTo>
                    <a:pt x="1048131" y="1128522"/>
                  </a:lnTo>
                  <a:close/>
                </a:path>
                <a:path w="2068195" h="2675254">
                  <a:moveTo>
                    <a:pt x="1657731" y="442722"/>
                  </a:moveTo>
                  <a:lnTo>
                    <a:pt x="1655826" y="435737"/>
                  </a:lnTo>
                  <a:lnTo>
                    <a:pt x="1644904" y="429387"/>
                  </a:lnTo>
                  <a:lnTo>
                    <a:pt x="1637919" y="431292"/>
                  </a:lnTo>
                  <a:lnTo>
                    <a:pt x="1634744" y="436626"/>
                  </a:lnTo>
                  <a:lnTo>
                    <a:pt x="1611630" y="476250"/>
                  </a:lnTo>
                  <a:lnTo>
                    <a:pt x="1611630" y="236474"/>
                  </a:lnTo>
                  <a:lnTo>
                    <a:pt x="1588770" y="236474"/>
                  </a:lnTo>
                  <a:lnTo>
                    <a:pt x="1588770" y="476250"/>
                  </a:lnTo>
                  <a:lnTo>
                    <a:pt x="1565656" y="436626"/>
                  </a:lnTo>
                  <a:lnTo>
                    <a:pt x="1562481" y="431292"/>
                  </a:lnTo>
                  <a:lnTo>
                    <a:pt x="1555496" y="429387"/>
                  </a:lnTo>
                  <a:lnTo>
                    <a:pt x="1544574" y="435737"/>
                  </a:lnTo>
                  <a:lnTo>
                    <a:pt x="1542669" y="442722"/>
                  </a:lnTo>
                  <a:lnTo>
                    <a:pt x="1600200" y="541274"/>
                  </a:lnTo>
                  <a:lnTo>
                    <a:pt x="1613395" y="518668"/>
                  </a:lnTo>
                  <a:lnTo>
                    <a:pt x="1657731" y="442722"/>
                  </a:lnTo>
                  <a:close/>
                </a:path>
                <a:path w="2068195" h="2675254">
                  <a:moveTo>
                    <a:pt x="2067687" y="15748"/>
                  </a:moveTo>
                  <a:lnTo>
                    <a:pt x="2047113" y="0"/>
                  </a:lnTo>
                  <a:lnTo>
                    <a:pt x="34747" y="2608554"/>
                  </a:lnTo>
                  <a:lnTo>
                    <a:pt x="40132" y="2567000"/>
                  </a:lnTo>
                  <a:lnTo>
                    <a:pt x="41021" y="2559901"/>
                  </a:lnTo>
                  <a:lnTo>
                    <a:pt x="35941" y="2553398"/>
                  </a:lnTo>
                  <a:lnTo>
                    <a:pt x="21844" y="2551557"/>
                  </a:lnTo>
                  <a:lnTo>
                    <a:pt x="15367" y="2556573"/>
                  </a:lnTo>
                  <a:lnTo>
                    <a:pt x="14351" y="2563660"/>
                  </a:lnTo>
                  <a:lnTo>
                    <a:pt x="0" y="2674924"/>
                  </a:lnTo>
                  <a:lnTo>
                    <a:pt x="30556" y="2662504"/>
                  </a:lnTo>
                  <a:lnTo>
                    <a:pt x="110490" y="2630030"/>
                  </a:lnTo>
                  <a:lnTo>
                    <a:pt x="113792" y="2622473"/>
                  </a:lnTo>
                  <a:lnTo>
                    <a:pt x="110985" y="2615844"/>
                  </a:lnTo>
                  <a:lnTo>
                    <a:pt x="108331" y="2609215"/>
                  </a:lnTo>
                  <a:lnTo>
                    <a:pt x="100838" y="2606027"/>
                  </a:lnTo>
                  <a:lnTo>
                    <a:pt x="55206" y="2624518"/>
                  </a:lnTo>
                  <a:lnTo>
                    <a:pt x="2067687" y="157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21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62637" y="2128837"/>
            <a:ext cx="695325" cy="3743325"/>
            <a:chOff x="5862637" y="2128837"/>
            <a:chExt cx="695325" cy="3743325"/>
          </a:xfrm>
        </p:grpSpPr>
        <p:sp>
          <p:nvSpPr>
            <p:cNvPr id="3" name="object 3"/>
            <p:cNvSpPr/>
            <p:nvPr/>
          </p:nvSpPr>
          <p:spPr>
            <a:xfrm>
              <a:off x="5867400" y="2133600"/>
              <a:ext cx="685800" cy="3733800"/>
            </a:xfrm>
            <a:custGeom>
              <a:avLst/>
              <a:gdLst/>
              <a:ahLst/>
              <a:cxnLst/>
              <a:rect l="l" t="t" r="r" b="b"/>
              <a:pathLst>
                <a:path w="685800" h="3733800">
                  <a:moveTo>
                    <a:pt x="342900" y="0"/>
                  </a:moveTo>
                  <a:lnTo>
                    <a:pt x="301955" y="13173"/>
                  </a:lnTo>
                  <a:lnTo>
                    <a:pt x="262437" y="51689"/>
                  </a:lnTo>
                  <a:lnTo>
                    <a:pt x="237022" y="90703"/>
                  </a:lnTo>
                  <a:lnTo>
                    <a:pt x="212445" y="139866"/>
                  </a:lnTo>
                  <a:lnTo>
                    <a:pt x="188790" y="198731"/>
                  </a:lnTo>
                  <a:lnTo>
                    <a:pt x="166139" y="266852"/>
                  </a:lnTo>
                  <a:lnTo>
                    <a:pt x="155215" y="304244"/>
                  </a:lnTo>
                  <a:lnTo>
                    <a:pt x="144572" y="343783"/>
                  </a:lnTo>
                  <a:lnTo>
                    <a:pt x="134222" y="385414"/>
                  </a:lnTo>
                  <a:lnTo>
                    <a:pt x="124173" y="429079"/>
                  </a:lnTo>
                  <a:lnTo>
                    <a:pt x="114437" y="474725"/>
                  </a:lnTo>
                  <a:lnTo>
                    <a:pt x="105023" y="522294"/>
                  </a:lnTo>
                  <a:lnTo>
                    <a:pt x="95942" y="571731"/>
                  </a:lnTo>
                  <a:lnTo>
                    <a:pt x="87205" y="622980"/>
                  </a:lnTo>
                  <a:lnTo>
                    <a:pt x="78820" y="675986"/>
                  </a:lnTo>
                  <a:lnTo>
                    <a:pt x="70799" y="730693"/>
                  </a:lnTo>
                  <a:lnTo>
                    <a:pt x="63152" y="787044"/>
                  </a:lnTo>
                  <a:lnTo>
                    <a:pt x="55889" y="844985"/>
                  </a:lnTo>
                  <a:lnTo>
                    <a:pt x="49020" y="904460"/>
                  </a:lnTo>
                  <a:lnTo>
                    <a:pt x="42556" y="965412"/>
                  </a:lnTo>
                  <a:lnTo>
                    <a:pt x="36507" y="1027787"/>
                  </a:lnTo>
                  <a:lnTo>
                    <a:pt x="30882" y="1091527"/>
                  </a:lnTo>
                  <a:lnTo>
                    <a:pt x="25693" y="1156578"/>
                  </a:lnTo>
                  <a:lnTo>
                    <a:pt x="20950" y="1222884"/>
                  </a:lnTo>
                  <a:lnTo>
                    <a:pt x="16662" y="1290389"/>
                  </a:lnTo>
                  <a:lnTo>
                    <a:pt x="12841" y="1359037"/>
                  </a:lnTo>
                  <a:lnTo>
                    <a:pt x="9495" y="1428772"/>
                  </a:lnTo>
                  <a:lnTo>
                    <a:pt x="6636" y="1499539"/>
                  </a:lnTo>
                  <a:lnTo>
                    <a:pt x="4275" y="1571282"/>
                  </a:lnTo>
                  <a:lnTo>
                    <a:pt x="2420" y="1643946"/>
                  </a:lnTo>
                  <a:lnTo>
                    <a:pt x="1082" y="1717474"/>
                  </a:lnTo>
                  <a:lnTo>
                    <a:pt x="272" y="1791810"/>
                  </a:lnTo>
                  <a:lnTo>
                    <a:pt x="0" y="1866900"/>
                  </a:lnTo>
                  <a:lnTo>
                    <a:pt x="272" y="1941989"/>
                  </a:lnTo>
                  <a:lnTo>
                    <a:pt x="1082" y="2016325"/>
                  </a:lnTo>
                  <a:lnTo>
                    <a:pt x="2420" y="2089853"/>
                  </a:lnTo>
                  <a:lnTo>
                    <a:pt x="4275" y="2162517"/>
                  </a:lnTo>
                  <a:lnTo>
                    <a:pt x="6636" y="2234260"/>
                  </a:lnTo>
                  <a:lnTo>
                    <a:pt x="9495" y="2305027"/>
                  </a:lnTo>
                  <a:lnTo>
                    <a:pt x="12841" y="2374762"/>
                  </a:lnTo>
                  <a:lnTo>
                    <a:pt x="16662" y="2443410"/>
                  </a:lnTo>
                  <a:lnTo>
                    <a:pt x="20950" y="2510915"/>
                  </a:lnTo>
                  <a:lnTo>
                    <a:pt x="25693" y="2577221"/>
                  </a:lnTo>
                  <a:lnTo>
                    <a:pt x="30882" y="2642272"/>
                  </a:lnTo>
                  <a:lnTo>
                    <a:pt x="36507" y="2706012"/>
                  </a:lnTo>
                  <a:lnTo>
                    <a:pt x="42556" y="2768387"/>
                  </a:lnTo>
                  <a:lnTo>
                    <a:pt x="49020" y="2829339"/>
                  </a:lnTo>
                  <a:lnTo>
                    <a:pt x="55889" y="2888814"/>
                  </a:lnTo>
                  <a:lnTo>
                    <a:pt x="63152" y="2946755"/>
                  </a:lnTo>
                  <a:lnTo>
                    <a:pt x="70799" y="3003106"/>
                  </a:lnTo>
                  <a:lnTo>
                    <a:pt x="78820" y="3057813"/>
                  </a:lnTo>
                  <a:lnTo>
                    <a:pt x="87205" y="3110819"/>
                  </a:lnTo>
                  <a:lnTo>
                    <a:pt x="95942" y="3162068"/>
                  </a:lnTo>
                  <a:lnTo>
                    <a:pt x="105023" y="3211505"/>
                  </a:lnTo>
                  <a:lnTo>
                    <a:pt x="114437" y="3259074"/>
                  </a:lnTo>
                  <a:lnTo>
                    <a:pt x="124173" y="3304720"/>
                  </a:lnTo>
                  <a:lnTo>
                    <a:pt x="134222" y="3348385"/>
                  </a:lnTo>
                  <a:lnTo>
                    <a:pt x="144572" y="3390016"/>
                  </a:lnTo>
                  <a:lnTo>
                    <a:pt x="155215" y="3429555"/>
                  </a:lnTo>
                  <a:lnTo>
                    <a:pt x="166139" y="3466947"/>
                  </a:lnTo>
                  <a:lnTo>
                    <a:pt x="188790" y="3535068"/>
                  </a:lnTo>
                  <a:lnTo>
                    <a:pt x="212445" y="3593933"/>
                  </a:lnTo>
                  <a:lnTo>
                    <a:pt x="237022" y="3643096"/>
                  </a:lnTo>
                  <a:lnTo>
                    <a:pt x="262437" y="3682110"/>
                  </a:lnTo>
                  <a:lnTo>
                    <a:pt x="288610" y="3710529"/>
                  </a:lnTo>
                  <a:lnTo>
                    <a:pt x="329110" y="3732317"/>
                  </a:lnTo>
                  <a:lnTo>
                    <a:pt x="342900" y="3733800"/>
                  </a:lnTo>
                  <a:lnTo>
                    <a:pt x="356689" y="3732317"/>
                  </a:lnTo>
                  <a:lnTo>
                    <a:pt x="397189" y="3710529"/>
                  </a:lnTo>
                  <a:lnTo>
                    <a:pt x="423362" y="3682110"/>
                  </a:lnTo>
                  <a:lnTo>
                    <a:pt x="448777" y="3643096"/>
                  </a:lnTo>
                  <a:lnTo>
                    <a:pt x="473354" y="3593933"/>
                  </a:lnTo>
                  <a:lnTo>
                    <a:pt x="497009" y="3535068"/>
                  </a:lnTo>
                  <a:lnTo>
                    <a:pt x="519660" y="3466947"/>
                  </a:lnTo>
                  <a:lnTo>
                    <a:pt x="530584" y="3429555"/>
                  </a:lnTo>
                  <a:lnTo>
                    <a:pt x="541227" y="3390016"/>
                  </a:lnTo>
                  <a:lnTo>
                    <a:pt x="551577" y="3348385"/>
                  </a:lnTo>
                  <a:lnTo>
                    <a:pt x="561626" y="3304720"/>
                  </a:lnTo>
                  <a:lnTo>
                    <a:pt x="571362" y="3259074"/>
                  </a:lnTo>
                  <a:lnTo>
                    <a:pt x="580776" y="3211505"/>
                  </a:lnTo>
                  <a:lnTo>
                    <a:pt x="589857" y="3162068"/>
                  </a:lnTo>
                  <a:lnTo>
                    <a:pt x="598594" y="3110819"/>
                  </a:lnTo>
                  <a:lnTo>
                    <a:pt x="606979" y="3057813"/>
                  </a:lnTo>
                  <a:lnTo>
                    <a:pt x="615000" y="3003106"/>
                  </a:lnTo>
                  <a:lnTo>
                    <a:pt x="622647" y="2946755"/>
                  </a:lnTo>
                  <a:lnTo>
                    <a:pt x="629910" y="2888814"/>
                  </a:lnTo>
                  <a:lnTo>
                    <a:pt x="636779" y="2829339"/>
                  </a:lnTo>
                  <a:lnTo>
                    <a:pt x="643243" y="2768387"/>
                  </a:lnTo>
                  <a:lnTo>
                    <a:pt x="649292" y="2706012"/>
                  </a:lnTo>
                  <a:lnTo>
                    <a:pt x="654917" y="2642272"/>
                  </a:lnTo>
                  <a:lnTo>
                    <a:pt x="660106" y="2577221"/>
                  </a:lnTo>
                  <a:lnTo>
                    <a:pt x="664849" y="2510915"/>
                  </a:lnTo>
                  <a:lnTo>
                    <a:pt x="669137" y="2443410"/>
                  </a:lnTo>
                  <a:lnTo>
                    <a:pt x="672958" y="2374762"/>
                  </a:lnTo>
                  <a:lnTo>
                    <a:pt x="676304" y="2305027"/>
                  </a:lnTo>
                  <a:lnTo>
                    <a:pt x="679163" y="2234260"/>
                  </a:lnTo>
                  <a:lnTo>
                    <a:pt x="681524" y="2162517"/>
                  </a:lnTo>
                  <a:lnTo>
                    <a:pt x="683379" y="2089853"/>
                  </a:lnTo>
                  <a:lnTo>
                    <a:pt x="684717" y="2016325"/>
                  </a:lnTo>
                  <a:lnTo>
                    <a:pt x="685527" y="1941989"/>
                  </a:lnTo>
                  <a:lnTo>
                    <a:pt x="685800" y="1866900"/>
                  </a:lnTo>
                  <a:lnTo>
                    <a:pt x="685527" y="1791810"/>
                  </a:lnTo>
                  <a:lnTo>
                    <a:pt x="684717" y="1717474"/>
                  </a:lnTo>
                  <a:lnTo>
                    <a:pt x="683379" y="1643946"/>
                  </a:lnTo>
                  <a:lnTo>
                    <a:pt x="681524" y="1571282"/>
                  </a:lnTo>
                  <a:lnTo>
                    <a:pt x="679163" y="1499539"/>
                  </a:lnTo>
                  <a:lnTo>
                    <a:pt x="676304" y="1428772"/>
                  </a:lnTo>
                  <a:lnTo>
                    <a:pt x="672958" y="1359037"/>
                  </a:lnTo>
                  <a:lnTo>
                    <a:pt x="669137" y="1290389"/>
                  </a:lnTo>
                  <a:lnTo>
                    <a:pt x="664849" y="1222884"/>
                  </a:lnTo>
                  <a:lnTo>
                    <a:pt x="660106" y="1156578"/>
                  </a:lnTo>
                  <a:lnTo>
                    <a:pt x="654917" y="1091527"/>
                  </a:lnTo>
                  <a:lnTo>
                    <a:pt x="649292" y="1027787"/>
                  </a:lnTo>
                  <a:lnTo>
                    <a:pt x="643243" y="965412"/>
                  </a:lnTo>
                  <a:lnTo>
                    <a:pt x="636779" y="904460"/>
                  </a:lnTo>
                  <a:lnTo>
                    <a:pt x="629910" y="844985"/>
                  </a:lnTo>
                  <a:lnTo>
                    <a:pt x="622647" y="787044"/>
                  </a:lnTo>
                  <a:lnTo>
                    <a:pt x="615000" y="730693"/>
                  </a:lnTo>
                  <a:lnTo>
                    <a:pt x="606979" y="675986"/>
                  </a:lnTo>
                  <a:lnTo>
                    <a:pt x="598594" y="622980"/>
                  </a:lnTo>
                  <a:lnTo>
                    <a:pt x="589857" y="571731"/>
                  </a:lnTo>
                  <a:lnTo>
                    <a:pt x="580776" y="522294"/>
                  </a:lnTo>
                  <a:lnTo>
                    <a:pt x="571362" y="474725"/>
                  </a:lnTo>
                  <a:lnTo>
                    <a:pt x="561626" y="429079"/>
                  </a:lnTo>
                  <a:lnTo>
                    <a:pt x="551577" y="385414"/>
                  </a:lnTo>
                  <a:lnTo>
                    <a:pt x="541227" y="343783"/>
                  </a:lnTo>
                  <a:lnTo>
                    <a:pt x="530584" y="304244"/>
                  </a:lnTo>
                  <a:lnTo>
                    <a:pt x="519660" y="266852"/>
                  </a:lnTo>
                  <a:lnTo>
                    <a:pt x="497009" y="198731"/>
                  </a:lnTo>
                  <a:lnTo>
                    <a:pt x="473354" y="139866"/>
                  </a:lnTo>
                  <a:lnTo>
                    <a:pt x="448777" y="90703"/>
                  </a:lnTo>
                  <a:lnTo>
                    <a:pt x="423362" y="51689"/>
                  </a:lnTo>
                  <a:lnTo>
                    <a:pt x="397189" y="23270"/>
                  </a:lnTo>
                  <a:lnTo>
                    <a:pt x="356689" y="1482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67400" y="2133600"/>
              <a:ext cx="685800" cy="3733800"/>
            </a:xfrm>
            <a:custGeom>
              <a:avLst/>
              <a:gdLst/>
              <a:ahLst/>
              <a:cxnLst/>
              <a:rect l="l" t="t" r="r" b="b"/>
              <a:pathLst>
                <a:path w="685800" h="3733800">
                  <a:moveTo>
                    <a:pt x="0" y="1866900"/>
                  </a:moveTo>
                  <a:lnTo>
                    <a:pt x="272" y="1791810"/>
                  </a:lnTo>
                  <a:lnTo>
                    <a:pt x="1082" y="1717474"/>
                  </a:lnTo>
                  <a:lnTo>
                    <a:pt x="2420" y="1643946"/>
                  </a:lnTo>
                  <a:lnTo>
                    <a:pt x="4275" y="1571282"/>
                  </a:lnTo>
                  <a:lnTo>
                    <a:pt x="6636" y="1499539"/>
                  </a:lnTo>
                  <a:lnTo>
                    <a:pt x="9495" y="1428772"/>
                  </a:lnTo>
                  <a:lnTo>
                    <a:pt x="12841" y="1359037"/>
                  </a:lnTo>
                  <a:lnTo>
                    <a:pt x="16662" y="1290389"/>
                  </a:lnTo>
                  <a:lnTo>
                    <a:pt x="20950" y="1222884"/>
                  </a:lnTo>
                  <a:lnTo>
                    <a:pt x="25693" y="1156578"/>
                  </a:lnTo>
                  <a:lnTo>
                    <a:pt x="30882" y="1091527"/>
                  </a:lnTo>
                  <a:lnTo>
                    <a:pt x="36507" y="1027787"/>
                  </a:lnTo>
                  <a:lnTo>
                    <a:pt x="42556" y="965412"/>
                  </a:lnTo>
                  <a:lnTo>
                    <a:pt x="49020" y="904460"/>
                  </a:lnTo>
                  <a:lnTo>
                    <a:pt x="55889" y="844985"/>
                  </a:lnTo>
                  <a:lnTo>
                    <a:pt x="63152" y="787044"/>
                  </a:lnTo>
                  <a:lnTo>
                    <a:pt x="70799" y="730693"/>
                  </a:lnTo>
                  <a:lnTo>
                    <a:pt x="78820" y="675986"/>
                  </a:lnTo>
                  <a:lnTo>
                    <a:pt x="87205" y="622980"/>
                  </a:lnTo>
                  <a:lnTo>
                    <a:pt x="95942" y="571731"/>
                  </a:lnTo>
                  <a:lnTo>
                    <a:pt x="105023" y="522294"/>
                  </a:lnTo>
                  <a:lnTo>
                    <a:pt x="114437" y="474725"/>
                  </a:lnTo>
                  <a:lnTo>
                    <a:pt x="124173" y="429079"/>
                  </a:lnTo>
                  <a:lnTo>
                    <a:pt x="134222" y="385414"/>
                  </a:lnTo>
                  <a:lnTo>
                    <a:pt x="144572" y="343783"/>
                  </a:lnTo>
                  <a:lnTo>
                    <a:pt x="155215" y="304244"/>
                  </a:lnTo>
                  <a:lnTo>
                    <a:pt x="166139" y="266852"/>
                  </a:lnTo>
                  <a:lnTo>
                    <a:pt x="188790" y="198731"/>
                  </a:lnTo>
                  <a:lnTo>
                    <a:pt x="212445" y="139866"/>
                  </a:lnTo>
                  <a:lnTo>
                    <a:pt x="237022" y="90703"/>
                  </a:lnTo>
                  <a:lnTo>
                    <a:pt x="262437" y="51689"/>
                  </a:lnTo>
                  <a:lnTo>
                    <a:pt x="288610" y="23270"/>
                  </a:lnTo>
                  <a:lnTo>
                    <a:pt x="329110" y="1482"/>
                  </a:lnTo>
                  <a:lnTo>
                    <a:pt x="342900" y="0"/>
                  </a:lnTo>
                  <a:lnTo>
                    <a:pt x="356689" y="1482"/>
                  </a:lnTo>
                  <a:lnTo>
                    <a:pt x="397189" y="23270"/>
                  </a:lnTo>
                  <a:lnTo>
                    <a:pt x="423362" y="51689"/>
                  </a:lnTo>
                  <a:lnTo>
                    <a:pt x="448777" y="90703"/>
                  </a:lnTo>
                  <a:lnTo>
                    <a:pt x="473354" y="139866"/>
                  </a:lnTo>
                  <a:lnTo>
                    <a:pt x="497009" y="198731"/>
                  </a:lnTo>
                  <a:lnTo>
                    <a:pt x="519660" y="266852"/>
                  </a:lnTo>
                  <a:lnTo>
                    <a:pt x="530584" y="304244"/>
                  </a:lnTo>
                  <a:lnTo>
                    <a:pt x="541227" y="343783"/>
                  </a:lnTo>
                  <a:lnTo>
                    <a:pt x="551577" y="385414"/>
                  </a:lnTo>
                  <a:lnTo>
                    <a:pt x="561626" y="429079"/>
                  </a:lnTo>
                  <a:lnTo>
                    <a:pt x="571362" y="474725"/>
                  </a:lnTo>
                  <a:lnTo>
                    <a:pt x="580776" y="522294"/>
                  </a:lnTo>
                  <a:lnTo>
                    <a:pt x="589857" y="571731"/>
                  </a:lnTo>
                  <a:lnTo>
                    <a:pt x="598594" y="622980"/>
                  </a:lnTo>
                  <a:lnTo>
                    <a:pt x="606979" y="675986"/>
                  </a:lnTo>
                  <a:lnTo>
                    <a:pt x="615000" y="730693"/>
                  </a:lnTo>
                  <a:lnTo>
                    <a:pt x="622647" y="787044"/>
                  </a:lnTo>
                  <a:lnTo>
                    <a:pt x="629910" y="844985"/>
                  </a:lnTo>
                  <a:lnTo>
                    <a:pt x="636779" y="904460"/>
                  </a:lnTo>
                  <a:lnTo>
                    <a:pt x="643243" y="965412"/>
                  </a:lnTo>
                  <a:lnTo>
                    <a:pt x="649292" y="1027787"/>
                  </a:lnTo>
                  <a:lnTo>
                    <a:pt x="654917" y="1091527"/>
                  </a:lnTo>
                  <a:lnTo>
                    <a:pt x="660106" y="1156578"/>
                  </a:lnTo>
                  <a:lnTo>
                    <a:pt x="664849" y="1222884"/>
                  </a:lnTo>
                  <a:lnTo>
                    <a:pt x="669137" y="1290389"/>
                  </a:lnTo>
                  <a:lnTo>
                    <a:pt x="672958" y="1359037"/>
                  </a:lnTo>
                  <a:lnTo>
                    <a:pt x="676304" y="1428772"/>
                  </a:lnTo>
                  <a:lnTo>
                    <a:pt x="679163" y="1499539"/>
                  </a:lnTo>
                  <a:lnTo>
                    <a:pt x="681524" y="1571282"/>
                  </a:lnTo>
                  <a:lnTo>
                    <a:pt x="683379" y="1643946"/>
                  </a:lnTo>
                  <a:lnTo>
                    <a:pt x="684717" y="1717474"/>
                  </a:lnTo>
                  <a:lnTo>
                    <a:pt x="685527" y="1791810"/>
                  </a:lnTo>
                  <a:lnTo>
                    <a:pt x="685800" y="1866900"/>
                  </a:lnTo>
                  <a:lnTo>
                    <a:pt x="685527" y="1941989"/>
                  </a:lnTo>
                  <a:lnTo>
                    <a:pt x="684717" y="2016325"/>
                  </a:lnTo>
                  <a:lnTo>
                    <a:pt x="683379" y="2089853"/>
                  </a:lnTo>
                  <a:lnTo>
                    <a:pt x="681524" y="2162517"/>
                  </a:lnTo>
                  <a:lnTo>
                    <a:pt x="679163" y="2234260"/>
                  </a:lnTo>
                  <a:lnTo>
                    <a:pt x="676304" y="2305027"/>
                  </a:lnTo>
                  <a:lnTo>
                    <a:pt x="672958" y="2374762"/>
                  </a:lnTo>
                  <a:lnTo>
                    <a:pt x="669137" y="2443410"/>
                  </a:lnTo>
                  <a:lnTo>
                    <a:pt x="664849" y="2510915"/>
                  </a:lnTo>
                  <a:lnTo>
                    <a:pt x="660106" y="2577221"/>
                  </a:lnTo>
                  <a:lnTo>
                    <a:pt x="654917" y="2642272"/>
                  </a:lnTo>
                  <a:lnTo>
                    <a:pt x="649292" y="2706012"/>
                  </a:lnTo>
                  <a:lnTo>
                    <a:pt x="643243" y="2768387"/>
                  </a:lnTo>
                  <a:lnTo>
                    <a:pt x="636779" y="2829339"/>
                  </a:lnTo>
                  <a:lnTo>
                    <a:pt x="629910" y="2888814"/>
                  </a:lnTo>
                  <a:lnTo>
                    <a:pt x="622647" y="2946755"/>
                  </a:lnTo>
                  <a:lnTo>
                    <a:pt x="615000" y="3003106"/>
                  </a:lnTo>
                  <a:lnTo>
                    <a:pt x="606979" y="3057813"/>
                  </a:lnTo>
                  <a:lnTo>
                    <a:pt x="598594" y="3110819"/>
                  </a:lnTo>
                  <a:lnTo>
                    <a:pt x="589857" y="3162068"/>
                  </a:lnTo>
                  <a:lnTo>
                    <a:pt x="580776" y="3211505"/>
                  </a:lnTo>
                  <a:lnTo>
                    <a:pt x="571362" y="3259074"/>
                  </a:lnTo>
                  <a:lnTo>
                    <a:pt x="561626" y="3304720"/>
                  </a:lnTo>
                  <a:lnTo>
                    <a:pt x="551577" y="3348385"/>
                  </a:lnTo>
                  <a:lnTo>
                    <a:pt x="541227" y="3390016"/>
                  </a:lnTo>
                  <a:lnTo>
                    <a:pt x="530584" y="3429555"/>
                  </a:lnTo>
                  <a:lnTo>
                    <a:pt x="519660" y="3466947"/>
                  </a:lnTo>
                  <a:lnTo>
                    <a:pt x="497009" y="3535068"/>
                  </a:lnTo>
                  <a:lnTo>
                    <a:pt x="473354" y="3593933"/>
                  </a:lnTo>
                  <a:lnTo>
                    <a:pt x="448777" y="3643096"/>
                  </a:lnTo>
                  <a:lnTo>
                    <a:pt x="423362" y="3682110"/>
                  </a:lnTo>
                  <a:lnTo>
                    <a:pt x="397189" y="3710529"/>
                  </a:lnTo>
                  <a:lnTo>
                    <a:pt x="356689" y="3732317"/>
                  </a:lnTo>
                  <a:lnTo>
                    <a:pt x="342900" y="3733800"/>
                  </a:lnTo>
                  <a:lnTo>
                    <a:pt x="329110" y="3732317"/>
                  </a:lnTo>
                  <a:lnTo>
                    <a:pt x="288610" y="3710529"/>
                  </a:lnTo>
                  <a:lnTo>
                    <a:pt x="262437" y="3682110"/>
                  </a:lnTo>
                  <a:lnTo>
                    <a:pt x="237022" y="3643096"/>
                  </a:lnTo>
                  <a:lnTo>
                    <a:pt x="212445" y="3593933"/>
                  </a:lnTo>
                  <a:lnTo>
                    <a:pt x="188790" y="3535068"/>
                  </a:lnTo>
                  <a:lnTo>
                    <a:pt x="166139" y="3466947"/>
                  </a:lnTo>
                  <a:lnTo>
                    <a:pt x="155215" y="3429555"/>
                  </a:lnTo>
                  <a:lnTo>
                    <a:pt x="144572" y="3390016"/>
                  </a:lnTo>
                  <a:lnTo>
                    <a:pt x="134222" y="3348385"/>
                  </a:lnTo>
                  <a:lnTo>
                    <a:pt x="124173" y="3304720"/>
                  </a:lnTo>
                  <a:lnTo>
                    <a:pt x="114437" y="3259074"/>
                  </a:lnTo>
                  <a:lnTo>
                    <a:pt x="105023" y="3211505"/>
                  </a:lnTo>
                  <a:lnTo>
                    <a:pt x="95942" y="3162068"/>
                  </a:lnTo>
                  <a:lnTo>
                    <a:pt x="87205" y="3110819"/>
                  </a:lnTo>
                  <a:lnTo>
                    <a:pt x="78820" y="3057813"/>
                  </a:lnTo>
                  <a:lnTo>
                    <a:pt x="70799" y="3003106"/>
                  </a:lnTo>
                  <a:lnTo>
                    <a:pt x="63152" y="2946755"/>
                  </a:lnTo>
                  <a:lnTo>
                    <a:pt x="55889" y="2888814"/>
                  </a:lnTo>
                  <a:lnTo>
                    <a:pt x="49020" y="2829339"/>
                  </a:lnTo>
                  <a:lnTo>
                    <a:pt x="42556" y="2768387"/>
                  </a:lnTo>
                  <a:lnTo>
                    <a:pt x="36507" y="2706012"/>
                  </a:lnTo>
                  <a:lnTo>
                    <a:pt x="30882" y="2642272"/>
                  </a:lnTo>
                  <a:lnTo>
                    <a:pt x="25693" y="2577221"/>
                  </a:lnTo>
                  <a:lnTo>
                    <a:pt x="20950" y="2510915"/>
                  </a:lnTo>
                  <a:lnTo>
                    <a:pt x="16662" y="2443410"/>
                  </a:lnTo>
                  <a:lnTo>
                    <a:pt x="12841" y="2374762"/>
                  </a:lnTo>
                  <a:lnTo>
                    <a:pt x="9495" y="2305027"/>
                  </a:lnTo>
                  <a:lnTo>
                    <a:pt x="6636" y="2234260"/>
                  </a:lnTo>
                  <a:lnTo>
                    <a:pt x="4275" y="2162517"/>
                  </a:lnTo>
                  <a:lnTo>
                    <a:pt x="2420" y="2089853"/>
                  </a:lnTo>
                  <a:lnTo>
                    <a:pt x="1082" y="2016325"/>
                  </a:lnTo>
                  <a:lnTo>
                    <a:pt x="272" y="1941989"/>
                  </a:lnTo>
                  <a:lnTo>
                    <a:pt x="0" y="1866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740" y="136347"/>
            <a:ext cx="28625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Routh’s</a:t>
            </a:r>
            <a:r>
              <a:rPr spc="-50" dirty="0"/>
              <a:t> </a:t>
            </a:r>
            <a:r>
              <a:rPr spc="-10" dirty="0"/>
              <a:t>Criterion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340" y="1762709"/>
            <a:ext cx="426148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The necessary &amp; </a:t>
            </a:r>
            <a:r>
              <a:rPr sz="2800" spc="-10" dirty="0">
                <a:latin typeface="Carlito"/>
                <a:cs typeface="Carlito"/>
              </a:rPr>
              <a:t>sufficient  </a:t>
            </a:r>
            <a:r>
              <a:rPr sz="2800" spc="-5" dirty="0">
                <a:latin typeface="Carlito"/>
                <a:cs typeface="Carlito"/>
              </a:rPr>
              <a:t>conditions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30" dirty="0">
                <a:latin typeface="Carlito"/>
                <a:cs typeface="Carlito"/>
              </a:rPr>
              <a:t>system to 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5" dirty="0">
                <a:latin typeface="Carlito"/>
                <a:cs typeface="Carlito"/>
              </a:rPr>
              <a:t>stable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all </a:t>
            </a:r>
            <a:r>
              <a:rPr sz="2800" spc="-10" dirty="0">
                <a:latin typeface="Carlito"/>
                <a:cs typeface="Carlito"/>
              </a:rPr>
              <a:t>terms in</a:t>
            </a:r>
            <a:r>
              <a:rPr sz="2800" spc="2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8505" y="3043554"/>
            <a:ext cx="30619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480" marR="5080" indent="-144780">
              <a:lnSpc>
                <a:spcPct val="100000"/>
              </a:lnSpc>
              <a:spcBef>
                <a:spcPts val="95"/>
              </a:spcBef>
              <a:tabLst>
                <a:tab pos="1360805" algn="l"/>
                <a:tab pos="1385570" algn="l"/>
                <a:tab pos="1971039" algn="l"/>
                <a:tab pos="2279015" algn="l"/>
              </a:tabLst>
            </a:pPr>
            <a:r>
              <a:rPr sz="2800" spc="-25" dirty="0">
                <a:latin typeface="Carlito"/>
                <a:cs typeface="Carlito"/>
              </a:rPr>
              <a:t>c</a:t>
            </a:r>
            <a:r>
              <a:rPr sz="2800" spc="-10" dirty="0">
                <a:latin typeface="Carlito"/>
                <a:cs typeface="Carlito"/>
              </a:rPr>
              <a:t>ol</a:t>
            </a:r>
            <a:r>
              <a:rPr sz="2800" spc="5" dirty="0">
                <a:latin typeface="Carlito"/>
                <a:cs typeface="Carlito"/>
              </a:rPr>
              <a:t>u</a:t>
            </a:r>
            <a:r>
              <a:rPr sz="2800" spc="-5" dirty="0">
                <a:latin typeface="Carlito"/>
                <a:cs typeface="Carlito"/>
              </a:rPr>
              <a:t>mn</a:t>
            </a:r>
            <a:r>
              <a:rPr sz="2800" dirty="0">
                <a:latin typeface="Carlito"/>
                <a:cs typeface="Carlito"/>
              </a:rPr>
              <a:t>		</a:t>
            </a:r>
            <a:r>
              <a:rPr sz="2800" spc="-2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0" dirty="0">
                <a:latin typeface="Carlito"/>
                <a:cs typeface="Carlito"/>
              </a:rPr>
              <a:t>R</a:t>
            </a:r>
            <a:r>
              <a:rPr sz="2800" spc="-10" dirty="0">
                <a:latin typeface="Carlito"/>
                <a:cs typeface="Carlito"/>
              </a:rPr>
              <a:t>ou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10" dirty="0">
                <a:latin typeface="Carlito"/>
                <a:cs typeface="Carlito"/>
              </a:rPr>
              <a:t>h</a:t>
            </a:r>
            <a:r>
              <a:rPr sz="2800" spc="-170" dirty="0">
                <a:latin typeface="Carlito"/>
                <a:cs typeface="Carlito"/>
              </a:rPr>
              <a:t>’</a:t>
            </a:r>
            <a:r>
              <a:rPr sz="2800" spc="-5" dirty="0">
                <a:latin typeface="Carlito"/>
                <a:cs typeface="Carlito"/>
              </a:rPr>
              <a:t>s  </a:t>
            </a:r>
            <a:r>
              <a:rPr sz="2800" dirty="0">
                <a:latin typeface="Carlito"/>
                <a:cs typeface="Carlito"/>
              </a:rPr>
              <a:t>s</a:t>
            </a:r>
            <a:r>
              <a:rPr sz="2800" spc="-10" dirty="0">
                <a:latin typeface="Carlito"/>
                <a:cs typeface="Carlito"/>
              </a:rPr>
              <a:t>houl</a:t>
            </a:r>
            <a:r>
              <a:rPr sz="2800" spc="-5" dirty="0">
                <a:latin typeface="Carlito"/>
                <a:cs typeface="Carlito"/>
              </a:rPr>
              <a:t>d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h</a:t>
            </a:r>
            <a:r>
              <a:rPr sz="2800" spc="-60" dirty="0">
                <a:latin typeface="Carlito"/>
                <a:cs typeface="Carlito"/>
              </a:rPr>
              <a:t>a</a:t>
            </a:r>
            <a:r>
              <a:rPr sz="2800" spc="-35" dirty="0">
                <a:latin typeface="Carlito"/>
                <a:cs typeface="Carlito"/>
              </a:rPr>
              <a:t>v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same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240" y="3043554"/>
            <a:ext cx="7962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rlito"/>
                <a:cs typeface="Carlito"/>
              </a:rPr>
              <a:t>first  </a:t>
            </a:r>
            <a:r>
              <a:rPr sz="2800" spc="-5" dirty="0">
                <a:latin typeface="Carlito"/>
                <a:cs typeface="Carlito"/>
              </a:rPr>
              <a:t>Ar</a:t>
            </a:r>
            <a:r>
              <a:rPr sz="2800" spc="-75" dirty="0">
                <a:latin typeface="Carlito"/>
                <a:cs typeface="Carlito"/>
              </a:rPr>
              <a:t>r</a:t>
            </a:r>
            <a:r>
              <a:rPr sz="2800" spc="-50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y  </a:t>
            </a:r>
            <a:r>
              <a:rPr sz="2800" spc="-10" dirty="0">
                <a:latin typeface="Carlito"/>
                <a:cs typeface="Carlito"/>
              </a:rPr>
              <a:t>sign.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4409313"/>
            <a:ext cx="42621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There </a:t>
            </a:r>
            <a:r>
              <a:rPr sz="2800" spc="-5" dirty="0">
                <a:latin typeface="Carlito"/>
                <a:cs typeface="Carlito"/>
              </a:rPr>
              <a:t>should </a:t>
            </a:r>
            <a:r>
              <a:rPr sz="2800" spc="-10" dirty="0">
                <a:latin typeface="Carlito"/>
                <a:cs typeface="Carlito"/>
              </a:rPr>
              <a:t>not </a:t>
            </a:r>
            <a:r>
              <a:rPr sz="2800" dirty="0">
                <a:latin typeface="Carlito"/>
                <a:cs typeface="Carlito"/>
              </a:rPr>
              <a:t>be </a:t>
            </a:r>
            <a:r>
              <a:rPr sz="2800" spc="-20" dirty="0">
                <a:latin typeface="Carlito"/>
                <a:cs typeface="Carlito"/>
              </a:rPr>
              <a:t>any  </a:t>
            </a:r>
            <a:r>
              <a:rPr sz="2800" spc="-10" dirty="0">
                <a:latin typeface="Carlito"/>
                <a:cs typeface="Carlito"/>
              </a:rPr>
              <a:t>sign </a:t>
            </a:r>
            <a:r>
              <a:rPr sz="2800" spc="-5" dirty="0">
                <a:latin typeface="Carlito"/>
                <a:cs typeface="Carlito"/>
              </a:rPr>
              <a:t>change </a:t>
            </a:r>
            <a:r>
              <a:rPr sz="2800" spc="-10" dirty="0">
                <a:latin typeface="Carlito"/>
                <a:cs typeface="Carlito"/>
              </a:rPr>
              <a:t>in </a:t>
            </a:r>
            <a:r>
              <a:rPr sz="2800" spc="-25" dirty="0">
                <a:latin typeface="Carlito"/>
                <a:cs typeface="Carlito"/>
              </a:rPr>
              <a:t>first  </a:t>
            </a:r>
            <a:r>
              <a:rPr sz="2800" spc="-10" dirty="0">
                <a:latin typeface="Carlito"/>
                <a:cs typeface="Carlito"/>
              </a:rPr>
              <a:t>column.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8284" y="2138090"/>
            <a:ext cx="465455" cy="2276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90"/>
              </a:spcBef>
            </a:pPr>
            <a:r>
              <a:rPr sz="3600" i="1" spc="637" baseline="-24305" dirty="0">
                <a:latin typeface="Times New Roman"/>
                <a:cs typeface="Times New Roman"/>
              </a:rPr>
              <a:t>s</a:t>
            </a:r>
            <a:r>
              <a:rPr sz="1350" i="1" spc="42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2175"/>
              </a:spcBef>
            </a:pPr>
            <a:r>
              <a:rPr sz="3375" i="1" spc="30" baseline="-24691" dirty="0">
                <a:latin typeface="Times New Roman"/>
                <a:cs typeface="Times New Roman"/>
              </a:rPr>
              <a:t>s</a:t>
            </a:r>
            <a:r>
              <a:rPr sz="1300" i="1" spc="20" dirty="0">
                <a:latin typeface="Times New Roman"/>
                <a:cs typeface="Times New Roman"/>
              </a:rPr>
              <a:t>n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2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90"/>
              </a:spcBef>
            </a:pPr>
            <a:r>
              <a:rPr sz="3825" i="1" spc="-104" baseline="-25054" dirty="0">
                <a:latin typeface="Times New Roman"/>
                <a:cs typeface="Times New Roman"/>
              </a:rPr>
              <a:t>s</a:t>
            </a:r>
            <a:r>
              <a:rPr sz="1450" i="1" spc="-70" dirty="0">
                <a:latin typeface="Times New Roman"/>
                <a:cs typeface="Times New Roman"/>
              </a:rPr>
              <a:t>n</a:t>
            </a:r>
            <a:r>
              <a:rPr sz="1450" spc="-70" dirty="0">
                <a:latin typeface="Symbol"/>
                <a:cs typeface="Symbol"/>
              </a:rPr>
              <a:t></a:t>
            </a:r>
            <a:r>
              <a:rPr sz="1450" spc="-7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85"/>
              </a:spcBef>
            </a:pPr>
            <a:r>
              <a:rPr sz="4050" i="1" spc="-202" baseline="-24691" dirty="0">
                <a:latin typeface="Times New Roman"/>
                <a:cs typeface="Times New Roman"/>
              </a:rPr>
              <a:t>s</a:t>
            </a:r>
            <a:r>
              <a:rPr sz="1550" i="1" spc="-135" dirty="0">
                <a:latin typeface="Times New Roman"/>
                <a:cs typeface="Times New Roman"/>
              </a:rPr>
              <a:t>n</a:t>
            </a:r>
            <a:r>
              <a:rPr sz="1550" spc="-135" dirty="0">
                <a:latin typeface="Symbol"/>
                <a:cs typeface="Symbol"/>
              </a:rPr>
              <a:t></a:t>
            </a:r>
            <a:r>
              <a:rPr sz="1550" spc="-13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5989" y="51963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58323" y="1962888"/>
            <a:ext cx="927100" cy="122491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805"/>
              </a:spcBef>
              <a:tabLst>
                <a:tab pos="616585" algn="l"/>
              </a:tabLst>
            </a:pPr>
            <a:r>
              <a:rPr sz="3675" i="1" spc="-22" baseline="1133" dirty="0">
                <a:latin typeface="Times New Roman"/>
                <a:cs typeface="Times New Roman"/>
              </a:rPr>
              <a:t>a</a:t>
            </a:r>
            <a:r>
              <a:rPr sz="3675" i="1" spc="-600" baseline="1133" dirty="0">
                <a:latin typeface="Times New Roman"/>
                <a:cs typeface="Times New Roman"/>
              </a:rPr>
              <a:t> </a:t>
            </a:r>
            <a:r>
              <a:rPr sz="2100" baseline="1984" dirty="0">
                <a:latin typeface="Times New Roman"/>
                <a:cs typeface="Times New Roman"/>
              </a:rPr>
              <a:t>0	</a:t>
            </a:r>
            <a:r>
              <a:rPr sz="2450" i="1" spc="-105" dirty="0">
                <a:latin typeface="Times New Roman"/>
                <a:cs typeface="Times New Roman"/>
              </a:rPr>
              <a:t>a</a:t>
            </a:r>
            <a:r>
              <a:rPr sz="1400" spc="-10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  <a:tabLst>
                <a:tab pos="629920" algn="l"/>
              </a:tabLst>
            </a:pPr>
            <a:r>
              <a:rPr sz="2500" i="1" spc="-95" dirty="0">
                <a:latin typeface="Times New Roman"/>
                <a:cs typeface="Times New Roman"/>
              </a:rPr>
              <a:t>a</a:t>
            </a:r>
            <a:r>
              <a:rPr sz="1450" spc="-110" dirty="0">
                <a:latin typeface="Times New Roman"/>
                <a:cs typeface="Times New Roman"/>
              </a:rPr>
              <a:t>1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2500" i="1" spc="240" dirty="0">
                <a:latin typeface="Times New Roman"/>
                <a:cs typeface="Times New Roman"/>
              </a:rPr>
              <a:t>a</a:t>
            </a:r>
            <a:r>
              <a:rPr sz="1450" spc="20" dirty="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59317" y="2178213"/>
            <a:ext cx="260350" cy="998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i="1" spc="1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i="1" spc="35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51013" y="3329370"/>
            <a:ext cx="263525" cy="10775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600" i="1" spc="-120" dirty="0">
                <a:latin typeface="Times New Roman"/>
                <a:cs typeface="Times New Roman"/>
              </a:rPr>
              <a:t>b</a:t>
            </a:r>
            <a:r>
              <a:rPr sz="1500" spc="-7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1080"/>
              </a:spcBef>
            </a:pPr>
            <a:r>
              <a:rPr sz="2500" i="1" spc="-70" dirty="0">
                <a:latin typeface="Times New Roman"/>
                <a:cs typeface="Times New Roman"/>
              </a:rPr>
              <a:t>c</a:t>
            </a:r>
            <a:r>
              <a:rPr sz="1450" spc="-7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54670" y="2070108"/>
            <a:ext cx="880110" cy="23958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R="35560" algn="r">
              <a:lnSpc>
                <a:spcPct val="100000"/>
              </a:lnSpc>
              <a:spcBef>
                <a:spcPts val="890"/>
              </a:spcBef>
            </a:pPr>
            <a:r>
              <a:rPr sz="2500" i="1" spc="-35" dirty="0">
                <a:latin typeface="Times New Roman"/>
                <a:cs typeface="Times New Roman"/>
              </a:rPr>
              <a:t>a</a:t>
            </a:r>
            <a:r>
              <a:rPr sz="2500" i="1" spc="-49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  <a:p>
            <a:pPr marL="563880">
              <a:lnSpc>
                <a:spcPct val="100000"/>
              </a:lnSpc>
              <a:spcBef>
                <a:spcPts val="975"/>
              </a:spcBef>
            </a:pPr>
            <a:r>
              <a:rPr sz="3150" i="1" spc="-190" dirty="0">
                <a:latin typeface="Times New Roman"/>
                <a:cs typeface="Times New Roman"/>
              </a:rPr>
              <a:t>a</a:t>
            </a:r>
            <a:r>
              <a:rPr sz="1800" spc="-19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480"/>
              </a:spcBef>
              <a:tabLst>
                <a:tab pos="613410" algn="l"/>
              </a:tabLst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2250" i="1" spc="100" dirty="0">
                <a:latin typeface="Times New Roman"/>
                <a:cs typeface="Times New Roman"/>
              </a:rPr>
              <a:t>b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270"/>
              </a:spcBef>
            </a:pPr>
            <a:r>
              <a:rPr sz="3050" i="1" spc="-15" dirty="0">
                <a:latin typeface="Times New Roman"/>
                <a:cs typeface="Times New Roman"/>
              </a:rPr>
              <a:t>c</a:t>
            </a:r>
            <a:r>
              <a:rPr sz="1750" spc="-1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63000" y="5343679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08903" y="1448561"/>
            <a:ext cx="2985770" cy="4495800"/>
            <a:chOff x="5708903" y="1448561"/>
            <a:chExt cx="2985770" cy="4495800"/>
          </a:xfrm>
        </p:grpSpPr>
        <p:sp>
          <p:nvSpPr>
            <p:cNvPr id="18" name="object 18"/>
            <p:cNvSpPr/>
            <p:nvPr/>
          </p:nvSpPr>
          <p:spPr>
            <a:xfrm>
              <a:off x="5721857" y="1981961"/>
              <a:ext cx="2972435" cy="3962400"/>
            </a:xfrm>
            <a:custGeom>
              <a:avLst/>
              <a:gdLst/>
              <a:ahLst/>
              <a:cxnLst/>
              <a:rect l="l" t="t" r="r" b="b"/>
              <a:pathLst>
                <a:path w="2972434" h="3962400">
                  <a:moveTo>
                    <a:pt x="0" y="0"/>
                  </a:moveTo>
                  <a:lnTo>
                    <a:pt x="0" y="3962400"/>
                  </a:lnTo>
                </a:path>
                <a:path w="2972434" h="3962400">
                  <a:moveTo>
                    <a:pt x="0" y="0"/>
                  </a:moveTo>
                  <a:lnTo>
                    <a:pt x="2972308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15328" y="1448561"/>
              <a:ext cx="393700" cy="691515"/>
            </a:xfrm>
            <a:custGeom>
              <a:avLst/>
              <a:gdLst/>
              <a:ahLst/>
              <a:cxnLst/>
              <a:rect l="l" t="t" r="r" b="b"/>
              <a:pathLst>
                <a:path w="393700" h="691514">
                  <a:moveTo>
                    <a:pt x="368974" y="39611"/>
                  </a:moveTo>
                  <a:lnTo>
                    <a:pt x="349553" y="51160"/>
                  </a:lnTo>
                  <a:lnTo>
                    <a:pt x="0" y="680212"/>
                  </a:lnTo>
                  <a:lnTo>
                    <a:pt x="20066" y="691388"/>
                  </a:lnTo>
                  <a:lnTo>
                    <a:pt x="369461" y="62283"/>
                  </a:lnTo>
                  <a:lnTo>
                    <a:pt x="368974" y="39611"/>
                  </a:lnTo>
                  <a:close/>
                </a:path>
                <a:path w="393700" h="691514">
                  <a:moveTo>
                    <a:pt x="391334" y="14224"/>
                  </a:moveTo>
                  <a:lnTo>
                    <a:pt x="370077" y="14224"/>
                  </a:lnTo>
                  <a:lnTo>
                    <a:pt x="390017" y="25273"/>
                  </a:lnTo>
                  <a:lnTo>
                    <a:pt x="369461" y="62283"/>
                  </a:lnTo>
                  <a:lnTo>
                    <a:pt x="370586" y="114553"/>
                  </a:lnTo>
                  <a:lnTo>
                    <a:pt x="375793" y="119507"/>
                  </a:lnTo>
                  <a:lnTo>
                    <a:pt x="388493" y="119252"/>
                  </a:lnTo>
                  <a:lnTo>
                    <a:pt x="393446" y="114046"/>
                  </a:lnTo>
                  <a:lnTo>
                    <a:pt x="391334" y="14224"/>
                  </a:lnTo>
                  <a:close/>
                </a:path>
                <a:path w="393700" h="691514">
                  <a:moveTo>
                    <a:pt x="391032" y="0"/>
                  </a:moveTo>
                  <a:lnTo>
                    <a:pt x="298323" y="54990"/>
                  </a:lnTo>
                  <a:lnTo>
                    <a:pt x="292862" y="58165"/>
                  </a:lnTo>
                  <a:lnTo>
                    <a:pt x="291084" y="65150"/>
                  </a:lnTo>
                  <a:lnTo>
                    <a:pt x="294386" y="70612"/>
                  </a:lnTo>
                  <a:lnTo>
                    <a:pt x="297561" y="76073"/>
                  </a:lnTo>
                  <a:lnTo>
                    <a:pt x="304546" y="77850"/>
                  </a:lnTo>
                  <a:lnTo>
                    <a:pt x="310006" y="74675"/>
                  </a:lnTo>
                  <a:lnTo>
                    <a:pt x="349553" y="51160"/>
                  </a:lnTo>
                  <a:lnTo>
                    <a:pt x="370077" y="14224"/>
                  </a:lnTo>
                  <a:lnTo>
                    <a:pt x="391334" y="14224"/>
                  </a:lnTo>
                  <a:lnTo>
                    <a:pt x="391032" y="0"/>
                  </a:lnTo>
                  <a:close/>
                </a:path>
                <a:path w="393700" h="691514">
                  <a:moveTo>
                    <a:pt x="380620" y="20065"/>
                  </a:moveTo>
                  <a:lnTo>
                    <a:pt x="368553" y="20065"/>
                  </a:lnTo>
                  <a:lnTo>
                    <a:pt x="385825" y="29590"/>
                  </a:lnTo>
                  <a:lnTo>
                    <a:pt x="368974" y="39611"/>
                  </a:lnTo>
                  <a:lnTo>
                    <a:pt x="369461" y="62283"/>
                  </a:lnTo>
                  <a:lnTo>
                    <a:pt x="390017" y="25273"/>
                  </a:lnTo>
                  <a:lnTo>
                    <a:pt x="380620" y="20065"/>
                  </a:lnTo>
                  <a:close/>
                </a:path>
                <a:path w="393700" h="691514">
                  <a:moveTo>
                    <a:pt x="370077" y="14224"/>
                  </a:moveTo>
                  <a:lnTo>
                    <a:pt x="349553" y="51160"/>
                  </a:lnTo>
                  <a:lnTo>
                    <a:pt x="368974" y="39611"/>
                  </a:lnTo>
                  <a:lnTo>
                    <a:pt x="368553" y="20065"/>
                  </a:lnTo>
                  <a:lnTo>
                    <a:pt x="380620" y="20065"/>
                  </a:lnTo>
                  <a:lnTo>
                    <a:pt x="370077" y="14224"/>
                  </a:lnTo>
                  <a:close/>
                </a:path>
                <a:path w="393700" h="691514">
                  <a:moveTo>
                    <a:pt x="368553" y="20065"/>
                  </a:moveTo>
                  <a:lnTo>
                    <a:pt x="368974" y="39611"/>
                  </a:lnTo>
                  <a:lnTo>
                    <a:pt x="385825" y="29590"/>
                  </a:lnTo>
                  <a:lnTo>
                    <a:pt x="368553" y="200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18428" y="1022350"/>
            <a:ext cx="2849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Must </a:t>
            </a:r>
            <a:r>
              <a:rPr sz="2400" spc="-10" dirty="0">
                <a:latin typeface="Tahoma"/>
                <a:cs typeface="Tahoma"/>
              </a:rPr>
              <a:t>have </a:t>
            </a:r>
            <a:r>
              <a:rPr sz="2400" spc="-5" dirty="0">
                <a:latin typeface="Tahoma"/>
                <a:cs typeface="Tahoma"/>
              </a:rPr>
              <a:t>same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sign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22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86628" y="2662427"/>
            <a:ext cx="619125" cy="1990725"/>
            <a:chOff x="5786628" y="2662427"/>
            <a:chExt cx="619125" cy="1990725"/>
          </a:xfrm>
        </p:grpSpPr>
        <p:sp>
          <p:nvSpPr>
            <p:cNvPr id="3" name="object 3"/>
            <p:cNvSpPr/>
            <p:nvPr/>
          </p:nvSpPr>
          <p:spPr>
            <a:xfrm>
              <a:off x="5798820" y="2666999"/>
              <a:ext cx="601980" cy="1295400"/>
            </a:xfrm>
            <a:custGeom>
              <a:avLst/>
              <a:gdLst/>
              <a:ahLst/>
              <a:cxnLst/>
              <a:rect l="l" t="t" r="r" b="b"/>
              <a:pathLst>
                <a:path w="601979" h="1295400">
                  <a:moveTo>
                    <a:pt x="300989" y="0"/>
                  </a:moveTo>
                  <a:lnTo>
                    <a:pt x="243791" y="11677"/>
                  </a:lnTo>
                  <a:lnTo>
                    <a:pt x="190218" y="45262"/>
                  </a:lnTo>
                  <a:lnTo>
                    <a:pt x="141277" y="98586"/>
                  </a:lnTo>
                  <a:lnTo>
                    <a:pt x="118859" y="131971"/>
                  </a:lnTo>
                  <a:lnTo>
                    <a:pt x="97978" y="169476"/>
                  </a:lnTo>
                  <a:lnTo>
                    <a:pt x="78760" y="210832"/>
                  </a:lnTo>
                  <a:lnTo>
                    <a:pt x="61330" y="255765"/>
                  </a:lnTo>
                  <a:lnTo>
                    <a:pt x="45815" y="304005"/>
                  </a:lnTo>
                  <a:lnTo>
                    <a:pt x="32341" y="355281"/>
                  </a:lnTo>
                  <a:lnTo>
                    <a:pt x="21035" y="409321"/>
                  </a:lnTo>
                  <a:lnTo>
                    <a:pt x="12021" y="465854"/>
                  </a:lnTo>
                  <a:lnTo>
                    <a:pt x="5426" y="524609"/>
                  </a:lnTo>
                  <a:lnTo>
                    <a:pt x="1377" y="585315"/>
                  </a:lnTo>
                  <a:lnTo>
                    <a:pt x="0" y="647700"/>
                  </a:lnTo>
                  <a:lnTo>
                    <a:pt x="1377" y="710084"/>
                  </a:lnTo>
                  <a:lnTo>
                    <a:pt x="5426" y="770790"/>
                  </a:lnTo>
                  <a:lnTo>
                    <a:pt x="12021" y="829545"/>
                  </a:lnTo>
                  <a:lnTo>
                    <a:pt x="21035" y="886078"/>
                  </a:lnTo>
                  <a:lnTo>
                    <a:pt x="32341" y="940118"/>
                  </a:lnTo>
                  <a:lnTo>
                    <a:pt x="45815" y="991394"/>
                  </a:lnTo>
                  <a:lnTo>
                    <a:pt x="61330" y="1039634"/>
                  </a:lnTo>
                  <a:lnTo>
                    <a:pt x="78760" y="1084567"/>
                  </a:lnTo>
                  <a:lnTo>
                    <a:pt x="97978" y="1125923"/>
                  </a:lnTo>
                  <a:lnTo>
                    <a:pt x="118859" y="1163428"/>
                  </a:lnTo>
                  <a:lnTo>
                    <a:pt x="141277" y="1196813"/>
                  </a:lnTo>
                  <a:lnTo>
                    <a:pt x="190218" y="1250137"/>
                  </a:lnTo>
                  <a:lnTo>
                    <a:pt x="243791" y="1283722"/>
                  </a:lnTo>
                  <a:lnTo>
                    <a:pt x="300989" y="1295400"/>
                  </a:lnTo>
                  <a:lnTo>
                    <a:pt x="329979" y="1292435"/>
                  </a:lnTo>
                  <a:lnTo>
                    <a:pt x="385491" y="1269532"/>
                  </a:lnTo>
                  <a:lnTo>
                    <a:pt x="436874" y="1225807"/>
                  </a:lnTo>
                  <a:lnTo>
                    <a:pt x="483120" y="1163428"/>
                  </a:lnTo>
                  <a:lnTo>
                    <a:pt x="504001" y="1125923"/>
                  </a:lnTo>
                  <a:lnTo>
                    <a:pt x="523219" y="1084567"/>
                  </a:lnTo>
                  <a:lnTo>
                    <a:pt x="540649" y="1039634"/>
                  </a:lnTo>
                  <a:lnTo>
                    <a:pt x="556164" y="991394"/>
                  </a:lnTo>
                  <a:lnTo>
                    <a:pt x="569638" y="940118"/>
                  </a:lnTo>
                  <a:lnTo>
                    <a:pt x="580944" y="886078"/>
                  </a:lnTo>
                  <a:lnTo>
                    <a:pt x="589958" y="829545"/>
                  </a:lnTo>
                  <a:lnTo>
                    <a:pt x="596553" y="770790"/>
                  </a:lnTo>
                  <a:lnTo>
                    <a:pt x="600602" y="710084"/>
                  </a:lnTo>
                  <a:lnTo>
                    <a:pt x="601979" y="647700"/>
                  </a:lnTo>
                  <a:lnTo>
                    <a:pt x="600602" y="585315"/>
                  </a:lnTo>
                  <a:lnTo>
                    <a:pt x="596553" y="524609"/>
                  </a:lnTo>
                  <a:lnTo>
                    <a:pt x="589958" y="465854"/>
                  </a:lnTo>
                  <a:lnTo>
                    <a:pt x="580944" y="409321"/>
                  </a:lnTo>
                  <a:lnTo>
                    <a:pt x="569638" y="355281"/>
                  </a:lnTo>
                  <a:lnTo>
                    <a:pt x="556164" y="304005"/>
                  </a:lnTo>
                  <a:lnTo>
                    <a:pt x="540649" y="255765"/>
                  </a:lnTo>
                  <a:lnTo>
                    <a:pt x="523219" y="210832"/>
                  </a:lnTo>
                  <a:lnTo>
                    <a:pt x="504001" y="169476"/>
                  </a:lnTo>
                  <a:lnTo>
                    <a:pt x="483120" y="131971"/>
                  </a:lnTo>
                  <a:lnTo>
                    <a:pt x="460702" y="98586"/>
                  </a:lnTo>
                  <a:lnTo>
                    <a:pt x="411761" y="45262"/>
                  </a:lnTo>
                  <a:lnTo>
                    <a:pt x="358188" y="11677"/>
                  </a:lnTo>
                  <a:lnTo>
                    <a:pt x="300989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98820" y="2666999"/>
              <a:ext cx="601980" cy="1295400"/>
            </a:xfrm>
            <a:custGeom>
              <a:avLst/>
              <a:gdLst/>
              <a:ahLst/>
              <a:cxnLst/>
              <a:rect l="l" t="t" r="r" b="b"/>
              <a:pathLst>
                <a:path w="601979" h="1295400">
                  <a:moveTo>
                    <a:pt x="0" y="647700"/>
                  </a:moveTo>
                  <a:lnTo>
                    <a:pt x="1377" y="585315"/>
                  </a:lnTo>
                  <a:lnTo>
                    <a:pt x="5426" y="524609"/>
                  </a:lnTo>
                  <a:lnTo>
                    <a:pt x="12021" y="465854"/>
                  </a:lnTo>
                  <a:lnTo>
                    <a:pt x="21035" y="409321"/>
                  </a:lnTo>
                  <a:lnTo>
                    <a:pt x="32341" y="355281"/>
                  </a:lnTo>
                  <a:lnTo>
                    <a:pt x="45815" y="304005"/>
                  </a:lnTo>
                  <a:lnTo>
                    <a:pt x="61330" y="255765"/>
                  </a:lnTo>
                  <a:lnTo>
                    <a:pt x="78760" y="210832"/>
                  </a:lnTo>
                  <a:lnTo>
                    <a:pt x="97978" y="169476"/>
                  </a:lnTo>
                  <a:lnTo>
                    <a:pt x="118859" y="131971"/>
                  </a:lnTo>
                  <a:lnTo>
                    <a:pt x="141277" y="98586"/>
                  </a:lnTo>
                  <a:lnTo>
                    <a:pt x="190218" y="45262"/>
                  </a:lnTo>
                  <a:lnTo>
                    <a:pt x="243791" y="11677"/>
                  </a:lnTo>
                  <a:lnTo>
                    <a:pt x="300989" y="0"/>
                  </a:lnTo>
                  <a:lnTo>
                    <a:pt x="329979" y="2964"/>
                  </a:lnTo>
                  <a:lnTo>
                    <a:pt x="385491" y="25867"/>
                  </a:lnTo>
                  <a:lnTo>
                    <a:pt x="436874" y="69592"/>
                  </a:lnTo>
                  <a:lnTo>
                    <a:pt x="483120" y="131971"/>
                  </a:lnTo>
                  <a:lnTo>
                    <a:pt x="504001" y="169476"/>
                  </a:lnTo>
                  <a:lnTo>
                    <a:pt x="523219" y="210832"/>
                  </a:lnTo>
                  <a:lnTo>
                    <a:pt x="540649" y="255765"/>
                  </a:lnTo>
                  <a:lnTo>
                    <a:pt x="556164" y="304005"/>
                  </a:lnTo>
                  <a:lnTo>
                    <a:pt x="569638" y="355281"/>
                  </a:lnTo>
                  <a:lnTo>
                    <a:pt x="580944" y="409321"/>
                  </a:lnTo>
                  <a:lnTo>
                    <a:pt x="589958" y="465854"/>
                  </a:lnTo>
                  <a:lnTo>
                    <a:pt x="596553" y="524609"/>
                  </a:lnTo>
                  <a:lnTo>
                    <a:pt x="600602" y="585315"/>
                  </a:lnTo>
                  <a:lnTo>
                    <a:pt x="601979" y="647700"/>
                  </a:lnTo>
                  <a:lnTo>
                    <a:pt x="600602" y="710084"/>
                  </a:lnTo>
                  <a:lnTo>
                    <a:pt x="596553" y="770790"/>
                  </a:lnTo>
                  <a:lnTo>
                    <a:pt x="589958" y="829545"/>
                  </a:lnTo>
                  <a:lnTo>
                    <a:pt x="580944" y="886078"/>
                  </a:lnTo>
                  <a:lnTo>
                    <a:pt x="569638" y="940118"/>
                  </a:lnTo>
                  <a:lnTo>
                    <a:pt x="556164" y="991394"/>
                  </a:lnTo>
                  <a:lnTo>
                    <a:pt x="540649" y="1039634"/>
                  </a:lnTo>
                  <a:lnTo>
                    <a:pt x="523219" y="1084567"/>
                  </a:lnTo>
                  <a:lnTo>
                    <a:pt x="504001" y="1125923"/>
                  </a:lnTo>
                  <a:lnTo>
                    <a:pt x="483120" y="1163428"/>
                  </a:lnTo>
                  <a:lnTo>
                    <a:pt x="460702" y="1196813"/>
                  </a:lnTo>
                  <a:lnTo>
                    <a:pt x="411761" y="1250137"/>
                  </a:lnTo>
                  <a:lnTo>
                    <a:pt x="358188" y="1283722"/>
                  </a:lnTo>
                  <a:lnTo>
                    <a:pt x="300989" y="1295400"/>
                  </a:lnTo>
                  <a:lnTo>
                    <a:pt x="272000" y="1292435"/>
                  </a:lnTo>
                  <a:lnTo>
                    <a:pt x="216488" y="1269532"/>
                  </a:lnTo>
                  <a:lnTo>
                    <a:pt x="165105" y="1225807"/>
                  </a:lnTo>
                  <a:lnTo>
                    <a:pt x="118859" y="1163428"/>
                  </a:lnTo>
                  <a:lnTo>
                    <a:pt x="97978" y="1125923"/>
                  </a:lnTo>
                  <a:lnTo>
                    <a:pt x="78760" y="1084567"/>
                  </a:lnTo>
                  <a:lnTo>
                    <a:pt x="61330" y="1039634"/>
                  </a:lnTo>
                  <a:lnTo>
                    <a:pt x="45815" y="991394"/>
                  </a:lnTo>
                  <a:lnTo>
                    <a:pt x="32341" y="940118"/>
                  </a:lnTo>
                  <a:lnTo>
                    <a:pt x="21035" y="886078"/>
                  </a:lnTo>
                  <a:lnTo>
                    <a:pt x="12021" y="829545"/>
                  </a:lnTo>
                  <a:lnTo>
                    <a:pt x="5426" y="770790"/>
                  </a:lnTo>
                  <a:lnTo>
                    <a:pt x="1377" y="710084"/>
                  </a:lnTo>
                  <a:lnTo>
                    <a:pt x="0" y="64770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91200" y="3352800"/>
              <a:ext cx="601980" cy="1295400"/>
            </a:xfrm>
            <a:custGeom>
              <a:avLst/>
              <a:gdLst/>
              <a:ahLst/>
              <a:cxnLst/>
              <a:rect l="l" t="t" r="r" b="b"/>
              <a:pathLst>
                <a:path w="601979" h="1295400">
                  <a:moveTo>
                    <a:pt x="300989" y="0"/>
                  </a:moveTo>
                  <a:lnTo>
                    <a:pt x="243791" y="11677"/>
                  </a:lnTo>
                  <a:lnTo>
                    <a:pt x="190218" y="45262"/>
                  </a:lnTo>
                  <a:lnTo>
                    <a:pt x="141277" y="98586"/>
                  </a:lnTo>
                  <a:lnTo>
                    <a:pt x="118859" y="131971"/>
                  </a:lnTo>
                  <a:lnTo>
                    <a:pt x="97978" y="169476"/>
                  </a:lnTo>
                  <a:lnTo>
                    <a:pt x="78760" y="210832"/>
                  </a:lnTo>
                  <a:lnTo>
                    <a:pt x="61330" y="255765"/>
                  </a:lnTo>
                  <a:lnTo>
                    <a:pt x="45815" y="304005"/>
                  </a:lnTo>
                  <a:lnTo>
                    <a:pt x="32341" y="355281"/>
                  </a:lnTo>
                  <a:lnTo>
                    <a:pt x="21035" y="409321"/>
                  </a:lnTo>
                  <a:lnTo>
                    <a:pt x="12021" y="465854"/>
                  </a:lnTo>
                  <a:lnTo>
                    <a:pt x="5426" y="524609"/>
                  </a:lnTo>
                  <a:lnTo>
                    <a:pt x="1377" y="585315"/>
                  </a:lnTo>
                  <a:lnTo>
                    <a:pt x="0" y="647700"/>
                  </a:lnTo>
                  <a:lnTo>
                    <a:pt x="1377" y="710084"/>
                  </a:lnTo>
                  <a:lnTo>
                    <a:pt x="5426" y="770790"/>
                  </a:lnTo>
                  <a:lnTo>
                    <a:pt x="12021" y="829545"/>
                  </a:lnTo>
                  <a:lnTo>
                    <a:pt x="21035" y="886078"/>
                  </a:lnTo>
                  <a:lnTo>
                    <a:pt x="32341" y="940118"/>
                  </a:lnTo>
                  <a:lnTo>
                    <a:pt x="45815" y="991394"/>
                  </a:lnTo>
                  <a:lnTo>
                    <a:pt x="61330" y="1039634"/>
                  </a:lnTo>
                  <a:lnTo>
                    <a:pt x="78760" y="1084567"/>
                  </a:lnTo>
                  <a:lnTo>
                    <a:pt x="97978" y="1125923"/>
                  </a:lnTo>
                  <a:lnTo>
                    <a:pt x="118859" y="1163428"/>
                  </a:lnTo>
                  <a:lnTo>
                    <a:pt x="141277" y="1196813"/>
                  </a:lnTo>
                  <a:lnTo>
                    <a:pt x="190218" y="1250137"/>
                  </a:lnTo>
                  <a:lnTo>
                    <a:pt x="243791" y="1283722"/>
                  </a:lnTo>
                  <a:lnTo>
                    <a:pt x="300989" y="1295400"/>
                  </a:lnTo>
                  <a:lnTo>
                    <a:pt x="329979" y="1292435"/>
                  </a:lnTo>
                  <a:lnTo>
                    <a:pt x="385491" y="1269532"/>
                  </a:lnTo>
                  <a:lnTo>
                    <a:pt x="436874" y="1225807"/>
                  </a:lnTo>
                  <a:lnTo>
                    <a:pt x="483120" y="1163428"/>
                  </a:lnTo>
                  <a:lnTo>
                    <a:pt x="504001" y="1125923"/>
                  </a:lnTo>
                  <a:lnTo>
                    <a:pt x="523219" y="1084567"/>
                  </a:lnTo>
                  <a:lnTo>
                    <a:pt x="540649" y="1039634"/>
                  </a:lnTo>
                  <a:lnTo>
                    <a:pt x="556164" y="991394"/>
                  </a:lnTo>
                  <a:lnTo>
                    <a:pt x="569638" y="940118"/>
                  </a:lnTo>
                  <a:lnTo>
                    <a:pt x="580944" y="886078"/>
                  </a:lnTo>
                  <a:lnTo>
                    <a:pt x="589958" y="829545"/>
                  </a:lnTo>
                  <a:lnTo>
                    <a:pt x="596553" y="770790"/>
                  </a:lnTo>
                  <a:lnTo>
                    <a:pt x="600602" y="710084"/>
                  </a:lnTo>
                  <a:lnTo>
                    <a:pt x="601979" y="647700"/>
                  </a:lnTo>
                  <a:lnTo>
                    <a:pt x="600602" y="585315"/>
                  </a:lnTo>
                  <a:lnTo>
                    <a:pt x="596553" y="524609"/>
                  </a:lnTo>
                  <a:lnTo>
                    <a:pt x="589958" y="465854"/>
                  </a:lnTo>
                  <a:lnTo>
                    <a:pt x="580944" y="409321"/>
                  </a:lnTo>
                  <a:lnTo>
                    <a:pt x="569638" y="355281"/>
                  </a:lnTo>
                  <a:lnTo>
                    <a:pt x="556164" y="304005"/>
                  </a:lnTo>
                  <a:lnTo>
                    <a:pt x="540649" y="255765"/>
                  </a:lnTo>
                  <a:lnTo>
                    <a:pt x="523219" y="210832"/>
                  </a:lnTo>
                  <a:lnTo>
                    <a:pt x="504001" y="169476"/>
                  </a:lnTo>
                  <a:lnTo>
                    <a:pt x="483120" y="131971"/>
                  </a:lnTo>
                  <a:lnTo>
                    <a:pt x="460702" y="98586"/>
                  </a:lnTo>
                  <a:lnTo>
                    <a:pt x="411761" y="45262"/>
                  </a:lnTo>
                  <a:lnTo>
                    <a:pt x="358188" y="11677"/>
                  </a:lnTo>
                  <a:lnTo>
                    <a:pt x="30098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200" y="3352800"/>
              <a:ext cx="601980" cy="1295400"/>
            </a:xfrm>
            <a:custGeom>
              <a:avLst/>
              <a:gdLst/>
              <a:ahLst/>
              <a:cxnLst/>
              <a:rect l="l" t="t" r="r" b="b"/>
              <a:pathLst>
                <a:path w="601979" h="1295400">
                  <a:moveTo>
                    <a:pt x="0" y="647700"/>
                  </a:moveTo>
                  <a:lnTo>
                    <a:pt x="1377" y="585315"/>
                  </a:lnTo>
                  <a:lnTo>
                    <a:pt x="5426" y="524609"/>
                  </a:lnTo>
                  <a:lnTo>
                    <a:pt x="12021" y="465854"/>
                  </a:lnTo>
                  <a:lnTo>
                    <a:pt x="21035" y="409321"/>
                  </a:lnTo>
                  <a:lnTo>
                    <a:pt x="32341" y="355281"/>
                  </a:lnTo>
                  <a:lnTo>
                    <a:pt x="45815" y="304005"/>
                  </a:lnTo>
                  <a:lnTo>
                    <a:pt x="61330" y="255765"/>
                  </a:lnTo>
                  <a:lnTo>
                    <a:pt x="78760" y="210832"/>
                  </a:lnTo>
                  <a:lnTo>
                    <a:pt x="97978" y="169476"/>
                  </a:lnTo>
                  <a:lnTo>
                    <a:pt x="118859" y="131971"/>
                  </a:lnTo>
                  <a:lnTo>
                    <a:pt x="141277" y="98586"/>
                  </a:lnTo>
                  <a:lnTo>
                    <a:pt x="190218" y="45262"/>
                  </a:lnTo>
                  <a:lnTo>
                    <a:pt x="243791" y="11677"/>
                  </a:lnTo>
                  <a:lnTo>
                    <a:pt x="300989" y="0"/>
                  </a:lnTo>
                  <a:lnTo>
                    <a:pt x="329979" y="2964"/>
                  </a:lnTo>
                  <a:lnTo>
                    <a:pt x="385491" y="25867"/>
                  </a:lnTo>
                  <a:lnTo>
                    <a:pt x="436874" y="69592"/>
                  </a:lnTo>
                  <a:lnTo>
                    <a:pt x="483120" y="131971"/>
                  </a:lnTo>
                  <a:lnTo>
                    <a:pt x="504001" y="169476"/>
                  </a:lnTo>
                  <a:lnTo>
                    <a:pt x="523219" y="210832"/>
                  </a:lnTo>
                  <a:lnTo>
                    <a:pt x="540649" y="255765"/>
                  </a:lnTo>
                  <a:lnTo>
                    <a:pt x="556164" y="304005"/>
                  </a:lnTo>
                  <a:lnTo>
                    <a:pt x="569638" y="355281"/>
                  </a:lnTo>
                  <a:lnTo>
                    <a:pt x="580944" y="409321"/>
                  </a:lnTo>
                  <a:lnTo>
                    <a:pt x="589958" y="465854"/>
                  </a:lnTo>
                  <a:lnTo>
                    <a:pt x="596553" y="524609"/>
                  </a:lnTo>
                  <a:lnTo>
                    <a:pt x="600602" y="585315"/>
                  </a:lnTo>
                  <a:lnTo>
                    <a:pt x="601979" y="647700"/>
                  </a:lnTo>
                  <a:lnTo>
                    <a:pt x="600602" y="710084"/>
                  </a:lnTo>
                  <a:lnTo>
                    <a:pt x="596553" y="770790"/>
                  </a:lnTo>
                  <a:lnTo>
                    <a:pt x="589958" y="829545"/>
                  </a:lnTo>
                  <a:lnTo>
                    <a:pt x="580944" y="886078"/>
                  </a:lnTo>
                  <a:lnTo>
                    <a:pt x="569638" y="940118"/>
                  </a:lnTo>
                  <a:lnTo>
                    <a:pt x="556164" y="991394"/>
                  </a:lnTo>
                  <a:lnTo>
                    <a:pt x="540649" y="1039634"/>
                  </a:lnTo>
                  <a:lnTo>
                    <a:pt x="523219" y="1084567"/>
                  </a:lnTo>
                  <a:lnTo>
                    <a:pt x="504001" y="1125923"/>
                  </a:lnTo>
                  <a:lnTo>
                    <a:pt x="483120" y="1163428"/>
                  </a:lnTo>
                  <a:lnTo>
                    <a:pt x="460702" y="1196813"/>
                  </a:lnTo>
                  <a:lnTo>
                    <a:pt x="411761" y="1250137"/>
                  </a:lnTo>
                  <a:lnTo>
                    <a:pt x="358188" y="1283722"/>
                  </a:lnTo>
                  <a:lnTo>
                    <a:pt x="300989" y="1295400"/>
                  </a:lnTo>
                  <a:lnTo>
                    <a:pt x="272000" y="1292435"/>
                  </a:lnTo>
                  <a:lnTo>
                    <a:pt x="216488" y="1269532"/>
                  </a:lnTo>
                  <a:lnTo>
                    <a:pt x="165105" y="1225807"/>
                  </a:lnTo>
                  <a:lnTo>
                    <a:pt x="118859" y="1163428"/>
                  </a:lnTo>
                  <a:lnTo>
                    <a:pt x="97978" y="1125923"/>
                  </a:lnTo>
                  <a:lnTo>
                    <a:pt x="78760" y="1084567"/>
                  </a:lnTo>
                  <a:lnTo>
                    <a:pt x="61330" y="1039634"/>
                  </a:lnTo>
                  <a:lnTo>
                    <a:pt x="45815" y="991394"/>
                  </a:lnTo>
                  <a:lnTo>
                    <a:pt x="32341" y="940118"/>
                  </a:lnTo>
                  <a:lnTo>
                    <a:pt x="21035" y="886078"/>
                  </a:lnTo>
                  <a:lnTo>
                    <a:pt x="12021" y="829545"/>
                  </a:lnTo>
                  <a:lnTo>
                    <a:pt x="5426" y="770790"/>
                  </a:lnTo>
                  <a:lnTo>
                    <a:pt x="1377" y="710084"/>
                  </a:lnTo>
                  <a:lnTo>
                    <a:pt x="0" y="64770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945991"/>
            <a:ext cx="4260850" cy="309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4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15" dirty="0">
                <a:latin typeface="Carlito"/>
                <a:cs typeface="Carlito"/>
              </a:rPr>
              <a:t>there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sign  </a:t>
            </a:r>
            <a:r>
              <a:rPr sz="2800" spc="-5" dirty="0">
                <a:latin typeface="Carlito"/>
                <a:cs typeface="Carlito"/>
              </a:rPr>
              <a:t>changes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first </a:t>
            </a:r>
            <a:r>
              <a:rPr sz="2800" spc="-10" dirty="0">
                <a:latin typeface="Carlito"/>
                <a:cs typeface="Carlito"/>
              </a:rPr>
              <a:t>column 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35" dirty="0">
                <a:latin typeface="Carlito"/>
                <a:cs typeface="Carlito"/>
              </a:rPr>
              <a:t>Routh’s </a:t>
            </a:r>
            <a:r>
              <a:rPr sz="2800" spc="-25" dirty="0">
                <a:latin typeface="Carlito"/>
                <a:cs typeface="Carlito"/>
              </a:rPr>
              <a:t>array </a:t>
            </a:r>
            <a:r>
              <a:rPr sz="2800" spc="-5" dirty="0">
                <a:latin typeface="Carlito"/>
                <a:cs typeface="Carlito"/>
              </a:rPr>
              <a:t>then the 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10" dirty="0">
                <a:latin typeface="Carlito"/>
                <a:cs typeface="Carlito"/>
              </a:rPr>
              <a:t>is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unstable.</a:t>
            </a:r>
            <a:endParaRPr sz="280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202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There </a:t>
            </a:r>
            <a:r>
              <a:rPr sz="2800" spc="-20" dirty="0">
                <a:latin typeface="Carlito"/>
                <a:cs typeface="Carlito"/>
              </a:rPr>
              <a:t>are roots </a:t>
            </a:r>
            <a:r>
              <a:rPr sz="2800" spc="-10" dirty="0">
                <a:latin typeface="Carlito"/>
                <a:cs typeface="Carlito"/>
              </a:rPr>
              <a:t>in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95" dirty="0">
                <a:latin typeface="Carlito"/>
                <a:cs typeface="Carlito"/>
              </a:rPr>
              <a:t>RHP.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4104354"/>
            <a:ext cx="4260850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4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number of </a:t>
            </a:r>
            <a:r>
              <a:rPr sz="2800" spc="-10" dirty="0">
                <a:latin typeface="Carlito"/>
                <a:cs typeface="Carlito"/>
              </a:rPr>
              <a:t>sign  </a:t>
            </a:r>
            <a:r>
              <a:rPr sz="2800" spc="-5" dirty="0">
                <a:latin typeface="Carlito"/>
                <a:cs typeface="Carlito"/>
              </a:rPr>
              <a:t>changes equal the number  of </a:t>
            </a:r>
            <a:r>
              <a:rPr sz="2800" spc="-20" dirty="0">
                <a:latin typeface="Carlito"/>
                <a:cs typeface="Carlito"/>
              </a:rPr>
              <a:t>roots </a:t>
            </a:r>
            <a:r>
              <a:rPr sz="2800" spc="-10" dirty="0">
                <a:latin typeface="Carlito"/>
                <a:cs typeface="Carlito"/>
              </a:rPr>
              <a:t>in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95" dirty="0">
                <a:latin typeface="Carlito"/>
                <a:cs typeface="Carlito"/>
              </a:rPr>
              <a:t>RHP.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8284" y="2138090"/>
            <a:ext cx="465455" cy="2276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90"/>
              </a:spcBef>
            </a:pPr>
            <a:r>
              <a:rPr sz="3600" i="1" spc="637" baseline="-24305" dirty="0">
                <a:latin typeface="Times New Roman"/>
                <a:cs typeface="Times New Roman"/>
              </a:rPr>
              <a:t>s</a:t>
            </a:r>
            <a:r>
              <a:rPr sz="1350" i="1" spc="42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2175"/>
              </a:spcBef>
            </a:pPr>
            <a:r>
              <a:rPr sz="3375" i="1" spc="30" baseline="-24691" dirty="0">
                <a:latin typeface="Times New Roman"/>
                <a:cs typeface="Times New Roman"/>
              </a:rPr>
              <a:t>s</a:t>
            </a:r>
            <a:r>
              <a:rPr sz="1300" i="1" spc="20" dirty="0">
                <a:latin typeface="Times New Roman"/>
                <a:cs typeface="Times New Roman"/>
              </a:rPr>
              <a:t>n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2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90"/>
              </a:spcBef>
            </a:pPr>
            <a:r>
              <a:rPr sz="3825" i="1" spc="-104" baseline="-25054" dirty="0">
                <a:latin typeface="Times New Roman"/>
                <a:cs typeface="Times New Roman"/>
              </a:rPr>
              <a:t>s</a:t>
            </a:r>
            <a:r>
              <a:rPr sz="1450" i="1" spc="-70" dirty="0">
                <a:latin typeface="Times New Roman"/>
                <a:cs typeface="Times New Roman"/>
              </a:rPr>
              <a:t>n</a:t>
            </a:r>
            <a:r>
              <a:rPr sz="1450" spc="-70" dirty="0">
                <a:latin typeface="Symbol"/>
                <a:cs typeface="Symbol"/>
              </a:rPr>
              <a:t></a:t>
            </a:r>
            <a:r>
              <a:rPr sz="1450" spc="-7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85"/>
              </a:spcBef>
            </a:pPr>
            <a:r>
              <a:rPr sz="4050" i="1" spc="-202" baseline="-24691" dirty="0">
                <a:latin typeface="Times New Roman"/>
                <a:cs typeface="Times New Roman"/>
              </a:rPr>
              <a:t>s</a:t>
            </a:r>
            <a:r>
              <a:rPr sz="1550" i="1" spc="-135" dirty="0">
                <a:latin typeface="Times New Roman"/>
                <a:cs typeface="Times New Roman"/>
              </a:rPr>
              <a:t>n</a:t>
            </a:r>
            <a:r>
              <a:rPr sz="1550" spc="-135" dirty="0">
                <a:latin typeface="Symbol"/>
                <a:cs typeface="Symbol"/>
              </a:rPr>
              <a:t></a:t>
            </a:r>
            <a:r>
              <a:rPr sz="1550" spc="-13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5989" y="51963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59317" y="2178213"/>
            <a:ext cx="260350" cy="998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i="1" spc="1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i="1" spc="35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4670" y="2070108"/>
            <a:ext cx="880110" cy="23958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R="35560" algn="r">
              <a:lnSpc>
                <a:spcPct val="100000"/>
              </a:lnSpc>
              <a:spcBef>
                <a:spcPts val="890"/>
              </a:spcBef>
            </a:pPr>
            <a:r>
              <a:rPr sz="2500" i="1" spc="-35" dirty="0">
                <a:latin typeface="Times New Roman"/>
                <a:cs typeface="Times New Roman"/>
              </a:rPr>
              <a:t>a</a:t>
            </a:r>
            <a:r>
              <a:rPr sz="2500" i="1" spc="-49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  <a:p>
            <a:pPr marL="563880">
              <a:lnSpc>
                <a:spcPct val="100000"/>
              </a:lnSpc>
              <a:spcBef>
                <a:spcPts val="975"/>
              </a:spcBef>
            </a:pPr>
            <a:r>
              <a:rPr sz="3150" i="1" spc="-190" dirty="0">
                <a:latin typeface="Times New Roman"/>
                <a:cs typeface="Times New Roman"/>
              </a:rPr>
              <a:t>a</a:t>
            </a:r>
            <a:r>
              <a:rPr sz="1800" spc="-19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480"/>
              </a:spcBef>
              <a:tabLst>
                <a:tab pos="613410" algn="l"/>
              </a:tabLst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2250" i="1" spc="100" dirty="0">
                <a:latin typeface="Times New Roman"/>
                <a:cs typeface="Times New Roman"/>
              </a:rPr>
              <a:t>b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270"/>
              </a:spcBef>
            </a:pPr>
            <a:r>
              <a:rPr sz="3050" i="1" spc="-15" dirty="0">
                <a:latin typeface="Times New Roman"/>
                <a:cs typeface="Times New Roman"/>
              </a:rPr>
              <a:t>c</a:t>
            </a:r>
            <a:r>
              <a:rPr sz="1750" spc="-1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3000" y="5343679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21858" y="1981961"/>
            <a:ext cx="2972435" cy="3962400"/>
          </a:xfrm>
          <a:custGeom>
            <a:avLst/>
            <a:gdLst/>
            <a:ahLst/>
            <a:cxnLst/>
            <a:rect l="l" t="t" r="r" b="b"/>
            <a:pathLst>
              <a:path w="2972434" h="3962400">
                <a:moveTo>
                  <a:pt x="0" y="0"/>
                </a:moveTo>
                <a:lnTo>
                  <a:pt x="0" y="3962400"/>
                </a:lnTo>
              </a:path>
              <a:path w="2972434" h="3962400">
                <a:moveTo>
                  <a:pt x="0" y="0"/>
                </a:moveTo>
                <a:lnTo>
                  <a:pt x="297230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56528" y="1962888"/>
            <a:ext cx="1254760" cy="244411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805"/>
              </a:spcBef>
              <a:tabLst>
                <a:tab pos="918210" algn="l"/>
              </a:tabLst>
            </a:pPr>
            <a:r>
              <a:rPr sz="3600" spc="-7" baseline="-9259" dirty="0">
                <a:latin typeface="Tahoma"/>
                <a:cs typeface="Tahoma"/>
              </a:rPr>
              <a:t>+</a:t>
            </a:r>
            <a:r>
              <a:rPr sz="3600" spc="-577" baseline="-9259" dirty="0">
                <a:latin typeface="Tahoma"/>
                <a:cs typeface="Tahoma"/>
              </a:rPr>
              <a:t> </a:t>
            </a:r>
            <a:r>
              <a:rPr sz="3675" i="1" spc="-22" baseline="1133" dirty="0">
                <a:latin typeface="Times New Roman"/>
                <a:cs typeface="Times New Roman"/>
              </a:rPr>
              <a:t>a</a:t>
            </a:r>
            <a:r>
              <a:rPr sz="3675" i="1" spc="-600" baseline="1133" dirty="0">
                <a:latin typeface="Times New Roman"/>
                <a:cs typeface="Times New Roman"/>
              </a:rPr>
              <a:t> </a:t>
            </a:r>
            <a:r>
              <a:rPr sz="2100" baseline="1984" dirty="0">
                <a:latin typeface="Times New Roman"/>
                <a:cs typeface="Times New Roman"/>
              </a:rPr>
              <a:t>0	</a:t>
            </a:r>
            <a:r>
              <a:rPr sz="2450" i="1" spc="-105" dirty="0">
                <a:latin typeface="Times New Roman"/>
                <a:cs typeface="Times New Roman"/>
              </a:rPr>
              <a:t>a</a:t>
            </a:r>
            <a:r>
              <a:rPr sz="1400" spc="-105" dirty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789"/>
              </a:spcBef>
              <a:tabLst>
                <a:tab pos="931544" algn="l"/>
              </a:tabLst>
            </a:pPr>
            <a:r>
              <a:rPr sz="3600" spc="-7" baseline="-10416" dirty="0">
                <a:latin typeface="Tahoma"/>
                <a:cs typeface="Tahoma"/>
              </a:rPr>
              <a:t>+</a:t>
            </a:r>
            <a:r>
              <a:rPr sz="3600" spc="-630" baseline="-10416" dirty="0">
                <a:latin typeface="Tahoma"/>
                <a:cs typeface="Tahoma"/>
              </a:rPr>
              <a:t> </a:t>
            </a:r>
            <a:r>
              <a:rPr sz="2500" i="1" spc="-100" dirty="0">
                <a:latin typeface="Times New Roman"/>
                <a:cs typeface="Times New Roman"/>
              </a:rPr>
              <a:t>a</a:t>
            </a:r>
            <a:r>
              <a:rPr sz="1450" spc="-100" dirty="0">
                <a:latin typeface="Times New Roman"/>
                <a:cs typeface="Times New Roman"/>
              </a:rPr>
              <a:t>1	</a:t>
            </a:r>
            <a:r>
              <a:rPr sz="2500" i="1" spc="130" dirty="0">
                <a:latin typeface="Times New Roman"/>
                <a:cs typeface="Times New Roman"/>
              </a:rPr>
              <a:t>a</a:t>
            </a:r>
            <a:r>
              <a:rPr sz="1450" spc="130" dirty="0">
                <a:latin typeface="Times New Roman"/>
                <a:cs typeface="Times New Roman"/>
              </a:rPr>
              <a:t>3</a:t>
            </a:r>
            <a:endParaRPr sz="1450" dirty="0">
              <a:latin typeface="Times New Roman"/>
              <a:cs typeface="Times New Roman"/>
            </a:endParaRPr>
          </a:p>
          <a:p>
            <a:pPr marL="134620">
              <a:lnSpc>
                <a:spcPct val="100000"/>
              </a:lnSpc>
              <a:spcBef>
                <a:spcPts val="2400"/>
              </a:spcBef>
            </a:pPr>
            <a:r>
              <a:rPr sz="3600" baseline="-6944" dirty="0">
                <a:latin typeface="Tahoma"/>
                <a:cs typeface="Tahoma"/>
              </a:rPr>
              <a:t>-</a:t>
            </a:r>
            <a:r>
              <a:rPr sz="3600" spc="-540" baseline="-6944" dirty="0">
                <a:latin typeface="Tahoma"/>
                <a:cs typeface="Tahoma"/>
              </a:rPr>
              <a:t> </a:t>
            </a:r>
            <a:r>
              <a:rPr sz="2600" i="1" spc="-95" dirty="0">
                <a:latin typeface="Times New Roman"/>
                <a:cs typeface="Times New Roman"/>
              </a:rPr>
              <a:t>b</a:t>
            </a:r>
            <a:r>
              <a:rPr sz="1500" spc="-95" dirty="0">
                <a:latin typeface="Times New Roman"/>
                <a:cs typeface="Times New Roman"/>
              </a:rPr>
              <a:t>1</a:t>
            </a:r>
            <a:endParaRPr sz="15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80"/>
              </a:spcBef>
            </a:pPr>
            <a:r>
              <a:rPr sz="3600" spc="-7" baseline="-9259" dirty="0">
                <a:latin typeface="Tahoma"/>
                <a:cs typeface="Tahoma"/>
              </a:rPr>
              <a:t>+</a:t>
            </a:r>
            <a:r>
              <a:rPr sz="3600" spc="-794" baseline="-9259" dirty="0">
                <a:latin typeface="Tahoma"/>
                <a:cs typeface="Tahoma"/>
              </a:rPr>
              <a:t> </a:t>
            </a:r>
            <a:r>
              <a:rPr sz="2500" i="1" spc="-70" dirty="0">
                <a:latin typeface="Times New Roman"/>
                <a:cs typeface="Times New Roman"/>
              </a:rPr>
              <a:t>c</a:t>
            </a:r>
            <a:r>
              <a:rPr sz="1450" spc="-70" dirty="0">
                <a:latin typeface="Times New Roman"/>
                <a:cs typeface="Times New Roman"/>
              </a:rPr>
              <a:t>1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28625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Routh’s</a:t>
            </a:r>
            <a:r>
              <a:rPr spc="-50" dirty="0"/>
              <a:t> </a:t>
            </a:r>
            <a:r>
              <a:rPr spc="-10" dirty="0"/>
              <a:t>Criterion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23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226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rlito"/>
                <a:cs typeface="Carlito"/>
              </a:rPr>
              <a:t>Example</a:t>
            </a:r>
            <a:r>
              <a:rPr sz="2900" b="1" spc="-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3651" y="3012467"/>
            <a:ext cx="38227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592" baseline="-24305" dirty="0">
                <a:latin typeface="Times New Roman"/>
                <a:cs typeface="Times New Roman"/>
              </a:rPr>
              <a:t>s</a:t>
            </a:r>
            <a:r>
              <a:rPr sz="1350" spc="395" dirty="0">
                <a:latin typeface="Times New Roman"/>
                <a:cs typeface="Times New Roman"/>
              </a:rPr>
              <a:t>3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703" y="3845533"/>
            <a:ext cx="2800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52" baseline="-24691" dirty="0">
                <a:latin typeface="Times New Roman"/>
                <a:cs typeface="Times New Roman"/>
              </a:rPr>
              <a:t>s</a:t>
            </a:r>
            <a:r>
              <a:rPr sz="1300" spc="35" dirty="0">
                <a:latin typeface="Times New Roman"/>
                <a:cs typeface="Times New Roman"/>
              </a:rPr>
              <a:t>2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8778" y="4543491"/>
            <a:ext cx="269240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sz="3825" i="1" spc="-240" baseline="-25054" dirty="0">
                <a:latin typeface="Times New Roman"/>
                <a:cs typeface="Times New Roman"/>
              </a:rPr>
              <a:t>s</a:t>
            </a:r>
            <a:r>
              <a:rPr sz="1450" spc="-160" dirty="0">
                <a:latin typeface="Times New Roman"/>
                <a:cs typeface="Times New Roman"/>
              </a:rPr>
              <a:t>1</a:t>
            </a:r>
            <a:endParaRPr sz="145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232" baseline="-24691" dirty="0">
                <a:latin typeface="Times New Roman"/>
                <a:cs typeface="Times New Roman"/>
              </a:rPr>
              <a:t>s</a:t>
            </a:r>
            <a:r>
              <a:rPr sz="1550" spc="-155" dirty="0">
                <a:latin typeface="Times New Roman"/>
                <a:cs typeface="Times New Roman"/>
              </a:rPr>
              <a:t>0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9104" y="745661"/>
            <a:ext cx="553085" cy="1138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35"/>
              </a:spcBef>
            </a:pPr>
            <a:r>
              <a:rPr sz="4200" i="1" spc="352" baseline="-24801" dirty="0">
                <a:latin typeface="Times New Roman"/>
                <a:cs typeface="Times New Roman"/>
              </a:rPr>
              <a:t>s</a:t>
            </a:r>
            <a:r>
              <a:rPr sz="1650" spc="235" dirty="0">
                <a:latin typeface="Times New Roman"/>
                <a:cs typeface="Times New Roman"/>
              </a:rPr>
              <a:t>3</a:t>
            </a:r>
            <a:endParaRPr sz="165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425"/>
              </a:spcBef>
            </a:pPr>
            <a:r>
              <a:rPr sz="2450" i="1" spc="-15" dirty="0">
                <a:latin typeface="Times New Roman"/>
                <a:cs typeface="Times New Roman"/>
              </a:rPr>
              <a:t>a</a:t>
            </a:r>
            <a:r>
              <a:rPr sz="2450" i="1" spc="-40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0226" y="749703"/>
            <a:ext cx="3198495" cy="1143000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75"/>
              </a:spcBef>
              <a:tabLst>
                <a:tab pos="1034415" algn="l"/>
              </a:tabLst>
            </a:pPr>
            <a:r>
              <a:rPr sz="2800" spc="335" dirty="0">
                <a:latin typeface="Symbol"/>
                <a:cs typeface="Symbol"/>
              </a:rPr>
              <a:t>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295" dirty="0">
                <a:latin typeface="Times New Roman"/>
                <a:cs typeface="Times New Roman"/>
              </a:rPr>
              <a:t>6</a:t>
            </a:r>
            <a:r>
              <a:rPr sz="2800" i="1" spc="295" dirty="0">
                <a:latin typeface="Times New Roman"/>
                <a:cs typeface="Times New Roman"/>
              </a:rPr>
              <a:t>s</a:t>
            </a:r>
            <a:r>
              <a:rPr sz="2475" spc="442" baseline="42087" dirty="0">
                <a:latin typeface="Times New Roman"/>
                <a:cs typeface="Times New Roman"/>
              </a:rPr>
              <a:t>2	</a:t>
            </a:r>
            <a:r>
              <a:rPr sz="2800" spc="335" dirty="0">
                <a:latin typeface="Symbol"/>
                <a:cs typeface="Symbol"/>
              </a:rPr>
              <a:t></a:t>
            </a:r>
            <a:r>
              <a:rPr sz="2800" spc="-405" dirty="0">
                <a:latin typeface="Times New Roman"/>
                <a:cs typeface="Times New Roman"/>
              </a:rPr>
              <a:t> </a:t>
            </a:r>
            <a:r>
              <a:rPr sz="2800" spc="275" dirty="0">
                <a:latin typeface="Times New Roman"/>
                <a:cs typeface="Times New Roman"/>
              </a:rPr>
              <a:t>12</a:t>
            </a:r>
            <a:r>
              <a:rPr sz="2800" i="1" spc="275" dirty="0">
                <a:latin typeface="Times New Roman"/>
                <a:cs typeface="Times New Roman"/>
              </a:rPr>
              <a:t>s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spc="335" dirty="0">
                <a:latin typeface="Symbol"/>
                <a:cs typeface="Symbol"/>
              </a:rPr>
              <a:t>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spc="305" dirty="0">
                <a:latin typeface="Times New Roman"/>
                <a:cs typeface="Times New Roman"/>
              </a:rPr>
              <a:t>8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335" dirty="0">
                <a:latin typeface="Symbol"/>
                <a:cs typeface="Symbol"/>
              </a:rPr>
              <a:t>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305" dirty="0"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 marL="356235">
              <a:lnSpc>
                <a:spcPct val="100000"/>
              </a:lnSpc>
              <a:spcBef>
                <a:spcPts val="1155"/>
              </a:spcBef>
              <a:tabLst>
                <a:tab pos="1341755" algn="l"/>
                <a:tab pos="2193290" algn="l"/>
              </a:tabLst>
            </a:pPr>
            <a:r>
              <a:rPr sz="2500" i="1" spc="-100" dirty="0">
                <a:latin typeface="Times New Roman"/>
                <a:cs typeface="Times New Roman"/>
              </a:rPr>
              <a:t>a</a:t>
            </a:r>
            <a:r>
              <a:rPr sz="1450" spc="-100" dirty="0">
                <a:latin typeface="Times New Roman"/>
                <a:cs typeface="Times New Roman"/>
              </a:rPr>
              <a:t>1	</a:t>
            </a:r>
            <a:r>
              <a:rPr sz="3675" i="1" spc="-157" baseline="1133" dirty="0">
                <a:latin typeface="Times New Roman"/>
                <a:cs typeface="Times New Roman"/>
              </a:rPr>
              <a:t>a</a:t>
            </a:r>
            <a:r>
              <a:rPr sz="2100" spc="-157" baseline="1984" dirty="0">
                <a:latin typeface="Times New Roman"/>
                <a:cs typeface="Times New Roman"/>
              </a:rPr>
              <a:t>2	</a:t>
            </a:r>
            <a:r>
              <a:rPr sz="2500" i="1" spc="130" dirty="0">
                <a:latin typeface="Times New Roman"/>
                <a:cs typeface="Times New Roman"/>
              </a:rPr>
              <a:t>a</a:t>
            </a:r>
            <a:r>
              <a:rPr sz="1450" spc="130" dirty="0">
                <a:latin typeface="Times New Roman"/>
                <a:cs typeface="Times New Roman"/>
              </a:rPr>
              <a:t>3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761" y="25915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53030" y="1296161"/>
            <a:ext cx="115570" cy="304800"/>
          </a:xfrm>
          <a:custGeom>
            <a:avLst/>
            <a:gdLst/>
            <a:ahLst/>
            <a:cxnLst/>
            <a:rect l="l" t="t" r="r" b="b"/>
            <a:pathLst>
              <a:path w="115569" h="304800">
                <a:moveTo>
                  <a:pt x="12826" y="192912"/>
                </a:moveTo>
                <a:lnTo>
                  <a:pt x="1905" y="199262"/>
                </a:lnTo>
                <a:lnTo>
                  <a:pt x="0" y="206248"/>
                </a:lnTo>
                <a:lnTo>
                  <a:pt x="57531" y="304800"/>
                </a:lnTo>
                <a:lnTo>
                  <a:pt x="70730" y="282193"/>
                </a:lnTo>
                <a:lnTo>
                  <a:pt x="46100" y="282193"/>
                </a:lnTo>
                <a:lnTo>
                  <a:pt x="46100" y="239775"/>
                </a:lnTo>
                <a:lnTo>
                  <a:pt x="22987" y="200151"/>
                </a:lnTo>
                <a:lnTo>
                  <a:pt x="19812" y="194817"/>
                </a:lnTo>
                <a:lnTo>
                  <a:pt x="12826" y="192912"/>
                </a:lnTo>
                <a:close/>
              </a:path>
              <a:path w="115569" h="304800">
                <a:moveTo>
                  <a:pt x="46100" y="239775"/>
                </a:moveTo>
                <a:lnTo>
                  <a:pt x="46100" y="282193"/>
                </a:lnTo>
                <a:lnTo>
                  <a:pt x="68961" y="282193"/>
                </a:lnTo>
                <a:lnTo>
                  <a:pt x="68961" y="276351"/>
                </a:lnTo>
                <a:lnTo>
                  <a:pt x="47625" y="276351"/>
                </a:lnTo>
                <a:lnTo>
                  <a:pt x="57531" y="259370"/>
                </a:lnTo>
                <a:lnTo>
                  <a:pt x="46100" y="239775"/>
                </a:lnTo>
                <a:close/>
              </a:path>
              <a:path w="115569" h="304800">
                <a:moveTo>
                  <a:pt x="102235" y="192912"/>
                </a:moveTo>
                <a:lnTo>
                  <a:pt x="95250" y="194817"/>
                </a:lnTo>
                <a:lnTo>
                  <a:pt x="92075" y="200151"/>
                </a:lnTo>
                <a:lnTo>
                  <a:pt x="68961" y="239775"/>
                </a:lnTo>
                <a:lnTo>
                  <a:pt x="68961" y="282193"/>
                </a:lnTo>
                <a:lnTo>
                  <a:pt x="70730" y="282193"/>
                </a:lnTo>
                <a:lnTo>
                  <a:pt x="115062" y="206248"/>
                </a:lnTo>
                <a:lnTo>
                  <a:pt x="113156" y="199262"/>
                </a:lnTo>
                <a:lnTo>
                  <a:pt x="102235" y="192912"/>
                </a:lnTo>
                <a:close/>
              </a:path>
              <a:path w="115569" h="304800">
                <a:moveTo>
                  <a:pt x="57531" y="259370"/>
                </a:moveTo>
                <a:lnTo>
                  <a:pt x="47625" y="276351"/>
                </a:lnTo>
                <a:lnTo>
                  <a:pt x="67437" y="276351"/>
                </a:lnTo>
                <a:lnTo>
                  <a:pt x="57531" y="259370"/>
                </a:lnTo>
                <a:close/>
              </a:path>
              <a:path w="115569" h="304800">
                <a:moveTo>
                  <a:pt x="68961" y="239775"/>
                </a:moveTo>
                <a:lnTo>
                  <a:pt x="57531" y="259370"/>
                </a:lnTo>
                <a:lnTo>
                  <a:pt x="67437" y="276351"/>
                </a:lnTo>
                <a:lnTo>
                  <a:pt x="68961" y="276351"/>
                </a:lnTo>
                <a:lnTo>
                  <a:pt x="68961" y="239775"/>
                </a:lnTo>
                <a:close/>
              </a:path>
              <a:path w="115569" h="304800">
                <a:moveTo>
                  <a:pt x="68961" y="0"/>
                </a:moveTo>
                <a:lnTo>
                  <a:pt x="46100" y="0"/>
                </a:lnTo>
                <a:lnTo>
                  <a:pt x="46100" y="239775"/>
                </a:lnTo>
                <a:lnTo>
                  <a:pt x="57531" y="259370"/>
                </a:lnTo>
                <a:lnTo>
                  <a:pt x="68961" y="239775"/>
                </a:lnTo>
                <a:lnTo>
                  <a:pt x="689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7430" y="1296161"/>
            <a:ext cx="115570" cy="304800"/>
          </a:xfrm>
          <a:custGeom>
            <a:avLst/>
            <a:gdLst/>
            <a:ahLst/>
            <a:cxnLst/>
            <a:rect l="l" t="t" r="r" b="b"/>
            <a:pathLst>
              <a:path w="115569" h="304800">
                <a:moveTo>
                  <a:pt x="12826" y="192912"/>
                </a:moveTo>
                <a:lnTo>
                  <a:pt x="1905" y="199262"/>
                </a:lnTo>
                <a:lnTo>
                  <a:pt x="0" y="206248"/>
                </a:lnTo>
                <a:lnTo>
                  <a:pt x="57531" y="304800"/>
                </a:lnTo>
                <a:lnTo>
                  <a:pt x="70730" y="282193"/>
                </a:lnTo>
                <a:lnTo>
                  <a:pt x="46100" y="282193"/>
                </a:lnTo>
                <a:lnTo>
                  <a:pt x="46100" y="239775"/>
                </a:lnTo>
                <a:lnTo>
                  <a:pt x="22987" y="200151"/>
                </a:lnTo>
                <a:lnTo>
                  <a:pt x="19812" y="194817"/>
                </a:lnTo>
                <a:lnTo>
                  <a:pt x="12826" y="192912"/>
                </a:lnTo>
                <a:close/>
              </a:path>
              <a:path w="115569" h="304800">
                <a:moveTo>
                  <a:pt x="46100" y="239775"/>
                </a:moveTo>
                <a:lnTo>
                  <a:pt x="46100" y="282193"/>
                </a:lnTo>
                <a:lnTo>
                  <a:pt x="68961" y="282193"/>
                </a:lnTo>
                <a:lnTo>
                  <a:pt x="68961" y="276351"/>
                </a:lnTo>
                <a:lnTo>
                  <a:pt x="47625" y="276351"/>
                </a:lnTo>
                <a:lnTo>
                  <a:pt x="57531" y="259370"/>
                </a:lnTo>
                <a:lnTo>
                  <a:pt x="46100" y="239775"/>
                </a:lnTo>
                <a:close/>
              </a:path>
              <a:path w="115569" h="304800">
                <a:moveTo>
                  <a:pt x="102235" y="192912"/>
                </a:moveTo>
                <a:lnTo>
                  <a:pt x="95250" y="194817"/>
                </a:lnTo>
                <a:lnTo>
                  <a:pt x="92075" y="200151"/>
                </a:lnTo>
                <a:lnTo>
                  <a:pt x="68961" y="239775"/>
                </a:lnTo>
                <a:lnTo>
                  <a:pt x="68961" y="282193"/>
                </a:lnTo>
                <a:lnTo>
                  <a:pt x="70730" y="282193"/>
                </a:lnTo>
                <a:lnTo>
                  <a:pt x="115062" y="206248"/>
                </a:lnTo>
                <a:lnTo>
                  <a:pt x="113156" y="199262"/>
                </a:lnTo>
                <a:lnTo>
                  <a:pt x="102235" y="192912"/>
                </a:lnTo>
                <a:close/>
              </a:path>
              <a:path w="115569" h="304800">
                <a:moveTo>
                  <a:pt x="57531" y="259370"/>
                </a:moveTo>
                <a:lnTo>
                  <a:pt x="47625" y="276351"/>
                </a:lnTo>
                <a:lnTo>
                  <a:pt x="67437" y="276351"/>
                </a:lnTo>
                <a:lnTo>
                  <a:pt x="57531" y="259370"/>
                </a:lnTo>
                <a:close/>
              </a:path>
              <a:path w="115569" h="304800">
                <a:moveTo>
                  <a:pt x="68961" y="239775"/>
                </a:moveTo>
                <a:lnTo>
                  <a:pt x="57531" y="259370"/>
                </a:lnTo>
                <a:lnTo>
                  <a:pt x="67437" y="276351"/>
                </a:lnTo>
                <a:lnTo>
                  <a:pt x="68961" y="276351"/>
                </a:lnTo>
                <a:lnTo>
                  <a:pt x="68961" y="239775"/>
                </a:lnTo>
                <a:close/>
              </a:path>
              <a:path w="115569" h="304800">
                <a:moveTo>
                  <a:pt x="68961" y="0"/>
                </a:moveTo>
                <a:lnTo>
                  <a:pt x="46100" y="0"/>
                </a:lnTo>
                <a:lnTo>
                  <a:pt x="46100" y="239775"/>
                </a:lnTo>
                <a:lnTo>
                  <a:pt x="57531" y="259370"/>
                </a:lnTo>
                <a:lnTo>
                  <a:pt x="68961" y="239775"/>
                </a:lnTo>
                <a:lnTo>
                  <a:pt x="689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8030" y="1296161"/>
            <a:ext cx="115570" cy="304800"/>
          </a:xfrm>
          <a:custGeom>
            <a:avLst/>
            <a:gdLst/>
            <a:ahLst/>
            <a:cxnLst/>
            <a:rect l="l" t="t" r="r" b="b"/>
            <a:pathLst>
              <a:path w="115570" h="304800">
                <a:moveTo>
                  <a:pt x="12827" y="192912"/>
                </a:moveTo>
                <a:lnTo>
                  <a:pt x="1905" y="199262"/>
                </a:lnTo>
                <a:lnTo>
                  <a:pt x="0" y="206248"/>
                </a:lnTo>
                <a:lnTo>
                  <a:pt x="57531" y="304800"/>
                </a:lnTo>
                <a:lnTo>
                  <a:pt x="70730" y="282193"/>
                </a:lnTo>
                <a:lnTo>
                  <a:pt x="46101" y="282193"/>
                </a:lnTo>
                <a:lnTo>
                  <a:pt x="46101" y="239776"/>
                </a:lnTo>
                <a:lnTo>
                  <a:pt x="22987" y="200151"/>
                </a:lnTo>
                <a:lnTo>
                  <a:pt x="19812" y="194817"/>
                </a:lnTo>
                <a:lnTo>
                  <a:pt x="12827" y="192912"/>
                </a:lnTo>
                <a:close/>
              </a:path>
              <a:path w="115570" h="304800">
                <a:moveTo>
                  <a:pt x="46101" y="239776"/>
                </a:moveTo>
                <a:lnTo>
                  <a:pt x="46101" y="282193"/>
                </a:lnTo>
                <a:lnTo>
                  <a:pt x="68961" y="282193"/>
                </a:lnTo>
                <a:lnTo>
                  <a:pt x="68961" y="276351"/>
                </a:lnTo>
                <a:lnTo>
                  <a:pt x="47625" y="276351"/>
                </a:lnTo>
                <a:lnTo>
                  <a:pt x="57530" y="259370"/>
                </a:lnTo>
                <a:lnTo>
                  <a:pt x="46101" y="239776"/>
                </a:lnTo>
                <a:close/>
              </a:path>
              <a:path w="115570" h="304800">
                <a:moveTo>
                  <a:pt x="102235" y="192912"/>
                </a:moveTo>
                <a:lnTo>
                  <a:pt x="95250" y="194817"/>
                </a:lnTo>
                <a:lnTo>
                  <a:pt x="92075" y="200151"/>
                </a:lnTo>
                <a:lnTo>
                  <a:pt x="68961" y="239776"/>
                </a:lnTo>
                <a:lnTo>
                  <a:pt x="68961" y="282193"/>
                </a:lnTo>
                <a:lnTo>
                  <a:pt x="70730" y="282193"/>
                </a:lnTo>
                <a:lnTo>
                  <a:pt x="115062" y="206248"/>
                </a:lnTo>
                <a:lnTo>
                  <a:pt x="113157" y="199262"/>
                </a:lnTo>
                <a:lnTo>
                  <a:pt x="102235" y="192912"/>
                </a:lnTo>
                <a:close/>
              </a:path>
              <a:path w="115570" h="304800">
                <a:moveTo>
                  <a:pt x="57530" y="259370"/>
                </a:moveTo>
                <a:lnTo>
                  <a:pt x="47625" y="276351"/>
                </a:lnTo>
                <a:lnTo>
                  <a:pt x="67437" y="276351"/>
                </a:lnTo>
                <a:lnTo>
                  <a:pt x="57530" y="259370"/>
                </a:lnTo>
                <a:close/>
              </a:path>
              <a:path w="115570" h="304800">
                <a:moveTo>
                  <a:pt x="68961" y="239776"/>
                </a:moveTo>
                <a:lnTo>
                  <a:pt x="57530" y="259370"/>
                </a:lnTo>
                <a:lnTo>
                  <a:pt x="67437" y="276351"/>
                </a:lnTo>
                <a:lnTo>
                  <a:pt x="68961" y="276351"/>
                </a:lnTo>
                <a:lnTo>
                  <a:pt x="68961" y="239776"/>
                </a:lnTo>
                <a:close/>
              </a:path>
              <a:path w="115570" h="304800">
                <a:moveTo>
                  <a:pt x="68961" y="0"/>
                </a:moveTo>
                <a:lnTo>
                  <a:pt x="46101" y="0"/>
                </a:lnTo>
                <a:lnTo>
                  <a:pt x="46101" y="239776"/>
                </a:lnTo>
                <a:lnTo>
                  <a:pt x="57530" y="259370"/>
                </a:lnTo>
                <a:lnTo>
                  <a:pt x="68960" y="239776"/>
                </a:lnTo>
                <a:lnTo>
                  <a:pt x="689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72430" y="1296161"/>
            <a:ext cx="115570" cy="304800"/>
          </a:xfrm>
          <a:custGeom>
            <a:avLst/>
            <a:gdLst/>
            <a:ahLst/>
            <a:cxnLst/>
            <a:rect l="l" t="t" r="r" b="b"/>
            <a:pathLst>
              <a:path w="115570" h="304800">
                <a:moveTo>
                  <a:pt x="12827" y="192912"/>
                </a:moveTo>
                <a:lnTo>
                  <a:pt x="1905" y="199262"/>
                </a:lnTo>
                <a:lnTo>
                  <a:pt x="0" y="206248"/>
                </a:lnTo>
                <a:lnTo>
                  <a:pt x="57531" y="304800"/>
                </a:lnTo>
                <a:lnTo>
                  <a:pt x="70730" y="282193"/>
                </a:lnTo>
                <a:lnTo>
                  <a:pt x="46101" y="282193"/>
                </a:lnTo>
                <a:lnTo>
                  <a:pt x="46101" y="239776"/>
                </a:lnTo>
                <a:lnTo>
                  <a:pt x="22987" y="200151"/>
                </a:lnTo>
                <a:lnTo>
                  <a:pt x="19812" y="194817"/>
                </a:lnTo>
                <a:lnTo>
                  <a:pt x="12827" y="192912"/>
                </a:lnTo>
                <a:close/>
              </a:path>
              <a:path w="115570" h="304800">
                <a:moveTo>
                  <a:pt x="46101" y="239776"/>
                </a:moveTo>
                <a:lnTo>
                  <a:pt x="46101" y="282193"/>
                </a:lnTo>
                <a:lnTo>
                  <a:pt x="68961" y="282193"/>
                </a:lnTo>
                <a:lnTo>
                  <a:pt x="68961" y="276351"/>
                </a:lnTo>
                <a:lnTo>
                  <a:pt x="47625" y="276351"/>
                </a:lnTo>
                <a:lnTo>
                  <a:pt x="57530" y="259370"/>
                </a:lnTo>
                <a:lnTo>
                  <a:pt x="46101" y="239776"/>
                </a:lnTo>
                <a:close/>
              </a:path>
              <a:path w="115570" h="304800">
                <a:moveTo>
                  <a:pt x="102235" y="192912"/>
                </a:moveTo>
                <a:lnTo>
                  <a:pt x="95250" y="194817"/>
                </a:lnTo>
                <a:lnTo>
                  <a:pt x="92075" y="200151"/>
                </a:lnTo>
                <a:lnTo>
                  <a:pt x="68961" y="239776"/>
                </a:lnTo>
                <a:lnTo>
                  <a:pt x="68961" y="282193"/>
                </a:lnTo>
                <a:lnTo>
                  <a:pt x="70730" y="282193"/>
                </a:lnTo>
                <a:lnTo>
                  <a:pt x="115062" y="206248"/>
                </a:lnTo>
                <a:lnTo>
                  <a:pt x="113157" y="199262"/>
                </a:lnTo>
                <a:lnTo>
                  <a:pt x="102235" y="192912"/>
                </a:lnTo>
                <a:close/>
              </a:path>
              <a:path w="115570" h="304800">
                <a:moveTo>
                  <a:pt x="57530" y="259370"/>
                </a:moveTo>
                <a:lnTo>
                  <a:pt x="47625" y="276351"/>
                </a:lnTo>
                <a:lnTo>
                  <a:pt x="67437" y="276351"/>
                </a:lnTo>
                <a:lnTo>
                  <a:pt x="57530" y="259370"/>
                </a:lnTo>
                <a:close/>
              </a:path>
              <a:path w="115570" h="304800">
                <a:moveTo>
                  <a:pt x="68961" y="239776"/>
                </a:moveTo>
                <a:lnTo>
                  <a:pt x="57530" y="259370"/>
                </a:lnTo>
                <a:lnTo>
                  <a:pt x="67437" y="276351"/>
                </a:lnTo>
                <a:lnTo>
                  <a:pt x="68961" y="276351"/>
                </a:lnTo>
                <a:lnTo>
                  <a:pt x="68961" y="239776"/>
                </a:lnTo>
                <a:close/>
              </a:path>
              <a:path w="115570" h="304800">
                <a:moveTo>
                  <a:pt x="68961" y="0"/>
                </a:moveTo>
                <a:lnTo>
                  <a:pt x="46101" y="0"/>
                </a:lnTo>
                <a:lnTo>
                  <a:pt x="46101" y="239776"/>
                </a:lnTo>
                <a:lnTo>
                  <a:pt x="57530" y="259370"/>
                </a:lnTo>
                <a:lnTo>
                  <a:pt x="68960" y="239776"/>
                </a:lnTo>
                <a:lnTo>
                  <a:pt x="689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55394" y="31563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77716" y="4066158"/>
            <a:ext cx="292100" cy="1694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6</a:t>
            </a: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sz="2600" i="1" spc="-95" dirty="0">
                <a:latin typeface="Times New Roman"/>
                <a:cs typeface="Times New Roman"/>
              </a:rPr>
              <a:t>b</a:t>
            </a:r>
            <a:r>
              <a:rPr sz="1500" spc="-95" dirty="0">
                <a:latin typeface="Times New Roman"/>
                <a:cs typeface="Times New Roman"/>
              </a:rPr>
              <a:t>1</a:t>
            </a:r>
            <a:endParaRPr sz="1500" dirty="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  <a:spcBef>
                <a:spcPts val="148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4150" y="3156330"/>
            <a:ext cx="358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12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89543" y="4007645"/>
            <a:ext cx="320675" cy="10953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Tahoma"/>
                <a:cs typeface="Tahoma"/>
              </a:rPr>
              <a:t>8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650" i="1" spc="-360" dirty="0">
                <a:latin typeface="Times New Roman"/>
                <a:cs typeface="Times New Roman"/>
              </a:rPr>
              <a:t>b</a:t>
            </a:r>
            <a:r>
              <a:rPr sz="2100" spc="-360" dirty="0">
                <a:latin typeface="Times New Roman"/>
                <a:cs typeface="Times New Roman"/>
              </a:rPr>
              <a:t>2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24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988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402830" y="1988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……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599" y="2290490"/>
            <a:ext cx="38227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592" baseline="-24305" dirty="0">
                <a:latin typeface="Times New Roman"/>
                <a:cs typeface="Times New Roman"/>
              </a:rPr>
              <a:t>s</a:t>
            </a:r>
            <a:r>
              <a:rPr sz="1350" spc="39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0703" y="3083533"/>
            <a:ext cx="2800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52" baseline="-24691" dirty="0">
                <a:latin typeface="Times New Roman"/>
                <a:cs typeface="Times New Roman"/>
              </a:rPr>
              <a:t>s</a:t>
            </a:r>
            <a:r>
              <a:rPr sz="1300" spc="3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8778" y="3781491"/>
            <a:ext cx="269240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sz="3825" i="1" spc="-240" baseline="-25054" dirty="0">
                <a:latin typeface="Times New Roman"/>
                <a:cs typeface="Times New Roman"/>
              </a:rPr>
              <a:t>s</a:t>
            </a:r>
            <a:r>
              <a:rPr sz="1450" spc="-16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232" baseline="-24691" dirty="0">
                <a:latin typeface="Times New Roman"/>
                <a:cs typeface="Times New Roman"/>
              </a:rPr>
              <a:t>s</a:t>
            </a:r>
            <a:r>
              <a:rPr sz="1550" spc="-15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761" y="1829561"/>
            <a:ext cx="4191000" cy="3962400"/>
          </a:xfrm>
          <a:custGeom>
            <a:avLst/>
            <a:gdLst/>
            <a:ahLst/>
            <a:cxnLst/>
            <a:rect l="l" t="t" r="r" b="b"/>
            <a:pathLst>
              <a:path w="4191000" h="3962400">
                <a:moveTo>
                  <a:pt x="0" y="0"/>
                </a:moveTo>
                <a:lnTo>
                  <a:pt x="0" y="3962400"/>
                </a:lnTo>
              </a:path>
              <a:path w="4191000" h="3962400">
                <a:moveTo>
                  <a:pt x="0" y="0"/>
                </a:moveTo>
                <a:lnTo>
                  <a:pt x="41910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55394" y="23943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7716" y="3304158"/>
            <a:ext cx="292100" cy="1694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sz="2600" i="1" spc="-95" dirty="0">
                <a:latin typeface="Times New Roman"/>
                <a:cs typeface="Times New Roman"/>
              </a:rPr>
              <a:t>b</a:t>
            </a:r>
            <a:r>
              <a:rPr sz="1500" spc="-9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  <a:spcBef>
                <a:spcPts val="148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0402" y="2394330"/>
            <a:ext cx="358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3574" y="3304158"/>
            <a:ext cx="245110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72691" y="2433827"/>
            <a:ext cx="2223135" cy="1779905"/>
            <a:chOff x="1972691" y="2433827"/>
            <a:chExt cx="2223135" cy="1779905"/>
          </a:xfrm>
        </p:grpSpPr>
        <p:sp>
          <p:nvSpPr>
            <p:cNvPr id="13" name="object 13"/>
            <p:cNvSpPr/>
            <p:nvPr/>
          </p:nvSpPr>
          <p:spPr>
            <a:xfrm>
              <a:off x="1977263" y="2438399"/>
              <a:ext cx="2214245" cy="1771014"/>
            </a:xfrm>
            <a:custGeom>
              <a:avLst/>
              <a:gdLst/>
              <a:ahLst/>
              <a:cxnLst/>
              <a:rect l="l" t="t" r="r" b="b"/>
              <a:pathLst>
                <a:path w="2214245" h="1771014">
                  <a:moveTo>
                    <a:pt x="1013587" y="1217676"/>
                  </a:moveTo>
                  <a:lnTo>
                    <a:pt x="499237" y="1217676"/>
                  </a:lnTo>
                  <a:lnTo>
                    <a:pt x="0" y="1770761"/>
                  </a:lnTo>
                  <a:lnTo>
                    <a:pt x="1013587" y="1217676"/>
                  </a:lnTo>
                  <a:close/>
                </a:path>
                <a:path w="2214245" h="1771014">
                  <a:moveTo>
                    <a:pt x="2010790" y="0"/>
                  </a:moveTo>
                  <a:lnTo>
                    <a:pt x="359282" y="0"/>
                  </a:lnTo>
                  <a:lnTo>
                    <a:pt x="312731" y="5356"/>
                  </a:lnTo>
                  <a:lnTo>
                    <a:pt x="270007" y="20617"/>
                  </a:lnTo>
                  <a:lnTo>
                    <a:pt x="232326" y="44567"/>
                  </a:lnTo>
                  <a:lnTo>
                    <a:pt x="200904" y="75989"/>
                  </a:lnTo>
                  <a:lnTo>
                    <a:pt x="176954" y="113670"/>
                  </a:lnTo>
                  <a:lnTo>
                    <a:pt x="161693" y="156394"/>
                  </a:lnTo>
                  <a:lnTo>
                    <a:pt x="156337" y="202946"/>
                  </a:lnTo>
                  <a:lnTo>
                    <a:pt x="156337" y="1014729"/>
                  </a:lnTo>
                  <a:lnTo>
                    <a:pt x="161693" y="1061281"/>
                  </a:lnTo>
                  <a:lnTo>
                    <a:pt x="176954" y="1104005"/>
                  </a:lnTo>
                  <a:lnTo>
                    <a:pt x="200904" y="1141686"/>
                  </a:lnTo>
                  <a:lnTo>
                    <a:pt x="232326" y="1173108"/>
                  </a:lnTo>
                  <a:lnTo>
                    <a:pt x="270007" y="1197058"/>
                  </a:lnTo>
                  <a:lnTo>
                    <a:pt x="312731" y="1212319"/>
                  </a:lnTo>
                  <a:lnTo>
                    <a:pt x="359282" y="1217676"/>
                  </a:lnTo>
                  <a:lnTo>
                    <a:pt x="2010790" y="1217676"/>
                  </a:lnTo>
                  <a:lnTo>
                    <a:pt x="2057342" y="1212319"/>
                  </a:lnTo>
                  <a:lnTo>
                    <a:pt x="2100066" y="1197058"/>
                  </a:lnTo>
                  <a:lnTo>
                    <a:pt x="2137747" y="1173108"/>
                  </a:lnTo>
                  <a:lnTo>
                    <a:pt x="2169169" y="1141686"/>
                  </a:lnTo>
                  <a:lnTo>
                    <a:pt x="2193119" y="1104005"/>
                  </a:lnTo>
                  <a:lnTo>
                    <a:pt x="2208380" y="1061281"/>
                  </a:lnTo>
                  <a:lnTo>
                    <a:pt x="2213737" y="1014729"/>
                  </a:lnTo>
                  <a:lnTo>
                    <a:pt x="2213737" y="202946"/>
                  </a:lnTo>
                  <a:lnTo>
                    <a:pt x="2208380" y="156394"/>
                  </a:lnTo>
                  <a:lnTo>
                    <a:pt x="2193119" y="113670"/>
                  </a:lnTo>
                  <a:lnTo>
                    <a:pt x="2169169" y="75989"/>
                  </a:lnTo>
                  <a:lnTo>
                    <a:pt x="2137747" y="44567"/>
                  </a:lnTo>
                  <a:lnTo>
                    <a:pt x="2100066" y="20617"/>
                  </a:lnTo>
                  <a:lnTo>
                    <a:pt x="2057342" y="5356"/>
                  </a:lnTo>
                  <a:lnTo>
                    <a:pt x="2010790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77263" y="2438399"/>
              <a:ext cx="2214245" cy="1771014"/>
            </a:xfrm>
            <a:custGeom>
              <a:avLst/>
              <a:gdLst/>
              <a:ahLst/>
              <a:cxnLst/>
              <a:rect l="l" t="t" r="r" b="b"/>
              <a:pathLst>
                <a:path w="2214245" h="1771014">
                  <a:moveTo>
                    <a:pt x="156337" y="202946"/>
                  </a:moveTo>
                  <a:lnTo>
                    <a:pt x="161693" y="156394"/>
                  </a:lnTo>
                  <a:lnTo>
                    <a:pt x="176954" y="113670"/>
                  </a:lnTo>
                  <a:lnTo>
                    <a:pt x="200904" y="75989"/>
                  </a:lnTo>
                  <a:lnTo>
                    <a:pt x="232326" y="44567"/>
                  </a:lnTo>
                  <a:lnTo>
                    <a:pt x="270007" y="20617"/>
                  </a:lnTo>
                  <a:lnTo>
                    <a:pt x="312731" y="5356"/>
                  </a:lnTo>
                  <a:lnTo>
                    <a:pt x="359282" y="0"/>
                  </a:lnTo>
                  <a:lnTo>
                    <a:pt x="499237" y="0"/>
                  </a:lnTo>
                  <a:lnTo>
                    <a:pt x="1013587" y="0"/>
                  </a:lnTo>
                  <a:lnTo>
                    <a:pt x="2010790" y="0"/>
                  </a:lnTo>
                  <a:lnTo>
                    <a:pt x="2057342" y="5356"/>
                  </a:lnTo>
                  <a:lnTo>
                    <a:pt x="2100066" y="20617"/>
                  </a:lnTo>
                  <a:lnTo>
                    <a:pt x="2137747" y="44567"/>
                  </a:lnTo>
                  <a:lnTo>
                    <a:pt x="2169169" y="75989"/>
                  </a:lnTo>
                  <a:lnTo>
                    <a:pt x="2193119" y="113670"/>
                  </a:lnTo>
                  <a:lnTo>
                    <a:pt x="2208380" y="156394"/>
                  </a:lnTo>
                  <a:lnTo>
                    <a:pt x="2213737" y="202946"/>
                  </a:lnTo>
                  <a:lnTo>
                    <a:pt x="2213737" y="710311"/>
                  </a:lnTo>
                  <a:lnTo>
                    <a:pt x="2213737" y="1014729"/>
                  </a:lnTo>
                  <a:lnTo>
                    <a:pt x="2208380" y="1061281"/>
                  </a:lnTo>
                  <a:lnTo>
                    <a:pt x="2193119" y="1104005"/>
                  </a:lnTo>
                  <a:lnTo>
                    <a:pt x="2169169" y="1141686"/>
                  </a:lnTo>
                  <a:lnTo>
                    <a:pt x="2137747" y="1173108"/>
                  </a:lnTo>
                  <a:lnTo>
                    <a:pt x="2100066" y="1197058"/>
                  </a:lnTo>
                  <a:lnTo>
                    <a:pt x="2057342" y="1212319"/>
                  </a:lnTo>
                  <a:lnTo>
                    <a:pt x="2010790" y="1217676"/>
                  </a:lnTo>
                  <a:lnTo>
                    <a:pt x="1013587" y="1217676"/>
                  </a:lnTo>
                  <a:lnTo>
                    <a:pt x="0" y="1770761"/>
                  </a:lnTo>
                  <a:lnTo>
                    <a:pt x="499237" y="1217676"/>
                  </a:lnTo>
                  <a:lnTo>
                    <a:pt x="359282" y="1217676"/>
                  </a:lnTo>
                  <a:lnTo>
                    <a:pt x="312731" y="1212319"/>
                  </a:lnTo>
                  <a:lnTo>
                    <a:pt x="270007" y="1197058"/>
                  </a:lnTo>
                  <a:lnTo>
                    <a:pt x="232326" y="1173108"/>
                  </a:lnTo>
                  <a:lnTo>
                    <a:pt x="200904" y="1141686"/>
                  </a:lnTo>
                  <a:lnTo>
                    <a:pt x="176954" y="1104005"/>
                  </a:lnTo>
                  <a:lnTo>
                    <a:pt x="161693" y="1061281"/>
                  </a:lnTo>
                  <a:lnTo>
                    <a:pt x="156337" y="1014729"/>
                  </a:lnTo>
                  <a:lnTo>
                    <a:pt x="156337" y="710311"/>
                  </a:lnTo>
                  <a:lnTo>
                    <a:pt x="156337" y="20294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6270" y="3061195"/>
              <a:ext cx="1412240" cy="0"/>
            </a:xfrm>
            <a:custGeom>
              <a:avLst/>
              <a:gdLst/>
              <a:ahLst/>
              <a:cxnLst/>
              <a:rect l="l" t="t" r="r" b="b"/>
              <a:pathLst>
                <a:path w="1412239">
                  <a:moveTo>
                    <a:pt x="0" y="0"/>
                  </a:moveTo>
                  <a:lnTo>
                    <a:pt x="1411965" y="0"/>
                  </a:lnTo>
                </a:path>
              </a:pathLst>
            </a:custGeom>
            <a:ln w="17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42911" y="3059714"/>
            <a:ext cx="25654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i="1" spc="-240" dirty="0">
                <a:latin typeface="Times New Roman"/>
                <a:cs typeface="Times New Roman"/>
              </a:rPr>
              <a:t>a</a:t>
            </a:r>
            <a:r>
              <a:rPr sz="1600" spc="-12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1966" y="2562806"/>
            <a:ext cx="140462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i="1" spc="-155" dirty="0">
                <a:latin typeface="Times New Roman"/>
                <a:cs typeface="Times New Roman"/>
              </a:rPr>
              <a:t>a</a:t>
            </a:r>
            <a:r>
              <a:rPr sz="1600" spc="-155" dirty="0">
                <a:latin typeface="Times New Roman"/>
                <a:cs typeface="Times New Roman"/>
              </a:rPr>
              <a:t>1</a:t>
            </a:r>
            <a:r>
              <a:rPr sz="2750" spc="-155" dirty="0">
                <a:latin typeface="Times New Roman"/>
                <a:cs typeface="Times New Roman"/>
              </a:rPr>
              <a:t>.</a:t>
            </a:r>
            <a:r>
              <a:rPr sz="2750" i="1" spc="-155" dirty="0">
                <a:latin typeface="Times New Roman"/>
                <a:cs typeface="Times New Roman"/>
              </a:rPr>
              <a:t>a</a:t>
            </a:r>
            <a:r>
              <a:rPr sz="1600" spc="-155" dirty="0">
                <a:latin typeface="Times New Roman"/>
                <a:cs typeface="Times New Roman"/>
              </a:rPr>
              <a:t>2 </a:t>
            </a:r>
            <a:r>
              <a:rPr sz="2750" spc="-225" dirty="0">
                <a:latin typeface="Symbol"/>
                <a:cs typeface="Symbol"/>
              </a:rPr>
              <a:t></a:t>
            </a:r>
            <a:r>
              <a:rPr sz="2750" spc="-320" dirty="0">
                <a:latin typeface="Times New Roman"/>
                <a:cs typeface="Times New Roman"/>
              </a:rPr>
              <a:t> </a:t>
            </a:r>
            <a:r>
              <a:rPr sz="2750" i="1" spc="-140" dirty="0">
                <a:latin typeface="Times New Roman"/>
                <a:cs typeface="Times New Roman"/>
              </a:rPr>
              <a:t>a</a:t>
            </a:r>
            <a:r>
              <a:rPr sz="1600" spc="-140" dirty="0">
                <a:latin typeface="Times New Roman"/>
                <a:cs typeface="Times New Roman"/>
              </a:rPr>
              <a:t>3</a:t>
            </a:r>
            <a:r>
              <a:rPr sz="2750" spc="-140" dirty="0">
                <a:latin typeface="Times New Roman"/>
                <a:cs typeface="Times New Roman"/>
              </a:rPr>
              <a:t>.</a:t>
            </a:r>
            <a:r>
              <a:rPr sz="2750" i="1" spc="-140" dirty="0">
                <a:latin typeface="Times New Roman"/>
                <a:cs typeface="Times New Roman"/>
              </a:rPr>
              <a:t>a</a:t>
            </a:r>
            <a:r>
              <a:rPr sz="1600" spc="-14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07763" y="2784972"/>
            <a:ext cx="48133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i="1" spc="-200" dirty="0">
                <a:latin typeface="Times New Roman"/>
                <a:cs typeface="Times New Roman"/>
              </a:rPr>
              <a:t>b</a:t>
            </a:r>
            <a:r>
              <a:rPr sz="1600" spc="-200" dirty="0">
                <a:latin typeface="Times New Roman"/>
                <a:cs typeface="Times New Roman"/>
              </a:rPr>
              <a:t>1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2750" spc="-225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25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599" y="1985690"/>
            <a:ext cx="38227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592" baseline="-24305" dirty="0">
                <a:latin typeface="Times New Roman"/>
                <a:cs typeface="Times New Roman"/>
              </a:rPr>
              <a:t>s</a:t>
            </a:r>
            <a:r>
              <a:rPr sz="1350" spc="39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0703" y="2778733"/>
            <a:ext cx="2800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52" baseline="-24691" dirty="0">
                <a:latin typeface="Times New Roman"/>
                <a:cs typeface="Times New Roman"/>
              </a:rPr>
              <a:t>s</a:t>
            </a:r>
            <a:r>
              <a:rPr sz="1300" spc="3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778" y="3476691"/>
            <a:ext cx="269240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sz="3825" i="1" spc="-240" baseline="-25054" dirty="0">
                <a:latin typeface="Times New Roman"/>
                <a:cs typeface="Times New Roman"/>
              </a:rPr>
              <a:t>s</a:t>
            </a:r>
            <a:r>
              <a:rPr sz="1450" spc="-16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232" baseline="-24691" dirty="0">
                <a:latin typeface="Times New Roman"/>
                <a:cs typeface="Times New Roman"/>
              </a:rPr>
              <a:t>s</a:t>
            </a:r>
            <a:r>
              <a:rPr sz="1550" spc="-15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761" y="1524761"/>
            <a:ext cx="4191000" cy="3962400"/>
          </a:xfrm>
          <a:custGeom>
            <a:avLst/>
            <a:gdLst/>
            <a:ahLst/>
            <a:cxnLst/>
            <a:rect l="l" t="t" r="r" b="b"/>
            <a:pathLst>
              <a:path w="4191000" h="3962400">
                <a:moveTo>
                  <a:pt x="0" y="0"/>
                </a:moveTo>
                <a:lnTo>
                  <a:pt x="0" y="3962400"/>
                </a:lnTo>
              </a:path>
              <a:path w="4191000" h="3962400">
                <a:moveTo>
                  <a:pt x="0" y="0"/>
                </a:moveTo>
                <a:lnTo>
                  <a:pt x="41910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5394" y="20895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7716" y="2999359"/>
            <a:ext cx="292100" cy="1694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sz="2600" i="1" spc="-95" dirty="0">
                <a:latin typeface="Times New Roman"/>
                <a:cs typeface="Times New Roman"/>
              </a:rPr>
              <a:t>b</a:t>
            </a:r>
            <a:r>
              <a:rPr sz="1500" spc="-9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  <a:spcBef>
                <a:spcPts val="148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0402" y="2089530"/>
            <a:ext cx="358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3574" y="2999359"/>
            <a:ext cx="245110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72691" y="2129027"/>
            <a:ext cx="2223135" cy="1779905"/>
            <a:chOff x="1972691" y="2129027"/>
            <a:chExt cx="2223135" cy="1779905"/>
          </a:xfrm>
        </p:grpSpPr>
        <p:sp>
          <p:nvSpPr>
            <p:cNvPr id="11" name="object 11"/>
            <p:cNvSpPr/>
            <p:nvPr/>
          </p:nvSpPr>
          <p:spPr>
            <a:xfrm>
              <a:off x="1977263" y="2133599"/>
              <a:ext cx="2214245" cy="1771014"/>
            </a:xfrm>
            <a:custGeom>
              <a:avLst/>
              <a:gdLst/>
              <a:ahLst/>
              <a:cxnLst/>
              <a:rect l="l" t="t" r="r" b="b"/>
              <a:pathLst>
                <a:path w="2214245" h="1771014">
                  <a:moveTo>
                    <a:pt x="1013587" y="1217676"/>
                  </a:moveTo>
                  <a:lnTo>
                    <a:pt x="499237" y="1217676"/>
                  </a:lnTo>
                  <a:lnTo>
                    <a:pt x="0" y="1770761"/>
                  </a:lnTo>
                  <a:lnTo>
                    <a:pt x="1013587" y="1217676"/>
                  </a:lnTo>
                  <a:close/>
                </a:path>
                <a:path w="2214245" h="1771014">
                  <a:moveTo>
                    <a:pt x="2010790" y="0"/>
                  </a:moveTo>
                  <a:lnTo>
                    <a:pt x="359282" y="0"/>
                  </a:lnTo>
                  <a:lnTo>
                    <a:pt x="312731" y="5356"/>
                  </a:lnTo>
                  <a:lnTo>
                    <a:pt x="270007" y="20617"/>
                  </a:lnTo>
                  <a:lnTo>
                    <a:pt x="232326" y="44567"/>
                  </a:lnTo>
                  <a:lnTo>
                    <a:pt x="200904" y="75989"/>
                  </a:lnTo>
                  <a:lnTo>
                    <a:pt x="176954" y="113670"/>
                  </a:lnTo>
                  <a:lnTo>
                    <a:pt x="161693" y="156394"/>
                  </a:lnTo>
                  <a:lnTo>
                    <a:pt x="156337" y="202946"/>
                  </a:lnTo>
                  <a:lnTo>
                    <a:pt x="156337" y="1014729"/>
                  </a:lnTo>
                  <a:lnTo>
                    <a:pt x="161693" y="1061281"/>
                  </a:lnTo>
                  <a:lnTo>
                    <a:pt x="176954" y="1104005"/>
                  </a:lnTo>
                  <a:lnTo>
                    <a:pt x="200904" y="1141686"/>
                  </a:lnTo>
                  <a:lnTo>
                    <a:pt x="232326" y="1173108"/>
                  </a:lnTo>
                  <a:lnTo>
                    <a:pt x="270007" y="1197058"/>
                  </a:lnTo>
                  <a:lnTo>
                    <a:pt x="312731" y="1212319"/>
                  </a:lnTo>
                  <a:lnTo>
                    <a:pt x="359282" y="1217676"/>
                  </a:lnTo>
                  <a:lnTo>
                    <a:pt x="2010790" y="1217676"/>
                  </a:lnTo>
                  <a:lnTo>
                    <a:pt x="2057342" y="1212319"/>
                  </a:lnTo>
                  <a:lnTo>
                    <a:pt x="2100066" y="1197058"/>
                  </a:lnTo>
                  <a:lnTo>
                    <a:pt x="2137747" y="1173108"/>
                  </a:lnTo>
                  <a:lnTo>
                    <a:pt x="2169169" y="1141686"/>
                  </a:lnTo>
                  <a:lnTo>
                    <a:pt x="2193119" y="1104005"/>
                  </a:lnTo>
                  <a:lnTo>
                    <a:pt x="2208380" y="1061281"/>
                  </a:lnTo>
                  <a:lnTo>
                    <a:pt x="2213737" y="1014729"/>
                  </a:lnTo>
                  <a:lnTo>
                    <a:pt x="2213737" y="202946"/>
                  </a:lnTo>
                  <a:lnTo>
                    <a:pt x="2208380" y="156394"/>
                  </a:lnTo>
                  <a:lnTo>
                    <a:pt x="2193119" y="113670"/>
                  </a:lnTo>
                  <a:lnTo>
                    <a:pt x="2169169" y="75989"/>
                  </a:lnTo>
                  <a:lnTo>
                    <a:pt x="2137747" y="44567"/>
                  </a:lnTo>
                  <a:lnTo>
                    <a:pt x="2100066" y="20617"/>
                  </a:lnTo>
                  <a:lnTo>
                    <a:pt x="2057342" y="5356"/>
                  </a:lnTo>
                  <a:lnTo>
                    <a:pt x="2010790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77263" y="2133599"/>
              <a:ext cx="2214245" cy="1771014"/>
            </a:xfrm>
            <a:custGeom>
              <a:avLst/>
              <a:gdLst/>
              <a:ahLst/>
              <a:cxnLst/>
              <a:rect l="l" t="t" r="r" b="b"/>
              <a:pathLst>
                <a:path w="2214245" h="1771014">
                  <a:moveTo>
                    <a:pt x="156337" y="202946"/>
                  </a:moveTo>
                  <a:lnTo>
                    <a:pt x="161693" y="156394"/>
                  </a:lnTo>
                  <a:lnTo>
                    <a:pt x="176954" y="113670"/>
                  </a:lnTo>
                  <a:lnTo>
                    <a:pt x="200904" y="75989"/>
                  </a:lnTo>
                  <a:lnTo>
                    <a:pt x="232326" y="44567"/>
                  </a:lnTo>
                  <a:lnTo>
                    <a:pt x="270007" y="20617"/>
                  </a:lnTo>
                  <a:lnTo>
                    <a:pt x="312731" y="5356"/>
                  </a:lnTo>
                  <a:lnTo>
                    <a:pt x="359282" y="0"/>
                  </a:lnTo>
                  <a:lnTo>
                    <a:pt x="499237" y="0"/>
                  </a:lnTo>
                  <a:lnTo>
                    <a:pt x="1013587" y="0"/>
                  </a:lnTo>
                  <a:lnTo>
                    <a:pt x="2010790" y="0"/>
                  </a:lnTo>
                  <a:lnTo>
                    <a:pt x="2057342" y="5356"/>
                  </a:lnTo>
                  <a:lnTo>
                    <a:pt x="2100066" y="20617"/>
                  </a:lnTo>
                  <a:lnTo>
                    <a:pt x="2137747" y="44567"/>
                  </a:lnTo>
                  <a:lnTo>
                    <a:pt x="2169169" y="75989"/>
                  </a:lnTo>
                  <a:lnTo>
                    <a:pt x="2193119" y="113670"/>
                  </a:lnTo>
                  <a:lnTo>
                    <a:pt x="2208380" y="156394"/>
                  </a:lnTo>
                  <a:lnTo>
                    <a:pt x="2213737" y="202946"/>
                  </a:lnTo>
                  <a:lnTo>
                    <a:pt x="2213737" y="710311"/>
                  </a:lnTo>
                  <a:lnTo>
                    <a:pt x="2213737" y="1014729"/>
                  </a:lnTo>
                  <a:lnTo>
                    <a:pt x="2208380" y="1061281"/>
                  </a:lnTo>
                  <a:lnTo>
                    <a:pt x="2193119" y="1104005"/>
                  </a:lnTo>
                  <a:lnTo>
                    <a:pt x="2169169" y="1141686"/>
                  </a:lnTo>
                  <a:lnTo>
                    <a:pt x="2137747" y="1173108"/>
                  </a:lnTo>
                  <a:lnTo>
                    <a:pt x="2100066" y="1197058"/>
                  </a:lnTo>
                  <a:lnTo>
                    <a:pt x="2057342" y="1212319"/>
                  </a:lnTo>
                  <a:lnTo>
                    <a:pt x="2010790" y="1217676"/>
                  </a:lnTo>
                  <a:lnTo>
                    <a:pt x="1013587" y="1217676"/>
                  </a:lnTo>
                  <a:lnTo>
                    <a:pt x="0" y="1770761"/>
                  </a:lnTo>
                  <a:lnTo>
                    <a:pt x="499237" y="1217676"/>
                  </a:lnTo>
                  <a:lnTo>
                    <a:pt x="359282" y="1217676"/>
                  </a:lnTo>
                  <a:lnTo>
                    <a:pt x="312731" y="1212319"/>
                  </a:lnTo>
                  <a:lnTo>
                    <a:pt x="270007" y="1197058"/>
                  </a:lnTo>
                  <a:lnTo>
                    <a:pt x="232326" y="1173108"/>
                  </a:lnTo>
                  <a:lnTo>
                    <a:pt x="200904" y="1141686"/>
                  </a:lnTo>
                  <a:lnTo>
                    <a:pt x="176954" y="1104005"/>
                  </a:lnTo>
                  <a:lnTo>
                    <a:pt x="161693" y="1061281"/>
                  </a:lnTo>
                  <a:lnTo>
                    <a:pt x="156337" y="1014729"/>
                  </a:lnTo>
                  <a:lnTo>
                    <a:pt x="156337" y="710311"/>
                  </a:lnTo>
                  <a:lnTo>
                    <a:pt x="156337" y="20294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12863" y="2829388"/>
              <a:ext cx="1537970" cy="0"/>
            </a:xfrm>
            <a:custGeom>
              <a:avLst/>
              <a:gdLst/>
              <a:ahLst/>
              <a:cxnLst/>
              <a:rect l="l" t="t" r="r" b="b"/>
              <a:pathLst>
                <a:path w="1537970">
                  <a:moveTo>
                    <a:pt x="0" y="0"/>
                  </a:moveTo>
                  <a:lnTo>
                    <a:pt x="1537519" y="0"/>
                  </a:lnTo>
                </a:path>
              </a:pathLst>
            </a:custGeom>
            <a:ln w="140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09015" y="28260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6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25078" y="2411676"/>
            <a:ext cx="205422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232" baseline="-35024" dirty="0">
                <a:latin typeface="Times New Roman"/>
                <a:cs typeface="Times New Roman"/>
              </a:rPr>
              <a:t>b</a:t>
            </a:r>
            <a:r>
              <a:rPr sz="1950" spc="-232" baseline="-61965" dirty="0">
                <a:latin typeface="Times New Roman"/>
                <a:cs typeface="Times New Roman"/>
              </a:rPr>
              <a:t>1 </a:t>
            </a:r>
            <a:r>
              <a:rPr sz="3450" spc="-262" baseline="-35024" dirty="0">
                <a:latin typeface="Symbol"/>
                <a:cs typeface="Symbol"/>
              </a:rPr>
              <a:t></a:t>
            </a:r>
            <a:r>
              <a:rPr sz="3450" spc="-262" baseline="-35024" dirty="0">
                <a:latin typeface="Times New Roman"/>
                <a:cs typeface="Times New Roman"/>
              </a:rPr>
              <a:t> </a:t>
            </a:r>
            <a:r>
              <a:rPr sz="2300" spc="-135" dirty="0">
                <a:latin typeface="Times New Roman"/>
                <a:cs typeface="Times New Roman"/>
              </a:rPr>
              <a:t>(6 </a:t>
            </a:r>
            <a:r>
              <a:rPr sz="2300" spc="-140" dirty="0">
                <a:latin typeface="Symbol"/>
                <a:cs typeface="Symbol"/>
              </a:rPr>
              <a:t></a:t>
            </a:r>
            <a:r>
              <a:rPr sz="2300" spc="-140" dirty="0">
                <a:latin typeface="Times New Roman"/>
                <a:cs typeface="Times New Roman"/>
              </a:rPr>
              <a:t>12)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2300" spc="-135" dirty="0">
                <a:latin typeface="Times New Roman"/>
                <a:cs typeface="Times New Roman"/>
              </a:rPr>
              <a:t>(8</a:t>
            </a:r>
            <a:r>
              <a:rPr sz="2300" spc="-135" dirty="0">
                <a:latin typeface="Symbol"/>
                <a:cs typeface="Symbol"/>
              </a:rPr>
              <a:t></a:t>
            </a:r>
            <a:r>
              <a:rPr sz="2300" spc="-135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83540" y="1988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</a:t>
            </a:r>
            <a:endParaRPr sz="290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26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02830" y="1988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……</a:t>
            </a:r>
            <a:endParaRPr sz="2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599" y="1985690"/>
            <a:ext cx="38227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592" baseline="-24305" dirty="0">
                <a:latin typeface="Times New Roman"/>
                <a:cs typeface="Times New Roman"/>
              </a:rPr>
              <a:t>s</a:t>
            </a:r>
            <a:r>
              <a:rPr sz="1350" spc="39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0703" y="2778733"/>
            <a:ext cx="2800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52" baseline="-24691" dirty="0">
                <a:latin typeface="Times New Roman"/>
                <a:cs typeface="Times New Roman"/>
              </a:rPr>
              <a:t>s</a:t>
            </a:r>
            <a:r>
              <a:rPr sz="1300" spc="3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778" y="3476691"/>
            <a:ext cx="269240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sz="3825" i="1" spc="-240" baseline="-25054" dirty="0">
                <a:latin typeface="Times New Roman"/>
                <a:cs typeface="Times New Roman"/>
              </a:rPr>
              <a:t>s</a:t>
            </a:r>
            <a:r>
              <a:rPr sz="1450" spc="-16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232" baseline="-24691" dirty="0">
                <a:latin typeface="Times New Roman"/>
                <a:cs typeface="Times New Roman"/>
              </a:rPr>
              <a:t>s</a:t>
            </a:r>
            <a:r>
              <a:rPr sz="1550" spc="-15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761" y="1524761"/>
            <a:ext cx="5791200" cy="3962400"/>
          </a:xfrm>
          <a:custGeom>
            <a:avLst/>
            <a:gdLst/>
            <a:ahLst/>
            <a:cxnLst/>
            <a:rect l="l" t="t" r="r" b="b"/>
            <a:pathLst>
              <a:path w="5791200" h="3962400">
                <a:moveTo>
                  <a:pt x="0" y="0"/>
                </a:moveTo>
                <a:lnTo>
                  <a:pt x="0" y="3962400"/>
                </a:lnTo>
              </a:path>
              <a:path w="5791200" h="3962400">
                <a:moveTo>
                  <a:pt x="0" y="0"/>
                </a:moveTo>
                <a:lnTo>
                  <a:pt x="579119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5394" y="20895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4095" y="29277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0402" y="2089530"/>
            <a:ext cx="358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3574" y="2999359"/>
            <a:ext cx="245110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66208" y="3806190"/>
            <a:ext cx="2774315" cy="1404620"/>
            <a:chOff x="4966208" y="3806190"/>
            <a:chExt cx="2774315" cy="1404620"/>
          </a:xfrm>
        </p:grpSpPr>
        <p:sp>
          <p:nvSpPr>
            <p:cNvPr id="11" name="object 11"/>
            <p:cNvSpPr/>
            <p:nvPr/>
          </p:nvSpPr>
          <p:spPr>
            <a:xfrm>
              <a:off x="4970780" y="3810762"/>
              <a:ext cx="2765425" cy="1395730"/>
            </a:xfrm>
            <a:custGeom>
              <a:avLst/>
              <a:gdLst/>
              <a:ahLst/>
              <a:cxnLst/>
              <a:rect l="l" t="t" r="r" b="b"/>
              <a:pathLst>
                <a:path w="2765425" h="1395729">
                  <a:moveTo>
                    <a:pt x="0" y="0"/>
                  </a:moveTo>
                  <a:lnTo>
                    <a:pt x="707644" y="685800"/>
                  </a:lnTo>
                  <a:lnTo>
                    <a:pt x="707644" y="1192530"/>
                  </a:lnTo>
                  <a:lnTo>
                    <a:pt x="713000" y="1238987"/>
                  </a:lnTo>
                  <a:lnTo>
                    <a:pt x="728255" y="1281644"/>
                  </a:lnTo>
                  <a:lnTo>
                    <a:pt x="752191" y="1319279"/>
                  </a:lnTo>
                  <a:lnTo>
                    <a:pt x="783586" y="1350674"/>
                  </a:lnTo>
                  <a:lnTo>
                    <a:pt x="821221" y="1374610"/>
                  </a:lnTo>
                  <a:lnTo>
                    <a:pt x="863878" y="1389865"/>
                  </a:lnTo>
                  <a:lnTo>
                    <a:pt x="910336" y="1395221"/>
                  </a:lnTo>
                  <a:lnTo>
                    <a:pt x="2562352" y="1395221"/>
                  </a:lnTo>
                  <a:lnTo>
                    <a:pt x="2608809" y="1389865"/>
                  </a:lnTo>
                  <a:lnTo>
                    <a:pt x="2651466" y="1374610"/>
                  </a:lnTo>
                  <a:lnTo>
                    <a:pt x="2689101" y="1350674"/>
                  </a:lnTo>
                  <a:lnTo>
                    <a:pt x="2720496" y="1319279"/>
                  </a:lnTo>
                  <a:lnTo>
                    <a:pt x="2744432" y="1281644"/>
                  </a:lnTo>
                  <a:lnTo>
                    <a:pt x="2759687" y="1238987"/>
                  </a:lnTo>
                  <a:lnTo>
                    <a:pt x="2765044" y="1192530"/>
                  </a:lnTo>
                  <a:lnTo>
                    <a:pt x="2765044" y="381762"/>
                  </a:lnTo>
                  <a:lnTo>
                    <a:pt x="707644" y="381762"/>
                  </a:lnTo>
                  <a:lnTo>
                    <a:pt x="0" y="0"/>
                  </a:lnTo>
                  <a:close/>
                </a:path>
                <a:path w="2765425" h="1395729">
                  <a:moveTo>
                    <a:pt x="2562352" y="179069"/>
                  </a:moveTo>
                  <a:lnTo>
                    <a:pt x="910336" y="179069"/>
                  </a:lnTo>
                  <a:lnTo>
                    <a:pt x="863878" y="184426"/>
                  </a:lnTo>
                  <a:lnTo>
                    <a:pt x="821221" y="199681"/>
                  </a:lnTo>
                  <a:lnTo>
                    <a:pt x="783586" y="223617"/>
                  </a:lnTo>
                  <a:lnTo>
                    <a:pt x="752191" y="255012"/>
                  </a:lnTo>
                  <a:lnTo>
                    <a:pt x="728255" y="292647"/>
                  </a:lnTo>
                  <a:lnTo>
                    <a:pt x="713000" y="335304"/>
                  </a:lnTo>
                  <a:lnTo>
                    <a:pt x="707644" y="381762"/>
                  </a:lnTo>
                  <a:lnTo>
                    <a:pt x="2765044" y="381762"/>
                  </a:lnTo>
                  <a:lnTo>
                    <a:pt x="2759687" y="335304"/>
                  </a:lnTo>
                  <a:lnTo>
                    <a:pt x="2744432" y="292647"/>
                  </a:lnTo>
                  <a:lnTo>
                    <a:pt x="2720496" y="255012"/>
                  </a:lnTo>
                  <a:lnTo>
                    <a:pt x="2689101" y="223617"/>
                  </a:lnTo>
                  <a:lnTo>
                    <a:pt x="2651466" y="199681"/>
                  </a:lnTo>
                  <a:lnTo>
                    <a:pt x="2608809" y="184426"/>
                  </a:lnTo>
                  <a:lnTo>
                    <a:pt x="2562352" y="179069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70780" y="3810762"/>
              <a:ext cx="2765425" cy="1395730"/>
            </a:xfrm>
            <a:custGeom>
              <a:avLst/>
              <a:gdLst/>
              <a:ahLst/>
              <a:cxnLst/>
              <a:rect l="l" t="t" r="r" b="b"/>
              <a:pathLst>
                <a:path w="2765425" h="1395729">
                  <a:moveTo>
                    <a:pt x="707644" y="381762"/>
                  </a:moveTo>
                  <a:lnTo>
                    <a:pt x="713000" y="335304"/>
                  </a:lnTo>
                  <a:lnTo>
                    <a:pt x="728255" y="292647"/>
                  </a:lnTo>
                  <a:lnTo>
                    <a:pt x="752191" y="255012"/>
                  </a:lnTo>
                  <a:lnTo>
                    <a:pt x="783586" y="223617"/>
                  </a:lnTo>
                  <a:lnTo>
                    <a:pt x="821221" y="199681"/>
                  </a:lnTo>
                  <a:lnTo>
                    <a:pt x="863878" y="184426"/>
                  </a:lnTo>
                  <a:lnTo>
                    <a:pt x="910336" y="179069"/>
                  </a:lnTo>
                  <a:lnTo>
                    <a:pt x="1050544" y="179069"/>
                  </a:lnTo>
                  <a:lnTo>
                    <a:pt x="1564894" y="179069"/>
                  </a:lnTo>
                  <a:lnTo>
                    <a:pt x="2562352" y="179069"/>
                  </a:lnTo>
                  <a:lnTo>
                    <a:pt x="2608809" y="184426"/>
                  </a:lnTo>
                  <a:lnTo>
                    <a:pt x="2651466" y="199681"/>
                  </a:lnTo>
                  <a:lnTo>
                    <a:pt x="2689101" y="223617"/>
                  </a:lnTo>
                  <a:lnTo>
                    <a:pt x="2720496" y="255012"/>
                  </a:lnTo>
                  <a:lnTo>
                    <a:pt x="2744432" y="292647"/>
                  </a:lnTo>
                  <a:lnTo>
                    <a:pt x="2759687" y="335304"/>
                  </a:lnTo>
                  <a:lnTo>
                    <a:pt x="2765044" y="381762"/>
                  </a:lnTo>
                  <a:lnTo>
                    <a:pt x="2765044" y="685800"/>
                  </a:lnTo>
                  <a:lnTo>
                    <a:pt x="2765044" y="1192530"/>
                  </a:lnTo>
                  <a:lnTo>
                    <a:pt x="2759687" y="1238987"/>
                  </a:lnTo>
                  <a:lnTo>
                    <a:pt x="2744432" y="1281644"/>
                  </a:lnTo>
                  <a:lnTo>
                    <a:pt x="2720496" y="1319279"/>
                  </a:lnTo>
                  <a:lnTo>
                    <a:pt x="2689101" y="1350674"/>
                  </a:lnTo>
                  <a:lnTo>
                    <a:pt x="2651466" y="1374610"/>
                  </a:lnTo>
                  <a:lnTo>
                    <a:pt x="2608809" y="1389865"/>
                  </a:lnTo>
                  <a:lnTo>
                    <a:pt x="2562352" y="1395221"/>
                  </a:lnTo>
                  <a:lnTo>
                    <a:pt x="1564894" y="1395221"/>
                  </a:lnTo>
                  <a:lnTo>
                    <a:pt x="1050544" y="1395221"/>
                  </a:lnTo>
                  <a:lnTo>
                    <a:pt x="910336" y="1395221"/>
                  </a:lnTo>
                  <a:lnTo>
                    <a:pt x="863878" y="1389865"/>
                  </a:lnTo>
                  <a:lnTo>
                    <a:pt x="821221" y="1374610"/>
                  </a:lnTo>
                  <a:lnTo>
                    <a:pt x="783586" y="1350674"/>
                  </a:lnTo>
                  <a:lnTo>
                    <a:pt x="752191" y="1319279"/>
                  </a:lnTo>
                  <a:lnTo>
                    <a:pt x="728255" y="1281644"/>
                  </a:lnTo>
                  <a:lnTo>
                    <a:pt x="713000" y="1238987"/>
                  </a:lnTo>
                  <a:lnTo>
                    <a:pt x="707644" y="1192530"/>
                  </a:lnTo>
                  <a:lnTo>
                    <a:pt x="707644" y="685800"/>
                  </a:lnTo>
                  <a:lnTo>
                    <a:pt x="0" y="0"/>
                  </a:lnTo>
                  <a:lnTo>
                    <a:pt x="707644" y="38176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23167" y="4673081"/>
              <a:ext cx="1311275" cy="0"/>
            </a:xfrm>
            <a:custGeom>
              <a:avLst/>
              <a:gdLst/>
              <a:ahLst/>
              <a:cxnLst/>
              <a:rect l="l" t="t" r="r" b="b"/>
              <a:pathLst>
                <a:path w="1311275">
                  <a:moveTo>
                    <a:pt x="0" y="0"/>
                  </a:moveTo>
                  <a:lnTo>
                    <a:pt x="1310649" y="0"/>
                  </a:lnTo>
                </a:path>
              </a:pathLst>
            </a:custGeom>
            <a:ln w="13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26794" y="3576735"/>
            <a:ext cx="783590" cy="111760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2400" spc="-5" dirty="0">
                <a:latin typeface="Tahoma"/>
                <a:cs typeface="Tahoma"/>
              </a:rPr>
              <a:t>10.67</a:t>
            </a:r>
            <a:endParaRPr sz="2400">
              <a:latin typeface="Tahoma"/>
              <a:cs typeface="Tahoma"/>
            </a:endParaRPr>
          </a:p>
          <a:p>
            <a:pPr marL="22225" algn="ctr">
              <a:lnSpc>
                <a:spcPct val="100000"/>
              </a:lnSpc>
              <a:spcBef>
                <a:spcPts val="116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7055" y="20895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480428" y="30039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64946" y="4669473"/>
            <a:ext cx="24384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-55" dirty="0">
                <a:latin typeface="Times New Roman"/>
                <a:cs typeface="Times New Roman"/>
              </a:rPr>
              <a:t>a</a:t>
            </a:r>
            <a:r>
              <a:rPr sz="1300" spc="-1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7864" y="4266776"/>
            <a:ext cx="130810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-20" dirty="0">
                <a:latin typeface="Times New Roman"/>
                <a:cs typeface="Times New Roman"/>
              </a:rPr>
              <a:t>a</a:t>
            </a:r>
            <a:r>
              <a:rPr sz="1300" spc="-20" dirty="0">
                <a:latin typeface="Times New Roman"/>
                <a:cs typeface="Times New Roman"/>
              </a:rPr>
              <a:t>1</a:t>
            </a:r>
            <a:r>
              <a:rPr sz="2250" spc="-20" dirty="0">
                <a:latin typeface="Times New Roman"/>
                <a:cs typeface="Times New Roman"/>
              </a:rPr>
              <a:t>.</a:t>
            </a:r>
            <a:r>
              <a:rPr sz="2250" i="1" spc="-20" dirty="0">
                <a:latin typeface="Times New Roman"/>
                <a:cs typeface="Times New Roman"/>
              </a:rPr>
              <a:t>a</a:t>
            </a:r>
            <a:r>
              <a:rPr sz="1300" spc="-20" dirty="0">
                <a:latin typeface="Times New Roman"/>
                <a:cs typeface="Times New Roman"/>
              </a:rPr>
              <a:t>4 </a:t>
            </a:r>
            <a:r>
              <a:rPr sz="2250" spc="-20" dirty="0">
                <a:latin typeface="Symbol"/>
                <a:cs typeface="Symbol"/>
              </a:rPr>
              <a:t></a:t>
            </a:r>
            <a:r>
              <a:rPr sz="2250" spc="-370" dirty="0">
                <a:latin typeface="Times New Roman"/>
                <a:cs typeface="Times New Roman"/>
              </a:rPr>
              <a:t> </a:t>
            </a:r>
            <a:r>
              <a:rPr sz="2250" i="1" spc="15" dirty="0">
                <a:latin typeface="Times New Roman"/>
                <a:cs typeface="Times New Roman"/>
              </a:rPr>
              <a:t>a</a:t>
            </a:r>
            <a:r>
              <a:rPr sz="1300" spc="15" dirty="0">
                <a:latin typeface="Times New Roman"/>
                <a:cs typeface="Times New Roman"/>
              </a:rPr>
              <a:t>0.</a:t>
            </a:r>
            <a:r>
              <a:rPr sz="2250" i="1" spc="15" dirty="0">
                <a:latin typeface="Times New Roman"/>
                <a:cs typeface="Times New Roman"/>
              </a:rPr>
              <a:t>a</a:t>
            </a:r>
            <a:r>
              <a:rPr sz="1300" spc="15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75069" y="4446820"/>
            <a:ext cx="485775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20" dirty="0">
                <a:latin typeface="Times New Roman"/>
                <a:cs typeface="Times New Roman"/>
              </a:rPr>
              <a:t>b</a:t>
            </a:r>
            <a:r>
              <a:rPr sz="1300" spc="20" dirty="0">
                <a:latin typeface="Times New Roman"/>
                <a:cs typeface="Times New Roman"/>
              </a:rPr>
              <a:t>2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83540" y="1988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</a:t>
            </a:r>
            <a:endParaRPr sz="290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27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02830" y="1988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……</a:t>
            </a:r>
            <a:endParaRPr sz="2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599" y="2290490"/>
            <a:ext cx="38227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592" baseline="-24305" dirty="0">
                <a:latin typeface="Times New Roman"/>
                <a:cs typeface="Times New Roman"/>
              </a:rPr>
              <a:t>s</a:t>
            </a:r>
            <a:r>
              <a:rPr sz="1350" spc="39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0703" y="3083533"/>
            <a:ext cx="2800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52" baseline="-24691" dirty="0">
                <a:latin typeface="Times New Roman"/>
                <a:cs typeface="Times New Roman"/>
              </a:rPr>
              <a:t>s</a:t>
            </a:r>
            <a:r>
              <a:rPr sz="1300" spc="3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778" y="3781491"/>
            <a:ext cx="269240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sz="3825" i="1" spc="-240" baseline="-25054" dirty="0">
                <a:latin typeface="Times New Roman"/>
                <a:cs typeface="Times New Roman"/>
              </a:rPr>
              <a:t>s</a:t>
            </a:r>
            <a:r>
              <a:rPr sz="1450" spc="-16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232" baseline="-24691" dirty="0">
                <a:latin typeface="Times New Roman"/>
                <a:cs typeface="Times New Roman"/>
              </a:rPr>
              <a:t>s</a:t>
            </a:r>
            <a:r>
              <a:rPr sz="1550" spc="-15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761" y="1829561"/>
            <a:ext cx="5791200" cy="3962400"/>
          </a:xfrm>
          <a:custGeom>
            <a:avLst/>
            <a:gdLst/>
            <a:ahLst/>
            <a:cxnLst/>
            <a:rect l="l" t="t" r="r" b="b"/>
            <a:pathLst>
              <a:path w="5791200" h="3962400">
                <a:moveTo>
                  <a:pt x="0" y="0"/>
                </a:moveTo>
                <a:lnTo>
                  <a:pt x="0" y="3962400"/>
                </a:lnTo>
              </a:path>
              <a:path w="5791200" h="3962400">
                <a:moveTo>
                  <a:pt x="0" y="0"/>
                </a:moveTo>
                <a:lnTo>
                  <a:pt x="579119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5394" y="23943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4095" y="3232226"/>
            <a:ext cx="1924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0402" y="2394330"/>
            <a:ext cx="358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3574" y="3304158"/>
            <a:ext cx="245110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66208" y="4110990"/>
            <a:ext cx="2774315" cy="1404620"/>
            <a:chOff x="4966208" y="4110990"/>
            <a:chExt cx="2774315" cy="1404620"/>
          </a:xfrm>
        </p:grpSpPr>
        <p:sp>
          <p:nvSpPr>
            <p:cNvPr id="11" name="object 11"/>
            <p:cNvSpPr/>
            <p:nvPr/>
          </p:nvSpPr>
          <p:spPr>
            <a:xfrm>
              <a:off x="4970780" y="4115562"/>
              <a:ext cx="2765425" cy="1395730"/>
            </a:xfrm>
            <a:custGeom>
              <a:avLst/>
              <a:gdLst/>
              <a:ahLst/>
              <a:cxnLst/>
              <a:rect l="l" t="t" r="r" b="b"/>
              <a:pathLst>
                <a:path w="2765425" h="1395729">
                  <a:moveTo>
                    <a:pt x="0" y="0"/>
                  </a:moveTo>
                  <a:lnTo>
                    <a:pt x="707644" y="685800"/>
                  </a:lnTo>
                  <a:lnTo>
                    <a:pt x="707644" y="1192530"/>
                  </a:lnTo>
                  <a:lnTo>
                    <a:pt x="713000" y="1238987"/>
                  </a:lnTo>
                  <a:lnTo>
                    <a:pt x="728255" y="1281644"/>
                  </a:lnTo>
                  <a:lnTo>
                    <a:pt x="752191" y="1319279"/>
                  </a:lnTo>
                  <a:lnTo>
                    <a:pt x="783586" y="1350674"/>
                  </a:lnTo>
                  <a:lnTo>
                    <a:pt x="821221" y="1374610"/>
                  </a:lnTo>
                  <a:lnTo>
                    <a:pt x="863878" y="1389865"/>
                  </a:lnTo>
                  <a:lnTo>
                    <a:pt x="910336" y="1395222"/>
                  </a:lnTo>
                  <a:lnTo>
                    <a:pt x="2562352" y="1395222"/>
                  </a:lnTo>
                  <a:lnTo>
                    <a:pt x="2608809" y="1389865"/>
                  </a:lnTo>
                  <a:lnTo>
                    <a:pt x="2651466" y="1374610"/>
                  </a:lnTo>
                  <a:lnTo>
                    <a:pt x="2689101" y="1350674"/>
                  </a:lnTo>
                  <a:lnTo>
                    <a:pt x="2720496" y="1319279"/>
                  </a:lnTo>
                  <a:lnTo>
                    <a:pt x="2744432" y="1281644"/>
                  </a:lnTo>
                  <a:lnTo>
                    <a:pt x="2759687" y="1238987"/>
                  </a:lnTo>
                  <a:lnTo>
                    <a:pt x="2765044" y="1192530"/>
                  </a:lnTo>
                  <a:lnTo>
                    <a:pt x="2765044" y="381762"/>
                  </a:lnTo>
                  <a:lnTo>
                    <a:pt x="707644" y="381762"/>
                  </a:lnTo>
                  <a:lnTo>
                    <a:pt x="0" y="0"/>
                  </a:lnTo>
                  <a:close/>
                </a:path>
                <a:path w="2765425" h="1395729">
                  <a:moveTo>
                    <a:pt x="2562352" y="179069"/>
                  </a:moveTo>
                  <a:lnTo>
                    <a:pt x="910336" y="179069"/>
                  </a:lnTo>
                  <a:lnTo>
                    <a:pt x="863878" y="184426"/>
                  </a:lnTo>
                  <a:lnTo>
                    <a:pt x="821221" y="199681"/>
                  </a:lnTo>
                  <a:lnTo>
                    <a:pt x="783586" y="223617"/>
                  </a:lnTo>
                  <a:lnTo>
                    <a:pt x="752191" y="255012"/>
                  </a:lnTo>
                  <a:lnTo>
                    <a:pt x="728255" y="292647"/>
                  </a:lnTo>
                  <a:lnTo>
                    <a:pt x="713000" y="335304"/>
                  </a:lnTo>
                  <a:lnTo>
                    <a:pt x="707644" y="381762"/>
                  </a:lnTo>
                  <a:lnTo>
                    <a:pt x="2765044" y="381762"/>
                  </a:lnTo>
                  <a:lnTo>
                    <a:pt x="2759687" y="335304"/>
                  </a:lnTo>
                  <a:lnTo>
                    <a:pt x="2744432" y="292647"/>
                  </a:lnTo>
                  <a:lnTo>
                    <a:pt x="2720496" y="255012"/>
                  </a:lnTo>
                  <a:lnTo>
                    <a:pt x="2689101" y="223617"/>
                  </a:lnTo>
                  <a:lnTo>
                    <a:pt x="2651466" y="199681"/>
                  </a:lnTo>
                  <a:lnTo>
                    <a:pt x="2608809" y="184426"/>
                  </a:lnTo>
                  <a:lnTo>
                    <a:pt x="2562352" y="179069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70780" y="4115562"/>
              <a:ext cx="2765425" cy="1395730"/>
            </a:xfrm>
            <a:custGeom>
              <a:avLst/>
              <a:gdLst/>
              <a:ahLst/>
              <a:cxnLst/>
              <a:rect l="l" t="t" r="r" b="b"/>
              <a:pathLst>
                <a:path w="2765425" h="1395729">
                  <a:moveTo>
                    <a:pt x="707644" y="381762"/>
                  </a:moveTo>
                  <a:lnTo>
                    <a:pt x="713000" y="335304"/>
                  </a:lnTo>
                  <a:lnTo>
                    <a:pt x="728255" y="292647"/>
                  </a:lnTo>
                  <a:lnTo>
                    <a:pt x="752191" y="255012"/>
                  </a:lnTo>
                  <a:lnTo>
                    <a:pt x="783586" y="223617"/>
                  </a:lnTo>
                  <a:lnTo>
                    <a:pt x="821221" y="199681"/>
                  </a:lnTo>
                  <a:lnTo>
                    <a:pt x="863878" y="184426"/>
                  </a:lnTo>
                  <a:lnTo>
                    <a:pt x="910336" y="179069"/>
                  </a:lnTo>
                  <a:lnTo>
                    <a:pt x="1050544" y="179069"/>
                  </a:lnTo>
                  <a:lnTo>
                    <a:pt x="1564894" y="179069"/>
                  </a:lnTo>
                  <a:lnTo>
                    <a:pt x="2562352" y="179069"/>
                  </a:lnTo>
                  <a:lnTo>
                    <a:pt x="2608809" y="184426"/>
                  </a:lnTo>
                  <a:lnTo>
                    <a:pt x="2651466" y="199681"/>
                  </a:lnTo>
                  <a:lnTo>
                    <a:pt x="2689101" y="223617"/>
                  </a:lnTo>
                  <a:lnTo>
                    <a:pt x="2720496" y="255012"/>
                  </a:lnTo>
                  <a:lnTo>
                    <a:pt x="2744432" y="292647"/>
                  </a:lnTo>
                  <a:lnTo>
                    <a:pt x="2759687" y="335304"/>
                  </a:lnTo>
                  <a:lnTo>
                    <a:pt x="2765044" y="381762"/>
                  </a:lnTo>
                  <a:lnTo>
                    <a:pt x="2765044" y="685800"/>
                  </a:lnTo>
                  <a:lnTo>
                    <a:pt x="2765044" y="1192530"/>
                  </a:lnTo>
                  <a:lnTo>
                    <a:pt x="2759687" y="1238987"/>
                  </a:lnTo>
                  <a:lnTo>
                    <a:pt x="2744432" y="1281644"/>
                  </a:lnTo>
                  <a:lnTo>
                    <a:pt x="2720496" y="1319279"/>
                  </a:lnTo>
                  <a:lnTo>
                    <a:pt x="2689101" y="1350674"/>
                  </a:lnTo>
                  <a:lnTo>
                    <a:pt x="2651466" y="1374610"/>
                  </a:lnTo>
                  <a:lnTo>
                    <a:pt x="2608809" y="1389865"/>
                  </a:lnTo>
                  <a:lnTo>
                    <a:pt x="2562352" y="1395222"/>
                  </a:lnTo>
                  <a:lnTo>
                    <a:pt x="1564894" y="1395222"/>
                  </a:lnTo>
                  <a:lnTo>
                    <a:pt x="1050544" y="1395222"/>
                  </a:lnTo>
                  <a:lnTo>
                    <a:pt x="910336" y="1395222"/>
                  </a:lnTo>
                  <a:lnTo>
                    <a:pt x="863878" y="1389865"/>
                  </a:lnTo>
                  <a:lnTo>
                    <a:pt x="821221" y="1374610"/>
                  </a:lnTo>
                  <a:lnTo>
                    <a:pt x="783586" y="1350674"/>
                  </a:lnTo>
                  <a:lnTo>
                    <a:pt x="752191" y="1319279"/>
                  </a:lnTo>
                  <a:lnTo>
                    <a:pt x="728255" y="1281644"/>
                  </a:lnTo>
                  <a:lnTo>
                    <a:pt x="713000" y="1238987"/>
                  </a:lnTo>
                  <a:lnTo>
                    <a:pt x="707644" y="1192530"/>
                  </a:lnTo>
                  <a:lnTo>
                    <a:pt x="707644" y="685800"/>
                  </a:lnTo>
                  <a:lnTo>
                    <a:pt x="0" y="0"/>
                  </a:lnTo>
                  <a:lnTo>
                    <a:pt x="707644" y="38176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54186" y="4977881"/>
              <a:ext cx="1238250" cy="0"/>
            </a:xfrm>
            <a:custGeom>
              <a:avLst/>
              <a:gdLst/>
              <a:ahLst/>
              <a:cxnLst/>
              <a:rect l="l" t="t" r="r" b="b"/>
              <a:pathLst>
                <a:path w="1238250">
                  <a:moveTo>
                    <a:pt x="0" y="0"/>
                  </a:moveTo>
                  <a:lnTo>
                    <a:pt x="1238055" y="0"/>
                  </a:lnTo>
                </a:path>
              </a:pathLst>
            </a:custGeom>
            <a:ln w="13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26794" y="3881535"/>
            <a:ext cx="783590" cy="111760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2400" spc="-5" dirty="0">
                <a:latin typeface="Tahoma"/>
                <a:cs typeface="Tahoma"/>
              </a:rPr>
              <a:t>10.67</a:t>
            </a:r>
            <a:endParaRPr sz="2400">
              <a:latin typeface="Tahoma"/>
              <a:cs typeface="Tahoma"/>
            </a:endParaRPr>
          </a:p>
          <a:p>
            <a:pPr marL="22225" algn="ctr">
              <a:lnSpc>
                <a:spcPct val="100000"/>
              </a:lnSpc>
              <a:spcBef>
                <a:spcPts val="116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7055" y="23943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80428" y="3308426"/>
            <a:ext cx="1924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93549" y="4974273"/>
            <a:ext cx="16764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0" dirty="0">
                <a:latin typeface="Times New Roman"/>
                <a:cs typeface="Times New Roman"/>
              </a:rPr>
              <a:t>6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8487" y="4571576"/>
            <a:ext cx="127127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25" dirty="0">
                <a:latin typeface="Times New Roman"/>
                <a:cs typeface="Times New Roman"/>
              </a:rPr>
              <a:t>1</a:t>
            </a:r>
            <a:r>
              <a:rPr sz="2250" spc="25" dirty="0">
                <a:latin typeface="Symbol"/>
                <a:cs typeface="Symbol"/>
              </a:rPr>
              <a:t></a:t>
            </a:r>
            <a:r>
              <a:rPr sz="2250" spc="-28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0</a:t>
            </a:r>
            <a:r>
              <a:rPr sz="2250" spc="-21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Symbol"/>
                <a:cs typeface="Symbol"/>
              </a:rPr>
              <a:t></a:t>
            </a:r>
            <a:r>
              <a:rPr sz="2250" spc="-21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6</a:t>
            </a:r>
            <a:r>
              <a:rPr sz="2250" spc="-33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Symbol"/>
                <a:cs typeface="Symbol"/>
              </a:rPr>
              <a:t></a:t>
            </a:r>
            <a:r>
              <a:rPr sz="2250" spc="-27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10315" y="4751620"/>
            <a:ext cx="48387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15" dirty="0">
                <a:latin typeface="Times New Roman"/>
                <a:cs typeface="Times New Roman"/>
              </a:rPr>
              <a:t>b</a:t>
            </a:r>
            <a:r>
              <a:rPr sz="1300" spc="15" dirty="0">
                <a:latin typeface="Times New Roman"/>
                <a:cs typeface="Times New Roman"/>
              </a:rPr>
              <a:t>2</a:t>
            </a:r>
            <a:r>
              <a:rPr sz="1300" spc="16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83540" y="1988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</a:t>
            </a:r>
            <a:endParaRPr sz="290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28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02830" y="1988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……</a:t>
            </a:r>
            <a:endParaRPr sz="2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0064" y="4190809"/>
            <a:ext cx="2718435" cy="1148080"/>
            <a:chOff x="2040064" y="4190809"/>
            <a:chExt cx="2718435" cy="1148080"/>
          </a:xfrm>
        </p:grpSpPr>
        <p:sp>
          <p:nvSpPr>
            <p:cNvPr id="3" name="object 3"/>
            <p:cNvSpPr/>
            <p:nvPr/>
          </p:nvSpPr>
          <p:spPr>
            <a:xfrm>
              <a:off x="2044826" y="4195571"/>
              <a:ext cx="2708910" cy="1138555"/>
            </a:xfrm>
            <a:custGeom>
              <a:avLst/>
              <a:gdLst/>
              <a:ahLst/>
              <a:cxnLst/>
              <a:rect l="l" t="t" r="r" b="b"/>
              <a:pathLst>
                <a:path w="2708910" h="1138554">
                  <a:moveTo>
                    <a:pt x="2518791" y="0"/>
                  </a:moveTo>
                  <a:lnTo>
                    <a:pt x="735711" y="0"/>
                  </a:lnTo>
                  <a:lnTo>
                    <a:pt x="685276" y="6778"/>
                  </a:lnTo>
                  <a:lnTo>
                    <a:pt x="639953" y="25907"/>
                  </a:lnTo>
                  <a:lnTo>
                    <a:pt x="601551" y="55578"/>
                  </a:lnTo>
                  <a:lnTo>
                    <a:pt x="571881" y="93980"/>
                  </a:lnTo>
                  <a:lnTo>
                    <a:pt x="552751" y="139303"/>
                  </a:lnTo>
                  <a:lnTo>
                    <a:pt x="545973" y="189737"/>
                  </a:lnTo>
                  <a:lnTo>
                    <a:pt x="0" y="447039"/>
                  </a:lnTo>
                  <a:lnTo>
                    <a:pt x="545973" y="474344"/>
                  </a:lnTo>
                  <a:lnTo>
                    <a:pt x="545973" y="948689"/>
                  </a:lnTo>
                  <a:lnTo>
                    <a:pt x="552751" y="999124"/>
                  </a:lnTo>
                  <a:lnTo>
                    <a:pt x="571881" y="1044447"/>
                  </a:lnTo>
                  <a:lnTo>
                    <a:pt x="601551" y="1082849"/>
                  </a:lnTo>
                  <a:lnTo>
                    <a:pt x="639953" y="1112520"/>
                  </a:lnTo>
                  <a:lnTo>
                    <a:pt x="685276" y="1131649"/>
                  </a:lnTo>
                  <a:lnTo>
                    <a:pt x="735711" y="1138427"/>
                  </a:lnTo>
                  <a:lnTo>
                    <a:pt x="2518791" y="1138427"/>
                  </a:lnTo>
                  <a:lnTo>
                    <a:pt x="2569225" y="1131649"/>
                  </a:lnTo>
                  <a:lnTo>
                    <a:pt x="2614548" y="1112520"/>
                  </a:lnTo>
                  <a:lnTo>
                    <a:pt x="2652950" y="1082849"/>
                  </a:lnTo>
                  <a:lnTo>
                    <a:pt x="2682620" y="1044447"/>
                  </a:lnTo>
                  <a:lnTo>
                    <a:pt x="2701750" y="999124"/>
                  </a:lnTo>
                  <a:lnTo>
                    <a:pt x="2708529" y="948689"/>
                  </a:lnTo>
                  <a:lnTo>
                    <a:pt x="2708529" y="189737"/>
                  </a:lnTo>
                  <a:lnTo>
                    <a:pt x="2701750" y="139303"/>
                  </a:lnTo>
                  <a:lnTo>
                    <a:pt x="2682621" y="93980"/>
                  </a:lnTo>
                  <a:lnTo>
                    <a:pt x="2652950" y="55578"/>
                  </a:lnTo>
                  <a:lnTo>
                    <a:pt x="2614549" y="25907"/>
                  </a:lnTo>
                  <a:lnTo>
                    <a:pt x="2569225" y="6778"/>
                  </a:lnTo>
                  <a:lnTo>
                    <a:pt x="2518791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4826" y="4195571"/>
              <a:ext cx="2708910" cy="1138555"/>
            </a:xfrm>
            <a:custGeom>
              <a:avLst/>
              <a:gdLst/>
              <a:ahLst/>
              <a:cxnLst/>
              <a:rect l="l" t="t" r="r" b="b"/>
              <a:pathLst>
                <a:path w="2708910" h="1138554">
                  <a:moveTo>
                    <a:pt x="545973" y="189737"/>
                  </a:moveTo>
                  <a:lnTo>
                    <a:pt x="552751" y="139303"/>
                  </a:lnTo>
                  <a:lnTo>
                    <a:pt x="571881" y="93980"/>
                  </a:lnTo>
                  <a:lnTo>
                    <a:pt x="601551" y="55578"/>
                  </a:lnTo>
                  <a:lnTo>
                    <a:pt x="639953" y="25907"/>
                  </a:lnTo>
                  <a:lnTo>
                    <a:pt x="685276" y="6778"/>
                  </a:lnTo>
                  <a:lnTo>
                    <a:pt x="735711" y="0"/>
                  </a:lnTo>
                  <a:lnTo>
                    <a:pt x="906399" y="0"/>
                  </a:lnTo>
                  <a:lnTo>
                    <a:pt x="1447038" y="0"/>
                  </a:lnTo>
                  <a:lnTo>
                    <a:pt x="2518791" y="0"/>
                  </a:lnTo>
                  <a:lnTo>
                    <a:pt x="2569225" y="6778"/>
                  </a:lnTo>
                  <a:lnTo>
                    <a:pt x="2614549" y="25907"/>
                  </a:lnTo>
                  <a:lnTo>
                    <a:pt x="2652950" y="55578"/>
                  </a:lnTo>
                  <a:lnTo>
                    <a:pt x="2682621" y="93980"/>
                  </a:lnTo>
                  <a:lnTo>
                    <a:pt x="2701750" y="139303"/>
                  </a:lnTo>
                  <a:lnTo>
                    <a:pt x="2708529" y="189737"/>
                  </a:lnTo>
                  <a:lnTo>
                    <a:pt x="2708529" y="474344"/>
                  </a:lnTo>
                  <a:lnTo>
                    <a:pt x="2708529" y="948689"/>
                  </a:lnTo>
                  <a:lnTo>
                    <a:pt x="2701750" y="999124"/>
                  </a:lnTo>
                  <a:lnTo>
                    <a:pt x="2682620" y="1044447"/>
                  </a:lnTo>
                  <a:lnTo>
                    <a:pt x="2652950" y="1082849"/>
                  </a:lnTo>
                  <a:lnTo>
                    <a:pt x="2614548" y="1112519"/>
                  </a:lnTo>
                  <a:lnTo>
                    <a:pt x="2569225" y="1131649"/>
                  </a:lnTo>
                  <a:lnTo>
                    <a:pt x="2518791" y="1138427"/>
                  </a:lnTo>
                  <a:lnTo>
                    <a:pt x="1447038" y="1138427"/>
                  </a:lnTo>
                  <a:lnTo>
                    <a:pt x="906399" y="1138427"/>
                  </a:lnTo>
                  <a:lnTo>
                    <a:pt x="735711" y="1138427"/>
                  </a:lnTo>
                  <a:lnTo>
                    <a:pt x="685276" y="1131649"/>
                  </a:lnTo>
                  <a:lnTo>
                    <a:pt x="639953" y="1112520"/>
                  </a:lnTo>
                  <a:lnTo>
                    <a:pt x="601551" y="1082849"/>
                  </a:lnTo>
                  <a:lnTo>
                    <a:pt x="571881" y="1044447"/>
                  </a:lnTo>
                  <a:lnTo>
                    <a:pt x="552751" y="999124"/>
                  </a:lnTo>
                  <a:lnTo>
                    <a:pt x="545973" y="948689"/>
                  </a:lnTo>
                  <a:lnTo>
                    <a:pt x="545973" y="474344"/>
                  </a:lnTo>
                  <a:lnTo>
                    <a:pt x="0" y="447039"/>
                  </a:lnTo>
                  <a:lnTo>
                    <a:pt x="545973" y="18973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19599" y="2061890"/>
            <a:ext cx="38227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592" baseline="-24305" dirty="0">
                <a:latin typeface="Times New Roman"/>
                <a:cs typeface="Times New Roman"/>
              </a:rPr>
              <a:t>s</a:t>
            </a:r>
            <a:r>
              <a:rPr sz="1350" spc="39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0703" y="2854933"/>
            <a:ext cx="2800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52" baseline="-24691" dirty="0">
                <a:latin typeface="Times New Roman"/>
                <a:cs typeface="Times New Roman"/>
              </a:rPr>
              <a:t>s</a:t>
            </a:r>
            <a:r>
              <a:rPr sz="1300" spc="3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8778" y="3552891"/>
            <a:ext cx="269240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sz="3825" i="1" spc="-240" baseline="-25054" dirty="0">
                <a:latin typeface="Times New Roman"/>
                <a:cs typeface="Times New Roman"/>
              </a:rPr>
              <a:t>s</a:t>
            </a:r>
            <a:r>
              <a:rPr sz="1450" spc="-16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232" baseline="-24691" dirty="0">
                <a:latin typeface="Times New Roman"/>
                <a:cs typeface="Times New Roman"/>
              </a:rPr>
              <a:t>s</a:t>
            </a:r>
            <a:r>
              <a:rPr sz="1550" spc="-15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9704" y="4276879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761" y="1600961"/>
            <a:ext cx="5791200" cy="3962400"/>
          </a:xfrm>
          <a:custGeom>
            <a:avLst/>
            <a:gdLst/>
            <a:ahLst/>
            <a:cxnLst/>
            <a:rect l="l" t="t" r="r" b="b"/>
            <a:pathLst>
              <a:path w="5791200" h="3962400">
                <a:moveTo>
                  <a:pt x="0" y="0"/>
                </a:moveTo>
                <a:lnTo>
                  <a:pt x="0" y="3962400"/>
                </a:lnTo>
              </a:path>
              <a:path w="5791200" h="3962400">
                <a:moveTo>
                  <a:pt x="0" y="0"/>
                </a:moveTo>
                <a:lnTo>
                  <a:pt x="579119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55394" y="21657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4095" y="30039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0402" y="2165730"/>
            <a:ext cx="358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56150" y="3075559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42111" y="3732782"/>
            <a:ext cx="783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10.67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7055" y="21657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80428" y="30801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93993" y="4799573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45" y="0"/>
                </a:lnTo>
              </a:path>
            </a:pathLst>
          </a:custGeom>
          <a:ln w="136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77676" y="4795965"/>
            <a:ext cx="59563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35" dirty="0">
                <a:latin typeface="Times New Roman"/>
                <a:cs typeface="Times New Roman"/>
              </a:rPr>
              <a:t>10</a:t>
            </a:r>
            <a:r>
              <a:rPr sz="2250" spc="-70" dirty="0">
                <a:latin typeface="Times New Roman"/>
                <a:cs typeface="Times New Roman"/>
              </a:rPr>
              <a:t>.</a:t>
            </a:r>
            <a:r>
              <a:rPr sz="2250" spc="-135" dirty="0">
                <a:latin typeface="Times New Roman"/>
                <a:cs typeface="Times New Roman"/>
              </a:rPr>
              <a:t>6</a:t>
            </a:r>
            <a:r>
              <a:rPr sz="2250" spc="-110" dirty="0"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69473" y="4393268"/>
            <a:ext cx="161544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20" dirty="0">
                <a:latin typeface="Times New Roman"/>
                <a:cs typeface="Times New Roman"/>
              </a:rPr>
              <a:t>10.67</a:t>
            </a:r>
            <a:r>
              <a:rPr sz="2250" spc="-315" dirty="0">
                <a:latin typeface="Times New Roman"/>
                <a:cs typeface="Times New Roman"/>
              </a:rPr>
              <a:t> </a:t>
            </a:r>
            <a:r>
              <a:rPr sz="2250" spc="-125" dirty="0">
                <a:latin typeface="Symbol"/>
                <a:cs typeface="Symbol"/>
              </a:rPr>
              <a:t></a:t>
            </a:r>
            <a:r>
              <a:rPr sz="2250" spc="-360" dirty="0">
                <a:latin typeface="Times New Roman"/>
                <a:cs typeface="Times New Roman"/>
              </a:rPr>
              <a:t> </a:t>
            </a:r>
            <a:r>
              <a:rPr sz="2250" spc="-110" dirty="0">
                <a:latin typeface="Times New Roman"/>
                <a:cs typeface="Times New Roman"/>
              </a:rPr>
              <a:t>8</a:t>
            </a:r>
            <a:r>
              <a:rPr sz="2250" spc="-254" dirty="0">
                <a:latin typeface="Times New Roman"/>
                <a:cs typeface="Times New Roman"/>
              </a:rPr>
              <a:t> </a:t>
            </a:r>
            <a:r>
              <a:rPr sz="2250" spc="-125" dirty="0">
                <a:latin typeface="Symbol"/>
                <a:cs typeface="Symbol"/>
              </a:rPr>
              <a:t></a:t>
            </a:r>
            <a:r>
              <a:rPr sz="2250" spc="-240" dirty="0">
                <a:latin typeface="Times New Roman"/>
                <a:cs typeface="Times New Roman"/>
              </a:rPr>
              <a:t> </a:t>
            </a:r>
            <a:r>
              <a:rPr sz="2250" spc="-110" dirty="0">
                <a:latin typeface="Times New Roman"/>
                <a:cs typeface="Times New Roman"/>
              </a:rPr>
              <a:t>6</a:t>
            </a:r>
            <a:r>
              <a:rPr sz="2250" spc="-350" dirty="0">
                <a:latin typeface="Times New Roman"/>
                <a:cs typeface="Times New Roman"/>
              </a:rPr>
              <a:t> </a:t>
            </a:r>
            <a:r>
              <a:rPr sz="2250" spc="-125" dirty="0">
                <a:latin typeface="Symbol"/>
                <a:cs typeface="Symbol"/>
              </a:rPr>
              <a:t></a:t>
            </a:r>
            <a:r>
              <a:rPr sz="2250" spc="-295" dirty="0">
                <a:latin typeface="Times New Roman"/>
                <a:cs typeface="Times New Roman"/>
              </a:rPr>
              <a:t> </a:t>
            </a:r>
            <a:r>
              <a:rPr sz="2250" spc="-11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96225" y="4573312"/>
            <a:ext cx="443865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-65" dirty="0">
                <a:latin typeface="Times New Roman"/>
                <a:cs typeface="Times New Roman"/>
              </a:rPr>
              <a:t>b</a:t>
            </a:r>
            <a:r>
              <a:rPr sz="1300" spc="-65" dirty="0">
                <a:latin typeface="Times New Roman"/>
                <a:cs typeface="Times New Roman"/>
              </a:rPr>
              <a:t>2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2250" spc="-125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32350" y="3766184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83540" y="1988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</a:t>
            </a:r>
            <a:endParaRPr sz="290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29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02830" y="1988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……</a:t>
            </a:r>
            <a:endParaRPr sz="2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1892"/>
            <a:ext cx="36912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“Concept </a:t>
            </a:r>
            <a:r>
              <a:rPr dirty="0"/>
              <a:t>of</a:t>
            </a:r>
            <a:r>
              <a:rPr spc="-65" dirty="0"/>
              <a:t> </a:t>
            </a:r>
            <a:r>
              <a:rPr spc="5" dirty="0"/>
              <a:t>Stability”</a:t>
            </a:r>
          </a:p>
        </p:txBody>
      </p:sp>
      <p:sp>
        <p:nvSpPr>
          <p:cNvPr id="3" name="object 3"/>
          <p:cNvSpPr/>
          <p:nvPr/>
        </p:nvSpPr>
        <p:spPr>
          <a:xfrm>
            <a:off x="955174" y="1472464"/>
            <a:ext cx="6893544" cy="2160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2140" y="4509896"/>
            <a:ext cx="81483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concept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stability 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5" dirty="0">
                <a:latin typeface="Carlito"/>
                <a:cs typeface="Carlito"/>
              </a:rPr>
              <a:t>illustrated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cone </a:t>
            </a:r>
            <a:r>
              <a:rPr sz="2400" spc="-5" dirty="0">
                <a:latin typeface="Carlito"/>
                <a:cs typeface="Carlito"/>
              </a:rPr>
              <a:t>placed on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plane </a:t>
            </a:r>
            <a:r>
              <a:rPr sz="2400" spc="-15" dirty="0">
                <a:latin typeface="Carlito"/>
                <a:cs typeface="Carlito"/>
              </a:rPr>
              <a:t>horizontal</a:t>
            </a:r>
            <a:r>
              <a:rPr sz="2400" spc="-10" dirty="0">
                <a:latin typeface="Carlito"/>
                <a:cs typeface="Carlito"/>
              </a:rPr>
              <a:t> surface.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6419189"/>
            <a:ext cx="8451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Tahoma"/>
                <a:cs typeface="Tahoma"/>
              </a:rPr>
              <a:t>LPU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1365" y="6419189"/>
            <a:ext cx="10026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 err="1">
                <a:latin typeface="Tahoma"/>
                <a:cs typeface="Tahoma"/>
              </a:rPr>
              <a:t>Dr.Anuj</a:t>
            </a:r>
            <a:r>
              <a:rPr lang="en-US" sz="1400" spc="-10" dirty="0">
                <a:latin typeface="Tahoma"/>
                <a:cs typeface="Tahoma"/>
              </a:rPr>
              <a:t> Jain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7333" y="6419189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14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96028" y="1214627"/>
            <a:ext cx="422275" cy="542925"/>
            <a:chOff x="4796028" y="1214627"/>
            <a:chExt cx="422275" cy="542925"/>
          </a:xfrm>
        </p:grpSpPr>
        <p:sp>
          <p:nvSpPr>
            <p:cNvPr id="3" name="object 3"/>
            <p:cNvSpPr/>
            <p:nvPr/>
          </p:nvSpPr>
          <p:spPr>
            <a:xfrm>
              <a:off x="4800600" y="1219199"/>
              <a:ext cx="413384" cy="533400"/>
            </a:xfrm>
            <a:custGeom>
              <a:avLst/>
              <a:gdLst/>
              <a:ahLst/>
              <a:cxnLst/>
              <a:rect l="l" t="t" r="r" b="b"/>
              <a:pathLst>
                <a:path w="413385" h="533400">
                  <a:moveTo>
                    <a:pt x="206501" y="0"/>
                  </a:moveTo>
                  <a:lnTo>
                    <a:pt x="164885" y="5417"/>
                  </a:lnTo>
                  <a:lnTo>
                    <a:pt x="126122" y="20954"/>
                  </a:lnTo>
                  <a:lnTo>
                    <a:pt x="91045" y="45541"/>
                  </a:lnTo>
                  <a:lnTo>
                    <a:pt x="60483" y="78104"/>
                  </a:lnTo>
                  <a:lnTo>
                    <a:pt x="35267" y="117574"/>
                  </a:lnTo>
                  <a:lnTo>
                    <a:pt x="16228" y="162877"/>
                  </a:lnTo>
                  <a:lnTo>
                    <a:pt x="4195" y="212943"/>
                  </a:lnTo>
                  <a:lnTo>
                    <a:pt x="0" y="266700"/>
                  </a:lnTo>
                  <a:lnTo>
                    <a:pt x="4195" y="320456"/>
                  </a:lnTo>
                  <a:lnTo>
                    <a:pt x="16228" y="370522"/>
                  </a:lnTo>
                  <a:lnTo>
                    <a:pt x="35267" y="415825"/>
                  </a:lnTo>
                  <a:lnTo>
                    <a:pt x="60483" y="455295"/>
                  </a:lnTo>
                  <a:lnTo>
                    <a:pt x="91045" y="487858"/>
                  </a:lnTo>
                  <a:lnTo>
                    <a:pt x="126122" y="512445"/>
                  </a:lnTo>
                  <a:lnTo>
                    <a:pt x="164885" y="527982"/>
                  </a:lnTo>
                  <a:lnTo>
                    <a:pt x="206501" y="533400"/>
                  </a:lnTo>
                  <a:lnTo>
                    <a:pt x="248118" y="527982"/>
                  </a:lnTo>
                  <a:lnTo>
                    <a:pt x="286881" y="512445"/>
                  </a:lnTo>
                  <a:lnTo>
                    <a:pt x="321958" y="487858"/>
                  </a:lnTo>
                  <a:lnTo>
                    <a:pt x="352520" y="455295"/>
                  </a:lnTo>
                  <a:lnTo>
                    <a:pt x="377736" y="415825"/>
                  </a:lnTo>
                  <a:lnTo>
                    <a:pt x="396775" y="370522"/>
                  </a:lnTo>
                  <a:lnTo>
                    <a:pt x="408808" y="320456"/>
                  </a:lnTo>
                  <a:lnTo>
                    <a:pt x="413003" y="266700"/>
                  </a:lnTo>
                  <a:lnTo>
                    <a:pt x="408808" y="212943"/>
                  </a:lnTo>
                  <a:lnTo>
                    <a:pt x="396775" y="162877"/>
                  </a:lnTo>
                  <a:lnTo>
                    <a:pt x="377736" y="117574"/>
                  </a:lnTo>
                  <a:lnTo>
                    <a:pt x="352520" y="78104"/>
                  </a:lnTo>
                  <a:lnTo>
                    <a:pt x="321958" y="45541"/>
                  </a:lnTo>
                  <a:lnTo>
                    <a:pt x="286881" y="20954"/>
                  </a:lnTo>
                  <a:lnTo>
                    <a:pt x="248118" y="5417"/>
                  </a:lnTo>
                  <a:lnTo>
                    <a:pt x="206501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00600" y="1219199"/>
              <a:ext cx="413384" cy="533400"/>
            </a:xfrm>
            <a:custGeom>
              <a:avLst/>
              <a:gdLst/>
              <a:ahLst/>
              <a:cxnLst/>
              <a:rect l="l" t="t" r="r" b="b"/>
              <a:pathLst>
                <a:path w="413385" h="533400">
                  <a:moveTo>
                    <a:pt x="0" y="266700"/>
                  </a:moveTo>
                  <a:lnTo>
                    <a:pt x="4195" y="212943"/>
                  </a:lnTo>
                  <a:lnTo>
                    <a:pt x="16228" y="162877"/>
                  </a:lnTo>
                  <a:lnTo>
                    <a:pt x="35267" y="117574"/>
                  </a:lnTo>
                  <a:lnTo>
                    <a:pt x="60483" y="78104"/>
                  </a:lnTo>
                  <a:lnTo>
                    <a:pt x="91045" y="45541"/>
                  </a:lnTo>
                  <a:lnTo>
                    <a:pt x="126122" y="20954"/>
                  </a:lnTo>
                  <a:lnTo>
                    <a:pt x="164885" y="5417"/>
                  </a:lnTo>
                  <a:lnTo>
                    <a:pt x="206501" y="0"/>
                  </a:lnTo>
                  <a:lnTo>
                    <a:pt x="248118" y="5417"/>
                  </a:lnTo>
                  <a:lnTo>
                    <a:pt x="286881" y="20954"/>
                  </a:lnTo>
                  <a:lnTo>
                    <a:pt x="321958" y="45541"/>
                  </a:lnTo>
                  <a:lnTo>
                    <a:pt x="352520" y="78104"/>
                  </a:lnTo>
                  <a:lnTo>
                    <a:pt x="377736" y="117574"/>
                  </a:lnTo>
                  <a:lnTo>
                    <a:pt x="396775" y="162877"/>
                  </a:lnTo>
                  <a:lnTo>
                    <a:pt x="408808" y="212943"/>
                  </a:lnTo>
                  <a:lnTo>
                    <a:pt x="413003" y="266700"/>
                  </a:lnTo>
                  <a:lnTo>
                    <a:pt x="408808" y="320456"/>
                  </a:lnTo>
                  <a:lnTo>
                    <a:pt x="396775" y="370522"/>
                  </a:lnTo>
                  <a:lnTo>
                    <a:pt x="377736" y="415825"/>
                  </a:lnTo>
                  <a:lnTo>
                    <a:pt x="352520" y="455295"/>
                  </a:lnTo>
                  <a:lnTo>
                    <a:pt x="321958" y="487858"/>
                  </a:lnTo>
                  <a:lnTo>
                    <a:pt x="286881" y="512445"/>
                  </a:lnTo>
                  <a:lnTo>
                    <a:pt x="248118" y="527982"/>
                  </a:lnTo>
                  <a:lnTo>
                    <a:pt x="206501" y="533400"/>
                  </a:lnTo>
                  <a:lnTo>
                    <a:pt x="164885" y="527982"/>
                  </a:lnTo>
                  <a:lnTo>
                    <a:pt x="126122" y="512445"/>
                  </a:lnTo>
                  <a:lnTo>
                    <a:pt x="91045" y="487858"/>
                  </a:lnTo>
                  <a:lnTo>
                    <a:pt x="60483" y="455295"/>
                  </a:lnTo>
                  <a:lnTo>
                    <a:pt x="35267" y="415825"/>
                  </a:lnTo>
                  <a:lnTo>
                    <a:pt x="16228" y="370522"/>
                  </a:lnTo>
                  <a:lnTo>
                    <a:pt x="4195" y="320456"/>
                  </a:lnTo>
                  <a:lnTo>
                    <a:pt x="0" y="266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95627" y="4948428"/>
            <a:ext cx="619125" cy="542925"/>
            <a:chOff x="1595627" y="4948428"/>
            <a:chExt cx="619125" cy="542925"/>
          </a:xfrm>
        </p:grpSpPr>
        <p:sp>
          <p:nvSpPr>
            <p:cNvPr id="6" name="object 6"/>
            <p:cNvSpPr/>
            <p:nvPr/>
          </p:nvSpPr>
          <p:spPr>
            <a:xfrm>
              <a:off x="1600199" y="495300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5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4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4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5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0199" y="495300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5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5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4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4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9599" y="2595290"/>
            <a:ext cx="38227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592" baseline="-24305" dirty="0">
                <a:latin typeface="Times New Roman"/>
                <a:cs typeface="Times New Roman"/>
              </a:rPr>
              <a:t>s</a:t>
            </a:r>
            <a:r>
              <a:rPr sz="1350" spc="39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0703" y="3388333"/>
            <a:ext cx="2800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52" baseline="-24691" dirty="0">
                <a:latin typeface="Times New Roman"/>
                <a:cs typeface="Times New Roman"/>
              </a:rPr>
              <a:t>s</a:t>
            </a:r>
            <a:r>
              <a:rPr sz="1300" spc="3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8778" y="4086291"/>
            <a:ext cx="269240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sz="3825" i="1" spc="-240" baseline="-25054" dirty="0">
                <a:latin typeface="Times New Roman"/>
                <a:cs typeface="Times New Roman"/>
              </a:rPr>
              <a:t>s</a:t>
            </a:r>
            <a:r>
              <a:rPr sz="1450" spc="-16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232" baseline="-24691" dirty="0">
                <a:latin typeface="Times New Roman"/>
                <a:cs typeface="Times New Roman"/>
              </a:rPr>
              <a:t>s</a:t>
            </a:r>
            <a:r>
              <a:rPr sz="1550" spc="-15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24761" y="2134361"/>
            <a:ext cx="5791200" cy="3962400"/>
          </a:xfrm>
          <a:custGeom>
            <a:avLst/>
            <a:gdLst/>
            <a:ahLst/>
            <a:cxnLst/>
            <a:rect l="l" t="t" r="r" b="b"/>
            <a:pathLst>
              <a:path w="5791200" h="3962400">
                <a:moveTo>
                  <a:pt x="0" y="0"/>
                </a:moveTo>
                <a:lnTo>
                  <a:pt x="0" y="3962400"/>
                </a:lnTo>
              </a:path>
              <a:path w="5791200" h="3962400">
                <a:moveTo>
                  <a:pt x="0" y="0"/>
                </a:moveTo>
                <a:lnTo>
                  <a:pt x="579119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55394" y="26991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4095" y="3537584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0402" y="2699130"/>
            <a:ext cx="358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56150" y="3608958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6794" y="4299584"/>
            <a:ext cx="783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10.67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17055" y="26991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80428" y="3613784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32350" y="4299584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31594" y="4985080"/>
            <a:ext cx="1924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41972" y="1050461"/>
            <a:ext cx="380365" cy="458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200" i="1" spc="352" baseline="-24801" dirty="0">
                <a:latin typeface="Times New Roman"/>
                <a:cs typeface="Times New Roman"/>
              </a:rPr>
              <a:t>s</a:t>
            </a:r>
            <a:r>
              <a:rPr sz="1650" spc="235" dirty="0">
                <a:latin typeface="Times New Roman"/>
                <a:cs typeface="Times New Roman"/>
              </a:rPr>
              <a:t>3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72926" y="1211696"/>
            <a:ext cx="926465" cy="458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800" spc="335" dirty="0">
                <a:latin typeface="Symbol"/>
                <a:cs typeface="Symbol"/>
              </a:rPr>
              <a:t>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295" dirty="0">
                <a:latin typeface="Times New Roman"/>
                <a:cs typeface="Times New Roman"/>
              </a:rPr>
              <a:t>6</a:t>
            </a:r>
            <a:r>
              <a:rPr sz="2800" i="1" spc="295" dirty="0">
                <a:latin typeface="Times New Roman"/>
                <a:cs typeface="Times New Roman"/>
              </a:rPr>
              <a:t>s</a:t>
            </a:r>
            <a:r>
              <a:rPr sz="2475" spc="442" baseline="42087" dirty="0">
                <a:latin typeface="Times New Roman"/>
                <a:cs typeface="Times New Roman"/>
              </a:rPr>
              <a:t>2</a:t>
            </a:r>
            <a:endParaRPr sz="2475" baseline="42087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82318" y="1211696"/>
            <a:ext cx="2150745" cy="458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335" dirty="0">
                <a:latin typeface="Symbol"/>
                <a:cs typeface="Symbol"/>
              </a:rPr>
              <a:t></a:t>
            </a:r>
            <a:r>
              <a:rPr sz="2800" spc="-409" dirty="0">
                <a:latin typeface="Times New Roman"/>
                <a:cs typeface="Times New Roman"/>
              </a:rPr>
              <a:t> </a:t>
            </a:r>
            <a:r>
              <a:rPr sz="2800" spc="275" dirty="0">
                <a:latin typeface="Times New Roman"/>
                <a:cs typeface="Times New Roman"/>
              </a:rPr>
              <a:t>12</a:t>
            </a:r>
            <a:r>
              <a:rPr sz="2800" i="1" spc="275" dirty="0">
                <a:latin typeface="Times New Roman"/>
                <a:cs typeface="Times New Roman"/>
              </a:rPr>
              <a:t>s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spc="335" dirty="0">
                <a:latin typeface="Symbol"/>
                <a:cs typeface="Symbol"/>
              </a:rPr>
              <a:t>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spc="305" dirty="0">
                <a:latin typeface="Times New Roman"/>
                <a:cs typeface="Times New Roman"/>
              </a:rPr>
              <a:t>8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335" dirty="0">
                <a:latin typeface="Symbol"/>
                <a:cs typeface="Symbol"/>
              </a:rPr>
              <a:t>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30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83540" y="1988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</a:t>
            </a:r>
            <a:endParaRPr sz="290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30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02830" y="1988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……</a:t>
            </a:r>
            <a:endParaRPr sz="2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3037" y="1973516"/>
            <a:ext cx="5886450" cy="3988435"/>
            <a:chOff x="1443037" y="1973516"/>
            <a:chExt cx="5886450" cy="3988435"/>
          </a:xfrm>
        </p:grpSpPr>
        <p:sp>
          <p:nvSpPr>
            <p:cNvPr id="3" name="object 3"/>
            <p:cNvSpPr/>
            <p:nvPr/>
          </p:nvSpPr>
          <p:spPr>
            <a:xfrm>
              <a:off x="1447800" y="2442972"/>
              <a:ext cx="875030" cy="3276600"/>
            </a:xfrm>
            <a:custGeom>
              <a:avLst/>
              <a:gdLst/>
              <a:ahLst/>
              <a:cxnLst/>
              <a:rect l="l" t="t" r="r" b="b"/>
              <a:pathLst>
                <a:path w="875030" h="3276600">
                  <a:moveTo>
                    <a:pt x="437388" y="0"/>
                  </a:moveTo>
                  <a:lnTo>
                    <a:pt x="399649" y="6014"/>
                  </a:lnTo>
                  <a:lnTo>
                    <a:pt x="362802" y="23728"/>
                  </a:lnTo>
                  <a:lnTo>
                    <a:pt x="326978" y="52650"/>
                  </a:lnTo>
                  <a:lnTo>
                    <a:pt x="292307" y="92288"/>
                  </a:lnTo>
                  <a:lnTo>
                    <a:pt x="258921" y="142151"/>
                  </a:lnTo>
                  <a:lnTo>
                    <a:pt x="226952" y="201746"/>
                  </a:lnTo>
                  <a:lnTo>
                    <a:pt x="196531" y="270582"/>
                  </a:lnTo>
                  <a:lnTo>
                    <a:pt x="181942" y="308311"/>
                  </a:lnTo>
                  <a:lnTo>
                    <a:pt x="167789" y="348166"/>
                  </a:lnTo>
                  <a:lnTo>
                    <a:pt x="154088" y="390085"/>
                  </a:lnTo>
                  <a:lnTo>
                    <a:pt x="140857" y="434006"/>
                  </a:lnTo>
                  <a:lnTo>
                    <a:pt x="128111" y="479869"/>
                  </a:lnTo>
                  <a:lnTo>
                    <a:pt x="115867" y="527611"/>
                  </a:lnTo>
                  <a:lnTo>
                    <a:pt x="104141" y="577172"/>
                  </a:lnTo>
                  <a:lnTo>
                    <a:pt x="92950" y="628489"/>
                  </a:lnTo>
                  <a:lnTo>
                    <a:pt x="82309" y="681502"/>
                  </a:lnTo>
                  <a:lnTo>
                    <a:pt x="72237" y="736148"/>
                  </a:lnTo>
                  <a:lnTo>
                    <a:pt x="62748" y="792367"/>
                  </a:lnTo>
                  <a:lnTo>
                    <a:pt x="53860" y="850096"/>
                  </a:lnTo>
                  <a:lnTo>
                    <a:pt x="45588" y="909274"/>
                  </a:lnTo>
                  <a:lnTo>
                    <a:pt x="37950" y="969840"/>
                  </a:lnTo>
                  <a:lnTo>
                    <a:pt x="30961" y="1031733"/>
                  </a:lnTo>
                  <a:lnTo>
                    <a:pt x="24638" y="1094890"/>
                  </a:lnTo>
                  <a:lnTo>
                    <a:pt x="18997" y="1159250"/>
                  </a:lnTo>
                  <a:lnTo>
                    <a:pt x="14055" y="1224752"/>
                  </a:lnTo>
                  <a:lnTo>
                    <a:pt x="9829" y="1291335"/>
                  </a:lnTo>
                  <a:lnTo>
                    <a:pt x="6334" y="1358936"/>
                  </a:lnTo>
                  <a:lnTo>
                    <a:pt x="3587" y="1427495"/>
                  </a:lnTo>
                  <a:lnTo>
                    <a:pt x="1605" y="1496949"/>
                  </a:lnTo>
                  <a:lnTo>
                    <a:pt x="404" y="1567238"/>
                  </a:lnTo>
                  <a:lnTo>
                    <a:pt x="0" y="1638300"/>
                  </a:lnTo>
                  <a:lnTo>
                    <a:pt x="404" y="1709361"/>
                  </a:lnTo>
                  <a:lnTo>
                    <a:pt x="1605" y="1779650"/>
                  </a:lnTo>
                  <a:lnTo>
                    <a:pt x="3587" y="1849104"/>
                  </a:lnTo>
                  <a:lnTo>
                    <a:pt x="6334" y="1917663"/>
                  </a:lnTo>
                  <a:lnTo>
                    <a:pt x="9829" y="1985264"/>
                  </a:lnTo>
                  <a:lnTo>
                    <a:pt x="14055" y="2051847"/>
                  </a:lnTo>
                  <a:lnTo>
                    <a:pt x="18997" y="2117349"/>
                  </a:lnTo>
                  <a:lnTo>
                    <a:pt x="24638" y="2181709"/>
                  </a:lnTo>
                  <a:lnTo>
                    <a:pt x="30961" y="2244866"/>
                  </a:lnTo>
                  <a:lnTo>
                    <a:pt x="37950" y="2306759"/>
                  </a:lnTo>
                  <a:lnTo>
                    <a:pt x="45588" y="2367325"/>
                  </a:lnTo>
                  <a:lnTo>
                    <a:pt x="53860" y="2426503"/>
                  </a:lnTo>
                  <a:lnTo>
                    <a:pt x="62748" y="2484232"/>
                  </a:lnTo>
                  <a:lnTo>
                    <a:pt x="72237" y="2540451"/>
                  </a:lnTo>
                  <a:lnTo>
                    <a:pt x="82309" y="2595097"/>
                  </a:lnTo>
                  <a:lnTo>
                    <a:pt x="92950" y="2648110"/>
                  </a:lnTo>
                  <a:lnTo>
                    <a:pt x="104141" y="2699427"/>
                  </a:lnTo>
                  <a:lnTo>
                    <a:pt x="115867" y="2748988"/>
                  </a:lnTo>
                  <a:lnTo>
                    <a:pt x="128111" y="2796730"/>
                  </a:lnTo>
                  <a:lnTo>
                    <a:pt x="140857" y="2842593"/>
                  </a:lnTo>
                  <a:lnTo>
                    <a:pt x="154088" y="2886514"/>
                  </a:lnTo>
                  <a:lnTo>
                    <a:pt x="167789" y="2928433"/>
                  </a:lnTo>
                  <a:lnTo>
                    <a:pt x="181942" y="2968288"/>
                  </a:lnTo>
                  <a:lnTo>
                    <a:pt x="196531" y="3006017"/>
                  </a:lnTo>
                  <a:lnTo>
                    <a:pt x="211540" y="3041559"/>
                  </a:lnTo>
                  <a:lnTo>
                    <a:pt x="242751" y="3105836"/>
                  </a:lnTo>
                  <a:lnTo>
                    <a:pt x="275445" y="3160627"/>
                  </a:lnTo>
                  <a:lnTo>
                    <a:pt x="309490" y="3205439"/>
                  </a:lnTo>
                  <a:lnTo>
                    <a:pt x="344754" y="3239781"/>
                  </a:lnTo>
                  <a:lnTo>
                    <a:pt x="381106" y="3263160"/>
                  </a:lnTo>
                  <a:lnTo>
                    <a:pt x="418415" y="3275086"/>
                  </a:lnTo>
                  <a:lnTo>
                    <a:pt x="437388" y="3276600"/>
                  </a:lnTo>
                  <a:lnTo>
                    <a:pt x="456360" y="3275086"/>
                  </a:lnTo>
                  <a:lnTo>
                    <a:pt x="493669" y="3263160"/>
                  </a:lnTo>
                  <a:lnTo>
                    <a:pt x="530021" y="3239781"/>
                  </a:lnTo>
                  <a:lnTo>
                    <a:pt x="565285" y="3205439"/>
                  </a:lnTo>
                  <a:lnTo>
                    <a:pt x="599330" y="3160627"/>
                  </a:lnTo>
                  <a:lnTo>
                    <a:pt x="632024" y="3105836"/>
                  </a:lnTo>
                  <a:lnTo>
                    <a:pt x="663235" y="3041559"/>
                  </a:lnTo>
                  <a:lnTo>
                    <a:pt x="678244" y="3006017"/>
                  </a:lnTo>
                  <a:lnTo>
                    <a:pt x="692833" y="2968288"/>
                  </a:lnTo>
                  <a:lnTo>
                    <a:pt x="706986" y="2928433"/>
                  </a:lnTo>
                  <a:lnTo>
                    <a:pt x="720687" y="2886514"/>
                  </a:lnTo>
                  <a:lnTo>
                    <a:pt x="733918" y="2842593"/>
                  </a:lnTo>
                  <a:lnTo>
                    <a:pt x="746664" y="2796730"/>
                  </a:lnTo>
                  <a:lnTo>
                    <a:pt x="758908" y="2748988"/>
                  </a:lnTo>
                  <a:lnTo>
                    <a:pt x="770634" y="2699427"/>
                  </a:lnTo>
                  <a:lnTo>
                    <a:pt x="781825" y="2648110"/>
                  </a:lnTo>
                  <a:lnTo>
                    <a:pt x="792466" y="2595097"/>
                  </a:lnTo>
                  <a:lnTo>
                    <a:pt x="802538" y="2540451"/>
                  </a:lnTo>
                  <a:lnTo>
                    <a:pt x="812027" y="2484232"/>
                  </a:lnTo>
                  <a:lnTo>
                    <a:pt x="820915" y="2426503"/>
                  </a:lnTo>
                  <a:lnTo>
                    <a:pt x="829187" y="2367325"/>
                  </a:lnTo>
                  <a:lnTo>
                    <a:pt x="836825" y="2306759"/>
                  </a:lnTo>
                  <a:lnTo>
                    <a:pt x="843814" y="2244866"/>
                  </a:lnTo>
                  <a:lnTo>
                    <a:pt x="850137" y="2181709"/>
                  </a:lnTo>
                  <a:lnTo>
                    <a:pt x="855778" y="2117349"/>
                  </a:lnTo>
                  <a:lnTo>
                    <a:pt x="860720" y="2051847"/>
                  </a:lnTo>
                  <a:lnTo>
                    <a:pt x="864946" y="1985264"/>
                  </a:lnTo>
                  <a:lnTo>
                    <a:pt x="868441" y="1917663"/>
                  </a:lnTo>
                  <a:lnTo>
                    <a:pt x="871188" y="1849104"/>
                  </a:lnTo>
                  <a:lnTo>
                    <a:pt x="873170" y="1779650"/>
                  </a:lnTo>
                  <a:lnTo>
                    <a:pt x="874371" y="1709361"/>
                  </a:lnTo>
                  <a:lnTo>
                    <a:pt x="874776" y="1638300"/>
                  </a:lnTo>
                  <a:lnTo>
                    <a:pt x="874371" y="1567238"/>
                  </a:lnTo>
                  <a:lnTo>
                    <a:pt x="873170" y="1496949"/>
                  </a:lnTo>
                  <a:lnTo>
                    <a:pt x="871188" y="1427495"/>
                  </a:lnTo>
                  <a:lnTo>
                    <a:pt x="868441" y="1358936"/>
                  </a:lnTo>
                  <a:lnTo>
                    <a:pt x="864946" y="1291335"/>
                  </a:lnTo>
                  <a:lnTo>
                    <a:pt x="860720" y="1224752"/>
                  </a:lnTo>
                  <a:lnTo>
                    <a:pt x="855778" y="1159250"/>
                  </a:lnTo>
                  <a:lnTo>
                    <a:pt x="850137" y="1094890"/>
                  </a:lnTo>
                  <a:lnTo>
                    <a:pt x="843814" y="1031733"/>
                  </a:lnTo>
                  <a:lnTo>
                    <a:pt x="836825" y="969840"/>
                  </a:lnTo>
                  <a:lnTo>
                    <a:pt x="829187" y="909274"/>
                  </a:lnTo>
                  <a:lnTo>
                    <a:pt x="820915" y="850096"/>
                  </a:lnTo>
                  <a:lnTo>
                    <a:pt x="812027" y="792367"/>
                  </a:lnTo>
                  <a:lnTo>
                    <a:pt x="802538" y="736148"/>
                  </a:lnTo>
                  <a:lnTo>
                    <a:pt x="792466" y="681502"/>
                  </a:lnTo>
                  <a:lnTo>
                    <a:pt x="781825" y="628489"/>
                  </a:lnTo>
                  <a:lnTo>
                    <a:pt x="770634" y="577172"/>
                  </a:lnTo>
                  <a:lnTo>
                    <a:pt x="758908" y="527611"/>
                  </a:lnTo>
                  <a:lnTo>
                    <a:pt x="746664" y="479869"/>
                  </a:lnTo>
                  <a:lnTo>
                    <a:pt x="733918" y="434006"/>
                  </a:lnTo>
                  <a:lnTo>
                    <a:pt x="720687" y="390085"/>
                  </a:lnTo>
                  <a:lnTo>
                    <a:pt x="706986" y="348166"/>
                  </a:lnTo>
                  <a:lnTo>
                    <a:pt x="692833" y="308311"/>
                  </a:lnTo>
                  <a:lnTo>
                    <a:pt x="678244" y="270582"/>
                  </a:lnTo>
                  <a:lnTo>
                    <a:pt x="663235" y="235040"/>
                  </a:lnTo>
                  <a:lnTo>
                    <a:pt x="632024" y="170763"/>
                  </a:lnTo>
                  <a:lnTo>
                    <a:pt x="599330" y="115972"/>
                  </a:lnTo>
                  <a:lnTo>
                    <a:pt x="565285" y="71160"/>
                  </a:lnTo>
                  <a:lnTo>
                    <a:pt x="530021" y="36818"/>
                  </a:lnTo>
                  <a:lnTo>
                    <a:pt x="493669" y="13439"/>
                  </a:lnTo>
                  <a:lnTo>
                    <a:pt x="456360" y="1513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7800" y="2442972"/>
              <a:ext cx="875030" cy="3276600"/>
            </a:xfrm>
            <a:custGeom>
              <a:avLst/>
              <a:gdLst/>
              <a:ahLst/>
              <a:cxnLst/>
              <a:rect l="l" t="t" r="r" b="b"/>
              <a:pathLst>
                <a:path w="875030" h="3276600">
                  <a:moveTo>
                    <a:pt x="0" y="1638300"/>
                  </a:moveTo>
                  <a:lnTo>
                    <a:pt x="404" y="1567238"/>
                  </a:lnTo>
                  <a:lnTo>
                    <a:pt x="1605" y="1496949"/>
                  </a:lnTo>
                  <a:lnTo>
                    <a:pt x="3587" y="1427495"/>
                  </a:lnTo>
                  <a:lnTo>
                    <a:pt x="6334" y="1358936"/>
                  </a:lnTo>
                  <a:lnTo>
                    <a:pt x="9829" y="1291335"/>
                  </a:lnTo>
                  <a:lnTo>
                    <a:pt x="14055" y="1224752"/>
                  </a:lnTo>
                  <a:lnTo>
                    <a:pt x="18997" y="1159250"/>
                  </a:lnTo>
                  <a:lnTo>
                    <a:pt x="24638" y="1094890"/>
                  </a:lnTo>
                  <a:lnTo>
                    <a:pt x="30961" y="1031733"/>
                  </a:lnTo>
                  <a:lnTo>
                    <a:pt x="37950" y="969840"/>
                  </a:lnTo>
                  <a:lnTo>
                    <a:pt x="45588" y="909274"/>
                  </a:lnTo>
                  <a:lnTo>
                    <a:pt x="53860" y="850096"/>
                  </a:lnTo>
                  <a:lnTo>
                    <a:pt x="62748" y="792367"/>
                  </a:lnTo>
                  <a:lnTo>
                    <a:pt x="72237" y="736148"/>
                  </a:lnTo>
                  <a:lnTo>
                    <a:pt x="82309" y="681502"/>
                  </a:lnTo>
                  <a:lnTo>
                    <a:pt x="92950" y="628489"/>
                  </a:lnTo>
                  <a:lnTo>
                    <a:pt x="104141" y="577172"/>
                  </a:lnTo>
                  <a:lnTo>
                    <a:pt x="115867" y="527611"/>
                  </a:lnTo>
                  <a:lnTo>
                    <a:pt x="128111" y="479869"/>
                  </a:lnTo>
                  <a:lnTo>
                    <a:pt x="140857" y="434006"/>
                  </a:lnTo>
                  <a:lnTo>
                    <a:pt x="154088" y="390085"/>
                  </a:lnTo>
                  <a:lnTo>
                    <a:pt x="167789" y="348166"/>
                  </a:lnTo>
                  <a:lnTo>
                    <a:pt x="181942" y="308311"/>
                  </a:lnTo>
                  <a:lnTo>
                    <a:pt x="196531" y="270582"/>
                  </a:lnTo>
                  <a:lnTo>
                    <a:pt x="211540" y="235040"/>
                  </a:lnTo>
                  <a:lnTo>
                    <a:pt x="242751" y="170763"/>
                  </a:lnTo>
                  <a:lnTo>
                    <a:pt x="275445" y="115972"/>
                  </a:lnTo>
                  <a:lnTo>
                    <a:pt x="309490" y="71160"/>
                  </a:lnTo>
                  <a:lnTo>
                    <a:pt x="344754" y="36818"/>
                  </a:lnTo>
                  <a:lnTo>
                    <a:pt x="381106" y="13439"/>
                  </a:lnTo>
                  <a:lnTo>
                    <a:pt x="418415" y="1513"/>
                  </a:lnTo>
                  <a:lnTo>
                    <a:pt x="437388" y="0"/>
                  </a:lnTo>
                  <a:lnTo>
                    <a:pt x="456360" y="1513"/>
                  </a:lnTo>
                  <a:lnTo>
                    <a:pt x="493669" y="13439"/>
                  </a:lnTo>
                  <a:lnTo>
                    <a:pt x="530021" y="36818"/>
                  </a:lnTo>
                  <a:lnTo>
                    <a:pt x="565285" y="71160"/>
                  </a:lnTo>
                  <a:lnTo>
                    <a:pt x="599330" y="115972"/>
                  </a:lnTo>
                  <a:lnTo>
                    <a:pt x="632024" y="170763"/>
                  </a:lnTo>
                  <a:lnTo>
                    <a:pt x="663235" y="235040"/>
                  </a:lnTo>
                  <a:lnTo>
                    <a:pt x="678244" y="270582"/>
                  </a:lnTo>
                  <a:lnTo>
                    <a:pt x="692833" y="308311"/>
                  </a:lnTo>
                  <a:lnTo>
                    <a:pt x="706986" y="348166"/>
                  </a:lnTo>
                  <a:lnTo>
                    <a:pt x="720687" y="390085"/>
                  </a:lnTo>
                  <a:lnTo>
                    <a:pt x="733918" y="434006"/>
                  </a:lnTo>
                  <a:lnTo>
                    <a:pt x="746664" y="479869"/>
                  </a:lnTo>
                  <a:lnTo>
                    <a:pt x="758908" y="527611"/>
                  </a:lnTo>
                  <a:lnTo>
                    <a:pt x="770634" y="577172"/>
                  </a:lnTo>
                  <a:lnTo>
                    <a:pt x="781825" y="628489"/>
                  </a:lnTo>
                  <a:lnTo>
                    <a:pt x="792466" y="681502"/>
                  </a:lnTo>
                  <a:lnTo>
                    <a:pt x="802538" y="736148"/>
                  </a:lnTo>
                  <a:lnTo>
                    <a:pt x="812027" y="792367"/>
                  </a:lnTo>
                  <a:lnTo>
                    <a:pt x="820915" y="850096"/>
                  </a:lnTo>
                  <a:lnTo>
                    <a:pt x="829187" y="909274"/>
                  </a:lnTo>
                  <a:lnTo>
                    <a:pt x="836825" y="969840"/>
                  </a:lnTo>
                  <a:lnTo>
                    <a:pt x="843814" y="1031733"/>
                  </a:lnTo>
                  <a:lnTo>
                    <a:pt x="850137" y="1094890"/>
                  </a:lnTo>
                  <a:lnTo>
                    <a:pt x="855778" y="1159250"/>
                  </a:lnTo>
                  <a:lnTo>
                    <a:pt x="860720" y="1224752"/>
                  </a:lnTo>
                  <a:lnTo>
                    <a:pt x="864946" y="1291335"/>
                  </a:lnTo>
                  <a:lnTo>
                    <a:pt x="868441" y="1358936"/>
                  </a:lnTo>
                  <a:lnTo>
                    <a:pt x="871188" y="1427495"/>
                  </a:lnTo>
                  <a:lnTo>
                    <a:pt x="873170" y="1496949"/>
                  </a:lnTo>
                  <a:lnTo>
                    <a:pt x="874371" y="1567238"/>
                  </a:lnTo>
                  <a:lnTo>
                    <a:pt x="874776" y="1638300"/>
                  </a:lnTo>
                  <a:lnTo>
                    <a:pt x="874371" y="1709361"/>
                  </a:lnTo>
                  <a:lnTo>
                    <a:pt x="873170" y="1779650"/>
                  </a:lnTo>
                  <a:lnTo>
                    <a:pt x="871188" y="1849104"/>
                  </a:lnTo>
                  <a:lnTo>
                    <a:pt x="868441" y="1917663"/>
                  </a:lnTo>
                  <a:lnTo>
                    <a:pt x="864946" y="1985264"/>
                  </a:lnTo>
                  <a:lnTo>
                    <a:pt x="860720" y="2051847"/>
                  </a:lnTo>
                  <a:lnTo>
                    <a:pt x="855778" y="2117349"/>
                  </a:lnTo>
                  <a:lnTo>
                    <a:pt x="850137" y="2181709"/>
                  </a:lnTo>
                  <a:lnTo>
                    <a:pt x="843814" y="2244866"/>
                  </a:lnTo>
                  <a:lnTo>
                    <a:pt x="836825" y="2306759"/>
                  </a:lnTo>
                  <a:lnTo>
                    <a:pt x="829187" y="2367325"/>
                  </a:lnTo>
                  <a:lnTo>
                    <a:pt x="820915" y="2426503"/>
                  </a:lnTo>
                  <a:lnTo>
                    <a:pt x="812027" y="2484232"/>
                  </a:lnTo>
                  <a:lnTo>
                    <a:pt x="802538" y="2540451"/>
                  </a:lnTo>
                  <a:lnTo>
                    <a:pt x="792466" y="2595097"/>
                  </a:lnTo>
                  <a:lnTo>
                    <a:pt x="781825" y="2648110"/>
                  </a:lnTo>
                  <a:lnTo>
                    <a:pt x="770634" y="2699427"/>
                  </a:lnTo>
                  <a:lnTo>
                    <a:pt x="758908" y="2748988"/>
                  </a:lnTo>
                  <a:lnTo>
                    <a:pt x="746664" y="2796730"/>
                  </a:lnTo>
                  <a:lnTo>
                    <a:pt x="733918" y="2842593"/>
                  </a:lnTo>
                  <a:lnTo>
                    <a:pt x="720687" y="2886514"/>
                  </a:lnTo>
                  <a:lnTo>
                    <a:pt x="706986" y="2928433"/>
                  </a:lnTo>
                  <a:lnTo>
                    <a:pt x="692833" y="2968288"/>
                  </a:lnTo>
                  <a:lnTo>
                    <a:pt x="678244" y="3006017"/>
                  </a:lnTo>
                  <a:lnTo>
                    <a:pt x="663235" y="3041559"/>
                  </a:lnTo>
                  <a:lnTo>
                    <a:pt x="632024" y="3105836"/>
                  </a:lnTo>
                  <a:lnTo>
                    <a:pt x="599330" y="3160627"/>
                  </a:lnTo>
                  <a:lnTo>
                    <a:pt x="565285" y="3205439"/>
                  </a:lnTo>
                  <a:lnTo>
                    <a:pt x="530021" y="3239781"/>
                  </a:lnTo>
                  <a:lnTo>
                    <a:pt x="493669" y="3263160"/>
                  </a:lnTo>
                  <a:lnTo>
                    <a:pt x="456360" y="3275086"/>
                  </a:lnTo>
                  <a:lnTo>
                    <a:pt x="437388" y="3276600"/>
                  </a:lnTo>
                  <a:lnTo>
                    <a:pt x="418415" y="3275086"/>
                  </a:lnTo>
                  <a:lnTo>
                    <a:pt x="381106" y="3263160"/>
                  </a:lnTo>
                  <a:lnTo>
                    <a:pt x="344754" y="3239781"/>
                  </a:lnTo>
                  <a:lnTo>
                    <a:pt x="309490" y="3205439"/>
                  </a:lnTo>
                  <a:lnTo>
                    <a:pt x="275445" y="3160627"/>
                  </a:lnTo>
                  <a:lnTo>
                    <a:pt x="242751" y="3105836"/>
                  </a:lnTo>
                  <a:lnTo>
                    <a:pt x="211540" y="3041559"/>
                  </a:lnTo>
                  <a:lnTo>
                    <a:pt x="196531" y="3006017"/>
                  </a:lnTo>
                  <a:lnTo>
                    <a:pt x="181942" y="2968288"/>
                  </a:lnTo>
                  <a:lnTo>
                    <a:pt x="167789" y="2928433"/>
                  </a:lnTo>
                  <a:lnTo>
                    <a:pt x="154088" y="2886514"/>
                  </a:lnTo>
                  <a:lnTo>
                    <a:pt x="140857" y="2842593"/>
                  </a:lnTo>
                  <a:lnTo>
                    <a:pt x="128111" y="2796730"/>
                  </a:lnTo>
                  <a:lnTo>
                    <a:pt x="115867" y="2748988"/>
                  </a:lnTo>
                  <a:lnTo>
                    <a:pt x="104141" y="2699427"/>
                  </a:lnTo>
                  <a:lnTo>
                    <a:pt x="92950" y="2648110"/>
                  </a:lnTo>
                  <a:lnTo>
                    <a:pt x="82309" y="2595097"/>
                  </a:lnTo>
                  <a:lnTo>
                    <a:pt x="72237" y="2540451"/>
                  </a:lnTo>
                  <a:lnTo>
                    <a:pt x="62748" y="2484232"/>
                  </a:lnTo>
                  <a:lnTo>
                    <a:pt x="53860" y="2426503"/>
                  </a:lnTo>
                  <a:lnTo>
                    <a:pt x="45588" y="2367325"/>
                  </a:lnTo>
                  <a:lnTo>
                    <a:pt x="37950" y="2306759"/>
                  </a:lnTo>
                  <a:lnTo>
                    <a:pt x="30961" y="2244866"/>
                  </a:lnTo>
                  <a:lnTo>
                    <a:pt x="24638" y="2181709"/>
                  </a:lnTo>
                  <a:lnTo>
                    <a:pt x="18997" y="2117349"/>
                  </a:lnTo>
                  <a:lnTo>
                    <a:pt x="14055" y="2051847"/>
                  </a:lnTo>
                  <a:lnTo>
                    <a:pt x="9829" y="1985264"/>
                  </a:lnTo>
                  <a:lnTo>
                    <a:pt x="6334" y="1917663"/>
                  </a:lnTo>
                  <a:lnTo>
                    <a:pt x="3587" y="1849104"/>
                  </a:lnTo>
                  <a:lnTo>
                    <a:pt x="1605" y="1779650"/>
                  </a:lnTo>
                  <a:lnTo>
                    <a:pt x="404" y="1709361"/>
                  </a:lnTo>
                  <a:lnTo>
                    <a:pt x="0" y="1638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761" y="1986534"/>
              <a:ext cx="5791200" cy="3962400"/>
            </a:xfrm>
            <a:custGeom>
              <a:avLst/>
              <a:gdLst/>
              <a:ahLst/>
              <a:cxnLst/>
              <a:rect l="l" t="t" r="r" b="b"/>
              <a:pathLst>
                <a:path w="5791200" h="3962400">
                  <a:moveTo>
                    <a:pt x="0" y="0"/>
                  </a:moveTo>
                  <a:lnTo>
                    <a:pt x="0" y="3962400"/>
                  </a:lnTo>
                </a:path>
                <a:path w="5791200" h="3962400">
                  <a:moveTo>
                    <a:pt x="0" y="0"/>
                  </a:moveTo>
                  <a:lnTo>
                    <a:pt x="5791199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4199" y="2449395"/>
            <a:ext cx="433070" cy="2579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5"/>
              </a:spcBef>
            </a:pPr>
            <a:r>
              <a:rPr sz="3525" i="1" spc="607" baseline="-24822" dirty="0">
                <a:latin typeface="Times New Roman"/>
                <a:cs typeface="Times New Roman"/>
              </a:rPr>
              <a:t>s</a:t>
            </a:r>
            <a:r>
              <a:rPr sz="1350" spc="40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Times New Roman"/>
              <a:cs typeface="Times New Roman"/>
            </a:endParaRPr>
          </a:p>
          <a:p>
            <a:pPr marL="124460">
              <a:lnSpc>
                <a:spcPct val="100000"/>
              </a:lnSpc>
              <a:spcBef>
                <a:spcPts val="5"/>
              </a:spcBef>
            </a:pPr>
            <a:r>
              <a:rPr sz="3375" i="1" spc="52" baseline="-24691" dirty="0">
                <a:latin typeface="Times New Roman"/>
                <a:cs typeface="Times New Roman"/>
              </a:rPr>
              <a:t>s</a:t>
            </a:r>
            <a:r>
              <a:rPr sz="1300" spc="3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3825" i="1" spc="-240" baseline="-25054" dirty="0">
                <a:latin typeface="Times New Roman"/>
                <a:cs typeface="Times New Roman"/>
              </a:rPr>
              <a:t>s</a:t>
            </a:r>
            <a:r>
              <a:rPr sz="1450" spc="-16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2555">
              <a:lnSpc>
                <a:spcPct val="100000"/>
              </a:lnSpc>
              <a:spcBef>
                <a:spcPts val="2085"/>
              </a:spcBef>
            </a:pPr>
            <a:r>
              <a:rPr sz="4050" i="1" spc="-232" baseline="-24691" dirty="0">
                <a:latin typeface="Times New Roman"/>
                <a:cs typeface="Times New Roman"/>
              </a:rPr>
              <a:t>s</a:t>
            </a:r>
            <a:r>
              <a:rPr sz="1550" spc="-15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24761" y="1986533"/>
          <a:ext cx="5165725" cy="3231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60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50">
                        <a:latin typeface="Times New Roman"/>
                        <a:cs typeface="Times New Roman"/>
                      </a:endParaRPr>
                    </a:p>
                    <a:p>
                      <a:pPr marL="24320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50">
                        <a:latin typeface="Times New Roman"/>
                        <a:cs typeface="Times New Roman"/>
                      </a:endParaRPr>
                    </a:p>
                    <a:p>
                      <a:pPr marL="12274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12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50">
                        <a:latin typeface="Times New Roman"/>
                        <a:cs typeface="Times New Roman"/>
                      </a:endParaRPr>
                    </a:p>
                    <a:p>
                      <a:pPr marR="8699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51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6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9390" marB="0"/>
                </a:tc>
                <a:tc>
                  <a:txBody>
                    <a:bodyPr/>
                    <a:lstStyle/>
                    <a:p>
                      <a:pPr marL="1243330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8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7114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755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990"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10.67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59385" marB="0"/>
                </a:tc>
                <a:tc>
                  <a:txBody>
                    <a:bodyPr/>
                    <a:lstStyle/>
                    <a:p>
                      <a:pPr marL="516255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593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851">
                <a:tc>
                  <a:txBody>
                    <a:bodyPr/>
                    <a:lstStyle/>
                    <a:p>
                      <a:pPr marL="319405">
                        <a:lnSpc>
                          <a:spcPts val="2795"/>
                        </a:lnSpc>
                        <a:spcBef>
                          <a:spcPts val="12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8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58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105405" y="1520697"/>
            <a:ext cx="1105535" cy="1229995"/>
          </a:xfrm>
          <a:custGeom>
            <a:avLst/>
            <a:gdLst/>
            <a:ahLst/>
            <a:cxnLst/>
            <a:rect l="l" t="t" r="r" b="b"/>
            <a:pathLst>
              <a:path w="1105535" h="1229995">
                <a:moveTo>
                  <a:pt x="30861" y="1108075"/>
                </a:moveTo>
                <a:lnTo>
                  <a:pt x="24002" y="1112519"/>
                </a:lnTo>
                <a:lnTo>
                  <a:pt x="22606" y="1119631"/>
                </a:lnTo>
                <a:lnTo>
                  <a:pt x="0" y="1229487"/>
                </a:lnTo>
                <a:lnTo>
                  <a:pt x="32721" y="1218946"/>
                </a:lnTo>
                <a:lnTo>
                  <a:pt x="26796" y="1218946"/>
                </a:lnTo>
                <a:lnTo>
                  <a:pt x="7493" y="1201674"/>
                </a:lnTo>
                <a:lnTo>
                  <a:pt x="39531" y="1165967"/>
                </a:lnTo>
                <a:lnTo>
                  <a:pt x="48006" y="1124839"/>
                </a:lnTo>
                <a:lnTo>
                  <a:pt x="49402" y="1117853"/>
                </a:lnTo>
                <a:lnTo>
                  <a:pt x="44957" y="1110996"/>
                </a:lnTo>
                <a:lnTo>
                  <a:pt x="37845" y="1109472"/>
                </a:lnTo>
                <a:lnTo>
                  <a:pt x="30861" y="1108075"/>
                </a:lnTo>
                <a:close/>
              </a:path>
              <a:path w="1105535" h="1229995">
                <a:moveTo>
                  <a:pt x="39531" y="1165967"/>
                </a:moveTo>
                <a:lnTo>
                  <a:pt x="7493" y="1201674"/>
                </a:lnTo>
                <a:lnTo>
                  <a:pt x="26796" y="1218946"/>
                </a:lnTo>
                <a:lnTo>
                  <a:pt x="32152" y="1212977"/>
                </a:lnTo>
                <a:lnTo>
                  <a:pt x="29844" y="1212977"/>
                </a:lnTo>
                <a:lnTo>
                  <a:pt x="13207" y="1197990"/>
                </a:lnTo>
                <a:lnTo>
                  <a:pt x="34334" y="1191189"/>
                </a:lnTo>
                <a:lnTo>
                  <a:pt x="39531" y="1165967"/>
                </a:lnTo>
                <a:close/>
              </a:path>
              <a:path w="1105535" h="1229995">
                <a:moveTo>
                  <a:pt x="105663" y="1168273"/>
                </a:moveTo>
                <a:lnTo>
                  <a:pt x="58758" y="1183325"/>
                </a:lnTo>
                <a:lnTo>
                  <a:pt x="26796" y="1218946"/>
                </a:lnTo>
                <a:lnTo>
                  <a:pt x="32721" y="1218946"/>
                </a:lnTo>
                <a:lnTo>
                  <a:pt x="113537" y="1192911"/>
                </a:lnTo>
                <a:lnTo>
                  <a:pt x="117348" y="1185544"/>
                </a:lnTo>
                <a:lnTo>
                  <a:pt x="115062" y="1178814"/>
                </a:lnTo>
                <a:lnTo>
                  <a:pt x="112902" y="1171955"/>
                </a:lnTo>
                <a:lnTo>
                  <a:pt x="105663" y="1168273"/>
                </a:lnTo>
                <a:close/>
              </a:path>
              <a:path w="1105535" h="1229995">
                <a:moveTo>
                  <a:pt x="34334" y="1191189"/>
                </a:moveTo>
                <a:lnTo>
                  <a:pt x="13207" y="1197990"/>
                </a:lnTo>
                <a:lnTo>
                  <a:pt x="29844" y="1212977"/>
                </a:lnTo>
                <a:lnTo>
                  <a:pt x="34334" y="1191189"/>
                </a:lnTo>
                <a:close/>
              </a:path>
              <a:path w="1105535" h="1229995">
                <a:moveTo>
                  <a:pt x="58758" y="1183325"/>
                </a:moveTo>
                <a:lnTo>
                  <a:pt x="34334" y="1191189"/>
                </a:lnTo>
                <a:lnTo>
                  <a:pt x="29844" y="1212977"/>
                </a:lnTo>
                <a:lnTo>
                  <a:pt x="32152" y="1212977"/>
                </a:lnTo>
                <a:lnTo>
                  <a:pt x="58758" y="1183325"/>
                </a:lnTo>
                <a:close/>
              </a:path>
              <a:path w="1105535" h="1229995">
                <a:moveTo>
                  <a:pt x="1085723" y="0"/>
                </a:moveTo>
                <a:lnTo>
                  <a:pt x="39531" y="1165967"/>
                </a:lnTo>
                <a:lnTo>
                  <a:pt x="34334" y="1191189"/>
                </a:lnTo>
                <a:lnTo>
                  <a:pt x="58758" y="1183325"/>
                </a:lnTo>
                <a:lnTo>
                  <a:pt x="1105027" y="17272"/>
                </a:lnTo>
                <a:lnTo>
                  <a:pt x="10857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6794" y="1098550"/>
            <a:ext cx="5589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Elements in first column are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same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sign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7823" y="5733999"/>
            <a:ext cx="4032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As all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elements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in </a:t>
            </a:r>
            <a:r>
              <a:rPr sz="1800" b="1" spc="-15" dirty="0">
                <a:solidFill>
                  <a:srgbClr val="FF0000"/>
                </a:solidFill>
                <a:latin typeface="Carlito"/>
                <a:cs typeface="Carlito"/>
              </a:rPr>
              <a:t>first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column 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are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of</a:t>
            </a:r>
            <a:r>
              <a:rPr sz="1800" b="1" spc="-8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same  sign. Hence </a:t>
            </a:r>
            <a:r>
              <a:rPr sz="1800" b="1" spc="-20" dirty="0">
                <a:solidFill>
                  <a:srgbClr val="FF0000"/>
                </a:solidFill>
                <a:latin typeface="Carlito"/>
                <a:cs typeface="Carlito"/>
              </a:rPr>
              <a:t>system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sz="1800" b="1" spc="-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stable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3540" y="1988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</a:t>
            </a:r>
            <a:endParaRPr sz="29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31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2830" y="1988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……</a:t>
            </a:r>
            <a:endParaRPr sz="2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2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40" y="1022350"/>
            <a:ext cx="293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Comment </a:t>
            </a:r>
            <a:r>
              <a:rPr sz="2400" spc="-5" dirty="0">
                <a:latin typeface="Tahoma"/>
                <a:cs typeface="Tahoma"/>
              </a:rPr>
              <a:t>on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stability.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7924" y="1004390"/>
            <a:ext cx="2830195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550" i="1" spc="-114" dirty="0">
                <a:latin typeface="Times New Roman"/>
                <a:cs typeface="Times New Roman"/>
              </a:rPr>
              <a:t>s</a:t>
            </a:r>
            <a:r>
              <a:rPr sz="2175" spc="-172" baseline="44061" dirty="0">
                <a:latin typeface="Times New Roman"/>
                <a:cs typeface="Times New Roman"/>
              </a:rPr>
              <a:t>4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60" dirty="0">
                <a:latin typeface="Times New Roman"/>
                <a:cs typeface="Times New Roman"/>
              </a:rPr>
              <a:t>2</a:t>
            </a:r>
            <a:r>
              <a:rPr sz="2550" i="1" spc="-160" dirty="0">
                <a:latin typeface="Times New Roman"/>
                <a:cs typeface="Times New Roman"/>
              </a:rPr>
              <a:t>s</a:t>
            </a:r>
            <a:r>
              <a:rPr sz="2175" spc="-240" baseline="44061" dirty="0">
                <a:latin typeface="Times New Roman"/>
                <a:cs typeface="Times New Roman"/>
              </a:rPr>
              <a:t>3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45" dirty="0">
                <a:latin typeface="Times New Roman"/>
                <a:cs typeface="Times New Roman"/>
              </a:rPr>
              <a:t>6</a:t>
            </a:r>
            <a:r>
              <a:rPr sz="2550" i="1" spc="-145" dirty="0">
                <a:latin typeface="Times New Roman"/>
                <a:cs typeface="Times New Roman"/>
              </a:rPr>
              <a:t>s</a:t>
            </a:r>
            <a:r>
              <a:rPr sz="2175" spc="-217" baseline="44061" dirty="0">
                <a:latin typeface="Times New Roman"/>
                <a:cs typeface="Times New Roman"/>
              </a:rPr>
              <a:t>2 </a:t>
            </a:r>
            <a:r>
              <a:rPr sz="2550" spc="-185" dirty="0">
                <a:latin typeface="Symbol"/>
                <a:cs typeface="Symbol"/>
              </a:rPr>
              <a:t></a:t>
            </a:r>
            <a:r>
              <a:rPr sz="2550" spc="-185" dirty="0">
                <a:latin typeface="Times New Roman"/>
                <a:cs typeface="Times New Roman"/>
              </a:rPr>
              <a:t>10</a:t>
            </a:r>
            <a:r>
              <a:rPr sz="2550" i="1" spc="-185" dirty="0">
                <a:latin typeface="Times New Roman"/>
                <a:cs typeface="Times New Roman"/>
              </a:rPr>
              <a:t>s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229" dirty="0">
                <a:latin typeface="Times New Roman"/>
                <a:cs typeface="Times New Roman"/>
              </a:rPr>
              <a:t>3 </a:t>
            </a:r>
            <a:r>
              <a:rPr sz="2550" spc="-250" dirty="0">
                <a:latin typeface="Symbol"/>
                <a:cs typeface="Symbol"/>
              </a:rPr>
              <a:t></a:t>
            </a:r>
            <a:r>
              <a:rPr sz="2550" spc="-320" dirty="0">
                <a:latin typeface="Times New Roman"/>
                <a:cs typeface="Times New Roman"/>
              </a:rPr>
              <a:t> </a:t>
            </a:r>
            <a:r>
              <a:rPr sz="2550" spc="-229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93" y="2442890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303" y="31597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969" y="38576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6493" y="52725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8572" y="3998490"/>
            <a:ext cx="3225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180" dirty="0">
                <a:latin typeface="Times New Roman"/>
                <a:cs typeface="Times New Roman"/>
              </a:rPr>
              <a:t>b</a:t>
            </a:r>
            <a:r>
              <a:rPr sz="1500" spc="10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7574" y="4002108"/>
            <a:ext cx="24511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2361" y="20581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62370" y="2585310"/>
            <a:ext cx="290195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30" dirty="0">
                <a:latin typeface="Times New Roman"/>
                <a:cs typeface="Times New Roman"/>
              </a:rPr>
              <a:t>3</a:t>
            </a:r>
            <a:endParaRPr sz="265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spcBef>
                <a:spcPts val="195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2976" y="2398170"/>
            <a:ext cx="351790" cy="122745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695"/>
              </a:spcBef>
            </a:pPr>
            <a:r>
              <a:rPr sz="2550" spc="-220" dirty="0">
                <a:latin typeface="Times New Roman"/>
                <a:cs typeface="Times New Roman"/>
              </a:rPr>
              <a:t>6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2650" spc="-45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6870" y="2394372"/>
            <a:ext cx="216535" cy="124968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14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5"/>
              </a:spcBef>
            </a:pPr>
            <a:r>
              <a:rPr sz="2700" spc="-14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0293" y="4680445"/>
            <a:ext cx="241935" cy="412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i="1" spc="-45" dirty="0">
                <a:latin typeface="Times New Roman"/>
                <a:cs typeface="Times New Roman"/>
              </a:rPr>
              <a:t>c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4904" y="5343679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12849" y="3059671"/>
            <a:ext cx="1410970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884" y="0"/>
                </a:lnTo>
              </a:path>
            </a:pathLst>
          </a:custGeom>
          <a:ln w="17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18530" y="2561282"/>
            <a:ext cx="140398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i="1" spc="-155" dirty="0">
                <a:latin typeface="Times New Roman"/>
                <a:cs typeface="Times New Roman"/>
              </a:rPr>
              <a:t>a</a:t>
            </a:r>
            <a:r>
              <a:rPr sz="1600" spc="-155" dirty="0">
                <a:latin typeface="Times New Roman"/>
                <a:cs typeface="Times New Roman"/>
              </a:rPr>
              <a:t>1</a:t>
            </a:r>
            <a:r>
              <a:rPr sz="2750" spc="-155" dirty="0">
                <a:latin typeface="Times New Roman"/>
                <a:cs typeface="Times New Roman"/>
              </a:rPr>
              <a:t>.</a:t>
            </a:r>
            <a:r>
              <a:rPr sz="2750" i="1" spc="-155" dirty="0">
                <a:latin typeface="Times New Roman"/>
                <a:cs typeface="Times New Roman"/>
              </a:rPr>
              <a:t>a</a:t>
            </a:r>
            <a:r>
              <a:rPr sz="1600" spc="-155" dirty="0">
                <a:latin typeface="Times New Roman"/>
                <a:cs typeface="Times New Roman"/>
              </a:rPr>
              <a:t>2 </a:t>
            </a:r>
            <a:r>
              <a:rPr sz="2750" spc="-225" dirty="0">
                <a:latin typeface="Symbol"/>
                <a:cs typeface="Symbol"/>
              </a:rPr>
              <a:t></a:t>
            </a:r>
            <a:r>
              <a:rPr sz="2750" spc="-325" dirty="0">
                <a:latin typeface="Times New Roman"/>
                <a:cs typeface="Times New Roman"/>
              </a:rPr>
              <a:t> </a:t>
            </a:r>
            <a:r>
              <a:rPr sz="2750" i="1" spc="-140" dirty="0">
                <a:latin typeface="Times New Roman"/>
                <a:cs typeface="Times New Roman"/>
              </a:rPr>
              <a:t>a</a:t>
            </a:r>
            <a:r>
              <a:rPr sz="1600" spc="-140" dirty="0">
                <a:latin typeface="Times New Roman"/>
                <a:cs typeface="Times New Roman"/>
              </a:rPr>
              <a:t>3</a:t>
            </a:r>
            <a:r>
              <a:rPr sz="2750" spc="-140" dirty="0">
                <a:latin typeface="Times New Roman"/>
                <a:cs typeface="Times New Roman"/>
              </a:rPr>
              <a:t>.</a:t>
            </a:r>
            <a:r>
              <a:rPr sz="2750" i="1" spc="-140" dirty="0">
                <a:latin typeface="Times New Roman"/>
                <a:cs typeface="Times New Roman"/>
              </a:rPr>
              <a:t>a</a:t>
            </a:r>
            <a:r>
              <a:rPr sz="1600" spc="-14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64752" y="2783448"/>
            <a:ext cx="48069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i="1" spc="-200" dirty="0">
                <a:latin typeface="Times New Roman"/>
                <a:cs typeface="Times New Roman"/>
              </a:rPr>
              <a:t>b</a:t>
            </a:r>
            <a:r>
              <a:rPr sz="1600" spc="-200" dirty="0">
                <a:latin typeface="Times New Roman"/>
                <a:cs typeface="Times New Roman"/>
              </a:rPr>
              <a:t>1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2750" spc="-225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99032" y="3058190"/>
            <a:ext cx="25654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i="1" spc="-240" dirty="0">
                <a:latin typeface="Times New Roman"/>
                <a:cs typeface="Times New Roman"/>
              </a:rPr>
              <a:t>a</a:t>
            </a:r>
            <a:r>
              <a:rPr sz="1600" spc="-12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60225" y="4429588"/>
            <a:ext cx="1550035" cy="0"/>
          </a:xfrm>
          <a:custGeom>
            <a:avLst/>
            <a:gdLst/>
            <a:ahLst/>
            <a:cxnLst/>
            <a:rect l="l" t="t" r="r" b="b"/>
            <a:pathLst>
              <a:path w="1550034">
                <a:moveTo>
                  <a:pt x="0" y="0"/>
                </a:moveTo>
                <a:lnTo>
                  <a:pt x="1549901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98959" y="4197138"/>
            <a:ext cx="40830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55" dirty="0">
                <a:latin typeface="Times New Roman"/>
                <a:cs typeface="Times New Roman"/>
              </a:rPr>
              <a:t>b</a:t>
            </a:r>
            <a:r>
              <a:rPr sz="1300" spc="-155" dirty="0">
                <a:latin typeface="Times New Roman"/>
                <a:cs typeface="Times New Roman"/>
              </a:rPr>
              <a:t>1</a:t>
            </a:r>
            <a:r>
              <a:rPr sz="1300" spc="-15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59066" y="4011876"/>
            <a:ext cx="155448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14" dirty="0">
                <a:latin typeface="Times New Roman"/>
                <a:cs typeface="Times New Roman"/>
              </a:rPr>
              <a:t>(2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31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6)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60" dirty="0">
                <a:latin typeface="Times New Roman"/>
                <a:cs typeface="Times New Roman"/>
              </a:rPr>
              <a:t> </a:t>
            </a:r>
            <a:r>
              <a:rPr sz="2300" spc="-155" dirty="0">
                <a:latin typeface="Times New Roman"/>
                <a:cs typeface="Times New Roman"/>
              </a:rPr>
              <a:t>(1</a:t>
            </a:r>
            <a:r>
              <a:rPr sz="2300" spc="-155" dirty="0">
                <a:latin typeface="Symbol"/>
                <a:cs typeface="Symbol"/>
              </a:rPr>
              <a:t></a:t>
            </a:r>
            <a:r>
              <a:rPr sz="2300" spc="-155" dirty="0">
                <a:latin typeface="Times New Roman"/>
                <a:cs typeface="Times New Roman"/>
              </a:rPr>
              <a:t>10)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64514" y="44262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51666" y="5293890"/>
            <a:ext cx="94106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40" dirty="0">
                <a:latin typeface="Times New Roman"/>
                <a:cs typeface="Times New Roman"/>
              </a:rPr>
              <a:t>b</a:t>
            </a:r>
            <a:r>
              <a:rPr sz="1500" spc="240" dirty="0">
                <a:latin typeface="Times New Roman"/>
                <a:cs typeface="Times New Roman"/>
              </a:rPr>
              <a:t>1 </a:t>
            </a:r>
            <a:r>
              <a:rPr sz="2600" spc="430" dirty="0">
                <a:latin typeface="Symbol"/>
                <a:cs typeface="Symbol"/>
              </a:rPr>
              <a:t>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39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32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rlito"/>
                <a:cs typeface="Carlito"/>
              </a:rPr>
              <a:t>Example</a:t>
            </a:r>
            <a:r>
              <a:rPr sz="2900" b="1" spc="-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985690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303" y="27025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969" y="34004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493" y="48153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7574" y="3544908"/>
            <a:ext cx="24511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2361" y="16009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62370" y="2128110"/>
            <a:ext cx="290195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30" dirty="0">
                <a:latin typeface="Times New Roman"/>
                <a:cs typeface="Times New Roman"/>
              </a:rPr>
              <a:t>3</a:t>
            </a:r>
            <a:endParaRPr sz="265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spcBef>
                <a:spcPts val="195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2976" y="1940970"/>
            <a:ext cx="351790" cy="122745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695"/>
              </a:spcBef>
            </a:pPr>
            <a:r>
              <a:rPr sz="2550" spc="-220" dirty="0">
                <a:latin typeface="Times New Roman"/>
                <a:cs typeface="Times New Roman"/>
              </a:rPr>
              <a:t>6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2650" spc="-45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6870" y="1937172"/>
            <a:ext cx="216535" cy="124968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14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5"/>
              </a:spcBef>
            </a:pPr>
            <a:r>
              <a:rPr sz="2700" spc="-14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0293" y="3553164"/>
            <a:ext cx="259715" cy="1082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5"/>
              </a:spcBef>
            </a:pPr>
            <a:r>
              <a:rPr sz="2650" spc="14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2500" i="1" spc="-70" dirty="0">
                <a:latin typeface="Times New Roman"/>
                <a:cs typeface="Times New Roman"/>
              </a:rPr>
              <a:t>c</a:t>
            </a:r>
            <a:r>
              <a:rPr sz="1450" spc="-7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4904" y="4886479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00360" y="4836690"/>
            <a:ext cx="10134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40" dirty="0">
                <a:latin typeface="Times New Roman"/>
                <a:cs typeface="Times New Roman"/>
              </a:rPr>
              <a:t>b</a:t>
            </a:r>
            <a:r>
              <a:rPr sz="1500" spc="340" dirty="0">
                <a:latin typeface="Times New Roman"/>
                <a:cs typeface="Times New Roman"/>
              </a:rPr>
              <a:t>2 </a:t>
            </a:r>
            <a:r>
              <a:rPr sz="2600" spc="459" dirty="0">
                <a:latin typeface="Symbol"/>
                <a:cs typeface="Symbol"/>
              </a:rPr>
              <a:t>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42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95120" y="2505085"/>
            <a:ext cx="1568450" cy="0"/>
          </a:xfrm>
          <a:custGeom>
            <a:avLst/>
            <a:gdLst/>
            <a:ahLst/>
            <a:cxnLst/>
            <a:rect l="l" t="t" r="r" b="b"/>
            <a:pathLst>
              <a:path w="1568450">
                <a:moveTo>
                  <a:pt x="0" y="0"/>
                </a:moveTo>
                <a:lnTo>
                  <a:pt x="1567865" y="0"/>
                </a:lnTo>
              </a:path>
            </a:pathLst>
          </a:custGeom>
          <a:ln w="17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03231" y="1976543"/>
            <a:ext cx="1560195" cy="474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i="1" spc="-114" dirty="0">
                <a:latin typeface="Times New Roman"/>
                <a:cs typeface="Times New Roman"/>
              </a:rPr>
              <a:t>a</a:t>
            </a:r>
            <a:r>
              <a:rPr sz="1700" spc="-114" dirty="0">
                <a:latin typeface="Times New Roman"/>
                <a:cs typeface="Times New Roman"/>
              </a:rPr>
              <a:t>1</a:t>
            </a:r>
            <a:r>
              <a:rPr sz="2950" spc="-114" dirty="0">
                <a:latin typeface="Times New Roman"/>
                <a:cs typeface="Times New Roman"/>
              </a:rPr>
              <a:t>.</a:t>
            </a:r>
            <a:r>
              <a:rPr sz="2950" i="1" spc="-114" dirty="0">
                <a:latin typeface="Times New Roman"/>
                <a:cs typeface="Times New Roman"/>
              </a:rPr>
              <a:t>a</a:t>
            </a:r>
            <a:r>
              <a:rPr sz="1700" spc="-114" dirty="0">
                <a:latin typeface="Times New Roman"/>
                <a:cs typeface="Times New Roman"/>
              </a:rPr>
              <a:t>4 </a:t>
            </a:r>
            <a:r>
              <a:rPr sz="2950" spc="-165" dirty="0">
                <a:latin typeface="Symbol"/>
                <a:cs typeface="Symbol"/>
              </a:rPr>
              <a:t></a:t>
            </a:r>
            <a:r>
              <a:rPr sz="2950" spc="-395" dirty="0">
                <a:latin typeface="Times New Roman"/>
                <a:cs typeface="Times New Roman"/>
              </a:rPr>
              <a:t> </a:t>
            </a:r>
            <a:r>
              <a:rPr sz="2950" i="1" spc="-70" dirty="0">
                <a:latin typeface="Times New Roman"/>
                <a:cs typeface="Times New Roman"/>
              </a:rPr>
              <a:t>a</a:t>
            </a:r>
            <a:r>
              <a:rPr sz="1700" spc="-70" dirty="0">
                <a:latin typeface="Times New Roman"/>
                <a:cs typeface="Times New Roman"/>
              </a:rPr>
              <a:t>0.</a:t>
            </a:r>
            <a:r>
              <a:rPr sz="2950" i="1" spc="-70" dirty="0">
                <a:latin typeface="Times New Roman"/>
                <a:cs typeface="Times New Roman"/>
              </a:rPr>
              <a:t>a</a:t>
            </a:r>
            <a:r>
              <a:rPr sz="1700" spc="-70" dirty="0">
                <a:latin typeface="Times New Roman"/>
                <a:cs typeface="Times New Roman"/>
              </a:rPr>
              <a:t>5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41951" y="2212501"/>
            <a:ext cx="575945" cy="474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i="1" spc="-75" dirty="0">
                <a:latin typeface="Times New Roman"/>
                <a:cs typeface="Times New Roman"/>
              </a:rPr>
              <a:t>b</a:t>
            </a:r>
            <a:r>
              <a:rPr sz="1700" spc="-75" dirty="0">
                <a:latin typeface="Times New Roman"/>
                <a:cs typeface="Times New Roman"/>
              </a:rPr>
              <a:t>2</a:t>
            </a:r>
            <a:r>
              <a:rPr sz="1700" spc="180" dirty="0">
                <a:latin typeface="Times New Roman"/>
                <a:cs typeface="Times New Roman"/>
              </a:rPr>
              <a:t> </a:t>
            </a:r>
            <a:r>
              <a:rPr sz="2950" spc="-165" dirty="0">
                <a:latin typeface="Symbol"/>
                <a:cs typeface="Symbol"/>
              </a:rPr>
              <a:t>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45716" y="2504301"/>
            <a:ext cx="286385" cy="474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i="1" spc="-195" dirty="0">
                <a:latin typeface="Times New Roman"/>
                <a:cs typeface="Times New Roman"/>
              </a:rPr>
              <a:t>a</a:t>
            </a:r>
            <a:r>
              <a:rPr sz="1700" spc="-85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42113" y="3811441"/>
            <a:ext cx="1554480" cy="0"/>
          </a:xfrm>
          <a:custGeom>
            <a:avLst/>
            <a:gdLst/>
            <a:ahLst/>
            <a:cxnLst/>
            <a:rect l="l" t="t" r="r" b="b"/>
            <a:pathLst>
              <a:path w="1554479">
                <a:moveTo>
                  <a:pt x="0" y="0"/>
                </a:moveTo>
                <a:lnTo>
                  <a:pt x="1554349" y="0"/>
                </a:lnTo>
              </a:path>
            </a:pathLst>
          </a:custGeom>
          <a:ln w="16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32664" y="3323643"/>
            <a:ext cx="229489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050" i="1" spc="120" baseline="-34979" dirty="0">
                <a:latin typeface="Times New Roman"/>
                <a:cs typeface="Times New Roman"/>
              </a:rPr>
              <a:t>b</a:t>
            </a:r>
            <a:r>
              <a:rPr sz="2325" spc="120" baseline="-60931" dirty="0">
                <a:latin typeface="Times New Roman"/>
                <a:cs typeface="Times New Roman"/>
              </a:rPr>
              <a:t>2</a:t>
            </a:r>
            <a:r>
              <a:rPr sz="2325" spc="465" baseline="-60931" dirty="0">
                <a:latin typeface="Times New Roman"/>
                <a:cs typeface="Times New Roman"/>
              </a:rPr>
              <a:t> </a:t>
            </a:r>
            <a:r>
              <a:rPr sz="4050" spc="89" baseline="-34979" dirty="0">
                <a:latin typeface="Symbol"/>
                <a:cs typeface="Symbol"/>
              </a:rPr>
              <a:t></a:t>
            </a:r>
            <a:r>
              <a:rPr sz="4050" spc="315" baseline="-34979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2</a:t>
            </a:r>
            <a:r>
              <a:rPr sz="2700" spc="-380" dirty="0">
                <a:latin typeface="Times New Roman"/>
                <a:cs typeface="Times New Roman"/>
              </a:rPr>
              <a:t> </a:t>
            </a:r>
            <a:r>
              <a:rPr sz="2700" spc="60" dirty="0">
                <a:latin typeface="Symbol"/>
                <a:cs typeface="Symbol"/>
              </a:rPr>
              <a:t></a:t>
            </a:r>
            <a:r>
              <a:rPr sz="2700" spc="-340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3</a:t>
            </a:r>
            <a:r>
              <a:rPr sz="2700" spc="-295" dirty="0">
                <a:latin typeface="Times New Roman"/>
                <a:cs typeface="Times New Roman"/>
              </a:rPr>
              <a:t> </a:t>
            </a:r>
            <a:r>
              <a:rPr sz="2700" spc="160" dirty="0">
                <a:latin typeface="Symbol"/>
                <a:cs typeface="Symbol"/>
              </a:rPr>
              <a:t></a:t>
            </a:r>
            <a:r>
              <a:rPr sz="2700" spc="160" dirty="0">
                <a:latin typeface="Times New Roman"/>
                <a:cs typeface="Times New Roman"/>
              </a:rPr>
              <a:t>1</a:t>
            </a:r>
            <a:r>
              <a:rPr sz="2700" spc="160" dirty="0">
                <a:latin typeface="Symbol"/>
                <a:cs typeface="Symbol"/>
              </a:rPr>
              <a:t></a:t>
            </a:r>
            <a:r>
              <a:rPr sz="2700" spc="-300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24997" y="3809715"/>
            <a:ext cx="20447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55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33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493" y="1909490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303" y="26263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969" y="33242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93" y="47391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0559" y="3468708"/>
            <a:ext cx="15875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80" dirty="0">
                <a:latin typeface="Times New Roman"/>
                <a:cs typeface="Times New Roman"/>
              </a:rPr>
              <a:t>3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2361" y="15247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62370" y="2051910"/>
            <a:ext cx="290195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30" dirty="0">
                <a:latin typeface="Times New Roman"/>
                <a:cs typeface="Times New Roman"/>
              </a:rPr>
              <a:t>3</a:t>
            </a:r>
            <a:endParaRPr sz="265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spcBef>
                <a:spcPts val="195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2976" y="1864770"/>
            <a:ext cx="351790" cy="122745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695"/>
              </a:spcBef>
            </a:pPr>
            <a:r>
              <a:rPr sz="2550" spc="-220" dirty="0">
                <a:latin typeface="Times New Roman"/>
                <a:cs typeface="Times New Roman"/>
              </a:rPr>
              <a:t>6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2650" spc="-45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6870" y="1860972"/>
            <a:ext cx="216535" cy="124968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14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5"/>
              </a:spcBef>
            </a:pPr>
            <a:r>
              <a:rPr sz="2700" spc="-14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0293" y="3476964"/>
            <a:ext cx="259715" cy="1082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5"/>
              </a:spcBef>
            </a:pPr>
            <a:r>
              <a:rPr sz="2650" spc="14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2500" i="1" spc="-70" dirty="0">
                <a:latin typeface="Times New Roman"/>
                <a:cs typeface="Times New Roman"/>
              </a:rPr>
              <a:t>c</a:t>
            </a:r>
            <a:r>
              <a:rPr sz="1450" spc="-7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4904" y="4810279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24927" y="4760490"/>
            <a:ext cx="9639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35" dirty="0">
                <a:latin typeface="Times New Roman"/>
                <a:cs typeface="Times New Roman"/>
              </a:rPr>
              <a:t>c</a:t>
            </a:r>
            <a:r>
              <a:rPr sz="1500" spc="235" dirty="0">
                <a:latin typeface="Times New Roman"/>
                <a:cs typeface="Times New Roman"/>
              </a:rPr>
              <a:t>1 </a:t>
            </a:r>
            <a:r>
              <a:rPr sz="2600" spc="450" dirty="0">
                <a:latin typeface="Symbol"/>
                <a:cs typeface="Symbol"/>
              </a:rPr>
              <a:t>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409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88556" y="2148416"/>
            <a:ext cx="1442720" cy="0"/>
          </a:xfrm>
          <a:custGeom>
            <a:avLst/>
            <a:gdLst/>
            <a:ahLst/>
            <a:cxnLst/>
            <a:rect l="l" t="t" r="r" b="b"/>
            <a:pathLst>
              <a:path w="1442720">
                <a:moveTo>
                  <a:pt x="0" y="0"/>
                </a:moveTo>
                <a:lnTo>
                  <a:pt x="1442352" y="0"/>
                </a:lnTo>
              </a:path>
            </a:pathLst>
          </a:custGeom>
          <a:ln w="16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85842" y="1646766"/>
            <a:ext cx="1457960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75" dirty="0">
                <a:latin typeface="Times New Roman"/>
                <a:cs typeface="Times New Roman"/>
              </a:rPr>
              <a:t>b</a:t>
            </a:r>
            <a:r>
              <a:rPr sz="1600" spc="-75" dirty="0">
                <a:latin typeface="Times New Roman"/>
                <a:cs typeface="Times New Roman"/>
              </a:rPr>
              <a:t>1</a:t>
            </a:r>
            <a:r>
              <a:rPr sz="2750" spc="-75" dirty="0">
                <a:latin typeface="Times New Roman"/>
                <a:cs typeface="Times New Roman"/>
              </a:rPr>
              <a:t>.</a:t>
            </a:r>
            <a:r>
              <a:rPr sz="2750" i="1" spc="-75" dirty="0">
                <a:latin typeface="Times New Roman"/>
                <a:cs typeface="Times New Roman"/>
              </a:rPr>
              <a:t>a</a:t>
            </a:r>
            <a:r>
              <a:rPr sz="1600" spc="-75" dirty="0">
                <a:latin typeface="Times New Roman"/>
                <a:cs typeface="Times New Roman"/>
              </a:rPr>
              <a:t>3 </a:t>
            </a:r>
            <a:r>
              <a:rPr sz="2750" spc="-65" dirty="0">
                <a:latin typeface="Symbol"/>
                <a:cs typeface="Symbol"/>
              </a:rPr>
              <a:t></a:t>
            </a:r>
            <a:r>
              <a:rPr sz="2750" spc="-530" dirty="0">
                <a:latin typeface="Times New Roman"/>
                <a:cs typeface="Times New Roman"/>
              </a:rPr>
              <a:t> </a:t>
            </a:r>
            <a:r>
              <a:rPr sz="2750" i="1" spc="-25" dirty="0">
                <a:latin typeface="Times New Roman"/>
                <a:cs typeface="Times New Roman"/>
              </a:rPr>
              <a:t>b</a:t>
            </a:r>
            <a:r>
              <a:rPr sz="1600" spc="-25" dirty="0">
                <a:latin typeface="Times New Roman"/>
                <a:cs typeface="Times New Roman"/>
              </a:rPr>
              <a:t>2</a:t>
            </a:r>
            <a:r>
              <a:rPr sz="2750" i="1" spc="-25" dirty="0">
                <a:latin typeface="Times New Roman"/>
                <a:cs typeface="Times New Roman"/>
              </a:rPr>
              <a:t>a</a:t>
            </a:r>
            <a:r>
              <a:rPr sz="1600" spc="-2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94515" y="1870424"/>
            <a:ext cx="518159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80" dirty="0">
                <a:latin typeface="Times New Roman"/>
                <a:cs typeface="Times New Roman"/>
              </a:rPr>
              <a:t>c</a:t>
            </a:r>
            <a:r>
              <a:rPr sz="1600" spc="-80" dirty="0">
                <a:latin typeface="Times New Roman"/>
                <a:cs typeface="Times New Roman"/>
              </a:rPr>
              <a:t>1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2750" spc="-65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75833" y="2147011"/>
            <a:ext cx="278765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145" dirty="0">
                <a:latin typeface="Times New Roman"/>
                <a:cs typeface="Times New Roman"/>
              </a:rPr>
              <a:t>b</a:t>
            </a:r>
            <a:r>
              <a:rPr sz="1600" spc="-4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08511" y="3596216"/>
            <a:ext cx="1598295" cy="0"/>
          </a:xfrm>
          <a:custGeom>
            <a:avLst/>
            <a:gdLst/>
            <a:ahLst/>
            <a:cxnLst/>
            <a:rect l="l" t="t" r="r" b="b"/>
            <a:pathLst>
              <a:path w="1598295">
                <a:moveTo>
                  <a:pt x="0" y="0"/>
                </a:moveTo>
                <a:lnTo>
                  <a:pt x="1598254" y="0"/>
                </a:lnTo>
              </a:path>
            </a:pathLst>
          </a:custGeom>
          <a:ln w="16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13652" y="3318224"/>
            <a:ext cx="518795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80" dirty="0">
                <a:latin typeface="Times New Roman"/>
                <a:cs typeface="Times New Roman"/>
              </a:rPr>
              <a:t>c</a:t>
            </a:r>
            <a:r>
              <a:rPr sz="1600" spc="-80" dirty="0">
                <a:latin typeface="Times New Roman"/>
                <a:cs typeface="Times New Roman"/>
              </a:rPr>
              <a:t>1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80525" y="3094566"/>
            <a:ext cx="1639570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-15" dirty="0">
                <a:latin typeface="Times New Roman"/>
                <a:cs typeface="Times New Roman"/>
              </a:rPr>
              <a:t>1</a:t>
            </a:r>
            <a:r>
              <a:rPr sz="2750" spc="-15" dirty="0">
                <a:latin typeface="Symbol"/>
                <a:cs typeface="Symbol"/>
              </a:rPr>
              <a:t></a:t>
            </a:r>
            <a:r>
              <a:rPr sz="2750" spc="-15" dirty="0">
                <a:latin typeface="Times New Roman"/>
                <a:cs typeface="Times New Roman"/>
              </a:rPr>
              <a:t>10</a:t>
            </a:r>
            <a:r>
              <a:rPr sz="2750" spc="-245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Symbol"/>
                <a:cs typeface="Symbol"/>
              </a:rPr>
              <a:t></a:t>
            </a:r>
            <a:r>
              <a:rPr sz="2750" spc="-225" dirty="0">
                <a:latin typeface="Times New Roman"/>
                <a:cs typeface="Times New Roman"/>
              </a:rPr>
              <a:t> </a:t>
            </a:r>
            <a:r>
              <a:rPr sz="2750" spc="-65" dirty="0">
                <a:latin typeface="Times New Roman"/>
                <a:cs typeface="Times New Roman"/>
              </a:rPr>
              <a:t>2</a:t>
            </a:r>
            <a:r>
              <a:rPr sz="2750" spc="-390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Symbol"/>
                <a:cs typeface="Symbol"/>
              </a:rPr>
              <a:t></a:t>
            </a:r>
            <a:r>
              <a:rPr sz="2750" spc="-380" dirty="0">
                <a:latin typeface="Times New Roman"/>
                <a:cs typeface="Times New Roman"/>
              </a:rPr>
              <a:t> </a:t>
            </a:r>
            <a:r>
              <a:rPr sz="2750" spc="-65" dirty="0">
                <a:latin typeface="Times New Roman"/>
                <a:cs typeface="Times New Roman"/>
              </a:rPr>
              <a:t>3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12863" y="3594811"/>
            <a:ext cx="192405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-65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2</a:t>
            </a:r>
            <a:endParaRPr sz="290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34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689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….</a:t>
            </a:r>
            <a:endParaRPr sz="2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493" y="1833290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303" y="25501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969" y="32480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93" y="46629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029" y="3400764"/>
            <a:ext cx="21272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14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0559" y="3392508"/>
            <a:ext cx="15875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80" dirty="0">
                <a:latin typeface="Times New Roman"/>
                <a:cs typeface="Times New Roman"/>
              </a:rPr>
              <a:t>3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2361" y="14485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62370" y="1975710"/>
            <a:ext cx="290195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30" dirty="0">
                <a:latin typeface="Times New Roman"/>
                <a:cs typeface="Times New Roman"/>
              </a:rPr>
              <a:t>3</a:t>
            </a:r>
            <a:endParaRPr sz="265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spcBef>
                <a:spcPts val="195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2976" y="1788570"/>
            <a:ext cx="351790" cy="122745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695"/>
              </a:spcBef>
            </a:pPr>
            <a:r>
              <a:rPr sz="2550" spc="-220" dirty="0">
                <a:latin typeface="Times New Roman"/>
                <a:cs typeface="Times New Roman"/>
              </a:rPr>
              <a:t>6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2650" spc="-45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6870" y="1784772"/>
            <a:ext cx="216535" cy="124968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14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5"/>
              </a:spcBef>
            </a:pPr>
            <a:r>
              <a:rPr sz="2700" spc="-14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4904" y="3946278"/>
            <a:ext cx="289560" cy="128143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480"/>
              </a:spcBef>
            </a:pPr>
            <a:r>
              <a:rPr sz="2700" spc="-9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14120" y="4684290"/>
            <a:ext cx="10001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75" dirty="0">
                <a:latin typeface="Times New Roman"/>
                <a:cs typeface="Times New Roman"/>
              </a:rPr>
              <a:t>a</a:t>
            </a:r>
            <a:r>
              <a:rPr sz="1500" i="1" spc="275" dirty="0">
                <a:latin typeface="Times New Roman"/>
                <a:cs typeface="Times New Roman"/>
              </a:rPr>
              <a:t>n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91568" y="2072216"/>
            <a:ext cx="1478915" cy="0"/>
          </a:xfrm>
          <a:custGeom>
            <a:avLst/>
            <a:gdLst/>
            <a:ahLst/>
            <a:cxnLst/>
            <a:rect l="l" t="t" r="r" b="b"/>
            <a:pathLst>
              <a:path w="1478915">
                <a:moveTo>
                  <a:pt x="0" y="0"/>
                </a:moveTo>
                <a:lnTo>
                  <a:pt x="1478289" y="0"/>
                </a:lnTo>
              </a:path>
            </a:pathLst>
          </a:custGeom>
          <a:ln w="16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94247" y="1570566"/>
            <a:ext cx="1474470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20" dirty="0">
                <a:latin typeface="Times New Roman"/>
                <a:cs typeface="Times New Roman"/>
              </a:rPr>
              <a:t>c</a:t>
            </a:r>
            <a:r>
              <a:rPr sz="1600" spc="-20" dirty="0">
                <a:latin typeface="Times New Roman"/>
                <a:cs typeface="Times New Roman"/>
              </a:rPr>
              <a:t>1</a:t>
            </a:r>
            <a:r>
              <a:rPr sz="2750" spc="-20" dirty="0">
                <a:latin typeface="Times New Roman"/>
                <a:cs typeface="Times New Roman"/>
              </a:rPr>
              <a:t>.b </a:t>
            </a:r>
            <a:r>
              <a:rPr sz="1600" spc="-40" dirty="0">
                <a:latin typeface="Times New Roman"/>
                <a:cs typeface="Times New Roman"/>
              </a:rPr>
              <a:t>2 </a:t>
            </a:r>
            <a:r>
              <a:rPr sz="2750" spc="-60" dirty="0">
                <a:latin typeface="Symbol"/>
                <a:cs typeface="Symbol"/>
              </a:rPr>
              <a:t></a:t>
            </a:r>
            <a:r>
              <a:rPr sz="2750" spc="-555" dirty="0">
                <a:latin typeface="Times New Roman"/>
                <a:cs typeface="Times New Roman"/>
              </a:rPr>
              <a:t> </a:t>
            </a:r>
            <a:r>
              <a:rPr sz="2750" i="1" spc="-70" dirty="0">
                <a:latin typeface="Times New Roman"/>
                <a:cs typeface="Times New Roman"/>
              </a:rPr>
              <a:t>b</a:t>
            </a:r>
            <a:r>
              <a:rPr sz="1600" spc="-70" dirty="0">
                <a:latin typeface="Times New Roman"/>
                <a:cs typeface="Times New Roman"/>
              </a:rPr>
              <a:t>1</a:t>
            </a:r>
            <a:r>
              <a:rPr sz="2750" i="1" spc="-70" dirty="0">
                <a:latin typeface="Times New Roman"/>
                <a:cs typeface="Times New Roman"/>
              </a:rPr>
              <a:t>c</a:t>
            </a:r>
            <a:r>
              <a:rPr sz="1600" spc="-7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07355" y="2070811"/>
            <a:ext cx="262890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120" dirty="0">
                <a:latin typeface="Times New Roman"/>
                <a:cs typeface="Times New Roman"/>
              </a:rPr>
              <a:t>c</a:t>
            </a:r>
            <a:r>
              <a:rPr sz="1600" spc="-4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59753" y="1794224"/>
            <a:ext cx="558165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70" dirty="0">
                <a:latin typeface="Times New Roman"/>
                <a:cs typeface="Times New Roman"/>
              </a:rPr>
              <a:t>a</a:t>
            </a:r>
            <a:r>
              <a:rPr sz="1600" i="1" spc="-70" dirty="0">
                <a:latin typeface="Times New Roman"/>
                <a:cs typeface="Times New Roman"/>
              </a:rPr>
              <a:t>n</a:t>
            </a:r>
            <a:r>
              <a:rPr sz="1600" i="1" spc="215" dirty="0">
                <a:latin typeface="Times New Roman"/>
                <a:cs typeface="Times New Roman"/>
              </a:rPr>
              <a:t> </a:t>
            </a:r>
            <a:r>
              <a:rPr sz="2750" spc="-60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04539" y="3520016"/>
            <a:ext cx="1457325" cy="0"/>
          </a:xfrm>
          <a:custGeom>
            <a:avLst/>
            <a:gdLst/>
            <a:ahLst/>
            <a:cxnLst/>
            <a:rect l="l" t="t" r="r" b="b"/>
            <a:pathLst>
              <a:path w="1457325">
                <a:moveTo>
                  <a:pt x="0" y="0"/>
                </a:moveTo>
                <a:lnTo>
                  <a:pt x="1456947" y="0"/>
                </a:lnTo>
              </a:path>
            </a:pathLst>
          </a:custGeom>
          <a:ln w="16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12526" y="3018366"/>
            <a:ext cx="1454785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-55" dirty="0">
                <a:latin typeface="Times New Roman"/>
                <a:cs typeface="Times New Roman"/>
              </a:rPr>
              <a:t>4</a:t>
            </a:r>
            <a:r>
              <a:rPr sz="2750" spc="-420" dirty="0">
                <a:latin typeface="Times New Roman"/>
                <a:cs typeface="Times New Roman"/>
              </a:rPr>
              <a:t> </a:t>
            </a:r>
            <a:r>
              <a:rPr sz="2750" spc="-65" dirty="0">
                <a:latin typeface="Symbol"/>
                <a:cs typeface="Symbol"/>
              </a:rPr>
              <a:t></a:t>
            </a:r>
            <a:r>
              <a:rPr sz="2750" spc="-390" dirty="0">
                <a:latin typeface="Times New Roman"/>
                <a:cs typeface="Times New Roman"/>
              </a:rPr>
              <a:t> </a:t>
            </a:r>
            <a:r>
              <a:rPr sz="2750" spc="-55" dirty="0">
                <a:latin typeface="Times New Roman"/>
                <a:cs typeface="Times New Roman"/>
              </a:rPr>
              <a:t>3</a:t>
            </a:r>
            <a:r>
              <a:rPr sz="2750" spc="-345" dirty="0">
                <a:latin typeface="Times New Roman"/>
                <a:cs typeface="Times New Roman"/>
              </a:rPr>
              <a:t> </a:t>
            </a:r>
            <a:r>
              <a:rPr sz="2750" spc="35" dirty="0">
                <a:latin typeface="Symbol"/>
                <a:cs typeface="Symbol"/>
              </a:rPr>
              <a:t></a:t>
            </a:r>
            <a:r>
              <a:rPr sz="2750" spc="35" dirty="0">
                <a:latin typeface="Times New Roman"/>
                <a:cs typeface="Times New Roman"/>
              </a:rPr>
              <a:t>1</a:t>
            </a:r>
            <a:r>
              <a:rPr sz="2750" spc="35" dirty="0">
                <a:latin typeface="Symbol"/>
                <a:cs typeface="Symbol"/>
              </a:rPr>
              <a:t></a:t>
            </a:r>
            <a:r>
              <a:rPr sz="2750" spc="-355" dirty="0">
                <a:latin typeface="Times New Roman"/>
                <a:cs typeface="Times New Roman"/>
              </a:rPr>
              <a:t> </a:t>
            </a:r>
            <a:r>
              <a:rPr sz="2750" spc="-55" dirty="0"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43809" y="3518611"/>
            <a:ext cx="193675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-55" dirty="0">
                <a:latin typeface="Times New Roman"/>
                <a:cs typeface="Times New Roman"/>
              </a:rPr>
              <a:t>4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71902" y="3242024"/>
            <a:ext cx="559435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65" dirty="0">
                <a:latin typeface="Times New Roman"/>
                <a:cs typeface="Times New Roman"/>
              </a:rPr>
              <a:t>a</a:t>
            </a:r>
            <a:r>
              <a:rPr sz="1600" i="1" spc="-65" dirty="0">
                <a:latin typeface="Times New Roman"/>
                <a:cs typeface="Times New Roman"/>
              </a:rPr>
              <a:t>n</a:t>
            </a:r>
            <a:r>
              <a:rPr sz="1600" i="1" spc="215" dirty="0">
                <a:latin typeface="Times New Roman"/>
                <a:cs typeface="Times New Roman"/>
              </a:rPr>
              <a:t> </a:t>
            </a:r>
            <a:r>
              <a:rPr sz="2750" spc="-65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2</a:t>
            </a:r>
            <a:endParaRPr sz="290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35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689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….</a:t>
            </a:r>
            <a:endParaRPr sz="2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493" y="1680890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303" y="23977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969" y="30956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93" y="45105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029" y="3248364"/>
            <a:ext cx="21272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14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0559" y="3240108"/>
            <a:ext cx="15875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80" dirty="0">
                <a:latin typeface="Times New Roman"/>
                <a:cs typeface="Times New Roman"/>
              </a:rPr>
              <a:t>3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2361" y="12961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62370" y="1823310"/>
            <a:ext cx="290195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30" dirty="0">
                <a:latin typeface="Times New Roman"/>
                <a:cs typeface="Times New Roman"/>
              </a:rPr>
              <a:t>3</a:t>
            </a:r>
            <a:endParaRPr sz="265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spcBef>
                <a:spcPts val="195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2976" y="1636170"/>
            <a:ext cx="351790" cy="122745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695"/>
              </a:spcBef>
            </a:pPr>
            <a:r>
              <a:rPr sz="2550" spc="-220" dirty="0">
                <a:latin typeface="Times New Roman"/>
                <a:cs typeface="Times New Roman"/>
              </a:rPr>
              <a:t>6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2650" spc="-45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6870" y="1632372"/>
            <a:ext cx="216535" cy="124968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14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5"/>
              </a:spcBef>
            </a:pPr>
            <a:r>
              <a:rPr sz="2700" spc="-14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1190" y="3761108"/>
            <a:ext cx="233045" cy="1381760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735"/>
              </a:spcBef>
            </a:pPr>
            <a:r>
              <a:rPr sz="2700" spc="-9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3200" spc="-305" dirty="0"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6175" y="2241930"/>
            <a:ext cx="3886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As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no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sign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change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in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first  column;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system is</a:t>
            </a:r>
            <a:r>
              <a:rPr sz="24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stable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2</a:t>
            </a:r>
            <a:endParaRPr sz="290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36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689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….</a:t>
            </a:r>
            <a:endParaRPr sz="2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3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40" y="1022350"/>
            <a:ext cx="293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Comment </a:t>
            </a:r>
            <a:r>
              <a:rPr sz="2400" spc="-5" dirty="0">
                <a:latin typeface="Tahoma"/>
                <a:cs typeface="Tahoma"/>
              </a:rPr>
              <a:t>on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stability.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8239" y="1004390"/>
            <a:ext cx="2839720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2550" dirty="0">
                <a:latin typeface="Times New Roman"/>
                <a:cs typeface="Times New Roman"/>
              </a:rPr>
              <a:t>2</a:t>
            </a:r>
            <a:r>
              <a:rPr sz="2550" i="1" dirty="0">
                <a:latin typeface="Times New Roman"/>
                <a:cs typeface="Times New Roman"/>
              </a:rPr>
              <a:t>s</a:t>
            </a:r>
            <a:r>
              <a:rPr sz="2175" baseline="44061" dirty="0">
                <a:latin typeface="Times New Roman"/>
                <a:cs typeface="Times New Roman"/>
              </a:rPr>
              <a:t>3 </a:t>
            </a:r>
            <a:r>
              <a:rPr sz="2550" spc="-30" dirty="0">
                <a:latin typeface="Symbol"/>
                <a:cs typeface="Symbol"/>
              </a:rPr>
              <a:t></a:t>
            </a:r>
            <a:r>
              <a:rPr sz="2550" spc="-30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Times New Roman"/>
                <a:cs typeface="Times New Roman"/>
              </a:rPr>
              <a:t>4</a:t>
            </a:r>
            <a:r>
              <a:rPr sz="2550" i="1" spc="15" dirty="0">
                <a:latin typeface="Times New Roman"/>
                <a:cs typeface="Times New Roman"/>
              </a:rPr>
              <a:t>s</a:t>
            </a:r>
            <a:r>
              <a:rPr sz="2175" spc="22" baseline="44061" dirty="0">
                <a:latin typeface="Times New Roman"/>
                <a:cs typeface="Times New Roman"/>
              </a:rPr>
              <a:t>2 </a:t>
            </a:r>
            <a:r>
              <a:rPr sz="2550" spc="-30" dirty="0">
                <a:latin typeface="Symbol"/>
                <a:cs typeface="Symbol"/>
              </a:rPr>
              <a:t></a:t>
            </a:r>
            <a:r>
              <a:rPr sz="2550" spc="-3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4</a:t>
            </a:r>
            <a:r>
              <a:rPr sz="2550" i="1" spc="-20" dirty="0">
                <a:latin typeface="Times New Roman"/>
                <a:cs typeface="Times New Roman"/>
              </a:rPr>
              <a:t>s </a:t>
            </a:r>
            <a:r>
              <a:rPr sz="2550" spc="10" dirty="0">
                <a:latin typeface="Symbol"/>
                <a:cs typeface="Symbol"/>
              </a:rPr>
              <a:t></a:t>
            </a:r>
            <a:r>
              <a:rPr sz="2550" spc="10" dirty="0">
                <a:latin typeface="Times New Roman"/>
                <a:cs typeface="Times New Roman"/>
              </a:rPr>
              <a:t>12 </a:t>
            </a:r>
            <a:r>
              <a:rPr sz="2550" spc="-30" dirty="0">
                <a:latin typeface="Symbol"/>
                <a:cs typeface="Symbol"/>
              </a:rPr>
              <a:t></a:t>
            </a:r>
            <a:r>
              <a:rPr sz="2550" spc="-35" dirty="0">
                <a:latin typeface="Times New Roman"/>
                <a:cs typeface="Times New Roman"/>
              </a:rPr>
              <a:t> </a:t>
            </a:r>
            <a:r>
              <a:rPr sz="2550" spc="-3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303" y="23215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969" y="30194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493" y="44343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7574" y="3849708"/>
            <a:ext cx="24511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2361" y="17533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59627" y="2400062"/>
            <a:ext cx="193040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9760" y="2368414"/>
            <a:ext cx="19367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6870" y="2370060"/>
            <a:ext cx="17970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14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4904" y="3159614"/>
            <a:ext cx="396240" cy="18395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30"/>
              </a:spcBef>
            </a:pPr>
            <a:r>
              <a:rPr sz="2650" spc="-125" dirty="0">
                <a:latin typeface="Times New Roman"/>
                <a:cs typeface="Times New Roman"/>
              </a:rPr>
              <a:t>4</a:t>
            </a:r>
            <a:endParaRPr sz="265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  <a:spcBef>
                <a:spcPts val="2200"/>
              </a:spcBef>
            </a:pPr>
            <a:r>
              <a:rPr sz="2600" i="1" spc="180" dirty="0">
                <a:latin typeface="Times New Roman"/>
                <a:cs typeface="Times New Roman"/>
              </a:rPr>
              <a:t>b</a:t>
            </a:r>
            <a:r>
              <a:rPr sz="1500" spc="10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12849" y="2754871"/>
            <a:ext cx="1410970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884" y="0"/>
                </a:lnTo>
              </a:path>
            </a:pathLst>
          </a:custGeom>
          <a:ln w="17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18530" y="2256482"/>
            <a:ext cx="140398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i="1" spc="-155" dirty="0">
                <a:latin typeface="Times New Roman"/>
                <a:cs typeface="Times New Roman"/>
              </a:rPr>
              <a:t>a</a:t>
            </a:r>
            <a:r>
              <a:rPr sz="1600" spc="-155" dirty="0">
                <a:latin typeface="Times New Roman"/>
                <a:cs typeface="Times New Roman"/>
              </a:rPr>
              <a:t>1</a:t>
            </a:r>
            <a:r>
              <a:rPr sz="2750" spc="-155" dirty="0">
                <a:latin typeface="Times New Roman"/>
                <a:cs typeface="Times New Roman"/>
              </a:rPr>
              <a:t>.</a:t>
            </a:r>
            <a:r>
              <a:rPr sz="2750" i="1" spc="-155" dirty="0">
                <a:latin typeface="Times New Roman"/>
                <a:cs typeface="Times New Roman"/>
              </a:rPr>
              <a:t>a</a:t>
            </a:r>
            <a:r>
              <a:rPr sz="1600" spc="-155" dirty="0">
                <a:latin typeface="Times New Roman"/>
                <a:cs typeface="Times New Roman"/>
              </a:rPr>
              <a:t>2 </a:t>
            </a:r>
            <a:r>
              <a:rPr sz="2750" spc="-225" dirty="0">
                <a:latin typeface="Symbol"/>
                <a:cs typeface="Symbol"/>
              </a:rPr>
              <a:t></a:t>
            </a:r>
            <a:r>
              <a:rPr sz="2750" spc="-325" dirty="0">
                <a:latin typeface="Times New Roman"/>
                <a:cs typeface="Times New Roman"/>
              </a:rPr>
              <a:t> </a:t>
            </a:r>
            <a:r>
              <a:rPr sz="2750" i="1" spc="-140" dirty="0">
                <a:latin typeface="Times New Roman"/>
                <a:cs typeface="Times New Roman"/>
              </a:rPr>
              <a:t>a</a:t>
            </a:r>
            <a:r>
              <a:rPr sz="1600" spc="-140" dirty="0">
                <a:latin typeface="Times New Roman"/>
                <a:cs typeface="Times New Roman"/>
              </a:rPr>
              <a:t>3</a:t>
            </a:r>
            <a:r>
              <a:rPr sz="2750" spc="-140" dirty="0">
                <a:latin typeface="Times New Roman"/>
                <a:cs typeface="Times New Roman"/>
              </a:rPr>
              <a:t>.</a:t>
            </a:r>
            <a:r>
              <a:rPr sz="2750" i="1" spc="-140" dirty="0">
                <a:latin typeface="Times New Roman"/>
                <a:cs typeface="Times New Roman"/>
              </a:rPr>
              <a:t>a</a:t>
            </a:r>
            <a:r>
              <a:rPr sz="1600" spc="-14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4752" y="2478648"/>
            <a:ext cx="48069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i="1" spc="-200" dirty="0">
                <a:latin typeface="Times New Roman"/>
                <a:cs typeface="Times New Roman"/>
              </a:rPr>
              <a:t>b</a:t>
            </a:r>
            <a:r>
              <a:rPr sz="1600" spc="-200" dirty="0">
                <a:latin typeface="Times New Roman"/>
                <a:cs typeface="Times New Roman"/>
              </a:rPr>
              <a:t>1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2750" spc="-225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99032" y="2753390"/>
            <a:ext cx="25654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i="1" spc="-240" dirty="0">
                <a:latin typeface="Times New Roman"/>
                <a:cs typeface="Times New Roman"/>
              </a:rPr>
              <a:t>a</a:t>
            </a:r>
            <a:r>
              <a:rPr sz="1600" spc="-12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28569" y="4124788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90">
                <a:moveTo>
                  <a:pt x="0" y="0"/>
                </a:moveTo>
                <a:lnTo>
                  <a:pt x="1596213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43194" y="3707076"/>
            <a:ext cx="211074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232" baseline="-35024" dirty="0">
                <a:latin typeface="Times New Roman"/>
                <a:cs typeface="Times New Roman"/>
              </a:rPr>
              <a:t>b</a:t>
            </a:r>
            <a:r>
              <a:rPr sz="1950" spc="-232" baseline="-61965" dirty="0">
                <a:latin typeface="Times New Roman"/>
                <a:cs typeface="Times New Roman"/>
              </a:rPr>
              <a:t>1</a:t>
            </a:r>
            <a:r>
              <a:rPr sz="1950" spc="-135" baseline="-61965" dirty="0">
                <a:latin typeface="Times New Roman"/>
                <a:cs typeface="Times New Roman"/>
              </a:rPr>
              <a:t> </a:t>
            </a:r>
            <a:r>
              <a:rPr sz="3450" spc="-254" baseline="-35024" dirty="0">
                <a:latin typeface="Symbol"/>
                <a:cs typeface="Symbol"/>
              </a:rPr>
              <a:t></a:t>
            </a:r>
            <a:r>
              <a:rPr sz="3450" spc="7" baseline="-35024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(4</a:t>
            </a:r>
            <a:r>
              <a:rPr sz="2300" spc="-365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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4)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</a:t>
            </a:r>
            <a:r>
              <a:rPr sz="2300" spc="-260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(2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spc="-140" dirty="0">
                <a:latin typeface="Symbol"/>
                <a:cs typeface="Symbol"/>
              </a:rPr>
              <a:t></a:t>
            </a:r>
            <a:r>
              <a:rPr sz="2300" spc="-140" dirty="0">
                <a:latin typeface="Times New Roman"/>
                <a:cs typeface="Times New Roman"/>
              </a:rPr>
              <a:t>12)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56291" y="4121444"/>
            <a:ext cx="15240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55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97560" y="4989090"/>
            <a:ext cx="12103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40" dirty="0">
                <a:latin typeface="Times New Roman"/>
                <a:cs typeface="Times New Roman"/>
              </a:rPr>
              <a:t>b</a:t>
            </a:r>
            <a:r>
              <a:rPr sz="1500" spc="240" dirty="0">
                <a:latin typeface="Times New Roman"/>
                <a:cs typeface="Times New Roman"/>
              </a:rPr>
              <a:t>1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375" dirty="0">
                <a:latin typeface="Symbol"/>
                <a:cs typeface="Symbol"/>
              </a:rPr>
              <a:t></a:t>
            </a:r>
            <a:r>
              <a:rPr sz="2600" spc="375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62976" y="3089388"/>
            <a:ext cx="351790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75" dirty="0">
                <a:latin typeface="Times New Roman"/>
                <a:cs typeface="Times New Roman"/>
              </a:rPr>
              <a:t>12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37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3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303" y="20167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27146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493" y="41295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7574" y="3544908"/>
            <a:ext cx="24511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2361" y="14485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59627" y="2095262"/>
            <a:ext cx="193040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9760" y="2063614"/>
            <a:ext cx="19367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6870" y="2065260"/>
            <a:ext cx="17970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14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4904" y="2854814"/>
            <a:ext cx="457200" cy="18395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30"/>
              </a:spcBef>
            </a:pPr>
            <a:r>
              <a:rPr sz="2650" spc="-125" dirty="0">
                <a:latin typeface="Times New Roman"/>
                <a:cs typeface="Times New Roman"/>
              </a:rPr>
              <a:t>4</a:t>
            </a:r>
            <a:endParaRPr sz="265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2280"/>
              </a:spcBef>
            </a:pPr>
            <a:r>
              <a:rPr sz="2650" spc="190" dirty="0">
                <a:latin typeface="Symbol"/>
                <a:cs typeface="Symbol"/>
              </a:rPr>
              <a:t></a:t>
            </a:r>
            <a:r>
              <a:rPr sz="2650" spc="26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32869" y="2600788"/>
            <a:ext cx="1499235" cy="0"/>
          </a:xfrm>
          <a:custGeom>
            <a:avLst/>
            <a:gdLst/>
            <a:ahLst/>
            <a:cxnLst/>
            <a:rect l="l" t="t" r="r" b="b"/>
            <a:pathLst>
              <a:path w="1499234">
                <a:moveTo>
                  <a:pt x="0" y="0"/>
                </a:moveTo>
                <a:lnTo>
                  <a:pt x="1498932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44425" y="2368338"/>
            <a:ext cx="43497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95" dirty="0">
                <a:latin typeface="Times New Roman"/>
                <a:cs typeface="Times New Roman"/>
              </a:rPr>
              <a:t>b</a:t>
            </a:r>
            <a:r>
              <a:rPr sz="1300" spc="-95" dirty="0">
                <a:latin typeface="Times New Roman"/>
                <a:cs typeface="Times New Roman"/>
              </a:rPr>
              <a:t>2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1700" y="2183076"/>
            <a:ext cx="150304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20" dirty="0">
                <a:latin typeface="Times New Roman"/>
                <a:cs typeface="Times New Roman"/>
              </a:rPr>
              <a:t>(4</a:t>
            </a:r>
            <a:r>
              <a:rPr sz="2300" spc="-35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31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0)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2300" spc="-120" dirty="0">
                <a:latin typeface="Times New Roman"/>
                <a:cs typeface="Times New Roman"/>
              </a:rPr>
              <a:t>(2</a:t>
            </a:r>
            <a:r>
              <a:rPr sz="2300" spc="-35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31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11988" y="25974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74382" y="3693690"/>
            <a:ext cx="10185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35" dirty="0">
                <a:latin typeface="Times New Roman"/>
                <a:cs typeface="Times New Roman"/>
              </a:rPr>
              <a:t>b</a:t>
            </a:r>
            <a:r>
              <a:rPr sz="1500" spc="335" dirty="0">
                <a:latin typeface="Times New Roman"/>
                <a:cs typeface="Times New Roman"/>
              </a:rPr>
              <a:t>2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2976" y="2784588"/>
            <a:ext cx="351790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75" dirty="0">
                <a:latin typeface="Times New Roman"/>
                <a:cs typeface="Times New Roman"/>
              </a:rPr>
              <a:t>12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38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303" y="19405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1969" y="26384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40533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3179" y="3468721"/>
            <a:ext cx="160020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-7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13723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59627" y="2019062"/>
            <a:ext cx="193040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9760" y="1987414"/>
            <a:ext cx="19367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6870" y="1989060"/>
            <a:ext cx="17970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14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4904" y="2778614"/>
            <a:ext cx="457200" cy="18395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30"/>
              </a:spcBef>
            </a:pPr>
            <a:r>
              <a:rPr sz="2650" spc="-125" dirty="0">
                <a:latin typeface="Times New Roman"/>
                <a:cs typeface="Times New Roman"/>
              </a:rPr>
              <a:t>4</a:t>
            </a:r>
            <a:endParaRPr sz="265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2280"/>
              </a:spcBef>
            </a:pPr>
            <a:r>
              <a:rPr sz="2650" spc="190" dirty="0">
                <a:latin typeface="Symbol"/>
                <a:cs typeface="Symbol"/>
              </a:rPr>
              <a:t></a:t>
            </a:r>
            <a:r>
              <a:rPr sz="2650" spc="26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19415" y="2524588"/>
            <a:ext cx="1729105" cy="0"/>
          </a:xfrm>
          <a:custGeom>
            <a:avLst/>
            <a:gdLst/>
            <a:ahLst/>
            <a:cxnLst/>
            <a:rect l="l" t="t" r="r" b="b"/>
            <a:pathLst>
              <a:path w="1729104">
                <a:moveTo>
                  <a:pt x="0" y="0"/>
                </a:moveTo>
                <a:lnTo>
                  <a:pt x="1728959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18279" y="2106876"/>
            <a:ext cx="173418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45" dirty="0">
                <a:latin typeface="Times New Roman"/>
                <a:cs typeface="Times New Roman"/>
              </a:rPr>
              <a:t>(</a:t>
            </a:r>
            <a:r>
              <a:rPr sz="2300" spc="-145" dirty="0">
                <a:latin typeface="Symbol"/>
                <a:cs typeface="Symbol"/>
              </a:rPr>
              <a:t></a:t>
            </a:r>
            <a:r>
              <a:rPr sz="2300" spc="-145" dirty="0">
                <a:latin typeface="Times New Roman"/>
                <a:cs typeface="Times New Roman"/>
              </a:rPr>
              <a:t>2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spc="-140" dirty="0">
                <a:latin typeface="Symbol"/>
                <a:cs typeface="Symbol"/>
              </a:rPr>
              <a:t></a:t>
            </a:r>
            <a:r>
              <a:rPr sz="2300" spc="-140" dirty="0">
                <a:latin typeface="Times New Roman"/>
                <a:cs typeface="Times New Roman"/>
              </a:rPr>
              <a:t>12)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</a:t>
            </a:r>
            <a:r>
              <a:rPr sz="2300" spc="-265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(4</a:t>
            </a:r>
            <a:r>
              <a:rPr sz="2300" spc="-365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</a:t>
            </a:r>
            <a:r>
              <a:rPr sz="2300" spc="-32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46036" y="2521244"/>
            <a:ext cx="28702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200" dirty="0">
                <a:latin typeface="Symbol"/>
                <a:cs typeface="Symbol"/>
              </a:rPr>
              <a:t></a:t>
            </a:r>
            <a:r>
              <a:rPr sz="2300" spc="-15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9340" y="2292138"/>
            <a:ext cx="42735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30" dirty="0">
                <a:latin typeface="Times New Roman"/>
                <a:cs typeface="Times New Roman"/>
              </a:rPr>
              <a:t>a</a:t>
            </a:r>
            <a:r>
              <a:rPr sz="1300" i="1" spc="-130" dirty="0">
                <a:latin typeface="Times New Roman"/>
                <a:cs typeface="Times New Roman"/>
              </a:rPr>
              <a:t>n</a:t>
            </a:r>
            <a:r>
              <a:rPr sz="1300" i="1" spc="-80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35727" y="3617490"/>
            <a:ext cx="11690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80" dirty="0">
                <a:latin typeface="Times New Roman"/>
                <a:cs typeface="Times New Roman"/>
              </a:rPr>
              <a:t>a</a:t>
            </a:r>
            <a:r>
              <a:rPr sz="1500" i="1" spc="280" dirty="0">
                <a:latin typeface="Times New Roman"/>
                <a:cs typeface="Times New Roman"/>
              </a:rPr>
              <a:t>n </a:t>
            </a:r>
            <a:r>
              <a:rPr sz="2600" spc="445" dirty="0">
                <a:latin typeface="Symbol"/>
                <a:cs typeface="Symbol"/>
              </a:rPr>
              <a:t>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320" dirty="0">
                <a:latin typeface="Times New Roman"/>
                <a:cs typeface="Times New Roman"/>
              </a:rPr>
              <a:t>12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2976" y="2708388"/>
            <a:ext cx="351790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75" dirty="0">
                <a:latin typeface="Times New Roman"/>
                <a:cs typeface="Times New Roman"/>
              </a:rPr>
              <a:t>12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3</a:t>
            </a:r>
            <a:endParaRPr sz="290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39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689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….</a:t>
            </a:r>
            <a:endParaRPr sz="2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63091"/>
            <a:ext cx="8378190" cy="403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  <a:tabLst>
                <a:tab pos="441959" algn="l"/>
                <a:tab pos="1486535" algn="l"/>
                <a:tab pos="2370455" algn="l"/>
                <a:tab pos="3865879" algn="l"/>
                <a:tab pos="5092700" algn="l"/>
                <a:tab pos="5537835" algn="l"/>
                <a:tab pos="6625590" algn="l"/>
                <a:tab pos="7038975" algn="l"/>
              </a:tabLst>
            </a:pPr>
            <a:r>
              <a:rPr sz="2800" spc="-5" dirty="0">
                <a:latin typeface="Carlito"/>
                <a:cs typeface="Carlito"/>
              </a:rPr>
              <a:t>A	linear	ti</a:t>
            </a:r>
            <a:r>
              <a:rPr sz="2800" spc="-1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65" dirty="0">
                <a:latin typeface="Carlito"/>
                <a:cs typeface="Carlito"/>
              </a:rPr>
              <a:t>n</a:t>
            </a:r>
            <a:r>
              <a:rPr sz="2800" spc="-45" dirty="0">
                <a:latin typeface="Carlito"/>
                <a:cs typeface="Carlito"/>
              </a:rPr>
              <a:t>v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r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35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60" dirty="0">
                <a:latin typeface="Carlito"/>
                <a:cs typeface="Carlito"/>
              </a:rPr>
              <a:t>s</a:t>
            </a:r>
            <a:r>
              <a:rPr sz="2800" spc="-25" dirty="0">
                <a:latin typeface="Carlito"/>
                <a:cs typeface="Carlito"/>
              </a:rPr>
              <a:t>y</a:t>
            </a:r>
            <a:r>
              <a:rPr sz="2800" spc="-45" dirty="0">
                <a:latin typeface="Carlito"/>
                <a:cs typeface="Carlito"/>
              </a:rPr>
              <a:t>s</a:t>
            </a:r>
            <a:r>
              <a:rPr sz="2800" spc="-2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em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45" dirty="0">
                <a:latin typeface="Carlito"/>
                <a:cs typeface="Carlito"/>
              </a:rPr>
              <a:t>st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b</a:t>
            </a:r>
            <a:r>
              <a:rPr sz="2800" spc="-20" dirty="0">
                <a:latin typeface="Carlito"/>
                <a:cs typeface="Carlito"/>
              </a:rPr>
              <a:t>l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f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70" dirty="0">
                <a:latin typeface="Carlito"/>
                <a:cs typeface="Carlito"/>
              </a:rPr>
              <a:t>f</a:t>
            </a:r>
            <a:r>
              <a:rPr sz="2800" spc="-10" dirty="0">
                <a:latin typeface="Carlito"/>
                <a:cs typeface="Carlito"/>
              </a:rPr>
              <a:t>oll</a:t>
            </a:r>
            <a:r>
              <a:rPr sz="2800" spc="-15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wing  </a:t>
            </a:r>
            <a:r>
              <a:rPr sz="2800" spc="-10" dirty="0">
                <a:latin typeface="Carlito"/>
                <a:cs typeface="Carlito"/>
              </a:rPr>
              <a:t>conditions </a:t>
            </a:r>
            <a:r>
              <a:rPr sz="2800" spc="-20" dirty="0">
                <a:latin typeface="Carlito"/>
                <a:cs typeface="Carlito"/>
              </a:rPr>
              <a:t>are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satisfied:</a:t>
            </a:r>
            <a:endParaRPr sz="2800" dirty="0">
              <a:latin typeface="Carlito"/>
              <a:cs typeface="Carlito"/>
            </a:endParaRPr>
          </a:p>
          <a:p>
            <a:pPr marL="355600" marR="7620" indent="-342900">
              <a:lnSpc>
                <a:spcPct val="15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A bounded input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given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system,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response 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10" dirty="0">
                <a:latin typeface="Carlito"/>
                <a:cs typeface="Carlito"/>
              </a:rPr>
              <a:t>is bounded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controllable.</a:t>
            </a:r>
            <a:endParaRPr sz="2800" dirty="0">
              <a:latin typeface="Carlito"/>
              <a:cs typeface="Carlito"/>
            </a:endParaRPr>
          </a:p>
          <a:p>
            <a:pPr marL="355600" marR="9525" indent="-342900">
              <a:lnSpc>
                <a:spcPct val="15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In the absence of the inputs, the output should </a:t>
            </a:r>
            <a:r>
              <a:rPr sz="2800" spc="-10" dirty="0">
                <a:latin typeface="Carlito"/>
                <a:cs typeface="Carlito"/>
              </a:rPr>
              <a:t>tend </a:t>
            </a:r>
            <a:r>
              <a:rPr sz="2800" spc="-30" dirty="0">
                <a:latin typeface="Carlito"/>
                <a:cs typeface="Carlito"/>
              </a:rPr>
              <a:t>to  </a:t>
            </a:r>
            <a:r>
              <a:rPr sz="2800" spc="-35" dirty="0">
                <a:latin typeface="Carlito"/>
                <a:cs typeface="Carlito"/>
              </a:rPr>
              <a:t>zero </a:t>
            </a:r>
            <a:r>
              <a:rPr sz="2800" spc="-5" dirty="0">
                <a:latin typeface="Carlito"/>
                <a:cs typeface="Carlito"/>
              </a:rPr>
              <a:t>as time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increases.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2376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Stable</a:t>
            </a:r>
            <a:r>
              <a:rPr spc="-75" dirty="0"/>
              <a:t> </a:t>
            </a:r>
            <a:r>
              <a:rPr spc="-30" dirty="0"/>
              <a:t>System</a:t>
            </a: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05562" y="6248410"/>
            <a:ext cx="1218438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703" y="18643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369" y="25622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893" y="39771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579" y="3392521"/>
            <a:ext cx="160020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-7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761" y="12961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31027" y="1942862"/>
            <a:ext cx="193040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1160" y="1911214"/>
            <a:ext cx="19367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8270" y="1912860"/>
            <a:ext cx="17970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14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3656" y="4252009"/>
            <a:ext cx="29083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165" dirty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5994" y="2702414"/>
            <a:ext cx="437515" cy="11264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30"/>
              </a:spcBef>
            </a:pPr>
            <a:r>
              <a:rPr sz="2650" spc="-125" dirty="0">
                <a:latin typeface="Times New Roman"/>
                <a:cs typeface="Times New Roman"/>
              </a:rPr>
              <a:t>4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2650" spc="190" dirty="0">
                <a:latin typeface="Symbol"/>
                <a:cs typeface="Symbol"/>
              </a:rPr>
              <a:t></a:t>
            </a:r>
            <a:r>
              <a:rPr sz="2650" spc="26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4376" y="2632188"/>
            <a:ext cx="351790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75" dirty="0">
                <a:latin typeface="Times New Roman"/>
                <a:cs typeface="Times New Roman"/>
              </a:rPr>
              <a:t>12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8073" y="2729229"/>
            <a:ext cx="47783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There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are two sign</a:t>
            </a:r>
            <a:r>
              <a:rPr sz="2400" b="1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changes</a:t>
            </a:r>
            <a:endParaRPr sz="2400">
              <a:latin typeface="Tahoma"/>
              <a:cs typeface="Tahoma"/>
            </a:endParaRPr>
          </a:p>
          <a:p>
            <a:pPr marL="12700" marR="543560" indent="88265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+4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to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-2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and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-2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to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+12.  Hence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two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roots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are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2400" b="1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RHP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S-plane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and system is</a:t>
            </a:r>
            <a:r>
              <a:rPr sz="2400" b="1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unstable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3</a:t>
            </a:r>
            <a:endParaRPr sz="290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40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689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….</a:t>
            </a:r>
            <a:endParaRPr sz="2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4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40" y="1022350"/>
            <a:ext cx="293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Comment </a:t>
            </a:r>
            <a:r>
              <a:rPr sz="2400" spc="-5" dirty="0">
                <a:latin typeface="Tahoma"/>
                <a:cs typeface="Tahoma"/>
              </a:rPr>
              <a:t>on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stability.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03" y="2162474"/>
            <a:ext cx="393700" cy="3089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9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  <a:spcBef>
                <a:spcPts val="173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2080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93" y="55773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18295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4904" y="5584471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3863" y="2219788"/>
            <a:ext cx="1449705" cy="0"/>
          </a:xfrm>
          <a:custGeom>
            <a:avLst/>
            <a:gdLst/>
            <a:ahLst/>
            <a:cxnLst/>
            <a:rect l="l" t="t" r="r" b="b"/>
            <a:pathLst>
              <a:path w="1449704">
                <a:moveTo>
                  <a:pt x="0" y="0"/>
                </a:moveTo>
                <a:lnTo>
                  <a:pt x="1449618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12958" y="2294696"/>
          <a:ext cx="2087245" cy="3074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517">
                <a:tc>
                  <a:txBody>
                    <a:bodyPr/>
                    <a:lstStyle/>
                    <a:p>
                      <a:pPr marL="127000">
                        <a:lnSpc>
                          <a:spcPts val="283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29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3030"/>
                        </a:lnSpc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2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R="7112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311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600" i="1" spc="14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spc="14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600" i="1" spc="-16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spc="-165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458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500" i="1" spc="-7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50" spc="-7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3125"/>
                        </a:lnSpc>
                        <a:spcBef>
                          <a:spcPts val="2060"/>
                        </a:spcBef>
                      </a:pP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00" spc="1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65100" marB="0"/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500" i="1" spc="-1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500" i="1" spc="-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85" dirty="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651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019133" y="4581988"/>
            <a:ext cx="1440815" cy="0"/>
          </a:xfrm>
          <a:custGeom>
            <a:avLst/>
            <a:gdLst/>
            <a:ahLst/>
            <a:cxnLst/>
            <a:rect l="l" t="t" r="r" b="b"/>
            <a:pathLst>
              <a:path w="1440815">
                <a:moveTo>
                  <a:pt x="0" y="0"/>
                </a:moveTo>
                <a:lnTo>
                  <a:pt x="1440304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55776" y="1004390"/>
            <a:ext cx="3713479" cy="4712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0"/>
              </a:spcBef>
            </a:pPr>
            <a:r>
              <a:rPr sz="2550" i="1" spc="-130" dirty="0">
                <a:latin typeface="Times New Roman"/>
                <a:cs typeface="Times New Roman"/>
              </a:rPr>
              <a:t>s</a:t>
            </a:r>
            <a:r>
              <a:rPr sz="2175" spc="-195" baseline="44061" dirty="0">
                <a:latin typeface="Times New Roman"/>
                <a:cs typeface="Times New Roman"/>
              </a:rPr>
              <a:t>5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45" dirty="0">
                <a:latin typeface="Times New Roman"/>
                <a:cs typeface="Times New Roman"/>
              </a:rPr>
              <a:t>2</a:t>
            </a:r>
            <a:r>
              <a:rPr sz="2550" i="1" spc="-145" dirty="0">
                <a:latin typeface="Times New Roman"/>
                <a:cs typeface="Times New Roman"/>
              </a:rPr>
              <a:t>s</a:t>
            </a:r>
            <a:r>
              <a:rPr sz="2175" spc="-217" baseline="44061" dirty="0">
                <a:latin typeface="Times New Roman"/>
                <a:cs typeface="Times New Roman"/>
              </a:rPr>
              <a:t>4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55" dirty="0">
                <a:latin typeface="Times New Roman"/>
                <a:cs typeface="Times New Roman"/>
              </a:rPr>
              <a:t>4</a:t>
            </a:r>
            <a:r>
              <a:rPr sz="2550" i="1" spc="-155" dirty="0">
                <a:latin typeface="Times New Roman"/>
                <a:cs typeface="Times New Roman"/>
              </a:rPr>
              <a:t>s</a:t>
            </a:r>
            <a:r>
              <a:rPr sz="2175" spc="-232" baseline="44061" dirty="0">
                <a:latin typeface="Times New Roman"/>
                <a:cs typeface="Times New Roman"/>
              </a:rPr>
              <a:t>3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45" dirty="0">
                <a:latin typeface="Times New Roman"/>
                <a:cs typeface="Times New Roman"/>
              </a:rPr>
              <a:t>6</a:t>
            </a:r>
            <a:r>
              <a:rPr sz="2550" i="1" spc="-145" dirty="0">
                <a:latin typeface="Times New Roman"/>
                <a:cs typeface="Times New Roman"/>
              </a:rPr>
              <a:t>s</a:t>
            </a:r>
            <a:r>
              <a:rPr sz="2175" spc="-217" baseline="44061" dirty="0">
                <a:latin typeface="Times New Roman"/>
                <a:cs typeface="Times New Roman"/>
              </a:rPr>
              <a:t>2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95" dirty="0">
                <a:latin typeface="Times New Roman"/>
                <a:cs typeface="Times New Roman"/>
              </a:rPr>
              <a:t>2</a:t>
            </a:r>
            <a:r>
              <a:rPr sz="2550" i="1" spc="-195" dirty="0">
                <a:latin typeface="Times New Roman"/>
                <a:cs typeface="Times New Roman"/>
              </a:rPr>
              <a:t>s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225" dirty="0">
                <a:latin typeface="Times New Roman"/>
                <a:cs typeface="Times New Roman"/>
              </a:rPr>
              <a:t>5 </a:t>
            </a:r>
            <a:r>
              <a:rPr sz="2550" spc="-250" dirty="0">
                <a:latin typeface="Symbol"/>
                <a:cs typeface="Symbol"/>
              </a:rPr>
              <a:t></a:t>
            </a:r>
            <a:r>
              <a:rPr sz="2550" spc="-325" dirty="0">
                <a:latin typeface="Times New Roman"/>
                <a:cs typeface="Times New Roman"/>
              </a:rPr>
              <a:t> </a:t>
            </a:r>
            <a:r>
              <a:rPr sz="2550" spc="-225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710055">
              <a:lnSpc>
                <a:spcPct val="100000"/>
              </a:lnSpc>
            </a:pPr>
            <a:r>
              <a:rPr sz="3450" i="1" spc="-232" baseline="-35024" dirty="0">
                <a:latin typeface="Times New Roman"/>
                <a:cs typeface="Times New Roman"/>
              </a:rPr>
              <a:t>b</a:t>
            </a:r>
            <a:r>
              <a:rPr sz="1950" spc="-232" baseline="-61965" dirty="0">
                <a:latin typeface="Times New Roman"/>
                <a:cs typeface="Times New Roman"/>
              </a:rPr>
              <a:t>1</a:t>
            </a:r>
            <a:r>
              <a:rPr sz="1950" spc="-127" baseline="-61965" dirty="0">
                <a:latin typeface="Times New Roman"/>
                <a:cs typeface="Times New Roman"/>
              </a:rPr>
              <a:t> </a:t>
            </a:r>
            <a:r>
              <a:rPr sz="3450" spc="-262" baseline="-35024" dirty="0">
                <a:latin typeface="Symbol"/>
                <a:cs typeface="Symbol"/>
              </a:rPr>
              <a:t></a:t>
            </a:r>
            <a:r>
              <a:rPr sz="3450" spc="15" baseline="-35024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(2</a:t>
            </a:r>
            <a:r>
              <a:rPr sz="2300" spc="-36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4)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2300" spc="-130" dirty="0">
                <a:latin typeface="Times New Roman"/>
                <a:cs typeface="Times New Roman"/>
              </a:rPr>
              <a:t>(6</a:t>
            </a:r>
            <a:r>
              <a:rPr sz="2300" spc="-36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175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  <a:p>
            <a:pPr marL="2824480">
              <a:lnSpc>
                <a:spcPct val="100000"/>
              </a:lnSpc>
              <a:spcBef>
                <a:spcPts val="505"/>
              </a:spcBef>
            </a:pPr>
            <a:r>
              <a:rPr sz="2300" spc="-16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/>
              <a:cs typeface="Times New Roman"/>
            </a:endParaRPr>
          </a:p>
          <a:p>
            <a:pPr marL="1755775">
              <a:lnSpc>
                <a:spcPct val="100000"/>
              </a:lnSpc>
              <a:spcBef>
                <a:spcPts val="5"/>
              </a:spcBef>
            </a:pPr>
            <a:r>
              <a:rPr sz="2600" i="1" spc="240" dirty="0">
                <a:latin typeface="Times New Roman"/>
                <a:cs typeface="Times New Roman"/>
              </a:rPr>
              <a:t>b</a:t>
            </a:r>
            <a:r>
              <a:rPr sz="1500" spc="240" dirty="0">
                <a:latin typeface="Times New Roman"/>
                <a:cs typeface="Times New Roman"/>
              </a:rPr>
              <a:t>1 </a:t>
            </a:r>
            <a:r>
              <a:rPr sz="2600" spc="430" dirty="0">
                <a:latin typeface="Symbol"/>
                <a:cs typeface="Symbol"/>
              </a:rPr>
              <a:t>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39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689735">
              <a:lnSpc>
                <a:spcPct val="100000"/>
              </a:lnSpc>
              <a:spcBef>
                <a:spcPts val="2305"/>
              </a:spcBef>
            </a:pPr>
            <a:r>
              <a:rPr sz="3450" i="1" spc="-142" baseline="-35024" dirty="0">
                <a:latin typeface="Times New Roman"/>
                <a:cs typeface="Times New Roman"/>
              </a:rPr>
              <a:t>b</a:t>
            </a:r>
            <a:r>
              <a:rPr sz="1950" spc="-142" baseline="-61965" dirty="0">
                <a:latin typeface="Times New Roman"/>
                <a:cs typeface="Times New Roman"/>
              </a:rPr>
              <a:t>2 </a:t>
            </a:r>
            <a:r>
              <a:rPr sz="3450" spc="-254" baseline="-35024" dirty="0">
                <a:latin typeface="Symbol"/>
                <a:cs typeface="Symbol"/>
              </a:rPr>
              <a:t></a:t>
            </a:r>
            <a:r>
              <a:rPr sz="3450" spc="-254" baseline="-35024" dirty="0">
                <a:latin typeface="Times New Roman"/>
                <a:cs typeface="Times New Roman"/>
              </a:rPr>
              <a:t> </a:t>
            </a:r>
            <a:r>
              <a:rPr sz="2300" spc="-120" dirty="0">
                <a:latin typeface="Times New Roman"/>
                <a:cs typeface="Times New Roman"/>
              </a:rPr>
              <a:t>(2 </a:t>
            </a:r>
            <a:r>
              <a:rPr sz="2300" spc="-170" dirty="0">
                <a:latin typeface="Symbol"/>
                <a:cs typeface="Symbol"/>
              </a:rPr>
              <a:t></a:t>
            </a:r>
            <a:r>
              <a:rPr sz="2300" spc="-17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2)</a:t>
            </a:r>
            <a:r>
              <a:rPr sz="2300" spc="-459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</a:t>
            </a:r>
            <a:r>
              <a:rPr sz="2300" spc="-170" dirty="0">
                <a:latin typeface="Times New Roman"/>
                <a:cs typeface="Times New Roman"/>
              </a:rPr>
              <a:t> </a:t>
            </a:r>
            <a:r>
              <a:rPr sz="2300" spc="-130" dirty="0">
                <a:latin typeface="Times New Roman"/>
                <a:cs typeface="Times New Roman"/>
              </a:rPr>
              <a:t>(5</a:t>
            </a:r>
            <a:r>
              <a:rPr sz="2300" spc="-130" dirty="0">
                <a:latin typeface="Symbol"/>
                <a:cs typeface="Symbol"/>
              </a:rPr>
              <a:t></a:t>
            </a:r>
            <a:r>
              <a:rPr sz="2300" spc="-130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  <a:p>
            <a:pPr marL="2825750">
              <a:lnSpc>
                <a:spcPct val="100000"/>
              </a:lnSpc>
              <a:spcBef>
                <a:spcPts val="505"/>
              </a:spcBef>
            </a:pPr>
            <a:r>
              <a:rPr sz="2300" spc="-15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1615440">
              <a:lnSpc>
                <a:spcPct val="100000"/>
              </a:lnSpc>
            </a:pPr>
            <a:r>
              <a:rPr sz="2600" i="1" spc="340" dirty="0">
                <a:latin typeface="Times New Roman"/>
                <a:cs typeface="Times New Roman"/>
              </a:rPr>
              <a:t>b</a:t>
            </a:r>
            <a:r>
              <a:rPr sz="1500" spc="340" dirty="0">
                <a:latin typeface="Times New Roman"/>
                <a:cs typeface="Times New Roman"/>
              </a:rPr>
              <a:t>2 </a:t>
            </a:r>
            <a:r>
              <a:rPr sz="2600" spc="475" dirty="0">
                <a:latin typeface="Symbol"/>
                <a:cs typeface="Symbol"/>
              </a:rPr>
              <a:t></a:t>
            </a:r>
            <a:r>
              <a:rPr sz="2600" spc="110" dirty="0">
                <a:latin typeface="Times New Roman"/>
                <a:cs typeface="Times New Roman"/>
              </a:rPr>
              <a:t> </a:t>
            </a:r>
            <a:r>
              <a:rPr sz="2600" spc="305" dirty="0">
                <a:latin typeface="Symbol"/>
                <a:cs typeface="Symbol"/>
              </a:rPr>
              <a:t></a:t>
            </a:r>
            <a:r>
              <a:rPr sz="2600" spc="305" dirty="0">
                <a:latin typeface="Times New Roman"/>
                <a:cs typeface="Times New Roman"/>
              </a:rPr>
              <a:t>0.5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41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4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rlito"/>
                <a:cs typeface="Carlito"/>
              </a:rPr>
              <a:t>cont…..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933874"/>
            <a:ext cx="334645" cy="9759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3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303" y="32359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969" y="39338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493" y="53487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7029" y="3324564"/>
            <a:ext cx="21272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14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2361" y="16009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56356" y="1821810"/>
            <a:ext cx="225425" cy="1204595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2650" spc="3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1495"/>
              </a:spcBef>
            </a:pPr>
            <a:r>
              <a:rPr sz="2450" spc="70" dirty="0">
                <a:latin typeface="Times New Roman"/>
                <a:cs typeface="Times New Roman"/>
              </a:rPr>
              <a:t>5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5914" y="1842119"/>
            <a:ext cx="501650" cy="189357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585"/>
              </a:spcBef>
            </a:pPr>
            <a:r>
              <a:rPr sz="2600" spc="-2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11760">
              <a:lnSpc>
                <a:spcPct val="100000"/>
              </a:lnSpc>
              <a:spcBef>
                <a:spcPts val="1525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75"/>
              </a:spcBef>
            </a:pPr>
            <a:r>
              <a:rPr sz="2600" spc="-310" dirty="0">
                <a:latin typeface="Symbol"/>
                <a:cs typeface="Symbol"/>
              </a:rPr>
              <a:t></a:t>
            </a:r>
            <a:r>
              <a:rPr sz="2600" spc="-280" dirty="0">
                <a:latin typeface="Times New Roman"/>
                <a:cs typeface="Times New Roman"/>
              </a:rPr>
              <a:t>0</a:t>
            </a:r>
            <a:r>
              <a:rPr sz="2600" spc="-140" dirty="0">
                <a:latin typeface="Times New Roman"/>
                <a:cs typeface="Times New Roman"/>
              </a:rPr>
              <a:t>.</a:t>
            </a:r>
            <a:r>
              <a:rPr sz="2600" spc="-21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6870" y="1811215"/>
            <a:ext cx="216535" cy="124904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20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650" spc="-114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4904" y="4070845"/>
            <a:ext cx="1155065" cy="1778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35"/>
              </a:spcBef>
              <a:tabLst>
                <a:tab pos="906780" algn="l"/>
              </a:tabLst>
            </a:pPr>
            <a:r>
              <a:rPr sz="2500" i="1" spc="-70" dirty="0">
                <a:latin typeface="Times New Roman"/>
                <a:cs typeface="Times New Roman"/>
              </a:rPr>
              <a:t>c</a:t>
            </a:r>
            <a:r>
              <a:rPr sz="1450" spc="-70" dirty="0">
                <a:latin typeface="Times New Roman"/>
                <a:cs typeface="Times New Roman"/>
              </a:rPr>
              <a:t>1	</a:t>
            </a:r>
            <a:r>
              <a:rPr sz="2500" i="1" spc="-125" dirty="0">
                <a:latin typeface="Times New Roman"/>
                <a:cs typeface="Times New Roman"/>
              </a:rPr>
              <a:t>c</a:t>
            </a:r>
            <a:r>
              <a:rPr sz="2500" i="1" spc="-475" dirty="0">
                <a:latin typeface="Times New Roman"/>
                <a:cs typeface="Times New Roman"/>
              </a:rPr>
              <a:t> </a:t>
            </a:r>
            <a:r>
              <a:rPr sz="1450" spc="-8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2065"/>
              </a:spcBef>
            </a:pPr>
            <a:r>
              <a:rPr sz="2650" i="1" spc="10" dirty="0">
                <a:latin typeface="Times New Roman"/>
                <a:cs typeface="Times New Roman"/>
              </a:rPr>
              <a:t>d</a:t>
            </a:r>
            <a:r>
              <a:rPr sz="1500" spc="1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52356" y="1991188"/>
            <a:ext cx="1767205" cy="0"/>
          </a:xfrm>
          <a:custGeom>
            <a:avLst/>
            <a:gdLst/>
            <a:ahLst/>
            <a:cxnLst/>
            <a:rect l="l" t="t" r="r" b="b"/>
            <a:pathLst>
              <a:path w="1767204">
                <a:moveTo>
                  <a:pt x="0" y="0"/>
                </a:moveTo>
                <a:lnTo>
                  <a:pt x="1766674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77885" y="1573476"/>
            <a:ext cx="227012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202" baseline="-35024" dirty="0">
                <a:latin typeface="Times New Roman"/>
                <a:cs typeface="Times New Roman"/>
              </a:rPr>
              <a:t>c</a:t>
            </a:r>
            <a:r>
              <a:rPr sz="1950" spc="-202" baseline="-61965" dirty="0">
                <a:latin typeface="Times New Roman"/>
                <a:cs typeface="Times New Roman"/>
              </a:rPr>
              <a:t>1 </a:t>
            </a:r>
            <a:r>
              <a:rPr sz="3450" spc="-262" baseline="-35024" dirty="0">
                <a:latin typeface="Symbol"/>
                <a:cs typeface="Symbol"/>
              </a:rPr>
              <a:t></a:t>
            </a:r>
            <a:r>
              <a:rPr sz="3450" spc="-262" baseline="-35024" dirty="0">
                <a:latin typeface="Times New Roman"/>
                <a:cs typeface="Times New Roman"/>
              </a:rPr>
              <a:t> </a:t>
            </a:r>
            <a:r>
              <a:rPr sz="2300" spc="-185" dirty="0">
                <a:latin typeface="Times New Roman"/>
                <a:cs typeface="Times New Roman"/>
              </a:rPr>
              <a:t>(1</a:t>
            </a:r>
            <a:r>
              <a:rPr sz="2300" spc="-185" dirty="0">
                <a:latin typeface="Symbol"/>
                <a:cs typeface="Symbol"/>
              </a:rPr>
              <a:t></a:t>
            </a:r>
            <a:r>
              <a:rPr sz="2300" spc="-18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6)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175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</a:t>
            </a:r>
            <a:r>
              <a:rPr sz="2300" spc="-114" dirty="0">
                <a:latin typeface="Symbol"/>
                <a:cs typeface="Symbol"/>
              </a:rPr>
              <a:t></a:t>
            </a:r>
            <a:r>
              <a:rPr sz="2300" spc="-114" dirty="0">
                <a:latin typeface="Times New Roman"/>
                <a:cs typeface="Times New Roman"/>
              </a:rPr>
              <a:t>0.5</a:t>
            </a:r>
            <a:r>
              <a:rPr sz="2300" spc="-114" dirty="0">
                <a:latin typeface="Symbol"/>
                <a:cs typeface="Symbol"/>
              </a:rPr>
              <a:t></a:t>
            </a:r>
            <a:r>
              <a:rPr sz="2300" spc="-36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2)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61549" y="19878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71944" y="2779290"/>
            <a:ext cx="9575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35" dirty="0">
                <a:latin typeface="Times New Roman"/>
                <a:cs typeface="Times New Roman"/>
              </a:rPr>
              <a:t>c</a:t>
            </a:r>
            <a:r>
              <a:rPr sz="1500" spc="235" dirty="0">
                <a:latin typeface="Times New Roman"/>
                <a:cs typeface="Times New Roman"/>
              </a:rPr>
              <a:t>1 </a:t>
            </a:r>
            <a:r>
              <a:rPr sz="2600" spc="450" dirty="0">
                <a:latin typeface="Symbol"/>
                <a:cs typeface="Symbol"/>
              </a:rPr>
              <a:t>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409" dirty="0">
                <a:latin typeface="Times New Roman"/>
                <a:cs typeface="Times New Roman"/>
              </a:rPr>
              <a:t>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51203" y="4200988"/>
            <a:ext cx="1437005" cy="0"/>
          </a:xfrm>
          <a:custGeom>
            <a:avLst/>
            <a:gdLst/>
            <a:ahLst/>
            <a:cxnLst/>
            <a:rect l="l" t="t" r="r" b="b"/>
            <a:pathLst>
              <a:path w="1437004">
                <a:moveTo>
                  <a:pt x="0" y="0"/>
                </a:moveTo>
                <a:lnTo>
                  <a:pt x="1436783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77052" y="3968538"/>
            <a:ext cx="42227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75" dirty="0">
                <a:latin typeface="Times New Roman"/>
                <a:cs typeface="Times New Roman"/>
              </a:rPr>
              <a:t>c</a:t>
            </a:r>
            <a:r>
              <a:rPr sz="1300" spc="-75" dirty="0">
                <a:latin typeface="Times New Roman"/>
                <a:cs typeface="Times New Roman"/>
              </a:rPr>
              <a:t>2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50090" y="3783276"/>
            <a:ext cx="144208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85" dirty="0">
                <a:latin typeface="Times New Roman"/>
                <a:cs typeface="Times New Roman"/>
              </a:rPr>
              <a:t>(1</a:t>
            </a:r>
            <a:r>
              <a:rPr sz="2300" spc="-185" dirty="0">
                <a:latin typeface="Symbol"/>
                <a:cs typeface="Symbol"/>
              </a:rPr>
              <a:t></a:t>
            </a:r>
            <a:r>
              <a:rPr sz="2300" spc="-360" dirty="0">
                <a:latin typeface="Times New Roman"/>
                <a:cs typeface="Times New Roman"/>
              </a:rPr>
              <a:t> </a:t>
            </a:r>
            <a:r>
              <a:rPr sz="2300" spc="-160" dirty="0">
                <a:latin typeface="Times New Roman"/>
                <a:cs typeface="Times New Roman"/>
              </a:rPr>
              <a:t>5)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</a:t>
            </a:r>
            <a:r>
              <a:rPr sz="2300" spc="-270" dirty="0">
                <a:latin typeface="Times New Roman"/>
                <a:cs typeface="Times New Roman"/>
              </a:rPr>
              <a:t> </a:t>
            </a:r>
            <a:r>
              <a:rPr sz="2300" spc="-130" dirty="0">
                <a:latin typeface="Times New Roman"/>
                <a:cs typeface="Times New Roman"/>
              </a:rPr>
              <a:t>(0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</a:t>
            </a:r>
            <a:r>
              <a:rPr sz="2300" spc="-30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2)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95433" y="4197644"/>
            <a:ext cx="15240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5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02423" y="4989090"/>
            <a:ext cx="995044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35" dirty="0">
                <a:latin typeface="Times New Roman"/>
                <a:cs typeface="Times New Roman"/>
              </a:rPr>
              <a:t>c</a:t>
            </a:r>
            <a:r>
              <a:rPr sz="1500" spc="335" dirty="0">
                <a:latin typeface="Times New Roman"/>
                <a:cs typeface="Times New Roman"/>
              </a:rPr>
              <a:t>2 </a:t>
            </a:r>
            <a:r>
              <a:rPr sz="2600" spc="450" dirty="0">
                <a:latin typeface="Symbol"/>
                <a:cs typeface="Symbol"/>
              </a:rPr>
              <a:t>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409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42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493" y="1552874"/>
            <a:ext cx="334645" cy="9759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3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303" y="28549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969" y="35528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93" y="49677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029" y="2943564"/>
            <a:ext cx="21272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14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2361" y="12199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56356" y="1440810"/>
            <a:ext cx="225425" cy="1204595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2650" spc="3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1495"/>
              </a:spcBef>
            </a:pPr>
            <a:r>
              <a:rPr sz="2450" spc="70" dirty="0">
                <a:latin typeface="Times New Roman"/>
                <a:cs typeface="Times New Roman"/>
              </a:rPr>
              <a:t>5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5914" y="1461119"/>
            <a:ext cx="501650" cy="189357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585"/>
              </a:spcBef>
            </a:pPr>
            <a:r>
              <a:rPr sz="2600" spc="-2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11760">
              <a:lnSpc>
                <a:spcPct val="100000"/>
              </a:lnSpc>
              <a:spcBef>
                <a:spcPts val="1525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75"/>
              </a:spcBef>
            </a:pPr>
            <a:r>
              <a:rPr sz="2600" spc="-310" dirty="0">
                <a:latin typeface="Symbol"/>
                <a:cs typeface="Symbol"/>
              </a:rPr>
              <a:t></a:t>
            </a:r>
            <a:r>
              <a:rPr sz="2600" spc="-280" dirty="0">
                <a:latin typeface="Times New Roman"/>
                <a:cs typeface="Times New Roman"/>
              </a:rPr>
              <a:t>0</a:t>
            </a:r>
            <a:r>
              <a:rPr sz="2600" spc="-140" dirty="0">
                <a:latin typeface="Times New Roman"/>
                <a:cs typeface="Times New Roman"/>
              </a:rPr>
              <a:t>.</a:t>
            </a:r>
            <a:r>
              <a:rPr sz="2600" spc="-21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6870" y="1430215"/>
            <a:ext cx="216535" cy="124904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20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650" spc="-114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73925" y="2600788"/>
            <a:ext cx="1769110" cy="0"/>
          </a:xfrm>
          <a:custGeom>
            <a:avLst/>
            <a:gdLst/>
            <a:ahLst/>
            <a:cxnLst/>
            <a:rect l="l" t="t" r="r" b="b"/>
            <a:pathLst>
              <a:path w="1769109">
                <a:moveTo>
                  <a:pt x="0" y="0"/>
                </a:moveTo>
                <a:lnTo>
                  <a:pt x="1768594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87790" y="2368338"/>
            <a:ext cx="43180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60" dirty="0">
                <a:latin typeface="Times New Roman"/>
                <a:cs typeface="Times New Roman"/>
              </a:rPr>
              <a:t>d</a:t>
            </a:r>
            <a:r>
              <a:rPr sz="1300" spc="-60" dirty="0">
                <a:latin typeface="Times New Roman"/>
                <a:cs typeface="Times New Roman"/>
              </a:rPr>
              <a:t>1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72737" y="2183076"/>
            <a:ext cx="177165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35" dirty="0">
                <a:latin typeface="Times New Roman"/>
                <a:cs typeface="Times New Roman"/>
              </a:rPr>
              <a:t>(7</a:t>
            </a:r>
            <a:r>
              <a:rPr sz="2300" spc="-325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280" dirty="0">
                <a:latin typeface="Times New Roman"/>
                <a:cs typeface="Times New Roman"/>
              </a:rPr>
              <a:t> </a:t>
            </a:r>
            <a:r>
              <a:rPr sz="2300" spc="-160" dirty="0">
                <a:latin typeface="Symbol"/>
                <a:cs typeface="Symbol"/>
              </a:rPr>
              <a:t></a:t>
            </a:r>
            <a:r>
              <a:rPr sz="2300" spc="-160" dirty="0">
                <a:latin typeface="Times New Roman"/>
                <a:cs typeface="Times New Roman"/>
              </a:rPr>
              <a:t>0.5)</a:t>
            </a:r>
            <a:r>
              <a:rPr sz="2300" spc="-21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250" dirty="0">
                <a:latin typeface="Times New Roman"/>
                <a:cs typeface="Times New Roman"/>
              </a:rPr>
              <a:t> </a:t>
            </a:r>
            <a:r>
              <a:rPr sz="2300" spc="-125" dirty="0">
                <a:latin typeface="Times New Roman"/>
                <a:cs typeface="Times New Roman"/>
              </a:rPr>
              <a:t>(5</a:t>
            </a:r>
            <a:r>
              <a:rPr sz="2300" spc="-125" dirty="0">
                <a:latin typeface="Symbol"/>
                <a:cs typeface="Symbol"/>
              </a:rPr>
              <a:t></a:t>
            </a:r>
            <a:r>
              <a:rPr sz="2300" spc="-125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83479" y="2597444"/>
            <a:ext cx="1511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5" dirty="0">
                <a:latin typeface="Times New Roman"/>
                <a:cs typeface="Times New Roman"/>
              </a:rPr>
              <a:t>7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9095" y="3388890"/>
            <a:ext cx="17640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95" dirty="0">
                <a:latin typeface="Times New Roman"/>
                <a:cs typeface="Times New Roman"/>
              </a:rPr>
              <a:t>d</a:t>
            </a:r>
            <a:r>
              <a:rPr sz="1500" spc="395" dirty="0">
                <a:latin typeface="Times New Roman"/>
                <a:cs typeface="Times New Roman"/>
              </a:rPr>
              <a:t>1 </a:t>
            </a:r>
            <a:r>
              <a:rPr sz="2600" spc="465" dirty="0">
                <a:latin typeface="Symbol"/>
                <a:cs typeface="Symbol"/>
              </a:rPr>
              <a:t>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310" dirty="0">
                <a:latin typeface="Symbol"/>
                <a:cs typeface="Symbol"/>
              </a:rPr>
              <a:t></a:t>
            </a:r>
            <a:r>
              <a:rPr sz="2600" spc="310" dirty="0">
                <a:latin typeface="Times New Roman"/>
                <a:cs typeface="Times New Roman"/>
              </a:rPr>
              <a:t>1.21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23968" y="3728310"/>
            <a:ext cx="17907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120" dirty="0">
                <a:latin typeface="Times New Roman"/>
                <a:cs typeface="Times New Roman"/>
              </a:rPr>
              <a:t>5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4904" y="3522912"/>
            <a:ext cx="339725" cy="1945639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720"/>
              </a:spcBef>
            </a:pPr>
            <a:r>
              <a:rPr sz="2650" spc="-90" dirty="0">
                <a:latin typeface="Times New Roman"/>
                <a:cs typeface="Times New Roman"/>
              </a:rPr>
              <a:t>7</a:t>
            </a:r>
            <a:endParaRPr sz="265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1614"/>
              </a:spcBef>
            </a:pPr>
            <a:r>
              <a:rPr sz="2650" i="1" spc="65" dirty="0">
                <a:latin typeface="Times New Roman"/>
                <a:cs typeface="Times New Roman"/>
              </a:rPr>
              <a:t>d</a:t>
            </a:r>
            <a:r>
              <a:rPr sz="1500" spc="-4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4</a:t>
            </a:r>
            <a:endParaRPr sz="290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43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rlito"/>
                <a:cs typeface="Carlito"/>
              </a:rPr>
              <a:t>cont…..</a:t>
            </a:r>
            <a:endParaRPr sz="2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493" y="1476674"/>
            <a:ext cx="334645" cy="9759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3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303" y="27787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969" y="34766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93" y="48915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029" y="2867364"/>
            <a:ext cx="21272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14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2361" y="11437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56356" y="1364610"/>
            <a:ext cx="225425" cy="1204595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2650" spc="3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1495"/>
              </a:spcBef>
            </a:pPr>
            <a:r>
              <a:rPr sz="2450" spc="70" dirty="0">
                <a:latin typeface="Times New Roman"/>
                <a:cs typeface="Times New Roman"/>
              </a:rPr>
              <a:t>5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5914" y="1384919"/>
            <a:ext cx="501650" cy="189357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585"/>
              </a:spcBef>
            </a:pPr>
            <a:r>
              <a:rPr sz="2600" spc="-2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11760">
              <a:lnSpc>
                <a:spcPct val="100000"/>
              </a:lnSpc>
              <a:spcBef>
                <a:spcPts val="1525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75"/>
              </a:spcBef>
            </a:pPr>
            <a:r>
              <a:rPr sz="2600" spc="-310" dirty="0">
                <a:latin typeface="Symbol"/>
                <a:cs typeface="Symbol"/>
              </a:rPr>
              <a:t></a:t>
            </a:r>
            <a:r>
              <a:rPr sz="2600" spc="-280" dirty="0">
                <a:latin typeface="Times New Roman"/>
                <a:cs typeface="Times New Roman"/>
              </a:rPr>
              <a:t>0</a:t>
            </a:r>
            <a:r>
              <a:rPr sz="2600" spc="-140" dirty="0">
                <a:latin typeface="Times New Roman"/>
                <a:cs typeface="Times New Roman"/>
              </a:rPr>
              <a:t>.</a:t>
            </a:r>
            <a:r>
              <a:rPr sz="2600" spc="-21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6870" y="1354015"/>
            <a:ext cx="216535" cy="124904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20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650" spc="-114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95097" y="2524588"/>
            <a:ext cx="1906905" cy="0"/>
          </a:xfrm>
          <a:custGeom>
            <a:avLst/>
            <a:gdLst/>
            <a:ahLst/>
            <a:cxnLst/>
            <a:rect l="l" t="t" r="r" b="b"/>
            <a:pathLst>
              <a:path w="1906904">
                <a:moveTo>
                  <a:pt x="0" y="0"/>
                </a:moveTo>
                <a:lnTo>
                  <a:pt x="1906666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93995" y="2106876"/>
            <a:ext cx="191262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95" dirty="0">
                <a:latin typeface="Times New Roman"/>
                <a:cs typeface="Times New Roman"/>
              </a:rPr>
              <a:t>(5</a:t>
            </a:r>
            <a:r>
              <a:rPr sz="2300" spc="-95" dirty="0">
                <a:latin typeface="Symbol"/>
                <a:cs typeface="Symbol"/>
              </a:rPr>
              <a:t>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spc="-185" dirty="0">
                <a:latin typeface="Symbol"/>
                <a:cs typeface="Symbol"/>
              </a:rPr>
              <a:t></a:t>
            </a:r>
            <a:r>
              <a:rPr sz="2300" spc="-185" dirty="0">
                <a:latin typeface="Times New Roman"/>
                <a:cs typeface="Times New Roman"/>
              </a:rPr>
              <a:t>1.21)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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2300" spc="-130" dirty="0">
                <a:latin typeface="Times New Roman"/>
                <a:cs typeface="Times New Roman"/>
              </a:rPr>
              <a:t>(7</a:t>
            </a:r>
            <a:r>
              <a:rPr sz="2300" spc="-345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</a:t>
            </a:r>
            <a:r>
              <a:rPr sz="2300" spc="-31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6672" y="2521244"/>
            <a:ext cx="59436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204" dirty="0">
                <a:latin typeface="Symbol"/>
                <a:cs typeface="Symbol"/>
              </a:rPr>
              <a:t></a:t>
            </a:r>
            <a:r>
              <a:rPr sz="2300" spc="-185" dirty="0">
                <a:latin typeface="Times New Roman"/>
                <a:cs typeface="Times New Roman"/>
              </a:rPr>
              <a:t>1</a:t>
            </a:r>
            <a:r>
              <a:rPr sz="2300" spc="-95" dirty="0">
                <a:latin typeface="Times New Roman"/>
                <a:cs typeface="Times New Roman"/>
              </a:rPr>
              <a:t>.</a:t>
            </a:r>
            <a:r>
              <a:rPr sz="2300" spc="-185" dirty="0">
                <a:latin typeface="Times New Roman"/>
                <a:cs typeface="Times New Roman"/>
              </a:rPr>
              <a:t>2</a:t>
            </a:r>
            <a:r>
              <a:rPr sz="2300" spc="-15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15944" y="2292138"/>
            <a:ext cx="42735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30" dirty="0">
                <a:latin typeface="Times New Roman"/>
                <a:cs typeface="Times New Roman"/>
              </a:rPr>
              <a:t>a</a:t>
            </a:r>
            <a:r>
              <a:rPr sz="1300" i="1" spc="-130" dirty="0">
                <a:latin typeface="Times New Roman"/>
                <a:cs typeface="Times New Roman"/>
              </a:rPr>
              <a:t>n</a:t>
            </a:r>
            <a:r>
              <a:rPr sz="1300" i="1" spc="-80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36979" y="3312690"/>
            <a:ext cx="10001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75" dirty="0">
                <a:latin typeface="Times New Roman"/>
                <a:cs typeface="Times New Roman"/>
              </a:rPr>
              <a:t>a</a:t>
            </a:r>
            <a:r>
              <a:rPr sz="1500" i="1" spc="275" dirty="0">
                <a:latin typeface="Times New Roman"/>
                <a:cs typeface="Times New Roman"/>
              </a:rPr>
              <a:t>n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23968" y="3652110"/>
            <a:ext cx="17907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120" dirty="0">
                <a:latin typeface="Times New Roman"/>
                <a:cs typeface="Times New Roman"/>
              </a:rPr>
              <a:t>5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7696" y="3652126"/>
            <a:ext cx="523875" cy="1740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105"/>
              </a:spcBef>
            </a:pPr>
            <a:r>
              <a:rPr sz="2650" spc="-90" dirty="0">
                <a:latin typeface="Times New Roman"/>
                <a:cs typeface="Times New Roman"/>
              </a:rPr>
              <a:t>7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350" spc="-370" dirty="0">
                <a:latin typeface="Symbol"/>
                <a:cs typeface="Symbol"/>
              </a:rPr>
              <a:t></a:t>
            </a:r>
            <a:r>
              <a:rPr sz="2350" spc="-335" dirty="0">
                <a:latin typeface="Times New Roman"/>
                <a:cs typeface="Times New Roman"/>
              </a:rPr>
              <a:t>1</a:t>
            </a:r>
            <a:r>
              <a:rPr sz="2350" spc="-165" dirty="0">
                <a:latin typeface="Times New Roman"/>
                <a:cs typeface="Times New Roman"/>
              </a:rPr>
              <a:t>.</a:t>
            </a:r>
            <a:r>
              <a:rPr sz="2350" spc="-335" dirty="0">
                <a:latin typeface="Times New Roman"/>
                <a:cs typeface="Times New Roman"/>
              </a:rPr>
              <a:t>2</a:t>
            </a:r>
            <a:r>
              <a:rPr sz="2350" spc="-29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1850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4</a:t>
            </a:r>
            <a:endParaRPr sz="290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44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rlito"/>
                <a:cs typeface="Carlito"/>
              </a:rPr>
              <a:t>cont…..</a:t>
            </a:r>
            <a:endParaRPr sz="2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093" y="1933874"/>
            <a:ext cx="334645" cy="9759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3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3" y="32359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569" y="39338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093" y="53487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3629" y="3324564"/>
            <a:ext cx="21272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14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8961" y="16009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22956" y="1821810"/>
            <a:ext cx="225425" cy="1204595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2650" spc="3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1495"/>
              </a:spcBef>
            </a:pPr>
            <a:r>
              <a:rPr sz="2450" spc="70" dirty="0">
                <a:latin typeface="Times New Roman"/>
                <a:cs typeface="Times New Roman"/>
              </a:rPr>
              <a:t>5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2514" y="1842119"/>
            <a:ext cx="501650" cy="189357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585"/>
              </a:spcBef>
            </a:pPr>
            <a:r>
              <a:rPr sz="2600" spc="-2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11760">
              <a:lnSpc>
                <a:spcPct val="100000"/>
              </a:lnSpc>
              <a:spcBef>
                <a:spcPts val="1525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75"/>
              </a:spcBef>
            </a:pPr>
            <a:r>
              <a:rPr sz="2600" spc="-310" dirty="0">
                <a:latin typeface="Symbol"/>
                <a:cs typeface="Symbol"/>
              </a:rPr>
              <a:t></a:t>
            </a:r>
            <a:r>
              <a:rPr sz="2600" spc="-280" dirty="0">
                <a:latin typeface="Times New Roman"/>
                <a:cs typeface="Times New Roman"/>
              </a:rPr>
              <a:t>0</a:t>
            </a:r>
            <a:r>
              <a:rPr sz="2600" spc="-140" dirty="0">
                <a:latin typeface="Times New Roman"/>
                <a:cs typeface="Times New Roman"/>
              </a:rPr>
              <a:t>.</a:t>
            </a:r>
            <a:r>
              <a:rPr sz="2600" spc="-21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3470" y="1811215"/>
            <a:ext cx="216535" cy="124904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20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650" spc="-114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7790" y="5403466"/>
            <a:ext cx="1905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5" dirty="0"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0568" y="4109310"/>
            <a:ext cx="17907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120" dirty="0">
                <a:latin typeface="Times New Roman"/>
                <a:cs typeface="Times New Roman"/>
              </a:rPr>
              <a:t>5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1149" y="4121402"/>
            <a:ext cx="523875" cy="1040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105"/>
              </a:spcBef>
            </a:pPr>
            <a:r>
              <a:rPr sz="2650" spc="-90" dirty="0">
                <a:latin typeface="Times New Roman"/>
                <a:cs typeface="Times New Roman"/>
              </a:rPr>
              <a:t>7</a:t>
            </a: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350" spc="-370" dirty="0">
                <a:latin typeface="Symbol"/>
                <a:cs typeface="Symbol"/>
              </a:rPr>
              <a:t></a:t>
            </a:r>
            <a:r>
              <a:rPr sz="2350" spc="-335" dirty="0">
                <a:latin typeface="Times New Roman"/>
                <a:cs typeface="Times New Roman"/>
              </a:rPr>
              <a:t>1</a:t>
            </a:r>
            <a:r>
              <a:rPr sz="2350" spc="-165" dirty="0">
                <a:latin typeface="Times New Roman"/>
                <a:cs typeface="Times New Roman"/>
              </a:rPr>
              <a:t>.</a:t>
            </a:r>
            <a:r>
              <a:rPr sz="2350" spc="-335" dirty="0">
                <a:latin typeface="Times New Roman"/>
                <a:cs typeface="Times New Roman"/>
              </a:rPr>
              <a:t>2</a:t>
            </a:r>
            <a:r>
              <a:rPr sz="2350" spc="-290" dirty="0">
                <a:latin typeface="Times New Roman"/>
                <a:cs typeface="Times New Roman"/>
              </a:rPr>
              <a:t>1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17975" y="3034029"/>
            <a:ext cx="47783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There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are two sign</a:t>
            </a:r>
            <a:r>
              <a:rPr sz="24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changes</a:t>
            </a:r>
            <a:endParaRPr sz="2400">
              <a:latin typeface="Tahoma"/>
              <a:cs typeface="Tahoma"/>
            </a:endParaRPr>
          </a:p>
          <a:p>
            <a:pPr marL="100965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+7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to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-1.21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and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-1.21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24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+5.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Hence two roots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are in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RHP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S-plane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and system is</a:t>
            </a:r>
            <a:r>
              <a:rPr sz="2400" b="1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unstable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4</a:t>
            </a:r>
            <a:endParaRPr sz="290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45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rlito"/>
                <a:cs typeface="Carlito"/>
              </a:rPr>
              <a:t>cont…..</a:t>
            </a:r>
            <a:endParaRPr sz="2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5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40" y="1022350"/>
            <a:ext cx="293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Comment </a:t>
            </a:r>
            <a:r>
              <a:rPr sz="2400" spc="-5" dirty="0">
                <a:latin typeface="Tahoma"/>
                <a:cs typeface="Tahoma"/>
              </a:rPr>
              <a:t>on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stability.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03" y="2162474"/>
            <a:ext cx="393700" cy="3089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9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  <a:spcBef>
                <a:spcPts val="173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2080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93" y="55773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18295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4904" y="5584471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51585" y="2219555"/>
            <a:ext cx="1366520" cy="0"/>
          </a:xfrm>
          <a:custGeom>
            <a:avLst/>
            <a:gdLst/>
            <a:ahLst/>
            <a:cxnLst/>
            <a:rect l="l" t="t" r="r" b="b"/>
            <a:pathLst>
              <a:path w="1366520">
                <a:moveTo>
                  <a:pt x="0" y="0"/>
                </a:moveTo>
                <a:lnTo>
                  <a:pt x="1366120" y="0"/>
                </a:lnTo>
              </a:path>
            </a:pathLst>
          </a:custGeom>
          <a:ln w="14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12958" y="2294492"/>
          <a:ext cx="2087879" cy="3075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562">
                <a:tc>
                  <a:txBody>
                    <a:bodyPr/>
                    <a:lstStyle/>
                    <a:p>
                      <a:pPr marL="127000">
                        <a:lnSpc>
                          <a:spcPts val="284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ts val="2870"/>
                        </a:lnSpc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285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534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457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600" i="1" spc="14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spc="14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001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600" i="1" spc="-16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spc="-165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001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458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500" i="1" spc="-7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50" spc="-7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3125"/>
                        </a:lnSpc>
                        <a:spcBef>
                          <a:spcPts val="2060"/>
                        </a:spcBef>
                      </a:pP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00" spc="1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65100" marB="0"/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500" i="1" spc="-1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500" i="1" spc="-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85" dirty="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651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067297" y="4581754"/>
            <a:ext cx="1339215" cy="0"/>
          </a:xfrm>
          <a:custGeom>
            <a:avLst/>
            <a:gdLst/>
            <a:ahLst/>
            <a:cxnLst/>
            <a:rect l="l" t="t" r="r" b="b"/>
            <a:pathLst>
              <a:path w="1339215">
                <a:moveTo>
                  <a:pt x="0" y="0"/>
                </a:moveTo>
                <a:lnTo>
                  <a:pt x="1339096" y="0"/>
                </a:lnTo>
              </a:path>
            </a:pathLst>
          </a:custGeom>
          <a:ln w="14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94263" y="1004868"/>
            <a:ext cx="3526154" cy="4707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sz="2550" i="1" spc="-145" dirty="0">
                <a:latin typeface="Times New Roman"/>
                <a:cs typeface="Times New Roman"/>
              </a:rPr>
              <a:t>s</a:t>
            </a:r>
            <a:r>
              <a:rPr sz="2175" spc="-217" baseline="44061" dirty="0">
                <a:latin typeface="Times New Roman"/>
                <a:cs typeface="Times New Roman"/>
              </a:rPr>
              <a:t>5 </a:t>
            </a:r>
            <a:r>
              <a:rPr sz="2550" spc="-295" dirty="0">
                <a:latin typeface="Symbol"/>
                <a:cs typeface="Symbol"/>
              </a:rPr>
              <a:t>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i="1" spc="-125" dirty="0">
                <a:latin typeface="Times New Roman"/>
                <a:cs typeface="Times New Roman"/>
              </a:rPr>
              <a:t>s</a:t>
            </a:r>
            <a:r>
              <a:rPr sz="2175" spc="-187" baseline="44061" dirty="0">
                <a:latin typeface="Times New Roman"/>
                <a:cs typeface="Times New Roman"/>
              </a:rPr>
              <a:t>4 </a:t>
            </a:r>
            <a:r>
              <a:rPr sz="2550" spc="-295" dirty="0">
                <a:latin typeface="Symbol"/>
                <a:cs typeface="Symbol"/>
              </a:rPr>
              <a:t>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spc="-165" dirty="0">
                <a:latin typeface="Times New Roman"/>
                <a:cs typeface="Times New Roman"/>
              </a:rPr>
              <a:t>2</a:t>
            </a:r>
            <a:r>
              <a:rPr sz="2550" i="1" spc="-165" dirty="0">
                <a:latin typeface="Times New Roman"/>
                <a:cs typeface="Times New Roman"/>
              </a:rPr>
              <a:t>s</a:t>
            </a:r>
            <a:r>
              <a:rPr sz="2175" spc="-247" baseline="44061" dirty="0">
                <a:latin typeface="Times New Roman"/>
                <a:cs typeface="Times New Roman"/>
              </a:rPr>
              <a:t>3 </a:t>
            </a:r>
            <a:r>
              <a:rPr sz="2550" spc="-295" dirty="0">
                <a:latin typeface="Symbol"/>
                <a:cs typeface="Symbol"/>
              </a:rPr>
              <a:t>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spc="-150" dirty="0">
                <a:latin typeface="Times New Roman"/>
                <a:cs typeface="Times New Roman"/>
              </a:rPr>
              <a:t>2</a:t>
            </a:r>
            <a:r>
              <a:rPr sz="2550" i="1" spc="-150" dirty="0">
                <a:latin typeface="Times New Roman"/>
                <a:cs typeface="Times New Roman"/>
              </a:rPr>
              <a:t>s</a:t>
            </a:r>
            <a:r>
              <a:rPr sz="2175" spc="-225" baseline="44061" dirty="0">
                <a:latin typeface="Times New Roman"/>
                <a:cs typeface="Times New Roman"/>
              </a:rPr>
              <a:t>2 </a:t>
            </a:r>
            <a:r>
              <a:rPr sz="2550" spc="-295" dirty="0">
                <a:latin typeface="Symbol"/>
                <a:cs typeface="Symbol"/>
              </a:rPr>
              <a:t>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spc="-245" dirty="0">
                <a:latin typeface="Times New Roman"/>
                <a:cs typeface="Times New Roman"/>
              </a:rPr>
              <a:t>3</a:t>
            </a:r>
            <a:r>
              <a:rPr sz="2550" i="1" spc="-245" dirty="0">
                <a:latin typeface="Times New Roman"/>
                <a:cs typeface="Times New Roman"/>
              </a:rPr>
              <a:t>s </a:t>
            </a:r>
            <a:r>
              <a:rPr sz="2550" spc="-295" dirty="0">
                <a:latin typeface="Symbol"/>
                <a:cs typeface="Symbol"/>
              </a:rPr>
              <a:t>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spc="-270" dirty="0">
                <a:latin typeface="Times New Roman"/>
                <a:cs typeface="Times New Roman"/>
              </a:rPr>
              <a:t>5 </a:t>
            </a:r>
            <a:r>
              <a:rPr sz="2550" spc="-295" dirty="0">
                <a:latin typeface="Symbol"/>
                <a:cs typeface="Symbol"/>
              </a:rPr>
              <a:t></a:t>
            </a:r>
            <a:r>
              <a:rPr sz="2550" spc="-475" dirty="0">
                <a:latin typeface="Times New Roman"/>
                <a:cs typeface="Times New Roman"/>
              </a:rPr>
              <a:t> </a:t>
            </a:r>
            <a:r>
              <a:rPr sz="2550" spc="-27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1623695">
              <a:lnSpc>
                <a:spcPct val="100000"/>
              </a:lnSpc>
            </a:pPr>
            <a:r>
              <a:rPr sz="3450" i="1" spc="-240" baseline="-35024" dirty="0">
                <a:latin typeface="Times New Roman"/>
                <a:cs typeface="Times New Roman"/>
              </a:rPr>
              <a:t>b</a:t>
            </a:r>
            <a:r>
              <a:rPr sz="1950" spc="-240" baseline="-61965" dirty="0">
                <a:latin typeface="Times New Roman"/>
                <a:cs typeface="Times New Roman"/>
              </a:rPr>
              <a:t>1 </a:t>
            </a:r>
            <a:r>
              <a:rPr sz="3450" spc="-300" baseline="-35024" dirty="0">
                <a:latin typeface="Symbol"/>
                <a:cs typeface="Symbol"/>
              </a:rPr>
              <a:t></a:t>
            </a:r>
            <a:r>
              <a:rPr sz="3450" spc="-300" baseline="-35024" dirty="0">
                <a:latin typeface="Times New Roman"/>
                <a:cs typeface="Times New Roman"/>
              </a:rPr>
              <a:t> </a:t>
            </a:r>
            <a:r>
              <a:rPr sz="2300" spc="-210" dirty="0">
                <a:latin typeface="Times New Roman"/>
                <a:cs typeface="Times New Roman"/>
              </a:rPr>
              <a:t>(1</a:t>
            </a:r>
            <a:r>
              <a:rPr sz="2300" spc="-210" dirty="0">
                <a:latin typeface="Symbol"/>
                <a:cs typeface="Symbol"/>
              </a:rPr>
              <a:t></a:t>
            </a:r>
            <a:r>
              <a:rPr sz="2300" spc="-210" dirty="0">
                <a:latin typeface="Times New Roman"/>
                <a:cs typeface="Times New Roman"/>
              </a:rPr>
              <a:t> </a:t>
            </a:r>
            <a:r>
              <a:rPr sz="2300" spc="-150" dirty="0">
                <a:latin typeface="Times New Roman"/>
                <a:cs typeface="Times New Roman"/>
              </a:rPr>
              <a:t>2) </a:t>
            </a:r>
            <a:r>
              <a:rPr sz="2300" spc="-200" dirty="0">
                <a:latin typeface="Symbol"/>
                <a:cs typeface="Symbol"/>
              </a:rPr>
              <a:t></a:t>
            </a:r>
            <a:r>
              <a:rPr sz="2300" spc="-290" dirty="0">
                <a:latin typeface="Times New Roman"/>
                <a:cs typeface="Times New Roman"/>
              </a:rPr>
              <a:t> </a:t>
            </a:r>
            <a:r>
              <a:rPr sz="2300" spc="-135" dirty="0">
                <a:latin typeface="Times New Roman"/>
                <a:cs typeface="Times New Roman"/>
              </a:rPr>
              <a:t>(2</a:t>
            </a:r>
            <a:r>
              <a:rPr sz="2300" spc="-135" dirty="0">
                <a:latin typeface="Symbol"/>
                <a:cs typeface="Symbol"/>
              </a:rPr>
              <a:t></a:t>
            </a:r>
            <a:r>
              <a:rPr sz="2300" spc="-135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  <a:p>
            <a:pPr marL="2678430">
              <a:lnSpc>
                <a:spcPct val="100000"/>
              </a:lnSpc>
              <a:spcBef>
                <a:spcPts val="500"/>
              </a:spcBef>
            </a:pPr>
            <a:r>
              <a:rPr sz="2300" spc="-18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imes New Roman"/>
              <a:cs typeface="Times New Roman"/>
            </a:endParaRPr>
          </a:p>
          <a:p>
            <a:pPr marL="1659889">
              <a:lnSpc>
                <a:spcPct val="100000"/>
              </a:lnSpc>
            </a:pPr>
            <a:r>
              <a:rPr sz="2550" i="1" spc="229" dirty="0">
                <a:latin typeface="Times New Roman"/>
                <a:cs typeface="Times New Roman"/>
              </a:rPr>
              <a:t>b</a:t>
            </a:r>
            <a:r>
              <a:rPr sz="1450" spc="229" dirty="0">
                <a:latin typeface="Times New Roman"/>
                <a:cs typeface="Times New Roman"/>
              </a:rPr>
              <a:t>1 </a:t>
            </a:r>
            <a:r>
              <a:rPr sz="2550" spc="375" dirty="0">
                <a:latin typeface="Symbol"/>
                <a:cs typeface="Symbol"/>
              </a:rPr>
              <a:t></a:t>
            </a:r>
            <a:r>
              <a:rPr sz="2550" spc="55" dirty="0">
                <a:latin typeface="Times New Roman"/>
                <a:cs typeface="Times New Roman"/>
              </a:rPr>
              <a:t> </a:t>
            </a:r>
            <a:r>
              <a:rPr sz="2550" spc="34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2465"/>
              </a:spcBef>
            </a:pPr>
            <a:r>
              <a:rPr sz="3450" i="1" spc="-150" baseline="-35024" dirty="0">
                <a:latin typeface="Times New Roman"/>
                <a:cs typeface="Times New Roman"/>
              </a:rPr>
              <a:t>b</a:t>
            </a:r>
            <a:r>
              <a:rPr sz="1950" spc="-150" baseline="-61965" dirty="0">
                <a:latin typeface="Times New Roman"/>
                <a:cs typeface="Times New Roman"/>
              </a:rPr>
              <a:t>2 </a:t>
            </a:r>
            <a:r>
              <a:rPr sz="3450" spc="-300" baseline="-35024" dirty="0">
                <a:latin typeface="Symbol"/>
                <a:cs typeface="Symbol"/>
              </a:rPr>
              <a:t></a:t>
            </a:r>
            <a:r>
              <a:rPr sz="3450" spc="-300" baseline="-35024" dirty="0">
                <a:latin typeface="Times New Roman"/>
                <a:cs typeface="Times New Roman"/>
              </a:rPr>
              <a:t> </a:t>
            </a:r>
            <a:r>
              <a:rPr sz="2300" spc="-210" dirty="0">
                <a:latin typeface="Times New Roman"/>
                <a:cs typeface="Times New Roman"/>
              </a:rPr>
              <a:t>(1</a:t>
            </a:r>
            <a:r>
              <a:rPr sz="2300" spc="-210" dirty="0">
                <a:latin typeface="Symbol"/>
                <a:cs typeface="Symbol"/>
              </a:rPr>
              <a:t></a:t>
            </a:r>
            <a:r>
              <a:rPr sz="2300" spc="-210" dirty="0">
                <a:latin typeface="Times New Roman"/>
                <a:cs typeface="Times New Roman"/>
              </a:rPr>
              <a:t> </a:t>
            </a:r>
            <a:r>
              <a:rPr sz="2300" spc="-185" dirty="0">
                <a:latin typeface="Times New Roman"/>
                <a:cs typeface="Times New Roman"/>
              </a:rPr>
              <a:t>3) </a:t>
            </a:r>
            <a:r>
              <a:rPr sz="2300" spc="-200" dirty="0">
                <a:latin typeface="Symbol"/>
                <a:cs typeface="Symbol"/>
              </a:rPr>
              <a:t></a:t>
            </a:r>
            <a:r>
              <a:rPr sz="2300" spc="-335" dirty="0">
                <a:latin typeface="Times New Roman"/>
                <a:cs typeface="Times New Roman"/>
              </a:rPr>
              <a:t> </a:t>
            </a:r>
            <a:r>
              <a:rPr sz="2300" spc="-155" dirty="0">
                <a:latin typeface="Times New Roman"/>
                <a:cs typeface="Times New Roman"/>
              </a:rPr>
              <a:t>(5</a:t>
            </a:r>
            <a:r>
              <a:rPr sz="2300" spc="-155" dirty="0">
                <a:latin typeface="Symbol"/>
                <a:cs typeface="Symbol"/>
              </a:rPr>
              <a:t></a:t>
            </a:r>
            <a:r>
              <a:rPr sz="2300" spc="-155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  <a:p>
            <a:pPr marL="2680335">
              <a:lnSpc>
                <a:spcPct val="100000"/>
              </a:lnSpc>
              <a:spcBef>
                <a:spcPts val="500"/>
              </a:spcBef>
            </a:pPr>
            <a:r>
              <a:rPr sz="2300" spc="-18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647825">
              <a:lnSpc>
                <a:spcPct val="100000"/>
              </a:lnSpc>
            </a:pPr>
            <a:r>
              <a:rPr sz="2550" i="1" spc="335" dirty="0">
                <a:latin typeface="Times New Roman"/>
                <a:cs typeface="Times New Roman"/>
              </a:rPr>
              <a:t>b</a:t>
            </a:r>
            <a:r>
              <a:rPr sz="1450" spc="335" dirty="0">
                <a:latin typeface="Times New Roman"/>
                <a:cs typeface="Times New Roman"/>
              </a:rPr>
              <a:t>2 </a:t>
            </a:r>
            <a:r>
              <a:rPr sz="2550" spc="380" dirty="0">
                <a:latin typeface="Symbol"/>
                <a:cs typeface="Symbol"/>
              </a:rPr>
              <a:t></a:t>
            </a:r>
            <a:r>
              <a:rPr sz="2550" spc="145" dirty="0">
                <a:latin typeface="Times New Roman"/>
                <a:cs typeface="Times New Roman"/>
              </a:rPr>
              <a:t> </a:t>
            </a:r>
            <a:r>
              <a:rPr sz="2550" spc="355" dirty="0">
                <a:latin typeface="Symbol"/>
                <a:cs typeface="Symbol"/>
              </a:rPr>
              <a:t></a:t>
            </a:r>
            <a:r>
              <a:rPr sz="2550" spc="355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46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9561" y="3886961"/>
            <a:ext cx="1038225" cy="1417955"/>
          </a:xfrm>
          <a:custGeom>
            <a:avLst/>
            <a:gdLst/>
            <a:ahLst/>
            <a:cxnLst/>
            <a:rect l="l" t="t" r="r" b="b"/>
            <a:pathLst>
              <a:path w="1038225" h="1417954">
                <a:moveTo>
                  <a:pt x="26735" y="36586"/>
                </a:moveTo>
                <a:lnTo>
                  <a:pt x="29034" y="59272"/>
                </a:lnTo>
                <a:lnTo>
                  <a:pt x="1019429" y="1417828"/>
                </a:lnTo>
                <a:lnTo>
                  <a:pt x="1037970" y="1404366"/>
                </a:lnTo>
                <a:lnTo>
                  <a:pt x="47489" y="45690"/>
                </a:lnTo>
                <a:lnTo>
                  <a:pt x="26735" y="36586"/>
                </a:lnTo>
                <a:close/>
              </a:path>
              <a:path w="1038225" h="1417954">
                <a:moveTo>
                  <a:pt x="0" y="0"/>
                </a:moveTo>
                <a:lnTo>
                  <a:pt x="11556" y="113537"/>
                </a:lnTo>
                <a:lnTo>
                  <a:pt x="17144" y="118110"/>
                </a:lnTo>
                <a:lnTo>
                  <a:pt x="23494" y="117475"/>
                </a:lnTo>
                <a:lnTo>
                  <a:pt x="29718" y="116712"/>
                </a:lnTo>
                <a:lnTo>
                  <a:pt x="34289" y="111125"/>
                </a:lnTo>
                <a:lnTo>
                  <a:pt x="29034" y="59272"/>
                </a:lnTo>
                <a:lnTo>
                  <a:pt x="4063" y="25018"/>
                </a:lnTo>
                <a:lnTo>
                  <a:pt x="22606" y="11556"/>
                </a:lnTo>
                <a:lnTo>
                  <a:pt x="26411" y="11556"/>
                </a:lnTo>
                <a:lnTo>
                  <a:pt x="0" y="0"/>
                </a:lnTo>
                <a:close/>
              </a:path>
              <a:path w="1038225" h="1417954">
                <a:moveTo>
                  <a:pt x="26411" y="11556"/>
                </a:moveTo>
                <a:lnTo>
                  <a:pt x="22606" y="11556"/>
                </a:lnTo>
                <a:lnTo>
                  <a:pt x="47489" y="45690"/>
                </a:lnTo>
                <a:lnTo>
                  <a:pt x="95376" y="66675"/>
                </a:lnTo>
                <a:lnTo>
                  <a:pt x="102107" y="64007"/>
                </a:lnTo>
                <a:lnTo>
                  <a:pt x="104648" y="58293"/>
                </a:lnTo>
                <a:lnTo>
                  <a:pt x="107187" y="52450"/>
                </a:lnTo>
                <a:lnTo>
                  <a:pt x="104520" y="45719"/>
                </a:lnTo>
                <a:lnTo>
                  <a:pt x="26411" y="11556"/>
                </a:lnTo>
                <a:close/>
              </a:path>
              <a:path w="1038225" h="1417954">
                <a:moveTo>
                  <a:pt x="22606" y="11556"/>
                </a:moveTo>
                <a:lnTo>
                  <a:pt x="4063" y="25018"/>
                </a:lnTo>
                <a:lnTo>
                  <a:pt x="29034" y="59272"/>
                </a:lnTo>
                <a:lnTo>
                  <a:pt x="26735" y="36586"/>
                </a:lnTo>
                <a:lnTo>
                  <a:pt x="8762" y="28701"/>
                </a:lnTo>
                <a:lnTo>
                  <a:pt x="24764" y="17144"/>
                </a:lnTo>
                <a:lnTo>
                  <a:pt x="26679" y="17144"/>
                </a:lnTo>
                <a:lnTo>
                  <a:pt x="22606" y="11556"/>
                </a:lnTo>
                <a:close/>
              </a:path>
              <a:path w="1038225" h="1417954">
                <a:moveTo>
                  <a:pt x="26679" y="17144"/>
                </a:moveTo>
                <a:lnTo>
                  <a:pt x="24764" y="17144"/>
                </a:lnTo>
                <a:lnTo>
                  <a:pt x="26735" y="36586"/>
                </a:lnTo>
                <a:lnTo>
                  <a:pt x="47489" y="45690"/>
                </a:lnTo>
                <a:lnTo>
                  <a:pt x="26679" y="17144"/>
                </a:lnTo>
                <a:close/>
              </a:path>
              <a:path w="1038225" h="1417954">
                <a:moveTo>
                  <a:pt x="24764" y="17144"/>
                </a:moveTo>
                <a:lnTo>
                  <a:pt x="8762" y="28701"/>
                </a:lnTo>
                <a:lnTo>
                  <a:pt x="26735" y="36586"/>
                </a:lnTo>
                <a:lnTo>
                  <a:pt x="24764" y="17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5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rlito"/>
                <a:cs typeface="Carlito"/>
              </a:rPr>
              <a:t>cont…..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1022350"/>
            <a:ext cx="293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Comment </a:t>
            </a:r>
            <a:r>
              <a:rPr sz="2400" spc="-5" dirty="0">
                <a:latin typeface="Tahoma"/>
                <a:cs typeface="Tahoma"/>
              </a:rPr>
              <a:t>on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stability.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0463" y="1004868"/>
            <a:ext cx="305625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50" i="1" spc="-145" dirty="0">
                <a:latin typeface="Times New Roman"/>
                <a:cs typeface="Times New Roman"/>
              </a:rPr>
              <a:t>s</a:t>
            </a:r>
            <a:r>
              <a:rPr sz="2175" spc="-217" baseline="44061" dirty="0">
                <a:latin typeface="Times New Roman"/>
                <a:cs typeface="Times New Roman"/>
              </a:rPr>
              <a:t>5 </a:t>
            </a:r>
            <a:r>
              <a:rPr sz="2550" spc="-295" dirty="0">
                <a:latin typeface="Symbol"/>
                <a:cs typeface="Symbol"/>
              </a:rPr>
              <a:t>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i="1" spc="-125" dirty="0">
                <a:latin typeface="Times New Roman"/>
                <a:cs typeface="Times New Roman"/>
              </a:rPr>
              <a:t>s</a:t>
            </a:r>
            <a:r>
              <a:rPr sz="2175" spc="-187" baseline="44061" dirty="0">
                <a:latin typeface="Times New Roman"/>
                <a:cs typeface="Times New Roman"/>
              </a:rPr>
              <a:t>4 </a:t>
            </a:r>
            <a:r>
              <a:rPr sz="2550" spc="-295" dirty="0">
                <a:latin typeface="Symbol"/>
                <a:cs typeface="Symbol"/>
              </a:rPr>
              <a:t>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spc="-165" dirty="0">
                <a:latin typeface="Times New Roman"/>
                <a:cs typeface="Times New Roman"/>
              </a:rPr>
              <a:t>2</a:t>
            </a:r>
            <a:r>
              <a:rPr sz="2550" i="1" spc="-165" dirty="0">
                <a:latin typeface="Times New Roman"/>
                <a:cs typeface="Times New Roman"/>
              </a:rPr>
              <a:t>s</a:t>
            </a:r>
            <a:r>
              <a:rPr sz="2175" spc="-247" baseline="44061" dirty="0">
                <a:latin typeface="Times New Roman"/>
                <a:cs typeface="Times New Roman"/>
              </a:rPr>
              <a:t>3 </a:t>
            </a:r>
            <a:r>
              <a:rPr sz="2550" spc="-295" dirty="0">
                <a:latin typeface="Symbol"/>
                <a:cs typeface="Symbol"/>
              </a:rPr>
              <a:t>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spc="-150" dirty="0">
                <a:latin typeface="Times New Roman"/>
                <a:cs typeface="Times New Roman"/>
              </a:rPr>
              <a:t>2</a:t>
            </a:r>
            <a:r>
              <a:rPr sz="2550" i="1" spc="-150" dirty="0">
                <a:latin typeface="Times New Roman"/>
                <a:cs typeface="Times New Roman"/>
              </a:rPr>
              <a:t>s</a:t>
            </a:r>
            <a:r>
              <a:rPr sz="2175" spc="-225" baseline="44061" dirty="0">
                <a:latin typeface="Times New Roman"/>
                <a:cs typeface="Times New Roman"/>
              </a:rPr>
              <a:t>2 </a:t>
            </a:r>
            <a:r>
              <a:rPr sz="2550" spc="-295" dirty="0">
                <a:latin typeface="Symbol"/>
                <a:cs typeface="Symbol"/>
              </a:rPr>
              <a:t>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spc="-245" dirty="0">
                <a:latin typeface="Times New Roman"/>
                <a:cs typeface="Times New Roman"/>
              </a:rPr>
              <a:t>3</a:t>
            </a:r>
            <a:r>
              <a:rPr sz="2550" i="1" spc="-245" dirty="0">
                <a:latin typeface="Times New Roman"/>
                <a:cs typeface="Times New Roman"/>
              </a:rPr>
              <a:t>s </a:t>
            </a:r>
            <a:r>
              <a:rPr sz="2550" spc="-295" dirty="0">
                <a:latin typeface="Symbol"/>
                <a:cs typeface="Symbol"/>
              </a:rPr>
              <a:t>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spc="-270" dirty="0">
                <a:latin typeface="Times New Roman"/>
                <a:cs typeface="Times New Roman"/>
              </a:rPr>
              <a:t>5 </a:t>
            </a:r>
            <a:r>
              <a:rPr sz="2550" spc="-295" dirty="0">
                <a:latin typeface="Symbol"/>
                <a:cs typeface="Symbol"/>
              </a:rPr>
              <a:t></a:t>
            </a:r>
            <a:r>
              <a:rPr sz="2550" spc="-495" dirty="0">
                <a:latin typeface="Times New Roman"/>
                <a:cs typeface="Times New Roman"/>
              </a:rPr>
              <a:t> </a:t>
            </a:r>
            <a:r>
              <a:rPr sz="2550" spc="-270" dirty="0">
                <a:latin typeface="Times New Roman"/>
                <a:cs typeface="Times New Roman"/>
              </a:rPr>
              <a:t>0</a:t>
            </a:r>
            <a:endParaRPr sz="25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104" y="2111506"/>
            <a:ext cx="368300" cy="1670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 dirty="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173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1969" y="41624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6493" y="55773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2361" y="18295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41243" y="2294492"/>
          <a:ext cx="2059305" cy="2409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562">
                <a:tc>
                  <a:txBody>
                    <a:bodyPr/>
                    <a:lstStyle/>
                    <a:p>
                      <a:pPr marL="98425">
                        <a:lnSpc>
                          <a:spcPts val="284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2870"/>
                        </a:lnSpc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285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774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844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644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13525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550" spc="-26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550" spc="-26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81">
                <a:tc>
                  <a:txBody>
                    <a:bodyPr/>
                    <a:lstStyle/>
                    <a:p>
                      <a:pPr marL="31750">
                        <a:lnSpc>
                          <a:spcPts val="2950"/>
                        </a:lnSpc>
                        <a:spcBef>
                          <a:spcPts val="1265"/>
                        </a:spcBef>
                      </a:pPr>
                      <a:r>
                        <a:rPr sz="2500" i="1" spc="-7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50" spc="-7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60655" marB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ts val="2950"/>
                        </a:lnSpc>
                        <a:spcBef>
                          <a:spcPts val="1265"/>
                        </a:spcBef>
                      </a:pPr>
                      <a:r>
                        <a:rPr sz="2500" i="1" spc="-1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500" i="1" spc="-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85" dirty="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60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484904" y="4746377"/>
            <a:ext cx="339725" cy="133159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680"/>
              </a:spcBef>
            </a:pPr>
            <a:r>
              <a:rPr sz="2650" i="1" spc="65" dirty="0">
                <a:latin typeface="Times New Roman"/>
                <a:cs typeface="Times New Roman"/>
              </a:rPr>
              <a:t>d</a:t>
            </a:r>
            <a:r>
              <a:rPr sz="1500" spc="-4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69794" y="5316092"/>
            <a:ext cx="5075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Case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I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 –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“When the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first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of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any row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is </a:t>
            </a:r>
            <a:r>
              <a:rPr sz="1800" spc="-20" dirty="0">
                <a:solidFill>
                  <a:srgbClr val="FF0000"/>
                </a:solidFill>
                <a:latin typeface="Carlito"/>
                <a:cs typeface="Carlito"/>
              </a:rPr>
              <a:t>zero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and the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rest 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row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sz="1800" spc="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rlito"/>
                <a:cs typeface="Carlito"/>
              </a:rPr>
              <a:t>non-zero.”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47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9765"/>
            <a:ext cx="5170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Routh’s </a:t>
            </a:r>
            <a:r>
              <a:rPr spc="-10" dirty="0"/>
              <a:t>Criterion </a:t>
            </a:r>
            <a:r>
              <a:rPr spc="-5" dirty="0"/>
              <a:t>Special</a:t>
            </a:r>
            <a:r>
              <a:rPr spc="-25" dirty="0"/>
              <a:t> </a:t>
            </a:r>
            <a:r>
              <a:rPr spc="-5"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770462"/>
            <a:ext cx="830199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Case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</a:t>
            </a:r>
            <a:r>
              <a:rPr sz="3200" b="1" dirty="0">
                <a:latin typeface="Carlito"/>
                <a:cs typeface="Carlito"/>
              </a:rPr>
              <a:t> – </a:t>
            </a:r>
            <a:r>
              <a:rPr sz="3200" dirty="0">
                <a:latin typeface="Carlito"/>
                <a:cs typeface="Carlito"/>
              </a:rPr>
              <a:t>“When </a:t>
            </a:r>
            <a:r>
              <a:rPr sz="3200" spc="5" dirty="0">
                <a:latin typeface="Carlito"/>
                <a:cs typeface="Carlito"/>
              </a:rPr>
              <a:t>the </a:t>
            </a:r>
            <a:r>
              <a:rPr sz="3200" spc="-25" dirty="0">
                <a:latin typeface="Carlito"/>
                <a:cs typeface="Carlito"/>
              </a:rPr>
              <a:t>first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20" dirty="0">
                <a:latin typeface="Carlito"/>
                <a:cs typeface="Carlito"/>
              </a:rPr>
              <a:t>any row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35" dirty="0">
                <a:latin typeface="Carlito"/>
                <a:cs typeface="Carlito"/>
              </a:rPr>
              <a:t>zero </a:t>
            </a:r>
            <a:r>
              <a:rPr sz="3200" dirty="0">
                <a:latin typeface="Carlito"/>
                <a:cs typeface="Carlito"/>
              </a:rPr>
              <a:t>and the  </a:t>
            </a:r>
            <a:r>
              <a:rPr sz="3200" spc="-25" dirty="0">
                <a:latin typeface="Carlito"/>
                <a:cs typeface="Carlito"/>
              </a:rPr>
              <a:t>rest </a:t>
            </a:r>
            <a:r>
              <a:rPr sz="3200" dirty="0">
                <a:latin typeface="Carlito"/>
                <a:cs typeface="Carlito"/>
              </a:rPr>
              <a:t>of the </a:t>
            </a:r>
            <a:r>
              <a:rPr sz="3200" spc="-20" dirty="0">
                <a:latin typeface="Carlito"/>
                <a:cs typeface="Carlito"/>
              </a:rPr>
              <a:t>row </a:t>
            </a:r>
            <a:r>
              <a:rPr sz="3200" spc="-5" dirty="0">
                <a:latin typeface="Carlito"/>
                <a:cs typeface="Carlito"/>
              </a:rPr>
              <a:t>is </a:t>
            </a:r>
            <a:r>
              <a:rPr sz="3200" spc="-40" dirty="0">
                <a:latin typeface="Carlito"/>
                <a:cs typeface="Carlito"/>
              </a:rPr>
              <a:t>non-zero.” </a:t>
            </a:r>
            <a:r>
              <a:rPr sz="3200" spc="-15" dirty="0">
                <a:latin typeface="Carlito"/>
                <a:cs typeface="Carlito"/>
              </a:rPr>
              <a:t>Here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next </a:t>
            </a:r>
            <a:r>
              <a:rPr sz="3200" spc="-20" dirty="0">
                <a:latin typeface="Carlito"/>
                <a:cs typeface="Carlito"/>
              </a:rPr>
              <a:t>row  </a:t>
            </a:r>
            <a:r>
              <a:rPr sz="3200" spc="-5" dirty="0">
                <a:latin typeface="Carlito"/>
                <a:cs typeface="Carlito"/>
              </a:rPr>
              <a:t>cannot be </a:t>
            </a:r>
            <a:r>
              <a:rPr sz="3200" spc="-15" dirty="0">
                <a:latin typeface="Carlito"/>
                <a:cs typeface="Carlito"/>
              </a:rPr>
              <a:t>formed </a:t>
            </a:r>
            <a:r>
              <a:rPr sz="3200" dirty="0">
                <a:latin typeface="Carlito"/>
                <a:cs typeface="Carlito"/>
              </a:rPr>
              <a:t>as </a:t>
            </a:r>
            <a:r>
              <a:rPr sz="3200" spc="-5" dirty="0">
                <a:latin typeface="Carlito"/>
                <a:cs typeface="Carlito"/>
              </a:rPr>
              <a:t>division </a:t>
            </a:r>
            <a:r>
              <a:rPr sz="3200" spc="-10" dirty="0">
                <a:latin typeface="Carlito"/>
                <a:cs typeface="Carlito"/>
              </a:rPr>
              <a:t>by </a:t>
            </a:r>
            <a:r>
              <a:rPr sz="3200" dirty="0">
                <a:latin typeface="Carlito"/>
                <a:cs typeface="Carlito"/>
              </a:rPr>
              <a:t>0 will </a:t>
            </a:r>
            <a:r>
              <a:rPr sz="3200" spc="-40" dirty="0">
                <a:latin typeface="Carlito"/>
                <a:cs typeface="Carlito"/>
              </a:rPr>
              <a:t>take</a:t>
            </a:r>
            <a:r>
              <a:rPr sz="3200" spc="7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place.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4622526"/>
            <a:ext cx="830135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  <a:tabLst>
                <a:tab pos="6019165" algn="l"/>
              </a:tabLst>
            </a:pPr>
            <a:r>
              <a:rPr sz="3200" spc="-10" dirty="0">
                <a:latin typeface="Carlito"/>
                <a:cs typeface="Carlito"/>
              </a:rPr>
              <a:t>above problem </a:t>
            </a:r>
            <a:r>
              <a:rPr sz="3200" spc="-5" dirty="0">
                <a:latin typeface="Carlito"/>
                <a:cs typeface="Carlito"/>
              </a:rPr>
              <a:t>is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replace</a:t>
            </a:r>
            <a:r>
              <a:rPr sz="3200" spc="1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by	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5" dirty="0">
                <a:latin typeface="Carlito"/>
                <a:cs typeface="Carlito"/>
              </a:rPr>
              <a:t>complete 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40" dirty="0">
                <a:latin typeface="Carlito"/>
                <a:cs typeface="Carlito"/>
              </a:rPr>
              <a:t>Routh’s </a:t>
            </a:r>
            <a:r>
              <a:rPr sz="3200" spc="-25" dirty="0">
                <a:latin typeface="Carlito"/>
                <a:cs typeface="Carlito"/>
              </a:rPr>
              <a:t>test </a:t>
            </a:r>
            <a:r>
              <a:rPr sz="3200" spc="-30" dirty="0">
                <a:latin typeface="Carlito"/>
                <a:cs typeface="Carlito"/>
              </a:rPr>
              <a:t>for</a:t>
            </a:r>
            <a:r>
              <a:rPr sz="3200" spc="6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z.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75190" y="5091630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100" y="0"/>
                </a:lnTo>
              </a:path>
            </a:pathLst>
          </a:custGeom>
          <a:ln w="1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4134992"/>
            <a:ext cx="8302625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0"/>
              </a:spcBef>
              <a:tabLst>
                <a:tab pos="1565275" algn="l"/>
                <a:tab pos="2121535" algn="l"/>
                <a:tab pos="4163060" algn="l"/>
                <a:tab pos="4597400" algn="l"/>
                <a:tab pos="6101715" algn="l"/>
                <a:tab pos="6647180" algn="l"/>
              </a:tabLst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Method	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to	</a:t>
            </a: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Overcome:</a:t>
            </a:r>
            <a:r>
              <a:rPr sz="3200" b="1" spc="-15" dirty="0">
                <a:latin typeface="Carlito"/>
                <a:cs typeface="Carlito"/>
              </a:rPr>
              <a:t>	</a:t>
            </a:r>
            <a:r>
              <a:rPr sz="3200" dirty="0">
                <a:latin typeface="Carlito"/>
                <a:cs typeface="Carlito"/>
              </a:rPr>
              <a:t>A	method	</a:t>
            </a:r>
            <a:r>
              <a:rPr sz="3200" spc="-25" dirty="0">
                <a:latin typeface="Carlito"/>
                <a:cs typeface="Carlito"/>
              </a:rPr>
              <a:t>to	</a:t>
            </a:r>
            <a:r>
              <a:rPr sz="3200" spc="-20" dirty="0">
                <a:latin typeface="Carlito"/>
                <a:cs typeface="Carlito"/>
              </a:rPr>
              <a:t>overcome</a:t>
            </a:r>
            <a:endParaRPr sz="3200">
              <a:latin typeface="Carlito"/>
              <a:cs typeface="Carlito"/>
            </a:endParaRPr>
          </a:p>
          <a:p>
            <a:pPr marR="2500630" algn="r">
              <a:lnSpc>
                <a:spcPts val="3115"/>
              </a:lnSpc>
            </a:pPr>
            <a:r>
              <a:rPr sz="2600" spc="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48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8819" y="5089335"/>
            <a:ext cx="154940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i="1" dirty="0">
                <a:latin typeface="Times New Roman"/>
                <a:cs typeface="Times New Roman"/>
              </a:rPr>
              <a:t>z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rlito"/>
                <a:cs typeface="Carlito"/>
              </a:rPr>
              <a:t>Example</a:t>
            </a:r>
            <a:r>
              <a:rPr sz="2900" b="1" spc="-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5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rlito"/>
                <a:cs typeface="Carlito"/>
              </a:rPr>
              <a:t>cont…..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6343" y="1801600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265" y="0"/>
                </a:lnTo>
              </a:path>
            </a:pathLst>
          </a:custGeom>
          <a:ln w="13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5395" y="1801600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254" y="0"/>
                </a:lnTo>
              </a:path>
            </a:pathLst>
          </a:custGeom>
          <a:ln w="13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7059" y="1801600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254" y="0"/>
                </a:lnTo>
              </a:path>
            </a:pathLst>
          </a:custGeom>
          <a:ln w="13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5082" y="1801600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287" y="0"/>
                </a:lnTo>
              </a:path>
            </a:pathLst>
          </a:custGeom>
          <a:ln w="13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73396" y="1801600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254" y="0"/>
                </a:lnTo>
              </a:path>
            </a:pathLst>
          </a:custGeom>
          <a:ln w="13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37986" y="1582987"/>
            <a:ext cx="34683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8219" algn="l"/>
                <a:tab pos="2172335" algn="l"/>
                <a:tab pos="3347085" algn="l"/>
              </a:tabLst>
            </a:pPr>
            <a:r>
              <a:rPr sz="1200" spc="250" dirty="0">
                <a:latin typeface="Times New Roman"/>
                <a:cs typeface="Times New Roman"/>
              </a:rPr>
              <a:t>5	4	3	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8260" y="1422654"/>
            <a:ext cx="1191260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990600" algn="l"/>
              </a:tabLst>
            </a:pPr>
            <a:r>
              <a:rPr sz="2050" spc="445" dirty="0">
                <a:latin typeface="Times New Roman"/>
                <a:cs typeface="Times New Roman"/>
              </a:rPr>
              <a:t>1	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48161" y="1422654"/>
            <a:ext cx="212725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50" spc="445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5645" y="1422654"/>
            <a:ext cx="212725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50" spc="445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3403" y="1422654"/>
            <a:ext cx="212725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50" spc="445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4546" y="1797203"/>
            <a:ext cx="171450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50" i="1" spc="345" dirty="0">
                <a:latin typeface="Times New Roman"/>
                <a:cs typeface="Times New Roman"/>
              </a:rPr>
              <a:t>z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3123" y="1797203"/>
            <a:ext cx="171450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50" i="1" spc="345" dirty="0">
                <a:latin typeface="Times New Roman"/>
                <a:cs typeface="Times New Roman"/>
              </a:rPr>
              <a:t>z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74448" y="1797203"/>
            <a:ext cx="171450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50" i="1" spc="345" dirty="0">
                <a:latin typeface="Times New Roman"/>
                <a:cs typeface="Times New Roman"/>
              </a:rPr>
              <a:t>z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41931" y="1797203"/>
            <a:ext cx="171450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50" i="1" spc="345" dirty="0">
                <a:latin typeface="Times New Roman"/>
                <a:cs typeface="Times New Roman"/>
              </a:rPr>
              <a:t>z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9689" y="1797203"/>
            <a:ext cx="171450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50" i="1" spc="345" dirty="0">
                <a:latin typeface="Times New Roman"/>
                <a:cs typeface="Times New Roman"/>
              </a:rPr>
              <a:t>z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33361" y="1589889"/>
            <a:ext cx="6069330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86080" algn="l"/>
                <a:tab pos="722630" algn="l"/>
                <a:tab pos="1363980" algn="l"/>
                <a:tab pos="1710689" algn="l"/>
                <a:tab pos="2545080" algn="l"/>
                <a:tab pos="2878455" algn="l"/>
                <a:tab pos="3712210" algn="l"/>
                <a:tab pos="4059554" algn="l"/>
                <a:tab pos="4869815" algn="l"/>
              </a:tabLst>
            </a:pPr>
            <a:r>
              <a:rPr sz="2050" spc="295" dirty="0">
                <a:latin typeface="Times New Roman"/>
                <a:cs typeface="Times New Roman"/>
              </a:rPr>
              <a:t>(	)	</a:t>
            </a:r>
            <a:r>
              <a:rPr sz="2050" spc="490" dirty="0">
                <a:latin typeface="Symbol"/>
                <a:cs typeface="Symbol"/>
              </a:rPr>
              <a:t></a:t>
            </a:r>
            <a:r>
              <a:rPr sz="2050" spc="-20" dirty="0">
                <a:latin typeface="Times New Roman"/>
                <a:cs typeface="Times New Roman"/>
              </a:rPr>
              <a:t> </a:t>
            </a:r>
            <a:r>
              <a:rPr sz="2050" spc="295" dirty="0">
                <a:latin typeface="Times New Roman"/>
                <a:cs typeface="Times New Roman"/>
              </a:rPr>
              <a:t>(	)	</a:t>
            </a:r>
            <a:r>
              <a:rPr sz="2050" spc="490" dirty="0">
                <a:latin typeface="Symbol"/>
                <a:cs typeface="Symbol"/>
              </a:rPr>
              <a:t>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spc="370" dirty="0">
                <a:latin typeface="Times New Roman"/>
                <a:cs typeface="Times New Roman"/>
              </a:rPr>
              <a:t>2(	</a:t>
            </a:r>
            <a:r>
              <a:rPr sz="2050" spc="295" dirty="0">
                <a:latin typeface="Times New Roman"/>
                <a:cs typeface="Times New Roman"/>
              </a:rPr>
              <a:t>)	</a:t>
            </a:r>
            <a:r>
              <a:rPr sz="2050" spc="490" dirty="0">
                <a:latin typeface="Symbol"/>
                <a:cs typeface="Symbol"/>
              </a:rPr>
              <a:t>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spc="370" dirty="0">
                <a:latin typeface="Times New Roman"/>
                <a:cs typeface="Times New Roman"/>
              </a:rPr>
              <a:t>2(	</a:t>
            </a:r>
            <a:r>
              <a:rPr sz="2050" spc="295" dirty="0">
                <a:latin typeface="Times New Roman"/>
                <a:cs typeface="Times New Roman"/>
              </a:rPr>
              <a:t>)	</a:t>
            </a:r>
            <a:r>
              <a:rPr sz="2050" spc="490" dirty="0">
                <a:latin typeface="Symbol"/>
                <a:cs typeface="Symbol"/>
              </a:rPr>
              <a:t></a:t>
            </a:r>
            <a:r>
              <a:rPr sz="2050" spc="-75" dirty="0">
                <a:latin typeface="Times New Roman"/>
                <a:cs typeface="Times New Roman"/>
              </a:rPr>
              <a:t> </a:t>
            </a:r>
            <a:r>
              <a:rPr sz="2050" spc="325" dirty="0">
                <a:latin typeface="Times New Roman"/>
                <a:cs typeface="Times New Roman"/>
              </a:rPr>
              <a:t>3(	</a:t>
            </a:r>
            <a:r>
              <a:rPr sz="2050" spc="295" dirty="0">
                <a:latin typeface="Times New Roman"/>
                <a:cs typeface="Times New Roman"/>
              </a:rPr>
              <a:t>)</a:t>
            </a:r>
            <a:r>
              <a:rPr sz="2050" spc="-30" dirty="0">
                <a:latin typeface="Times New Roman"/>
                <a:cs typeface="Times New Roman"/>
              </a:rPr>
              <a:t> </a:t>
            </a:r>
            <a:r>
              <a:rPr sz="2050" spc="490" dirty="0">
                <a:latin typeface="Symbol"/>
                <a:cs typeface="Symbol"/>
              </a:rPr>
              <a:t></a:t>
            </a:r>
            <a:r>
              <a:rPr sz="2050" spc="-95" dirty="0">
                <a:latin typeface="Times New Roman"/>
                <a:cs typeface="Times New Roman"/>
              </a:rPr>
              <a:t> </a:t>
            </a:r>
            <a:r>
              <a:rPr sz="2050" spc="445" dirty="0">
                <a:latin typeface="Times New Roman"/>
                <a:cs typeface="Times New Roman"/>
              </a:rPr>
              <a:t>5</a:t>
            </a:r>
            <a:r>
              <a:rPr sz="2050" spc="75" dirty="0">
                <a:latin typeface="Times New Roman"/>
                <a:cs typeface="Times New Roman"/>
              </a:rPr>
              <a:t> </a:t>
            </a:r>
            <a:r>
              <a:rPr sz="2050" spc="490" dirty="0">
                <a:latin typeface="Symbol"/>
                <a:cs typeface="Symbol"/>
              </a:rPr>
              <a:t></a:t>
            </a:r>
            <a:r>
              <a:rPr sz="2050" spc="85" dirty="0">
                <a:latin typeface="Times New Roman"/>
                <a:cs typeface="Times New Roman"/>
              </a:rPr>
              <a:t> </a:t>
            </a:r>
            <a:r>
              <a:rPr sz="2050" spc="445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540" y="851661"/>
            <a:ext cx="2192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Replace </a:t>
            </a:r>
            <a:r>
              <a:rPr sz="2400" dirty="0">
                <a:latin typeface="Carlito"/>
                <a:cs typeface="Carlito"/>
              </a:rPr>
              <a:t>s </a:t>
            </a:r>
            <a:r>
              <a:rPr sz="2400" spc="-10" dirty="0">
                <a:latin typeface="Carlito"/>
                <a:cs typeface="Carlito"/>
              </a:rPr>
              <a:t>by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(1/z)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540" y="2295271"/>
            <a:ext cx="1344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Carlito"/>
                <a:cs typeface="Carlito"/>
              </a:rPr>
              <a:t>Take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L.C.M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33818" y="3102578"/>
            <a:ext cx="4065904" cy="0"/>
          </a:xfrm>
          <a:custGeom>
            <a:avLst/>
            <a:gdLst/>
            <a:ahLst/>
            <a:cxnLst/>
            <a:rect l="l" t="t" r="r" b="b"/>
            <a:pathLst>
              <a:path w="4065904">
                <a:moveTo>
                  <a:pt x="0" y="0"/>
                </a:moveTo>
                <a:lnTo>
                  <a:pt x="4065329" y="0"/>
                </a:lnTo>
              </a:path>
            </a:pathLst>
          </a:custGeom>
          <a:ln w="13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787155" y="2979467"/>
            <a:ext cx="350520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75" i="1" spc="562" baseline="-25745" dirty="0">
                <a:latin typeface="Times New Roman"/>
                <a:cs typeface="Times New Roman"/>
              </a:rPr>
              <a:t>z</a:t>
            </a:r>
            <a:r>
              <a:rPr sz="1200" spc="375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49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78171" y="2724130"/>
            <a:ext cx="4107815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050" spc="445" dirty="0">
                <a:latin typeface="Times New Roman"/>
                <a:cs typeface="Times New Roman"/>
              </a:rPr>
              <a:t>1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490" dirty="0">
                <a:latin typeface="Symbol"/>
                <a:cs typeface="Symbol"/>
              </a:rPr>
              <a:t></a:t>
            </a:r>
            <a:r>
              <a:rPr sz="2050" spc="165" dirty="0">
                <a:latin typeface="Times New Roman"/>
                <a:cs typeface="Times New Roman"/>
              </a:rPr>
              <a:t> </a:t>
            </a:r>
            <a:r>
              <a:rPr sz="2050" i="1" spc="345" dirty="0">
                <a:latin typeface="Times New Roman"/>
                <a:cs typeface="Times New Roman"/>
              </a:rPr>
              <a:t>z</a:t>
            </a:r>
            <a:r>
              <a:rPr sz="2050" i="1" spc="80" dirty="0">
                <a:latin typeface="Times New Roman"/>
                <a:cs typeface="Times New Roman"/>
              </a:rPr>
              <a:t> </a:t>
            </a:r>
            <a:r>
              <a:rPr sz="2050" spc="490" dirty="0">
                <a:latin typeface="Symbol"/>
                <a:cs typeface="Symbol"/>
              </a:rPr>
              <a:t>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spc="484" dirty="0">
                <a:latin typeface="Times New Roman"/>
                <a:cs typeface="Times New Roman"/>
              </a:rPr>
              <a:t>2</a:t>
            </a:r>
            <a:r>
              <a:rPr sz="2050" i="1" spc="484" dirty="0">
                <a:latin typeface="Times New Roman"/>
                <a:cs typeface="Times New Roman"/>
              </a:rPr>
              <a:t>z</a:t>
            </a:r>
            <a:r>
              <a:rPr sz="2050" i="1" spc="-300" dirty="0">
                <a:latin typeface="Times New Roman"/>
                <a:cs typeface="Times New Roman"/>
              </a:rPr>
              <a:t> </a:t>
            </a:r>
            <a:r>
              <a:rPr sz="1800" spc="375" baseline="43981" dirty="0">
                <a:latin typeface="Times New Roman"/>
                <a:cs typeface="Times New Roman"/>
              </a:rPr>
              <a:t>2</a:t>
            </a:r>
            <a:r>
              <a:rPr sz="1800" spc="712" baseline="43981" dirty="0">
                <a:latin typeface="Times New Roman"/>
                <a:cs typeface="Times New Roman"/>
              </a:rPr>
              <a:t> </a:t>
            </a:r>
            <a:r>
              <a:rPr sz="2050" spc="490" dirty="0">
                <a:latin typeface="Symbol"/>
                <a:cs typeface="Symbol"/>
              </a:rPr>
              <a:t></a:t>
            </a:r>
            <a:r>
              <a:rPr sz="2050" spc="30" dirty="0">
                <a:latin typeface="Times New Roman"/>
                <a:cs typeface="Times New Roman"/>
              </a:rPr>
              <a:t> </a:t>
            </a:r>
            <a:r>
              <a:rPr sz="2050" spc="459" dirty="0">
                <a:latin typeface="Times New Roman"/>
                <a:cs typeface="Times New Roman"/>
              </a:rPr>
              <a:t>2</a:t>
            </a:r>
            <a:r>
              <a:rPr sz="2050" i="1" spc="459" dirty="0">
                <a:latin typeface="Times New Roman"/>
                <a:cs typeface="Times New Roman"/>
              </a:rPr>
              <a:t>z</a:t>
            </a:r>
            <a:r>
              <a:rPr sz="1800" spc="690" baseline="43981" dirty="0">
                <a:latin typeface="Times New Roman"/>
                <a:cs typeface="Times New Roman"/>
              </a:rPr>
              <a:t>3</a:t>
            </a:r>
            <a:r>
              <a:rPr sz="1800" spc="630" baseline="43981" dirty="0">
                <a:latin typeface="Times New Roman"/>
                <a:cs typeface="Times New Roman"/>
              </a:rPr>
              <a:t> </a:t>
            </a:r>
            <a:r>
              <a:rPr sz="2050" spc="490" dirty="0">
                <a:latin typeface="Symbol"/>
                <a:cs typeface="Symbol"/>
              </a:rPr>
              <a:t>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440" dirty="0">
                <a:latin typeface="Times New Roman"/>
                <a:cs typeface="Times New Roman"/>
              </a:rPr>
              <a:t>3</a:t>
            </a:r>
            <a:r>
              <a:rPr sz="2050" i="1" spc="440" dirty="0">
                <a:latin typeface="Times New Roman"/>
                <a:cs typeface="Times New Roman"/>
              </a:rPr>
              <a:t>z</a:t>
            </a:r>
            <a:r>
              <a:rPr sz="2050" i="1" spc="-305" dirty="0">
                <a:latin typeface="Times New Roman"/>
                <a:cs typeface="Times New Roman"/>
              </a:rPr>
              <a:t> </a:t>
            </a:r>
            <a:r>
              <a:rPr sz="1800" spc="375" baseline="43981" dirty="0">
                <a:latin typeface="Times New Roman"/>
                <a:cs typeface="Times New Roman"/>
              </a:rPr>
              <a:t>4</a:t>
            </a:r>
            <a:r>
              <a:rPr sz="1800" spc="712" baseline="43981" dirty="0">
                <a:latin typeface="Times New Roman"/>
                <a:cs typeface="Times New Roman"/>
              </a:rPr>
              <a:t> </a:t>
            </a:r>
            <a:r>
              <a:rPr sz="2050" spc="490" dirty="0">
                <a:latin typeface="Symbol"/>
                <a:cs typeface="Symbol"/>
              </a:rPr>
              <a:t>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445" dirty="0">
                <a:latin typeface="Times New Roman"/>
                <a:cs typeface="Times New Roman"/>
              </a:rPr>
              <a:t>5</a:t>
            </a:r>
            <a:r>
              <a:rPr sz="2050" i="1" spc="445" dirty="0">
                <a:latin typeface="Times New Roman"/>
                <a:cs typeface="Times New Roman"/>
              </a:rPr>
              <a:t>z</a:t>
            </a:r>
            <a:r>
              <a:rPr sz="1800" spc="667" baseline="43981" dirty="0">
                <a:latin typeface="Times New Roman"/>
                <a:cs typeface="Times New Roman"/>
              </a:rPr>
              <a:t>5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85805" y="2891146"/>
            <a:ext cx="499109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490" dirty="0">
                <a:latin typeface="Symbol"/>
                <a:cs typeface="Symbol"/>
              </a:rPr>
              <a:t></a:t>
            </a:r>
            <a:r>
              <a:rPr sz="2050" spc="40" dirty="0">
                <a:latin typeface="Times New Roman"/>
                <a:cs typeface="Times New Roman"/>
              </a:rPr>
              <a:t> </a:t>
            </a:r>
            <a:r>
              <a:rPr sz="2050" spc="445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6341" y="3678730"/>
            <a:ext cx="7717155" cy="2056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0960" algn="ctr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latin typeface="Times New Roman"/>
                <a:cs typeface="Times New Roman"/>
              </a:rPr>
              <a:t>1</a:t>
            </a:r>
            <a:r>
              <a:rPr sz="3200" spc="-20" dirty="0">
                <a:latin typeface="Symbol"/>
                <a:cs typeface="Symbol"/>
              </a:rPr>
              <a:t>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100" dirty="0">
                <a:latin typeface="Times New Roman"/>
                <a:cs typeface="Times New Roman"/>
              </a:rPr>
              <a:t>z </a:t>
            </a:r>
            <a:r>
              <a:rPr sz="3200" spc="-140" dirty="0">
                <a:latin typeface="Symbol"/>
                <a:cs typeface="Symbol"/>
              </a:rPr>
              <a:t>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Times New Roman"/>
                <a:cs typeface="Times New Roman"/>
              </a:rPr>
              <a:t>2</a:t>
            </a:r>
            <a:r>
              <a:rPr sz="3200" i="1" spc="30" dirty="0">
                <a:latin typeface="Times New Roman"/>
                <a:cs typeface="Times New Roman"/>
              </a:rPr>
              <a:t>z</a:t>
            </a:r>
            <a:r>
              <a:rPr sz="2775" spc="44" baseline="43543" dirty="0">
                <a:latin typeface="Times New Roman"/>
                <a:cs typeface="Times New Roman"/>
              </a:rPr>
              <a:t>2 </a:t>
            </a:r>
            <a:r>
              <a:rPr sz="3200" spc="-140" dirty="0">
                <a:latin typeface="Symbol"/>
                <a:cs typeface="Symbol"/>
              </a:rPr>
              <a:t>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2</a:t>
            </a:r>
            <a:r>
              <a:rPr sz="3200" i="1" spc="10" dirty="0">
                <a:latin typeface="Times New Roman"/>
                <a:cs typeface="Times New Roman"/>
              </a:rPr>
              <a:t>z</a:t>
            </a:r>
            <a:r>
              <a:rPr sz="2775" spc="15" baseline="43543" dirty="0">
                <a:latin typeface="Times New Roman"/>
                <a:cs typeface="Times New Roman"/>
              </a:rPr>
              <a:t>3 </a:t>
            </a:r>
            <a:r>
              <a:rPr sz="3200" spc="-140" dirty="0">
                <a:latin typeface="Symbol"/>
                <a:cs typeface="Symbol"/>
              </a:rPr>
              <a:t>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</a:t>
            </a:r>
            <a:r>
              <a:rPr sz="3200" i="1" dirty="0">
                <a:latin typeface="Times New Roman"/>
                <a:cs typeface="Times New Roman"/>
              </a:rPr>
              <a:t>z</a:t>
            </a:r>
            <a:r>
              <a:rPr sz="2775" baseline="43543" dirty="0">
                <a:latin typeface="Times New Roman"/>
                <a:cs typeface="Times New Roman"/>
              </a:rPr>
              <a:t>4 </a:t>
            </a:r>
            <a:r>
              <a:rPr sz="3200" spc="-140" dirty="0">
                <a:latin typeface="Symbol"/>
                <a:cs typeface="Symbol"/>
              </a:rPr>
              <a:t>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5</a:t>
            </a:r>
            <a:r>
              <a:rPr sz="3200" i="1" dirty="0">
                <a:latin typeface="Times New Roman"/>
                <a:cs typeface="Times New Roman"/>
              </a:rPr>
              <a:t>z</a:t>
            </a:r>
            <a:r>
              <a:rPr sz="2775" baseline="43543" dirty="0">
                <a:latin typeface="Times New Roman"/>
                <a:cs typeface="Times New Roman"/>
              </a:rPr>
              <a:t>5 </a:t>
            </a:r>
            <a:r>
              <a:rPr sz="3200" spc="-140" dirty="0">
                <a:latin typeface="Symbol"/>
                <a:cs typeface="Symbol"/>
              </a:rPr>
              <a:t>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R="158115" algn="ctr">
              <a:lnSpc>
                <a:spcPct val="100000"/>
              </a:lnSpc>
            </a:pPr>
            <a:r>
              <a:rPr sz="2950" spc="95" dirty="0">
                <a:latin typeface="Times New Roman"/>
                <a:cs typeface="Times New Roman"/>
              </a:rPr>
              <a:t>5</a:t>
            </a:r>
            <a:r>
              <a:rPr sz="2950" i="1" spc="95" dirty="0">
                <a:latin typeface="Times New Roman"/>
                <a:cs typeface="Times New Roman"/>
              </a:rPr>
              <a:t>z</a:t>
            </a:r>
            <a:r>
              <a:rPr sz="2550" spc="142" baseline="44117" dirty="0">
                <a:latin typeface="Times New Roman"/>
                <a:cs typeface="Times New Roman"/>
              </a:rPr>
              <a:t>5 </a:t>
            </a:r>
            <a:r>
              <a:rPr sz="2950" dirty="0">
                <a:latin typeface="Symbol"/>
                <a:cs typeface="Symbol"/>
              </a:rPr>
              <a:t></a:t>
            </a:r>
            <a:r>
              <a:rPr sz="2950" dirty="0">
                <a:latin typeface="Times New Roman"/>
                <a:cs typeface="Times New Roman"/>
              </a:rPr>
              <a:t> </a:t>
            </a:r>
            <a:r>
              <a:rPr sz="2950" spc="100" dirty="0">
                <a:latin typeface="Times New Roman"/>
                <a:cs typeface="Times New Roman"/>
              </a:rPr>
              <a:t>3</a:t>
            </a:r>
            <a:r>
              <a:rPr sz="2950" i="1" spc="100" dirty="0">
                <a:latin typeface="Times New Roman"/>
                <a:cs typeface="Times New Roman"/>
              </a:rPr>
              <a:t>z</a:t>
            </a:r>
            <a:r>
              <a:rPr sz="2550" spc="150" baseline="44117" dirty="0">
                <a:latin typeface="Times New Roman"/>
                <a:cs typeface="Times New Roman"/>
              </a:rPr>
              <a:t>4 </a:t>
            </a:r>
            <a:r>
              <a:rPr sz="2950" dirty="0">
                <a:latin typeface="Symbol"/>
                <a:cs typeface="Symbol"/>
              </a:rPr>
              <a:t></a:t>
            </a:r>
            <a:r>
              <a:rPr sz="2950" dirty="0">
                <a:latin typeface="Times New Roman"/>
                <a:cs typeface="Times New Roman"/>
              </a:rPr>
              <a:t> </a:t>
            </a:r>
            <a:r>
              <a:rPr sz="2950" spc="110" dirty="0">
                <a:latin typeface="Times New Roman"/>
                <a:cs typeface="Times New Roman"/>
              </a:rPr>
              <a:t>2</a:t>
            </a:r>
            <a:r>
              <a:rPr sz="2950" i="1" spc="110" dirty="0">
                <a:latin typeface="Times New Roman"/>
                <a:cs typeface="Times New Roman"/>
              </a:rPr>
              <a:t>z</a:t>
            </a:r>
            <a:r>
              <a:rPr sz="2550" spc="165" baseline="44117" dirty="0">
                <a:latin typeface="Times New Roman"/>
                <a:cs typeface="Times New Roman"/>
              </a:rPr>
              <a:t>3 </a:t>
            </a:r>
            <a:r>
              <a:rPr sz="2950" dirty="0">
                <a:latin typeface="Symbol"/>
                <a:cs typeface="Symbol"/>
              </a:rPr>
              <a:t></a:t>
            </a:r>
            <a:r>
              <a:rPr sz="2950" dirty="0">
                <a:latin typeface="Times New Roman"/>
                <a:cs typeface="Times New Roman"/>
              </a:rPr>
              <a:t> </a:t>
            </a:r>
            <a:r>
              <a:rPr sz="2950" spc="130" dirty="0">
                <a:latin typeface="Times New Roman"/>
                <a:cs typeface="Times New Roman"/>
              </a:rPr>
              <a:t>2</a:t>
            </a:r>
            <a:r>
              <a:rPr sz="2950" i="1" spc="130" dirty="0">
                <a:latin typeface="Times New Roman"/>
                <a:cs typeface="Times New Roman"/>
              </a:rPr>
              <a:t>z</a:t>
            </a:r>
            <a:r>
              <a:rPr sz="2550" spc="195" baseline="44117" dirty="0">
                <a:latin typeface="Times New Roman"/>
                <a:cs typeface="Times New Roman"/>
              </a:rPr>
              <a:t>2 </a:t>
            </a:r>
            <a:r>
              <a:rPr sz="2950" dirty="0">
                <a:latin typeface="Symbol"/>
                <a:cs typeface="Symbol"/>
              </a:rPr>
              <a:t></a:t>
            </a:r>
            <a:r>
              <a:rPr sz="295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z </a:t>
            </a:r>
            <a:r>
              <a:rPr sz="2950" spc="110" dirty="0">
                <a:latin typeface="Symbol"/>
                <a:cs typeface="Symbol"/>
              </a:rPr>
              <a:t></a:t>
            </a:r>
            <a:r>
              <a:rPr sz="2950" spc="110" dirty="0">
                <a:latin typeface="Times New Roman"/>
                <a:cs typeface="Times New Roman"/>
              </a:rPr>
              <a:t>1 </a:t>
            </a:r>
            <a:r>
              <a:rPr sz="2950" dirty="0">
                <a:latin typeface="Symbol"/>
                <a:cs typeface="Symbol"/>
              </a:rPr>
              <a:t></a:t>
            </a:r>
            <a:r>
              <a:rPr sz="2950" spc="-54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0</a:t>
            </a:r>
            <a:endParaRPr sz="29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135"/>
              </a:spcBef>
            </a:pPr>
            <a:r>
              <a:rPr sz="2400" dirty="0">
                <a:latin typeface="Carlito"/>
                <a:cs typeface="Carlito"/>
              </a:rPr>
              <a:t>Use </a:t>
            </a:r>
            <a:r>
              <a:rPr sz="2400" spc="-10" dirty="0">
                <a:latin typeface="Carlito"/>
                <a:cs typeface="Carlito"/>
              </a:rPr>
              <a:t>above characteristics </a:t>
            </a:r>
            <a:r>
              <a:rPr sz="2400" spc="-5" dirty="0">
                <a:latin typeface="Carlito"/>
                <a:cs typeface="Carlito"/>
              </a:rPr>
              <a:t>equation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complete </a:t>
            </a:r>
            <a:r>
              <a:rPr sz="2400" spc="-30" dirty="0">
                <a:latin typeface="Carlito"/>
                <a:cs typeface="Carlito"/>
              </a:rPr>
              <a:t>Routh’s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65" dirty="0">
                <a:latin typeface="Carlito"/>
                <a:cs typeface="Carlito"/>
              </a:rPr>
              <a:t>Test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2547"/>
            <a:ext cx="2376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Stable</a:t>
            </a:r>
            <a:r>
              <a:rPr spc="-7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513" y="5366715"/>
            <a:ext cx="3466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3095" marR="5080" indent="-6210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Bounded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i/p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bounded</a:t>
            </a:r>
            <a:r>
              <a:rPr sz="2400" spc="-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o/p 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stable</a:t>
            </a:r>
            <a:r>
              <a:rPr sz="24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6282" y="5366715"/>
            <a:ext cx="2348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5080" indent="-26034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Location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roots 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stable</a:t>
            </a:r>
            <a:r>
              <a:rPr sz="240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14400"/>
            <a:ext cx="9143999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5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rlito"/>
                <a:cs typeface="Carlito"/>
              </a:rPr>
              <a:t>cont…..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196" y="2162549"/>
            <a:ext cx="34036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45" baseline="-24305" dirty="0">
                <a:latin typeface="Times New Roman"/>
                <a:cs typeface="Times New Roman"/>
              </a:rPr>
              <a:t>z</a:t>
            </a:r>
            <a:r>
              <a:rPr sz="1350" spc="229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657" y="3017640"/>
            <a:ext cx="27940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375" i="1" spc="44" baseline="-24691" dirty="0">
                <a:latin typeface="Times New Roman"/>
                <a:cs typeface="Times New Roman"/>
              </a:rPr>
              <a:t>z</a:t>
            </a:r>
            <a:r>
              <a:rPr sz="1300" spc="30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739" y="4569891"/>
            <a:ext cx="3549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 marR="30480" indent="-17145">
              <a:lnSpc>
                <a:spcPct val="148100"/>
              </a:lnSpc>
              <a:spcBef>
                <a:spcPts val="100"/>
              </a:spcBef>
            </a:pPr>
            <a:r>
              <a:rPr sz="4050" i="1" spc="-300" baseline="-24691" dirty="0">
                <a:latin typeface="Times New Roman"/>
                <a:cs typeface="Times New Roman"/>
              </a:rPr>
              <a:t>z</a:t>
            </a:r>
            <a:r>
              <a:rPr sz="1550" spc="-200" dirty="0">
                <a:latin typeface="Times New Roman"/>
                <a:cs typeface="Times New Roman"/>
              </a:rPr>
              <a:t>1  </a:t>
            </a:r>
            <a:r>
              <a:rPr sz="4050" i="1" spc="292" baseline="-24691" dirty="0">
                <a:latin typeface="Times New Roman"/>
                <a:cs typeface="Times New Roman"/>
              </a:rPr>
              <a:t>z</a:t>
            </a:r>
            <a:r>
              <a:rPr sz="1550" spc="2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7211" y="3328856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4">
                <a:moveTo>
                  <a:pt x="0" y="0"/>
                </a:moveTo>
                <a:lnTo>
                  <a:pt x="226309" y="0"/>
                </a:lnTo>
              </a:path>
            </a:pathLst>
          </a:custGeom>
          <a:ln w="16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8310" y="2797118"/>
            <a:ext cx="215900" cy="9461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550" spc="220" dirty="0"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550" spc="220" dirty="0">
                <a:latin typeface="Times New Roman"/>
                <a:cs typeface="Times New Roman"/>
              </a:rPr>
              <a:t>3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6471" y="3071592"/>
            <a:ext cx="234950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245" dirty="0">
                <a:latin typeface="Symbol"/>
                <a:cs typeface="Symbol"/>
              </a:rPr>
              <a:t>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3116" y="3328121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515" y="0"/>
                </a:lnTo>
              </a:path>
            </a:pathLst>
          </a:custGeom>
          <a:ln w="16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01818" y="2795448"/>
            <a:ext cx="196850" cy="94805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550" spc="70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550" spc="70" dirty="0">
                <a:latin typeface="Times New Roman"/>
                <a:cs typeface="Times New Roman"/>
              </a:rPr>
              <a:t>3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9373" y="3070417"/>
            <a:ext cx="213995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80" dirty="0">
                <a:latin typeface="Symbol"/>
                <a:cs typeface="Symbol"/>
              </a:rPr>
              <a:t>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72361" y="13723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24934" y="1560584"/>
            <a:ext cx="188595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5" dirty="0">
                <a:latin typeface="Times New Roman"/>
                <a:cs typeface="Times New Roman"/>
              </a:rPr>
              <a:t>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31879" y="1586572"/>
            <a:ext cx="15621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-225" dirty="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6197" y="1587393"/>
            <a:ext cx="191135" cy="1053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2090"/>
              </a:spcBef>
            </a:pPr>
            <a:r>
              <a:rPr sz="2400" spc="7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02614" y="2245410"/>
            <a:ext cx="185420" cy="4273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-45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0982" y="2245515"/>
            <a:ext cx="17081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6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82430" y="3836565"/>
            <a:ext cx="177800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0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5826" y="1502657"/>
            <a:ext cx="33401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7" baseline="-24305" dirty="0">
                <a:latin typeface="Times New Roman"/>
                <a:cs typeface="Times New Roman"/>
              </a:rPr>
              <a:t>z</a:t>
            </a:r>
            <a:r>
              <a:rPr sz="1350" spc="204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41147" y="4095787"/>
            <a:ext cx="17780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-10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1303" y="3959407"/>
            <a:ext cx="926465" cy="198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0480" algn="r">
              <a:lnSpc>
                <a:spcPts val="2900"/>
              </a:lnSpc>
              <a:spcBef>
                <a:spcPts val="105"/>
              </a:spcBef>
              <a:tabLst>
                <a:tab pos="618490" algn="l"/>
                <a:tab pos="836930" algn="l"/>
              </a:tabLst>
            </a:pPr>
            <a:r>
              <a:rPr sz="3825" i="1" spc="-120" baseline="-25054" dirty="0">
                <a:latin typeface="Times New Roman"/>
                <a:cs typeface="Times New Roman"/>
              </a:rPr>
              <a:t>z</a:t>
            </a:r>
            <a:r>
              <a:rPr sz="1450" spc="-80" dirty="0">
                <a:latin typeface="Times New Roman"/>
                <a:cs typeface="Times New Roman"/>
              </a:rPr>
              <a:t>2	</a:t>
            </a:r>
            <a:r>
              <a:rPr sz="145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450">
              <a:latin typeface="Times New Roman"/>
              <a:cs typeface="Times New Roman"/>
            </a:endParaRPr>
          </a:p>
          <a:p>
            <a:pPr marR="77470" algn="r">
              <a:lnSpc>
                <a:spcPts val="2960"/>
              </a:lnSpc>
            </a:pPr>
            <a:r>
              <a:rPr sz="2600" spc="-105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R="82550" algn="r">
              <a:lnSpc>
                <a:spcPct val="100000"/>
              </a:lnSpc>
              <a:spcBef>
                <a:spcPts val="1540"/>
              </a:spcBef>
            </a:pPr>
            <a:r>
              <a:rPr sz="2600" spc="-11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R="109855" algn="r">
              <a:lnSpc>
                <a:spcPct val="100000"/>
              </a:lnSpc>
              <a:spcBef>
                <a:spcPts val="1090"/>
              </a:spcBef>
            </a:pPr>
            <a:r>
              <a:rPr sz="3150" spc="-300" dirty="0">
                <a:latin typeface="Times New Roman"/>
                <a:cs typeface="Times New Roman"/>
              </a:rPr>
              <a:t>1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94175" y="3034029"/>
            <a:ext cx="47783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44830" indent="-889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There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are two sign</a:t>
            </a:r>
            <a:r>
              <a:rPr sz="2400" b="1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changes 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in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first</a:t>
            </a:r>
            <a:r>
              <a:rPr sz="24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column.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Hence two roots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are in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RHP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S-plane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and system is</a:t>
            </a:r>
            <a:r>
              <a:rPr sz="2400" b="1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unstable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50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6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40" y="1022350"/>
            <a:ext cx="293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Comment </a:t>
            </a:r>
            <a:r>
              <a:rPr sz="2400" spc="-5" dirty="0">
                <a:latin typeface="Tahoma"/>
                <a:cs typeface="Tahoma"/>
              </a:rPr>
              <a:t>on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stability.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4501" y="1004390"/>
            <a:ext cx="2926715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550" i="1" spc="-110" dirty="0">
                <a:latin typeface="Times New Roman"/>
                <a:cs typeface="Times New Roman"/>
              </a:rPr>
              <a:t>s</a:t>
            </a:r>
            <a:r>
              <a:rPr sz="2175" spc="-165" baseline="44061" dirty="0">
                <a:latin typeface="Times New Roman"/>
                <a:cs typeface="Times New Roman"/>
              </a:rPr>
              <a:t>4 </a:t>
            </a:r>
            <a:r>
              <a:rPr sz="2550" spc="-254" dirty="0">
                <a:latin typeface="Symbol"/>
                <a:cs typeface="Symbol"/>
              </a:rPr>
              <a:t>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2550" spc="-155" dirty="0">
                <a:latin typeface="Times New Roman"/>
                <a:cs typeface="Times New Roman"/>
              </a:rPr>
              <a:t>6</a:t>
            </a:r>
            <a:r>
              <a:rPr sz="2550" i="1" spc="-155" dirty="0">
                <a:latin typeface="Times New Roman"/>
                <a:cs typeface="Times New Roman"/>
              </a:rPr>
              <a:t>s</a:t>
            </a:r>
            <a:r>
              <a:rPr sz="2175" spc="-232" baseline="44061" dirty="0">
                <a:latin typeface="Times New Roman"/>
                <a:cs typeface="Times New Roman"/>
              </a:rPr>
              <a:t>3 </a:t>
            </a:r>
            <a:r>
              <a:rPr sz="2550" spc="-190" dirty="0">
                <a:latin typeface="Symbol"/>
                <a:cs typeface="Symbol"/>
              </a:rPr>
              <a:t></a:t>
            </a:r>
            <a:r>
              <a:rPr sz="2550" spc="-190" dirty="0">
                <a:latin typeface="Times New Roman"/>
                <a:cs typeface="Times New Roman"/>
              </a:rPr>
              <a:t>11</a:t>
            </a:r>
            <a:r>
              <a:rPr sz="2550" i="1" spc="-190" dirty="0">
                <a:latin typeface="Times New Roman"/>
                <a:cs typeface="Times New Roman"/>
              </a:rPr>
              <a:t>s</a:t>
            </a:r>
            <a:r>
              <a:rPr sz="2175" spc="-284" baseline="44061" dirty="0">
                <a:latin typeface="Times New Roman"/>
                <a:cs typeface="Times New Roman"/>
              </a:rPr>
              <a:t>2 </a:t>
            </a:r>
            <a:r>
              <a:rPr sz="2550" spc="-254" dirty="0">
                <a:latin typeface="Symbol"/>
                <a:cs typeface="Symbol"/>
              </a:rPr>
              <a:t>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2550" spc="-195" dirty="0">
                <a:latin typeface="Times New Roman"/>
                <a:cs typeface="Times New Roman"/>
              </a:rPr>
              <a:t>6</a:t>
            </a:r>
            <a:r>
              <a:rPr sz="2550" i="1" spc="-195" dirty="0">
                <a:latin typeface="Times New Roman"/>
                <a:cs typeface="Times New Roman"/>
              </a:rPr>
              <a:t>s </a:t>
            </a:r>
            <a:r>
              <a:rPr sz="2550" spc="-200" dirty="0">
                <a:latin typeface="Symbol"/>
                <a:cs typeface="Symbol"/>
              </a:rPr>
              <a:t></a:t>
            </a:r>
            <a:r>
              <a:rPr sz="2550" spc="-200" dirty="0">
                <a:latin typeface="Times New Roman"/>
                <a:cs typeface="Times New Roman"/>
              </a:rPr>
              <a:t>10 </a:t>
            </a:r>
            <a:r>
              <a:rPr sz="2550" spc="-254" dirty="0">
                <a:latin typeface="Symbol"/>
                <a:cs typeface="Symbol"/>
              </a:rPr>
              <a:t></a:t>
            </a:r>
            <a:r>
              <a:rPr sz="2550" spc="-505" dirty="0">
                <a:latin typeface="Times New Roman"/>
                <a:cs typeface="Times New Roman"/>
              </a:rPr>
              <a:t> </a:t>
            </a:r>
            <a:r>
              <a:rPr sz="2550" spc="-229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93" y="2214290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303" y="29311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6378" y="3629091"/>
            <a:ext cx="27178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2948" y="4426949"/>
            <a:ext cx="9842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-204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369" y="4434974"/>
            <a:ext cx="1238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-280" dirty="0"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6493" y="50439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8572" y="3769890"/>
            <a:ext cx="3225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180" dirty="0">
                <a:latin typeface="Times New Roman"/>
                <a:cs typeface="Times New Roman"/>
              </a:rPr>
              <a:t>b</a:t>
            </a:r>
            <a:r>
              <a:rPr sz="1500" spc="10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7574" y="3773508"/>
            <a:ext cx="24511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72361" y="18295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68506" y="2356710"/>
            <a:ext cx="35814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20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95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15682" y="2197585"/>
            <a:ext cx="293370" cy="12007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600" spc="-250" dirty="0">
                <a:latin typeface="Times New Roman"/>
                <a:cs typeface="Times New Roman"/>
              </a:rPr>
              <a:t>11</a:t>
            </a:r>
            <a:endParaRPr sz="26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1500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2917" y="2174531"/>
            <a:ext cx="220345" cy="122364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645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650" spc="-145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0293" y="4451845"/>
            <a:ext cx="241935" cy="412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i="1" spc="-45" dirty="0">
                <a:latin typeface="Times New Roman"/>
                <a:cs typeface="Times New Roman"/>
              </a:rPr>
              <a:t>c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4904" y="5115079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15622" y="1968364"/>
            <a:ext cx="2046605" cy="8547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3450" i="1" spc="-232" baseline="-35024" dirty="0">
                <a:latin typeface="Times New Roman"/>
                <a:cs typeface="Times New Roman"/>
              </a:rPr>
              <a:t>b</a:t>
            </a:r>
            <a:r>
              <a:rPr sz="1950" spc="-232" baseline="-61965" dirty="0">
                <a:latin typeface="Times New Roman"/>
                <a:cs typeface="Times New Roman"/>
              </a:rPr>
              <a:t>1 </a:t>
            </a:r>
            <a:r>
              <a:rPr sz="3450" spc="-262" baseline="-35024" dirty="0">
                <a:latin typeface="Symbol"/>
                <a:cs typeface="Symbol"/>
              </a:rPr>
              <a:t></a:t>
            </a:r>
            <a:r>
              <a:rPr sz="3450" spc="-262" baseline="-35024" dirty="0">
                <a:latin typeface="Times New Roman"/>
                <a:cs typeface="Times New Roman"/>
              </a:rPr>
              <a:t> </a:t>
            </a:r>
            <a:r>
              <a:rPr sz="2300" u="heavy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(6 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11) 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sz="2300" u="heavy" spc="-18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3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6)</a:t>
            </a:r>
            <a:endParaRPr sz="2300">
              <a:latin typeface="Times New Roman"/>
              <a:cs typeface="Times New Roman"/>
            </a:endParaRPr>
          </a:p>
          <a:p>
            <a:pPr marL="464184" algn="ctr">
              <a:lnSpc>
                <a:spcPct val="100000"/>
              </a:lnSpc>
              <a:spcBef>
                <a:spcPts val="500"/>
              </a:spcBef>
            </a:pPr>
            <a:r>
              <a:rPr sz="2300" spc="-160" dirty="0">
                <a:latin typeface="Times New Roman"/>
                <a:cs typeface="Times New Roman"/>
              </a:rPr>
              <a:t>6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61581" y="3084090"/>
            <a:ext cx="11379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40" dirty="0">
                <a:latin typeface="Times New Roman"/>
                <a:cs typeface="Times New Roman"/>
              </a:rPr>
              <a:t>b</a:t>
            </a:r>
            <a:r>
              <a:rPr sz="1500" spc="240" dirty="0">
                <a:latin typeface="Times New Roman"/>
                <a:cs typeface="Times New Roman"/>
              </a:rPr>
              <a:t>1 </a:t>
            </a:r>
            <a:r>
              <a:rPr sz="2600" spc="440" dirty="0">
                <a:latin typeface="Symbol"/>
                <a:cs typeface="Symbol"/>
              </a:rPr>
              <a:t>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320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5235" y="4178164"/>
            <a:ext cx="2087880" cy="8547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3450" i="1" spc="-142" baseline="-35024" dirty="0">
                <a:latin typeface="Times New Roman"/>
                <a:cs typeface="Times New Roman"/>
              </a:rPr>
              <a:t>b</a:t>
            </a:r>
            <a:r>
              <a:rPr sz="1950" spc="-142" baseline="-61965" dirty="0">
                <a:latin typeface="Times New Roman"/>
                <a:cs typeface="Times New Roman"/>
              </a:rPr>
              <a:t>2 </a:t>
            </a:r>
            <a:r>
              <a:rPr sz="3450" spc="-262" baseline="-35024" dirty="0">
                <a:latin typeface="Symbol"/>
                <a:cs typeface="Symbol"/>
              </a:rPr>
              <a:t></a:t>
            </a:r>
            <a:r>
              <a:rPr sz="3450" spc="-262" baseline="-35024" dirty="0">
                <a:latin typeface="Times New Roman"/>
                <a:cs typeface="Times New Roman"/>
              </a:rPr>
              <a:t> </a:t>
            </a:r>
            <a:r>
              <a:rPr sz="2300" u="heavy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(6 </a:t>
            </a:r>
            <a:r>
              <a:rPr sz="2300" u="heavy" spc="-1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10) 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4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  <a:p>
            <a:pPr marL="491490" algn="ctr">
              <a:lnSpc>
                <a:spcPct val="100000"/>
              </a:lnSpc>
              <a:spcBef>
                <a:spcPts val="500"/>
              </a:spcBef>
            </a:pPr>
            <a:r>
              <a:rPr sz="2300" spc="-160" dirty="0">
                <a:latin typeface="Times New Roman"/>
                <a:cs typeface="Times New Roman"/>
              </a:rPr>
              <a:t>6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52437" y="5293890"/>
            <a:ext cx="11379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40" dirty="0">
                <a:latin typeface="Times New Roman"/>
                <a:cs typeface="Times New Roman"/>
              </a:rPr>
              <a:t>b</a:t>
            </a:r>
            <a:r>
              <a:rPr sz="1500" spc="240" dirty="0">
                <a:latin typeface="Times New Roman"/>
                <a:cs typeface="Times New Roman"/>
              </a:rPr>
              <a:t>1 </a:t>
            </a:r>
            <a:r>
              <a:rPr sz="2600" spc="440" dirty="0">
                <a:latin typeface="Symbol"/>
                <a:cs typeface="Symbol"/>
              </a:rPr>
              <a:t>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320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51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6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1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909490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303" y="26263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969" y="33242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493" y="47391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5293" y="3465090"/>
            <a:ext cx="4127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20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6656" y="3468708"/>
            <a:ext cx="29083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85" dirty="0">
                <a:latin typeface="Times New Roman"/>
                <a:cs typeface="Times New Roman"/>
              </a:rPr>
              <a:t>10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2361" y="15247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68506" y="2051910"/>
            <a:ext cx="35814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20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95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5682" y="1892785"/>
            <a:ext cx="293370" cy="12007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600" spc="-250" dirty="0">
                <a:latin typeface="Times New Roman"/>
                <a:cs typeface="Times New Roman"/>
              </a:rPr>
              <a:t>11</a:t>
            </a:r>
            <a:endParaRPr sz="26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1500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2917" y="1869731"/>
            <a:ext cx="220345" cy="122364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645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650" spc="-145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0293" y="4147045"/>
            <a:ext cx="241935" cy="412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i="1" spc="-45" dirty="0">
                <a:latin typeface="Times New Roman"/>
                <a:cs typeface="Times New Roman"/>
              </a:rPr>
              <a:t>c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4904" y="4810279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19386" y="1663564"/>
            <a:ext cx="2197735" cy="8547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3450" i="1" spc="-202" baseline="-35024" dirty="0">
                <a:latin typeface="Times New Roman"/>
                <a:cs typeface="Times New Roman"/>
              </a:rPr>
              <a:t>c</a:t>
            </a:r>
            <a:r>
              <a:rPr sz="1950" spc="-202" baseline="-61965" dirty="0">
                <a:latin typeface="Times New Roman"/>
                <a:cs typeface="Times New Roman"/>
              </a:rPr>
              <a:t>1</a:t>
            </a:r>
            <a:r>
              <a:rPr sz="1950" spc="-150" baseline="-61965" dirty="0">
                <a:latin typeface="Times New Roman"/>
                <a:cs typeface="Times New Roman"/>
              </a:rPr>
              <a:t>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44" baseline="-35024" dirty="0">
                <a:latin typeface="Times New Roman"/>
                <a:cs typeface="Times New Roman"/>
              </a:rPr>
              <a:t> </a:t>
            </a:r>
            <a:r>
              <a:rPr sz="2300" u="heavy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(10</a:t>
            </a:r>
            <a:r>
              <a:rPr sz="23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2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6)</a:t>
            </a:r>
            <a:r>
              <a:rPr sz="2300" u="heavy" spc="-2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300" u="heavy" spc="-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(10</a:t>
            </a:r>
            <a:r>
              <a:rPr sz="23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2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6)</a:t>
            </a:r>
            <a:endParaRPr sz="2300">
              <a:latin typeface="Times New Roman"/>
              <a:cs typeface="Times New Roman"/>
            </a:endParaRPr>
          </a:p>
          <a:p>
            <a:pPr marL="427990" algn="ctr">
              <a:lnSpc>
                <a:spcPct val="100000"/>
              </a:lnSpc>
              <a:spcBef>
                <a:spcPts val="500"/>
              </a:spcBef>
            </a:pPr>
            <a:r>
              <a:rPr sz="2300" spc="-180" dirty="0">
                <a:latin typeface="Times New Roman"/>
                <a:cs typeface="Times New Roman"/>
              </a:rPr>
              <a:t>10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90656" y="2931690"/>
            <a:ext cx="9563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29" dirty="0">
                <a:latin typeface="Times New Roman"/>
                <a:cs typeface="Times New Roman"/>
              </a:rPr>
              <a:t>c</a:t>
            </a:r>
            <a:r>
              <a:rPr sz="1500" spc="229" dirty="0">
                <a:latin typeface="Times New Roman"/>
                <a:cs typeface="Times New Roman"/>
              </a:rPr>
              <a:t>1 </a:t>
            </a:r>
            <a:r>
              <a:rPr sz="2600" spc="434" dirty="0">
                <a:latin typeface="Symbol"/>
                <a:cs typeface="Symbol"/>
              </a:rPr>
              <a:t>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39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52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6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9718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833290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303" y="25501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969" y="32480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493" y="46629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5293" y="3388890"/>
            <a:ext cx="4127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20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6656" y="3392508"/>
            <a:ext cx="29083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85" dirty="0">
                <a:latin typeface="Times New Roman"/>
                <a:cs typeface="Times New Roman"/>
              </a:rPr>
              <a:t>10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59408" y="1435608"/>
            <a:ext cx="2985135" cy="3985260"/>
            <a:chOff x="1359408" y="1435608"/>
            <a:chExt cx="2985135" cy="3985260"/>
          </a:xfrm>
        </p:grpSpPr>
        <p:sp>
          <p:nvSpPr>
            <p:cNvPr id="11" name="object 11"/>
            <p:cNvSpPr/>
            <p:nvPr/>
          </p:nvSpPr>
          <p:spPr>
            <a:xfrm>
              <a:off x="1372362" y="1448562"/>
              <a:ext cx="2971800" cy="3962400"/>
            </a:xfrm>
            <a:custGeom>
              <a:avLst/>
              <a:gdLst/>
              <a:ahLst/>
              <a:cxnLst/>
              <a:rect l="l" t="t" r="r" b="b"/>
              <a:pathLst>
                <a:path w="2971800" h="3962400">
                  <a:moveTo>
                    <a:pt x="0" y="0"/>
                  </a:moveTo>
                  <a:lnTo>
                    <a:pt x="0" y="3962400"/>
                  </a:lnTo>
                </a:path>
                <a:path w="2971800" h="3962400">
                  <a:moveTo>
                    <a:pt x="0" y="0"/>
                  </a:moveTo>
                  <a:lnTo>
                    <a:pt x="29718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9562" y="4420362"/>
              <a:ext cx="1606550" cy="1000760"/>
            </a:xfrm>
            <a:custGeom>
              <a:avLst/>
              <a:gdLst/>
              <a:ahLst/>
              <a:cxnLst/>
              <a:rect l="l" t="t" r="r" b="b"/>
              <a:pathLst>
                <a:path w="1606550" h="1000760">
                  <a:moveTo>
                    <a:pt x="38522" y="23875"/>
                  </a:moveTo>
                  <a:lnTo>
                    <a:pt x="49135" y="43832"/>
                  </a:lnTo>
                  <a:lnTo>
                    <a:pt x="1594230" y="1000379"/>
                  </a:lnTo>
                  <a:lnTo>
                    <a:pt x="1606168" y="980821"/>
                  </a:lnTo>
                  <a:lnTo>
                    <a:pt x="61306" y="24465"/>
                  </a:lnTo>
                  <a:lnTo>
                    <a:pt x="38522" y="23875"/>
                  </a:lnTo>
                  <a:close/>
                </a:path>
                <a:path w="1606550" h="1000760">
                  <a:moveTo>
                    <a:pt x="0" y="0"/>
                  </a:moveTo>
                  <a:lnTo>
                    <a:pt x="50545" y="95123"/>
                  </a:lnTo>
                  <a:lnTo>
                    <a:pt x="53467" y="100711"/>
                  </a:lnTo>
                  <a:lnTo>
                    <a:pt x="60451" y="102869"/>
                  </a:lnTo>
                  <a:lnTo>
                    <a:pt x="66039" y="99949"/>
                  </a:lnTo>
                  <a:lnTo>
                    <a:pt x="71627" y="96900"/>
                  </a:lnTo>
                  <a:lnTo>
                    <a:pt x="73660" y="90043"/>
                  </a:lnTo>
                  <a:lnTo>
                    <a:pt x="70738" y="84455"/>
                  </a:lnTo>
                  <a:lnTo>
                    <a:pt x="49135" y="43832"/>
                  </a:lnTo>
                  <a:lnTo>
                    <a:pt x="13207" y="21589"/>
                  </a:lnTo>
                  <a:lnTo>
                    <a:pt x="25273" y="2158"/>
                  </a:lnTo>
                  <a:lnTo>
                    <a:pt x="83219" y="2158"/>
                  </a:lnTo>
                  <a:lnTo>
                    <a:pt x="0" y="0"/>
                  </a:lnTo>
                  <a:close/>
                </a:path>
                <a:path w="1606550" h="1000760">
                  <a:moveTo>
                    <a:pt x="25273" y="2158"/>
                  </a:moveTo>
                  <a:lnTo>
                    <a:pt x="13207" y="21589"/>
                  </a:lnTo>
                  <a:lnTo>
                    <a:pt x="49135" y="43832"/>
                  </a:lnTo>
                  <a:lnTo>
                    <a:pt x="38522" y="23875"/>
                  </a:lnTo>
                  <a:lnTo>
                    <a:pt x="18923" y="23368"/>
                  </a:lnTo>
                  <a:lnTo>
                    <a:pt x="29337" y="6604"/>
                  </a:lnTo>
                  <a:lnTo>
                    <a:pt x="32453" y="6604"/>
                  </a:lnTo>
                  <a:lnTo>
                    <a:pt x="25273" y="2158"/>
                  </a:lnTo>
                  <a:close/>
                </a:path>
                <a:path w="1606550" h="1000760">
                  <a:moveTo>
                    <a:pt x="83219" y="2158"/>
                  </a:moveTo>
                  <a:lnTo>
                    <a:pt x="25273" y="2158"/>
                  </a:lnTo>
                  <a:lnTo>
                    <a:pt x="61306" y="24465"/>
                  </a:lnTo>
                  <a:lnTo>
                    <a:pt x="113411" y="25781"/>
                  </a:lnTo>
                  <a:lnTo>
                    <a:pt x="118744" y="20827"/>
                  </a:lnTo>
                  <a:lnTo>
                    <a:pt x="118999" y="8255"/>
                  </a:lnTo>
                  <a:lnTo>
                    <a:pt x="114045" y="2920"/>
                  </a:lnTo>
                  <a:lnTo>
                    <a:pt x="83219" y="2158"/>
                  </a:lnTo>
                  <a:close/>
                </a:path>
                <a:path w="1606550" h="1000760">
                  <a:moveTo>
                    <a:pt x="32453" y="6604"/>
                  </a:moveTo>
                  <a:lnTo>
                    <a:pt x="29337" y="6604"/>
                  </a:lnTo>
                  <a:lnTo>
                    <a:pt x="38522" y="23875"/>
                  </a:lnTo>
                  <a:lnTo>
                    <a:pt x="61306" y="24465"/>
                  </a:lnTo>
                  <a:lnTo>
                    <a:pt x="32453" y="6604"/>
                  </a:lnTo>
                  <a:close/>
                </a:path>
                <a:path w="1606550" h="1000760">
                  <a:moveTo>
                    <a:pt x="29337" y="6604"/>
                  </a:moveTo>
                  <a:lnTo>
                    <a:pt x="18923" y="23368"/>
                  </a:lnTo>
                  <a:lnTo>
                    <a:pt x="38522" y="23875"/>
                  </a:lnTo>
                  <a:lnTo>
                    <a:pt x="29337" y="66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68506" y="1975710"/>
            <a:ext cx="35814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20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95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5682" y="1816585"/>
            <a:ext cx="293370" cy="12007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600" spc="-250" dirty="0">
                <a:latin typeface="Times New Roman"/>
                <a:cs typeface="Times New Roman"/>
              </a:rPr>
              <a:t>11</a:t>
            </a:r>
            <a:endParaRPr sz="26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1500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92917" y="1793531"/>
            <a:ext cx="220345" cy="122364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645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650" spc="-145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4904" y="3919437"/>
            <a:ext cx="281940" cy="130873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610"/>
              </a:spcBef>
            </a:pPr>
            <a:r>
              <a:rPr sz="2650" spc="-90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9386" y="1587364"/>
            <a:ext cx="2197735" cy="8547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3450" i="1" spc="-202" baseline="-35024" dirty="0">
                <a:latin typeface="Times New Roman"/>
                <a:cs typeface="Times New Roman"/>
              </a:rPr>
              <a:t>c</a:t>
            </a:r>
            <a:r>
              <a:rPr sz="1950" spc="-202" baseline="-61965" dirty="0">
                <a:latin typeface="Times New Roman"/>
                <a:cs typeface="Times New Roman"/>
              </a:rPr>
              <a:t>1</a:t>
            </a:r>
            <a:r>
              <a:rPr sz="1950" spc="-150" baseline="-61965" dirty="0">
                <a:latin typeface="Times New Roman"/>
                <a:cs typeface="Times New Roman"/>
              </a:rPr>
              <a:t>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44" baseline="-35024" dirty="0">
                <a:latin typeface="Times New Roman"/>
                <a:cs typeface="Times New Roman"/>
              </a:rPr>
              <a:t> </a:t>
            </a:r>
            <a:r>
              <a:rPr sz="2300" u="heavy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(10</a:t>
            </a:r>
            <a:r>
              <a:rPr sz="23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2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6)</a:t>
            </a:r>
            <a:r>
              <a:rPr sz="2300" u="heavy" spc="-2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300" u="heavy" spc="-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(10</a:t>
            </a:r>
            <a:r>
              <a:rPr sz="23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2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6)</a:t>
            </a:r>
            <a:endParaRPr sz="2300">
              <a:latin typeface="Times New Roman"/>
              <a:cs typeface="Times New Roman"/>
            </a:endParaRPr>
          </a:p>
          <a:p>
            <a:pPr marL="427990" algn="ctr">
              <a:lnSpc>
                <a:spcPct val="100000"/>
              </a:lnSpc>
              <a:spcBef>
                <a:spcPts val="500"/>
              </a:spcBef>
            </a:pPr>
            <a:r>
              <a:rPr sz="2300" spc="-180" dirty="0">
                <a:latin typeface="Times New Roman"/>
                <a:cs typeface="Times New Roman"/>
              </a:rPr>
              <a:t>10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90656" y="2855490"/>
            <a:ext cx="9563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29" dirty="0">
                <a:latin typeface="Times New Roman"/>
                <a:cs typeface="Times New Roman"/>
              </a:rPr>
              <a:t>c</a:t>
            </a:r>
            <a:r>
              <a:rPr sz="1500" spc="229" dirty="0">
                <a:latin typeface="Times New Roman"/>
                <a:cs typeface="Times New Roman"/>
              </a:rPr>
              <a:t>1 </a:t>
            </a:r>
            <a:r>
              <a:rPr sz="2600" spc="434" dirty="0">
                <a:latin typeface="Symbol"/>
                <a:cs typeface="Symbol"/>
              </a:rPr>
              <a:t>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39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08375" y="5363667"/>
            <a:ext cx="4898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Case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II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 –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“When all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elements in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any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one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row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sz="1800" spc="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Carlito"/>
                <a:cs typeface="Carlito"/>
              </a:rPr>
              <a:t>zero.”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53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9765"/>
            <a:ext cx="5170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Routh’s </a:t>
            </a:r>
            <a:r>
              <a:rPr spc="-10" dirty="0"/>
              <a:t>Criterion </a:t>
            </a:r>
            <a:r>
              <a:rPr spc="-5" dirty="0"/>
              <a:t>Special</a:t>
            </a:r>
            <a:r>
              <a:rPr spc="-25" dirty="0"/>
              <a:t> </a:t>
            </a:r>
            <a:r>
              <a:rPr spc="-5"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708893"/>
            <a:ext cx="8379459" cy="5238115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895"/>
              </a:spcBef>
            </a:pP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Case 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II</a:t>
            </a:r>
            <a:r>
              <a:rPr sz="3000" b="1" dirty="0">
                <a:latin typeface="Carlito"/>
                <a:cs typeface="Carlito"/>
              </a:rPr>
              <a:t> – </a:t>
            </a:r>
            <a:r>
              <a:rPr sz="3000" dirty="0">
                <a:latin typeface="Carlito"/>
                <a:cs typeface="Carlito"/>
              </a:rPr>
              <a:t>“When all </a:t>
            </a:r>
            <a:r>
              <a:rPr sz="3000" spc="-10" dirty="0">
                <a:latin typeface="Carlito"/>
                <a:cs typeface="Carlito"/>
              </a:rPr>
              <a:t>elements </a:t>
            </a:r>
            <a:r>
              <a:rPr sz="3000" spc="-5" dirty="0">
                <a:latin typeface="Carlito"/>
                <a:cs typeface="Carlito"/>
              </a:rPr>
              <a:t>in </a:t>
            </a:r>
            <a:r>
              <a:rPr sz="3000" spc="-20" dirty="0">
                <a:latin typeface="Carlito"/>
                <a:cs typeface="Carlito"/>
              </a:rPr>
              <a:t>any </a:t>
            </a:r>
            <a:r>
              <a:rPr sz="3000" spc="-5" dirty="0">
                <a:latin typeface="Carlito"/>
                <a:cs typeface="Carlito"/>
              </a:rPr>
              <a:t>one </a:t>
            </a:r>
            <a:r>
              <a:rPr sz="3000" spc="-20" dirty="0">
                <a:latin typeface="Carlito"/>
                <a:cs typeface="Carlito"/>
              </a:rPr>
              <a:t>row </a:t>
            </a:r>
            <a:r>
              <a:rPr sz="3000" spc="-5" dirty="0">
                <a:latin typeface="Carlito"/>
                <a:cs typeface="Carlito"/>
              </a:rPr>
              <a:t>is</a:t>
            </a:r>
            <a:r>
              <a:rPr sz="3000" spc="5" dirty="0">
                <a:latin typeface="Carlito"/>
                <a:cs typeface="Carlito"/>
              </a:rPr>
              <a:t> </a:t>
            </a:r>
            <a:r>
              <a:rPr sz="3000" spc="-60" dirty="0">
                <a:latin typeface="Carlito"/>
                <a:cs typeface="Carlito"/>
              </a:rPr>
              <a:t>zero.”</a:t>
            </a:r>
            <a:endParaRPr sz="30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1800"/>
              </a:spcBef>
            </a:pP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Method </a:t>
            </a:r>
            <a:r>
              <a:rPr sz="30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to Overcome:</a:t>
            </a:r>
            <a:endParaRPr sz="30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30000"/>
              </a:lnSpc>
              <a:spcBef>
                <a:spcPts val="725"/>
              </a:spcBef>
              <a:buFont typeface="Wingdings"/>
              <a:buChar char=""/>
              <a:tabLst>
                <a:tab pos="355600" algn="l"/>
              </a:tabLst>
            </a:pPr>
            <a:r>
              <a:rPr sz="3000" spc="-15" dirty="0">
                <a:latin typeface="Carlito"/>
                <a:cs typeface="Carlito"/>
              </a:rPr>
              <a:t>Here </a:t>
            </a:r>
            <a:r>
              <a:rPr sz="3000" spc="-20" dirty="0">
                <a:latin typeface="Carlito"/>
                <a:cs typeface="Carlito"/>
              </a:rPr>
              <a:t>form </a:t>
            </a:r>
            <a:r>
              <a:rPr sz="3000" dirty="0">
                <a:latin typeface="Carlito"/>
                <a:cs typeface="Carlito"/>
              </a:rPr>
              <a:t>an auxillary </a:t>
            </a:r>
            <a:r>
              <a:rPr sz="3000" spc="-5" dirty="0">
                <a:latin typeface="Carlito"/>
                <a:cs typeface="Carlito"/>
              </a:rPr>
              <a:t>equation with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5" dirty="0">
                <a:latin typeface="Carlito"/>
                <a:cs typeface="Carlito"/>
              </a:rPr>
              <a:t>help </a:t>
            </a:r>
            <a:r>
              <a:rPr sz="3000" dirty="0">
                <a:latin typeface="Carlito"/>
                <a:cs typeface="Carlito"/>
              </a:rPr>
              <a:t>of  the </a:t>
            </a:r>
            <a:r>
              <a:rPr sz="3000" spc="-15" dirty="0">
                <a:latin typeface="Carlito"/>
                <a:cs typeface="Carlito"/>
              </a:rPr>
              <a:t>coefficients </a:t>
            </a:r>
            <a:r>
              <a:rPr sz="3000" dirty="0">
                <a:latin typeface="Carlito"/>
                <a:cs typeface="Carlito"/>
              </a:rPr>
              <a:t>of the </a:t>
            </a:r>
            <a:r>
              <a:rPr sz="3000" spc="-15" dirty="0">
                <a:latin typeface="Carlito"/>
                <a:cs typeface="Carlito"/>
              </a:rPr>
              <a:t>coefficients </a:t>
            </a:r>
            <a:r>
              <a:rPr sz="3000" dirty="0">
                <a:latin typeface="Carlito"/>
                <a:cs typeface="Carlito"/>
              </a:rPr>
              <a:t>of the </a:t>
            </a:r>
            <a:r>
              <a:rPr sz="3000" spc="-20" dirty="0">
                <a:latin typeface="Carlito"/>
                <a:cs typeface="Carlito"/>
              </a:rPr>
              <a:t>row </a:t>
            </a:r>
            <a:r>
              <a:rPr sz="3000" spc="-15" dirty="0">
                <a:latin typeface="Carlito"/>
                <a:cs typeface="Carlito"/>
              </a:rPr>
              <a:t>just  </a:t>
            </a:r>
            <a:r>
              <a:rPr sz="3000" spc="-10" dirty="0">
                <a:latin typeface="Carlito"/>
                <a:cs typeface="Carlito"/>
              </a:rPr>
              <a:t>above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20" dirty="0">
                <a:latin typeface="Carlito"/>
                <a:cs typeface="Carlito"/>
              </a:rPr>
              <a:t>row </a:t>
            </a:r>
            <a:r>
              <a:rPr sz="3000" dirty="0">
                <a:latin typeface="Carlito"/>
                <a:cs typeface="Carlito"/>
              </a:rPr>
              <a:t>of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spc="-25" dirty="0">
                <a:latin typeface="Carlito"/>
                <a:cs typeface="Carlito"/>
              </a:rPr>
              <a:t>zeros.</a:t>
            </a:r>
            <a:endParaRPr sz="3000">
              <a:latin typeface="Carlito"/>
              <a:cs typeface="Carlito"/>
            </a:endParaRPr>
          </a:p>
          <a:p>
            <a:pPr marL="355600" marR="5715" indent="-342900" algn="just">
              <a:lnSpc>
                <a:spcPct val="130000"/>
              </a:lnSpc>
              <a:spcBef>
                <a:spcPts val="720"/>
              </a:spcBef>
              <a:buFont typeface="Wingdings"/>
              <a:buChar char=""/>
              <a:tabLst>
                <a:tab pos="355600" algn="l"/>
              </a:tabLst>
            </a:pPr>
            <a:r>
              <a:rPr sz="3000" spc="-85" dirty="0">
                <a:latin typeface="Carlito"/>
                <a:cs typeface="Carlito"/>
              </a:rPr>
              <a:t>Take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5" dirty="0">
                <a:latin typeface="Carlito"/>
                <a:cs typeface="Carlito"/>
              </a:rPr>
              <a:t>derivative </a:t>
            </a:r>
            <a:r>
              <a:rPr sz="3000" dirty="0">
                <a:latin typeface="Carlito"/>
                <a:cs typeface="Carlito"/>
              </a:rPr>
              <a:t>of this </a:t>
            </a:r>
            <a:r>
              <a:rPr sz="3000" spc="-10" dirty="0">
                <a:latin typeface="Carlito"/>
                <a:cs typeface="Carlito"/>
              </a:rPr>
              <a:t>equation </a:t>
            </a:r>
            <a:r>
              <a:rPr sz="3000" spc="-5" dirty="0">
                <a:latin typeface="Carlito"/>
                <a:cs typeface="Carlito"/>
              </a:rPr>
              <a:t>and </a:t>
            </a:r>
            <a:r>
              <a:rPr sz="3000" spc="-10" dirty="0">
                <a:latin typeface="Carlito"/>
                <a:cs typeface="Carlito"/>
              </a:rPr>
              <a:t>replace </a:t>
            </a:r>
            <a:r>
              <a:rPr sz="3000" spc="-25" dirty="0">
                <a:latin typeface="Carlito"/>
                <a:cs typeface="Carlito"/>
              </a:rPr>
              <a:t>it’s  </a:t>
            </a:r>
            <a:r>
              <a:rPr sz="3000" spc="-15" dirty="0">
                <a:latin typeface="Carlito"/>
                <a:cs typeface="Carlito"/>
              </a:rPr>
              <a:t>coefficients </a:t>
            </a:r>
            <a:r>
              <a:rPr sz="3000" spc="-5" dirty="0">
                <a:latin typeface="Carlito"/>
                <a:cs typeface="Carlito"/>
              </a:rPr>
              <a:t>in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5" dirty="0">
                <a:latin typeface="Carlito"/>
                <a:cs typeface="Carlito"/>
              </a:rPr>
              <a:t>present </a:t>
            </a:r>
            <a:r>
              <a:rPr sz="3000" spc="-20" dirty="0">
                <a:latin typeface="Carlito"/>
                <a:cs typeface="Carlito"/>
              </a:rPr>
              <a:t>row </a:t>
            </a:r>
            <a:r>
              <a:rPr sz="3000" dirty="0">
                <a:latin typeface="Carlito"/>
                <a:cs typeface="Carlito"/>
              </a:rPr>
              <a:t>of</a:t>
            </a:r>
            <a:r>
              <a:rPr sz="3000" spc="-10" dirty="0">
                <a:latin typeface="Carlito"/>
                <a:cs typeface="Carlito"/>
              </a:rPr>
              <a:t> </a:t>
            </a:r>
            <a:r>
              <a:rPr sz="3000" spc="-25" dirty="0">
                <a:latin typeface="Carlito"/>
                <a:cs typeface="Carlito"/>
              </a:rPr>
              <a:t>zeros.</a:t>
            </a:r>
            <a:endParaRPr sz="300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1800"/>
              </a:spcBef>
              <a:buFont typeface="Wingdings"/>
              <a:buChar char=""/>
              <a:tabLst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Then </a:t>
            </a:r>
            <a:r>
              <a:rPr sz="3000" spc="-15" dirty="0">
                <a:latin typeface="Carlito"/>
                <a:cs typeface="Carlito"/>
              </a:rPr>
              <a:t>proceed </a:t>
            </a:r>
            <a:r>
              <a:rPr sz="3000" spc="-25" dirty="0">
                <a:latin typeface="Carlito"/>
                <a:cs typeface="Carlito"/>
              </a:rPr>
              <a:t>for </a:t>
            </a:r>
            <a:r>
              <a:rPr sz="3000" spc="-40" dirty="0">
                <a:latin typeface="Carlito"/>
                <a:cs typeface="Carlito"/>
              </a:rPr>
              <a:t>Routh’s</a:t>
            </a:r>
            <a:r>
              <a:rPr sz="3000" spc="2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test.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54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6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9718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293" y="2061890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103" y="27787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769" y="34766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293" y="48915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8093" y="3617490"/>
            <a:ext cx="4127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20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9456" y="3621108"/>
            <a:ext cx="29083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85" dirty="0">
                <a:latin typeface="Times New Roman"/>
                <a:cs typeface="Times New Roman"/>
              </a:rPr>
              <a:t>10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5161" y="16771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11306" y="2204310"/>
            <a:ext cx="35814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20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95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8482" y="2045185"/>
            <a:ext cx="293370" cy="12007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600" spc="-250" dirty="0">
                <a:latin typeface="Times New Roman"/>
                <a:cs typeface="Times New Roman"/>
              </a:rPr>
              <a:t>11</a:t>
            </a:r>
            <a:endParaRPr sz="26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1500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5718" y="2022131"/>
            <a:ext cx="220345" cy="122364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645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650" spc="-145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7704" y="4148037"/>
            <a:ext cx="281940" cy="130873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610"/>
              </a:spcBef>
            </a:pPr>
            <a:r>
              <a:rPr sz="2650" spc="-90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5775" y="1327150"/>
            <a:ext cx="441325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269240">
              <a:lnSpc>
                <a:spcPct val="100000"/>
              </a:lnSpc>
              <a:spcBef>
                <a:spcPts val="100"/>
              </a:spcBef>
              <a:tabLst>
                <a:tab pos="1200150" algn="l"/>
              </a:tabLst>
            </a:pPr>
            <a:r>
              <a:rPr sz="2400" spc="-10" dirty="0">
                <a:latin typeface="Tahoma"/>
                <a:cs typeface="Tahoma"/>
              </a:rPr>
              <a:t>Here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7" baseline="24305" dirty="0">
                <a:latin typeface="Tahoma"/>
                <a:cs typeface="Tahoma"/>
              </a:rPr>
              <a:t>1	</a:t>
            </a:r>
            <a:r>
              <a:rPr sz="2400" spc="-5" dirty="0">
                <a:latin typeface="Tahoma"/>
                <a:cs typeface="Tahoma"/>
              </a:rPr>
              <a:t>row breaks down.  Hence write </a:t>
            </a:r>
            <a:r>
              <a:rPr sz="2400" dirty="0">
                <a:latin typeface="Tahoma"/>
                <a:cs typeface="Tahoma"/>
              </a:rPr>
              <a:t>auxiliary </a:t>
            </a:r>
            <a:r>
              <a:rPr sz="2400" spc="-5" dirty="0">
                <a:latin typeface="Tahoma"/>
                <a:cs typeface="Tahoma"/>
              </a:rPr>
              <a:t>equation 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7" baseline="24305" dirty="0">
                <a:latin typeface="Tahoma"/>
                <a:cs typeface="Tahoma"/>
              </a:rPr>
              <a:t>2</a:t>
            </a:r>
            <a:r>
              <a:rPr sz="2400" spc="367" baseline="2430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711835">
              <a:lnSpc>
                <a:spcPct val="100000"/>
              </a:lnSpc>
              <a:spcBef>
                <a:spcPts val="1770"/>
              </a:spcBef>
            </a:pPr>
            <a:r>
              <a:rPr sz="2100" i="1" spc="-105" dirty="0">
                <a:latin typeface="Times New Roman"/>
                <a:cs typeface="Times New Roman"/>
              </a:rPr>
              <a:t>A</a:t>
            </a:r>
            <a:r>
              <a:rPr sz="2100" spc="-105" dirty="0">
                <a:latin typeface="Times New Roman"/>
                <a:cs typeface="Times New Roman"/>
              </a:rPr>
              <a:t>(s) </a:t>
            </a:r>
            <a:r>
              <a:rPr sz="2100" spc="-110" dirty="0">
                <a:latin typeface="Symbol"/>
                <a:cs typeface="Symbol"/>
              </a:rPr>
              <a:t>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Times New Roman"/>
                <a:cs typeface="Times New Roman"/>
              </a:rPr>
              <a:t>10s</a:t>
            </a:r>
            <a:r>
              <a:rPr sz="1800" spc="-44" baseline="43981" dirty="0">
                <a:latin typeface="Times New Roman"/>
                <a:cs typeface="Times New Roman"/>
              </a:rPr>
              <a:t>2</a:t>
            </a:r>
            <a:r>
              <a:rPr sz="1800" spc="-150" baseline="43981" dirty="0"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Symbol"/>
                <a:cs typeface="Symbol"/>
              </a:rPr>
              <a:t></a:t>
            </a:r>
            <a:r>
              <a:rPr sz="2100" spc="-45" dirty="0"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  <a:p>
            <a:pPr marL="63500" marR="43180">
              <a:lnSpc>
                <a:spcPct val="100000"/>
              </a:lnSpc>
              <a:spcBef>
                <a:spcPts val="1470"/>
              </a:spcBef>
            </a:pPr>
            <a:r>
              <a:rPr sz="2400" dirty="0">
                <a:latin typeface="Tahoma"/>
                <a:cs typeface="Tahoma"/>
              </a:rPr>
              <a:t>(Note </a:t>
            </a:r>
            <a:r>
              <a:rPr sz="2400" spc="-5" dirty="0">
                <a:latin typeface="Tahoma"/>
                <a:cs typeface="Tahoma"/>
              </a:rPr>
              <a:t>each term </a:t>
            </a:r>
            <a:r>
              <a:rPr sz="2400" dirty="0">
                <a:latin typeface="Tahoma"/>
                <a:cs typeface="Tahoma"/>
              </a:rPr>
              <a:t>of next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column  differs </a:t>
            </a:r>
            <a:r>
              <a:rPr sz="2400" dirty="0">
                <a:latin typeface="Tahoma"/>
                <a:cs typeface="Tahoma"/>
              </a:rPr>
              <a:t>by </a:t>
            </a:r>
            <a:r>
              <a:rPr sz="2400" spc="-5" dirty="0">
                <a:latin typeface="Tahoma"/>
                <a:cs typeface="Tahoma"/>
              </a:rPr>
              <a:t>degree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6575" y="4619625"/>
            <a:ext cx="4860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ahoma"/>
                <a:cs typeface="Tahoma"/>
              </a:rPr>
              <a:t>Take </a:t>
            </a:r>
            <a:r>
              <a:rPr sz="2400" spc="-10" dirty="0">
                <a:latin typeface="Tahoma"/>
                <a:cs typeface="Tahoma"/>
              </a:rPr>
              <a:t>derivative </a:t>
            </a:r>
            <a:r>
              <a:rPr sz="2400" dirty="0">
                <a:latin typeface="Tahoma"/>
                <a:cs typeface="Tahoma"/>
              </a:rPr>
              <a:t>of auxiliary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equation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6575" y="6082995"/>
            <a:ext cx="4331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Use </a:t>
            </a:r>
            <a:r>
              <a:rPr sz="2400" spc="-5" dirty="0">
                <a:latin typeface="Tahoma"/>
                <a:cs typeface="Tahoma"/>
              </a:rPr>
              <a:t>these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s </a:t>
            </a:r>
            <a:r>
              <a:rPr sz="2400" spc="-5" dirty="0">
                <a:latin typeface="Tahoma"/>
                <a:cs typeface="Tahoma"/>
              </a:rPr>
              <a:t>row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coefficients.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69617" y="5372152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3857" y="0"/>
                </a:lnTo>
              </a:path>
            </a:pathLst>
          </a:custGeom>
          <a:ln w="13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46576" y="5153851"/>
            <a:ext cx="1374140" cy="5695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4930">
              <a:lnSpc>
                <a:spcPts val="2135"/>
              </a:lnSpc>
              <a:spcBef>
                <a:spcPts val="110"/>
              </a:spcBef>
              <a:tabLst>
                <a:tab pos="326390" algn="l"/>
              </a:tabLst>
            </a:pPr>
            <a:r>
              <a:rPr sz="3225" i="1" spc="-172" baseline="34883" dirty="0">
                <a:latin typeface="Times New Roman"/>
                <a:cs typeface="Times New Roman"/>
              </a:rPr>
              <a:t>d	</a:t>
            </a:r>
            <a:r>
              <a:rPr sz="2150" i="1" spc="-120" dirty="0">
                <a:latin typeface="Times New Roman"/>
                <a:cs typeface="Times New Roman"/>
              </a:rPr>
              <a:t>A</a:t>
            </a:r>
            <a:r>
              <a:rPr sz="2150" spc="-120" dirty="0">
                <a:latin typeface="Times New Roman"/>
                <a:cs typeface="Times New Roman"/>
              </a:rPr>
              <a:t>(s) </a:t>
            </a:r>
            <a:r>
              <a:rPr sz="2150" spc="-130" dirty="0">
                <a:latin typeface="Symbol"/>
                <a:cs typeface="Symbol"/>
              </a:rPr>
              <a:t></a:t>
            </a:r>
            <a:r>
              <a:rPr sz="2150" spc="-60" dirty="0">
                <a:latin typeface="Times New Roman"/>
                <a:cs typeface="Times New Roman"/>
              </a:rPr>
              <a:t> </a:t>
            </a:r>
            <a:r>
              <a:rPr sz="2150" spc="-65" dirty="0">
                <a:latin typeface="Times New Roman"/>
                <a:cs typeface="Times New Roman"/>
              </a:rPr>
              <a:t>20s</a:t>
            </a:r>
            <a:endParaRPr sz="2150">
              <a:latin typeface="Times New Roman"/>
              <a:cs typeface="Times New Roman"/>
            </a:endParaRPr>
          </a:p>
          <a:p>
            <a:pPr marL="38100">
              <a:lnSpc>
                <a:spcPts val="2135"/>
              </a:lnSpc>
            </a:pPr>
            <a:r>
              <a:rPr sz="2150" i="1" spc="-125" dirty="0">
                <a:latin typeface="Times New Roman"/>
                <a:cs typeface="Times New Roman"/>
              </a:rPr>
              <a:t>ds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55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6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833290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4626" y="2671005"/>
            <a:ext cx="1028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4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703" y="2677692"/>
            <a:ext cx="129539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spc="-60" dirty="0">
                <a:latin typeface="Times New Roman"/>
                <a:cs typeface="Times New Roman"/>
              </a:rPr>
              <a:t>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969" y="32480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6493" y="46629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5293" y="3388890"/>
            <a:ext cx="4127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20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6656" y="3392508"/>
            <a:ext cx="29083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85" dirty="0">
                <a:latin typeface="Times New Roman"/>
                <a:cs typeface="Times New Roman"/>
              </a:rPr>
              <a:t>10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2361" y="14485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68506" y="1975710"/>
            <a:ext cx="35814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20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95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5682" y="1816585"/>
            <a:ext cx="293370" cy="12007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600" spc="-250" dirty="0">
                <a:latin typeface="Times New Roman"/>
                <a:cs typeface="Times New Roman"/>
              </a:rPr>
              <a:t>11</a:t>
            </a:r>
            <a:endParaRPr sz="26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1500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2917" y="1793531"/>
            <a:ext cx="220345" cy="122364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645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650" spc="-145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4904" y="3919112"/>
            <a:ext cx="358140" cy="130873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605"/>
              </a:spcBef>
            </a:pPr>
            <a:r>
              <a:rPr sz="2650" spc="-130" dirty="0">
                <a:latin typeface="Times New Roman"/>
                <a:cs typeface="Times New Roman"/>
              </a:rPr>
              <a:t>20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27934" y="2273164"/>
            <a:ext cx="2381885" cy="16910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3450" i="1" spc="-195" baseline="-35024" dirty="0">
                <a:latin typeface="Times New Roman"/>
                <a:cs typeface="Times New Roman"/>
              </a:rPr>
              <a:t>a</a:t>
            </a:r>
            <a:r>
              <a:rPr sz="1950" i="1" spc="-195" baseline="-61965" dirty="0">
                <a:latin typeface="Times New Roman"/>
                <a:cs typeface="Times New Roman"/>
              </a:rPr>
              <a:t>n </a:t>
            </a:r>
            <a:r>
              <a:rPr sz="3450" spc="-262" baseline="-35024" dirty="0">
                <a:latin typeface="Symbol"/>
                <a:cs typeface="Symbol"/>
              </a:rPr>
              <a:t></a:t>
            </a:r>
            <a:r>
              <a:rPr sz="3450" spc="-262" baseline="-35024" dirty="0">
                <a:latin typeface="Times New Roman"/>
                <a:cs typeface="Times New Roman"/>
              </a:rPr>
              <a:t> </a:t>
            </a:r>
            <a:r>
              <a:rPr sz="2300" u="heavy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(20 </a:t>
            </a:r>
            <a:r>
              <a:rPr sz="2300" u="heavy" spc="-1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10) 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(10 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4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  <a:p>
            <a:pPr marL="485140" algn="ctr">
              <a:lnSpc>
                <a:spcPct val="100000"/>
              </a:lnSpc>
              <a:spcBef>
                <a:spcPts val="500"/>
              </a:spcBef>
            </a:pPr>
            <a:r>
              <a:rPr sz="2300" spc="-180" dirty="0">
                <a:latin typeface="Times New Roman"/>
                <a:cs typeface="Times New Roman"/>
              </a:rPr>
              <a:t>20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438150">
              <a:lnSpc>
                <a:spcPct val="100000"/>
              </a:lnSpc>
            </a:pPr>
            <a:r>
              <a:rPr sz="2600" i="1" spc="280" dirty="0">
                <a:latin typeface="Times New Roman"/>
                <a:cs typeface="Times New Roman"/>
              </a:rPr>
              <a:t>a</a:t>
            </a:r>
            <a:r>
              <a:rPr sz="1500" i="1" spc="280" dirty="0">
                <a:latin typeface="Times New Roman"/>
                <a:cs typeface="Times New Roman"/>
              </a:rPr>
              <a:t>n </a:t>
            </a:r>
            <a:r>
              <a:rPr sz="2600" spc="445" dirty="0">
                <a:latin typeface="Symbol"/>
                <a:cs typeface="Symbol"/>
              </a:rPr>
              <a:t>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320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56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6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985690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303" y="27025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969" y="34004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493" y="48153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5293" y="3541290"/>
            <a:ext cx="4127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20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6656" y="3544908"/>
            <a:ext cx="29083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85" dirty="0">
                <a:latin typeface="Times New Roman"/>
                <a:cs typeface="Times New Roman"/>
              </a:rPr>
              <a:t>10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2361" y="16009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68506" y="2128110"/>
            <a:ext cx="35814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20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95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5682" y="1968985"/>
            <a:ext cx="293370" cy="12007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600" spc="-250" dirty="0">
                <a:latin typeface="Times New Roman"/>
                <a:cs typeface="Times New Roman"/>
              </a:rPr>
              <a:t>11</a:t>
            </a:r>
            <a:endParaRPr sz="26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1500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2917" y="1945931"/>
            <a:ext cx="220345" cy="122364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645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650" spc="-145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8796" y="4039760"/>
            <a:ext cx="394335" cy="1407795"/>
          </a:xfrm>
          <a:prstGeom prst="rect">
            <a:avLst/>
          </a:prstGeom>
        </p:spPr>
        <p:txBody>
          <a:bodyPr vert="horz" wrap="square" lIns="0" tIns="23558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855"/>
              </a:spcBef>
            </a:pPr>
            <a:r>
              <a:rPr sz="2650" spc="-130" dirty="0">
                <a:latin typeface="Times New Roman"/>
                <a:cs typeface="Times New Roman"/>
              </a:rPr>
              <a:t>20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sz="3200" spc="-300" dirty="0"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7575" y="2546730"/>
            <a:ext cx="3885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As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no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sign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change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in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first  column;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system is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stable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57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7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40" y="1022350"/>
            <a:ext cx="293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Comment </a:t>
            </a:r>
            <a:r>
              <a:rPr sz="2400" spc="-5" dirty="0">
                <a:latin typeface="Tahoma"/>
                <a:cs typeface="Tahoma"/>
              </a:rPr>
              <a:t>on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stability.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9094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8455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19057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24752" y="2448388"/>
            <a:ext cx="1421130" cy="0"/>
          </a:xfrm>
          <a:custGeom>
            <a:avLst/>
            <a:gdLst/>
            <a:ahLst/>
            <a:cxnLst/>
            <a:rect l="l" t="t" r="r" b="b"/>
            <a:pathLst>
              <a:path w="1421129">
                <a:moveTo>
                  <a:pt x="0" y="0"/>
                </a:moveTo>
                <a:lnTo>
                  <a:pt x="1420619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13134" y="1004390"/>
            <a:ext cx="3951604" cy="18186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2550" i="1" spc="-120" dirty="0">
                <a:latin typeface="Times New Roman"/>
                <a:cs typeface="Times New Roman"/>
              </a:rPr>
              <a:t>s</a:t>
            </a:r>
            <a:r>
              <a:rPr sz="2175" spc="-179" baseline="44061" dirty="0">
                <a:latin typeface="Times New Roman"/>
                <a:cs typeface="Times New Roman"/>
              </a:rPr>
              <a:t>6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75" dirty="0">
                <a:latin typeface="Times New Roman"/>
                <a:cs typeface="Times New Roman"/>
              </a:rPr>
              <a:t>3</a:t>
            </a:r>
            <a:r>
              <a:rPr sz="2550" i="1" spc="-175" dirty="0">
                <a:latin typeface="Times New Roman"/>
                <a:cs typeface="Times New Roman"/>
              </a:rPr>
              <a:t>s</a:t>
            </a:r>
            <a:r>
              <a:rPr sz="2175" spc="-262" baseline="44061" dirty="0">
                <a:latin typeface="Times New Roman"/>
                <a:cs typeface="Times New Roman"/>
              </a:rPr>
              <a:t>5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55" dirty="0">
                <a:latin typeface="Times New Roman"/>
                <a:cs typeface="Times New Roman"/>
              </a:rPr>
              <a:t>5</a:t>
            </a:r>
            <a:r>
              <a:rPr sz="2550" i="1" spc="-155" dirty="0">
                <a:latin typeface="Times New Roman"/>
                <a:cs typeface="Times New Roman"/>
              </a:rPr>
              <a:t>s</a:t>
            </a:r>
            <a:r>
              <a:rPr sz="2175" spc="-232" baseline="44061" dirty="0">
                <a:latin typeface="Times New Roman"/>
                <a:cs typeface="Times New Roman"/>
              </a:rPr>
              <a:t>4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55" dirty="0">
                <a:latin typeface="Times New Roman"/>
                <a:cs typeface="Times New Roman"/>
              </a:rPr>
              <a:t>9</a:t>
            </a:r>
            <a:r>
              <a:rPr sz="2550" i="1" spc="-155" dirty="0">
                <a:latin typeface="Times New Roman"/>
                <a:cs typeface="Times New Roman"/>
              </a:rPr>
              <a:t>s</a:t>
            </a:r>
            <a:r>
              <a:rPr sz="2175" spc="-232" baseline="44061" dirty="0">
                <a:latin typeface="Times New Roman"/>
                <a:cs typeface="Times New Roman"/>
              </a:rPr>
              <a:t>3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55" dirty="0">
                <a:latin typeface="Times New Roman"/>
                <a:cs typeface="Times New Roman"/>
              </a:rPr>
              <a:t>8</a:t>
            </a:r>
            <a:r>
              <a:rPr sz="2550" i="1" spc="-155" dirty="0">
                <a:latin typeface="Times New Roman"/>
                <a:cs typeface="Times New Roman"/>
              </a:rPr>
              <a:t>s</a:t>
            </a:r>
            <a:r>
              <a:rPr sz="2175" spc="-232" baseline="44061" dirty="0">
                <a:latin typeface="Times New Roman"/>
                <a:cs typeface="Times New Roman"/>
              </a:rPr>
              <a:t>2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95" dirty="0">
                <a:latin typeface="Times New Roman"/>
                <a:cs typeface="Times New Roman"/>
              </a:rPr>
              <a:t>6</a:t>
            </a:r>
            <a:r>
              <a:rPr sz="2550" i="1" spc="-195" dirty="0">
                <a:latin typeface="Times New Roman"/>
                <a:cs typeface="Times New Roman"/>
              </a:rPr>
              <a:t>s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229" dirty="0">
                <a:latin typeface="Times New Roman"/>
                <a:cs typeface="Times New Roman"/>
              </a:rPr>
              <a:t>4 </a:t>
            </a:r>
            <a:r>
              <a:rPr sz="2550" spc="-250" dirty="0">
                <a:latin typeface="Symbol"/>
                <a:cs typeface="Symbol"/>
              </a:rPr>
              <a:t></a:t>
            </a:r>
            <a:r>
              <a:rPr sz="2550" spc="-315" dirty="0">
                <a:latin typeface="Times New Roman"/>
                <a:cs typeface="Times New Roman"/>
              </a:rPr>
              <a:t> </a:t>
            </a:r>
            <a:r>
              <a:rPr sz="2550" spc="-229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00">
              <a:latin typeface="Times New Roman"/>
              <a:cs typeface="Times New Roman"/>
            </a:endParaRPr>
          </a:p>
          <a:p>
            <a:pPr marL="2663825" marR="519430" indent="-641350">
              <a:lnSpc>
                <a:spcPct val="118200"/>
              </a:lnSpc>
              <a:spcBef>
                <a:spcPts val="5"/>
              </a:spcBef>
            </a:pPr>
            <a:r>
              <a:rPr sz="2300" spc="-105" dirty="0">
                <a:latin typeface="Times New Roman"/>
                <a:cs typeface="Times New Roman"/>
              </a:rPr>
              <a:t>(3</a:t>
            </a:r>
            <a:r>
              <a:rPr sz="2300" spc="-105" dirty="0">
                <a:latin typeface="Symbol"/>
                <a:cs typeface="Symbol"/>
              </a:rPr>
              <a:t></a:t>
            </a:r>
            <a:r>
              <a:rPr sz="2300" spc="-350" dirty="0">
                <a:latin typeface="Times New Roman"/>
                <a:cs typeface="Times New Roman"/>
              </a:rPr>
              <a:t> </a:t>
            </a:r>
            <a:r>
              <a:rPr sz="2300" spc="-160" dirty="0">
                <a:latin typeface="Times New Roman"/>
                <a:cs typeface="Times New Roman"/>
              </a:rPr>
              <a:t>5)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6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(9</a:t>
            </a:r>
            <a:r>
              <a:rPr sz="2300" spc="-37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175" dirty="0">
                <a:latin typeface="Times New Roman"/>
                <a:cs typeface="Times New Roman"/>
              </a:rPr>
              <a:t>1)  </a:t>
            </a:r>
            <a:r>
              <a:rPr sz="2300" spc="-160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4308" y="2215938"/>
            <a:ext cx="40767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55" dirty="0">
                <a:latin typeface="Times New Roman"/>
                <a:cs typeface="Times New Roman"/>
              </a:rPr>
              <a:t>b</a:t>
            </a:r>
            <a:r>
              <a:rPr sz="1300" spc="-155" dirty="0">
                <a:latin typeface="Times New Roman"/>
                <a:cs typeface="Times New Roman"/>
              </a:rPr>
              <a:t>1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72030" y="3972388"/>
            <a:ext cx="1419225" cy="0"/>
          </a:xfrm>
          <a:custGeom>
            <a:avLst/>
            <a:gdLst/>
            <a:ahLst/>
            <a:cxnLst/>
            <a:rect l="l" t="t" r="r" b="b"/>
            <a:pathLst>
              <a:path w="1419225">
                <a:moveTo>
                  <a:pt x="0" y="0"/>
                </a:moveTo>
                <a:lnTo>
                  <a:pt x="1418914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60293" y="2931690"/>
            <a:ext cx="1960245" cy="1000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5"/>
              </a:spcBef>
            </a:pPr>
            <a:r>
              <a:rPr sz="2600" i="1" spc="240" dirty="0">
                <a:latin typeface="Times New Roman"/>
                <a:cs typeface="Times New Roman"/>
              </a:rPr>
              <a:t>b</a:t>
            </a:r>
            <a:r>
              <a:rPr sz="1500" spc="240" dirty="0">
                <a:latin typeface="Times New Roman"/>
                <a:cs typeface="Times New Roman"/>
              </a:rPr>
              <a:t>1 </a:t>
            </a:r>
            <a:r>
              <a:rPr sz="2600" spc="450" dirty="0">
                <a:latin typeface="Symbol"/>
                <a:cs typeface="Symbol"/>
              </a:rPr>
              <a:t></a:t>
            </a:r>
            <a:r>
              <a:rPr sz="2600" spc="130" dirty="0">
                <a:latin typeface="Times New Roman"/>
                <a:cs typeface="Times New Roman"/>
              </a:rPr>
              <a:t> </a:t>
            </a:r>
            <a:r>
              <a:rPr sz="2600" spc="409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89"/>
              </a:spcBef>
            </a:pPr>
            <a:r>
              <a:rPr sz="3450" i="1" spc="-142" baseline="-35024" dirty="0">
                <a:latin typeface="Times New Roman"/>
                <a:cs typeface="Times New Roman"/>
              </a:rPr>
              <a:t>b</a:t>
            </a:r>
            <a:r>
              <a:rPr sz="1950" spc="-142" baseline="-61965" dirty="0">
                <a:latin typeface="Times New Roman"/>
                <a:cs typeface="Times New Roman"/>
              </a:rPr>
              <a:t>2</a:t>
            </a:r>
            <a:r>
              <a:rPr sz="1950" spc="-97" baseline="-61965" dirty="0">
                <a:latin typeface="Times New Roman"/>
                <a:cs typeface="Times New Roman"/>
              </a:rPr>
              <a:t> </a:t>
            </a:r>
            <a:r>
              <a:rPr sz="3450" spc="-262" baseline="-35024" dirty="0">
                <a:latin typeface="Symbol"/>
                <a:cs typeface="Symbol"/>
              </a:rPr>
              <a:t></a:t>
            </a:r>
            <a:r>
              <a:rPr sz="3450" spc="7" baseline="-35024" dirty="0">
                <a:latin typeface="Times New Roman"/>
                <a:cs typeface="Times New Roman"/>
              </a:rPr>
              <a:t> </a:t>
            </a:r>
            <a:r>
              <a:rPr sz="2300" spc="-105" dirty="0">
                <a:latin typeface="Times New Roman"/>
                <a:cs typeface="Times New Roman"/>
              </a:rPr>
              <a:t>(3</a:t>
            </a:r>
            <a:r>
              <a:rPr sz="2300" spc="-105" dirty="0">
                <a:latin typeface="Symbol"/>
                <a:cs typeface="Symbol"/>
              </a:rPr>
              <a:t></a:t>
            </a:r>
            <a:r>
              <a:rPr sz="2300" spc="-375" dirty="0">
                <a:latin typeface="Times New Roman"/>
                <a:cs typeface="Times New Roman"/>
              </a:rPr>
              <a:t> </a:t>
            </a:r>
            <a:r>
              <a:rPr sz="2300" spc="-160" dirty="0">
                <a:latin typeface="Times New Roman"/>
                <a:cs typeface="Times New Roman"/>
              </a:rPr>
              <a:t>8)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60" dirty="0">
                <a:latin typeface="Times New Roman"/>
                <a:cs typeface="Times New Roman"/>
              </a:rPr>
              <a:t> </a:t>
            </a:r>
            <a:r>
              <a:rPr sz="2300" spc="-130" dirty="0">
                <a:latin typeface="Times New Roman"/>
                <a:cs typeface="Times New Roman"/>
              </a:rPr>
              <a:t>(6</a:t>
            </a:r>
            <a:r>
              <a:rPr sz="2300" spc="-36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175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33304" y="3782330"/>
            <a:ext cx="1129665" cy="117284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80"/>
              </a:spcBef>
            </a:pPr>
            <a:r>
              <a:rPr sz="2300" spc="-160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600" i="1" spc="340" dirty="0">
                <a:latin typeface="Times New Roman"/>
                <a:cs typeface="Times New Roman"/>
              </a:rPr>
              <a:t>b</a:t>
            </a:r>
            <a:r>
              <a:rPr sz="1500" spc="340" dirty="0">
                <a:latin typeface="Times New Roman"/>
                <a:cs typeface="Times New Roman"/>
              </a:rPr>
              <a:t>2 </a:t>
            </a:r>
            <a:r>
              <a:rPr sz="2600" spc="459" dirty="0">
                <a:latin typeface="Symbol"/>
                <a:cs typeface="Symbol"/>
              </a:rPr>
              <a:t>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420" dirty="0">
                <a:latin typeface="Times New Roman"/>
                <a:cs typeface="Times New Roman"/>
              </a:rPr>
              <a:t>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7152" y="2131533"/>
            <a:ext cx="1968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20" dirty="0">
                <a:latin typeface="Times New Roman"/>
                <a:cs typeface="Times New Roman"/>
              </a:rPr>
              <a:t>4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3172" y="1936709"/>
            <a:ext cx="2068830" cy="172275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220"/>
              </a:spcBef>
              <a:tabLst>
                <a:tab pos="958850" algn="l"/>
                <a:tab pos="1834514" algn="l"/>
              </a:tabLst>
            </a:pPr>
            <a:r>
              <a:rPr sz="3900" spc="-60" baseline="11752" dirty="0">
                <a:latin typeface="Times New Roman"/>
                <a:cs typeface="Times New Roman"/>
              </a:rPr>
              <a:t>1	</a:t>
            </a:r>
            <a:r>
              <a:rPr sz="3825" spc="-367" baseline="1089" dirty="0">
                <a:latin typeface="Times New Roman"/>
                <a:cs typeface="Times New Roman"/>
              </a:rPr>
              <a:t>5	</a:t>
            </a:r>
            <a:r>
              <a:rPr sz="2650" spc="-20" dirty="0">
                <a:latin typeface="Times New Roman"/>
                <a:cs typeface="Times New Roman"/>
              </a:rPr>
              <a:t>8</a:t>
            </a:r>
            <a:endParaRPr sz="265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1140"/>
              </a:spcBef>
              <a:tabLst>
                <a:tab pos="934085" algn="l"/>
                <a:tab pos="1862455" algn="l"/>
              </a:tabLst>
            </a:pPr>
            <a:r>
              <a:rPr sz="3975" spc="-247" baseline="2096" dirty="0">
                <a:latin typeface="Times New Roman"/>
                <a:cs typeface="Times New Roman"/>
              </a:rPr>
              <a:t>3	</a:t>
            </a:r>
            <a:r>
              <a:rPr sz="2650" spc="-60" dirty="0">
                <a:latin typeface="Times New Roman"/>
                <a:cs typeface="Times New Roman"/>
              </a:rPr>
              <a:t>9	</a:t>
            </a:r>
            <a:r>
              <a:rPr sz="2450" spc="90" dirty="0">
                <a:latin typeface="Times New Roman"/>
                <a:cs typeface="Times New Roman"/>
              </a:rPr>
              <a:t>6</a:t>
            </a:r>
            <a:endParaRPr sz="2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20"/>
              </a:spcBef>
              <a:tabLst>
                <a:tab pos="936625" algn="l"/>
                <a:tab pos="1785620" algn="l"/>
              </a:tabLst>
            </a:pPr>
            <a:r>
              <a:rPr sz="2600" i="1" spc="140" dirty="0">
                <a:latin typeface="Times New Roman"/>
                <a:cs typeface="Times New Roman"/>
              </a:rPr>
              <a:t>b</a:t>
            </a:r>
            <a:r>
              <a:rPr sz="1500" spc="140" dirty="0">
                <a:latin typeface="Times New Roman"/>
                <a:cs typeface="Times New Roman"/>
              </a:rPr>
              <a:t>1	</a:t>
            </a:r>
            <a:r>
              <a:rPr sz="2600" i="1" spc="-165" dirty="0">
                <a:latin typeface="Times New Roman"/>
                <a:cs typeface="Times New Roman"/>
              </a:rPr>
              <a:t>b</a:t>
            </a:r>
            <a:r>
              <a:rPr sz="1500" spc="-165" dirty="0">
                <a:latin typeface="Times New Roman"/>
                <a:cs typeface="Times New Roman"/>
              </a:rPr>
              <a:t>2	</a:t>
            </a:r>
            <a:r>
              <a:rPr sz="2600" i="1" spc="-180" dirty="0">
                <a:latin typeface="Times New Roman"/>
                <a:cs typeface="Times New Roman"/>
              </a:rPr>
              <a:t>b</a:t>
            </a:r>
            <a:r>
              <a:rPr sz="1500" spc="-180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4904" y="3707620"/>
            <a:ext cx="1155065" cy="2446655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795"/>
              </a:spcBef>
              <a:tabLst>
                <a:tab pos="906780" algn="l"/>
              </a:tabLst>
            </a:pPr>
            <a:r>
              <a:rPr sz="2500" i="1" spc="-70" dirty="0">
                <a:latin typeface="Times New Roman"/>
                <a:cs typeface="Times New Roman"/>
              </a:rPr>
              <a:t>c</a:t>
            </a:r>
            <a:r>
              <a:rPr sz="1450" spc="-70" dirty="0">
                <a:latin typeface="Times New Roman"/>
                <a:cs typeface="Times New Roman"/>
              </a:rPr>
              <a:t>1	</a:t>
            </a:r>
            <a:r>
              <a:rPr sz="2500" i="1" spc="-125" dirty="0">
                <a:latin typeface="Times New Roman"/>
                <a:cs typeface="Times New Roman"/>
              </a:rPr>
              <a:t>c</a:t>
            </a:r>
            <a:r>
              <a:rPr sz="2500" i="1" spc="-475" dirty="0">
                <a:latin typeface="Times New Roman"/>
                <a:cs typeface="Times New Roman"/>
              </a:rPr>
              <a:t> </a:t>
            </a:r>
            <a:r>
              <a:rPr sz="1450" spc="-8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1739"/>
              </a:spcBef>
            </a:pPr>
            <a:r>
              <a:rPr sz="2650" i="1" spc="10" dirty="0">
                <a:latin typeface="Times New Roman"/>
                <a:cs typeface="Times New Roman"/>
              </a:rPr>
              <a:t>d</a:t>
            </a:r>
            <a:r>
              <a:rPr sz="1500" spc="1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960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46766" y="5572588"/>
            <a:ext cx="1431290" cy="0"/>
          </a:xfrm>
          <a:custGeom>
            <a:avLst/>
            <a:gdLst/>
            <a:ahLst/>
            <a:cxnLst/>
            <a:rect l="l" t="t" r="r" b="b"/>
            <a:pathLst>
              <a:path w="1431290">
                <a:moveTo>
                  <a:pt x="0" y="0"/>
                </a:moveTo>
                <a:lnTo>
                  <a:pt x="1431122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69952" y="5340138"/>
            <a:ext cx="42545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10" dirty="0">
                <a:latin typeface="Times New Roman"/>
                <a:cs typeface="Times New Roman"/>
              </a:rPr>
              <a:t>b</a:t>
            </a:r>
            <a:r>
              <a:rPr sz="1300" spc="-110" dirty="0">
                <a:latin typeface="Times New Roman"/>
                <a:cs typeface="Times New Roman"/>
              </a:rPr>
              <a:t>3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25750" y="5092564"/>
            <a:ext cx="1757045" cy="146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8535" marR="5080" indent="-646430">
              <a:lnSpc>
                <a:spcPct val="118200"/>
              </a:lnSpc>
              <a:spcBef>
                <a:spcPts val="95"/>
              </a:spcBef>
            </a:pPr>
            <a:r>
              <a:rPr sz="2300" spc="-105" dirty="0">
                <a:latin typeface="Times New Roman"/>
                <a:cs typeface="Times New Roman"/>
              </a:rPr>
              <a:t>(3</a:t>
            </a:r>
            <a:r>
              <a:rPr sz="2300" spc="-105" dirty="0">
                <a:latin typeface="Symbol"/>
                <a:cs typeface="Symbol"/>
              </a:rPr>
              <a:t></a:t>
            </a:r>
            <a:r>
              <a:rPr sz="2300" spc="-30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4)</a:t>
            </a:r>
            <a:r>
              <a:rPr sz="2300" spc="-24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70" dirty="0">
                <a:latin typeface="Times New Roman"/>
                <a:cs typeface="Times New Roman"/>
              </a:rPr>
              <a:t> </a:t>
            </a:r>
            <a:r>
              <a:rPr sz="2300" spc="-130" dirty="0">
                <a:latin typeface="Times New Roman"/>
                <a:cs typeface="Times New Roman"/>
              </a:rPr>
              <a:t>(0</a:t>
            </a:r>
            <a:r>
              <a:rPr sz="2300" spc="-38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175" dirty="0">
                <a:latin typeface="Times New Roman"/>
                <a:cs typeface="Times New Roman"/>
              </a:rPr>
              <a:t>1)  </a:t>
            </a:r>
            <a:r>
              <a:rPr sz="2300" spc="-160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600" i="1" spc="310" dirty="0">
                <a:latin typeface="Times New Roman"/>
                <a:cs typeface="Times New Roman"/>
              </a:rPr>
              <a:t>b</a:t>
            </a:r>
            <a:r>
              <a:rPr sz="1500" spc="310" dirty="0">
                <a:latin typeface="Times New Roman"/>
                <a:cs typeface="Times New Roman"/>
              </a:rPr>
              <a:t>3 </a:t>
            </a:r>
            <a:r>
              <a:rPr sz="2600" spc="459" dirty="0">
                <a:latin typeface="Symbol"/>
                <a:cs typeface="Symbol"/>
              </a:rPr>
              <a:t></a:t>
            </a:r>
            <a:r>
              <a:rPr sz="2600" spc="120" dirty="0">
                <a:latin typeface="Times New Roman"/>
                <a:cs typeface="Times New Roman"/>
              </a:rPr>
              <a:t> </a:t>
            </a:r>
            <a:r>
              <a:rPr sz="2600" spc="4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58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7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1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4522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3883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14485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12958" y="1671483"/>
          <a:ext cx="2811144" cy="2818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656">
                <a:tc>
                  <a:txBody>
                    <a:bodyPr/>
                    <a:lstStyle/>
                    <a:p>
                      <a:pPr marR="293370" algn="r">
                        <a:lnSpc>
                          <a:spcPts val="23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2745" algn="r">
                        <a:lnSpc>
                          <a:spcPts val="2815"/>
                        </a:lnSpc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2890"/>
                        </a:lnSpc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05">
                <a:tc>
                  <a:txBody>
                    <a:bodyPr/>
                    <a:lstStyle/>
                    <a:p>
                      <a:pPr marR="3346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36893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9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3917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74">
                <a:tc>
                  <a:txBody>
                    <a:bodyPr/>
                    <a:lstStyle/>
                    <a:p>
                      <a:pPr marR="282575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R="345440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/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059">
                <a:tc>
                  <a:txBody>
                    <a:bodyPr/>
                    <a:lstStyle/>
                    <a:p>
                      <a:pPr marR="304800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500" i="1" spc="9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R="368935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500" i="1" spc="-1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500" i="1" spc="-5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85" dirty="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377">
                <a:tc>
                  <a:txBody>
                    <a:bodyPr/>
                    <a:lstStyle/>
                    <a:p>
                      <a:pPr marR="282575" algn="r">
                        <a:lnSpc>
                          <a:spcPts val="3125"/>
                        </a:lnSpc>
                        <a:spcBef>
                          <a:spcPts val="700"/>
                        </a:spcBef>
                      </a:pPr>
                      <a:r>
                        <a:rPr sz="2650" i="1" spc="17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84904" y="4631926"/>
            <a:ext cx="280035" cy="10655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795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95696" y="2067388"/>
            <a:ext cx="1470025" cy="0"/>
          </a:xfrm>
          <a:custGeom>
            <a:avLst/>
            <a:gdLst/>
            <a:ahLst/>
            <a:cxnLst/>
            <a:rect l="l" t="t" r="r" b="b"/>
            <a:pathLst>
              <a:path w="1470025">
                <a:moveTo>
                  <a:pt x="0" y="0"/>
                </a:moveTo>
                <a:lnTo>
                  <a:pt x="1469868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48071" y="1834938"/>
            <a:ext cx="39624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35" dirty="0">
                <a:latin typeface="Times New Roman"/>
                <a:cs typeface="Times New Roman"/>
              </a:rPr>
              <a:t>c</a:t>
            </a:r>
            <a:r>
              <a:rPr sz="1300" spc="-135" dirty="0">
                <a:latin typeface="Times New Roman"/>
                <a:cs typeface="Times New Roman"/>
              </a:rPr>
              <a:t>1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4575" y="1649676"/>
            <a:ext cx="147510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20" dirty="0">
                <a:latin typeface="Times New Roman"/>
                <a:cs typeface="Times New Roman"/>
              </a:rPr>
              <a:t>(2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36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9)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70" dirty="0">
                <a:latin typeface="Times New Roman"/>
                <a:cs typeface="Times New Roman"/>
              </a:rPr>
              <a:t> </a:t>
            </a:r>
            <a:r>
              <a:rPr sz="2300" spc="-105" dirty="0">
                <a:latin typeface="Times New Roman"/>
                <a:cs typeface="Times New Roman"/>
              </a:rPr>
              <a:t>(3</a:t>
            </a:r>
            <a:r>
              <a:rPr sz="2300" spc="-105" dirty="0">
                <a:latin typeface="Symbol"/>
                <a:cs typeface="Symbol"/>
              </a:rPr>
              <a:t></a:t>
            </a:r>
            <a:r>
              <a:rPr sz="2300" spc="-32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6)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60547" y="20640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90656" y="2855490"/>
            <a:ext cx="9563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29" dirty="0">
                <a:latin typeface="Times New Roman"/>
                <a:cs typeface="Times New Roman"/>
              </a:rPr>
              <a:t>c</a:t>
            </a:r>
            <a:r>
              <a:rPr sz="1500" spc="229" dirty="0">
                <a:latin typeface="Times New Roman"/>
                <a:cs typeface="Times New Roman"/>
              </a:rPr>
              <a:t>1 </a:t>
            </a:r>
            <a:r>
              <a:rPr sz="2600" spc="434" dirty="0">
                <a:latin typeface="Symbol"/>
                <a:cs typeface="Symbol"/>
              </a:rPr>
              <a:t>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39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89335" y="4124788"/>
            <a:ext cx="1490345" cy="0"/>
          </a:xfrm>
          <a:custGeom>
            <a:avLst/>
            <a:gdLst/>
            <a:ahLst/>
            <a:cxnLst/>
            <a:rect l="l" t="t" r="r" b="b"/>
            <a:pathLst>
              <a:path w="1490345">
                <a:moveTo>
                  <a:pt x="0" y="0"/>
                </a:moveTo>
                <a:lnTo>
                  <a:pt x="1490102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86429" y="3707076"/>
            <a:ext cx="2021839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112" baseline="-35024" dirty="0">
                <a:latin typeface="Times New Roman"/>
                <a:cs typeface="Times New Roman"/>
              </a:rPr>
              <a:t>c</a:t>
            </a:r>
            <a:r>
              <a:rPr sz="1950" spc="-112" baseline="-61965" dirty="0">
                <a:latin typeface="Times New Roman"/>
                <a:cs typeface="Times New Roman"/>
              </a:rPr>
              <a:t>2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52" baseline="-35024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(2</a:t>
            </a:r>
            <a:r>
              <a:rPr sz="2300" spc="-355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6)</a:t>
            </a:r>
            <a:r>
              <a:rPr sz="2300" spc="-215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235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(4</a:t>
            </a:r>
            <a:r>
              <a:rPr sz="2300" spc="-355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32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Times New Roman"/>
                <a:cs typeface="Times New Roman"/>
              </a:rPr>
              <a:t>3)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63835" y="4121444"/>
            <a:ext cx="1511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41676" y="4912890"/>
            <a:ext cx="9988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35" dirty="0">
                <a:latin typeface="Times New Roman"/>
                <a:cs typeface="Times New Roman"/>
              </a:rPr>
              <a:t>c</a:t>
            </a:r>
            <a:r>
              <a:rPr sz="1500" spc="335" dirty="0">
                <a:latin typeface="Times New Roman"/>
                <a:cs typeface="Times New Roman"/>
              </a:rPr>
              <a:t>2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59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86891"/>
            <a:ext cx="8376920" cy="395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linear </a:t>
            </a:r>
            <a:r>
              <a:rPr sz="2800" spc="-5" dirty="0">
                <a:latin typeface="Carlito"/>
                <a:cs typeface="Carlito"/>
              </a:rPr>
              <a:t>time </a:t>
            </a:r>
            <a:r>
              <a:rPr sz="2800" spc="-20" dirty="0">
                <a:latin typeface="Carlito"/>
                <a:cs typeface="Carlito"/>
              </a:rPr>
              <a:t>invarient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10" dirty="0">
                <a:latin typeface="Carlito"/>
                <a:cs typeface="Carlito"/>
              </a:rPr>
              <a:t>comes </a:t>
            </a:r>
            <a:r>
              <a:rPr sz="2800" spc="-5" dirty="0">
                <a:latin typeface="Carlito"/>
                <a:cs typeface="Carlito"/>
              </a:rPr>
              <a:t>under the class of  </a:t>
            </a:r>
            <a:r>
              <a:rPr sz="2800" spc="-15" dirty="0">
                <a:latin typeface="Carlito"/>
                <a:cs typeface="Carlito"/>
              </a:rPr>
              <a:t>unstable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10" dirty="0">
                <a:latin typeface="Carlito"/>
                <a:cs typeface="Carlito"/>
              </a:rPr>
              <a:t>if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25" dirty="0">
                <a:latin typeface="Carlito"/>
                <a:cs typeface="Carlito"/>
              </a:rPr>
              <a:t>excited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a bounded  </a:t>
            </a:r>
            <a:r>
              <a:rPr sz="2800" spc="-10" dirty="0">
                <a:latin typeface="Carlito"/>
                <a:cs typeface="Carlito"/>
              </a:rPr>
              <a:t>input, response is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unbounded.</a:t>
            </a:r>
            <a:endParaRPr sz="28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This means once </a:t>
            </a:r>
            <a:r>
              <a:rPr sz="2800" spc="-20" dirty="0">
                <a:latin typeface="Carlito"/>
                <a:cs typeface="Carlito"/>
              </a:rPr>
              <a:t>any </a:t>
            </a:r>
            <a:r>
              <a:rPr sz="2800" spc="-5" dirty="0">
                <a:latin typeface="Carlito"/>
                <a:cs typeface="Carlito"/>
              </a:rPr>
              <a:t>input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given </a:t>
            </a:r>
            <a:r>
              <a:rPr sz="2800" spc="-25" dirty="0">
                <a:latin typeface="Carlito"/>
                <a:cs typeface="Carlito"/>
              </a:rPr>
              <a:t>system </a:t>
            </a:r>
            <a:r>
              <a:rPr sz="2800" spc="-5" dirty="0">
                <a:latin typeface="Carlito"/>
                <a:cs typeface="Carlito"/>
              </a:rPr>
              <a:t>output </a:t>
            </a:r>
            <a:r>
              <a:rPr sz="2800" spc="-15" dirty="0">
                <a:latin typeface="Carlito"/>
                <a:cs typeface="Carlito"/>
              </a:rPr>
              <a:t>goes 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10" dirty="0">
                <a:latin typeface="Carlito"/>
                <a:cs typeface="Carlito"/>
              </a:rPr>
              <a:t>increasing </a:t>
            </a:r>
            <a:r>
              <a:rPr sz="2800" spc="-5" dirty="0">
                <a:latin typeface="Carlito"/>
                <a:cs typeface="Carlito"/>
              </a:rPr>
              <a:t>&amp; </a:t>
            </a:r>
            <a:r>
              <a:rPr sz="2800" spc="-10" dirty="0">
                <a:latin typeface="Carlito"/>
                <a:cs typeface="Carlito"/>
              </a:rPr>
              <a:t>designer does not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20" dirty="0">
                <a:latin typeface="Carlito"/>
                <a:cs typeface="Carlito"/>
              </a:rPr>
              <a:t>any control </a:t>
            </a:r>
            <a:r>
              <a:rPr sz="2800" spc="-5" dirty="0">
                <a:latin typeface="Carlito"/>
                <a:cs typeface="Carlito"/>
              </a:rPr>
              <a:t>on  </a:t>
            </a:r>
            <a:r>
              <a:rPr sz="2800" spc="-15" dirty="0">
                <a:latin typeface="Carlito"/>
                <a:cs typeface="Carlito"/>
              </a:rPr>
              <a:t>it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12547"/>
            <a:ext cx="2823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Unstable</a:t>
            </a:r>
            <a:r>
              <a:rPr spc="-80" dirty="0"/>
              <a:t> </a:t>
            </a:r>
            <a:r>
              <a:rPr spc="-30" dirty="0"/>
              <a:t>System</a:t>
            </a: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7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9718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330" y="1310694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569" y="32359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961" y="12961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21221" y="1324762"/>
            <a:ext cx="208915" cy="172593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85"/>
              </a:spcBef>
            </a:pPr>
            <a:r>
              <a:rPr sz="2550" spc="-245" dirty="0">
                <a:latin typeface="Times New Roman"/>
                <a:cs typeface="Times New Roman"/>
              </a:rPr>
              <a:t>5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650" spc="-60" dirty="0">
                <a:latin typeface="Times New Roman"/>
                <a:cs typeface="Times New Roman"/>
              </a:rPr>
              <a:t>9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1630"/>
              </a:spcBef>
            </a:pPr>
            <a:r>
              <a:rPr sz="2600" spc="-245" dirty="0">
                <a:latin typeface="Times New Roman"/>
                <a:cs typeface="Times New Roman"/>
              </a:rPr>
              <a:t>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671" y="1213391"/>
            <a:ext cx="225425" cy="1854200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630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650" spc="-165" dirty="0">
                <a:latin typeface="Times New Roman"/>
                <a:cs typeface="Times New Roman"/>
              </a:rPr>
              <a:t>3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sz="2600" spc="27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0416" y="3290061"/>
            <a:ext cx="181610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50" spc="-100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3752" y="1521933"/>
            <a:ext cx="1968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20" dirty="0">
                <a:latin typeface="Times New Roman"/>
                <a:cs typeface="Times New Roman"/>
              </a:rPr>
              <a:t>4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1511" y="1285664"/>
            <a:ext cx="231775" cy="178181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550"/>
              </a:spcBef>
            </a:pPr>
            <a:r>
              <a:rPr sz="2650" spc="-20" dirty="0">
                <a:latin typeface="Times New Roman"/>
                <a:cs typeface="Times New Roman"/>
              </a:rPr>
              <a:t>8</a:t>
            </a:r>
            <a:endParaRPr sz="265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330"/>
              </a:spcBef>
            </a:pPr>
            <a:r>
              <a:rPr sz="2450" spc="90" dirty="0">
                <a:latin typeface="Times New Roman"/>
                <a:cs typeface="Times New Roman"/>
              </a:rPr>
              <a:t>6</a:t>
            </a: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600" spc="-220" dirty="0">
                <a:latin typeface="Times New Roman"/>
                <a:cs typeface="Times New Roman"/>
              </a:rPr>
              <a:t>4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1504" y="3183867"/>
            <a:ext cx="339725" cy="236093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400"/>
              </a:spcBef>
            </a:pPr>
            <a:r>
              <a:rPr sz="2650" spc="-90" dirty="0">
                <a:latin typeface="Times New Roman"/>
                <a:cs typeface="Times New Roman"/>
              </a:rPr>
              <a:t>0</a:t>
            </a:r>
            <a:endParaRPr sz="2650" dirty="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1280"/>
              </a:spcBef>
            </a:pPr>
            <a:r>
              <a:rPr sz="2650" i="1" spc="65" dirty="0">
                <a:latin typeface="Times New Roman"/>
                <a:cs typeface="Times New Roman"/>
              </a:rPr>
              <a:t>d</a:t>
            </a:r>
            <a:r>
              <a:rPr sz="1500" spc="-45" dirty="0">
                <a:latin typeface="Times New Roman"/>
                <a:cs typeface="Times New Roman"/>
              </a:rPr>
              <a:t>1</a:t>
            </a:r>
            <a:endParaRPr sz="1500" dirty="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955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1177" y="1270253"/>
            <a:ext cx="366077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219710">
              <a:lnSpc>
                <a:spcPct val="100000"/>
              </a:lnSpc>
              <a:spcBef>
                <a:spcPts val="105"/>
              </a:spcBef>
              <a:tabLst>
                <a:tab pos="982344" algn="l"/>
              </a:tabLst>
            </a:pPr>
            <a:r>
              <a:rPr sz="2000" spc="-5" dirty="0">
                <a:latin typeface="Tahoma"/>
                <a:cs typeface="Tahoma"/>
              </a:rPr>
              <a:t>Here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</a:t>
            </a:r>
            <a:r>
              <a:rPr sz="1950" spc="15" baseline="25641" dirty="0">
                <a:latin typeface="Tahoma"/>
                <a:cs typeface="Tahoma"/>
              </a:rPr>
              <a:t>3	</a:t>
            </a:r>
            <a:r>
              <a:rPr sz="2000" spc="-5" dirty="0">
                <a:latin typeface="Tahoma"/>
                <a:cs typeface="Tahoma"/>
              </a:rPr>
              <a:t>row breaks </a:t>
            </a:r>
            <a:r>
              <a:rPr sz="2000" dirty="0">
                <a:latin typeface="Tahoma"/>
                <a:cs typeface="Tahoma"/>
              </a:rPr>
              <a:t>down.  </a:t>
            </a:r>
            <a:r>
              <a:rPr sz="2000" spc="-5" dirty="0">
                <a:latin typeface="Tahoma"/>
                <a:cs typeface="Tahoma"/>
              </a:rPr>
              <a:t>Hence write </a:t>
            </a:r>
            <a:r>
              <a:rPr sz="2000" dirty="0">
                <a:latin typeface="Tahoma"/>
                <a:cs typeface="Tahoma"/>
              </a:rPr>
              <a:t>auxiliary </a:t>
            </a:r>
            <a:r>
              <a:rPr sz="2000" spc="-5" dirty="0">
                <a:latin typeface="Tahoma"/>
                <a:cs typeface="Tahoma"/>
              </a:rPr>
              <a:t>equation 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10" dirty="0">
                <a:latin typeface="Tahoma"/>
                <a:cs typeface="Tahoma"/>
              </a:rPr>
              <a:t>s</a:t>
            </a:r>
            <a:r>
              <a:rPr sz="1950" spc="15" baseline="25641" dirty="0">
                <a:latin typeface="Tahoma"/>
                <a:cs typeface="Tahoma"/>
              </a:rPr>
              <a:t>4</a:t>
            </a:r>
            <a:r>
              <a:rPr sz="1950" spc="315" baseline="25641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.</a:t>
            </a:r>
          </a:p>
          <a:p>
            <a:pPr marL="492125">
              <a:lnSpc>
                <a:spcPct val="100000"/>
              </a:lnSpc>
              <a:spcBef>
                <a:spcPts val="655"/>
              </a:spcBef>
            </a:pPr>
            <a:r>
              <a:rPr sz="2100" i="1" spc="65" dirty="0">
                <a:latin typeface="Times New Roman"/>
                <a:cs typeface="Times New Roman"/>
              </a:rPr>
              <a:t>A</a:t>
            </a:r>
            <a:r>
              <a:rPr sz="2100" spc="65" dirty="0">
                <a:latin typeface="Times New Roman"/>
                <a:cs typeface="Times New Roman"/>
              </a:rPr>
              <a:t>(s)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Symbol"/>
                <a:cs typeface="Symbol"/>
              </a:rPr>
              <a:t>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2s</a:t>
            </a:r>
            <a:r>
              <a:rPr sz="1800" spc="262" baseline="43981" dirty="0">
                <a:latin typeface="Times New Roman"/>
                <a:cs typeface="Times New Roman"/>
              </a:rPr>
              <a:t>4</a:t>
            </a:r>
            <a:r>
              <a:rPr sz="1800" spc="60" baseline="43981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Symbol"/>
                <a:cs typeface="Symbol"/>
              </a:rPr>
              <a:t>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6s</a:t>
            </a:r>
            <a:r>
              <a:rPr sz="1800" spc="262" baseline="43981" dirty="0">
                <a:latin typeface="Times New Roman"/>
                <a:cs typeface="Times New Roman"/>
              </a:rPr>
              <a:t>2</a:t>
            </a:r>
            <a:r>
              <a:rPr sz="1800" spc="60" baseline="43981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Symbol"/>
                <a:cs typeface="Symbol"/>
              </a:rPr>
              <a:t>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4</a:t>
            </a:r>
            <a:endParaRPr sz="21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25"/>
              </a:spcBef>
            </a:pPr>
            <a:r>
              <a:rPr sz="2000" dirty="0">
                <a:latin typeface="Tahoma"/>
                <a:cs typeface="Tahoma"/>
              </a:rPr>
              <a:t>(Note </a:t>
            </a:r>
            <a:r>
              <a:rPr sz="2000" spc="-5" dirty="0">
                <a:latin typeface="Tahoma"/>
                <a:cs typeface="Tahoma"/>
              </a:rPr>
              <a:t>each </a:t>
            </a:r>
            <a:r>
              <a:rPr sz="2000" dirty="0">
                <a:latin typeface="Tahoma"/>
                <a:cs typeface="Tahoma"/>
              </a:rPr>
              <a:t>term of </a:t>
            </a:r>
            <a:r>
              <a:rPr sz="2000" spc="-5" dirty="0">
                <a:latin typeface="Tahoma"/>
                <a:cs typeface="Tahoma"/>
              </a:rPr>
              <a:t>next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column</a:t>
            </a:r>
            <a:endParaRPr sz="20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differs </a:t>
            </a:r>
            <a:r>
              <a:rPr sz="2000" spc="-5" dirty="0">
                <a:latin typeface="Tahoma"/>
                <a:cs typeface="Tahoma"/>
              </a:rPr>
              <a:t>by </a:t>
            </a:r>
            <a:r>
              <a:rPr sz="2000" spc="-10" dirty="0">
                <a:latin typeface="Tahoma"/>
                <a:cs typeface="Tahoma"/>
              </a:rPr>
              <a:t>degree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65777" y="4013708"/>
            <a:ext cx="414591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Tahoma"/>
                <a:cs typeface="Tahoma"/>
              </a:rPr>
              <a:t>Take </a:t>
            </a:r>
            <a:r>
              <a:rPr sz="2000" spc="-10" dirty="0">
                <a:latin typeface="Tahoma"/>
                <a:cs typeface="Tahoma"/>
              </a:rPr>
              <a:t>derivative </a:t>
            </a:r>
            <a:r>
              <a:rPr sz="2000" dirty="0">
                <a:latin typeface="Tahoma"/>
                <a:cs typeface="Tahoma"/>
              </a:rPr>
              <a:t>of auxiliary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equation</a:t>
            </a:r>
            <a:endParaRPr sz="2000" dirty="0">
              <a:latin typeface="Tahoma"/>
              <a:cs typeface="Tahoma"/>
            </a:endParaRPr>
          </a:p>
          <a:p>
            <a:pPr marL="520065">
              <a:lnSpc>
                <a:spcPts val="2135"/>
              </a:lnSpc>
              <a:spcBef>
                <a:spcPts val="1785"/>
              </a:spcBef>
            </a:pPr>
            <a:r>
              <a:rPr sz="3225" i="1" u="heavy" spc="450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3225" i="1" spc="450" baseline="34883" dirty="0">
                <a:latin typeface="Times New Roman"/>
                <a:cs typeface="Times New Roman"/>
              </a:rPr>
              <a:t> </a:t>
            </a:r>
            <a:r>
              <a:rPr sz="2150" i="1" spc="210" dirty="0">
                <a:latin typeface="Times New Roman"/>
                <a:cs typeface="Times New Roman"/>
              </a:rPr>
              <a:t>A</a:t>
            </a:r>
            <a:r>
              <a:rPr sz="2150" spc="210" dirty="0">
                <a:latin typeface="Times New Roman"/>
                <a:cs typeface="Times New Roman"/>
              </a:rPr>
              <a:t>(s) </a:t>
            </a:r>
            <a:r>
              <a:rPr sz="2150" spc="330" dirty="0">
                <a:latin typeface="Symbol"/>
                <a:cs typeface="Symbol"/>
              </a:rPr>
              <a:t></a:t>
            </a:r>
            <a:r>
              <a:rPr sz="2150" spc="330" dirty="0">
                <a:latin typeface="Times New Roman"/>
                <a:cs typeface="Times New Roman"/>
              </a:rPr>
              <a:t> </a:t>
            </a:r>
            <a:r>
              <a:rPr sz="2150" spc="260" dirty="0">
                <a:latin typeface="Times New Roman"/>
                <a:cs typeface="Times New Roman"/>
              </a:rPr>
              <a:t>8</a:t>
            </a:r>
            <a:r>
              <a:rPr sz="2150" i="1" spc="260" dirty="0">
                <a:latin typeface="Times New Roman"/>
                <a:cs typeface="Times New Roman"/>
              </a:rPr>
              <a:t>s</a:t>
            </a:r>
            <a:r>
              <a:rPr sz="1875" spc="390" baseline="42222" dirty="0">
                <a:latin typeface="Times New Roman"/>
                <a:cs typeface="Times New Roman"/>
              </a:rPr>
              <a:t>3 </a:t>
            </a:r>
            <a:r>
              <a:rPr sz="2150" spc="330" dirty="0">
                <a:latin typeface="Symbol"/>
                <a:cs typeface="Symbol"/>
              </a:rPr>
              <a:t>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spc="335" dirty="0">
                <a:latin typeface="Times New Roman"/>
                <a:cs typeface="Times New Roman"/>
              </a:rPr>
              <a:t>12s</a:t>
            </a:r>
            <a:endParaRPr sz="2150" dirty="0">
              <a:latin typeface="Times New Roman"/>
              <a:cs typeface="Times New Roman"/>
            </a:endParaRPr>
          </a:p>
          <a:p>
            <a:pPr marL="541020">
              <a:lnSpc>
                <a:spcPts val="2135"/>
              </a:lnSpc>
            </a:pPr>
            <a:r>
              <a:rPr sz="2150" i="1" spc="229" dirty="0">
                <a:latin typeface="Times New Roman"/>
                <a:cs typeface="Times New Roman"/>
              </a:rPr>
              <a:t>ds</a:t>
            </a:r>
            <a:endParaRPr sz="215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150"/>
              </a:spcBef>
              <a:tabLst>
                <a:tab pos="1992630" algn="l"/>
              </a:tabLst>
            </a:pPr>
            <a:r>
              <a:rPr sz="2000" spc="5" dirty="0">
                <a:latin typeface="Tahoma"/>
                <a:cs typeface="Tahoma"/>
              </a:rPr>
              <a:t>Use </a:t>
            </a:r>
            <a:r>
              <a:rPr sz="2000" dirty="0">
                <a:latin typeface="Tahoma"/>
                <a:cs typeface="Tahoma"/>
              </a:rPr>
              <a:t>these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for</a:t>
            </a:r>
            <a:r>
              <a:rPr sz="2000" spc="15" dirty="0">
                <a:latin typeface="Tahoma"/>
                <a:cs typeface="Tahoma"/>
              </a:rPr>
              <a:t> s</a:t>
            </a:r>
            <a:r>
              <a:rPr sz="1950" spc="22" baseline="25641" dirty="0">
                <a:latin typeface="Tahoma"/>
                <a:cs typeface="Tahoma"/>
              </a:rPr>
              <a:t>3	</a:t>
            </a:r>
            <a:r>
              <a:rPr sz="2000" spc="-5" dirty="0">
                <a:latin typeface="Tahoma"/>
                <a:cs typeface="Tahoma"/>
              </a:rPr>
              <a:t>row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coefficients.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60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7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9718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4522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3883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59408" y="1448561"/>
          <a:ext cx="2972433" cy="4419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8578"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19177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24130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05">
                <a:tc>
                  <a:txBody>
                    <a:bodyPr/>
                    <a:lstStyle/>
                    <a:p>
                      <a:pPr marR="31305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9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292">
                <a:tc>
                  <a:txBody>
                    <a:bodyPr/>
                    <a:lstStyle/>
                    <a:p>
                      <a:pPr marR="260985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/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778">
                <a:tc>
                  <a:txBody>
                    <a:bodyPr/>
                    <a:lstStyle/>
                    <a:p>
                      <a:pPr marR="319405" algn="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spc="-13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259">
                <a:tc>
                  <a:txBody>
                    <a:bodyPr/>
                    <a:lstStyle/>
                    <a:p>
                      <a:pPr marR="26098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650" i="1" spc="17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650" i="1" spc="-9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650" i="1" spc="-3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8385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500" i="1" spc="-9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50" spc="-9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2509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3050" i="1" spc="-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50" i="1" spc="-2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963269" y="1762588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>
                <a:moveTo>
                  <a:pt x="0" y="0"/>
                </a:moveTo>
                <a:lnTo>
                  <a:pt x="1576010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80466" y="1530138"/>
            <a:ext cx="4305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65" dirty="0">
                <a:latin typeface="Times New Roman"/>
                <a:cs typeface="Times New Roman"/>
              </a:rPr>
              <a:t>d</a:t>
            </a:r>
            <a:r>
              <a:rPr sz="1300" spc="-65" dirty="0">
                <a:latin typeface="Times New Roman"/>
                <a:cs typeface="Times New Roman"/>
              </a:rPr>
              <a:t>1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2147" y="1344876"/>
            <a:ext cx="158115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05" dirty="0">
                <a:latin typeface="Times New Roman"/>
                <a:cs typeface="Times New Roman"/>
              </a:rPr>
              <a:t>(8</a:t>
            </a:r>
            <a:r>
              <a:rPr sz="2300" spc="-105" dirty="0">
                <a:latin typeface="Symbol"/>
                <a:cs typeface="Symbol"/>
              </a:rPr>
              <a:t></a:t>
            </a:r>
            <a:r>
              <a:rPr sz="2300" spc="-32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6)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65" dirty="0">
                <a:latin typeface="Times New Roman"/>
                <a:cs typeface="Times New Roman"/>
              </a:rPr>
              <a:t> </a:t>
            </a:r>
            <a:r>
              <a:rPr sz="2300" spc="-210" dirty="0">
                <a:latin typeface="Times New Roman"/>
                <a:cs typeface="Times New Roman"/>
              </a:rPr>
              <a:t>(12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2)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6872" y="17592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8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2572" y="2550690"/>
            <a:ext cx="100520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85" dirty="0">
                <a:latin typeface="Times New Roman"/>
                <a:cs typeface="Times New Roman"/>
              </a:rPr>
              <a:t>d</a:t>
            </a:r>
            <a:r>
              <a:rPr sz="1500" spc="385" dirty="0">
                <a:latin typeface="Times New Roman"/>
                <a:cs typeface="Times New Roman"/>
              </a:rPr>
              <a:t>1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75645" y="3972388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59">
                <a:moveTo>
                  <a:pt x="0" y="0"/>
                </a:moveTo>
                <a:lnTo>
                  <a:pt x="1483049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65081" y="3739938"/>
            <a:ext cx="457834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60" dirty="0">
                <a:latin typeface="Times New Roman"/>
                <a:cs typeface="Times New Roman"/>
              </a:rPr>
              <a:t>d </a:t>
            </a:r>
            <a:r>
              <a:rPr sz="1300" spc="-80" dirty="0">
                <a:latin typeface="Times New Roman"/>
                <a:cs typeface="Times New Roman"/>
              </a:rPr>
              <a:t>2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74477" y="3554676"/>
            <a:ext cx="148780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05" dirty="0">
                <a:latin typeface="Times New Roman"/>
                <a:cs typeface="Times New Roman"/>
              </a:rPr>
              <a:t>(8</a:t>
            </a:r>
            <a:r>
              <a:rPr sz="2300" spc="-105" dirty="0">
                <a:latin typeface="Symbol"/>
                <a:cs typeface="Symbol"/>
              </a:rPr>
              <a:t>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4)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2300" spc="-135" dirty="0">
                <a:latin typeface="Times New Roman"/>
                <a:cs typeface="Times New Roman"/>
              </a:rPr>
              <a:t>(0</a:t>
            </a:r>
            <a:r>
              <a:rPr sz="2300" spc="-36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2)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42803" y="39690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8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3010" y="4760490"/>
            <a:ext cx="10579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430" dirty="0">
                <a:latin typeface="Times New Roman"/>
                <a:cs typeface="Times New Roman"/>
              </a:rPr>
              <a:t>d</a:t>
            </a:r>
            <a:r>
              <a:rPr sz="2600" i="1" spc="-375" dirty="0">
                <a:latin typeface="Times New Roman"/>
                <a:cs typeface="Times New Roman"/>
              </a:rPr>
              <a:t> </a:t>
            </a:r>
            <a:r>
              <a:rPr sz="1500" spc="250" dirty="0">
                <a:latin typeface="Times New Roman"/>
                <a:cs typeface="Times New Roman"/>
              </a:rPr>
              <a:t>2</a:t>
            </a:r>
            <a:r>
              <a:rPr sz="1500" spc="365" dirty="0">
                <a:latin typeface="Times New Roman"/>
                <a:cs typeface="Times New Roman"/>
              </a:rPr>
              <a:t> </a:t>
            </a:r>
            <a:r>
              <a:rPr sz="2600" spc="470" dirty="0">
                <a:latin typeface="Symbol"/>
                <a:cs typeface="Symbol"/>
              </a:rPr>
              <a:t>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43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61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7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1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3760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3121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13723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4904" y="4555726"/>
            <a:ext cx="280035" cy="10655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795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66718" y="1595283"/>
          <a:ext cx="2755263" cy="2842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656">
                <a:tc>
                  <a:txBody>
                    <a:bodyPr/>
                    <a:lstStyle/>
                    <a:p>
                      <a:pPr marL="73025">
                        <a:lnSpc>
                          <a:spcPts val="23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7190" algn="r">
                        <a:lnSpc>
                          <a:spcPts val="2815"/>
                        </a:lnSpc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2890"/>
                        </a:lnSpc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0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37211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9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292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R="349885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778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/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spc="-3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56870" algn="r">
                        <a:lnSpc>
                          <a:spcPts val="3180"/>
                        </a:lnSpc>
                        <a:spcBef>
                          <a:spcPts val="535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953028" y="2753188"/>
            <a:ext cx="1569085" cy="0"/>
          </a:xfrm>
          <a:custGeom>
            <a:avLst/>
            <a:gdLst/>
            <a:ahLst/>
            <a:cxnLst/>
            <a:rect l="l" t="t" r="r" b="b"/>
            <a:pathLst>
              <a:path w="1569084">
                <a:moveTo>
                  <a:pt x="0" y="0"/>
                </a:moveTo>
                <a:lnTo>
                  <a:pt x="1568966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81916" y="2335476"/>
            <a:ext cx="2069464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225" baseline="-35024" dirty="0">
                <a:latin typeface="Times New Roman"/>
                <a:cs typeface="Times New Roman"/>
              </a:rPr>
              <a:t>e</a:t>
            </a:r>
            <a:r>
              <a:rPr sz="1950" spc="-225" baseline="-61965" dirty="0">
                <a:latin typeface="Times New Roman"/>
                <a:cs typeface="Times New Roman"/>
              </a:rPr>
              <a:t>1 </a:t>
            </a:r>
            <a:r>
              <a:rPr sz="3450" spc="-262" baseline="-35024" dirty="0">
                <a:latin typeface="Symbol"/>
                <a:cs typeface="Symbol"/>
              </a:rPr>
              <a:t></a:t>
            </a:r>
            <a:r>
              <a:rPr sz="3450" spc="-262" baseline="-35024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(3</a:t>
            </a:r>
            <a:r>
              <a:rPr sz="2300" spc="-114" dirty="0">
                <a:latin typeface="Symbol"/>
                <a:cs typeface="Symbol"/>
              </a:rPr>
              <a:t></a:t>
            </a:r>
            <a:r>
              <a:rPr sz="2300" spc="-114" dirty="0">
                <a:latin typeface="Times New Roman"/>
                <a:cs typeface="Times New Roman"/>
              </a:rPr>
              <a:t>12)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175" dirty="0">
                <a:latin typeface="Times New Roman"/>
                <a:cs typeface="Times New Roman"/>
              </a:rPr>
              <a:t> </a:t>
            </a:r>
            <a:r>
              <a:rPr sz="2300" spc="-100" dirty="0">
                <a:latin typeface="Times New Roman"/>
                <a:cs typeface="Times New Roman"/>
              </a:rPr>
              <a:t>(8</a:t>
            </a:r>
            <a:r>
              <a:rPr sz="2300" spc="-100" dirty="0">
                <a:latin typeface="Symbol"/>
                <a:cs typeface="Symbol"/>
              </a:rPr>
              <a:t></a:t>
            </a:r>
            <a:r>
              <a:rPr sz="2300" spc="-21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4)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66859" y="27498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90656" y="3541290"/>
            <a:ext cx="9563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04" dirty="0">
                <a:latin typeface="Times New Roman"/>
                <a:cs typeface="Times New Roman"/>
              </a:rPr>
              <a:t>e</a:t>
            </a:r>
            <a:r>
              <a:rPr sz="1500" spc="204" dirty="0">
                <a:latin typeface="Times New Roman"/>
                <a:cs typeface="Times New Roman"/>
              </a:rPr>
              <a:t>1 </a:t>
            </a:r>
            <a:r>
              <a:rPr sz="2600" spc="434" dirty="0">
                <a:latin typeface="Symbol"/>
                <a:cs typeface="Symbol"/>
              </a:rPr>
              <a:t></a:t>
            </a:r>
            <a:r>
              <a:rPr sz="2600" spc="125" dirty="0">
                <a:latin typeface="Times New Roman"/>
                <a:cs typeface="Times New Roman"/>
              </a:rPr>
              <a:t> </a:t>
            </a:r>
            <a:r>
              <a:rPr sz="2600" spc="395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62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7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1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3760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3121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13723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4904" y="4668270"/>
            <a:ext cx="280035" cy="9525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270"/>
              </a:spcBef>
            </a:pPr>
            <a:r>
              <a:rPr sz="2700" spc="-9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66718" y="1595283"/>
          <a:ext cx="2755263" cy="2842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656">
                <a:tc>
                  <a:txBody>
                    <a:bodyPr/>
                    <a:lstStyle/>
                    <a:p>
                      <a:pPr marL="73025">
                        <a:lnSpc>
                          <a:spcPts val="23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7190" algn="r">
                        <a:lnSpc>
                          <a:spcPts val="2815"/>
                        </a:lnSpc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2890"/>
                        </a:lnSpc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0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37211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9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292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R="349885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778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/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spc="-3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56870" algn="r">
                        <a:lnSpc>
                          <a:spcPts val="3180"/>
                        </a:lnSpc>
                        <a:spcBef>
                          <a:spcPts val="535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013877" y="2753188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40">
                <a:moveTo>
                  <a:pt x="0" y="0"/>
                </a:moveTo>
                <a:lnTo>
                  <a:pt x="1487875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07146" y="2335476"/>
            <a:ext cx="202247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202" baseline="-35024" dirty="0">
                <a:latin typeface="Times New Roman"/>
                <a:cs typeface="Times New Roman"/>
              </a:rPr>
              <a:t>a</a:t>
            </a:r>
            <a:r>
              <a:rPr sz="1950" i="1" spc="-202" baseline="-61965" dirty="0">
                <a:latin typeface="Times New Roman"/>
                <a:cs typeface="Times New Roman"/>
              </a:rPr>
              <a:t>n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-270" baseline="-35024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(4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4)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spc="-105" dirty="0">
                <a:latin typeface="Times New Roman"/>
                <a:cs typeface="Times New Roman"/>
              </a:rPr>
              <a:t>(3</a:t>
            </a:r>
            <a:r>
              <a:rPr sz="2300" spc="-105" dirty="0">
                <a:latin typeface="Symbol"/>
                <a:cs typeface="Symbol"/>
              </a:rPr>
              <a:t></a:t>
            </a:r>
            <a:r>
              <a:rPr sz="2300" spc="-409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7340" y="2749844"/>
            <a:ext cx="1511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5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2572" y="3541290"/>
            <a:ext cx="10121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75" dirty="0">
                <a:latin typeface="Times New Roman"/>
                <a:cs typeface="Times New Roman"/>
              </a:rPr>
              <a:t>a</a:t>
            </a:r>
            <a:r>
              <a:rPr sz="1500" i="1" spc="275" dirty="0">
                <a:latin typeface="Times New Roman"/>
                <a:cs typeface="Times New Roman"/>
              </a:rPr>
              <a:t>n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63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512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65" dirty="0"/>
              <a:t> </a:t>
            </a:r>
            <a:r>
              <a:rPr sz="2900" dirty="0"/>
              <a:t>7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5284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4645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59408" y="1524761"/>
          <a:ext cx="2971163" cy="4419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8578"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77190" algn="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19177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24130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05">
                <a:tc>
                  <a:txBody>
                    <a:bodyPr/>
                    <a:lstStyle/>
                    <a:p>
                      <a:pPr marR="31305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7211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9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292">
                <a:tc>
                  <a:txBody>
                    <a:bodyPr/>
                    <a:lstStyle/>
                    <a:p>
                      <a:pPr marR="260985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49885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778">
                <a:tc>
                  <a:txBody>
                    <a:bodyPr/>
                    <a:lstStyle/>
                    <a:p>
                      <a:pPr marR="319405" algn="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spc="-3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316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5687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765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563"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4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727575" y="2470530"/>
            <a:ext cx="3885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As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no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sign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change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in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first  column;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system is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stable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64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8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40" y="1022350"/>
            <a:ext cx="293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Comment </a:t>
            </a:r>
            <a:r>
              <a:rPr sz="2400" spc="-5" dirty="0">
                <a:latin typeface="Tahoma"/>
                <a:cs typeface="Tahoma"/>
              </a:rPr>
              <a:t>on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stability.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5130" y="1004390"/>
            <a:ext cx="4352925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550" i="1" spc="-120" dirty="0">
                <a:latin typeface="Times New Roman"/>
                <a:cs typeface="Times New Roman"/>
              </a:rPr>
              <a:t>s</a:t>
            </a:r>
            <a:r>
              <a:rPr sz="2175" spc="-179" baseline="44061" dirty="0">
                <a:latin typeface="Times New Roman"/>
                <a:cs typeface="Times New Roman"/>
              </a:rPr>
              <a:t>6 </a:t>
            </a:r>
            <a:r>
              <a:rPr sz="2550" spc="-245" dirty="0">
                <a:latin typeface="Symbol"/>
                <a:cs typeface="Symbol"/>
              </a:rPr>
              <a:t>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spc="-160" dirty="0">
                <a:latin typeface="Times New Roman"/>
                <a:cs typeface="Times New Roman"/>
              </a:rPr>
              <a:t>2</a:t>
            </a:r>
            <a:r>
              <a:rPr sz="2550" i="1" spc="-160" dirty="0">
                <a:latin typeface="Times New Roman"/>
                <a:cs typeface="Times New Roman"/>
              </a:rPr>
              <a:t>s</a:t>
            </a:r>
            <a:r>
              <a:rPr sz="2175" spc="-240" baseline="44061" dirty="0">
                <a:latin typeface="Times New Roman"/>
                <a:cs typeface="Times New Roman"/>
              </a:rPr>
              <a:t>5 </a:t>
            </a:r>
            <a:r>
              <a:rPr sz="2550" spc="-245" dirty="0">
                <a:latin typeface="Symbol"/>
                <a:cs typeface="Symbol"/>
              </a:rPr>
              <a:t>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spc="-155" dirty="0">
                <a:latin typeface="Times New Roman"/>
                <a:cs typeface="Times New Roman"/>
              </a:rPr>
              <a:t>8</a:t>
            </a:r>
            <a:r>
              <a:rPr sz="2550" i="1" spc="-155" dirty="0">
                <a:latin typeface="Times New Roman"/>
                <a:cs typeface="Times New Roman"/>
              </a:rPr>
              <a:t>s</a:t>
            </a:r>
            <a:r>
              <a:rPr sz="2175" spc="-232" baseline="44061" dirty="0">
                <a:latin typeface="Times New Roman"/>
                <a:cs typeface="Times New Roman"/>
              </a:rPr>
              <a:t>4 </a:t>
            </a:r>
            <a:r>
              <a:rPr sz="2550" spc="-165" dirty="0">
                <a:latin typeface="Symbol"/>
                <a:cs typeface="Symbol"/>
              </a:rPr>
              <a:t></a:t>
            </a:r>
            <a:r>
              <a:rPr sz="2550" spc="-165" dirty="0">
                <a:latin typeface="Times New Roman"/>
                <a:cs typeface="Times New Roman"/>
              </a:rPr>
              <a:t>12</a:t>
            </a:r>
            <a:r>
              <a:rPr sz="2550" i="1" spc="-165" dirty="0">
                <a:latin typeface="Times New Roman"/>
                <a:cs typeface="Times New Roman"/>
              </a:rPr>
              <a:t>s</a:t>
            </a:r>
            <a:r>
              <a:rPr sz="2175" spc="-247" baseline="44061" dirty="0">
                <a:latin typeface="Times New Roman"/>
                <a:cs typeface="Times New Roman"/>
              </a:rPr>
              <a:t>3 </a:t>
            </a:r>
            <a:r>
              <a:rPr sz="2550" spc="-245" dirty="0">
                <a:latin typeface="Symbol"/>
                <a:cs typeface="Symbol"/>
              </a:rPr>
              <a:t>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spc="-180" dirty="0">
                <a:latin typeface="Times New Roman"/>
                <a:cs typeface="Times New Roman"/>
              </a:rPr>
              <a:t>20</a:t>
            </a:r>
            <a:r>
              <a:rPr sz="2550" i="1" spc="-180" dirty="0">
                <a:latin typeface="Times New Roman"/>
                <a:cs typeface="Times New Roman"/>
              </a:rPr>
              <a:t>s</a:t>
            </a:r>
            <a:r>
              <a:rPr sz="2175" spc="-270" baseline="44061" dirty="0">
                <a:latin typeface="Times New Roman"/>
                <a:cs typeface="Times New Roman"/>
              </a:rPr>
              <a:t>2 </a:t>
            </a:r>
            <a:r>
              <a:rPr sz="2550" spc="-190" dirty="0">
                <a:latin typeface="Symbol"/>
                <a:cs typeface="Symbol"/>
              </a:rPr>
              <a:t></a:t>
            </a:r>
            <a:r>
              <a:rPr sz="2550" spc="-190" dirty="0">
                <a:latin typeface="Times New Roman"/>
                <a:cs typeface="Times New Roman"/>
              </a:rPr>
              <a:t>16</a:t>
            </a:r>
            <a:r>
              <a:rPr sz="2550" i="1" spc="-190" dirty="0">
                <a:latin typeface="Times New Roman"/>
                <a:cs typeface="Times New Roman"/>
              </a:rPr>
              <a:t>s </a:t>
            </a:r>
            <a:r>
              <a:rPr sz="2550" spc="-195" dirty="0">
                <a:latin typeface="Symbol"/>
                <a:cs typeface="Symbol"/>
              </a:rPr>
              <a:t></a:t>
            </a:r>
            <a:r>
              <a:rPr sz="2550" spc="-195" dirty="0">
                <a:latin typeface="Times New Roman"/>
                <a:cs typeface="Times New Roman"/>
              </a:rPr>
              <a:t>16 </a:t>
            </a:r>
            <a:r>
              <a:rPr sz="2550" spc="-245" dirty="0">
                <a:latin typeface="Symbol"/>
                <a:cs typeface="Symbol"/>
              </a:rPr>
              <a:t></a:t>
            </a:r>
            <a:r>
              <a:rPr sz="2550" spc="-400" dirty="0">
                <a:latin typeface="Times New Roman"/>
                <a:cs typeface="Times New Roman"/>
              </a:rPr>
              <a:t> </a:t>
            </a:r>
            <a:r>
              <a:rPr sz="2550" spc="-225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93" y="17570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969" y="36931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2361" y="17533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12958" y="1976283"/>
          <a:ext cx="2879089" cy="2818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001">
                <a:tc>
                  <a:txBody>
                    <a:bodyPr/>
                    <a:lstStyle/>
                    <a:p>
                      <a:pPr marL="127000">
                        <a:lnSpc>
                          <a:spcPts val="23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815"/>
                        </a:lnSpc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2890"/>
                        </a:lnSpc>
                        <a:tabLst>
                          <a:tab pos="1036955" algn="l"/>
                        </a:tabLst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20	</a:t>
                      </a:r>
                      <a:r>
                        <a:rPr sz="3675" spc="104" baseline="-2267" dirty="0">
                          <a:latin typeface="Times New Roman"/>
                          <a:cs typeface="Times New Roman"/>
                        </a:rPr>
                        <a:t>16</a:t>
                      </a:r>
                      <a:endParaRPr sz="3675" baseline="-22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081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700" spc="-8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50" spc="7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380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600" i="1" spc="14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spc="14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600" i="1" spc="-16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spc="-165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600" i="1" spc="-18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spc="-180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832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500" i="1" spc="-7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50" spc="-7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500" i="1" spc="-1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500" i="1" spc="-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85" dirty="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377">
                <a:tc>
                  <a:txBody>
                    <a:bodyPr/>
                    <a:lstStyle/>
                    <a:p>
                      <a:pPr marL="31750">
                        <a:lnSpc>
                          <a:spcPts val="3125"/>
                        </a:lnSpc>
                        <a:spcBef>
                          <a:spcPts val="700"/>
                        </a:spcBef>
                      </a:pP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00" spc="1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484904" y="4936726"/>
            <a:ext cx="280035" cy="10655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795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533" y="2295988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4">
                <a:moveTo>
                  <a:pt x="0" y="0"/>
                </a:moveTo>
                <a:lnTo>
                  <a:pt x="1538359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96267" y="2063538"/>
            <a:ext cx="40830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55" dirty="0">
                <a:latin typeface="Times New Roman"/>
                <a:cs typeface="Times New Roman"/>
              </a:rPr>
              <a:t>b</a:t>
            </a:r>
            <a:r>
              <a:rPr sz="1300" spc="-155" dirty="0">
                <a:latin typeface="Times New Roman"/>
                <a:cs typeface="Times New Roman"/>
              </a:rPr>
              <a:t>1</a:t>
            </a:r>
            <a:r>
              <a:rPr sz="1300" spc="-15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56374" y="1878276"/>
            <a:ext cx="15424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14" dirty="0">
                <a:latin typeface="Times New Roman"/>
                <a:cs typeface="Times New Roman"/>
              </a:rPr>
              <a:t>(2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spc="-160" dirty="0">
                <a:latin typeface="Times New Roman"/>
                <a:cs typeface="Times New Roman"/>
              </a:rPr>
              <a:t>8)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60" dirty="0">
                <a:latin typeface="Times New Roman"/>
                <a:cs typeface="Times New Roman"/>
              </a:rPr>
              <a:t> </a:t>
            </a:r>
            <a:r>
              <a:rPr sz="2300" spc="-210" dirty="0">
                <a:latin typeface="Times New Roman"/>
                <a:cs typeface="Times New Roman"/>
              </a:rPr>
              <a:t>(12</a:t>
            </a:r>
            <a:r>
              <a:rPr sz="2300" spc="-36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175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56317" y="22926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33615" y="3819988"/>
            <a:ext cx="1678939" cy="0"/>
          </a:xfrm>
          <a:custGeom>
            <a:avLst/>
            <a:gdLst/>
            <a:ahLst/>
            <a:cxnLst/>
            <a:rect l="l" t="t" r="r" b="b"/>
            <a:pathLst>
              <a:path w="1678940">
                <a:moveTo>
                  <a:pt x="0" y="0"/>
                </a:moveTo>
                <a:lnTo>
                  <a:pt x="1678442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20621" y="2779290"/>
            <a:ext cx="2220595" cy="1000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105"/>
              </a:spcBef>
            </a:pPr>
            <a:r>
              <a:rPr sz="2600" i="1" spc="235" dirty="0">
                <a:latin typeface="Times New Roman"/>
                <a:cs typeface="Times New Roman"/>
              </a:rPr>
              <a:t>b</a:t>
            </a:r>
            <a:r>
              <a:rPr sz="1500" spc="235" dirty="0">
                <a:latin typeface="Times New Roman"/>
                <a:cs typeface="Times New Roman"/>
              </a:rPr>
              <a:t>1 </a:t>
            </a:r>
            <a:r>
              <a:rPr sz="2600" spc="445" dirty="0">
                <a:latin typeface="Symbol"/>
                <a:cs typeface="Symbol"/>
              </a:rPr>
              <a:t></a:t>
            </a:r>
            <a:r>
              <a:rPr sz="2600" spc="135" dirty="0">
                <a:latin typeface="Times New Roman"/>
                <a:cs typeface="Times New Roman"/>
              </a:rPr>
              <a:t> </a:t>
            </a:r>
            <a:r>
              <a:rPr sz="2600" spc="405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89"/>
              </a:spcBef>
            </a:pPr>
            <a:r>
              <a:rPr sz="3450" i="1" spc="-135" baseline="-35024" dirty="0">
                <a:latin typeface="Times New Roman"/>
                <a:cs typeface="Times New Roman"/>
              </a:rPr>
              <a:t>b</a:t>
            </a:r>
            <a:r>
              <a:rPr sz="1950" spc="-135" baseline="-61965" dirty="0">
                <a:latin typeface="Times New Roman"/>
                <a:cs typeface="Times New Roman"/>
              </a:rPr>
              <a:t>2</a:t>
            </a:r>
            <a:r>
              <a:rPr sz="1950" spc="-104" baseline="-61965" dirty="0">
                <a:latin typeface="Times New Roman"/>
                <a:cs typeface="Times New Roman"/>
              </a:rPr>
              <a:t> </a:t>
            </a:r>
            <a:r>
              <a:rPr sz="3450" spc="-262" baseline="-35024" dirty="0">
                <a:latin typeface="Symbol"/>
                <a:cs typeface="Symbol"/>
              </a:rPr>
              <a:t></a:t>
            </a:r>
            <a:r>
              <a:rPr sz="3450" spc="30" baseline="-35024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(2</a:t>
            </a:r>
            <a:r>
              <a:rPr sz="2300" spc="-36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280" dirty="0">
                <a:latin typeface="Times New Roman"/>
                <a:cs typeface="Times New Roman"/>
              </a:rPr>
              <a:t> </a:t>
            </a:r>
            <a:r>
              <a:rPr sz="2300" spc="-155" dirty="0">
                <a:latin typeface="Times New Roman"/>
                <a:cs typeface="Times New Roman"/>
              </a:rPr>
              <a:t>20)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45" dirty="0">
                <a:latin typeface="Times New Roman"/>
                <a:cs typeface="Times New Roman"/>
              </a:rPr>
              <a:t> </a:t>
            </a:r>
            <a:r>
              <a:rPr sz="2300" spc="-204" dirty="0">
                <a:latin typeface="Times New Roman"/>
                <a:cs typeface="Times New Roman"/>
              </a:rPr>
              <a:t>(16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175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42999" y="3629930"/>
            <a:ext cx="1210945" cy="117284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80"/>
              </a:spcBef>
            </a:pPr>
            <a:r>
              <a:rPr sz="2300" spc="-16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600" i="1" spc="340" dirty="0">
                <a:latin typeface="Times New Roman"/>
                <a:cs typeface="Times New Roman"/>
              </a:rPr>
              <a:t>b</a:t>
            </a:r>
            <a:r>
              <a:rPr sz="1500" spc="340" dirty="0">
                <a:latin typeface="Times New Roman"/>
                <a:cs typeface="Times New Roman"/>
              </a:rPr>
              <a:t>2 </a:t>
            </a:r>
            <a:r>
              <a:rPr sz="2600" spc="450" dirty="0">
                <a:latin typeface="Symbol"/>
                <a:cs typeface="Symbol"/>
              </a:rPr>
              <a:t>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325" dirty="0">
                <a:latin typeface="Times New Roman"/>
                <a:cs typeface="Times New Roman"/>
              </a:rPr>
              <a:t>12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90745" y="5420188"/>
            <a:ext cx="1548765" cy="0"/>
          </a:xfrm>
          <a:custGeom>
            <a:avLst/>
            <a:gdLst/>
            <a:ahLst/>
            <a:cxnLst/>
            <a:rect l="l" t="t" r="r" b="b"/>
            <a:pathLst>
              <a:path w="1548765">
                <a:moveTo>
                  <a:pt x="0" y="0"/>
                </a:moveTo>
                <a:lnTo>
                  <a:pt x="1548176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13055" y="5187738"/>
            <a:ext cx="42545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10" dirty="0">
                <a:latin typeface="Times New Roman"/>
                <a:cs typeface="Times New Roman"/>
              </a:rPr>
              <a:t>b</a:t>
            </a:r>
            <a:r>
              <a:rPr sz="1300" spc="-110" dirty="0">
                <a:latin typeface="Times New Roman"/>
                <a:cs typeface="Times New Roman"/>
              </a:rPr>
              <a:t>3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89595" y="5002476"/>
            <a:ext cx="155194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20" dirty="0">
                <a:latin typeface="Times New Roman"/>
                <a:cs typeface="Times New Roman"/>
              </a:rPr>
              <a:t>(2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spc="-140" dirty="0">
                <a:latin typeface="Symbol"/>
                <a:cs typeface="Symbol"/>
              </a:rPr>
              <a:t></a:t>
            </a:r>
            <a:r>
              <a:rPr sz="2300" spc="-140" dirty="0">
                <a:latin typeface="Times New Roman"/>
                <a:cs typeface="Times New Roman"/>
              </a:rPr>
              <a:t>16)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70" dirty="0">
                <a:latin typeface="Times New Roman"/>
                <a:cs typeface="Times New Roman"/>
              </a:rPr>
              <a:t> </a:t>
            </a:r>
            <a:r>
              <a:rPr sz="2300" spc="-130" dirty="0">
                <a:latin typeface="Times New Roman"/>
                <a:cs typeface="Times New Roman"/>
              </a:rPr>
              <a:t>(0</a:t>
            </a:r>
            <a:r>
              <a:rPr sz="2300" spc="-365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180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94124" y="54168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35440" y="5979690"/>
            <a:ext cx="116776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15" dirty="0">
                <a:latin typeface="Times New Roman"/>
                <a:cs typeface="Times New Roman"/>
              </a:rPr>
              <a:t>b</a:t>
            </a:r>
            <a:r>
              <a:rPr sz="1500" spc="315" dirty="0">
                <a:latin typeface="Times New Roman"/>
                <a:cs typeface="Times New Roman"/>
              </a:rPr>
              <a:t>3 </a:t>
            </a:r>
            <a:r>
              <a:rPr sz="2600" spc="450" dirty="0">
                <a:latin typeface="Symbol"/>
                <a:cs typeface="Symbol"/>
              </a:rPr>
              <a:t>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325" dirty="0">
                <a:latin typeface="Times New Roman"/>
                <a:cs typeface="Times New Roman"/>
              </a:rPr>
              <a:t>16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65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8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rlito"/>
                <a:cs typeface="Carlito"/>
              </a:rPr>
              <a:t>cont…..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493" y="13760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969" y="3312133"/>
            <a:ext cx="280670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198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89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322" y="5265149"/>
            <a:ext cx="12382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893" y="5273174"/>
            <a:ext cx="1574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-15" dirty="0"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1361" y="13723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3904" y="4555726"/>
            <a:ext cx="280035" cy="10655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795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31958" y="1595283"/>
          <a:ext cx="2881630" cy="2818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001">
                <a:tc>
                  <a:txBody>
                    <a:bodyPr/>
                    <a:lstStyle/>
                    <a:p>
                      <a:pPr marL="127000">
                        <a:lnSpc>
                          <a:spcPts val="23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815"/>
                        </a:lnSpc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ts val="2890"/>
                        </a:lnSpc>
                      </a:pPr>
                      <a:r>
                        <a:rPr sz="2650" spc="-3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50" spc="7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081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700" spc="-8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50" spc="7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153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600" spc="-26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600" spc="-26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059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500" i="1" spc="-7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50" spc="-7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500" i="1" spc="-1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500" i="1" spc="-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85" dirty="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500" i="1" spc="-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3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377">
                <a:tc>
                  <a:txBody>
                    <a:bodyPr/>
                    <a:lstStyle/>
                    <a:p>
                      <a:pPr marL="31750">
                        <a:lnSpc>
                          <a:spcPts val="3125"/>
                        </a:lnSpc>
                        <a:spcBef>
                          <a:spcPts val="700"/>
                        </a:spcBef>
                      </a:pP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00" spc="1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5884829" y="1305388"/>
            <a:ext cx="1696720" cy="0"/>
          </a:xfrm>
          <a:custGeom>
            <a:avLst/>
            <a:gdLst/>
            <a:ahLst/>
            <a:cxnLst/>
            <a:rect l="l" t="t" r="r" b="b"/>
            <a:pathLst>
              <a:path w="1696720">
                <a:moveTo>
                  <a:pt x="0" y="0"/>
                </a:moveTo>
                <a:lnTo>
                  <a:pt x="1696227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10246" y="887676"/>
            <a:ext cx="219964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202" baseline="-35024" dirty="0">
                <a:latin typeface="Times New Roman"/>
                <a:cs typeface="Times New Roman"/>
              </a:rPr>
              <a:t>c</a:t>
            </a:r>
            <a:r>
              <a:rPr sz="1950" spc="-202" baseline="-61965" dirty="0">
                <a:latin typeface="Times New Roman"/>
                <a:cs typeface="Times New Roman"/>
              </a:rPr>
              <a:t>1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-270" baseline="-35024" dirty="0">
                <a:latin typeface="Times New Roman"/>
                <a:cs typeface="Times New Roman"/>
              </a:rPr>
              <a:t> </a:t>
            </a:r>
            <a:r>
              <a:rPr sz="2300" spc="-120" dirty="0">
                <a:latin typeface="Times New Roman"/>
                <a:cs typeface="Times New Roman"/>
              </a:rPr>
              <a:t>(2 </a:t>
            </a:r>
            <a:r>
              <a:rPr sz="2300" spc="-140" dirty="0">
                <a:latin typeface="Symbol"/>
                <a:cs typeface="Symbol"/>
              </a:rPr>
              <a:t></a:t>
            </a:r>
            <a:r>
              <a:rPr sz="2300" spc="-140" dirty="0">
                <a:latin typeface="Times New Roman"/>
                <a:cs typeface="Times New Roman"/>
              </a:rPr>
              <a:t>12)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spc="-120" dirty="0">
                <a:latin typeface="Times New Roman"/>
                <a:cs typeface="Times New Roman"/>
              </a:rPr>
              <a:t>(2</a:t>
            </a:r>
            <a:r>
              <a:rPr sz="2300" spc="-495" dirty="0">
                <a:latin typeface="Times New Roman"/>
                <a:cs typeface="Times New Roman"/>
              </a:rPr>
              <a:t> </a:t>
            </a:r>
            <a:r>
              <a:rPr sz="2300" spc="-140" dirty="0">
                <a:latin typeface="Symbol"/>
                <a:cs typeface="Symbol"/>
              </a:rPr>
              <a:t></a:t>
            </a:r>
            <a:r>
              <a:rPr sz="2300" spc="-140" dirty="0">
                <a:latin typeface="Times New Roman"/>
                <a:cs typeface="Times New Roman"/>
              </a:rPr>
              <a:t>12)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2394" y="13020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90656" y="2093490"/>
            <a:ext cx="9563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29" dirty="0">
                <a:latin typeface="Times New Roman"/>
                <a:cs typeface="Times New Roman"/>
              </a:rPr>
              <a:t>c</a:t>
            </a:r>
            <a:r>
              <a:rPr sz="1500" spc="229" dirty="0">
                <a:latin typeface="Times New Roman"/>
                <a:cs typeface="Times New Roman"/>
              </a:rPr>
              <a:t>1 </a:t>
            </a:r>
            <a:r>
              <a:rPr sz="2600" spc="434" dirty="0">
                <a:latin typeface="Symbol"/>
                <a:cs typeface="Symbol"/>
              </a:rPr>
              <a:t>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39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41676" y="4150890"/>
            <a:ext cx="9988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35" dirty="0">
                <a:latin typeface="Times New Roman"/>
                <a:cs typeface="Times New Roman"/>
              </a:rPr>
              <a:t>c</a:t>
            </a:r>
            <a:r>
              <a:rPr sz="1500" spc="335" dirty="0">
                <a:latin typeface="Times New Roman"/>
                <a:cs typeface="Times New Roman"/>
              </a:rPr>
              <a:t>2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51937" y="4863963"/>
            <a:ext cx="2023110" cy="8547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3450" i="1" spc="-142" baseline="-35024" dirty="0">
                <a:latin typeface="Times New Roman"/>
                <a:cs typeface="Times New Roman"/>
              </a:rPr>
              <a:t>c</a:t>
            </a:r>
            <a:r>
              <a:rPr sz="1950" spc="-142" baseline="-61965" dirty="0">
                <a:latin typeface="Times New Roman"/>
                <a:cs typeface="Times New Roman"/>
              </a:rPr>
              <a:t>3</a:t>
            </a:r>
            <a:r>
              <a:rPr sz="1950" spc="-135" baseline="-61965" dirty="0">
                <a:latin typeface="Times New Roman"/>
                <a:cs typeface="Times New Roman"/>
              </a:rPr>
              <a:t>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52" baseline="-35024" dirty="0">
                <a:latin typeface="Times New Roman"/>
                <a:cs typeface="Times New Roman"/>
              </a:rPr>
              <a:t> </a:t>
            </a:r>
            <a:r>
              <a:rPr sz="2300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sz="23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3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0)</a:t>
            </a:r>
            <a:r>
              <a:rPr sz="2300" u="heavy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300" u="heavy" spc="-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sz="23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2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  <a:p>
            <a:pPr marL="474345" algn="ctr">
              <a:lnSpc>
                <a:spcPct val="100000"/>
              </a:lnSpc>
              <a:spcBef>
                <a:spcPts val="500"/>
              </a:spcBef>
            </a:pPr>
            <a:r>
              <a:rPr sz="2300" spc="-16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25125" y="6132090"/>
            <a:ext cx="9829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00" dirty="0">
                <a:latin typeface="Times New Roman"/>
                <a:cs typeface="Times New Roman"/>
              </a:rPr>
              <a:t>c</a:t>
            </a:r>
            <a:r>
              <a:rPr sz="1500" spc="300" dirty="0">
                <a:latin typeface="Times New Roman"/>
                <a:cs typeface="Times New Roman"/>
              </a:rPr>
              <a:t>3 </a:t>
            </a:r>
            <a:r>
              <a:rPr sz="2600" spc="445" dirty="0">
                <a:latin typeface="Symbol"/>
                <a:cs typeface="Symbol"/>
              </a:rPr>
              <a:t>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40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40" y="6419189"/>
            <a:ext cx="8451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Tahoma"/>
                <a:cs typeface="Tahoma"/>
              </a:rPr>
              <a:t>LPU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71365" y="6419189"/>
            <a:ext cx="10026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 err="1">
                <a:latin typeface="Tahoma"/>
                <a:cs typeface="Tahoma"/>
              </a:rPr>
              <a:t>Dr.Anuj</a:t>
            </a:r>
            <a:r>
              <a:rPr lang="en-US" sz="1400" spc="-10" dirty="0">
                <a:latin typeface="Tahoma"/>
                <a:cs typeface="Tahoma"/>
              </a:rPr>
              <a:t> Jain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87333" y="6419189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80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15266" y="3286354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5">
                <a:moveTo>
                  <a:pt x="0" y="0"/>
                </a:moveTo>
                <a:lnTo>
                  <a:pt x="1650038" y="0"/>
                </a:lnTo>
              </a:path>
            </a:pathLst>
          </a:custGeom>
          <a:ln w="14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54705" y="3053858"/>
            <a:ext cx="41211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i="1" spc="-80" dirty="0">
                <a:latin typeface="Times New Roman"/>
                <a:cs typeface="Times New Roman"/>
              </a:rPr>
              <a:t>c</a:t>
            </a:r>
            <a:r>
              <a:rPr sz="1300" spc="-80" dirty="0">
                <a:latin typeface="Times New Roman"/>
                <a:cs typeface="Times New Roman"/>
              </a:rPr>
              <a:t>2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2300" spc="-20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14126" y="2869157"/>
            <a:ext cx="165227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20" dirty="0">
                <a:latin typeface="Times New Roman"/>
                <a:cs typeface="Times New Roman"/>
              </a:rPr>
              <a:t>(2</a:t>
            </a:r>
            <a:r>
              <a:rPr sz="2300" spc="-120" dirty="0">
                <a:latin typeface="Symbol"/>
                <a:cs typeface="Symbol"/>
              </a:rPr>
              <a:t></a:t>
            </a:r>
            <a:r>
              <a:rPr sz="2300" spc="-120" dirty="0">
                <a:latin typeface="Times New Roman"/>
                <a:cs typeface="Times New Roman"/>
              </a:rPr>
              <a:t>16) </a:t>
            </a:r>
            <a:r>
              <a:rPr sz="2300" spc="-200" dirty="0">
                <a:latin typeface="Symbol"/>
                <a:cs typeface="Symbol"/>
              </a:rPr>
              <a:t></a:t>
            </a:r>
            <a:r>
              <a:rPr sz="2300" spc="-455" dirty="0">
                <a:latin typeface="Times New Roman"/>
                <a:cs typeface="Times New Roman"/>
              </a:rPr>
              <a:t> </a:t>
            </a:r>
            <a:r>
              <a:rPr sz="2300" spc="-120" dirty="0">
                <a:latin typeface="Times New Roman"/>
                <a:cs typeface="Times New Roman"/>
              </a:rPr>
              <a:t>(2</a:t>
            </a:r>
            <a:r>
              <a:rPr sz="2300" spc="-120" dirty="0">
                <a:latin typeface="Symbol"/>
                <a:cs typeface="Symbol"/>
              </a:rPr>
              <a:t></a:t>
            </a:r>
            <a:r>
              <a:rPr sz="2300" spc="-120" dirty="0">
                <a:latin typeface="Times New Roman"/>
                <a:cs typeface="Times New Roman"/>
              </a:rPr>
              <a:t>16)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69751" y="3282824"/>
            <a:ext cx="14922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8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8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rlito"/>
                <a:cs typeface="Carlito"/>
              </a:rPr>
              <a:t>cont…..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093" y="13760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569" y="33121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961" y="13723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1504" y="4555726"/>
            <a:ext cx="280035" cy="10655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795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79558" y="1595283"/>
          <a:ext cx="2881630" cy="281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001">
                <a:tc>
                  <a:txBody>
                    <a:bodyPr/>
                    <a:lstStyle/>
                    <a:p>
                      <a:pPr marL="127000">
                        <a:lnSpc>
                          <a:spcPts val="23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815"/>
                        </a:lnSpc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ts val="2890"/>
                        </a:lnSpc>
                      </a:pPr>
                      <a:r>
                        <a:rPr sz="2650" spc="-3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50" spc="7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081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R="292100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700" spc="-3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50" spc="7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213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R="278130" algn="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600" spc="-3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600" spc="-26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937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3125"/>
                        </a:lnSpc>
                        <a:spcBef>
                          <a:spcPts val="1280"/>
                        </a:spcBef>
                      </a:pP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00" spc="1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7302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473575" y="1346453"/>
            <a:ext cx="366141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220345">
              <a:lnSpc>
                <a:spcPct val="100000"/>
              </a:lnSpc>
              <a:spcBef>
                <a:spcPts val="105"/>
              </a:spcBef>
              <a:tabLst>
                <a:tab pos="982980" algn="l"/>
              </a:tabLst>
            </a:pPr>
            <a:r>
              <a:rPr sz="2000" spc="-5" dirty="0">
                <a:latin typeface="Tahoma"/>
                <a:cs typeface="Tahoma"/>
              </a:rPr>
              <a:t>Here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</a:t>
            </a:r>
            <a:r>
              <a:rPr sz="1950" spc="15" baseline="25641" dirty="0">
                <a:latin typeface="Tahoma"/>
                <a:cs typeface="Tahoma"/>
              </a:rPr>
              <a:t>3	</a:t>
            </a:r>
            <a:r>
              <a:rPr sz="2000" spc="-5" dirty="0">
                <a:latin typeface="Tahoma"/>
                <a:cs typeface="Tahoma"/>
              </a:rPr>
              <a:t>row breaks </a:t>
            </a:r>
            <a:r>
              <a:rPr sz="2000" dirty="0">
                <a:latin typeface="Tahoma"/>
                <a:cs typeface="Tahoma"/>
              </a:rPr>
              <a:t>down.  </a:t>
            </a:r>
            <a:r>
              <a:rPr sz="2000" spc="-5" dirty="0">
                <a:latin typeface="Tahoma"/>
                <a:cs typeface="Tahoma"/>
              </a:rPr>
              <a:t>Hence write </a:t>
            </a:r>
            <a:r>
              <a:rPr sz="2000" dirty="0">
                <a:latin typeface="Tahoma"/>
                <a:cs typeface="Tahoma"/>
              </a:rPr>
              <a:t>auxiliary </a:t>
            </a:r>
            <a:r>
              <a:rPr sz="2000" spc="-5" dirty="0">
                <a:latin typeface="Tahoma"/>
                <a:cs typeface="Tahoma"/>
              </a:rPr>
              <a:t>equation 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10" dirty="0">
                <a:latin typeface="Tahoma"/>
                <a:cs typeface="Tahoma"/>
              </a:rPr>
              <a:t>s</a:t>
            </a:r>
            <a:r>
              <a:rPr sz="1950" spc="15" baseline="25641" dirty="0">
                <a:latin typeface="Tahoma"/>
                <a:cs typeface="Tahoma"/>
              </a:rPr>
              <a:t>4</a:t>
            </a:r>
            <a:r>
              <a:rPr sz="1950" spc="322" baseline="25641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382905">
              <a:lnSpc>
                <a:spcPct val="100000"/>
              </a:lnSpc>
              <a:spcBef>
                <a:spcPts val="655"/>
              </a:spcBef>
            </a:pPr>
            <a:r>
              <a:rPr sz="2100" i="1" spc="70" dirty="0">
                <a:latin typeface="Times New Roman"/>
                <a:cs typeface="Times New Roman"/>
              </a:rPr>
              <a:t>A</a:t>
            </a:r>
            <a:r>
              <a:rPr sz="2100" spc="70" dirty="0">
                <a:latin typeface="Times New Roman"/>
                <a:cs typeface="Times New Roman"/>
              </a:rPr>
              <a:t>(s)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Symbol"/>
                <a:cs typeface="Symbol"/>
              </a:rPr>
              <a:t>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2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s</a:t>
            </a:r>
            <a:r>
              <a:rPr sz="1800" spc="172" baseline="43981" dirty="0">
                <a:latin typeface="Times New Roman"/>
                <a:cs typeface="Times New Roman"/>
              </a:rPr>
              <a:t>4</a:t>
            </a:r>
            <a:r>
              <a:rPr sz="1800" spc="89" baseline="43981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Symbol"/>
                <a:cs typeface="Symbol"/>
              </a:rPr>
              <a:t></a:t>
            </a:r>
            <a:r>
              <a:rPr sz="2100" spc="-29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12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s</a:t>
            </a:r>
            <a:r>
              <a:rPr sz="1800" spc="179" baseline="43981" dirty="0">
                <a:latin typeface="Times New Roman"/>
                <a:cs typeface="Times New Roman"/>
              </a:rPr>
              <a:t>2</a:t>
            </a:r>
            <a:r>
              <a:rPr sz="1800" spc="82" baseline="43981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Symbol"/>
                <a:cs typeface="Symbol"/>
              </a:rPr>
              <a:t></a:t>
            </a:r>
            <a:r>
              <a:rPr sz="2100" spc="-29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16</a:t>
            </a:r>
            <a:endParaRPr sz="210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1625"/>
              </a:spcBef>
            </a:pPr>
            <a:r>
              <a:rPr sz="2000" dirty="0">
                <a:latin typeface="Tahoma"/>
                <a:cs typeface="Tahoma"/>
              </a:rPr>
              <a:t>(Note </a:t>
            </a:r>
            <a:r>
              <a:rPr sz="2000" spc="-5" dirty="0">
                <a:latin typeface="Tahoma"/>
                <a:cs typeface="Tahoma"/>
              </a:rPr>
              <a:t>each term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next column  </a:t>
            </a:r>
            <a:r>
              <a:rPr sz="2000" spc="-10" dirty="0">
                <a:latin typeface="Tahoma"/>
                <a:cs typeface="Tahoma"/>
              </a:rPr>
              <a:t>differs </a:t>
            </a:r>
            <a:r>
              <a:rPr sz="2000" spc="-5" dirty="0">
                <a:latin typeface="Tahoma"/>
                <a:cs typeface="Tahoma"/>
              </a:rPr>
              <a:t>by </a:t>
            </a:r>
            <a:r>
              <a:rPr sz="2000" spc="-10" dirty="0">
                <a:latin typeface="Tahoma"/>
                <a:cs typeface="Tahoma"/>
              </a:rPr>
              <a:t>degree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8975" y="4089908"/>
            <a:ext cx="4057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Tahoma"/>
                <a:cs typeface="Tahoma"/>
              </a:rPr>
              <a:t>Take </a:t>
            </a:r>
            <a:r>
              <a:rPr sz="2000" spc="-10" dirty="0">
                <a:latin typeface="Tahoma"/>
                <a:cs typeface="Tahoma"/>
              </a:rPr>
              <a:t>derivative </a:t>
            </a:r>
            <a:r>
              <a:rPr sz="2000" dirty="0">
                <a:latin typeface="Tahoma"/>
                <a:cs typeface="Tahoma"/>
              </a:rPr>
              <a:t>of auxiliary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equation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8175" y="4620451"/>
            <a:ext cx="3876040" cy="10198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6095">
              <a:lnSpc>
                <a:spcPts val="2135"/>
              </a:lnSpc>
              <a:spcBef>
                <a:spcPts val="110"/>
              </a:spcBef>
            </a:pPr>
            <a:r>
              <a:rPr sz="3225" i="1" u="heavy" spc="450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3225" i="1" spc="450" baseline="34883" dirty="0">
                <a:latin typeface="Times New Roman"/>
                <a:cs typeface="Times New Roman"/>
              </a:rPr>
              <a:t> </a:t>
            </a:r>
            <a:r>
              <a:rPr sz="2150" i="1" spc="210" dirty="0">
                <a:latin typeface="Times New Roman"/>
                <a:cs typeface="Times New Roman"/>
              </a:rPr>
              <a:t>A</a:t>
            </a:r>
            <a:r>
              <a:rPr sz="2150" spc="210" dirty="0">
                <a:latin typeface="Times New Roman"/>
                <a:cs typeface="Times New Roman"/>
              </a:rPr>
              <a:t>(s) </a:t>
            </a:r>
            <a:r>
              <a:rPr sz="2150" spc="330" dirty="0">
                <a:latin typeface="Symbol"/>
                <a:cs typeface="Symbol"/>
              </a:rPr>
              <a:t></a:t>
            </a:r>
            <a:r>
              <a:rPr sz="2150" spc="330" dirty="0">
                <a:latin typeface="Times New Roman"/>
                <a:cs typeface="Times New Roman"/>
              </a:rPr>
              <a:t> </a:t>
            </a:r>
            <a:r>
              <a:rPr sz="2150" spc="254" dirty="0">
                <a:latin typeface="Times New Roman"/>
                <a:cs typeface="Times New Roman"/>
              </a:rPr>
              <a:t>8</a:t>
            </a:r>
            <a:r>
              <a:rPr sz="2150" i="1" spc="254" dirty="0">
                <a:latin typeface="Times New Roman"/>
                <a:cs typeface="Times New Roman"/>
              </a:rPr>
              <a:t>s</a:t>
            </a:r>
            <a:r>
              <a:rPr sz="1875" spc="382" baseline="42222" dirty="0">
                <a:latin typeface="Times New Roman"/>
                <a:cs typeface="Times New Roman"/>
              </a:rPr>
              <a:t>3 </a:t>
            </a:r>
            <a:r>
              <a:rPr sz="2150" spc="330" dirty="0">
                <a:latin typeface="Symbol"/>
                <a:cs typeface="Symbol"/>
              </a:rPr>
              <a:t></a:t>
            </a:r>
            <a:r>
              <a:rPr sz="2150" spc="385" dirty="0">
                <a:latin typeface="Times New Roman"/>
                <a:cs typeface="Times New Roman"/>
              </a:rPr>
              <a:t> </a:t>
            </a:r>
            <a:r>
              <a:rPr sz="2150" spc="335" dirty="0">
                <a:latin typeface="Times New Roman"/>
                <a:cs typeface="Times New Roman"/>
              </a:rPr>
              <a:t>24s</a:t>
            </a:r>
            <a:endParaRPr sz="2150">
              <a:latin typeface="Times New Roman"/>
              <a:cs typeface="Times New Roman"/>
            </a:endParaRPr>
          </a:p>
          <a:p>
            <a:pPr marL="527685">
              <a:lnSpc>
                <a:spcPts val="2135"/>
              </a:lnSpc>
            </a:pPr>
            <a:r>
              <a:rPr sz="2150" i="1" spc="225" dirty="0">
                <a:latin typeface="Times New Roman"/>
                <a:cs typeface="Times New Roman"/>
              </a:rPr>
              <a:t>ds</a:t>
            </a:r>
            <a:endParaRPr sz="21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150"/>
              </a:spcBef>
              <a:tabLst>
                <a:tab pos="1992630" algn="l"/>
              </a:tabLst>
            </a:pPr>
            <a:r>
              <a:rPr sz="2000" spc="5" dirty="0">
                <a:latin typeface="Tahoma"/>
                <a:cs typeface="Tahoma"/>
              </a:rPr>
              <a:t>Use </a:t>
            </a:r>
            <a:r>
              <a:rPr sz="2000" dirty="0">
                <a:latin typeface="Tahoma"/>
                <a:cs typeface="Tahoma"/>
              </a:rPr>
              <a:t>these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for</a:t>
            </a:r>
            <a:r>
              <a:rPr sz="2000" spc="15" dirty="0">
                <a:latin typeface="Tahoma"/>
                <a:cs typeface="Tahoma"/>
              </a:rPr>
              <a:t> s</a:t>
            </a:r>
            <a:r>
              <a:rPr sz="1950" spc="22" baseline="25641" dirty="0">
                <a:latin typeface="Tahoma"/>
                <a:cs typeface="Tahoma"/>
              </a:rPr>
              <a:t>3	</a:t>
            </a:r>
            <a:r>
              <a:rPr sz="2000" spc="-5" dirty="0">
                <a:latin typeface="Tahoma"/>
                <a:cs typeface="Tahoma"/>
              </a:rPr>
              <a:t>row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coefficients.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67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8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402830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rlito"/>
                <a:cs typeface="Carlito"/>
              </a:rPr>
              <a:t>cont…..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4522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3883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14485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95613" y="1354015"/>
            <a:ext cx="229235" cy="186563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720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650" spc="-110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1735"/>
              </a:spcBef>
            </a:pPr>
            <a:r>
              <a:rPr sz="2600" spc="27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8205" y="1662431"/>
            <a:ext cx="355600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70" dirty="0">
                <a:latin typeface="Times New Roman"/>
                <a:cs typeface="Times New Roman"/>
              </a:rPr>
              <a:t>16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4904" y="3335789"/>
            <a:ext cx="339725" cy="236156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400"/>
              </a:spcBef>
            </a:pPr>
            <a:r>
              <a:rPr sz="2650" spc="-120" dirty="0">
                <a:latin typeface="Times New Roman"/>
                <a:cs typeface="Times New Roman"/>
              </a:rPr>
              <a:t>8</a:t>
            </a:r>
            <a:endParaRPr sz="265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1285"/>
              </a:spcBef>
            </a:pPr>
            <a:r>
              <a:rPr sz="2650" i="1" spc="65" dirty="0">
                <a:latin typeface="Times New Roman"/>
                <a:cs typeface="Times New Roman"/>
              </a:rPr>
              <a:t>d</a:t>
            </a:r>
            <a:r>
              <a:rPr sz="1500" spc="-4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955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6740" y="3499613"/>
            <a:ext cx="182880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50" spc="-90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1941" y="3356886"/>
            <a:ext cx="342265" cy="114681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15"/>
              </a:spcBef>
            </a:pPr>
            <a:r>
              <a:rPr sz="2700" spc="-160" dirty="0">
                <a:latin typeface="Times New Roman"/>
                <a:cs typeface="Times New Roman"/>
              </a:rPr>
              <a:t>24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650" i="1" spc="-95" dirty="0">
                <a:latin typeface="Times New Roman"/>
                <a:cs typeface="Times New Roman"/>
              </a:rPr>
              <a:t>d</a:t>
            </a:r>
            <a:r>
              <a:rPr sz="2650" i="1" spc="-470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6656" y="1473828"/>
            <a:ext cx="1219200" cy="172910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65"/>
              </a:spcBef>
              <a:tabLst>
                <a:tab pos="849630" algn="l"/>
              </a:tabLst>
            </a:pPr>
            <a:r>
              <a:rPr sz="3825" spc="-367" baseline="1089" dirty="0">
                <a:latin typeface="Times New Roman"/>
                <a:cs typeface="Times New Roman"/>
              </a:rPr>
              <a:t>8	</a:t>
            </a:r>
            <a:r>
              <a:rPr sz="2650" spc="-30" dirty="0">
                <a:latin typeface="Times New Roman"/>
                <a:cs typeface="Times New Roman"/>
              </a:rPr>
              <a:t>20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876300" algn="l"/>
              </a:tabLst>
            </a:pPr>
            <a:r>
              <a:rPr sz="2600" spc="-265" dirty="0">
                <a:latin typeface="Times New Roman"/>
                <a:cs typeface="Times New Roman"/>
              </a:rPr>
              <a:t>1</a:t>
            </a:r>
            <a:r>
              <a:rPr sz="2600" spc="-235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450" spc="70" dirty="0">
                <a:latin typeface="Times New Roman"/>
                <a:cs typeface="Times New Roman"/>
              </a:rPr>
              <a:t>16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  <a:tabLst>
                <a:tab pos="850265" algn="l"/>
              </a:tabLst>
            </a:pPr>
            <a:r>
              <a:rPr sz="3900" spc="-375" baseline="-3205" dirty="0">
                <a:latin typeface="Times New Roman"/>
                <a:cs typeface="Times New Roman"/>
              </a:rPr>
              <a:t>12	</a:t>
            </a:r>
            <a:r>
              <a:rPr sz="2600" spc="-260" dirty="0">
                <a:latin typeface="Times New Roman"/>
                <a:cs typeface="Times New Roman"/>
              </a:rPr>
              <a:t>16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03574" y="1762588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6232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19450" y="1530138"/>
            <a:ext cx="4311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65" dirty="0">
                <a:latin typeface="Times New Roman"/>
                <a:cs typeface="Times New Roman"/>
              </a:rPr>
              <a:t>d</a:t>
            </a:r>
            <a:r>
              <a:rPr sz="1300" spc="-65" dirty="0">
                <a:latin typeface="Times New Roman"/>
                <a:cs typeface="Times New Roman"/>
              </a:rPr>
              <a:t>1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2434" y="1344876"/>
            <a:ext cx="1710689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14" dirty="0">
                <a:latin typeface="Times New Roman"/>
                <a:cs typeface="Times New Roman"/>
              </a:rPr>
              <a:t>(8</a:t>
            </a:r>
            <a:r>
              <a:rPr sz="2300" spc="-114" dirty="0">
                <a:latin typeface="Symbol"/>
                <a:cs typeface="Symbol"/>
              </a:rPr>
              <a:t></a:t>
            </a:r>
            <a:r>
              <a:rPr sz="2300" spc="-114" dirty="0">
                <a:latin typeface="Times New Roman"/>
                <a:cs typeface="Times New Roman"/>
              </a:rPr>
              <a:t>12)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65" dirty="0">
                <a:latin typeface="Times New Roman"/>
                <a:cs typeface="Times New Roman"/>
              </a:rPr>
              <a:t> </a:t>
            </a:r>
            <a:r>
              <a:rPr sz="2300" spc="-140" dirty="0">
                <a:latin typeface="Times New Roman"/>
                <a:cs typeface="Times New Roman"/>
              </a:rPr>
              <a:t>(24</a:t>
            </a:r>
            <a:r>
              <a:rPr sz="2300" spc="-36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30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2)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82430" y="17592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8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62572" y="2550690"/>
            <a:ext cx="10121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85" dirty="0">
                <a:latin typeface="Times New Roman"/>
                <a:cs typeface="Times New Roman"/>
              </a:rPr>
              <a:t>d</a:t>
            </a:r>
            <a:r>
              <a:rPr sz="1500" spc="385" dirty="0">
                <a:latin typeface="Times New Roman"/>
                <a:cs typeface="Times New Roman"/>
              </a:rPr>
              <a:t>1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36532" y="3972388"/>
            <a:ext cx="1586865" cy="0"/>
          </a:xfrm>
          <a:custGeom>
            <a:avLst/>
            <a:gdLst/>
            <a:ahLst/>
            <a:cxnLst/>
            <a:rect l="l" t="t" r="r" b="b"/>
            <a:pathLst>
              <a:path w="1586865">
                <a:moveTo>
                  <a:pt x="0" y="0"/>
                </a:moveTo>
                <a:lnTo>
                  <a:pt x="1586477" y="0"/>
                </a:lnTo>
              </a:path>
            </a:pathLst>
          </a:custGeom>
          <a:ln w="1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24297" y="3739938"/>
            <a:ext cx="457834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65" dirty="0">
                <a:latin typeface="Times New Roman"/>
                <a:cs typeface="Times New Roman"/>
              </a:rPr>
              <a:t>d </a:t>
            </a:r>
            <a:r>
              <a:rPr sz="1300" spc="-80" dirty="0">
                <a:latin typeface="Times New Roman"/>
                <a:cs typeface="Times New Roman"/>
              </a:rPr>
              <a:t>2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35809" y="3554676"/>
            <a:ext cx="159004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14" dirty="0">
                <a:latin typeface="Times New Roman"/>
                <a:cs typeface="Times New Roman"/>
              </a:rPr>
              <a:t>(8</a:t>
            </a:r>
            <a:r>
              <a:rPr sz="2300" spc="-114" dirty="0">
                <a:latin typeface="Symbol"/>
                <a:cs typeface="Symbol"/>
              </a:rPr>
              <a:t></a:t>
            </a:r>
            <a:r>
              <a:rPr sz="2300" spc="-114" dirty="0">
                <a:latin typeface="Times New Roman"/>
                <a:cs typeface="Times New Roman"/>
              </a:rPr>
              <a:t>16)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245" dirty="0">
                <a:latin typeface="Times New Roman"/>
                <a:cs typeface="Times New Roman"/>
              </a:rPr>
              <a:t> </a:t>
            </a:r>
            <a:r>
              <a:rPr sz="2300" spc="-135" dirty="0">
                <a:latin typeface="Times New Roman"/>
                <a:cs typeface="Times New Roman"/>
              </a:rPr>
              <a:t>(0</a:t>
            </a:r>
            <a:r>
              <a:rPr sz="2300" spc="-36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27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2)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55132" y="3969044"/>
            <a:ext cx="1511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5" dirty="0">
                <a:latin typeface="Times New Roman"/>
                <a:cs typeface="Times New Roman"/>
              </a:rPr>
              <a:t>8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10602" y="4760490"/>
            <a:ext cx="12147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409" dirty="0">
                <a:latin typeface="Times New Roman"/>
                <a:cs typeface="Times New Roman"/>
              </a:rPr>
              <a:t>d</a:t>
            </a:r>
            <a:r>
              <a:rPr sz="2600" i="1" spc="-345" dirty="0">
                <a:latin typeface="Times New Roman"/>
                <a:cs typeface="Times New Roman"/>
              </a:rPr>
              <a:t> </a:t>
            </a:r>
            <a:r>
              <a:rPr sz="1500" spc="240" dirty="0">
                <a:latin typeface="Times New Roman"/>
                <a:cs typeface="Times New Roman"/>
              </a:rPr>
              <a:t>2</a:t>
            </a:r>
            <a:r>
              <a:rPr sz="1500" spc="395" dirty="0">
                <a:latin typeface="Times New Roman"/>
                <a:cs typeface="Times New Roman"/>
              </a:rPr>
              <a:t>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310" dirty="0">
                <a:latin typeface="Times New Roman"/>
                <a:cs typeface="Times New Roman"/>
              </a:rPr>
              <a:t>16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68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8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rlito"/>
                <a:cs typeface="Carlito"/>
              </a:rPr>
              <a:t>cont…..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3760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3121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59408" y="1372361"/>
          <a:ext cx="2988308" cy="4419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69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19177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650" spc="-3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2254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081"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700" spc="-8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50" spc="7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171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600" spc="-26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600" spc="-26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438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2700" spc="-160" dirty="0">
                          <a:latin typeface="Times New Roman"/>
                          <a:cs typeface="Times New Roman"/>
                        </a:rPr>
                        <a:t>24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2875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599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650" spc="-11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8385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500" i="1" spc="-9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50" spc="-9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2509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3050" i="1" spc="-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50" i="1" spc="-2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881306" y="2600788"/>
            <a:ext cx="1704339" cy="0"/>
          </a:xfrm>
          <a:custGeom>
            <a:avLst/>
            <a:gdLst/>
            <a:ahLst/>
            <a:cxnLst/>
            <a:rect l="l" t="t" r="r" b="b"/>
            <a:pathLst>
              <a:path w="1704340">
                <a:moveTo>
                  <a:pt x="0" y="0"/>
                </a:moveTo>
                <a:lnTo>
                  <a:pt x="1703823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35646" y="2368338"/>
            <a:ext cx="3924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50" dirty="0">
                <a:latin typeface="Times New Roman"/>
                <a:cs typeface="Times New Roman"/>
              </a:rPr>
              <a:t>e</a:t>
            </a:r>
            <a:r>
              <a:rPr sz="1300" spc="-150" dirty="0">
                <a:latin typeface="Times New Roman"/>
                <a:cs typeface="Times New Roman"/>
              </a:rPr>
              <a:t>1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0132" y="2183076"/>
            <a:ext cx="170815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35" dirty="0">
                <a:latin typeface="Times New Roman"/>
                <a:cs typeface="Times New Roman"/>
              </a:rPr>
              <a:t>(6</a:t>
            </a:r>
            <a:r>
              <a:rPr sz="2300" spc="-36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spc="-160" dirty="0">
                <a:latin typeface="Times New Roman"/>
                <a:cs typeface="Times New Roman"/>
              </a:rPr>
              <a:t>24)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260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(8</a:t>
            </a:r>
            <a:r>
              <a:rPr sz="2300" spc="-114" dirty="0">
                <a:latin typeface="Symbol"/>
                <a:cs typeface="Symbol"/>
              </a:rPr>
              <a:t></a:t>
            </a:r>
            <a:r>
              <a:rPr sz="2300" spc="-114" dirty="0">
                <a:latin typeface="Times New Roman"/>
                <a:cs typeface="Times New Roman"/>
              </a:rPr>
              <a:t>16)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0888" y="25974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6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6335" y="3388890"/>
            <a:ext cx="147256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10" dirty="0">
                <a:latin typeface="Times New Roman"/>
                <a:cs typeface="Times New Roman"/>
              </a:rPr>
              <a:t>e</a:t>
            </a:r>
            <a:r>
              <a:rPr sz="1500" spc="210" dirty="0">
                <a:latin typeface="Times New Roman"/>
                <a:cs typeface="Times New Roman"/>
              </a:rPr>
              <a:t>1 </a:t>
            </a:r>
            <a:r>
              <a:rPr sz="2600" spc="465" dirty="0">
                <a:latin typeface="Symbol"/>
                <a:cs typeface="Symbol"/>
              </a:rPr>
              <a:t>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300" dirty="0">
                <a:latin typeface="Times New Roman"/>
                <a:cs typeface="Times New Roman"/>
              </a:rPr>
              <a:t>2.67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69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2823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Unstable</a:t>
            </a:r>
            <a:r>
              <a:rPr spc="-80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036" y="5214366"/>
            <a:ext cx="38360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6430" marR="5080" indent="-6343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Bounded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i/p Unbounded</a:t>
            </a:r>
            <a:r>
              <a:rPr sz="2400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o/p 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unstable</a:t>
            </a:r>
            <a:r>
              <a:rPr sz="24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6282" y="5138166"/>
            <a:ext cx="2662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287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Location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roots 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unstable</a:t>
            </a:r>
            <a:r>
              <a:rPr sz="240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143000"/>
            <a:ext cx="9143999" cy="3960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8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rlito"/>
                <a:cs typeface="Carlito"/>
              </a:rPr>
              <a:t>cont…..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2998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2359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12961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9081" y="4532383"/>
            <a:ext cx="502284" cy="10121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50" spc="20" dirty="0">
                <a:latin typeface="Times New Roman"/>
                <a:cs typeface="Times New Roman"/>
              </a:rPr>
              <a:t>2</a:t>
            </a:r>
            <a:r>
              <a:rPr sz="2050" spc="10" dirty="0">
                <a:latin typeface="Times New Roman"/>
                <a:cs typeface="Times New Roman"/>
              </a:rPr>
              <a:t>.</a:t>
            </a:r>
            <a:r>
              <a:rPr sz="2050" spc="20" dirty="0">
                <a:latin typeface="Times New Roman"/>
                <a:cs typeface="Times New Roman"/>
              </a:rPr>
              <a:t>6</a:t>
            </a:r>
            <a:r>
              <a:rPr sz="2050" spc="95" dirty="0">
                <a:latin typeface="Times New Roman"/>
                <a:cs typeface="Times New Roman"/>
              </a:rPr>
              <a:t>7</a:t>
            </a:r>
            <a:endParaRPr sz="205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  <a:spcBef>
                <a:spcPts val="969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58564" y="1519083"/>
          <a:ext cx="2844165" cy="2824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001">
                <a:tc>
                  <a:txBody>
                    <a:bodyPr/>
                    <a:lstStyle/>
                    <a:p>
                      <a:pPr marL="81280">
                        <a:lnSpc>
                          <a:spcPts val="23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2815"/>
                        </a:lnSpc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1025">
                        <a:lnSpc>
                          <a:spcPts val="2890"/>
                        </a:lnSpc>
                      </a:pPr>
                      <a:r>
                        <a:rPr sz="2650" spc="-3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50" spc="7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081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700" spc="-3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50" spc="7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171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600" spc="-3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58166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600" spc="-26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29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3185"/>
                        </a:lnSpc>
                        <a:spcBef>
                          <a:spcPts val="1125"/>
                        </a:spcBef>
                      </a:pPr>
                      <a:r>
                        <a:rPr sz="2700" spc="-75" dirty="0">
                          <a:latin typeface="Times New Roman"/>
                          <a:cs typeface="Times New Roman"/>
                        </a:rPr>
                        <a:t>24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2875" marB="0"/>
                </a:tc>
                <a:tc>
                  <a:txBody>
                    <a:bodyPr/>
                    <a:lstStyle/>
                    <a:p>
                      <a:pPr marL="62357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485">
                <a:tc>
                  <a:txBody>
                    <a:bodyPr/>
                    <a:lstStyle/>
                    <a:p>
                      <a:pPr marL="31750">
                        <a:lnSpc>
                          <a:spcPts val="3165"/>
                        </a:lnSpc>
                        <a:spcBef>
                          <a:spcPts val="110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40335" marB="0"/>
                </a:tc>
                <a:tc gridSpan="3">
                  <a:txBody>
                    <a:bodyPr/>
                    <a:lstStyle/>
                    <a:p>
                      <a:pPr marL="255904">
                        <a:lnSpc>
                          <a:spcPts val="3125"/>
                        </a:lnSpc>
                        <a:spcBef>
                          <a:spcPts val="1150"/>
                        </a:spcBef>
                      </a:pPr>
                      <a:r>
                        <a:rPr sz="2650" spc="-11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460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479263" y="3465090"/>
            <a:ext cx="116776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80" dirty="0">
                <a:latin typeface="Times New Roman"/>
                <a:cs typeface="Times New Roman"/>
              </a:rPr>
              <a:t>a</a:t>
            </a:r>
            <a:r>
              <a:rPr sz="1500" i="1" spc="280" dirty="0">
                <a:latin typeface="Times New Roman"/>
                <a:cs typeface="Times New Roman"/>
              </a:rPr>
              <a:t>n </a:t>
            </a:r>
            <a:r>
              <a:rPr sz="2600" spc="445" dirty="0">
                <a:latin typeface="Symbol"/>
                <a:cs typeface="Symbol"/>
              </a:rPr>
              <a:t>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320" dirty="0">
                <a:latin typeface="Times New Roman"/>
                <a:cs typeface="Times New Roman"/>
              </a:rPr>
              <a:t>16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94780" y="2676988"/>
            <a:ext cx="1898014" cy="0"/>
          </a:xfrm>
          <a:custGeom>
            <a:avLst/>
            <a:gdLst/>
            <a:ahLst/>
            <a:cxnLst/>
            <a:rect l="l" t="t" r="r" b="b"/>
            <a:pathLst>
              <a:path w="1898015">
                <a:moveTo>
                  <a:pt x="0" y="0"/>
                </a:moveTo>
                <a:lnTo>
                  <a:pt x="1897888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90520" y="2259276"/>
            <a:ext cx="243205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195" baseline="-35024" dirty="0">
                <a:latin typeface="Times New Roman"/>
                <a:cs typeface="Times New Roman"/>
              </a:rPr>
              <a:t>a</a:t>
            </a:r>
            <a:r>
              <a:rPr sz="1950" i="1" spc="-195" baseline="-61965" dirty="0">
                <a:latin typeface="Times New Roman"/>
                <a:cs typeface="Times New Roman"/>
              </a:rPr>
              <a:t>n</a:t>
            </a:r>
            <a:r>
              <a:rPr sz="1950" i="1" spc="-22" baseline="-61965" dirty="0">
                <a:latin typeface="Times New Roman"/>
                <a:cs typeface="Times New Roman"/>
              </a:rPr>
              <a:t> </a:t>
            </a:r>
            <a:r>
              <a:rPr sz="3450" spc="-254" baseline="-35024" dirty="0">
                <a:latin typeface="Symbol"/>
                <a:cs typeface="Symbol"/>
              </a:rPr>
              <a:t></a:t>
            </a:r>
            <a:r>
              <a:rPr sz="3450" spc="7" baseline="-35024" dirty="0">
                <a:latin typeface="Times New Roman"/>
                <a:cs typeface="Times New Roman"/>
              </a:rPr>
              <a:t> </a:t>
            </a:r>
            <a:r>
              <a:rPr sz="2300" spc="-140" dirty="0">
                <a:latin typeface="Times New Roman"/>
                <a:cs typeface="Times New Roman"/>
              </a:rPr>
              <a:t>(2.67</a:t>
            </a:r>
            <a:r>
              <a:rPr sz="2300" spc="-335" dirty="0">
                <a:latin typeface="Times New Roman"/>
                <a:cs typeface="Times New Roman"/>
              </a:rPr>
              <a:t> </a:t>
            </a:r>
            <a:r>
              <a:rPr sz="2300" spc="-140" dirty="0">
                <a:latin typeface="Symbol"/>
                <a:cs typeface="Symbol"/>
              </a:rPr>
              <a:t></a:t>
            </a:r>
            <a:r>
              <a:rPr sz="2300" spc="-140" dirty="0">
                <a:latin typeface="Times New Roman"/>
                <a:cs typeface="Times New Roman"/>
              </a:rPr>
              <a:t>16)</a:t>
            </a:r>
            <a:r>
              <a:rPr sz="2300" spc="-215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</a:t>
            </a:r>
            <a:r>
              <a:rPr sz="2300" spc="-265" dirty="0">
                <a:latin typeface="Times New Roman"/>
                <a:cs typeface="Times New Roman"/>
              </a:rPr>
              <a:t> </a:t>
            </a:r>
            <a:r>
              <a:rPr sz="2300" spc="-130" dirty="0">
                <a:latin typeface="Times New Roman"/>
                <a:cs typeface="Times New Roman"/>
              </a:rPr>
              <a:t>(6</a:t>
            </a:r>
            <a:r>
              <a:rPr sz="2300" spc="-365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</a:t>
            </a:r>
            <a:r>
              <a:rPr sz="2300" spc="-32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17842" y="2673644"/>
            <a:ext cx="45974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85" dirty="0">
                <a:latin typeface="Times New Roman"/>
                <a:cs typeface="Times New Roman"/>
              </a:rPr>
              <a:t>2</a:t>
            </a:r>
            <a:r>
              <a:rPr sz="2300" spc="-95" dirty="0">
                <a:latin typeface="Times New Roman"/>
                <a:cs typeface="Times New Roman"/>
              </a:rPr>
              <a:t>.</a:t>
            </a:r>
            <a:r>
              <a:rPr sz="2300" spc="-185" dirty="0">
                <a:latin typeface="Times New Roman"/>
                <a:cs typeface="Times New Roman"/>
              </a:rPr>
              <a:t>6</a:t>
            </a:r>
            <a:r>
              <a:rPr sz="2300" spc="-155" dirty="0">
                <a:latin typeface="Times New Roman"/>
                <a:cs typeface="Times New Roman"/>
              </a:rPr>
              <a:t>7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70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8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rlito"/>
                <a:cs typeface="Carlito"/>
              </a:rPr>
              <a:t>cont…..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4522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3883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44786"/>
              </p:ext>
            </p:extLst>
          </p:nvPr>
        </p:nvGraphicFramePr>
        <p:xfrm>
          <a:off x="1359408" y="1448561"/>
          <a:ext cx="2988308" cy="4419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6923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19177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650" spc="-3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2254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081"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700" spc="-8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50" spc="7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171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600" spc="-26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600" spc="-26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438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2700" spc="-160" dirty="0">
                          <a:latin typeface="Times New Roman"/>
                          <a:cs typeface="Times New Roman"/>
                        </a:rPr>
                        <a:t>24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2875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714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650" spc="-11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613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2050" spc="35" dirty="0">
                          <a:latin typeface="Times New Roman"/>
                          <a:cs typeface="Times New Roman"/>
                        </a:rPr>
                        <a:t>2.67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656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3200" spc="-3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727575" y="2394330"/>
            <a:ext cx="3885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As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no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sign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change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in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first  column;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system is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stable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71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36347"/>
            <a:ext cx="1757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49858" y="2883344"/>
            <a:ext cx="5944235" cy="2218690"/>
            <a:chOff x="1149858" y="2883344"/>
            <a:chExt cx="5944235" cy="2218690"/>
          </a:xfrm>
        </p:grpSpPr>
        <p:sp>
          <p:nvSpPr>
            <p:cNvPr id="4" name="object 4"/>
            <p:cNvSpPr/>
            <p:nvPr/>
          </p:nvSpPr>
          <p:spPr>
            <a:xfrm>
              <a:off x="2597658" y="28963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86811" y="2983992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431800"/>
                  </a:lnTo>
                </a:path>
                <a:path w="431800" h="431800">
                  <a:moveTo>
                    <a:pt x="431800" y="0"/>
                  </a:moveTo>
                  <a:lnTo>
                    <a:pt x="0" y="431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9858" y="3129267"/>
              <a:ext cx="5944235" cy="1972945"/>
            </a:xfrm>
            <a:custGeom>
              <a:avLst/>
              <a:gdLst/>
              <a:ahLst/>
              <a:cxnLst/>
              <a:rect l="l" t="t" r="r" b="b"/>
              <a:pathLst>
                <a:path w="5944234" h="1972945">
                  <a:moveTo>
                    <a:pt x="1447927" y="71894"/>
                  </a:moveTo>
                  <a:lnTo>
                    <a:pt x="1420482" y="55892"/>
                  </a:lnTo>
                  <a:lnTo>
                    <a:pt x="1328166" y="2044"/>
                  </a:lnTo>
                  <a:lnTo>
                    <a:pt x="1322158" y="0"/>
                  </a:lnTo>
                  <a:lnTo>
                    <a:pt x="1316050" y="393"/>
                  </a:lnTo>
                  <a:lnTo>
                    <a:pt x="1310538" y="3086"/>
                  </a:lnTo>
                  <a:lnTo>
                    <a:pt x="1306322" y="7886"/>
                  </a:lnTo>
                  <a:lnTo>
                    <a:pt x="1304264" y="13893"/>
                  </a:lnTo>
                  <a:lnTo>
                    <a:pt x="1304645" y="20002"/>
                  </a:lnTo>
                  <a:lnTo>
                    <a:pt x="1307299" y="25514"/>
                  </a:lnTo>
                  <a:lnTo>
                    <a:pt x="1312037" y="29730"/>
                  </a:lnTo>
                  <a:lnTo>
                    <a:pt x="13568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1356880" y="87896"/>
                  </a:lnTo>
                  <a:lnTo>
                    <a:pt x="1312037" y="114058"/>
                  </a:lnTo>
                  <a:lnTo>
                    <a:pt x="1307299" y="118287"/>
                  </a:lnTo>
                  <a:lnTo>
                    <a:pt x="1304645" y="123799"/>
                  </a:lnTo>
                  <a:lnTo>
                    <a:pt x="1304264" y="129908"/>
                  </a:lnTo>
                  <a:lnTo>
                    <a:pt x="1306322" y="135902"/>
                  </a:lnTo>
                  <a:lnTo>
                    <a:pt x="1310538" y="140716"/>
                  </a:lnTo>
                  <a:lnTo>
                    <a:pt x="1316050" y="143395"/>
                  </a:lnTo>
                  <a:lnTo>
                    <a:pt x="1322158" y="143802"/>
                  </a:lnTo>
                  <a:lnTo>
                    <a:pt x="1328166" y="141744"/>
                  </a:lnTo>
                  <a:lnTo>
                    <a:pt x="1420482" y="87896"/>
                  </a:lnTo>
                  <a:lnTo>
                    <a:pt x="1447927" y="71894"/>
                  </a:lnTo>
                  <a:close/>
                </a:path>
                <a:path w="5944234" h="1972945">
                  <a:moveTo>
                    <a:pt x="2971927" y="71894"/>
                  </a:moveTo>
                  <a:lnTo>
                    <a:pt x="2944482" y="55892"/>
                  </a:lnTo>
                  <a:lnTo>
                    <a:pt x="2852166" y="2044"/>
                  </a:lnTo>
                  <a:lnTo>
                    <a:pt x="2846159" y="0"/>
                  </a:lnTo>
                  <a:lnTo>
                    <a:pt x="2840050" y="393"/>
                  </a:lnTo>
                  <a:lnTo>
                    <a:pt x="2834538" y="3086"/>
                  </a:lnTo>
                  <a:lnTo>
                    <a:pt x="2830322" y="7886"/>
                  </a:lnTo>
                  <a:lnTo>
                    <a:pt x="2828264" y="13893"/>
                  </a:lnTo>
                  <a:lnTo>
                    <a:pt x="2828645" y="20002"/>
                  </a:lnTo>
                  <a:lnTo>
                    <a:pt x="2831300" y="25514"/>
                  </a:lnTo>
                  <a:lnTo>
                    <a:pt x="2836037" y="29730"/>
                  </a:lnTo>
                  <a:lnTo>
                    <a:pt x="2880880" y="55892"/>
                  </a:lnTo>
                  <a:lnTo>
                    <a:pt x="2057400" y="55892"/>
                  </a:lnTo>
                  <a:lnTo>
                    <a:pt x="2057400" y="87896"/>
                  </a:lnTo>
                  <a:lnTo>
                    <a:pt x="2880880" y="87896"/>
                  </a:lnTo>
                  <a:lnTo>
                    <a:pt x="2836037" y="114058"/>
                  </a:lnTo>
                  <a:lnTo>
                    <a:pt x="2831300" y="118287"/>
                  </a:lnTo>
                  <a:lnTo>
                    <a:pt x="2828645" y="123799"/>
                  </a:lnTo>
                  <a:lnTo>
                    <a:pt x="2828264" y="129908"/>
                  </a:lnTo>
                  <a:lnTo>
                    <a:pt x="2830322" y="135902"/>
                  </a:lnTo>
                  <a:lnTo>
                    <a:pt x="2834538" y="140716"/>
                  </a:lnTo>
                  <a:lnTo>
                    <a:pt x="2840050" y="143395"/>
                  </a:lnTo>
                  <a:lnTo>
                    <a:pt x="2846159" y="143802"/>
                  </a:lnTo>
                  <a:lnTo>
                    <a:pt x="2852166" y="141744"/>
                  </a:lnTo>
                  <a:lnTo>
                    <a:pt x="2944482" y="87896"/>
                  </a:lnTo>
                  <a:lnTo>
                    <a:pt x="2971927" y="71894"/>
                  </a:lnTo>
                  <a:close/>
                </a:path>
                <a:path w="5944234" h="1972945">
                  <a:moveTo>
                    <a:pt x="5943727" y="71894"/>
                  </a:moveTo>
                  <a:lnTo>
                    <a:pt x="5916282" y="55892"/>
                  </a:lnTo>
                  <a:lnTo>
                    <a:pt x="5823966" y="2044"/>
                  </a:lnTo>
                  <a:lnTo>
                    <a:pt x="5817959" y="0"/>
                  </a:lnTo>
                  <a:lnTo>
                    <a:pt x="5811850" y="393"/>
                  </a:lnTo>
                  <a:lnTo>
                    <a:pt x="5806338" y="3086"/>
                  </a:lnTo>
                  <a:lnTo>
                    <a:pt x="5802122" y="7886"/>
                  </a:lnTo>
                  <a:lnTo>
                    <a:pt x="5800064" y="13893"/>
                  </a:lnTo>
                  <a:lnTo>
                    <a:pt x="5800445" y="20002"/>
                  </a:lnTo>
                  <a:lnTo>
                    <a:pt x="5803100" y="25514"/>
                  </a:lnTo>
                  <a:lnTo>
                    <a:pt x="5807837" y="29730"/>
                  </a:lnTo>
                  <a:lnTo>
                    <a:pt x="5852680" y="55892"/>
                  </a:lnTo>
                  <a:lnTo>
                    <a:pt x="4495800" y="55892"/>
                  </a:lnTo>
                  <a:lnTo>
                    <a:pt x="4495800" y="87896"/>
                  </a:lnTo>
                  <a:lnTo>
                    <a:pt x="5089398" y="87896"/>
                  </a:lnTo>
                  <a:lnTo>
                    <a:pt x="5089398" y="1809788"/>
                  </a:lnTo>
                  <a:lnTo>
                    <a:pt x="5063236" y="1764931"/>
                  </a:lnTo>
                  <a:lnTo>
                    <a:pt x="5059007" y="1760207"/>
                  </a:lnTo>
                  <a:lnTo>
                    <a:pt x="5053495" y="1757553"/>
                  </a:lnTo>
                  <a:lnTo>
                    <a:pt x="5047386" y="1757172"/>
                  </a:lnTo>
                  <a:lnTo>
                    <a:pt x="5041392" y="1759216"/>
                  </a:lnTo>
                  <a:lnTo>
                    <a:pt x="5036578" y="1763445"/>
                  </a:lnTo>
                  <a:lnTo>
                    <a:pt x="5033899" y="1768957"/>
                  </a:lnTo>
                  <a:lnTo>
                    <a:pt x="5033492" y="1775066"/>
                  </a:lnTo>
                  <a:lnTo>
                    <a:pt x="5035550" y="1781060"/>
                  </a:lnTo>
                  <a:lnTo>
                    <a:pt x="5095989" y="1884692"/>
                  </a:lnTo>
                  <a:lnTo>
                    <a:pt x="1843506" y="1884692"/>
                  </a:lnTo>
                  <a:lnTo>
                    <a:pt x="1888363" y="1858530"/>
                  </a:lnTo>
                  <a:lnTo>
                    <a:pt x="1893087" y="1854314"/>
                  </a:lnTo>
                  <a:lnTo>
                    <a:pt x="1895741" y="1848802"/>
                  </a:lnTo>
                  <a:lnTo>
                    <a:pt x="1896122" y="1842693"/>
                  </a:lnTo>
                  <a:lnTo>
                    <a:pt x="1894078" y="1836686"/>
                  </a:lnTo>
                  <a:lnTo>
                    <a:pt x="1889848" y="1831886"/>
                  </a:lnTo>
                  <a:lnTo>
                    <a:pt x="1884337" y="1829193"/>
                  </a:lnTo>
                  <a:lnTo>
                    <a:pt x="1878228" y="1828800"/>
                  </a:lnTo>
                  <a:lnTo>
                    <a:pt x="1872234" y="1830844"/>
                  </a:lnTo>
                  <a:lnTo>
                    <a:pt x="1768602" y="1891296"/>
                  </a:lnTo>
                  <a:lnTo>
                    <a:pt x="1768602" y="467614"/>
                  </a:lnTo>
                  <a:lnTo>
                    <a:pt x="1794764" y="512457"/>
                  </a:lnTo>
                  <a:lnTo>
                    <a:pt x="1798980" y="517194"/>
                  </a:lnTo>
                  <a:lnTo>
                    <a:pt x="1804492" y="519849"/>
                  </a:lnTo>
                  <a:lnTo>
                    <a:pt x="1810600" y="520230"/>
                  </a:lnTo>
                  <a:lnTo>
                    <a:pt x="1816608" y="518172"/>
                  </a:lnTo>
                  <a:lnTo>
                    <a:pt x="1821408" y="513956"/>
                  </a:lnTo>
                  <a:lnTo>
                    <a:pt x="1824101" y="508444"/>
                  </a:lnTo>
                  <a:lnTo>
                    <a:pt x="1824494" y="502335"/>
                  </a:lnTo>
                  <a:lnTo>
                    <a:pt x="1822450" y="496328"/>
                  </a:lnTo>
                  <a:lnTo>
                    <a:pt x="1771116" y="408317"/>
                  </a:lnTo>
                  <a:lnTo>
                    <a:pt x="1752600" y="376567"/>
                  </a:lnTo>
                  <a:lnTo>
                    <a:pt x="1682750" y="496328"/>
                  </a:lnTo>
                  <a:lnTo>
                    <a:pt x="1680692" y="502335"/>
                  </a:lnTo>
                  <a:lnTo>
                    <a:pt x="1681099" y="508444"/>
                  </a:lnTo>
                  <a:lnTo>
                    <a:pt x="1683778" y="513956"/>
                  </a:lnTo>
                  <a:lnTo>
                    <a:pt x="1688592" y="518172"/>
                  </a:lnTo>
                  <a:lnTo>
                    <a:pt x="1694586" y="520230"/>
                  </a:lnTo>
                  <a:lnTo>
                    <a:pt x="1700695" y="519849"/>
                  </a:lnTo>
                  <a:lnTo>
                    <a:pt x="1706206" y="517194"/>
                  </a:lnTo>
                  <a:lnTo>
                    <a:pt x="1710436" y="512457"/>
                  </a:lnTo>
                  <a:lnTo>
                    <a:pt x="1736585" y="467614"/>
                  </a:lnTo>
                  <a:lnTo>
                    <a:pt x="1736598" y="408317"/>
                  </a:lnTo>
                  <a:lnTo>
                    <a:pt x="1736598" y="467614"/>
                  </a:lnTo>
                  <a:lnTo>
                    <a:pt x="1736598" y="1900694"/>
                  </a:lnTo>
                  <a:lnTo>
                    <a:pt x="1752473" y="1900694"/>
                  </a:lnTo>
                  <a:lnTo>
                    <a:pt x="1872234" y="1970544"/>
                  </a:lnTo>
                  <a:lnTo>
                    <a:pt x="1878228" y="1972602"/>
                  </a:lnTo>
                  <a:lnTo>
                    <a:pt x="1884337" y="1972195"/>
                  </a:lnTo>
                  <a:lnTo>
                    <a:pt x="1889848" y="1969516"/>
                  </a:lnTo>
                  <a:lnTo>
                    <a:pt x="1894078" y="1964702"/>
                  </a:lnTo>
                  <a:lnTo>
                    <a:pt x="1896122" y="1958708"/>
                  </a:lnTo>
                  <a:lnTo>
                    <a:pt x="1895741" y="1952599"/>
                  </a:lnTo>
                  <a:lnTo>
                    <a:pt x="1893087" y="1947087"/>
                  </a:lnTo>
                  <a:lnTo>
                    <a:pt x="1888363" y="1942858"/>
                  </a:lnTo>
                  <a:lnTo>
                    <a:pt x="1843506" y="1916696"/>
                  </a:lnTo>
                  <a:lnTo>
                    <a:pt x="5105400" y="1916696"/>
                  </a:lnTo>
                  <a:lnTo>
                    <a:pt x="5105400" y="1900821"/>
                  </a:lnTo>
                  <a:lnTo>
                    <a:pt x="5123916" y="1869071"/>
                  </a:lnTo>
                  <a:lnTo>
                    <a:pt x="5175250" y="1781060"/>
                  </a:lnTo>
                  <a:lnTo>
                    <a:pt x="5177294" y="1775066"/>
                  </a:lnTo>
                  <a:lnTo>
                    <a:pt x="5176901" y="1768957"/>
                  </a:lnTo>
                  <a:lnTo>
                    <a:pt x="5174208" y="1763445"/>
                  </a:lnTo>
                  <a:lnTo>
                    <a:pt x="5169408" y="1759216"/>
                  </a:lnTo>
                  <a:lnTo>
                    <a:pt x="5163401" y="1757172"/>
                  </a:lnTo>
                  <a:lnTo>
                    <a:pt x="5157292" y="1757553"/>
                  </a:lnTo>
                  <a:lnTo>
                    <a:pt x="5151780" y="1760207"/>
                  </a:lnTo>
                  <a:lnTo>
                    <a:pt x="5147564" y="1764931"/>
                  </a:lnTo>
                  <a:lnTo>
                    <a:pt x="5121402" y="1809788"/>
                  </a:lnTo>
                  <a:lnTo>
                    <a:pt x="5121402" y="87896"/>
                  </a:lnTo>
                  <a:lnTo>
                    <a:pt x="5852680" y="87896"/>
                  </a:lnTo>
                  <a:lnTo>
                    <a:pt x="5807837" y="114058"/>
                  </a:lnTo>
                  <a:lnTo>
                    <a:pt x="5803100" y="118287"/>
                  </a:lnTo>
                  <a:lnTo>
                    <a:pt x="5800445" y="123799"/>
                  </a:lnTo>
                  <a:lnTo>
                    <a:pt x="5800064" y="129908"/>
                  </a:lnTo>
                  <a:lnTo>
                    <a:pt x="5802122" y="135902"/>
                  </a:lnTo>
                  <a:lnTo>
                    <a:pt x="5806338" y="140716"/>
                  </a:lnTo>
                  <a:lnTo>
                    <a:pt x="5811850" y="143395"/>
                  </a:lnTo>
                  <a:lnTo>
                    <a:pt x="5817959" y="143802"/>
                  </a:lnTo>
                  <a:lnTo>
                    <a:pt x="5823966" y="141744"/>
                  </a:lnTo>
                  <a:lnTo>
                    <a:pt x="5916282" y="87896"/>
                  </a:lnTo>
                  <a:lnTo>
                    <a:pt x="5943727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71470" y="27753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8945" y="34565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9540" y="27753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9081" y="27753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1585" y="3218253"/>
            <a:ext cx="960119" cy="0"/>
          </a:xfrm>
          <a:custGeom>
            <a:avLst/>
            <a:gdLst/>
            <a:ahLst/>
            <a:cxnLst/>
            <a:rect l="l" t="t" r="r" b="b"/>
            <a:pathLst>
              <a:path w="960120">
                <a:moveTo>
                  <a:pt x="0" y="0"/>
                </a:moveTo>
                <a:lnTo>
                  <a:pt x="960009" y="0"/>
                </a:lnTo>
              </a:path>
            </a:pathLst>
          </a:custGeom>
          <a:ln w="14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21658" y="2591561"/>
            <a:ext cx="1524000" cy="12192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R="99695" algn="ctr">
              <a:lnSpc>
                <a:spcPct val="100000"/>
              </a:lnSpc>
              <a:spcBef>
                <a:spcPts val="1685"/>
              </a:spcBef>
            </a:pPr>
            <a:r>
              <a:rPr sz="2350" spc="-30" dirty="0">
                <a:latin typeface="Times New Roman"/>
                <a:cs typeface="Times New Roman"/>
              </a:rPr>
              <a:t>100</a:t>
            </a:r>
            <a:endParaRPr sz="2350">
              <a:latin typeface="Times New Roman"/>
              <a:cs typeface="Times New Roman"/>
            </a:endParaRPr>
          </a:p>
          <a:p>
            <a:pPr marR="73025" algn="ctr">
              <a:lnSpc>
                <a:spcPct val="100000"/>
              </a:lnSpc>
              <a:spcBef>
                <a:spcPts val="545"/>
              </a:spcBef>
            </a:pPr>
            <a:r>
              <a:rPr sz="2350" i="1" spc="45" dirty="0">
                <a:latin typeface="Times New Roman"/>
                <a:cs typeface="Times New Roman"/>
              </a:rPr>
              <a:t>s</a:t>
            </a:r>
            <a:r>
              <a:rPr sz="2025" spc="67" baseline="43209" dirty="0">
                <a:latin typeface="Times New Roman"/>
                <a:cs typeface="Times New Roman"/>
              </a:rPr>
              <a:t>2 </a:t>
            </a:r>
            <a:r>
              <a:rPr sz="2350" spc="-35" dirty="0">
                <a:latin typeface="Symbol"/>
                <a:cs typeface="Symbol"/>
              </a:rPr>
              <a:t></a:t>
            </a:r>
            <a:r>
              <a:rPr sz="2350" spc="-365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10</a:t>
            </a:r>
            <a:r>
              <a:rPr sz="2350" i="1" spc="-5" dirty="0">
                <a:latin typeface="Times New Roman"/>
                <a:cs typeface="Times New Roman"/>
              </a:rPr>
              <a:t>s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216" y="1322273"/>
            <a:ext cx="8580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Problem: </a:t>
            </a:r>
            <a:r>
              <a:rPr sz="2400" dirty="0">
                <a:latin typeface="Tahoma"/>
                <a:cs typeface="Tahoma"/>
              </a:rPr>
              <a:t>Using </a:t>
            </a:r>
            <a:r>
              <a:rPr sz="2400" spc="-15" dirty="0">
                <a:latin typeface="Tahoma"/>
                <a:cs typeface="Tahoma"/>
              </a:rPr>
              <a:t>routh’s </a:t>
            </a:r>
            <a:r>
              <a:rPr sz="2400" spc="-5" dirty="0">
                <a:latin typeface="Tahoma"/>
                <a:cs typeface="Tahoma"/>
              </a:rPr>
              <a:t>criteria find the </a:t>
            </a:r>
            <a:r>
              <a:rPr sz="2400" spc="-10" dirty="0">
                <a:latin typeface="Tahoma"/>
                <a:cs typeface="Tahoma"/>
              </a:rPr>
              <a:t>stability for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spc="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figure.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72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1757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3206" y="136347"/>
            <a:ext cx="13500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co</a:t>
            </a:r>
            <a:r>
              <a:rPr sz="3200" b="1" spc="-4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……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41746" y="1531185"/>
            <a:ext cx="953135" cy="0"/>
          </a:xfrm>
          <a:custGeom>
            <a:avLst/>
            <a:gdLst/>
            <a:ahLst/>
            <a:cxnLst/>
            <a:rect l="l" t="t" r="r" b="b"/>
            <a:pathLst>
              <a:path w="953135">
                <a:moveTo>
                  <a:pt x="0" y="0"/>
                </a:moveTo>
                <a:lnTo>
                  <a:pt x="952764" y="0"/>
                </a:lnTo>
              </a:path>
            </a:pathLst>
          </a:custGeom>
          <a:ln w="14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75774" y="1105323"/>
            <a:ext cx="46037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-40" dirty="0">
                <a:latin typeface="Times New Roman"/>
                <a:cs typeface="Times New Roman"/>
              </a:rPr>
              <a:t>100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6021" y="1398057"/>
            <a:ext cx="29146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525" i="1" spc="67" baseline="-24822" dirty="0">
                <a:latin typeface="Times New Roman"/>
                <a:cs typeface="Times New Roman"/>
              </a:rPr>
              <a:t>s</a:t>
            </a:r>
            <a:r>
              <a:rPr sz="1350" spc="4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5210" y="1294313"/>
            <a:ext cx="79121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i="1" spc="-5" dirty="0">
                <a:latin typeface="Times New Roman"/>
                <a:cs typeface="Times New Roman"/>
              </a:rPr>
              <a:t>G</a:t>
            </a:r>
            <a:r>
              <a:rPr sz="2350" spc="-5" dirty="0">
                <a:latin typeface="Times New Roman"/>
                <a:cs typeface="Times New Roman"/>
              </a:rPr>
              <a:t>(s)</a:t>
            </a:r>
            <a:r>
              <a:rPr sz="2350" spc="-90" dirty="0">
                <a:latin typeface="Times New Roman"/>
                <a:cs typeface="Times New Roman"/>
              </a:rPr>
              <a:t> </a:t>
            </a:r>
            <a:r>
              <a:rPr sz="2350" spc="-15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0561" y="1532204"/>
            <a:ext cx="63055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-15" dirty="0">
                <a:latin typeface="Symbol"/>
                <a:cs typeface="Symbol"/>
              </a:rPr>
              <a:t></a:t>
            </a:r>
            <a:r>
              <a:rPr sz="2350" spc="-425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10</a:t>
            </a:r>
            <a:r>
              <a:rPr sz="2350" i="1" spc="-5" dirty="0">
                <a:latin typeface="Times New Roman"/>
                <a:cs typeface="Times New Roman"/>
              </a:rPr>
              <a:t>s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8783" y="1257702"/>
            <a:ext cx="963294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-35" dirty="0">
                <a:latin typeface="Times New Roman"/>
                <a:cs typeface="Times New Roman"/>
              </a:rPr>
              <a:t>H(s) </a:t>
            </a: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-38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4724" y="2606979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5">
                <a:moveTo>
                  <a:pt x="0" y="0"/>
                </a:moveTo>
                <a:lnTo>
                  <a:pt x="528636" y="0"/>
                </a:lnTo>
              </a:path>
            </a:pathLst>
          </a:custGeom>
          <a:ln w="14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89174" y="2606979"/>
            <a:ext cx="1482725" cy="0"/>
          </a:xfrm>
          <a:custGeom>
            <a:avLst/>
            <a:gdLst/>
            <a:ahLst/>
            <a:cxnLst/>
            <a:rect l="l" t="t" r="r" b="b"/>
            <a:pathLst>
              <a:path w="1482725">
                <a:moveTo>
                  <a:pt x="0" y="0"/>
                </a:moveTo>
                <a:lnTo>
                  <a:pt x="1482502" y="0"/>
                </a:lnTo>
              </a:path>
            </a:pathLst>
          </a:custGeom>
          <a:ln w="14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7477" y="2183238"/>
            <a:ext cx="114109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525" spc="-67" baseline="-35460" dirty="0">
                <a:latin typeface="Symbol"/>
                <a:cs typeface="Symbol"/>
              </a:rPr>
              <a:t></a:t>
            </a:r>
            <a:r>
              <a:rPr sz="3525" spc="-67" baseline="-35460" dirty="0">
                <a:latin typeface="Times New Roman"/>
                <a:cs typeface="Times New Roman"/>
              </a:rPr>
              <a:t> </a:t>
            </a:r>
            <a:r>
              <a:rPr sz="2350" spc="-30" dirty="0">
                <a:latin typeface="Times New Roman"/>
                <a:cs typeface="Times New Roman"/>
              </a:rPr>
              <a:t>C(s)</a:t>
            </a:r>
            <a:r>
              <a:rPr sz="2350" spc="-5" dirty="0">
                <a:latin typeface="Times New Roman"/>
                <a:cs typeface="Times New Roman"/>
              </a:rPr>
              <a:t> </a:t>
            </a:r>
            <a:r>
              <a:rPr sz="3525" spc="-44" baseline="-35460" dirty="0">
                <a:latin typeface="Symbol"/>
                <a:cs typeface="Symbol"/>
              </a:rPr>
              <a:t></a:t>
            </a:r>
            <a:endParaRPr sz="3525" baseline="-3546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53083" y="2183238"/>
            <a:ext cx="55308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i="1" spc="40" dirty="0">
                <a:latin typeface="Times New Roman"/>
                <a:cs typeface="Times New Roman"/>
              </a:rPr>
              <a:t>G</a:t>
            </a:r>
            <a:r>
              <a:rPr sz="2350" spc="-40" dirty="0">
                <a:latin typeface="Times New Roman"/>
                <a:cs typeface="Times New Roman"/>
              </a:rPr>
              <a:t>(</a:t>
            </a:r>
            <a:r>
              <a:rPr sz="2350" spc="-20" dirty="0">
                <a:latin typeface="Times New Roman"/>
                <a:cs typeface="Times New Roman"/>
              </a:rPr>
              <a:t>s)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9227" y="2603309"/>
            <a:ext cx="516890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i="1" spc="15" dirty="0">
                <a:latin typeface="Times New Roman"/>
                <a:cs typeface="Times New Roman"/>
              </a:rPr>
              <a:t>R</a:t>
            </a:r>
            <a:r>
              <a:rPr sz="2350" spc="-40" dirty="0">
                <a:latin typeface="Times New Roman"/>
                <a:cs typeface="Times New Roman"/>
              </a:rPr>
              <a:t>(</a:t>
            </a:r>
            <a:r>
              <a:rPr sz="2350" spc="-20" dirty="0">
                <a:latin typeface="Times New Roman"/>
                <a:cs typeface="Times New Roman"/>
              </a:rPr>
              <a:t>s)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2670" y="2603310"/>
            <a:ext cx="151193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-25" dirty="0">
                <a:latin typeface="Times New Roman"/>
                <a:cs typeface="Times New Roman"/>
              </a:rPr>
              <a:t>1</a:t>
            </a:r>
            <a:r>
              <a:rPr sz="2350" spc="-370" dirty="0">
                <a:latin typeface="Times New Roman"/>
                <a:cs typeface="Times New Roman"/>
              </a:rPr>
              <a:t> </a:t>
            </a:r>
            <a:r>
              <a:rPr sz="2350" spc="-30" dirty="0">
                <a:latin typeface="Symbol"/>
                <a:cs typeface="Symbol"/>
              </a:rPr>
              <a:t></a:t>
            </a:r>
            <a:r>
              <a:rPr sz="2350" spc="-210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G</a:t>
            </a:r>
            <a:r>
              <a:rPr sz="2350" spc="5" dirty="0">
                <a:latin typeface="Times New Roman"/>
                <a:cs typeface="Times New Roman"/>
              </a:rPr>
              <a:t>(s)</a:t>
            </a:r>
            <a:r>
              <a:rPr sz="2350" i="1" spc="5" dirty="0">
                <a:latin typeface="Times New Roman"/>
                <a:cs typeface="Times New Roman"/>
              </a:rPr>
              <a:t>H</a:t>
            </a:r>
            <a:r>
              <a:rPr sz="2350" i="1" spc="-310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Times New Roman"/>
                <a:cs typeface="Times New Roman"/>
              </a:rPr>
              <a:t>(s)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51352" y="4066035"/>
            <a:ext cx="532130" cy="0"/>
          </a:xfrm>
          <a:custGeom>
            <a:avLst/>
            <a:gdLst/>
            <a:ahLst/>
            <a:cxnLst/>
            <a:rect l="l" t="t" r="r" b="b"/>
            <a:pathLst>
              <a:path w="532130">
                <a:moveTo>
                  <a:pt x="0" y="0"/>
                </a:moveTo>
                <a:lnTo>
                  <a:pt x="531666" y="0"/>
                </a:lnTo>
              </a:path>
            </a:pathLst>
          </a:custGeom>
          <a:ln w="145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17051" y="3701972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130" y="0"/>
                </a:lnTo>
              </a:path>
            </a:pathLst>
          </a:custGeom>
          <a:ln w="72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1142" y="4456761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226" y="0"/>
                </a:lnTo>
              </a:path>
            </a:pathLst>
          </a:custGeom>
          <a:ln w="72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10614" y="4066035"/>
            <a:ext cx="1369060" cy="0"/>
          </a:xfrm>
          <a:custGeom>
            <a:avLst/>
            <a:gdLst/>
            <a:ahLst/>
            <a:cxnLst/>
            <a:rect l="l" t="t" r="r" b="b"/>
            <a:pathLst>
              <a:path w="1369060">
                <a:moveTo>
                  <a:pt x="0" y="0"/>
                </a:moveTo>
                <a:lnTo>
                  <a:pt x="1368460" y="0"/>
                </a:lnTo>
              </a:path>
            </a:pathLst>
          </a:custGeom>
          <a:ln w="145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51948" y="3274913"/>
            <a:ext cx="46164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35" dirty="0">
                <a:latin typeface="Times New Roman"/>
                <a:cs typeface="Times New Roman"/>
              </a:rPr>
              <a:t>100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2135" y="3639592"/>
            <a:ext cx="114554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25" spc="-75" baseline="-35460" dirty="0">
                <a:latin typeface="Symbol"/>
                <a:cs typeface="Symbol"/>
              </a:rPr>
              <a:t></a:t>
            </a:r>
            <a:r>
              <a:rPr sz="3525" spc="-75" baseline="-35460" dirty="0">
                <a:latin typeface="Times New Roman"/>
                <a:cs typeface="Times New Roman"/>
              </a:rPr>
              <a:t> </a:t>
            </a:r>
            <a:r>
              <a:rPr sz="2350" spc="-30" dirty="0">
                <a:latin typeface="Times New Roman"/>
                <a:cs typeface="Times New Roman"/>
              </a:rPr>
              <a:t>C(s)</a:t>
            </a:r>
            <a:r>
              <a:rPr sz="2350" spc="40" dirty="0">
                <a:latin typeface="Times New Roman"/>
                <a:cs typeface="Times New Roman"/>
              </a:rPr>
              <a:t> </a:t>
            </a:r>
            <a:r>
              <a:rPr sz="3525" spc="-52" baseline="-35460" dirty="0">
                <a:latin typeface="Symbol"/>
                <a:cs typeface="Symbol"/>
              </a:rPr>
              <a:t></a:t>
            </a:r>
            <a:endParaRPr sz="3525" baseline="-3546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36038" y="4029726"/>
            <a:ext cx="46164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35" dirty="0">
                <a:latin typeface="Times New Roman"/>
                <a:cs typeface="Times New Roman"/>
              </a:rPr>
              <a:t>100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01897" y="3568123"/>
            <a:ext cx="29019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25" i="1" spc="60" baseline="-24822" dirty="0">
                <a:latin typeface="Times New Roman"/>
                <a:cs typeface="Times New Roman"/>
              </a:rPr>
              <a:t>s</a:t>
            </a:r>
            <a:r>
              <a:rPr sz="1350" spc="4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85963" y="4322914"/>
            <a:ext cx="29019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25" i="1" spc="60" baseline="-24822" dirty="0">
                <a:latin typeface="Times New Roman"/>
                <a:cs typeface="Times New Roman"/>
              </a:rPr>
              <a:t>s</a:t>
            </a:r>
            <a:r>
              <a:rPr sz="1350" spc="4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37229" y="3702000"/>
            <a:ext cx="62928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35" dirty="0">
                <a:latin typeface="Symbol"/>
                <a:cs typeface="Symbol"/>
              </a:rPr>
              <a:t></a:t>
            </a:r>
            <a:r>
              <a:rPr sz="2350" spc="-40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10</a:t>
            </a:r>
            <a:r>
              <a:rPr sz="2350" i="1" spc="-10" dirty="0">
                <a:latin typeface="Times New Roman"/>
                <a:cs typeface="Times New Roman"/>
              </a:rPr>
              <a:t>s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5709" y="4063035"/>
            <a:ext cx="51752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spc="25" dirty="0">
                <a:latin typeface="Times New Roman"/>
                <a:cs typeface="Times New Roman"/>
              </a:rPr>
              <a:t>R</a:t>
            </a:r>
            <a:r>
              <a:rPr sz="2350" spc="-35" dirty="0">
                <a:latin typeface="Times New Roman"/>
                <a:cs typeface="Times New Roman"/>
              </a:rPr>
              <a:t>(</a:t>
            </a:r>
            <a:r>
              <a:rPr sz="2350" spc="-25" dirty="0">
                <a:latin typeface="Times New Roman"/>
                <a:cs typeface="Times New Roman"/>
              </a:rPr>
              <a:t>s)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83812" y="4218725"/>
            <a:ext cx="36322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30" dirty="0">
                <a:latin typeface="Times New Roman"/>
                <a:cs typeface="Times New Roman"/>
              </a:rPr>
              <a:t>1</a:t>
            </a:r>
            <a:r>
              <a:rPr sz="2350" spc="-409" dirty="0">
                <a:latin typeface="Times New Roman"/>
                <a:cs typeface="Times New Roman"/>
              </a:rPr>
              <a:t> </a:t>
            </a:r>
            <a:r>
              <a:rPr sz="2350" spc="-35" dirty="0">
                <a:latin typeface="Symbol"/>
                <a:cs typeface="Symbol"/>
              </a:rPr>
              <a:t>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21319" y="4456791"/>
            <a:ext cx="62928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35" dirty="0">
                <a:latin typeface="Symbol"/>
                <a:cs typeface="Symbol"/>
              </a:rPr>
              <a:t></a:t>
            </a:r>
            <a:r>
              <a:rPr sz="2350" spc="-409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10</a:t>
            </a:r>
            <a:r>
              <a:rPr sz="2350" i="1" spc="-10" dirty="0">
                <a:latin typeface="Times New Roman"/>
                <a:cs typeface="Times New Roman"/>
              </a:rPr>
              <a:t>s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18614" y="3714136"/>
            <a:ext cx="954405" cy="0"/>
          </a:xfrm>
          <a:custGeom>
            <a:avLst/>
            <a:gdLst/>
            <a:ahLst/>
            <a:cxnLst/>
            <a:rect l="l" t="t" r="r" b="b"/>
            <a:pathLst>
              <a:path w="954404">
                <a:moveTo>
                  <a:pt x="0" y="0"/>
                </a:moveTo>
                <a:lnTo>
                  <a:pt x="953885" y="0"/>
                </a:lnTo>
              </a:path>
            </a:pathLst>
          </a:custGeom>
          <a:ln w="7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77928" y="4503402"/>
            <a:ext cx="1635760" cy="0"/>
          </a:xfrm>
          <a:custGeom>
            <a:avLst/>
            <a:gdLst/>
            <a:ahLst/>
            <a:cxnLst/>
            <a:rect l="l" t="t" r="r" b="b"/>
            <a:pathLst>
              <a:path w="1635760">
                <a:moveTo>
                  <a:pt x="0" y="0"/>
                </a:moveTo>
                <a:lnTo>
                  <a:pt x="1635259" y="0"/>
                </a:lnTo>
              </a:path>
            </a:pathLst>
          </a:custGeom>
          <a:ln w="7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55011" y="4077851"/>
            <a:ext cx="1680845" cy="0"/>
          </a:xfrm>
          <a:custGeom>
            <a:avLst/>
            <a:gdLst/>
            <a:ahLst/>
            <a:cxnLst/>
            <a:rect l="l" t="t" r="r" b="b"/>
            <a:pathLst>
              <a:path w="1680845">
                <a:moveTo>
                  <a:pt x="0" y="0"/>
                </a:moveTo>
                <a:lnTo>
                  <a:pt x="1680495" y="0"/>
                </a:lnTo>
              </a:path>
            </a:pathLst>
          </a:custGeom>
          <a:ln w="14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53194" y="3289237"/>
            <a:ext cx="461009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35" dirty="0">
                <a:latin typeface="Times New Roman"/>
                <a:cs typeface="Times New Roman"/>
              </a:rPr>
              <a:t>100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02834" y="3580796"/>
            <a:ext cx="29019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525" i="1" spc="67" baseline="-24822" dirty="0">
                <a:latin typeface="Times New Roman"/>
                <a:cs typeface="Times New Roman"/>
              </a:rPr>
              <a:t>s</a:t>
            </a:r>
            <a:r>
              <a:rPr sz="1350" spc="4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62744" y="3944512"/>
            <a:ext cx="28956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525" i="1" spc="60" baseline="-24822" dirty="0">
                <a:latin typeface="Times New Roman"/>
                <a:cs typeface="Times New Roman"/>
              </a:rPr>
              <a:t>s</a:t>
            </a:r>
            <a:r>
              <a:rPr sz="1350" spc="4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02834" y="4370058"/>
            <a:ext cx="29019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525" i="1" spc="67" baseline="-24822" dirty="0">
                <a:latin typeface="Times New Roman"/>
                <a:cs typeface="Times New Roman"/>
              </a:rPr>
              <a:t>s</a:t>
            </a:r>
            <a:r>
              <a:rPr sz="1350" spc="4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37769" y="3714763"/>
            <a:ext cx="62865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40" dirty="0">
                <a:latin typeface="Symbol"/>
                <a:cs typeface="Symbol"/>
              </a:rPr>
              <a:t></a:t>
            </a:r>
            <a:r>
              <a:rPr sz="2350" spc="-40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10</a:t>
            </a:r>
            <a:r>
              <a:rPr sz="2350" i="1" spc="-10" dirty="0">
                <a:latin typeface="Times New Roman"/>
                <a:cs typeface="Times New Roman"/>
              </a:rPr>
              <a:t>s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97679" y="4077888"/>
            <a:ext cx="131699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40" dirty="0">
                <a:latin typeface="Symbol"/>
                <a:cs typeface="Symbol"/>
              </a:rPr>
              <a:t></a:t>
            </a:r>
            <a:r>
              <a:rPr sz="2350" spc="-36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10</a:t>
            </a:r>
            <a:r>
              <a:rPr sz="2350" i="1" spc="-10" dirty="0">
                <a:latin typeface="Times New Roman"/>
                <a:cs typeface="Times New Roman"/>
              </a:rPr>
              <a:t>s</a:t>
            </a:r>
            <a:r>
              <a:rPr sz="2350" i="1" spc="-125" dirty="0">
                <a:latin typeface="Times New Roman"/>
                <a:cs typeface="Times New Roman"/>
              </a:rPr>
              <a:t> </a:t>
            </a:r>
            <a:r>
              <a:rPr sz="2350" spc="-40" dirty="0">
                <a:latin typeface="Symbol"/>
                <a:cs typeface="Symbol"/>
              </a:rPr>
              <a:t></a:t>
            </a:r>
            <a:r>
              <a:rPr sz="2350" spc="-365" dirty="0">
                <a:latin typeface="Times New Roman"/>
                <a:cs typeface="Times New Roman"/>
              </a:rPr>
              <a:t> </a:t>
            </a:r>
            <a:r>
              <a:rPr sz="2350" spc="-35" dirty="0">
                <a:latin typeface="Times New Roman"/>
                <a:cs typeface="Times New Roman"/>
              </a:rPr>
              <a:t>100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37769" y="4504025"/>
            <a:ext cx="62865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40" dirty="0">
                <a:latin typeface="Symbol"/>
                <a:cs typeface="Symbol"/>
              </a:rPr>
              <a:t></a:t>
            </a:r>
            <a:r>
              <a:rPr sz="2350" spc="-40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10</a:t>
            </a:r>
            <a:r>
              <a:rPr sz="2350" i="1" spc="-10" dirty="0">
                <a:latin typeface="Times New Roman"/>
                <a:cs typeface="Times New Roman"/>
              </a:rPr>
              <a:t>s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02085" y="3840847"/>
            <a:ext cx="18478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40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02809" y="4066383"/>
            <a:ext cx="1640839" cy="0"/>
          </a:xfrm>
          <a:custGeom>
            <a:avLst/>
            <a:gdLst/>
            <a:ahLst/>
            <a:cxnLst/>
            <a:rect l="l" t="t" r="r" b="b"/>
            <a:pathLst>
              <a:path w="1640840">
                <a:moveTo>
                  <a:pt x="0" y="0"/>
                </a:moveTo>
                <a:lnTo>
                  <a:pt x="1640488" y="0"/>
                </a:lnTo>
              </a:path>
            </a:pathLst>
          </a:custGeom>
          <a:ln w="14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187551" y="3933016"/>
            <a:ext cx="29146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25" i="1" spc="67" baseline="-24822" dirty="0">
                <a:latin typeface="Times New Roman"/>
                <a:cs typeface="Times New Roman"/>
              </a:rPr>
              <a:t>s</a:t>
            </a:r>
            <a:r>
              <a:rPr sz="1350" spc="4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80259" y="3639704"/>
            <a:ext cx="46291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30" dirty="0">
                <a:latin typeface="Times New Roman"/>
                <a:cs typeface="Times New Roman"/>
              </a:rPr>
              <a:t>100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23836" y="4067429"/>
            <a:ext cx="132461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20" dirty="0">
                <a:latin typeface="Symbol"/>
                <a:cs typeface="Symbol"/>
              </a:rPr>
              <a:t></a:t>
            </a:r>
            <a:r>
              <a:rPr sz="2350" spc="-375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10</a:t>
            </a:r>
            <a:r>
              <a:rPr sz="2350" i="1" spc="-5" dirty="0">
                <a:latin typeface="Times New Roman"/>
                <a:cs typeface="Times New Roman"/>
              </a:rPr>
              <a:t>s</a:t>
            </a:r>
            <a:r>
              <a:rPr sz="2350" i="1" spc="-13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Symbol"/>
                <a:cs typeface="Symbol"/>
              </a:rPr>
              <a:t></a:t>
            </a:r>
            <a:r>
              <a:rPr sz="2350" spc="-370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Times New Roman"/>
                <a:cs typeface="Times New Roman"/>
              </a:rPr>
              <a:t>100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48902" y="3829068"/>
            <a:ext cx="18732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20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9740" y="4985080"/>
            <a:ext cx="7479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Characteristics equation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denominator of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CLTF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8540" y="5810199"/>
            <a:ext cx="2263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Characteristics</a:t>
            </a:r>
            <a:r>
              <a:rPr sz="18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equation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12639" y="5694147"/>
            <a:ext cx="29273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525" i="1" spc="82" baseline="-24822" dirty="0">
                <a:latin typeface="Times New Roman"/>
                <a:cs typeface="Times New Roman"/>
              </a:rPr>
              <a:t>s</a:t>
            </a:r>
            <a:r>
              <a:rPr sz="1350" spc="5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45567" y="5827317"/>
            <a:ext cx="1764664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50" dirty="0">
                <a:latin typeface="Symbol"/>
                <a:cs typeface="Symbol"/>
              </a:rPr>
              <a:t></a:t>
            </a:r>
            <a:r>
              <a:rPr sz="2350" spc="50" dirty="0">
                <a:latin typeface="Times New Roman"/>
                <a:cs typeface="Times New Roman"/>
              </a:rPr>
              <a:t>10</a:t>
            </a:r>
            <a:r>
              <a:rPr sz="2350" i="1" spc="50" dirty="0">
                <a:latin typeface="Times New Roman"/>
                <a:cs typeface="Times New Roman"/>
              </a:rPr>
              <a:t>s</a:t>
            </a:r>
            <a:r>
              <a:rPr sz="2350" i="1" spc="-434" dirty="0">
                <a:latin typeface="Times New Roman"/>
                <a:cs typeface="Times New Roman"/>
              </a:rPr>
              <a:t> </a:t>
            </a:r>
            <a:r>
              <a:rPr sz="2350" spc="35" dirty="0">
                <a:latin typeface="Symbol"/>
                <a:cs typeface="Symbol"/>
              </a:rPr>
              <a:t></a:t>
            </a:r>
            <a:r>
              <a:rPr sz="2350" spc="35" dirty="0">
                <a:latin typeface="Times New Roman"/>
                <a:cs typeface="Times New Roman"/>
              </a:rPr>
              <a:t>100 </a:t>
            </a: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15" dirty="0">
                <a:latin typeface="Times New Roman"/>
                <a:cs typeface="Times New Roman"/>
              </a:rPr>
              <a:t> 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73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9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402830" y="160731"/>
            <a:ext cx="132143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rlito"/>
                <a:cs typeface="Carlito"/>
              </a:rPr>
              <a:t>cont…….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378" y="2175195"/>
            <a:ext cx="27178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291304"/>
            <a:ext cx="2546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493" y="43581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5293" y="3465090"/>
            <a:ext cx="4127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20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2361" y="19819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84904" y="4429279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6606" y="2315319"/>
            <a:ext cx="16827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spc="-204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3872" y="2233266"/>
            <a:ext cx="518159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35" dirty="0">
                <a:latin typeface="Times New Roman"/>
                <a:cs typeface="Times New Roman"/>
              </a:rPr>
              <a:t>100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6204" y="928599"/>
            <a:ext cx="29273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525" i="1" spc="82" baseline="-24822" dirty="0">
                <a:latin typeface="Times New Roman"/>
                <a:cs typeface="Times New Roman"/>
              </a:rPr>
              <a:t>s</a:t>
            </a:r>
            <a:r>
              <a:rPr sz="1350" spc="5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9131" y="1061770"/>
            <a:ext cx="1764664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50" dirty="0">
                <a:latin typeface="Symbol"/>
                <a:cs typeface="Symbol"/>
              </a:rPr>
              <a:t></a:t>
            </a:r>
            <a:r>
              <a:rPr sz="2350" spc="50" dirty="0">
                <a:latin typeface="Times New Roman"/>
                <a:cs typeface="Times New Roman"/>
              </a:rPr>
              <a:t>10</a:t>
            </a:r>
            <a:r>
              <a:rPr sz="2350" i="1" spc="50" dirty="0">
                <a:latin typeface="Times New Roman"/>
                <a:cs typeface="Times New Roman"/>
              </a:rPr>
              <a:t>s</a:t>
            </a:r>
            <a:r>
              <a:rPr sz="2350" i="1" spc="-434" dirty="0">
                <a:latin typeface="Times New Roman"/>
                <a:cs typeface="Times New Roman"/>
              </a:rPr>
              <a:t> </a:t>
            </a:r>
            <a:r>
              <a:rPr sz="2350" spc="35" dirty="0">
                <a:latin typeface="Symbol"/>
                <a:cs typeface="Symbol"/>
              </a:rPr>
              <a:t></a:t>
            </a:r>
            <a:r>
              <a:rPr sz="2350" spc="35" dirty="0">
                <a:latin typeface="Times New Roman"/>
                <a:cs typeface="Times New Roman"/>
              </a:rPr>
              <a:t>100 </a:t>
            </a: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15" dirty="0">
                <a:latin typeface="Times New Roman"/>
                <a:cs typeface="Times New Roman"/>
              </a:rPr>
              <a:t> 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69579" y="3362788"/>
            <a:ext cx="1775460" cy="0"/>
          </a:xfrm>
          <a:custGeom>
            <a:avLst/>
            <a:gdLst/>
            <a:ahLst/>
            <a:cxnLst/>
            <a:rect l="l" t="t" r="r" b="b"/>
            <a:pathLst>
              <a:path w="1775459">
                <a:moveTo>
                  <a:pt x="0" y="0"/>
                </a:moveTo>
                <a:lnTo>
                  <a:pt x="1774870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62365" y="2945076"/>
            <a:ext cx="230949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202" baseline="-35024" dirty="0">
                <a:latin typeface="Times New Roman"/>
                <a:cs typeface="Times New Roman"/>
              </a:rPr>
              <a:t>a</a:t>
            </a:r>
            <a:r>
              <a:rPr sz="1950" i="1" spc="-202" baseline="-61965" dirty="0">
                <a:latin typeface="Times New Roman"/>
                <a:cs typeface="Times New Roman"/>
              </a:rPr>
              <a:t>n</a:t>
            </a:r>
            <a:r>
              <a:rPr sz="1950" i="1" spc="82" baseline="-61965" dirty="0">
                <a:latin typeface="Times New Roman"/>
                <a:cs typeface="Times New Roman"/>
              </a:rPr>
              <a:t>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-270" baseline="-35024" dirty="0">
                <a:latin typeface="Times New Roman"/>
                <a:cs typeface="Times New Roman"/>
              </a:rPr>
              <a:t> </a:t>
            </a:r>
            <a:r>
              <a:rPr sz="2300" spc="-210" dirty="0">
                <a:latin typeface="Times New Roman"/>
                <a:cs typeface="Times New Roman"/>
              </a:rPr>
              <a:t>(10 </a:t>
            </a:r>
            <a:r>
              <a:rPr sz="2300" spc="-150" dirty="0">
                <a:latin typeface="Symbol"/>
                <a:cs typeface="Symbol"/>
              </a:rPr>
              <a:t></a:t>
            </a:r>
            <a:r>
              <a:rPr sz="2300" spc="-150" dirty="0">
                <a:latin typeface="Times New Roman"/>
                <a:cs typeface="Times New Roman"/>
              </a:rPr>
              <a:t>100)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180" dirty="0">
                <a:latin typeface="Times New Roman"/>
                <a:cs typeface="Times New Roman"/>
              </a:rPr>
              <a:t> (1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40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11063" y="3359444"/>
            <a:ext cx="27305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85" dirty="0">
                <a:latin typeface="Times New Roman"/>
                <a:cs typeface="Times New Roman"/>
              </a:rPr>
              <a:t>10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76706" y="4150890"/>
            <a:ext cx="13569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70" dirty="0">
                <a:latin typeface="Times New Roman"/>
                <a:cs typeface="Times New Roman"/>
              </a:rPr>
              <a:t>a</a:t>
            </a:r>
            <a:r>
              <a:rPr sz="1500" i="1" spc="270" dirty="0">
                <a:latin typeface="Times New Roman"/>
                <a:cs typeface="Times New Roman"/>
              </a:rPr>
              <a:t>n </a:t>
            </a:r>
            <a:r>
              <a:rPr sz="2600" spc="480" dirty="0">
                <a:latin typeface="Symbol"/>
                <a:cs typeface="Symbol"/>
              </a:rPr>
              <a:t>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295" dirty="0">
                <a:latin typeface="Times New Roman"/>
                <a:cs typeface="Times New Roman"/>
              </a:rPr>
              <a:t>100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74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9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319009" y="160731"/>
            <a:ext cx="132143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rlito"/>
                <a:cs typeface="Carlito"/>
              </a:rPr>
              <a:t>cont…….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378" y="2251395"/>
            <a:ext cx="27178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367504"/>
            <a:ext cx="2546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493" y="44343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5293" y="3541290"/>
            <a:ext cx="4127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20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2361" y="20581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36606" y="2391519"/>
            <a:ext cx="16827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spc="-204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3872" y="2309466"/>
            <a:ext cx="518159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35" dirty="0">
                <a:latin typeface="Times New Roman"/>
                <a:cs typeface="Times New Roman"/>
              </a:rPr>
              <a:t>100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6204" y="928599"/>
            <a:ext cx="29273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525" i="1" spc="82" baseline="-24822" dirty="0">
                <a:latin typeface="Times New Roman"/>
                <a:cs typeface="Times New Roman"/>
              </a:rPr>
              <a:t>s</a:t>
            </a:r>
            <a:r>
              <a:rPr sz="1350" spc="5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9131" y="1061770"/>
            <a:ext cx="1764664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50" dirty="0">
                <a:latin typeface="Symbol"/>
                <a:cs typeface="Symbol"/>
              </a:rPr>
              <a:t></a:t>
            </a:r>
            <a:r>
              <a:rPr sz="2350" spc="50" dirty="0">
                <a:latin typeface="Times New Roman"/>
                <a:cs typeface="Times New Roman"/>
              </a:rPr>
              <a:t>10</a:t>
            </a:r>
            <a:r>
              <a:rPr sz="2350" i="1" spc="50" dirty="0">
                <a:latin typeface="Times New Roman"/>
                <a:cs typeface="Times New Roman"/>
              </a:rPr>
              <a:t>s</a:t>
            </a:r>
            <a:r>
              <a:rPr sz="2350" i="1" spc="-434" dirty="0">
                <a:latin typeface="Times New Roman"/>
                <a:cs typeface="Times New Roman"/>
              </a:rPr>
              <a:t> </a:t>
            </a:r>
            <a:r>
              <a:rPr sz="2350" spc="35" dirty="0">
                <a:latin typeface="Symbol"/>
                <a:cs typeface="Symbol"/>
              </a:rPr>
              <a:t></a:t>
            </a:r>
            <a:r>
              <a:rPr sz="2350" spc="35" dirty="0">
                <a:latin typeface="Times New Roman"/>
                <a:cs typeface="Times New Roman"/>
              </a:rPr>
              <a:t>100 </a:t>
            </a: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15" dirty="0">
                <a:latin typeface="Times New Roman"/>
                <a:cs typeface="Times New Roman"/>
              </a:rPr>
              <a:t> 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7575" y="3384626"/>
            <a:ext cx="38855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As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no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sign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change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24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first</a:t>
            </a:r>
            <a:endParaRPr sz="2400">
              <a:latin typeface="Tahoma"/>
              <a:cs typeface="Tahoma"/>
            </a:endParaRPr>
          </a:p>
          <a:p>
            <a:pPr marL="10096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column;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system is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stable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2520" y="4607658"/>
            <a:ext cx="518159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35" dirty="0">
                <a:latin typeface="Times New Roman"/>
                <a:cs typeface="Times New Roman"/>
              </a:rPr>
              <a:t>100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75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10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40" y="1022350"/>
            <a:ext cx="293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Comment </a:t>
            </a:r>
            <a:r>
              <a:rPr sz="2400" spc="-5" dirty="0">
                <a:latin typeface="Tahoma"/>
                <a:cs typeface="Tahoma"/>
              </a:rPr>
              <a:t>on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stability.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6491" y="1004390"/>
            <a:ext cx="3906520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550" i="1" spc="-120" dirty="0">
                <a:latin typeface="Times New Roman"/>
                <a:cs typeface="Times New Roman"/>
              </a:rPr>
              <a:t>s</a:t>
            </a:r>
            <a:r>
              <a:rPr sz="2175" spc="-179" baseline="44061" dirty="0">
                <a:latin typeface="Times New Roman"/>
                <a:cs typeface="Times New Roman"/>
              </a:rPr>
              <a:t>6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75" dirty="0">
                <a:latin typeface="Times New Roman"/>
                <a:cs typeface="Times New Roman"/>
              </a:rPr>
              <a:t>3</a:t>
            </a:r>
            <a:r>
              <a:rPr sz="2550" i="1" spc="-175" dirty="0">
                <a:latin typeface="Times New Roman"/>
                <a:cs typeface="Times New Roman"/>
              </a:rPr>
              <a:t>s</a:t>
            </a:r>
            <a:r>
              <a:rPr sz="2175" spc="-262" baseline="44061" dirty="0">
                <a:latin typeface="Times New Roman"/>
                <a:cs typeface="Times New Roman"/>
              </a:rPr>
              <a:t>5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45" dirty="0">
                <a:latin typeface="Times New Roman"/>
                <a:cs typeface="Times New Roman"/>
              </a:rPr>
              <a:t>4</a:t>
            </a:r>
            <a:r>
              <a:rPr sz="2550" i="1" spc="-145" dirty="0">
                <a:latin typeface="Times New Roman"/>
                <a:cs typeface="Times New Roman"/>
              </a:rPr>
              <a:t>s</a:t>
            </a:r>
            <a:r>
              <a:rPr sz="2175" spc="-217" baseline="44061" dirty="0">
                <a:latin typeface="Times New Roman"/>
                <a:cs typeface="Times New Roman"/>
              </a:rPr>
              <a:t>4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55" dirty="0">
                <a:latin typeface="Times New Roman"/>
                <a:cs typeface="Times New Roman"/>
              </a:rPr>
              <a:t>6</a:t>
            </a:r>
            <a:r>
              <a:rPr sz="2550" i="1" spc="-155" dirty="0">
                <a:latin typeface="Times New Roman"/>
                <a:cs typeface="Times New Roman"/>
              </a:rPr>
              <a:t>s</a:t>
            </a:r>
            <a:r>
              <a:rPr sz="2175" spc="-232" baseline="44061" dirty="0">
                <a:latin typeface="Times New Roman"/>
                <a:cs typeface="Times New Roman"/>
              </a:rPr>
              <a:t>3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50" dirty="0">
                <a:latin typeface="Times New Roman"/>
                <a:cs typeface="Times New Roman"/>
              </a:rPr>
              <a:t>5</a:t>
            </a:r>
            <a:r>
              <a:rPr sz="2550" i="1" spc="-150" dirty="0">
                <a:latin typeface="Times New Roman"/>
                <a:cs typeface="Times New Roman"/>
              </a:rPr>
              <a:t>s</a:t>
            </a:r>
            <a:r>
              <a:rPr sz="2175" spc="-225" baseline="44061" dirty="0">
                <a:latin typeface="Times New Roman"/>
                <a:cs typeface="Times New Roman"/>
              </a:rPr>
              <a:t>2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225" dirty="0">
                <a:latin typeface="Times New Roman"/>
                <a:cs typeface="Times New Roman"/>
              </a:rPr>
              <a:t>3</a:t>
            </a:r>
            <a:r>
              <a:rPr sz="2550" i="1" spc="-225" dirty="0">
                <a:latin typeface="Times New Roman"/>
                <a:cs typeface="Times New Roman"/>
              </a:rPr>
              <a:t>s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229" dirty="0">
                <a:latin typeface="Times New Roman"/>
                <a:cs typeface="Times New Roman"/>
              </a:rPr>
              <a:t>2 </a:t>
            </a:r>
            <a:r>
              <a:rPr sz="2550" spc="-250" dirty="0">
                <a:latin typeface="Symbol"/>
                <a:cs typeface="Symbol"/>
              </a:rPr>
              <a:t></a:t>
            </a:r>
            <a:r>
              <a:rPr sz="2550" spc="-270" dirty="0">
                <a:latin typeface="Times New Roman"/>
                <a:cs typeface="Times New Roman"/>
              </a:rPr>
              <a:t> </a:t>
            </a:r>
            <a:r>
              <a:rPr sz="2550" spc="-229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167" y="3181096"/>
            <a:ext cx="1238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95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093" y="3188211"/>
            <a:ext cx="15748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i="1" spc="10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826" y="3890205"/>
            <a:ext cx="1028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4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903" y="3896892"/>
            <a:ext cx="129539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spc="-60" dirty="0">
                <a:latin typeface="Times New Roman"/>
                <a:cs typeface="Times New Roman"/>
              </a:rPr>
              <a:t>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169" y="4162973"/>
            <a:ext cx="346075" cy="1851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marR="30480" indent="3810" algn="just">
              <a:lnSpc>
                <a:spcPct val="151600"/>
              </a:lnSpc>
              <a:spcBef>
                <a:spcPts val="110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2158" y="3299756"/>
            <a:ext cx="13462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10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67561" y="18295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90959" y="3978358"/>
            <a:ext cx="10668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208158" y="2052483"/>
          <a:ext cx="2809874" cy="2818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656">
                <a:tc>
                  <a:txBody>
                    <a:bodyPr/>
                    <a:lstStyle/>
                    <a:p>
                      <a:pPr marR="321945" algn="r">
                        <a:lnSpc>
                          <a:spcPts val="23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29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935">
                        <a:lnSpc>
                          <a:spcPts val="2890"/>
                        </a:lnSpc>
                        <a:tabLst>
                          <a:tab pos="1115060" algn="l"/>
                        </a:tabLst>
                      </a:pPr>
                      <a:r>
                        <a:rPr sz="2650" spc="-20" dirty="0">
                          <a:latin typeface="Times New Roman"/>
                          <a:cs typeface="Times New Roman"/>
                        </a:rPr>
                        <a:t>5	</a:t>
                      </a:r>
                      <a:r>
                        <a:rPr sz="3675" spc="179" baseline="-5668" dirty="0">
                          <a:latin typeface="Times New Roman"/>
                          <a:cs typeface="Times New Roman"/>
                        </a:rPr>
                        <a:t>2</a:t>
                      </a:r>
                      <a:endParaRPr sz="3675" baseline="-566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649"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157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6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600" i="1" spc="-16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spc="-165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600" i="1" spc="-18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spc="-180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832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500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500" i="1" spc="-1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500" i="1" spc="-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85" dirty="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377">
                <a:tc>
                  <a:txBody>
                    <a:bodyPr/>
                    <a:lstStyle/>
                    <a:p>
                      <a:pPr marL="31750">
                        <a:lnSpc>
                          <a:spcPts val="3125"/>
                        </a:lnSpc>
                        <a:spcBef>
                          <a:spcPts val="700"/>
                        </a:spcBef>
                      </a:pP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00" spc="1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180104" y="5012926"/>
            <a:ext cx="280035" cy="10655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795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13487" y="2448388"/>
            <a:ext cx="1433830" cy="0"/>
          </a:xfrm>
          <a:custGeom>
            <a:avLst/>
            <a:gdLst/>
            <a:ahLst/>
            <a:cxnLst/>
            <a:rect l="l" t="t" r="r" b="b"/>
            <a:pathLst>
              <a:path w="1433829">
                <a:moveTo>
                  <a:pt x="0" y="0"/>
                </a:moveTo>
                <a:lnTo>
                  <a:pt x="1433393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53666" y="2215938"/>
            <a:ext cx="40767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55" dirty="0">
                <a:latin typeface="Times New Roman"/>
                <a:cs typeface="Times New Roman"/>
              </a:rPr>
              <a:t>b</a:t>
            </a:r>
            <a:r>
              <a:rPr sz="1300" spc="-155" dirty="0">
                <a:latin typeface="Times New Roman"/>
                <a:cs typeface="Times New Roman"/>
              </a:rPr>
              <a:t>1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11845" y="2030676"/>
            <a:ext cx="143891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05" dirty="0">
                <a:latin typeface="Times New Roman"/>
                <a:cs typeface="Times New Roman"/>
              </a:rPr>
              <a:t>(3</a:t>
            </a:r>
            <a:r>
              <a:rPr sz="2300" spc="-105" dirty="0">
                <a:latin typeface="Symbol"/>
                <a:cs typeface="Symbol"/>
              </a:rPr>
              <a:t>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4)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65" dirty="0">
                <a:latin typeface="Times New Roman"/>
                <a:cs typeface="Times New Roman"/>
              </a:rPr>
              <a:t> </a:t>
            </a:r>
            <a:r>
              <a:rPr sz="2300" spc="-185" dirty="0">
                <a:latin typeface="Times New Roman"/>
                <a:cs typeface="Times New Roman"/>
              </a:rPr>
              <a:t>(1</a:t>
            </a:r>
            <a:r>
              <a:rPr sz="2300" spc="-185" dirty="0">
                <a:latin typeface="Symbol"/>
                <a:cs typeface="Symbol"/>
              </a:rPr>
              <a:t></a:t>
            </a:r>
            <a:r>
              <a:rPr sz="2300" spc="-32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6)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59640" y="24450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60293" y="2931690"/>
            <a:ext cx="1952625" cy="2023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5"/>
              </a:spcBef>
            </a:pPr>
            <a:r>
              <a:rPr sz="2600" i="1" spc="240" dirty="0">
                <a:latin typeface="Times New Roman"/>
                <a:cs typeface="Times New Roman"/>
              </a:rPr>
              <a:t>b</a:t>
            </a:r>
            <a:r>
              <a:rPr sz="1500" spc="240" dirty="0">
                <a:latin typeface="Times New Roman"/>
                <a:cs typeface="Times New Roman"/>
              </a:rPr>
              <a:t>1 </a:t>
            </a:r>
            <a:r>
              <a:rPr sz="2600" spc="450" dirty="0">
                <a:latin typeface="Symbol"/>
                <a:cs typeface="Symbol"/>
              </a:rPr>
              <a:t></a:t>
            </a:r>
            <a:r>
              <a:rPr sz="2600" spc="130" dirty="0">
                <a:latin typeface="Times New Roman"/>
                <a:cs typeface="Times New Roman"/>
              </a:rPr>
              <a:t> </a:t>
            </a:r>
            <a:r>
              <a:rPr sz="2600" spc="409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89"/>
              </a:spcBef>
            </a:pPr>
            <a:r>
              <a:rPr sz="3450" i="1" spc="-142" baseline="-35024" dirty="0">
                <a:latin typeface="Times New Roman"/>
                <a:cs typeface="Times New Roman"/>
              </a:rPr>
              <a:t>b</a:t>
            </a:r>
            <a:r>
              <a:rPr sz="1950" spc="-142" baseline="-61965" dirty="0">
                <a:latin typeface="Times New Roman"/>
                <a:cs typeface="Times New Roman"/>
              </a:rPr>
              <a:t>2 </a:t>
            </a:r>
            <a:r>
              <a:rPr sz="3450" spc="-262" baseline="-35024" dirty="0">
                <a:latin typeface="Symbol"/>
                <a:cs typeface="Symbol"/>
              </a:rPr>
              <a:t></a:t>
            </a:r>
            <a:r>
              <a:rPr sz="3450" spc="-262" baseline="-35024" dirty="0">
                <a:latin typeface="Times New Roman"/>
                <a:cs typeface="Times New Roman"/>
              </a:rPr>
              <a:t> </a:t>
            </a:r>
            <a:r>
              <a:rPr sz="2300" u="heavy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(3</a:t>
            </a:r>
            <a:r>
              <a:rPr sz="2300" u="heavy" spc="-10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4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5) 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sz="2300" u="heavy" spc="-18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3)</a:t>
            </a:r>
            <a:endParaRPr sz="2300">
              <a:latin typeface="Times New Roman"/>
              <a:cs typeface="Times New Roman"/>
            </a:endParaRPr>
          </a:p>
          <a:p>
            <a:pPr marL="492759" algn="ctr">
              <a:lnSpc>
                <a:spcPct val="100000"/>
              </a:lnSpc>
              <a:spcBef>
                <a:spcPts val="500"/>
              </a:spcBef>
            </a:pPr>
            <a:r>
              <a:rPr sz="2300" spc="-160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  <a:p>
            <a:pPr marL="185420">
              <a:lnSpc>
                <a:spcPct val="100000"/>
              </a:lnSpc>
              <a:spcBef>
                <a:spcPts val="1670"/>
              </a:spcBef>
            </a:pPr>
            <a:r>
              <a:rPr sz="2600" i="1" spc="340" dirty="0">
                <a:latin typeface="Times New Roman"/>
                <a:cs typeface="Times New Roman"/>
              </a:rPr>
              <a:t>b</a:t>
            </a:r>
            <a:r>
              <a:rPr sz="1500" spc="340" dirty="0">
                <a:latin typeface="Times New Roman"/>
                <a:cs typeface="Times New Roman"/>
              </a:rPr>
              <a:t>2 </a:t>
            </a:r>
            <a:r>
              <a:rPr sz="2600" spc="459" dirty="0">
                <a:latin typeface="Symbol"/>
                <a:cs typeface="Symbol"/>
              </a:rPr>
              <a:t></a:t>
            </a:r>
            <a:r>
              <a:rPr sz="2600" spc="145" dirty="0">
                <a:latin typeface="Times New Roman"/>
                <a:cs typeface="Times New Roman"/>
              </a:rPr>
              <a:t> </a:t>
            </a:r>
            <a:r>
              <a:rPr sz="2600" spc="4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1693" y="1833290"/>
            <a:ext cx="33210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46766" y="5572588"/>
            <a:ext cx="1431290" cy="0"/>
          </a:xfrm>
          <a:custGeom>
            <a:avLst/>
            <a:gdLst/>
            <a:ahLst/>
            <a:cxnLst/>
            <a:rect l="l" t="t" r="r" b="b"/>
            <a:pathLst>
              <a:path w="1431290">
                <a:moveTo>
                  <a:pt x="0" y="0"/>
                </a:moveTo>
                <a:lnTo>
                  <a:pt x="1431122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569952" y="5340138"/>
            <a:ext cx="42545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10" dirty="0">
                <a:latin typeface="Times New Roman"/>
                <a:cs typeface="Times New Roman"/>
              </a:rPr>
              <a:t>b</a:t>
            </a:r>
            <a:r>
              <a:rPr sz="1300" spc="-110" dirty="0">
                <a:latin typeface="Times New Roman"/>
                <a:cs typeface="Times New Roman"/>
              </a:rPr>
              <a:t>3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45645" y="5154876"/>
            <a:ext cx="143700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05" dirty="0">
                <a:latin typeface="Times New Roman"/>
                <a:cs typeface="Times New Roman"/>
              </a:rPr>
              <a:t>(3</a:t>
            </a:r>
            <a:r>
              <a:rPr sz="2300" spc="-105" dirty="0">
                <a:latin typeface="Symbol"/>
                <a:cs typeface="Symbol"/>
              </a:rPr>
              <a:t></a:t>
            </a:r>
            <a:r>
              <a:rPr sz="2300" spc="-30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2)</a:t>
            </a:r>
            <a:r>
              <a:rPr sz="2300" spc="-24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70" dirty="0">
                <a:latin typeface="Times New Roman"/>
                <a:cs typeface="Times New Roman"/>
              </a:rPr>
              <a:t> </a:t>
            </a:r>
            <a:r>
              <a:rPr sz="2300" spc="-130" dirty="0">
                <a:latin typeface="Times New Roman"/>
                <a:cs typeface="Times New Roman"/>
              </a:rPr>
              <a:t>(0</a:t>
            </a:r>
            <a:r>
              <a:rPr sz="2300" spc="-38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175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91999" y="55692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25750" y="6132090"/>
            <a:ext cx="10121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10" dirty="0">
                <a:latin typeface="Times New Roman"/>
                <a:cs typeface="Times New Roman"/>
              </a:rPr>
              <a:t>b</a:t>
            </a:r>
            <a:r>
              <a:rPr sz="1500" spc="310" dirty="0">
                <a:latin typeface="Times New Roman"/>
                <a:cs typeface="Times New Roman"/>
              </a:rPr>
              <a:t>3 </a:t>
            </a:r>
            <a:r>
              <a:rPr sz="2600" spc="459" dirty="0">
                <a:latin typeface="Symbol"/>
                <a:cs typeface="Symbol"/>
              </a:rPr>
              <a:t>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42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76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10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425690" y="1607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……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293" y="12998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769" y="32359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161" y="12961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49952" y="1521933"/>
            <a:ext cx="1968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20" dirty="0"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2304" y="1214351"/>
            <a:ext cx="1235710" cy="43307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620"/>
              </a:spcBef>
              <a:tabLst>
                <a:tab pos="1027430" algn="l"/>
              </a:tabLst>
            </a:pPr>
            <a:r>
              <a:rPr sz="2600" spc="-40" dirty="0">
                <a:latin typeface="Times New Roman"/>
                <a:cs typeface="Times New Roman"/>
              </a:rPr>
              <a:t>1	</a:t>
            </a:r>
            <a:r>
              <a:rPr sz="3900" spc="-330" baseline="-12820" dirty="0">
                <a:latin typeface="Times New Roman"/>
                <a:cs typeface="Times New Roman"/>
              </a:rPr>
              <a:t>4</a:t>
            </a:r>
            <a:endParaRPr sz="3900" baseline="-12820">
              <a:latin typeface="Times New Roman"/>
              <a:cs typeface="Times New Roman"/>
            </a:endParaRPr>
          </a:p>
          <a:p>
            <a:pPr marL="151130">
              <a:lnSpc>
                <a:spcPct val="100000"/>
              </a:lnSpc>
              <a:spcBef>
                <a:spcPts val="1580"/>
              </a:spcBef>
              <a:tabLst>
                <a:tab pos="996950" algn="l"/>
              </a:tabLst>
            </a:pPr>
            <a:r>
              <a:rPr sz="2650" spc="-160" dirty="0">
                <a:latin typeface="Times New Roman"/>
                <a:cs typeface="Times New Roman"/>
              </a:rPr>
              <a:t>3	</a:t>
            </a:r>
            <a:r>
              <a:rPr sz="3975" spc="-44" baseline="-2096" dirty="0">
                <a:latin typeface="Times New Roman"/>
                <a:cs typeface="Times New Roman"/>
              </a:rPr>
              <a:t>6</a:t>
            </a:r>
            <a:endParaRPr sz="3975" baseline="-2096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  <a:spcBef>
                <a:spcPts val="1860"/>
              </a:spcBef>
              <a:tabLst>
                <a:tab pos="1059815" algn="l"/>
              </a:tabLst>
            </a:pPr>
            <a:r>
              <a:rPr sz="2600" spc="270" dirty="0">
                <a:latin typeface="Times New Roman"/>
                <a:cs typeface="Times New Roman"/>
              </a:rPr>
              <a:t>2	</a:t>
            </a:r>
            <a:r>
              <a:rPr sz="2600" spc="-2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  <a:spcBef>
                <a:spcPts val="2150"/>
              </a:spcBef>
              <a:tabLst>
                <a:tab pos="932180" algn="l"/>
              </a:tabLst>
            </a:pPr>
            <a:r>
              <a:rPr sz="2500" i="1" spc="-70" dirty="0">
                <a:latin typeface="Times New Roman"/>
                <a:cs typeface="Times New Roman"/>
              </a:rPr>
              <a:t>c</a:t>
            </a:r>
            <a:r>
              <a:rPr sz="1450" spc="-70" dirty="0">
                <a:latin typeface="Times New Roman"/>
                <a:cs typeface="Times New Roman"/>
              </a:rPr>
              <a:t>1	</a:t>
            </a:r>
            <a:r>
              <a:rPr sz="2500" i="1" spc="-125" dirty="0">
                <a:latin typeface="Times New Roman"/>
                <a:cs typeface="Times New Roman"/>
              </a:rPr>
              <a:t>c</a:t>
            </a:r>
            <a:r>
              <a:rPr sz="2500" i="1" spc="-440" dirty="0">
                <a:latin typeface="Times New Roman"/>
                <a:cs typeface="Times New Roman"/>
              </a:rPr>
              <a:t> </a:t>
            </a:r>
            <a:r>
              <a:rPr sz="1450" spc="-8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  <a:spcBef>
                <a:spcPts val="1739"/>
              </a:spcBef>
            </a:pPr>
            <a:r>
              <a:rPr sz="2650" i="1" spc="10" dirty="0">
                <a:latin typeface="Times New Roman"/>
                <a:cs typeface="Times New Roman"/>
              </a:rPr>
              <a:t>d</a:t>
            </a:r>
            <a:r>
              <a:rPr sz="1500" spc="1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1955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2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3279" y="1285342"/>
            <a:ext cx="301625" cy="243586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550"/>
              </a:spcBef>
            </a:pPr>
            <a:r>
              <a:rPr sz="2650" spc="-20" dirty="0">
                <a:latin typeface="Times New Roman"/>
                <a:cs typeface="Times New Roman"/>
              </a:rPr>
              <a:t>5</a:t>
            </a:r>
            <a:endParaRPr sz="265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  <a:spcBef>
                <a:spcPts val="1330"/>
              </a:spcBef>
            </a:pPr>
            <a:r>
              <a:rPr sz="2450" spc="70" dirty="0">
                <a:latin typeface="Times New Roman"/>
                <a:cs typeface="Times New Roman"/>
              </a:rPr>
              <a:t>3</a:t>
            </a:r>
            <a:endParaRPr sz="2450">
              <a:latin typeface="Times New Roman"/>
              <a:cs typeface="Times New Roman"/>
            </a:endParaRPr>
          </a:p>
          <a:p>
            <a:pPr marL="76835">
              <a:lnSpc>
                <a:spcPct val="100000"/>
              </a:lnSpc>
              <a:spcBef>
                <a:spcPts val="1800"/>
              </a:spcBef>
            </a:pPr>
            <a:r>
              <a:rPr sz="2600" spc="-22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2500" i="1" spc="-15" dirty="0">
                <a:latin typeface="Times New Roman"/>
                <a:cs typeface="Times New Roman"/>
              </a:rPr>
              <a:t>c</a:t>
            </a:r>
            <a:r>
              <a:rPr sz="1450" spc="-15" dirty="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88565" y="1305388"/>
            <a:ext cx="1489075" cy="0"/>
          </a:xfrm>
          <a:custGeom>
            <a:avLst/>
            <a:gdLst/>
            <a:ahLst/>
            <a:cxnLst/>
            <a:rect l="l" t="t" r="r" b="b"/>
            <a:pathLst>
              <a:path w="1489075">
                <a:moveTo>
                  <a:pt x="0" y="0"/>
                </a:moveTo>
                <a:lnTo>
                  <a:pt x="1489033" y="0"/>
                </a:lnTo>
              </a:path>
            </a:pathLst>
          </a:custGeom>
          <a:ln w="1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12257" y="887676"/>
            <a:ext cx="199453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202" baseline="-35024" dirty="0">
                <a:latin typeface="Times New Roman"/>
                <a:cs typeface="Times New Roman"/>
              </a:rPr>
              <a:t>c</a:t>
            </a:r>
            <a:r>
              <a:rPr sz="1950" spc="-202" baseline="-61965" dirty="0">
                <a:latin typeface="Times New Roman"/>
                <a:cs typeface="Times New Roman"/>
              </a:rPr>
              <a:t>1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-270" baseline="-35024" dirty="0">
                <a:latin typeface="Times New Roman"/>
                <a:cs typeface="Times New Roman"/>
              </a:rPr>
              <a:t> </a:t>
            </a:r>
            <a:r>
              <a:rPr sz="2300" spc="-120" dirty="0">
                <a:latin typeface="Times New Roman"/>
                <a:cs typeface="Times New Roman"/>
              </a:rPr>
              <a:t>(2</a:t>
            </a:r>
            <a:r>
              <a:rPr sz="2300" spc="-509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6)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spc="-105" dirty="0">
                <a:latin typeface="Times New Roman"/>
                <a:cs typeface="Times New Roman"/>
              </a:rPr>
              <a:t>(3</a:t>
            </a:r>
            <a:r>
              <a:rPr sz="2300" spc="-105" dirty="0">
                <a:latin typeface="Symbol"/>
                <a:cs typeface="Symbol"/>
              </a:rPr>
              <a:t>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4)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62415" y="1302044"/>
            <a:ext cx="1511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90656" y="2093490"/>
            <a:ext cx="9563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29" dirty="0">
                <a:latin typeface="Times New Roman"/>
                <a:cs typeface="Times New Roman"/>
              </a:rPr>
              <a:t>c</a:t>
            </a:r>
            <a:r>
              <a:rPr sz="1500" spc="229" dirty="0">
                <a:latin typeface="Times New Roman"/>
                <a:cs typeface="Times New Roman"/>
              </a:rPr>
              <a:t>1 </a:t>
            </a:r>
            <a:r>
              <a:rPr sz="2600" spc="434" dirty="0">
                <a:latin typeface="Symbol"/>
                <a:cs typeface="Symbol"/>
              </a:rPr>
              <a:t>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39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99049" y="3362788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819" y="0"/>
                </a:lnTo>
              </a:path>
            </a:pathLst>
          </a:custGeom>
          <a:ln w="1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95545" y="2945076"/>
            <a:ext cx="201104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112" baseline="-35024" dirty="0">
                <a:latin typeface="Times New Roman"/>
                <a:cs typeface="Times New Roman"/>
              </a:rPr>
              <a:t>c</a:t>
            </a:r>
            <a:r>
              <a:rPr sz="1950" spc="-112" baseline="-61965" dirty="0">
                <a:latin typeface="Times New Roman"/>
                <a:cs typeface="Times New Roman"/>
              </a:rPr>
              <a:t>2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44" baseline="-35024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(2</a:t>
            </a:r>
            <a:r>
              <a:rPr sz="2300" spc="-35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33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Times New Roman"/>
                <a:cs typeface="Times New Roman"/>
              </a:rPr>
              <a:t>3)</a:t>
            </a:r>
            <a:r>
              <a:rPr sz="2300" spc="-20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245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(2</a:t>
            </a:r>
            <a:r>
              <a:rPr sz="2300" spc="-35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33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Times New Roman"/>
                <a:cs typeface="Times New Roman"/>
              </a:rPr>
              <a:t>3)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68468" y="3359444"/>
            <a:ext cx="1511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41676" y="4150890"/>
            <a:ext cx="9988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35" dirty="0">
                <a:latin typeface="Times New Roman"/>
                <a:cs typeface="Times New Roman"/>
              </a:rPr>
              <a:t>c</a:t>
            </a:r>
            <a:r>
              <a:rPr sz="1500" spc="335" dirty="0">
                <a:latin typeface="Times New Roman"/>
                <a:cs typeface="Times New Roman"/>
              </a:rPr>
              <a:t>2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45498" y="5343988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545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77337" y="5111538"/>
            <a:ext cx="41465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95" dirty="0">
                <a:latin typeface="Times New Roman"/>
                <a:cs typeface="Times New Roman"/>
              </a:rPr>
              <a:t>c</a:t>
            </a:r>
            <a:r>
              <a:rPr sz="1300" spc="-95" dirty="0">
                <a:latin typeface="Times New Roman"/>
                <a:cs typeface="Times New Roman"/>
              </a:rPr>
              <a:t>3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44819" y="4926276"/>
            <a:ext cx="150495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14" dirty="0">
                <a:latin typeface="Times New Roman"/>
                <a:cs typeface="Times New Roman"/>
              </a:rPr>
              <a:t>(2</a:t>
            </a:r>
            <a:r>
              <a:rPr sz="2300" spc="-36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30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0)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245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(2</a:t>
            </a:r>
            <a:r>
              <a:rPr sz="2300" spc="-36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30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25018" y="5340644"/>
            <a:ext cx="1511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25125" y="6132090"/>
            <a:ext cx="9829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00" dirty="0">
                <a:latin typeface="Times New Roman"/>
                <a:cs typeface="Times New Roman"/>
              </a:rPr>
              <a:t>c</a:t>
            </a:r>
            <a:r>
              <a:rPr sz="1500" spc="300" dirty="0">
                <a:latin typeface="Times New Roman"/>
                <a:cs typeface="Times New Roman"/>
              </a:rPr>
              <a:t>3 </a:t>
            </a:r>
            <a:r>
              <a:rPr sz="2600" spc="445" dirty="0">
                <a:latin typeface="Symbol"/>
                <a:cs typeface="Symbol"/>
              </a:rPr>
              <a:t>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40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5940" y="6419189"/>
            <a:ext cx="8451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Tahoma"/>
                <a:cs typeface="Tahoma"/>
              </a:rPr>
              <a:t>LPU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71365" y="6419189"/>
            <a:ext cx="10026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 err="1">
                <a:latin typeface="Tahoma"/>
                <a:cs typeface="Tahoma"/>
              </a:rPr>
              <a:t>Dr.Anuj</a:t>
            </a:r>
            <a:r>
              <a:rPr lang="en-US" sz="1400" spc="-10" dirty="0">
                <a:latin typeface="Tahoma"/>
                <a:cs typeface="Tahoma"/>
              </a:rPr>
              <a:t> Jain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87333" y="6419189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91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10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06461" y="1607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……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493" y="14522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969" y="33883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1361" y="14485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62913" y="1503293"/>
            <a:ext cx="226060" cy="171640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145"/>
              </a:spcBef>
            </a:pPr>
            <a:r>
              <a:rPr sz="2600" spc="-2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1750"/>
              </a:spcBef>
            </a:pPr>
            <a:r>
              <a:rPr sz="2600" spc="-2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7272" y="1365791"/>
            <a:ext cx="226695" cy="1854200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630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650" spc="-160" dirty="0">
                <a:latin typeface="Times New Roman"/>
                <a:cs typeface="Times New Roman"/>
              </a:rPr>
              <a:t>3</a:t>
            </a:r>
            <a:endParaRPr sz="26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1864"/>
              </a:spcBef>
            </a:pPr>
            <a:r>
              <a:rPr sz="2600" spc="27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6152" y="1674333"/>
            <a:ext cx="1968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20" dirty="0"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3911" y="1437742"/>
            <a:ext cx="236854" cy="178244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550"/>
              </a:spcBef>
            </a:pPr>
            <a:r>
              <a:rPr sz="2650" spc="-20" dirty="0">
                <a:latin typeface="Times New Roman"/>
                <a:cs typeface="Times New Roman"/>
              </a:rPr>
              <a:t>5</a:t>
            </a:r>
            <a:endParaRPr sz="265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1330"/>
              </a:spcBef>
            </a:pPr>
            <a:r>
              <a:rPr sz="2450" spc="70" dirty="0">
                <a:latin typeface="Times New Roman"/>
                <a:cs typeface="Times New Roman"/>
              </a:rPr>
              <a:t>3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600" spc="-22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3904" y="3336267"/>
            <a:ext cx="339725" cy="236093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400"/>
              </a:spcBef>
            </a:pPr>
            <a:r>
              <a:rPr sz="2650" spc="-90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1280"/>
              </a:spcBef>
            </a:pPr>
            <a:r>
              <a:rPr sz="2650" i="1" spc="65" dirty="0">
                <a:latin typeface="Times New Roman"/>
                <a:cs typeface="Times New Roman"/>
              </a:rPr>
              <a:t>d</a:t>
            </a:r>
            <a:r>
              <a:rPr sz="1500" spc="-4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955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5740" y="3499613"/>
            <a:ext cx="182880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50" spc="-90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0941" y="3330136"/>
            <a:ext cx="310515" cy="117348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450"/>
              </a:spcBef>
            </a:pPr>
            <a:r>
              <a:rPr sz="2650" spc="-100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650" i="1" spc="-95" dirty="0">
                <a:latin typeface="Times New Roman"/>
                <a:cs typeface="Times New Roman"/>
              </a:rPr>
              <a:t>d</a:t>
            </a:r>
            <a:r>
              <a:rPr sz="2650" i="1" spc="-440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1177" y="1174750"/>
            <a:ext cx="3471545" cy="1345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  <a:tabLst>
                <a:tab pos="982344" algn="l"/>
              </a:tabLst>
            </a:pPr>
            <a:r>
              <a:rPr sz="2000" spc="-5" dirty="0">
                <a:latin typeface="Tahoma"/>
                <a:cs typeface="Tahoma"/>
              </a:rPr>
              <a:t>Here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</a:t>
            </a:r>
            <a:r>
              <a:rPr sz="1950" spc="15" baseline="25641" dirty="0">
                <a:latin typeface="Tahoma"/>
                <a:cs typeface="Tahoma"/>
              </a:rPr>
              <a:t>3	</a:t>
            </a:r>
            <a:r>
              <a:rPr sz="2000" spc="-5" dirty="0">
                <a:latin typeface="Tahoma"/>
                <a:cs typeface="Tahoma"/>
              </a:rPr>
              <a:t>row breaks </a:t>
            </a:r>
            <a:r>
              <a:rPr sz="2000" dirty="0">
                <a:latin typeface="Tahoma"/>
                <a:cs typeface="Tahoma"/>
              </a:rPr>
              <a:t>down.  </a:t>
            </a:r>
            <a:r>
              <a:rPr sz="2000" spc="-5" dirty="0">
                <a:latin typeface="Tahoma"/>
                <a:cs typeface="Tahoma"/>
              </a:rPr>
              <a:t>Hence write </a:t>
            </a:r>
            <a:r>
              <a:rPr sz="2000" dirty="0">
                <a:latin typeface="Tahoma"/>
                <a:cs typeface="Tahoma"/>
              </a:rPr>
              <a:t>auxiliary </a:t>
            </a:r>
            <a:r>
              <a:rPr sz="2000" spc="-5" dirty="0">
                <a:latin typeface="Tahoma"/>
                <a:cs typeface="Tahoma"/>
              </a:rPr>
              <a:t>equation 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10" dirty="0">
                <a:latin typeface="Tahoma"/>
                <a:cs typeface="Tahoma"/>
              </a:rPr>
              <a:t>s</a:t>
            </a:r>
            <a:r>
              <a:rPr sz="1950" spc="15" baseline="25641" dirty="0">
                <a:latin typeface="Tahoma"/>
                <a:cs typeface="Tahoma"/>
              </a:rPr>
              <a:t>4</a:t>
            </a:r>
            <a:r>
              <a:rPr sz="1950" spc="315" baseline="25641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478790">
              <a:lnSpc>
                <a:spcPct val="100000"/>
              </a:lnSpc>
              <a:spcBef>
                <a:spcPts val="660"/>
              </a:spcBef>
            </a:pPr>
            <a:r>
              <a:rPr sz="2100" i="1" spc="70" dirty="0">
                <a:latin typeface="Times New Roman"/>
                <a:cs typeface="Times New Roman"/>
              </a:rPr>
              <a:t>A</a:t>
            </a:r>
            <a:r>
              <a:rPr sz="2100" spc="70" dirty="0">
                <a:latin typeface="Times New Roman"/>
                <a:cs typeface="Times New Roman"/>
              </a:rPr>
              <a:t>(s) </a:t>
            </a:r>
            <a:r>
              <a:rPr sz="2100" spc="110" dirty="0">
                <a:latin typeface="Symbol"/>
                <a:cs typeface="Symbol"/>
              </a:rPr>
              <a:t>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2</a:t>
            </a:r>
            <a:r>
              <a:rPr sz="2100" spc="-39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s</a:t>
            </a:r>
            <a:r>
              <a:rPr sz="1800" spc="165" baseline="43981" dirty="0">
                <a:latin typeface="Times New Roman"/>
                <a:cs typeface="Times New Roman"/>
              </a:rPr>
              <a:t>4 </a:t>
            </a:r>
            <a:r>
              <a:rPr sz="2100" spc="110" dirty="0">
                <a:latin typeface="Symbol"/>
                <a:cs typeface="Symbol"/>
              </a:rPr>
              <a:t>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4</a:t>
            </a:r>
            <a:r>
              <a:rPr sz="2100" i="1" spc="145" dirty="0">
                <a:latin typeface="Times New Roman"/>
                <a:cs typeface="Times New Roman"/>
              </a:rPr>
              <a:t>s</a:t>
            </a:r>
            <a:r>
              <a:rPr sz="1800" spc="217" baseline="43981" dirty="0">
                <a:latin typeface="Times New Roman"/>
                <a:cs typeface="Times New Roman"/>
              </a:rPr>
              <a:t>2 </a:t>
            </a:r>
            <a:r>
              <a:rPr sz="2100" spc="110" dirty="0">
                <a:latin typeface="Symbol"/>
                <a:cs typeface="Symbol"/>
              </a:rPr>
              <a:t>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91177" y="2780238"/>
            <a:ext cx="3661410" cy="1164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12140">
              <a:lnSpc>
                <a:spcPct val="100000"/>
              </a:lnSpc>
              <a:spcBef>
                <a:spcPts val="125"/>
              </a:spcBef>
            </a:pPr>
            <a:r>
              <a:rPr sz="2100" i="1" spc="65" dirty="0">
                <a:latin typeface="Times New Roman"/>
                <a:cs typeface="Times New Roman"/>
              </a:rPr>
              <a:t>A</a:t>
            </a:r>
            <a:r>
              <a:rPr sz="2100" spc="65" dirty="0">
                <a:latin typeface="Times New Roman"/>
                <a:cs typeface="Times New Roman"/>
              </a:rPr>
              <a:t>(s) </a:t>
            </a:r>
            <a:r>
              <a:rPr sz="2100" spc="120" dirty="0">
                <a:latin typeface="Symbol"/>
                <a:cs typeface="Symbol"/>
              </a:rPr>
              <a:t>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s</a:t>
            </a:r>
            <a:r>
              <a:rPr sz="1800" spc="172" baseline="43981" dirty="0">
                <a:latin typeface="Times New Roman"/>
                <a:cs typeface="Times New Roman"/>
              </a:rPr>
              <a:t>4 </a:t>
            </a:r>
            <a:r>
              <a:rPr sz="2100" spc="120" dirty="0">
                <a:latin typeface="Symbol"/>
                <a:cs typeface="Symbol"/>
              </a:rPr>
              <a:t>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2</a:t>
            </a:r>
            <a:r>
              <a:rPr sz="2100" i="1" spc="140" dirty="0">
                <a:latin typeface="Times New Roman"/>
                <a:cs typeface="Times New Roman"/>
              </a:rPr>
              <a:t>s</a:t>
            </a:r>
            <a:r>
              <a:rPr sz="1800" spc="209" baseline="43981" dirty="0">
                <a:latin typeface="Times New Roman"/>
                <a:cs typeface="Times New Roman"/>
              </a:rPr>
              <a:t>2 </a:t>
            </a:r>
            <a:r>
              <a:rPr sz="2100" spc="120" dirty="0">
                <a:latin typeface="Symbol"/>
                <a:cs typeface="Symbol"/>
              </a:rPr>
              <a:t></a:t>
            </a:r>
            <a:r>
              <a:rPr sz="2100" spc="-41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1620"/>
              </a:spcBef>
            </a:pPr>
            <a:r>
              <a:rPr sz="2000" dirty="0">
                <a:latin typeface="Tahoma"/>
                <a:cs typeface="Tahoma"/>
              </a:rPr>
              <a:t>(Note </a:t>
            </a:r>
            <a:r>
              <a:rPr sz="2000" spc="-5" dirty="0">
                <a:latin typeface="Tahoma"/>
                <a:cs typeface="Tahoma"/>
              </a:rPr>
              <a:t>each term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next column  </a:t>
            </a:r>
            <a:r>
              <a:rPr sz="2000" spc="-10" dirty="0">
                <a:latin typeface="Tahoma"/>
                <a:cs typeface="Tahoma"/>
              </a:rPr>
              <a:t>differs </a:t>
            </a:r>
            <a:r>
              <a:rPr sz="2000" spc="-5" dirty="0">
                <a:latin typeface="Tahoma"/>
                <a:cs typeface="Tahoma"/>
              </a:rPr>
              <a:t>by </a:t>
            </a:r>
            <a:r>
              <a:rPr sz="2000" spc="-10" dirty="0">
                <a:latin typeface="Tahoma"/>
                <a:cs typeface="Tahoma"/>
              </a:rPr>
              <a:t>degree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16577" y="4528184"/>
            <a:ext cx="4057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Tahoma"/>
                <a:cs typeface="Tahoma"/>
              </a:rPr>
              <a:t>Take </a:t>
            </a:r>
            <a:r>
              <a:rPr sz="2000" spc="-10" dirty="0">
                <a:latin typeface="Tahoma"/>
                <a:cs typeface="Tahoma"/>
              </a:rPr>
              <a:t>derivative </a:t>
            </a:r>
            <a:r>
              <a:rPr sz="2000" dirty="0">
                <a:latin typeface="Tahoma"/>
                <a:cs typeface="Tahoma"/>
              </a:rPr>
              <a:t>of auxiliary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equation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8477" y="5747715"/>
            <a:ext cx="3850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979930" algn="l"/>
              </a:tabLst>
            </a:pPr>
            <a:r>
              <a:rPr sz="2000" spc="5" dirty="0">
                <a:latin typeface="Tahoma"/>
                <a:cs typeface="Tahoma"/>
              </a:rPr>
              <a:t>Use </a:t>
            </a:r>
            <a:r>
              <a:rPr sz="2000" dirty="0">
                <a:latin typeface="Tahoma"/>
                <a:cs typeface="Tahoma"/>
              </a:rPr>
              <a:t>these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for</a:t>
            </a:r>
            <a:r>
              <a:rPr sz="2000" spc="15" dirty="0">
                <a:latin typeface="Tahoma"/>
                <a:cs typeface="Tahoma"/>
              </a:rPr>
              <a:t> s</a:t>
            </a:r>
            <a:r>
              <a:rPr sz="1950" spc="22" baseline="25641" dirty="0">
                <a:latin typeface="Tahoma"/>
                <a:cs typeface="Tahoma"/>
              </a:rPr>
              <a:t>3	</a:t>
            </a:r>
            <a:r>
              <a:rPr sz="2000" spc="-5" dirty="0">
                <a:latin typeface="Tahoma"/>
                <a:cs typeface="Tahoma"/>
              </a:rPr>
              <a:t>row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coefficients.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70364" y="5277664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4">
                <a:moveTo>
                  <a:pt x="0" y="0"/>
                </a:moveTo>
                <a:lnTo>
                  <a:pt x="348221" y="0"/>
                </a:lnTo>
              </a:path>
            </a:pathLst>
          </a:custGeom>
          <a:ln w="13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66153" y="5059363"/>
            <a:ext cx="208026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50" i="1" spc="215" dirty="0">
                <a:latin typeface="Times New Roman"/>
                <a:cs typeface="Times New Roman"/>
              </a:rPr>
              <a:t>A</a:t>
            </a:r>
            <a:r>
              <a:rPr sz="2150" spc="215" dirty="0">
                <a:latin typeface="Times New Roman"/>
                <a:cs typeface="Times New Roman"/>
              </a:rPr>
              <a:t>(s)</a:t>
            </a:r>
            <a:r>
              <a:rPr sz="2150" spc="120" dirty="0">
                <a:latin typeface="Times New Roman"/>
                <a:cs typeface="Times New Roman"/>
              </a:rPr>
              <a:t> </a:t>
            </a:r>
            <a:r>
              <a:rPr sz="2150" spc="315" dirty="0">
                <a:latin typeface="Symbol"/>
                <a:cs typeface="Symbol"/>
              </a:rPr>
              <a:t>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spc="290" dirty="0">
                <a:latin typeface="Times New Roman"/>
                <a:cs typeface="Times New Roman"/>
              </a:rPr>
              <a:t>4</a:t>
            </a:r>
            <a:r>
              <a:rPr sz="2150" spc="-305" dirty="0">
                <a:latin typeface="Times New Roman"/>
                <a:cs typeface="Times New Roman"/>
              </a:rPr>
              <a:t> </a:t>
            </a:r>
            <a:r>
              <a:rPr sz="2150" spc="215" dirty="0">
                <a:latin typeface="Times New Roman"/>
                <a:cs typeface="Times New Roman"/>
              </a:rPr>
              <a:t>s</a:t>
            </a:r>
            <a:r>
              <a:rPr sz="1875" spc="322" baseline="42222" dirty="0">
                <a:latin typeface="Times New Roman"/>
                <a:cs typeface="Times New Roman"/>
              </a:rPr>
              <a:t>3</a:t>
            </a:r>
            <a:r>
              <a:rPr sz="1875" spc="75" baseline="42222" dirty="0">
                <a:latin typeface="Times New Roman"/>
                <a:cs typeface="Times New Roman"/>
              </a:rPr>
              <a:t> </a:t>
            </a:r>
            <a:r>
              <a:rPr sz="2150" spc="315" dirty="0">
                <a:latin typeface="Symbol"/>
                <a:cs typeface="Symbol"/>
              </a:rPr>
              <a:t>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spc="285" dirty="0">
                <a:latin typeface="Times New Roman"/>
                <a:cs typeface="Times New Roman"/>
              </a:rPr>
              <a:t>4</a:t>
            </a:r>
            <a:r>
              <a:rPr sz="2150" i="1" spc="28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32282" y="4886028"/>
            <a:ext cx="19939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290" dirty="0">
                <a:latin typeface="Times New Roman"/>
                <a:cs typeface="Times New Roman"/>
              </a:rPr>
              <a:t>d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79082" y="5273718"/>
            <a:ext cx="33020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235" dirty="0">
                <a:latin typeface="Times New Roman"/>
                <a:cs typeface="Times New Roman"/>
              </a:rPr>
              <a:t>ds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5" name="object 25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78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10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06461" y="1607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……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693" y="14522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169" y="33883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7561" y="14485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9113" y="1503293"/>
            <a:ext cx="226060" cy="171640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145"/>
              </a:spcBef>
            </a:pPr>
            <a:r>
              <a:rPr sz="2600" spc="-2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1750"/>
              </a:spcBef>
            </a:pPr>
            <a:r>
              <a:rPr sz="2600" spc="-2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3472" y="1365791"/>
            <a:ext cx="226695" cy="1854200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630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650" spc="-160" dirty="0">
                <a:latin typeface="Times New Roman"/>
                <a:cs typeface="Times New Roman"/>
              </a:rPr>
              <a:t>3</a:t>
            </a:r>
            <a:endParaRPr sz="26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1864"/>
              </a:spcBef>
            </a:pPr>
            <a:r>
              <a:rPr sz="2600" spc="27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2352" y="1674333"/>
            <a:ext cx="1968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20" dirty="0"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0111" y="1437742"/>
            <a:ext cx="236854" cy="178244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550"/>
              </a:spcBef>
            </a:pPr>
            <a:r>
              <a:rPr sz="2650" spc="-20" dirty="0">
                <a:latin typeface="Times New Roman"/>
                <a:cs typeface="Times New Roman"/>
              </a:rPr>
              <a:t>5</a:t>
            </a:r>
            <a:endParaRPr sz="265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1330"/>
              </a:spcBef>
            </a:pPr>
            <a:r>
              <a:rPr sz="2450" spc="70" dirty="0">
                <a:latin typeface="Times New Roman"/>
                <a:cs typeface="Times New Roman"/>
              </a:rPr>
              <a:t>3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600" spc="-22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1940" y="3499613"/>
            <a:ext cx="182880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50" spc="-90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0104" y="3357392"/>
            <a:ext cx="1157605" cy="233997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315"/>
              </a:spcBef>
              <a:tabLst>
                <a:tab pos="947419" algn="l"/>
              </a:tabLst>
            </a:pPr>
            <a:r>
              <a:rPr sz="2700" spc="-90" dirty="0">
                <a:latin typeface="Times New Roman"/>
                <a:cs typeface="Times New Roman"/>
              </a:rPr>
              <a:t>4	</a:t>
            </a:r>
            <a:r>
              <a:rPr sz="2700" spc="-95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1190"/>
              </a:spcBef>
              <a:tabLst>
                <a:tab pos="859155" algn="l"/>
              </a:tabLst>
            </a:pPr>
            <a:r>
              <a:rPr sz="3975" i="1" spc="15" baseline="1048" dirty="0">
                <a:latin typeface="Times New Roman"/>
                <a:cs typeface="Times New Roman"/>
              </a:rPr>
              <a:t>d</a:t>
            </a:r>
            <a:r>
              <a:rPr sz="2250" spc="15" baseline="1851" dirty="0">
                <a:latin typeface="Times New Roman"/>
                <a:cs typeface="Times New Roman"/>
              </a:rPr>
              <a:t>1	</a:t>
            </a:r>
            <a:r>
              <a:rPr sz="2650" i="1" spc="-95" dirty="0">
                <a:latin typeface="Times New Roman"/>
                <a:cs typeface="Times New Roman"/>
              </a:rPr>
              <a:t>d</a:t>
            </a:r>
            <a:r>
              <a:rPr sz="2650" i="1" spc="-440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905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05388" y="2676988"/>
            <a:ext cx="1507490" cy="0"/>
          </a:xfrm>
          <a:custGeom>
            <a:avLst/>
            <a:gdLst/>
            <a:ahLst/>
            <a:cxnLst/>
            <a:rect l="l" t="t" r="r" b="b"/>
            <a:pathLst>
              <a:path w="1507490">
                <a:moveTo>
                  <a:pt x="0" y="0"/>
                </a:moveTo>
                <a:lnTo>
                  <a:pt x="1506939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19941" y="2444538"/>
            <a:ext cx="43180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60" dirty="0">
                <a:latin typeface="Times New Roman"/>
                <a:cs typeface="Times New Roman"/>
              </a:rPr>
              <a:t>d</a:t>
            </a:r>
            <a:r>
              <a:rPr sz="1300" spc="-60" dirty="0">
                <a:latin typeface="Times New Roman"/>
                <a:cs typeface="Times New Roman"/>
              </a:rPr>
              <a:t>1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4219" y="2259276"/>
            <a:ext cx="151130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20" dirty="0">
                <a:latin typeface="Times New Roman"/>
                <a:cs typeface="Times New Roman"/>
              </a:rPr>
              <a:t>(4</a:t>
            </a:r>
            <a:r>
              <a:rPr sz="2300" spc="-35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28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4)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2300" spc="-120" dirty="0">
                <a:latin typeface="Times New Roman"/>
                <a:cs typeface="Times New Roman"/>
              </a:rPr>
              <a:t>(4</a:t>
            </a:r>
            <a:r>
              <a:rPr sz="2300" spc="-35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2)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88011" y="26736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62572" y="3465090"/>
            <a:ext cx="10185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85" dirty="0">
                <a:latin typeface="Times New Roman"/>
                <a:cs typeface="Times New Roman"/>
              </a:rPr>
              <a:t>d</a:t>
            </a:r>
            <a:r>
              <a:rPr sz="1500" spc="385" dirty="0">
                <a:latin typeface="Times New Roman"/>
                <a:cs typeface="Times New Roman"/>
              </a:rPr>
              <a:t>1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78082" y="5674890"/>
            <a:ext cx="10579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430" dirty="0">
                <a:latin typeface="Times New Roman"/>
                <a:cs typeface="Times New Roman"/>
              </a:rPr>
              <a:t>d</a:t>
            </a:r>
            <a:r>
              <a:rPr sz="2600" i="1" spc="-375" dirty="0">
                <a:latin typeface="Times New Roman"/>
                <a:cs typeface="Times New Roman"/>
              </a:rPr>
              <a:t> </a:t>
            </a:r>
            <a:r>
              <a:rPr sz="1500" spc="250" dirty="0">
                <a:latin typeface="Times New Roman"/>
                <a:cs typeface="Times New Roman"/>
              </a:rPr>
              <a:t>2</a:t>
            </a:r>
            <a:r>
              <a:rPr sz="1500" spc="365" dirty="0">
                <a:latin typeface="Times New Roman"/>
                <a:cs typeface="Times New Roman"/>
              </a:rPr>
              <a:t> </a:t>
            </a:r>
            <a:r>
              <a:rPr sz="2600" spc="470" dirty="0">
                <a:latin typeface="Symbol"/>
                <a:cs typeface="Symbol"/>
              </a:rPr>
              <a:t>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43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47717" y="4891127"/>
            <a:ext cx="1454785" cy="0"/>
          </a:xfrm>
          <a:custGeom>
            <a:avLst/>
            <a:gdLst/>
            <a:ahLst/>
            <a:cxnLst/>
            <a:rect l="l" t="t" r="r" b="b"/>
            <a:pathLst>
              <a:path w="1454784">
                <a:moveTo>
                  <a:pt x="0" y="0"/>
                </a:moveTo>
                <a:lnTo>
                  <a:pt x="1454444" y="0"/>
                </a:lnTo>
              </a:path>
            </a:pathLst>
          </a:custGeom>
          <a:ln w="14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52139" y="4658630"/>
            <a:ext cx="44704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i="1" spc="-180" dirty="0">
                <a:latin typeface="Times New Roman"/>
                <a:cs typeface="Times New Roman"/>
              </a:rPr>
              <a:t>d </a:t>
            </a:r>
            <a:r>
              <a:rPr sz="1300" spc="-90" dirty="0">
                <a:latin typeface="Times New Roman"/>
                <a:cs typeface="Times New Roman"/>
              </a:rPr>
              <a:t>2 </a:t>
            </a:r>
            <a:r>
              <a:rPr sz="2300" spc="-20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79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46601" y="4473929"/>
            <a:ext cx="145732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90" dirty="0">
                <a:latin typeface="Times New Roman"/>
                <a:cs typeface="Times New Roman"/>
              </a:rPr>
              <a:t>(4</a:t>
            </a:r>
            <a:r>
              <a:rPr sz="2300" spc="-90" dirty="0">
                <a:latin typeface="Symbol"/>
                <a:cs typeface="Symbol"/>
              </a:rPr>
              <a:t></a:t>
            </a:r>
            <a:r>
              <a:rPr sz="2300" spc="-330" dirty="0">
                <a:latin typeface="Times New Roman"/>
                <a:cs typeface="Times New Roman"/>
              </a:rPr>
              <a:t> </a:t>
            </a:r>
            <a:r>
              <a:rPr sz="2300" spc="-150" dirty="0">
                <a:latin typeface="Times New Roman"/>
                <a:cs typeface="Times New Roman"/>
              </a:rPr>
              <a:t>2)</a:t>
            </a:r>
            <a:r>
              <a:rPr sz="2300" spc="-265" dirty="0">
                <a:latin typeface="Times New Roman"/>
                <a:cs typeface="Times New Roman"/>
              </a:rPr>
              <a:t> </a:t>
            </a:r>
            <a:r>
              <a:rPr sz="2300" spc="-200" dirty="0">
                <a:latin typeface="Symbol"/>
                <a:cs typeface="Symbol"/>
              </a:rPr>
              <a:t></a:t>
            </a:r>
            <a:r>
              <a:rPr sz="2300" spc="-300" dirty="0">
                <a:latin typeface="Times New Roman"/>
                <a:cs typeface="Times New Roman"/>
              </a:rPr>
              <a:t> </a:t>
            </a:r>
            <a:r>
              <a:rPr sz="2300" spc="-100" dirty="0">
                <a:latin typeface="Times New Roman"/>
                <a:cs typeface="Times New Roman"/>
              </a:rPr>
              <a:t>(0</a:t>
            </a:r>
            <a:r>
              <a:rPr sz="2300" spc="-100" dirty="0">
                <a:latin typeface="Symbol"/>
                <a:cs typeface="Symbol"/>
              </a:rPr>
              <a:t></a:t>
            </a:r>
            <a:r>
              <a:rPr sz="2300" spc="-325" dirty="0">
                <a:latin typeface="Times New Roman"/>
                <a:cs typeface="Times New Roman"/>
              </a:rPr>
              <a:t> </a:t>
            </a:r>
            <a:r>
              <a:rPr sz="2300" spc="-150" dirty="0">
                <a:latin typeface="Times New Roman"/>
                <a:cs typeface="Times New Roman"/>
              </a:rPr>
              <a:t>2)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04374" y="4887596"/>
            <a:ext cx="14922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80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789787"/>
            <a:ext cx="8378825" cy="494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When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input is </a:t>
            </a:r>
            <a:r>
              <a:rPr sz="2600" spc="-10" dirty="0">
                <a:latin typeface="Carlito"/>
                <a:cs typeface="Carlito"/>
              </a:rPr>
              <a:t>given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a linear time </a:t>
            </a:r>
            <a:r>
              <a:rPr sz="2600" spc="-15" dirty="0">
                <a:latin typeface="Carlito"/>
                <a:cs typeface="Carlito"/>
              </a:rPr>
              <a:t>invarient </a:t>
            </a:r>
            <a:r>
              <a:rPr sz="2600" spc="-20" dirty="0">
                <a:latin typeface="Carlito"/>
                <a:cs typeface="Carlito"/>
              </a:rPr>
              <a:t>system, 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spc="-5" dirty="0">
                <a:latin typeface="Carlito"/>
                <a:cs typeface="Carlito"/>
              </a:rPr>
              <a:t>critically </a:t>
            </a:r>
            <a:r>
              <a:rPr sz="2600" spc="-15" dirty="0">
                <a:latin typeface="Carlito"/>
                <a:cs typeface="Carlito"/>
              </a:rPr>
              <a:t>stable </a:t>
            </a:r>
            <a:r>
              <a:rPr sz="2600" spc="-25" dirty="0">
                <a:latin typeface="Carlito"/>
                <a:cs typeface="Carlito"/>
              </a:rPr>
              <a:t>systems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output does not </a:t>
            </a:r>
            <a:r>
              <a:rPr sz="2600" spc="-15" dirty="0">
                <a:latin typeface="Carlito"/>
                <a:cs typeface="Carlito"/>
              </a:rPr>
              <a:t>go </a:t>
            </a:r>
            <a:r>
              <a:rPr sz="2600" spc="-10" dirty="0">
                <a:latin typeface="Carlito"/>
                <a:cs typeface="Carlito"/>
              </a:rPr>
              <a:t>on  </a:t>
            </a:r>
            <a:r>
              <a:rPr sz="2600" spc="-5" dirty="0">
                <a:latin typeface="Carlito"/>
                <a:cs typeface="Carlito"/>
              </a:rPr>
              <a:t>increasing infinitely nor does </a:t>
            </a:r>
            <a:r>
              <a:rPr sz="2600" dirty="0">
                <a:latin typeface="Carlito"/>
                <a:cs typeface="Carlito"/>
              </a:rPr>
              <a:t>it </a:t>
            </a:r>
            <a:r>
              <a:rPr sz="2600" spc="-10" dirty="0">
                <a:latin typeface="Carlito"/>
                <a:cs typeface="Carlito"/>
              </a:rPr>
              <a:t>go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25" dirty="0">
                <a:latin typeface="Carlito"/>
                <a:cs typeface="Carlito"/>
              </a:rPr>
              <a:t>zero </a:t>
            </a:r>
            <a:r>
              <a:rPr sz="2600" dirty="0">
                <a:latin typeface="Carlito"/>
                <a:cs typeface="Carlito"/>
              </a:rPr>
              <a:t>as time</a:t>
            </a:r>
            <a:r>
              <a:rPr sz="2600" spc="-5" dirty="0">
                <a:latin typeface="Carlito"/>
                <a:cs typeface="Carlito"/>
              </a:rPr>
              <a:t> increases.</a:t>
            </a:r>
            <a:endParaRPr sz="26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2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 output usually </a:t>
            </a:r>
            <a:r>
              <a:rPr sz="2600" spc="-10" dirty="0">
                <a:latin typeface="Carlito"/>
                <a:cs typeface="Carlito"/>
              </a:rPr>
              <a:t>oscillates </a:t>
            </a:r>
            <a:r>
              <a:rPr sz="2600" spc="-5" dirty="0">
                <a:latin typeface="Carlito"/>
                <a:cs typeface="Carlito"/>
              </a:rPr>
              <a:t>in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finite </a:t>
            </a:r>
            <a:r>
              <a:rPr sz="2600" spc="-20" dirty="0">
                <a:latin typeface="Carlito"/>
                <a:cs typeface="Carlito"/>
              </a:rPr>
              <a:t>range </a:t>
            </a:r>
            <a:r>
              <a:rPr sz="2600" spc="-5" dirty="0">
                <a:latin typeface="Carlito"/>
                <a:cs typeface="Carlito"/>
              </a:rPr>
              <a:t>or </a:t>
            </a:r>
            <a:r>
              <a:rPr sz="2600" spc="-10" dirty="0">
                <a:latin typeface="Carlito"/>
                <a:cs typeface="Carlito"/>
              </a:rPr>
              <a:t>remains  steady at </a:t>
            </a:r>
            <a:r>
              <a:rPr sz="2600" spc="-5" dirty="0">
                <a:latin typeface="Carlito"/>
                <a:cs typeface="Carlito"/>
              </a:rPr>
              <a:t>some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value.</a:t>
            </a:r>
            <a:endParaRPr sz="2600">
              <a:latin typeface="Carlito"/>
              <a:cs typeface="Carlito"/>
            </a:endParaRPr>
          </a:p>
          <a:p>
            <a:pPr marL="355600" marR="6350" indent="-342900" algn="just">
              <a:lnSpc>
                <a:spcPct val="150000"/>
              </a:lnSpc>
              <a:spcBef>
                <a:spcPts val="63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Such </a:t>
            </a:r>
            <a:r>
              <a:rPr sz="2600" spc="-25" dirty="0">
                <a:latin typeface="Carlito"/>
                <a:cs typeface="Carlito"/>
              </a:rPr>
              <a:t>systems </a:t>
            </a:r>
            <a:r>
              <a:rPr sz="2600" spc="-10" dirty="0">
                <a:latin typeface="Carlito"/>
                <a:cs typeface="Carlito"/>
              </a:rPr>
              <a:t>are not </a:t>
            </a:r>
            <a:r>
              <a:rPr sz="2600" spc="-15" dirty="0">
                <a:latin typeface="Carlito"/>
                <a:cs typeface="Carlito"/>
              </a:rPr>
              <a:t>stable </a:t>
            </a:r>
            <a:r>
              <a:rPr sz="2600" dirty="0">
                <a:latin typeface="Carlito"/>
                <a:cs typeface="Carlito"/>
              </a:rPr>
              <a:t>as their </a:t>
            </a:r>
            <a:r>
              <a:rPr sz="2600" spc="-10" dirty="0">
                <a:latin typeface="Carlito"/>
                <a:cs typeface="Carlito"/>
              </a:rPr>
              <a:t>response </a:t>
            </a:r>
            <a:r>
              <a:rPr sz="2600" spc="-5" dirty="0">
                <a:latin typeface="Carlito"/>
                <a:cs typeface="Carlito"/>
              </a:rPr>
              <a:t>does not  </a:t>
            </a:r>
            <a:r>
              <a:rPr sz="2600" spc="-20" dirty="0">
                <a:latin typeface="Carlito"/>
                <a:cs typeface="Carlito"/>
              </a:rPr>
              <a:t>decay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25" dirty="0">
                <a:latin typeface="Carlito"/>
                <a:cs typeface="Carlito"/>
              </a:rPr>
              <a:t>zero. </a:t>
            </a:r>
            <a:r>
              <a:rPr sz="2600" spc="-5" dirty="0">
                <a:latin typeface="Carlito"/>
                <a:cs typeface="Carlito"/>
              </a:rPr>
              <a:t>Neither they </a:t>
            </a:r>
            <a:r>
              <a:rPr sz="2600" spc="-10" dirty="0">
                <a:latin typeface="Carlito"/>
                <a:cs typeface="Carlito"/>
              </a:rPr>
              <a:t>are defined as </a:t>
            </a:r>
            <a:r>
              <a:rPr sz="2600" spc="-15" dirty="0">
                <a:latin typeface="Carlito"/>
                <a:cs typeface="Carlito"/>
              </a:rPr>
              <a:t>unstable </a:t>
            </a:r>
            <a:r>
              <a:rPr sz="2600" spc="-10" dirty="0">
                <a:latin typeface="Carlito"/>
                <a:cs typeface="Carlito"/>
              </a:rPr>
              <a:t>because  </a:t>
            </a:r>
            <a:r>
              <a:rPr sz="2600" dirty="0">
                <a:latin typeface="Carlito"/>
                <a:cs typeface="Carlito"/>
              </a:rPr>
              <a:t>their </a:t>
            </a:r>
            <a:r>
              <a:rPr sz="2600" spc="-5" dirty="0">
                <a:latin typeface="Carlito"/>
                <a:cs typeface="Carlito"/>
              </a:rPr>
              <a:t>output does not </a:t>
            </a:r>
            <a:r>
              <a:rPr sz="2600" spc="-10" dirty="0">
                <a:latin typeface="Carlito"/>
                <a:cs typeface="Carlito"/>
              </a:rPr>
              <a:t>go </a:t>
            </a:r>
            <a:r>
              <a:rPr sz="2600" spc="-5" dirty="0">
                <a:latin typeface="Carlito"/>
                <a:cs typeface="Carlito"/>
              </a:rPr>
              <a:t>on increasing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infinitely.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3930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Critically Stable</a:t>
            </a:r>
            <a:r>
              <a:rPr spc="-65" dirty="0"/>
              <a:t> </a:t>
            </a:r>
            <a:r>
              <a:rPr spc="-30" dirty="0"/>
              <a:t>System</a:t>
            </a: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10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06461" y="1607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……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693" y="12998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169" y="32359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7561" y="12961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61054" y="1519083"/>
          <a:ext cx="2856230" cy="4019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656">
                <a:tc>
                  <a:txBody>
                    <a:bodyPr/>
                    <a:lstStyle/>
                    <a:p>
                      <a:pPr marR="293370" algn="r">
                        <a:lnSpc>
                          <a:spcPts val="23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29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2890"/>
                        </a:lnSpc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584">
                <a:tc>
                  <a:txBody>
                    <a:bodyPr/>
                    <a:lstStyle/>
                    <a:p>
                      <a:pPr marR="3346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R="26733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054">
                <a:tc>
                  <a:txBody>
                    <a:bodyPr/>
                    <a:lstStyle/>
                    <a:p>
                      <a:pPr marR="282575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79">
                <a:tc>
                  <a:txBody>
                    <a:bodyPr/>
                    <a:lstStyle/>
                    <a:p>
                      <a:pPr marR="332740" algn="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 marR="349885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984">
                <a:tc>
                  <a:txBody>
                    <a:bodyPr/>
                    <a:lstStyle/>
                    <a:p>
                      <a:pPr marR="340360" algn="r">
                        <a:lnSpc>
                          <a:spcPts val="3180"/>
                        </a:lnSpc>
                        <a:spcBef>
                          <a:spcPts val="48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3180"/>
                        </a:lnSpc>
                        <a:spcBef>
                          <a:spcPts val="48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6182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500" i="1" spc="-9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50" spc="-9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3615"/>
                        </a:lnSpc>
                        <a:spcBef>
                          <a:spcPts val="825"/>
                        </a:spcBef>
                      </a:pPr>
                      <a:r>
                        <a:rPr sz="3050" i="1" spc="-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50" i="1" spc="-2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218440" marB="0"/>
                </a:tc>
                <a:tc gridSpan="3"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500" i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835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512257" y="1663564"/>
            <a:ext cx="2009775" cy="8547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3450" i="1" spc="-225" baseline="-35024" dirty="0">
                <a:latin typeface="Times New Roman"/>
                <a:cs typeface="Times New Roman"/>
              </a:rPr>
              <a:t>e</a:t>
            </a:r>
            <a:r>
              <a:rPr sz="1950" spc="-225" baseline="-61965" dirty="0">
                <a:latin typeface="Times New Roman"/>
                <a:cs typeface="Times New Roman"/>
              </a:rPr>
              <a:t>1</a:t>
            </a:r>
            <a:r>
              <a:rPr sz="1950" spc="-127" baseline="-61965" dirty="0">
                <a:latin typeface="Times New Roman"/>
                <a:cs typeface="Times New Roman"/>
              </a:rPr>
              <a:t>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44" baseline="-35024" dirty="0">
                <a:latin typeface="Times New Roman"/>
                <a:cs typeface="Times New Roman"/>
              </a:rPr>
              <a:t> </a:t>
            </a:r>
            <a:r>
              <a:rPr sz="2300" u="heavy" spc="-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sz="23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2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4)</a:t>
            </a:r>
            <a:r>
              <a:rPr sz="2300" u="heavy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300" u="heavy" spc="-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sz="23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4)</a:t>
            </a:r>
            <a:endParaRPr sz="2300">
              <a:latin typeface="Times New Roman"/>
              <a:cs typeface="Times New Roman"/>
            </a:endParaRPr>
          </a:p>
          <a:p>
            <a:pPr marL="453390" algn="ctr">
              <a:lnSpc>
                <a:spcPct val="100000"/>
              </a:lnSpc>
              <a:spcBef>
                <a:spcPts val="500"/>
              </a:spcBef>
            </a:pPr>
            <a:r>
              <a:rPr sz="2300" spc="-16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6857" y="2931690"/>
            <a:ext cx="9512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04" dirty="0">
                <a:latin typeface="Times New Roman"/>
                <a:cs typeface="Times New Roman"/>
              </a:rPr>
              <a:t>e</a:t>
            </a:r>
            <a:r>
              <a:rPr sz="1500" spc="204" dirty="0">
                <a:latin typeface="Times New Roman"/>
                <a:cs typeface="Times New Roman"/>
              </a:rPr>
              <a:t>1 </a:t>
            </a:r>
            <a:r>
              <a:rPr sz="2600" spc="440" dirty="0">
                <a:latin typeface="Symbol"/>
                <a:cs typeface="Symbol"/>
              </a:rPr>
              <a:t>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40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68751" y="5065290"/>
            <a:ext cx="99186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10" dirty="0">
                <a:latin typeface="Times New Roman"/>
                <a:cs typeface="Times New Roman"/>
              </a:rPr>
              <a:t>e</a:t>
            </a:r>
            <a:r>
              <a:rPr sz="1500" spc="310" dirty="0">
                <a:latin typeface="Times New Roman"/>
                <a:cs typeface="Times New Roman"/>
              </a:rPr>
              <a:t>2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47585" y="4277188"/>
            <a:ext cx="1499870" cy="0"/>
          </a:xfrm>
          <a:custGeom>
            <a:avLst/>
            <a:gdLst/>
            <a:ahLst/>
            <a:cxnLst/>
            <a:rect l="l" t="t" r="r" b="b"/>
            <a:pathLst>
              <a:path w="1499870">
                <a:moveTo>
                  <a:pt x="0" y="0"/>
                </a:moveTo>
                <a:lnTo>
                  <a:pt x="1499400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8864" y="3859476"/>
            <a:ext cx="202628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135" baseline="-35024" dirty="0">
                <a:latin typeface="Times New Roman"/>
                <a:cs typeface="Times New Roman"/>
              </a:rPr>
              <a:t>e</a:t>
            </a:r>
            <a:r>
              <a:rPr sz="1950" spc="-135" baseline="-61965" dirty="0">
                <a:latin typeface="Times New Roman"/>
                <a:cs typeface="Times New Roman"/>
              </a:rPr>
              <a:t>2</a:t>
            </a:r>
            <a:r>
              <a:rPr sz="1950" spc="-97" baseline="-61965" dirty="0">
                <a:latin typeface="Times New Roman"/>
                <a:cs typeface="Times New Roman"/>
              </a:rPr>
              <a:t>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44" baseline="-35024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(2</a:t>
            </a:r>
            <a:r>
              <a:rPr sz="2300" spc="-355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30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0)</a:t>
            </a:r>
            <a:r>
              <a:rPr sz="2300" spc="-21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240" dirty="0">
                <a:latin typeface="Times New Roman"/>
                <a:cs typeface="Times New Roman"/>
              </a:rPr>
              <a:t> </a:t>
            </a:r>
            <a:r>
              <a:rPr sz="2300" spc="-135" dirty="0">
                <a:latin typeface="Times New Roman"/>
                <a:cs typeface="Times New Roman"/>
              </a:rPr>
              <a:t>(0</a:t>
            </a:r>
            <a:r>
              <a:rPr sz="2300" spc="-355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27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4)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26577" y="4273844"/>
            <a:ext cx="1511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10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06461" y="1607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……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693" y="13760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169" y="3312133"/>
            <a:ext cx="280670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198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89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522" y="5265149"/>
            <a:ext cx="12382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093" y="5273174"/>
            <a:ext cx="1574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-15" dirty="0"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5705" y="5291968"/>
            <a:ext cx="114935" cy="295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54608" y="1372361"/>
          <a:ext cx="2972433" cy="4419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8578">
                <a:tc>
                  <a:txBody>
                    <a:bodyPr/>
                    <a:lstStyle/>
                    <a:p>
                      <a:pPr marR="297815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0066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24130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584">
                <a:tc>
                  <a:txBody>
                    <a:bodyPr/>
                    <a:lstStyle/>
                    <a:p>
                      <a:pPr marR="33909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47980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R="26733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054"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79">
                <a:tc>
                  <a:txBody>
                    <a:bodyPr/>
                    <a:lstStyle/>
                    <a:p>
                      <a:pPr marR="337185" algn="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929"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6772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1250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5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549775" y="1250950"/>
            <a:ext cx="34715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  <a:tabLst>
                <a:tab pos="982980" algn="l"/>
              </a:tabLst>
            </a:pPr>
            <a:r>
              <a:rPr sz="2000" spc="-5" dirty="0">
                <a:latin typeface="Tahoma"/>
                <a:cs typeface="Tahoma"/>
              </a:rPr>
              <a:t>Here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</a:t>
            </a:r>
            <a:r>
              <a:rPr sz="1950" spc="15" baseline="25641" dirty="0">
                <a:latin typeface="Tahoma"/>
                <a:cs typeface="Tahoma"/>
              </a:rPr>
              <a:t>1	</a:t>
            </a:r>
            <a:r>
              <a:rPr sz="2000" spc="-5" dirty="0">
                <a:latin typeface="Tahoma"/>
                <a:cs typeface="Tahoma"/>
              </a:rPr>
              <a:t>row breaks </a:t>
            </a:r>
            <a:r>
              <a:rPr sz="2000" dirty="0">
                <a:latin typeface="Tahoma"/>
                <a:cs typeface="Tahoma"/>
              </a:rPr>
              <a:t>down.  </a:t>
            </a:r>
            <a:r>
              <a:rPr sz="2000" spc="-5" dirty="0">
                <a:latin typeface="Tahoma"/>
                <a:cs typeface="Tahoma"/>
              </a:rPr>
              <a:t>Hence write </a:t>
            </a:r>
            <a:r>
              <a:rPr sz="2000" dirty="0">
                <a:latin typeface="Tahoma"/>
                <a:cs typeface="Tahoma"/>
              </a:rPr>
              <a:t>auxiliary </a:t>
            </a:r>
            <a:r>
              <a:rPr sz="2000" spc="-5" dirty="0">
                <a:latin typeface="Tahoma"/>
                <a:cs typeface="Tahoma"/>
              </a:rPr>
              <a:t>equation 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10" dirty="0">
                <a:latin typeface="Tahoma"/>
                <a:cs typeface="Tahoma"/>
              </a:rPr>
              <a:t>s</a:t>
            </a:r>
            <a:r>
              <a:rPr sz="1950" spc="15" baseline="25641" dirty="0">
                <a:latin typeface="Tahoma"/>
                <a:cs typeface="Tahoma"/>
              </a:rPr>
              <a:t>2</a:t>
            </a:r>
            <a:r>
              <a:rPr sz="1950" spc="315" baseline="25641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5175" y="3384626"/>
            <a:ext cx="36099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(Note </a:t>
            </a:r>
            <a:r>
              <a:rPr sz="2000" spc="-5" dirty="0">
                <a:latin typeface="Tahoma"/>
                <a:cs typeface="Tahoma"/>
              </a:rPr>
              <a:t>each </a:t>
            </a:r>
            <a:r>
              <a:rPr sz="2000" dirty="0">
                <a:latin typeface="Tahoma"/>
                <a:cs typeface="Tahoma"/>
              </a:rPr>
              <a:t>term of </a:t>
            </a:r>
            <a:r>
              <a:rPr sz="2000" spc="-5" dirty="0">
                <a:latin typeface="Tahoma"/>
                <a:cs typeface="Tahoma"/>
              </a:rPr>
              <a:t>next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column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differs </a:t>
            </a:r>
            <a:r>
              <a:rPr sz="2000" spc="-5" dirty="0">
                <a:latin typeface="Tahoma"/>
                <a:cs typeface="Tahoma"/>
              </a:rPr>
              <a:t>by </a:t>
            </a:r>
            <a:r>
              <a:rPr sz="2000" spc="-10" dirty="0">
                <a:latin typeface="Tahoma"/>
                <a:cs typeface="Tahoma"/>
              </a:rPr>
              <a:t>degree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5175" y="4604384"/>
            <a:ext cx="4057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Tahoma"/>
                <a:cs typeface="Tahoma"/>
              </a:rPr>
              <a:t>Take </a:t>
            </a:r>
            <a:r>
              <a:rPr sz="2000" spc="-10" dirty="0">
                <a:latin typeface="Tahoma"/>
                <a:cs typeface="Tahoma"/>
              </a:rPr>
              <a:t>derivative </a:t>
            </a:r>
            <a:r>
              <a:rPr sz="2000" dirty="0">
                <a:latin typeface="Tahoma"/>
                <a:cs typeface="Tahoma"/>
              </a:rPr>
              <a:t>of auxiliary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equation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24375" y="5135563"/>
            <a:ext cx="3876040" cy="101917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009650" marR="1202690" indent="-21590">
              <a:lnSpc>
                <a:spcPct val="65400"/>
              </a:lnSpc>
              <a:spcBef>
                <a:spcPts val="1005"/>
              </a:spcBef>
            </a:pPr>
            <a:r>
              <a:rPr sz="3225" i="1" u="heavy" spc="434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3225" i="1" spc="434" baseline="34883" dirty="0">
                <a:latin typeface="Times New Roman"/>
                <a:cs typeface="Times New Roman"/>
              </a:rPr>
              <a:t> </a:t>
            </a:r>
            <a:r>
              <a:rPr sz="2150" i="1" spc="210" dirty="0">
                <a:latin typeface="Times New Roman"/>
                <a:cs typeface="Times New Roman"/>
              </a:rPr>
              <a:t>A</a:t>
            </a:r>
            <a:r>
              <a:rPr sz="2150" spc="210" dirty="0">
                <a:latin typeface="Times New Roman"/>
                <a:cs typeface="Times New Roman"/>
              </a:rPr>
              <a:t>(s) </a:t>
            </a:r>
            <a:r>
              <a:rPr sz="2150" spc="320" dirty="0">
                <a:latin typeface="Symbol"/>
                <a:cs typeface="Symbol"/>
              </a:rPr>
              <a:t></a:t>
            </a:r>
            <a:r>
              <a:rPr sz="2150" spc="320" dirty="0">
                <a:latin typeface="Times New Roman"/>
                <a:cs typeface="Times New Roman"/>
              </a:rPr>
              <a:t> </a:t>
            </a:r>
            <a:r>
              <a:rPr sz="2150" spc="285" dirty="0">
                <a:latin typeface="Times New Roman"/>
                <a:cs typeface="Times New Roman"/>
              </a:rPr>
              <a:t>4</a:t>
            </a:r>
            <a:r>
              <a:rPr sz="2150" i="1" spc="285" dirty="0">
                <a:latin typeface="Times New Roman"/>
                <a:cs typeface="Times New Roman"/>
              </a:rPr>
              <a:t>s  </a:t>
            </a:r>
            <a:r>
              <a:rPr sz="2150" i="1" spc="235" dirty="0">
                <a:latin typeface="Times New Roman"/>
                <a:cs typeface="Times New Roman"/>
              </a:rPr>
              <a:t>ds</a:t>
            </a:r>
            <a:endParaRPr sz="21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140"/>
              </a:spcBef>
              <a:tabLst>
                <a:tab pos="1992630" algn="l"/>
              </a:tabLst>
            </a:pPr>
            <a:r>
              <a:rPr sz="2000" spc="5" dirty="0">
                <a:latin typeface="Tahoma"/>
                <a:cs typeface="Tahoma"/>
              </a:rPr>
              <a:t>Use </a:t>
            </a:r>
            <a:r>
              <a:rPr sz="2000" dirty="0">
                <a:latin typeface="Tahoma"/>
                <a:cs typeface="Tahoma"/>
              </a:rPr>
              <a:t>these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for</a:t>
            </a:r>
            <a:r>
              <a:rPr sz="2000" spc="15" dirty="0">
                <a:latin typeface="Tahoma"/>
                <a:cs typeface="Tahoma"/>
              </a:rPr>
              <a:t> s</a:t>
            </a:r>
            <a:r>
              <a:rPr sz="1950" spc="22" baseline="25641" dirty="0">
                <a:latin typeface="Tahoma"/>
                <a:cs typeface="Tahoma"/>
              </a:rPr>
              <a:t>1	</a:t>
            </a:r>
            <a:r>
              <a:rPr sz="2000" spc="-5" dirty="0">
                <a:latin typeface="Tahoma"/>
                <a:cs typeface="Tahoma"/>
              </a:rPr>
              <a:t>row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coefficients.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5715" y="2551638"/>
            <a:ext cx="169545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i="1" spc="65" dirty="0">
                <a:latin typeface="Times New Roman"/>
                <a:cs typeface="Times New Roman"/>
              </a:rPr>
              <a:t>A</a:t>
            </a:r>
            <a:r>
              <a:rPr sz="2100" spc="65" dirty="0">
                <a:latin typeface="Times New Roman"/>
                <a:cs typeface="Times New Roman"/>
              </a:rPr>
              <a:t>(s) </a:t>
            </a:r>
            <a:r>
              <a:rPr sz="2100" spc="110" dirty="0">
                <a:latin typeface="Symbol"/>
                <a:cs typeface="Symbol"/>
              </a:rPr>
              <a:t>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2</a:t>
            </a:r>
            <a:r>
              <a:rPr sz="2100" i="1" spc="140" dirty="0">
                <a:latin typeface="Times New Roman"/>
                <a:cs typeface="Times New Roman"/>
              </a:rPr>
              <a:t>s</a:t>
            </a:r>
            <a:r>
              <a:rPr sz="1800" spc="209" baseline="43981" dirty="0">
                <a:latin typeface="Times New Roman"/>
                <a:cs typeface="Times New Roman"/>
              </a:rPr>
              <a:t>2 </a:t>
            </a:r>
            <a:r>
              <a:rPr sz="2100" spc="110" dirty="0">
                <a:latin typeface="Symbol"/>
                <a:cs typeface="Symbol"/>
              </a:rPr>
              <a:t>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10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01890" y="1607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……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4522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3883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59408" y="1448561"/>
          <a:ext cx="2972433" cy="4419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8578">
                <a:tc>
                  <a:txBody>
                    <a:bodyPr/>
                    <a:lstStyle/>
                    <a:p>
                      <a:pPr marR="297815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0066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24130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584">
                <a:tc>
                  <a:txBody>
                    <a:bodyPr/>
                    <a:lstStyle/>
                    <a:p>
                      <a:pPr marR="33909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47980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R="26733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054"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79">
                <a:tc>
                  <a:txBody>
                    <a:bodyPr/>
                    <a:lstStyle/>
                    <a:p>
                      <a:pPr marR="337185" algn="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929"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6772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1250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050" i="1" spc="-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50" i="1" spc="-2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14224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001481" y="2829388"/>
            <a:ext cx="1501775" cy="0"/>
          </a:xfrm>
          <a:custGeom>
            <a:avLst/>
            <a:gdLst/>
            <a:ahLst/>
            <a:cxnLst/>
            <a:rect l="l" t="t" r="r" b="b"/>
            <a:pathLst>
              <a:path w="1501775">
                <a:moveTo>
                  <a:pt x="0" y="0"/>
                </a:moveTo>
                <a:lnTo>
                  <a:pt x="1501301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94513" y="2411676"/>
            <a:ext cx="203708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195" baseline="-35024" dirty="0">
                <a:latin typeface="Times New Roman"/>
                <a:cs typeface="Times New Roman"/>
              </a:rPr>
              <a:t>a</a:t>
            </a:r>
            <a:r>
              <a:rPr sz="1950" i="1" spc="-195" baseline="-61965" dirty="0">
                <a:latin typeface="Times New Roman"/>
                <a:cs typeface="Times New Roman"/>
              </a:rPr>
              <a:t>n</a:t>
            </a:r>
            <a:r>
              <a:rPr sz="1950" i="1" baseline="-61965" dirty="0">
                <a:latin typeface="Times New Roman"/>
                <a:cs typeface="Times New Roman"/>
              </a:rPr>
              <a:t>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37" baseline="-35024" dirty="0">
                <a:latin typeface="Times New Roman"/>
                <a:cs typeface="Times New Roman"/>
              </a:rPr>
              <a:t> </a:t>
            </a:r>
            <a:r>
              <a:rPr sz="2300" spc="-120" dirty="0">
                <a:latin typeface="Times New Roman"/>
                <a:cs typeface="Times New Roman"/>
              </a:rPr>
              <a:t>(4</a:t>
            </a:r>
            <a:r>
              <a:rPr sz="2300" spc="-35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27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2)</a:t>
            </a:r>
            <a:r>
              <a:rPr sz="2300" spc="-215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240" dirty="0">
                <a:latin typeface="Times New Roman"/>
                <a:cs typeface="Times New Roman"/>
              </a:rPr>
              <a:t> </a:t>
            </a:r>
            <a:r>
              <a:rPr sz="2300" spc="-120" dirty="0">
                <a:latin typeface="Times New Roman"/>
                <a:cs typeface="Times New Roman"/>
              </a:rPr>
              <a:t>(2</a:t>
            </a:r>
            <a:r>
              <a:rPr sz="2300" spc="-355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30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1584" y="2826044"/>
            <a:ext cx="1511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4096" y="3617490"/>
            <a:ext cx="10121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75" dirty="0">
                <a:latin typeface="Times New Roman"/>
                <a:cs typeface="Times New Roman"/>
              </a:rPr>
              <a:t>a</a:t>
            </a:r>
            <a:r>
              <a:rPr sz="1500" i="1" spc="275" dirty="0">
                <a:latin typeface="Times New Roman"/>
                <a:cs typeface="Times New Roman"/>
              </a:rPr>
              <a:t>n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10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06461" y="1607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……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5284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4645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59408" y="1524761"/>
          <a:ext cx="2972433" cy="4419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8578">
                <a:tc>
                  <a:txBody>
                    <a:bodyPr/>
                    <a:lstStyle/>
                    <a:p>
                      <a:pPr marR="297815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0066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24130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584">
                <a:tc>
                  <a:txBody>
                    <a:bodyPr/>
                    <a:lstStyle/>
                    <a:p>
                      <a:pPr marR="33909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47980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R="26733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054"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79">
                <a:tc>
                  <a:txBody>
                    <a:bodyPr/>
                    <a:lstStyle/>
                    <a:p>
                      <a:pPr marR="337185" algn="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929"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392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4224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380"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2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727575" y="3240100"/>
            <a:ext cx="388556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As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no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sign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change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24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first</a:t>
            </a:r>
            <a:endParaRPr sz="2400">
              <a:latin typeface="Tahoma"/>
              <a:cs typeface="Tahoma"/>
            </a:endParaRPr>
          </a:p>
          <a:p>
            <a:pPr marL="10096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column;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system is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stable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83565"/>
            <a:ext cx="53155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 </a:t>
            </a:r>
            <a:r>
              <a:rPr dirty="0"/>
              <a:t>of </a:t>
            </a:r>
            <a:r>
              <a:rPr spc="-35" dirty="0"/>
              <a:t>Routh’s</a:t>
            </a:r>
            <a:r>
              <a:rPr spc="-75" dirty="0"/>
              <a:t> </a:t>
            </a:r>
            <a:r>
              <a:rPr spc="-10" dirty="0"/>
              <a:t>Criterion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24686"/>
            <a:ext cx="8376284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</a:t>
            </a:r>
            <a:r>
              <a:rPr sz="3200" spc="24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gain</a:t>
            </a:r>
            <a:r>
              <a:rPr sz="3200" spc="26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is</a:t>
            </a:r>
            <a:r>
              <a:rPr sz="3200" spc="254" dirty="0">
                <a:latin typeface="Carlito"/>
                <a:cs typeface="Carlito"/>
              </a:rPr>
              <a:t> </a:t>
            </a:r>
            <a:r>
              <a:rPr sz="3200" spc="-35" dirty="0">
                <a:latin typeface="Carlito"/>
                <a:cs typeface="Carlito"/>
              </a:rPr>
              <a:t>kept</a:t>
            </a:r>
            <a:r>
              <a:rPr sz="3200" spc="26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in</a:t>
            </a:r>
            <a:r>
              <a:rPr sz="3200" spc="2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terms</a:t>
            </a:r>
            <a:r>
              <a:rPr sz="3200" spc="2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2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k</a:t>
            </a:r>
            <a:r>
              <a:rPr sz="3200" spc="2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254" dirty="0">
                <a:latin typeface="Carlito"/>
                <a:cs typeface="Carlito"/>
              </a:rPr>
              <a:t> </a:t>
            </a:r>
            <a:r>
              <a:rPr sz="3200" spc="-40" dirty="0">
                <a:latin typeface="Carlito"/>
                <a:cs typeface="Carlito"/>
              </a:rPr>
              <a:t>Routh’s</a:t>
            </a:r>
            <a:r>
              <a:rPr sz="3200" spc="26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array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rlito"/>
                <a:cs typeface="Carlito"/>
              </a:rPr>
              <a:t>is </a:t>
            </a:r>
            <a:r>
              <a:rPr sz="3200" spc="-10" dirty="0">
                <a:latin typeface="Carlito"/>
                <a:cs typeface="Carlito"/>
              </a:rPr>
              <a:t>solved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find </a:t>
            </a:r>
            <a:r>
              <a:rPr sz="3200" dirty="0">
                <a:latin typeface="Carlito"/>
                <a:cs typeface="Carlito"/>
              </a:rPr>
              <a:t>k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spc="-15" dirty="0">
                <a:latin typeface="Carlito"/>
                <a:cs typeface="Carlito"/>
              </a:rPr>
              <a:t>stable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operation.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11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38785" y="869950"/>
            <a:ext cx="4921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Determine the </a:t>
            </a:r>
            <a:r>
              <a:rPr sz="2000" spc="-10" dirty="0">
                <a:latin typeface="Tahoma"/>
                <a:cs typeface="Tahoma"/>
              </a:rPr>
              <a:t>range </a:t>
            </a:r>
            <a:r>
              <a:rPr sz="2000" dirty="0">
                <a:latin typeface="Tahoma"/>
                <a:cs typeface="Tahoma"/>
              </a:rPr>
              <a:t>of k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stable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system.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9762" y="869950"/>
            <a:ext cx="316357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50" i="1" spc="30" dirty="0">
                <a:latin typeface="Times New Roman"/>
                <a:cs typeface="Times New Roman"/>
              </a:rPr>
              <a:t>s</a:t>
            </a:r>
            <a:r>
              <a:rPr sz="2175" spc="44" baseline="44061" dirty="0">
                <a:latin typeface="Times New Roman"/>
                <a:cs typeface="Times New Roman"/>
              </a:rPr>
              <a:t>4 </a:t>
            </a:r>
            <a:r>
              <a:rPr sz="2550" spc="-65" dirty="0">
                <a:latin typeface="Symbol"/>
                <a:cs typeface="Symbol"/>
              </a:rPr>
              <a:t>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5</a:t>
            </a:r>
            <a:r>
              <a:rPr sz="2550" i="1" spc="-5" dirty="0">
                <a:latin typeface="Times New Roman"/>
                <a:cs typeface="Times New Roman"/>
              </a:rPr>
              <a:t>s</a:t>
            </a:r>
            <a:r>
              <a:rPr sz="2175" spc="-7" baseline="44061" dirty="0">
                <a:latin typeface="Times New Roman"/>
                <a:cs typeface="Times New Roman"/>
              </a:rPr>
              <a:t>3 </a:t>
            </a:r>
            <a:r>
              <a:rPr sz="2550" spc="-65" dirty="0">
                <a:latin typeface="Symbol"/>
                <a:cs typeface="Symbol"/>
              </a:rPr>
              <a:t>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5</a:t>
            </a:r>
            <a:r>
              <a:rPr sz="2550" i="1" spc="10" dirty="0">
                <a:latin typeface="Times New Roman"/>
                <a:cs typeface="Times New Roman"/>
              </a:rPr>
              <a:t>s</a:t>
            </a:r>
            <a:r>
              <a:rPr sz="2175" spc="15" baseline="44061" dirty="0">
                <a:latin typeface="Times New Roman"/>
                <a:cs typeface="Times New Roman"/>
              </a:rPr>
              <a:t>2 </a:t>
            </a:r>
            <a:r>
              <a:rPr sz="2550" spc="-65" dirty="0">
                <a:latin typeface="Symbol"/>
                <a:cs typeface="Symbol"/>
              </a:rPr>
              <a:t>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4</a:t>
            </a:r>
            <a:r>
              <a:rPr sz="2550" i="1" spc="-20" dirty="0">
                <a:latin typeface="Times New Roman"/>
                <a:cs typeface="Times New Roman"/>
              </a:rPr>
              <a:t>s </a:t>
            </a:r>
            <a:r>
              <a:rPr sz="2550" spc="-65" dirty="0">
                <a:latin typeface="Symbol"/>
                <a:cs typeface="Symbol"/>
              </a:rPr>
              <a:t>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i="1" spc="-55" dirty="0">
                <a:latin typeface="Times New Roman"/>
                <a:cs typeface="Times New Roman"/>
              </a:rPr>
              <a:t>k </a:t>
            </a:r>
            <a:r>
              <a:rPr sz="2550" spc="-65" dirty="0">
                <a:latin typeface="Symbol"/>
                <a:cs typeface="Symbol"/>
              </a:rPr>
              <a:t></a:t>
            </a:r>
            <a:r>
              <a:rPr sz="2550" spc="-43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93" y="1933874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303" y="29311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6378" y="3629091"/>
            <a:ext cx="27178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1969" y="4461736"/>
            <a:ext cx="2546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6493" y="54630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5446" y="3773652"/>
            <a:ext cx="14224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-65" dirty="0">
                <a:latin typeface="Times New Roman"/>
                <a:cs typeface="Times New Roman"/>
              </a:rPr>
              <a:t>k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59408" y="1816607"/>
            <a:ext cx="2985135" cy="4509135"/>
            <a:chOff x="1359408" y="1816607"/>
            <a:chExt cx="2985135" cy="4509135"/>
          </a:xfrm>
        </p:grpSpPr>
        <p:sp>
          <p:nvSpPr>
            <p:cNvPr id="12" name="object 12"/>
            <p:cNvSpPr/>
            <p:nvPr/>
          </p:nvSpPr>
          <p:spPr>
            <a:xfrm>
              <a:off x="1372362" y="1829561"/>
              <a:ext cx="2971800" cy="4495800"/>
            </a:xfrm>
            <a:custGeom>
              <a:avLst/>
              <a:gdLst/>
              <a:ahLst/>
              <a:cxnLst/>
              <a:rect l="l" t="t" r="r" b="b"/>
              <a:pathLst>
                <a:path w="2971800" h="4495800">
                  <a:moveTo>
                    <a:pt x="0" y="0"/>
                  </a:moveTo>
                  <a:lnTo>
                    <a:pt x="0" y="4495800"/>
                  </a:lnTo>
                </a:path>
                <a:path w="2971800" h="4495800">
                  <a:moveTo>
                    <a:pt x="0" y="0"/>
                  </a:moveTo>
                  <a:lnTo>
                    <a:pt x="29718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2398" y="4917894"/>
              <a:ext cx="1095375" cy="0"/>
            </a:xfrm>
            <a:custGeom>
              <a:avLst/>
              <a:gdLst/>
              <a:ahLst/>
              <a:cxnLst/>
              <a:rect l="l" t="t" r="r" b="b"/>
              <a:pathLst>
                <a:path w="1095375">
                  <a:moveTo>
                    <a:pt x="0" y="0"/>
                  </a:moveTo>
                  <a:lnTo>
                    <a:pt x="1095156" y="0"/>
                  </a:lnTo>
                </a:path>
              </a:pathLst>
            </a:custGeom>
            <a:ln w="1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27518" y="2090593"/>
            <a:ext cx="1860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5617" y="2087887"/>
            <a:ext cx="158115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-235" dirty="0">
                <a:latin typeface="Times New Roman"/>
                <a:cs typeface="Times New Roman"/>
              </a:rPr>
              <a:t>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24441" y="2076463"/>
            <a:ext cx="17145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i="1" spc="-10" dirty="0">
                <a:latin typeface="Times New Roman"/>
                <a:cs typeface="Times New Roman"/>
              </a:rPr>
              <a:t>k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50355" y="2957846"/>
            <a:ext cx="193040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18082" y="2980098"/>
            <a:ext cx="18542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-45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99702" y="2968003"/>
            <a:ext cx="172085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5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71570" y="4915599"/>
            <a:ext cx="406400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85" dirty="0">
                <a:latin typeface="Times New Roman"/>
                <a:cs typeface="Times New Roman"/>
              </a:rPr>
              <a:t>4.2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5401" y="3770057"/>
            <a:ext cx="1099185" cy="1101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25"/>
              </a:spcBef>
            </a:pPr>
            <a:r>
              <a:rPr sz="2550" spc="190" dirty="0">
                <a:latin typeface="Times New Roman"/>
                <a:cs typeface="Times New Roman"/>
              </a:rPr>
              <a:t>4.2</a:t>
            </a: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sz="2600" spc="-90" dirty="0">
                <a:latin typeface="Times New Roman"/>
                <a:cs typeface="Times New Roman"/>
              </a:rPr>
              <a:t>16.8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Symbol"/>
                <a:cs typeface="Symbol"/>
              </a:rPr>
              <a:t></a:t>
            </a:r>
            <a:r>
              <a:rPr sz="2600" spc="-3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5</a:t>
            </a:r>
            <a:r>
              <a:rPr sz="2600" i="1" spc="-95" dirty="0">
                <a:latin typeface="Times New Roman"/>
                <a:cs typeface="Times New Roman"/>
              </a:rPr>
              <a:t>k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8134" y="5580352"/>
            <a:ext cx="17208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i="1" spc="-250" dirty="0">
                <a:latin typeface="Times New Roman"/>
                <a:cs typeface="Times New Roman"/>
              </a:rPr>
              <a:t>k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694" y="2708094"/>
            <a:ext cx="1095375" cy="0"/>
          </a:xfrm>
          <a:custGeom>
            <a:avLst/>
            <a:gdLst/>
            <a:ahLst/>
            <a:cxnLst/>
            <a:rect l="l" t="t" r="r" b="b"/>
            <a:pathLst>
              <a:path w="1095375">
                <a:moveTo>
                  <a:pt x="0" y="0"/>
                </a:moveTo>
                <a:lnTo>
                  <a:pt x="1094946" y="0"/>
                </a:lnTo>
              </a:path>
            </a:pathLst>
          </a:custGeom>
          <a:ln w="1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7301" y="1477744"/>
            <a:ext cx="1652270" cy="11836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20"/>
              </a:spcBef>
            </a:pPr>
            <a:r>
              <a:rPr sz="3150" i="1" spc="-250" dirty="0">
                <a:latin typeface="Times New Roman"/>
                <a:cs typeface="Times New Roman"/>
              </a:rPr>
              <a:t>k </a:t>
            </a:r>
            <a:r>
              <a:rPr sz="3150" spc="-310" dirty="0">
                <a:latin typeface="Symbol"/>
                <a:cs typeface="Symbol"/>
              </a:rPr>
              <a:t></a:t>
            </a:r>
            <a:r>
              <a:rPr sz="3150" spc="-545" dirty="0">
                <a:latin typeface="Times New Roman"/>
                <a:cs typeface="Times New Roman"/>
              </a:rPr>
              <a:t> </a:t>
            </a:r>
            <a:r>
              <a:rPr sz="3150" spc="-28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90"/>
              </a:spcBef>
            </a:pPr>
            <a:r>
              <a:rPr sz="2600" spc="-90" dirty="0">
                <a:latin typeface="Times New Roman"/>
                <a:cs typeface="Times New Roman"/>
              </a:rPr>
              <a:t>16.8 </a:t>
            </a:r>
            <a:r>
              <a:rPr sz="2600" spc="-114" dirty="0">
                <a:latin typeface="Symbol"/>
                <a:cs typeface="Symbol"/>
              </a:rPr>
              <a:t>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5</a:t>
            </a:r>
            <a:r>
              <a:rPr sz="2600" i="1" spc="-95" dirty="0">
                <a:latin typeface="Times New Roman"/>
                <a:cs typeface="Times New Roman"/>
              </a:rPr>
              <a:t>k </a:t>
            </a:r>
            <a:r>
              <a:rPr sz="3900" spc="-172" baseline="-35256" dirty="0">
                <a:latin typeface="Symbol"/>
                <a:cs typeface="Symbol"/>
              </a:rPr>
              <a:t></a:t>
            </a:r>
            <a:r>
              <a:rPr sz="3900" spc="-405" baseline="-35256" dirty="0">
                <a:latin typeface="Times New Roman"/>
                <a:cs typeface="Times New Roman"/>
              </a:rPr>
              <a:t> </a:t>
            </a:r>
            <a:r>
              <a:rPr sz="3900" spc="-157" baseline="-35256" dirty="0">
                <a:latin typeface="Times New Roman"/>
                <a:cs typeface="Times New Roman"/>
              </a:rPr>
              <a:t>0</a:t>
            </a:r>
            <a:endParaRPr sz="3900" baseline="-3525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9490" y="2705799"/>
            <a:ext cx="2131060" cy="1231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114"/>
              </a:spcBef>
            </a:pPr>
            <a:r>
              <a:rPr sz="2600" spc="-85" dirty="0">
                <a:latin typeface="Times New Roman"/>
                <a:cs typeface="Times New Roman"/>
              </a:rPr>
              <a:t>4.2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11910" algn="l"/>
                <a:tab pos="1793239" algn="l"/>
              </a:tabLst>
            </a:pPr>
            <a:r>
              <a:rPr sz="2600" spc="-90" dirty="0">
                <a:latin typeface="Times New Roman"/>
                <a:cs typeface="Times New Roman"/>
              </a:rPr>
              <a:t>16.8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Symbol"/>
                <a:cs typeface="Symbol"/>
              </a:rPr>
              <a:t>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5</a:t>
            </a:r>
            <a:r>
              <a:rPr sz="2600" i="1" spc="-90" dirty="0">
                <a:latin typeface="Times New Roman"/>
                <a:cs typeface="Times New Roman"/>
              </a:rPr>
              <a:t>k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spc="-85" dirty="0">
                <a:latin typeface="Times New Roman"/>
                <a:cs typeface="Times New Roman"/>
              </a:rPr>
              <a:t>or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10" dirty="0">
                <a:latin typeface="Times New Roman"/>
                <a:cs typeface="Times New Roman"/>
              </a:rPr>
              <a:t>k&lt;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540" y="160731"/>
            <a:ext cx="8265795" cy="1158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054215" algn="l"/>
              </a:tabLst>
            </a:pPr>
            <a:r>
              <a:rPr sz="2900" b="1" spc="-10" dirty="0">
                <a:solidFill>
                  <a:srgbClr val="FF0000"/>
                </a:solidFill>
                <a:latin typeface="Carlito"/>
                <a:cs typeface="Carlito"/>
              </a:rPr>
              <a:t>Example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 11	</a:t>
            </a:r>
            <a:r>
              <a:rPr sz="2900" b="1" spc="-10" dirty="0">
                <a:solidFill>
                  <a:srgbClr val="FF0000"/>
                </a:solidFill>
                <a:latin typeface="Carlito"/>
                <a:cs typeface="Carlito"/>
              </a:rPr>
              <a:t>cont……</a:t>
            </a:r>
            <a:endParaRPr sz="2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stability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elements of </a:t>
            </a:r>
            <a:r>
              <a:rPr sz="2400" spc="-15" dirty="0">
                <a:latin typeface="Carlito"/>
                <a:cs typeface="Carlito"/>
              </a:rPr>
              <a:t>first </a:t>
            </a:r>
            <a:r>
              <a:rPr sz="2400" spc="-10" dirty="0">
                <a:latin typeface="Carlito"/>
                <a:cs typeface="Carlito"/>
              </a:rPr>
              <a:t>column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5" dirty="0">
                <a:latin typeface="Carlito"/>
                <a:cs typeface="Carlito"/>
              </a:rPr>
              <a:t>should be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positive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3604" y="1231076"/>
            <a:ext cx="1406525" cy="1551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7470" marR="30480" indent="-39370">
              <a:lnSpc>
                <a:spcPct val="158700"/>
              </a:lnSpc>
              <a:spcBef>
                <a:spcPts val="110"/>
              </a:spcBef>
            </a:pPr>
            <a:r>
              <a:rPr sz="2400" spc="-15" dirty="0">
                <a:latin typeface="Carlito"/>
                <a:cs typeface="Carlito"/>
              </a:rPr>
              <a:t>For </a:t>
            </a:r>
            <a:r>
              <a:rPr sz="3150" i="1" spc="-125" dirty="0">
                <a:latin typeface="Times New Roman"/>
                <a:cs typeface="Times New Roman"/>
              </a:rPr>
              <a:t>s</a:t>
            </a:r>
            <a:r>
              <a:rPr sz="2700" spc="-187" baseline="44753" dirty="0">
                <a:latin typeface="Times New Roman"/>
                <a:cs typeface="Times New Roman"/>
              </a:rPr>
              <a:t>0 </a:t>
            </a:r>
            <a:r>
              <a:rPr sz="2400" spc="-20" dirty="0">
                <a:latin typeface="Carlito"/>
                <a:cs typeface="Carlito"/>
              </a:rPr>
              <a:t>row  </a:t>
            </a:r>
            <a:r>
              <a:rPr sz="2400" spc="-15" dirty="0">
                <a:latin typeface="Carlito"/>
                <a:cs typeface="Carlito"/>
              </a:rPr>
              <a:t>For </a:t>
            </a:r>
            <a:r>
              <a:rPr sz="3150" i="1" spc="-195" dirty="0">
                <a:latin typeface="Times New Roman"/>
                <a:cs typeface="Times New Roman"/>
              </a:rPr>
              <a:t>s</a:t>
            </a:r>
            <a:r>
              <a:rPr sz="2700" spc="-292" baseline="44753" dirty="0">
                <a:latin typeface="Times New Roman"/>
                <a:cs typeface="Times New Roman"/>
              </a:rPr>
              <a:t>1</a:t>
            </a:r>
            <a:r>
              <a:rPr sz="2700" spc="-172" baseline="44753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rlito"/>
                <a:cs typeface="Carlito"/>
              </a:rPr>
              <a:t>row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1537461"/>
            <a:ext cx="40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i.e.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2447671"/>
            <a:ext cx="492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and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6374" y="3514725"/>
            <a:ext cx="40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i.e.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39942" y="3774894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>
                <a:moveTo>
                  <a:pt x="0" y="0"/>
                </a:moveTo>
                <a:lnTo>
                  <a:pt x="523947" y="0"/>
                </a:lnTo>
              </a:path>
            </a:pathLst>
          </a:custGeom>
          <a:ln w="1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12956" y="3303165"/>
            <a:ext cx="55943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90" dirty="0">
                <a:latin typeface="Times New Roman"/>
                <a:cs typeface="Times New Roman"/>
              </a:rPr>
              <a:t>16.8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0" name="object 20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86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5397" y="3772599"/>
            <a:ext cx="17843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0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4123453"/>
            <a:ext cx="4695825" cy="11588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081405">
              <a:lnSpc>
                <a:spcPct val="100000"/>
              </a:lnSpc>
              <a:spcBef>
                <a:spcPts val="1390"/>
              </a:spcBef>
            </a:pPr>
            <a:r>
              <a:rPr sz="3150" i="1" spc="-250" dirty="0">
                <a:latin typeface="Times New Roman"/>
                <a:cs typeface="Times New Roman"/>
              </a:rPr>
              <a:t>k </a:t>
            </a:r>
            <a:r>
              <a:rPr sz="3150" spc="-310" dirty="0">
                <a:latin typeface="Symbol"/>
                <a:cs typeface="Symbol"/>
              </a:rPr>
              <a:t></a:t>
            </a:r>
            <a:r>
              <a:rPr sz="3150" spc="-615" dirty="0">
                <a:latin typeface="Times New Roman"/>
                <a:cs typeface="Times New Roman"/>
              </a:rPr>
              <a:t> </a:t>
            </a:r>
            <a:r>
              <a:rPr sz="3150" spc="-250" dirty="0">
                <a:latin typeface="Times New Roman"/>
                <a:cs typeface="Times New Roman"/>
              </a:rPr>
              <a:t>3.36</a:t>
            </a: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400" spc="-5" dirty="0">
                <a:latin typeface="Carlito"/>
                <a:cs typeface="Carlito"/>
              </a:rPr>
              <a:t>Thus </a:t>
            </a:r>
            <a:r>
              <a:rPr sz="2400" spc="-10" dirty="0">
                <a:latin typeface="Carlito"/>
                <a:cs typeface="Carlito"/>
              </a:rPr>
              <a:t>combining </a:t>
            </a:r>
            <a:r>
              <a:rPr sz="2400" spc="-5" dirty="0">
                <a:latin typeface="Carlito"/>
                <a:cs typeface="Carlito"/>
              </a:rPr>
              <a:t>equations </a:t>
            </a:r>
            <a:r>
              <a:rPr sz="2400" dirty="0">
                <a:latin typeface="Carlito"/>
                <a:cs typeface="Carlito"/>
              </a:rPr>
              <a:t>(1) and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(2),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6785" y="1609471"/>
            <a:ext cx="2605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------------------------(1)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1280" y="4008565"/>
            <a:ext cx="2866390" cy="1330960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645"/>
              </a:spcBef>
            </a:pPr>
            <a:r>
              <a:rPr sz="2400" spc="-5" dirty="0">
                <a:latin typeface="Carlito"/>
                <a:cs typeface="Carlito"/>
              </a:rPr>
              <a:t>------------------------(2)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3150" spc="170" dirty="0">
                <a:latin typeface="Times New Roman"/>
                <a:cs typeface="Times New Roman"/>
              </a:rPr>
              <a:t>0 </a:t>
            </a:r>
            <a:r>
              <a:rPr sz="3150" spc="190" dirty="0">
                <a:latin typeface="Symbol"/>
                <a:cs typeface="Symbol"/>
              </a:rPr>
              <a:t></a:t>
            </a:r>
            <a:r>
              <a:rPr sz="3150" spc="190" dirty="0">
                <a:latin typeface="Times New Roman"/>
                <a:cs typeface="Times New Roman"/>
              </a:rPr>
              <a:t> </a:t>
            </a:r>
            <a:r>
              <a:rPr sz="3150" i="1" spc="155" dirty="0">
                <a:latin typeface="Times New Roman"/>
                <a:cs typeface="Times New Roman"/>
              </a:rPr>
              <a:t>k </a:t>
            </a:r>
            <a:r>
              <a:rPr sz="3150" spc="190" dirty="0">
                <a:latin typeface="Symbol"/>
                <a:cs typeface="Symbol"/>
              </a:rPr>
              <a:t></a:t>
            </a:r>
            <a:r>
              <a:rPr sz="3150" spc="-495" dirty="0">
                <a:latin typeface="Times New Roman"/>
                <a:cs typeface="Times New Roman"/>
              </a:rPr>
              <a:t> </a:t>
            </a:r>
            <a:r>
              <a:rPr sz="3150" spc="145" dirty="0">
                <a:latin typeface="Times New Roman"/>
                <a:cs typeface="Times New Roman"/>
              </a:rPr>
              <a:t>3.36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5572455"/>
            <a:ext cx="4725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15" dirty="0">
                <a:latin typeface="Carlito"/>
                <a:cs typeface="Carlito"/>
              </a:rPr>
              <a:t>range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k </a:t>
            </a:r>
            <a:r>
              <a:rPr sz="2400" spc="-10" dirty="0">
                <a:latin typeface="Carlito"/>
                <a:cs typeface="Carlito"/>
              </a:rPr>
              <a:t>stable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operation.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12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5586621" y="928668"/>
            <a:ext cx="317373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50" i="1" spc="30" dirty="0">
                <a:latin typeface="Times New Roman"/>
                <a:cs typeface="Times New Roman"/>
              </a:rPr>
              <a:t>s</a:t>
            </a:r>
            <a:r>
              <a:rPr sz="2175" spc="44" baseline="44061" dirty="0">
                <a:latin typeface="Times New Roman"/>
                <a:cs typeface="Times New Roman"/>
              </a:rPr>
              <a:t>4 </a:t>
            </a:r>
            <a:r>
              <a:rPr sz="2550" spc="-65" dirty="0">
                <a:latin typeface="Symbol"/>
                <a:cs typeface="Symbol"/>
              </a:rPr>
              <a:t>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4</a:t>
            </a:r>
            <a:r>
              <a:rPr sz="2550" i="1" spc="10" dirty="0">
                <a:latin typeface="Times New Roman"/>
                <a:cs typeface="Times New Roman"/>
              </a:rPr>
              <a:t>s</a:t>
            </a:r>
            <a:r>
              <a:rPr sz="2175" spc="15" baseline="44061" dirty="0">
                <a:latin typeface="Times New Roman"/>
                <a:cs typeface="Times New Roman"/>
              </a:rPr>
              <a:t>3 </a:t>
            </a:r>
            <a:r>
              <a:rPr sz="2550" spc="-65" dirty="0">
                <a:latin typeface="Symbol"/>
                <a:cs typeface="Symbol"/>
              </a:rPr>
              <a:t>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Times New Roman"/>
                <a:cs typeface="Times New Roman"/>
              </a:rPr>
              <a:t>4</a:t>
            </a:r>
            <a:r>
              <a:rPr sz="2550" i="1" spc="25" dirty="0">
                <a:latin typeface="Times New Roman"/>
                <a:cs typeface="Times New Roman"/>
              </a:rPr>
              <a:t>s</a:t>
            </a:r>
            <a:r>
              <a:rPr sz="2175" spc="37" baseline="44061" dirty="0">
                <a:latin typeface="Times New Roman"/>
                <a:cs typeface="Times New Roman"/>
              </a:rPr>
              <a:t>2 </a:t>
            </a:r>
            <a:r>
              <a:rPr sz="2550" spc="-65" dirty="0">
                <a:latin typeface="Symbol"/>
                <a:cs typeface="Symbol"/>
              </a:rPr>
              <a:t>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Times New Roman"/>
                <a:cs typeface="Times New Roman"/>
              </a:rPr>
              <a:t>3</a:t>
            </a:r>
            <a:r>
              <a:rPr sz="2550" i="1" spc="-60" dirty="0">
                <a:latin typeface="Times New Roman"/>
                <a:cs typeface="Times New Roman"/>
              </a:rPr>
              <a:t>s </a:t>
            </a:r>
            <a:r>
              <a:rPr sz="2550" spc="-65" dirty="0">
                <a:latin typeface="Symbol"/>
                <a:cs typeface="Symbol"/>
              </a:rPr>
              <a:t>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i="1" spc="-55" dirty="0">
                <a:latin typeface="Times New Roman"/>
                <a:cs typeface="Times New Roman"/>
              </a:rPr>
              <a:t>k </a:t>
            </a:r>
            <a:r>
              <a:rPr sz="2550" spc="-65" dirty="0">
                <a:latin typeface="Symbol"/>
                <a:cs typeface="Symbol"/>
              </a:rPr>
              <a:t></a:t>
            </a:r>
            <a:r>
              <a:rPr sz="2550" spc="35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933874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303" y="29311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378" y="3629091"/>
            <a:ext cx="27178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969" y="4614136"/>
            <a:ext cx="2546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6493" y="56154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3662" y="4013921"/>
            <a:ext cx="364490" cy="0"/>
          </a:xfrm>
          <a:custGeom>
            <a:avLst/>
            <a:gdLst/>
            <a:ahLst/>
            <a:cxnLst/>
            <a:rect l="l" t="t" r="r" b="b"/>
            <a:pathLst>
              <a:path w="364489">
                <a:moveTo>
                  <a:pt x="0" y="0"/>
                </a:moveTo>
                <a:lnTo>
                  <a:pt x="364042" y="0"/>
                </a:lnTo>
              </a:path>
            </a:pathLst>
          </a:custGeom>
          <a:ln w="1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85446" y="3773652"/>
            <a:ext cx="14224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-65" dirty="0">
                <a:latin typeface="Times New Roman"/>
                <a:cs typeface="Times New Roman"/>
              </a:rPr>
              <a:t>k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59408" y="1816607"/>
            <a:ext cx="2985135" cy="4356735"/>
            <a:chOff x="1359408" y="1816607"/>
            <a:chExt cx="2985135" cy="4356735"/>
          </a:xfrm>
        </p:grpSpPr>
        <p:sp>
          <p:nvSpPr>
            <p:cNvPr id="12" name="object 12"/>
            <p:cNvSpPr/>
            <p:nvPr/>
          </p:nvSpPr>
          <p:spPr>
            <a:xfrm>
              <a:off x="1372362" y="1829561"/>
              <a:ext cx="2971800" cy="4343400"/>
            </a:xfrm>
            <a:custGeom>
              <a:avLst/>
              <a:gdLst/>
              <a:ahLst/>
              <a:cxnLst/>
              <a:rect l="l" t="t" r="r" b="b"/>
              <a:pathLst>
                <a:path w="2971800" h="4343400">
                  <a:moveTo>
                    <a:pt x="0" y="0"/>
                  </a:moveTo>
                  <a:lnTo>
                    <a:pt x="0" y="4343400"/>
                  </a:lnTo>
                </a:path>
                <a:path w="2971800" h="4343400">
                  <a:moveTo>
                    <a:pt x="0" y="0"/>
                  </a:moveTo>
                  <a:lnTo>
                    <a:pt x="29718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60508" y="5070294"/>
              <a:ext cx="1029335" cy="0"/>
            </a:xfrm>
            <a:custGeom>
              <a:avLst/>
              <a:gdLst/>
              <a:ahLst/>
              <a:cxnLst/>
              <a:rect l="l" t="t" r="r" b="b"/>
              <a:pathLst>
                <a:path w="1029335">
                  <a:moveTo>
                    <a:pt x="0" y="0"/>
                  </a:moveTo>
                  <a:lnTo>
                    <a:pt x="1028709" y="0"/>
                  </a:lnTo>
                </a:path>
              </a:pathLst>
            </a:custGeom>
            <a:ln w="1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27518" y="2090593"/>
            <a:ext cx="1860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3052" y="2100160"/>
            <a:ext cx="15684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-220" dirty="0">
                <a:latin typeface="Times New Roman"/>
                <a:cs typeface="Times New Roman"/>
              </a:rPr>
              <a:t>4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24441" y="2076463"/>
            <a:ext cx="17145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i="1" spc="-10" dirty="0"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50355" y="2957846"/>
            <a:ext cx="193040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21712" y="2966367"/>
            <a:ext cx="18542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45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3033" y="2808558"/>
            <a:ext cx="407670" cy="115951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475"/>
              </a:spcBef>
            </a:pPr>
            <a:r>
              <a:rPr sz="2600" spc="-145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550" spc="220" dirty="0">
                <a:latin typeface="Times New Roman"/>
                <a:cs typeface="Times New Roman"/>
              </a:rPr>
              <a:t>13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02610" y="5067999"/>
            <a:ext cx="33083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05" dirty="0">
                <a:latin typeface="Times New Roman"/>
                <a:cs typeface="Times New Roman"/>
              </a:rPr>
              <a:t>13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7316" y="3819805"/>
            <a:ext cx="1008380" cy="120332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630"/>
              </a:spcBef>
            </a:pPr>
            <a:r>
              <a:rPr sz="2550" spc="220" dirty="0"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600" spc="-105" dirty="0">
                <a:latin typeface="Times New Roman"/>
                <a:cs typeface="Times New Roman"/>
              </a:rPr>
              <a:t>39</a:t>
            </a:r>
            <a:r>
              <a:rPr sz="2600" spc="-33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Symbol"/>
                <a:cs typeface="Symbol"/>
              </a:rPr>
              <a:t></a:t>
            </a:r>
            <a:r>
              <a:rPr sz="2600" spc="-60" dirty="0">
                <a:latin typeface="Times New Roman"/>
                <a:cs typeface="Times New Roman"/>
              </a:rPr>
              <a:t>16</a:t>
            </a:r>
            <a:r>
              <a:rPr sz="2600" i="1" spc="-60" dirty="0"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8134" y="5732752"/>
            <a:ext cx="17208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i="1" spc="-250" dirty="0">
                <a:latin typeface="Times New Roman"/>
                <a:cs typeface="Times New Roman"/>
              </a:rPr>
              <a:t>k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739" y="869950"/>
            <a:ext cx="4921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Determine the </a:t>
            </a:r>
            <a:r>
              <a:rPr sz="2000" spc="-10" dirty="0">
                <a:latin typeface="Tahoma"/>
                <a:cs typeface="Tahoma"/>
              </a:rPr>
              <a:t>range </a:t>
            </a:r>
            <a:r>
              <a:rPr sz="2000" dirty="0">
                <a:latin typeface="Tahoma"/>
                <a:cs typeface="Tahoma"/>
              </a:rPr>
              <a:t>of k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stable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system.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12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425690" y="1607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……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06288" y="1793694"/>
            <a:ext cx="1029335" cy="0"/>
          </a:xfrm>
          <a:custGeom>
            <a:avLst/>
            <a:gdLst/>
            <a:ahLst/>
            <a:cxnLst/>
            <a:rect l="l" t="t" r="r" b="b"/>
            <a:pathLst>
              <a:path w="1029335">
                <a:moveTo>
                  <a:pt x="0" y="0"/>
                </a:moveTo>
                <a:lnTo>
                  <a:pt x="1028740" y="0"/>
                </a:lnTo>
              </a:path>
            </a:pathLst>
          </a:custGeom>
          <a:ln w="1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03119" y="1321964"/>
            <a:ext cx="100901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05" dirty="0">
                <a:latin typeface="Times New Roman"/>
                <a:cs typeface="Times New Roman"/>
              </a:rPr>
              <a:t>39</a:t>
            </a:r>
            <a:r>
              <a:rPr sz="2600" spc="-35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Symbol"/>
                <a:cs typeface="Symbol"/>
              </a:rPr>
              <a:t></a:t>
            </a:r>
            <a:r>
              <a:rPr sz="2600" spc="-55" dirty="0">
                <a:latin typeface="Times New Roman"/>
                <a:cs typeface="Times New Roman"/>
              </a:rPr>
              <a:t>16</a:t>
            </a:r>
            <a:r>
              <a:rPr sz="2600" i="1" spc="-55" dirty="0"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03279" y="1531566"/>
            <a:ext cx="411480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14" dirty="0">
                <a:latin typeface="Symbol"/>
                <a:cs typeface="Symbol"/>
              </a:rPr>
              <a:t>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8420" y="1791399"/>
            <a:ext cx="33083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05" dirty="0">
                <a:latin typeface="Times New Roman"/>
                <a:cs typeface="Times New Roman"/>
              </a:rPr>
              <a:t>13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5451" y="1477744"/>
            <a:ext cx="687070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i="1" spc="-250" dirty="0">
                <a:latin typeface="Times New Roman"/>
                <a:cs typeface="Times New Roman"/>
              </a:rPr>
              <a:t>k </a:t>
            </a:r>
            <a:r>
              <a:rPr sz="3150" spc="-310" dirty="0">
                <a:latin typeface="Symbol"/>
                <a:cs typeface="Symbol"/>
              </a:rPr>
              <a:t></a:t>
            </a:r>
            <a:r>
              <a:rPr sz="3150" spc="-620" dirty="0">
                <a:latin typeface="Times New Roman"/>
                <a:cs typeface="Times New Roman"/>
              </a:rPr>
              <a:t> </a:t>
            </a:r>
            <a:r>
              <a:rPr sz="3150" spc="-28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540" y="927861"/>
            <a:ext cx="1522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rlito"/>
                <a:cs typeface="Carlito"/>
              </a:rPr>
              <a:t>For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stability,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1537461"/>
            <a:ext cx="40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i.e.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5994" y="1533271"/>
            <a:ext cx="492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and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374" y="2676271"/>
            <a:ext cx="40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i.e.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25144" y="2936694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5">
                <a:moveTo>
                  <a:pt x="0" y="0"/>
                </a:moveTo>
                <a:lnTo>
                  <a:pt x="323874" y="0"/>
                </a:lnTo>
              </a:path>
            </a:pathLst>
          </a:custGeom>
          <a:ln w="1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21951" y="2464965"/>
            <a:ext cx="33083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05" dirty="0">
                <a:latin typeface="Times New Roman"/>
                <a:cs typeface="Times New Roman"/>
              </a:rPr>
              <a:t>39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23" name="object 23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88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0835" y="2674566"/>
            <a:ext cx="2454275" cy="12814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635125" algn="l"/>
                <a:tab pos="2116455" algn="l"/>
              </a:tabLst>
            </a:pPr>
            <a:r>
              <a:rPr sz="2600" spc="-105" dirty="0">
                <a:latin typeface="Times New Roman"/>
                <a:cs typeface="Times New Roman"/>
              </a:rPr>
              <a:t>39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Symbol"/>
                <a:cs typeface="Symbol"/>
              </a:rPr>
              <a:t></a:t>
            </a:r>
            <a:r>
              <a:rPr sz="2600" spc="-105" dirty="0">
                <a:latin typeface="Times New Roman"/>
                <a:cs typeface="Times New Roman"/>
              </a:rPr>
              <a:t>1</a:t>
            </a:r>
            <a:r>
              <a:rPr sz="2600" spc="-65" dirty="0">
                <a:latin typeface="Times New Roman"/>
                <a:cs typeface="Times New Roman"/>
              </a:rPr>
              <a:t>6</a:t>
            </a:r>
            <a:r>
              <a:rPr sz="2600" i="1" spc="-90" dirty="0">
                <a:latin typeface="Times New Roman"/>
                <a:cs typeface="Times New Roman"/>
              </a:rPr>
              <a:t>k</a:t>
            </a:r>
            <a:r>
              <a:rPr sz="2600" i="1" spc="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Symbol"/>
                <a:cs typeface="Symbol"/>
              </a:rPr>
              <a:t>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0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85" dirty="0">
                <a:latin typeface="Times New Roman"/>
                <a:cs typeface="Times New Roman"/>
              </a:rPr>
              <a:t>or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10" dirty="0">
                <a:latin typeface="Times New Roman"/>
                <a:cs typeface="Times New Roman"/>
              </a:rPr>
              <a:t>k&lt;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1301115">
              <a:lnSpc>
                <a:spcPct val="100000"/>
              </a:lnSpc>
              <a:spcBef>
                <a:spcPts val="5"/>
              </a:spcBef>
            </a:pPr>
            <a:r>
              <a:rPr sz="3150" i="1" spc="-250" dirty="0">
                <a:latin typeface="Times New Roman"/>
                <a:cs typeface="Times New Roman"/>
              </a:rPr>
              <a:t>k </a:t>
            </a:r>
            <a:r>
              <a:rPr sz="3150" spc="-310" dirty="0">
                <a:latin typeface="Symbol"/>
                <a:cs typeface="Symbol"/>
              </a:rPr>
              <a:t></a:t>
            </a:r>
            <a:r>
              <a:rPr sz="3150" spc="-50" dirty="0">
                <a:latin typeface="Times New Roman"/>
                <a:cs typeface="Times New Roman"/>
              </a:rPr>
              <a:t> </a:t>
            </a:r>
            <a:r>
              <a:rPr sz="3150" spc="-250" dirty="0">
                <a:latin typeface="Times New Roman"/>
                <a:cs typeface="Times New Roman"/>
              </a:rPr>
              <a:t>2.43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10051" y="2934400"/>
            <a:ext cx="33083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05" dirty="0">
                <a:latin typeface="Times New Roman"/>
                <a:cs typeface="Times New Roman"/>
              </a:rPr>
              <a:t>16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4890592"/>
            <a:ext cx="612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</a:t>
            </a:r>
            <a:r>
              <a:rPr sz="2400" spc="-10" dirty="0">
                <a:latin typeface="Carlito"/>
                <a:cs typeface="Carlito"/>
              </a:rPr>
              <a:t>h</a:t>
            </a:r>
            <a:r>
              <a:rPr sz="2400" spc="-5" dirty="0">
                <a:latin typeface="Carlito"/>
                <a:cs typeface="Carlito"/>
              </a:rPr>
              <a:t>us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9880" y="4754343"/>
            <a:ext cx="213042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170" dirty="0">
                <a:latin typeface="Times New Roman"/>
                <a:cs typeface="Times New Roman"/>
              </a:rPr>
              <a:t>0 </a:t>
            </a:r>
            <a:r>
              <a:rPr sz="3150" spc="190" dirty="0">
                <a:latin typeface="Symbol"/>
                <a:cs typeface="Symbol"/>
              </a:rPr>
              <a:t></a:t>
            </a:r>
            <a:r>
              <a:rPr sz="3150" spc="190" dirty="0">
                <a:latin typeface="Times New Roman"/>
                <a:cs typeface="Times New Roman"/>
              </a:rPr>
              <a:t> </a:t>
            </a:r>
            <a:r>
              <a:rPr sz="3150" i="1" spc="155" dirty="0">
                <a:latin typeface="Times New Roman"/>
                <a:cs typeface="Times New Roman"/>
              </a:rPr>
              <a:t>k </a:t>
            </a:r>
            <a:r>
              <a:rPr sz="3150" spc="190" dirty="0">
                <a:latin typeface="Symbol"/>
                <a:cs typeface="Symbol"/>
              </a:rPr>
              <a:t></a:t>
            </a:r>
            <a:r>
              <a:rPr sz="3150" spc="-430" dirty="0">
                <a:latin typeface="Times New Roman"/>
                <a:cs typeface="Times New Roman"/>
              </a:rPr>
              <a:t> </a:t>
            </a:r>
            <a:r>
              <a:rPr sz="3150" spc="145" dirty="0">
                <a:latin typeface="Times New Roman"/>
                <a:cs typeface="Times New Roman"/>
              </a:rPr>
              <a:t>2.43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5572455"/>
            <a:ext cx="4725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15" dirty="0">
                <a:latin typeface="Carlito"/>
                <a:cs typeface="Carlito"/>
              </a:rPr>
              <a:t>range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k </a:t>
            </a:r>
            <a:r>
              <a:rPr sz="2400" spc="-10" dirty="0">
                <a:latin typeface="Carlito"/>
                <a:cs typeface="Carlito"/>
              </a:rPr>
              <a:t>stable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operation.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13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928303" y="20167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378" y="2993583"/>
            <a:ext cx="27178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4129504"/>
            <a:ext cx="2546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493" y="50820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2361" y="1829561"/>
            <a:ext cx="2971800" cy="4343400"/>
          </a:xfrm>
          <a:custGeom>
            <a:avLst/>
            <a:gdLst/>
            <a:ahLst/>
            <a:cxnLst/>
            <a:rect l="l" t="t" r="r" b="b"/>
            <a:pathLst>
              <a:path w="2971800" h="4343400">
                <a:moveTo>
                  <a:pt x="0" y="0"/>
                </a:moveTo>
                <a:lnTo>
                  <a:pt x="0" y="4343400"/>
                </a:lnTo>
              </a:path>
              <a:path w="2971800" h="4343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27518" y="2090593"/>
            <a:ext cx="1860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8741" y="2087887"/>
            <a:ext cx="410209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-240" dirty="0">
                <a:latin typeface="Times New Roman"/>
                <a:cs typeface="Times New Roman"/>
              </a:rPr>
              <a:t>3</a:t>
            </a:r>
            <a:r>
              <a:rPr sz="2550" spc="-210" dirty="0">
                <a:latin typeface="Times New Roman"/>
                <a:cs typeface="Times New Roman"/>
              </a:rPr>
              <a:t>0</a:t>
            </a:r>
            <a:r>
              <a:rPr sz="2550" i="1" spc="-210" dirty="0">
                <a:latin typeface="Times New Roman"/>
                <a:cs typeface="Times New Roman"/>
              </a:rPr>
              <a:t>k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3696" y="2966367"/>
            <a:ext cx="65214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45" dirty="0">
                <a:latin typeface="Times New Roman"/>
                <a:cs typeface="Times New Roman"/>
              </a:rPr>
              <a:t>20</a:t>
            </a:r>
            <a:r>
              <a:rPr sz="2600" spc="-5" dirty="0">
                <a:latin typeface="Times New Roman"/>
                <a:cs typeface="Times New Roman"/>
              </a:rPr>
              <a:t>0</a:t>
            </a:r>
            <a:r>
              <a:rPr sz="2600" i="1" spc="-35" dirty="0"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9113" y="2968003"/>
            <a:ext cx="56388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45" dirty="0">
                <a:latin typeface="Times New Roman"/>
                <a:cs typeface="Times New Roman"/>
              </a:rPr>
              <a:t>2 </a:t>
            </a:r>
            <a:r>
              <a:rPr sz="2600" spc="-160" dirty="0">
                <a:latin typeface="Symbol"/>
                <a:cs typeface="Symbol"/>
              </a:rPr>
              <a:t></a:t>
            </a:r>
            <a:r>
              <a:rPr sz="2600" spc="-459" dirty="0">
                <a:latin typeface="Times New Roman"/>
                <a:cs typeface="Times New Roman"/>
              </a:rPr>
              <a:t> </a:t>
            </a:r>
            <a:r>
              <a:rPr sz="2600" i="1" spc="-130" dirty="0"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5311" y="4197216"/>
            <a:ext cx="1449070" cy="65151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sz="175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30</a:t>
            </a:r>
            <a:r>
              <a:rPr sz="1750" i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175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sz="1750" u="sng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50" u="sng" spc="-8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1750" u="sng" spc="-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50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17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1750" u="sng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50" u="sng" spc="-8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750" u="sng" spc="-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5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200</a:t>
            </a:r>
            <a:r>
              <a:rPr sz="1750" i="1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endParaRPr sz="175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  <a:spcBef>
                <a:spcPts val="365"/>
              </a:spcBef>
            </a:pPr>
            <a:r>
              <a:rPr sz="1750" spc="-45" dirty="0">
                <a:latin typeface="Times New Roman"/>
                <a:cs typeface="Times New Roman"/>
              </a:rPr>
              <a:t>(2 </a:t>
            </a:r>
            <a:r>
              <a:rPr sz="1750" spc="-85" dirty="0">
                <a:latin typeface="Symbol"/>
                <a:cs typeface="Symbol"/>
              </a:rPr>
              <a:t></a:t>
            </a:r>
            <a:r>
              <a:rPr sz="1750" spc="-305" dirty="0">
                <a:latin typeface="Times New Roman"/>
                <a:cs typeface="Times New Roman"/>
              </a:rPr>
              <a:t> </a:t>
            </a:r>
            <a:r>
              <a:rPr sz="1750" i="1" spc="10" dirty="0">
                <a:latin typeface="Times New Roman"/>
                <a:cs typeface="Times New Roman"/>
              </a:rPr>
              <a:t>k</a:t>
            </a:r>
            <a:r>
              <a:rPr sz="1750" spc="10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8134" y="5199352"/>
            <a:ext cx="17208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i="1" spc="-250" dirty="0">
                <a:latin typeface="Times New Roman"/>
                <a:cs typeface="Times New Roman"/>
              </a:rPr>
              <a:t>k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339" y="800351"/>
            <a:ext cx="8925560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Determine the </a:t>
            </a:r>
            <a:r>
              <a:rPr sz="2000" spc="-10" dirty="0">
                <a:latin typeface="Tahoma"/>
                <a:cs typeface="Tahoma"/>
              </a:rPr>
              <a:t>range </a:t>
            </a:r>
            <a:r>
              <a:rPr sz="2000" dirty="0">
                <a:latin typeface="Tahoma"/>
                <a:cs typeface="Tahoma"/>
              </a:rPr>
              <a:t>of k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stable system. </a:t>
            </a:r>
            <a:r>
              <a:rPr sz="3825" i="1" spc="15" baseline="-17429" dirty="0">
                <a:latin typeface="Times New Roman"/>
                <a:cs typeface="Times New Roman"/>
              </a:rPr>
              <a:t>s</a:t>
            </a:r>
            <a:r>
              <a:rPr sz="2175" spc="15" baseline="13409" dirty="0">
                <a:latin typeface="Times New Roman"/>
                <a:cs typeface="Times New Roman"/>
              </a:rPr>
              <a:t>3 </a:t>
            </a:r>
            <a:r>
              <a:rPr sz="3825" spc="-97" baseline="-17429" dirty="0">
                <a:latin typeface="Symbol"/>
                <a:cs typeface="Symbol"/>
              </a:rPr>
              <a:t></a:t>
            </a:r>
            <a:r>
              <a:rPr sz="3825" spc="-97" baseline="-17429" dirty="0">
                <a:latin typeface="Times New Roman"/>
                <a:cs typeface="Times New Roman"/>
              </a:rPr>
              <a:t> </a:t>
            </a:r>
            <a:r>
              <a:rPr sz="3825" i="1" spc="44" baseline="-17429" dirty="0">
                <a:latin typeface="Times New Roman"/>
                <a:cs typeface="Times New Roman"/>
              </a:rPr>
              <a:t>s</a:t>
            </a:r>
            <a:r>
              <a:rPr sz="2175" spc="44" baseline="13409" dirty="0">
                <a:latin typeface="Times New Roman"/>
                <a:cs typeface="Times New Roman"/>
              </a:rPr>
              <a:t>2 </a:t>
            </a:r>
            <a:r>
              <a:rPr sz="3825" spc="-30" baseline="-17429" dirty="0">
                <a:latin typeface="Times New Roman"/>
                <a:cs typeface="Times New Roman"/>
              </a:rPr>
              <a:t>(2 </a:t>
            </a:r>
            <a:r>
              <a:rPr sz="3825" spc="-97" baseline="-17429" dirty="0">
                <a:latin typeface="Symbol"/>
                <a:cs typeface="Symbol"/>
              </a:rPr>
              <a:t></a:t>
            </a:r>
            <a:r>
              <a:rPr sz="3825" spc="-97" baseline="-17429" dirty="0">
                <a:latin typeface="Times New Roman"/>
                <a:cs typeface="Times New Roman"/>
              </a:rPr>
              <a:t> </a:t>
            </a:r>
            <a:r>
              <a:rPr sz="3825" i="1" spc="82" baseline="-17429" dirty="0">
                <a:latin typeface="Times New Roman"/>
                <a:cs typeface="Times New Roman"/>
              </a:rPr>
              <a:t>k</a:t>
            </a:r>
            <a:r>
              <a:rPr sz="3825" spc="82" baseline="-17429" dirty="0">
                <a:latin typeface="Times New Roman"/>
                <a:cs typeface="Times New Roman"/>
              </a:rPr>
              <a:t>)</a:t>
            </a:r>
            <a:r>
              <a:rPr sz="3825" spc="-630" baseline="-17429" dirty="0">
                <a:latin typeface="Times New Roman"/>
                <a:cs typeface="Times New Roman"/>
              </a:rPr>
              <a:t> </a:t>
            </a:r>
            <a:r>
              <a:rPr sz="3825" spc="-97" baseline="-17429" dirty="0">
                <a:latin typeface="Symbol"/>
                <a:cs typeface="Symbol"/>
              </a:rPr>
              <a:t></a:t>
            </a:r>
            <a:r>
              <a:rPr sz="3825" spc="-97" baseline="-17429" dirty="0">
                <a:latin typeface="Times New Roman"/>
                <a:cs typeface="Times New Roman"/>
              </a:rPr>
              <a:t> </a:t>
            </a:r>
            <a:r>
              <a:rPr sz="3825" spc="-60" baseline="-17429" dirty="0">
                <a:latin typeface="Times New Roman"/>
                <a:cs typeface="Times New Roman"/>
              </a:rPr>
              <a:t>30</a:t>
            </a:r>
            <a:r>
              <a:rPr sz="3825" i="1" spc="-60" baseline="-17429" dirty="0">
                <a:latin typeface="Times New Roman"/>
                <a:cs typeface="Times New Roman"/>
              </a:rPr>
              <a:t>sk </a:t>
            </a:r>
            <a:r>
              <a:rPr sz="3825" spc="-97" baseline="-17429" dirty="0">
                <a:latin typeface="Symbol"/>
                <a:cs typeface="Symbol"/>
              </a:rPr>
              <a:t></a:t>
            </a:r>
            <a:r>
              <a:rPr sz="3825" spc="-97" baseline="-17429" dirty="0">
                <a:latin typeface="Times New Roman"/>
                <a:cs typeface="Times New Roman"/>
              </a:rPr>
              <a:t> </a:t>
            </a:r>
            <a:r>
              <a:rPr sz="3825" spc="-82" baseline="-17429" dirty="0">
                <a:latin typeface="Times New Roman"/>
                <a:cs typeface="Times New Roman"/>
              </a:rPr>
              <a:t>200</a:t>
            </a:r>
            <a:r>
              <a:rPr sz="3825" i="1" spc="-82" baseline="-17429" dirty="0">
                <a:latin typeface="Times New Roman"/>
                <a:cs typeface="Times New Roman"/>
              </a:rPr>
              <a:t>k </a:t>
            </a:r>
            <a:r>
              <a:rPr sz="3825" spc="-97" baseline="-17429" dirty="0">
                <a:latin typeface="Symbol"/>
                <a:cs typeface="Symbol"/>
              </a:rPr>
              <a:t></a:t>
            </a:r>
            <a:r>
              <a:rPr sz="3825" spc="-97" baseline="-17429" dirty="0">
                <a:latin typeface="Times New Roman"/>
                <a:cs typeface="Times New Roman"/>
              </a:rPr>
              <a:t> </a:t>
            </a:r>
            <a:r>
              <a:rPr sz="3825" spc="-89" baseline="-17429" dirty="0">
                <a:latin typeface="Times New Roman"/>
                <a:cs typeface="Times New Roman"/>
              </a:rPr>
              <a:t>0</a:t>
            </a:r>
            <a:endParaRPr sz="3825" baseline="-1742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2547"/>
            <a:ext cx="3895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Critically </a:t>
            </a:r>
            <a:r>
              <a:rPr spc="-10" dirty="0"/>
              <a:t>stable</a:t>
            </a:r>
            <a:r>
              <a:rPr spc="-7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461" y="5069840"/>
            <a:ext cx="3801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" marR="5080" indent="-1485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Bounded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i/p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&amp; o/p</a:t>
            </a:r>
            <a:r>
              <a:rPr sz="2400" spc="-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response 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critically stable</a:t>
            </a: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1028" y="5061280"/>
            <a:ext cx="35052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382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Location of</a:t>
            </a:r>
            <a:r>
              <a:rPr sz="24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roots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critically stable</a:t>
            </a:r>
            <a:r>
              <a:rPr sz="24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" y="1051560"/>
            <a:ext cx="9067799" cy="382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t>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13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425690" y="1607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rlito"/>
                <a:cs typeface="Carlito"/>
              </a:rPr>
              <a:t>……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4914" y="3731642"/>
            <a:ext cx="1799589" cy="0"/>
          </a:xfrm>
          <a:custGeom>
            <a:avLst/>
            <a:gdLst/>
            <a:ahLst/>
            <a:cxnLst/>
            <a:rect l="l" t="t" r="r" b="b"/>
            <a:pathLst>
              <a:path w="1799589">
                <a:moveTo>
                  <a:pt x="0" y="0"/>
                </a:moveTo>
                <a:lnTo>
                  <a:pt x="1799516" y="0"/>
                </a:lnTo>
              </a:path>
            </a:pathLst>
          </a:custGeom>
          <a:ln w="135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4661" y="3340318"/>
            <a:ext cx="225298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50" spc="-30" dirty="0">
                <a:latin typeface="Times New Roman"/>
                <a:cs typeface="Times New Roman"/>
              </a:rPr>
              <a:t>30</a:t>
            </a:r>
            <a:r>
              <a:rPr sz="2150" i="1" spc="-30" dirty="0">
                <a:latin typeface="Times New Roman"/>
                <a:cs typeface="Times New Roman"/>
              </a:rPr>
              <a:t>k</a:t>
            </a:r>
            <a:r>
              <a:rPr sz="2150" spc="-30" dirty="0">
                <a:latin typeface="Times New Roman"/>
                <a:cs typeface="Times New Roman"/>
              </a:rPr>
              <a:t>(</a:t>
            </a:r>
            <a:r>
              <a:rPr sz="2150" i="1" spc="-30" dirty="0">
                <a:latin typeface="Times New Roman"/>
                <a:cs typeface="Times New Roman"/>
              </a:rPr>
              <a:t>k </a:t>
            </a:r>
            <a:r>
              <a:rPr sz="2150" spc="-95" dirty="0">
                <a:latin typeface="Symbol"/>
                <a:cs typeface="Symbol"/>
              </a:rPr>
              <a:t></a:t>
            </a:r>
            <a:r>
              <a:rPr sz="2150" spc="-95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2) </a:t>
            </a:r>
            <a:r>
              <a:rPr sz="2150" spc="-95" dirty="0">
                <a:latin typeface="Symbol"/>
                <a:cs typeface="Symbol"/>
              </a:rPr>
              <a:t></a:t>
            </a:r>
            <a:r>
              <a:rPr sz="2150" spc="-95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200</a:t>
            </a:r>
            <a:r>
              <a:rPr sz="2150" i="1" spc="-75" dirty="0">
                <a:latin typeface="Times New Roman"/>
                <a:cs typeface="Times New Roman"/>
              </a:rPr>
              <a:t>k </a:t>
            </a:r>
            <a:r>
              <a:rPr sz="3225" spc="-142" baseline="-34883" dirty="0">
                <a:latin typeface="Symbol"/>
                <a:cs typeface="Symbol"/>
              </a:rPr>
              <a:t></a:t>
            </a:r>
            <a:r>
              <a:rPr sz="3225" spc="-330" baseline="-34883" dirty="0">
                <a:latin typeface="Times New Roman"/>
                <a:cs typeface="Times New Roman"/>
              </a:rPr>
              <a:t> </a:t>
            </a:r>
            <a:r>
              <a:rPr sz="3225" spc="-127" baseline="-34883" dirty="0">
                <a:latin typeface="Times New Roman"/>
                <a:cs typeface="Times New Roman"/>
              </a:rPr>
              <a:t>0</a:t>
            </a:r>
            <a:endParaRPr sz="3225" baseline="-3488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8283" y="3705223"/>
            <a:ext cx="1153160" cy="72834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678180">
              <a:lnSpc>
                <a:spcPct val="100000"/>
              </a:lnSpc>
              <a:spcBef>
                <a:spcPts val="285"/>
              </a:spcBef>
            </a:pPr>
            <a:r>
              <a:rPr sz="2150" spc="-85" dirty="0">
                <a:latin typeface="Times New Roman"/>
                <a:cs typeface="Times New Roman"/>
              </a:rPr>
              <a:t>2 </a:t>
            </a:r>
            <a:r>
              <a:rPr sz="2150" spc="-95" dirty="0">
                <a:latin typeface="Symbol"/>
                <a:cs typeface="Symbol"/>
              </a:rPr>
              <a:t></a:t>
            </a:r>
            <a:r>
              <a:rPr sz="2150" spc="-400" dirty="0">
                <a:latin typeface="Times New Roman"/>
                <a:cs typeface="Times New Roman"/>
              </a:rPr>
              <a:t> </a:t>
            </a:r>
            <a:r>
              <a:rPr sz="2150" i="1" spc="-80" dirty="0">
                <a:latin typeface="Times New Roman"/>
                <a:cs typeface="Times New Roman"/>
              </a:rPr>
              <a:t>k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2150" i="1" spc="-80" dirty="0">
                <a:latin typeface="Times New Roman"/>
                <a:cs typeface="Times New Roman"/>
              </a:rPr>
              <a:t>k </a:t>
            </a:r>
            <a:r>
              <a:rPr sz="2150" spc="-95" dirty="0">
                <a:latin typeface="Symbol"/>
                <a:cs typeface="Symbol"/>
              </a:rPr>
              <a:t>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4.67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3540" y="927861"/>
            <a:ext cx="1522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rlito"/>
                <a:cs typeface="Carlito"/>
              </a:rPr>
              <a:t>For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stability,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90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5434" y="1238034"/>
            <a:ext cx="1004569" cy="1913255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3150" i="1" spc="-250" dirty="0">
                <a:latin typeface="Times New Roman"/>
                <a:cs typeface="Times New Roman"/>
              </a:rPr>
              <a:t>k </a:t>
            </a:r>
            <a:r>
              <a:rPr sz="3150" spc="-310" dirty="0">
                <a:latin typeface="Symbol"/>
                <a:cs typeface="Symbol"/>
              </a:rPr>
              <a:t></a:t>
            </a:r>
            <a:r>
              <a:rPr sz="3150" spc="-560" dirty="0">
                <a:latin typeface="Times New Roman"/>
                <a:cs typeface="Times New Roman"/>
              </a:rPr>
              <a:t> </a:t>
            </a:r>
            <a:r>
              <a:rPr sz="3150" spc="-28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2750" i="1" spc="-220" dirty="0">
                <a:latin typeface="Times New Roman"/>
                <a:cs typeface="Times New Roman"/>
              </a:rPr>
              <a:t>k </a:t>
            </a:r>
            <a:r>
              <a:rPr sz="2750" spc="-270" dirty="0">
                <a:latin typeface="Symbol"/>
                <a:cs typeface="Symbol"/>
              </a:rPr>
              <a:t></a:t>
            </a:r>
            <a:r>
              <a:rPr sz="2750" spc="-270" dirty="0">
                <a:latin typeface="Times New Roman"/>
                <a:cs typeface="Times New Roman"/>
              </a:rPr>
              <a:t> </a:t>
            </a:r>
            <a:r>
              <a:rPr sz="2750" spc="-245" dirty="0">
                <a:latin typeface="Times New Roman"/>
                <a:cs typeface="Times New Roman"/>
              </a:rPr>
              <a:t>2 </a:t>
            </a:r>
            <a:r>
              <a:rPr sz="2750" spc="-270" dirty="0">
                <a:latin typeface="Symbol"/>
                <a:cs typeface="Symbol"/>
              </a:rPr>
              <a:t></a:t>
            </a:r>
            <a:r>
              <a:rPr sz="2750" spc="-150" dirty="0">
                <a:latin typeface="Times New Roman"/>
                <a:cs typeface="Times New Roman"/>
              </a:rPr>
              <a:t> </a:t>
            </a:r>
            <a:r>
              <a:rPr sz="2750" spc="-245" dirty="0"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750" i="1" spc="-220" dirty="0">
                <a:latin typeface="Times New Roman"/>
                <a:cs typeface="Times New Roman"/>
              </a:rPr>
              <a:t>k </a:t>
            </a:r>
            <a:r>
              <a:rPr sz="2750" spc="-270" dirty="0">
                <a:latin typeface="Symbol"/>
                <a:cs typeface="Symbol"/>
              </a:rPr>
              <a:t></a:t>
            </a:r>
            <a:r>
              <a:rPr sz="2750" spc="-450" dirty="0">
                <a:latin typeface="Times New Roman"/>
                <a:cs typeface="Times New Roman"/>
              </a:rPr>
              <a:t> </a:t>
            </a:r>
            <a:r>
              <a:rPr sz="2750" spc="-260" dirty="0">
                <a:latin typeface="Symbol"/>
                <a:cs typeface="Symbol"/>
              </a:rPr>
              <a:t></a:t>
            </a:r>
            <a:r>
              <a:rPr sz="2750" spc="-260" dirty="0">
                <a:latin typeface="Times New Roman"/>
                <a:cs typeface="Times New Roman"/>
              </a:rPr>
              <a:t>2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1537461"/>
            <a:ext cx="40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i.e.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3286125"/>
            <a:ext cx="492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and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4890592"/>
            <a:ext cx="612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</a:t>
            </a:r>
            <a:r>
              <a:rPr sz="2400" spc="-10" dirty="0">
                <a:latin typeface="Carlito"/>
                <a:cs typeface="Carlito"/>
              </a:rPr>
              <a:t>h</a:t>
            </a:r>
            <a:r>
              <a:rPr sz="2400" spc="-5" dirty="0">
                <a:latin typeface="Carlito"/>
                <a:cs typeface="Carlito"/>
              </a:rPr>
              <a:t>us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3640" y="4754343"/>
            <a:ext cx="222440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145" dirty="0">
                <a:latin typeface="Times New Roman"/>
                <a:cs typeface="Times New Roman"/>
              </a:rPr>
              <a:t>4.67 </a:t>
            </a:r>
            <a:r>
              <a:rPr sz="3150" spc="190" dirty="0">
                <a:latin typeface="Symbol"/>
                <a:cs typeface="Symbol"/>
              </a:rPr>
              <a:t></a:t>
            </a:r>
            <a:r>
              <a:rPr sz="3150" spc="190" dirty="0">
                <a:latin typeface="Times New Roman"/>
                <a:cs typeface="Times New Roman"/>
              </a:rPr>
              <a:t> </a:t>
            </a:r>
            <a:r>
              <a:rPr sz="3150" i="1" spc="155" dirty="0">
                <a:latin typeface="Times New Roman"/>
                <a:cs typeface="Times New Roman"/>
              </a:rPr>
              <a:t>k </a:t>
            </a:r>
            <a:r>
              <a:rPr sz="3150" spc="190" dirty="0">
                <a:latin typeface="Symbol"/>
                <a:cs typeface="Symbol"/>
              </a:rPr>
              <a:t></a:t>
            </a:r>
            <a:r>
              <a:rPr sz="3150" spc="-420" dirty="0">
                <a:latin typeface="Times New Roman"/>
                <a:cs typeface="Times New Roman"/>
              </a:rPr>
              <a:t> </a:t>
            </a:r>
            <a:r>
              <a:rPr sz="3150" spc="250" dirty="0">
                <a:latin typeface="Symbol"/>
                <a:cs typeface="Symbol"/>
              </a:rPr>
              <a:t>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5572455"/>
            <a:ext cx="4725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15" dirty="0">
                <a:latin typeface="Carlito"/>
                <a:cs typeface="Carlito"/>
              </a:rPr>
              <a:t>range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k </a:t>
            </a:r>
            <a:r>
              <a:rPr sz="2400" spc="-10" dirty="0">
                <a:latin typeface="Carlito"/>
                <a:cs typeface="Carlito"/>
              </a:rPr>
              <a:t>stable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operation.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9740" y="2142871"/>
            <a:ext cx="40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i.e.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8247"/>
            <a:ext cx="5349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Advantages </a:t>
            </a:r>
            <a:r>
              <a:rPr dirty="0"/>
              <a:t>of </a:t>
            </a:r>
            <a:r>
              <a:rPr spc="-35" dirty="0"/>
              <a:t>Routh’s</a:t>
            </a:r>
            <a:r>
              <a:rPr spc="-70" dirty="0"/>
              <a:t> </a:t>
            </a:r>
            <a:r>
              <a:rPr spc="-10" dirty="0"/>
              <a:t>Criterion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789787"/>
            <a:ext cx="8377555" cy="1809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It </a:t>
            </a:r>
            <a:r>
              <a:rPr sz="2600" spc="-5" dirty="0">
                <a:latin typeface="Carlito"/>
                <a:cs typeface="Carlito"/>
              </a:rPr>
              <a:t>is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simple algebraic </a:t>
            </a:r>
            <a:r>
              <a:rPr sz="2600" spc="-5" dirty="0">
                <a:latin typeface="Carlito"/>
                <a:cs typeface="Carlito"/>
              </a:rPr>
              <a:t>method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determine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stability of  </a:t>
            </a:r>
            <a:r>
              <a:rPr sz="2600" dirty="0">
                <a:latin typeface="Carlito"/>
                <a:cs typeface="Carlito"/>
              </a:rPr>
              <a:t>closed loop without </a:t>
            </a:r>
            <a:r>
              <a:rPr sz="2600" spc="-5" dirty="0">
                <a:latin typeface="Carlito"/>
                <a:cs typeface="Carlito"/>
              </a:rPr>
              <a:t>solving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spc="-10" dirty="0">
                <a:latin typeface="Carlito"/>
                <a:cs typeface="Carlito"/>
              </a:rPr>
              <a:t>roots </a:t>
            </a:r>
            <a:r>
              <a:rPr sz="2600" spc="-5" dirty="0">
                <a:latin typeface="Carlito"/>
                <a:cs typeface="Carlito"/>
              </a:rPr>
              <a:t>of higher </a:t>
            </a:r>
            <a:r>
              <a:rPr sz="2600" spc="-15" dirty="0">
                <a:latin typeface="Carlito"/>
                <a:cs typeface="Carlito"/>
              </a:rPr>
              <a:t>order  </a:t>
            </a:r>
            <a:r>
              <a:rPr sz="2600" spc="-5" dirty="0">
                <a:latin typeface="Carlito"/>
                <a:cs typeface="Carlito"/>
              </a:rPr>
              <a:t>polynomial 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characteristics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equation.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850007"/>
            <a:ext cx="5702935" cy="236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It is </a:t>
            </a:r>
            <a:r>
              <a:rPr sz="2600" spc="-5" dirty="0">
                <a:latin typeface="Carlito"/>
                <a:cs typeface="Carlito"/>
              </a:rPr>
              <a:t>not tedious or </a:t>
            </a:r>
            <a:r>
              <a:rPr sz="2600" dirty="0">
                <a:latin typeface="Carlito"/>
                <a:cs typeface="Carlito"/>
              </a:rPr>
              <a:t>time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consuming.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It </a:t>
            </a:r>
            <a:r>
              <a:rPr sz="2600" spc="-10" dirty="0">
                <a:latin typeface="Carlito"/>
                <a:cs typeface="Carlito"/>
              </a:rPr>
              <a:t>progress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systematically.</a:t>
            </a:r>
            <a:endParaRPr sz="2600">
              <a:latin typeface="Carlito"/>
              <a:cs typeface="Carlito"/>
            </a:endParaRPr>
          </a:p>
          <a:p>
            <a:pPr marL="355600" marR="5080" indent="-342900">
              <a:lnSpc>
                <a:spcPct val="150000"/>
              </a:lnSpc>
              <a:spcBef>
                <a:spcPts val="620"/>
              </a:spcBef>
              <a:buFont typeface="Wingdings"/>
              <a:buChar char=""/>
              <a:tabLst>
                <a:tab pos="355600" algn="l"/>
                <a:tab pos="772795" algn="l"/>
                <a:tab pos="1199515" algn="l"/>
                <a:tab pos="2814320" algn="l"/>
                <a:tab pos="3673475" algn="l"/>
                <a:tab pos="4178300" algn="l"/>
              </a:tabLst>
            </a:pPr>
            <a:r>
              <a:rPr sz="2600" dirty="0">
                <a:latin typeface="Carlito"/>
                <a:cs typeface="Carlito"/>
              </a:rPr>
              <a:t>It	</a:t>
            </a:r>
            <a:r>
              <a:rPr sz="2600" spc="-5" dirty="0">
                <a:latin typeface="Carlito"/>
                <a:cs typeface="Carlito"/>
              </a:rPr>
              <a:t>is	</a:t>
            </a:r>
            <a:r>
              <a:rPr sz="2600" spc="-10" dirty="0">
                <a:latin typeface="Carlito"/>
                <a:cs typeface="Carlito"/>
              </a:rPr>
              <a:t>frequently	used	</a:t>
            </a:r>
            <a:r>
              <a:rPr sz="2600" spc="-15" dirty="0">
                <a:latin typeface="Carlito"/>
                <a:cs typeface="Carlito"/>
              </a:rPr>
              <a:t>to	</a:t>
            </a:r>
            <a:r>
              <a:rPr sz="2600" spc="-10" dirty="0">
                <a:latin typeface="Carlito"/>
                <a:cs typeface="Carlito"/>
              </a:rPr>
              <a:t>determine  absolute </a:t>
            </a:r>
            <a:r>
              <a:rPr sz="2600" dirty="0">
                <a:latin typeface="Carlito"/>
                <a:cs typeface="Carlito"/>
              </a:rPr>
              <a:t>&amp; </a:t>
            </a:r>
            <a:r>
              <a:rPr sz="2600" spc="-10" dirty="0">
                <a:latin typeface="Carlito"/>
                <a:cs typeface="Carlito"/>
              </a:rPr>
              <a:t>relative </a:t>
            </a:r>
            <a:r>
              <a:rPr sz="2600" spc="-5" dirty="0">
                <a:latin typeface="Carlito"/>
                <a:cs typeface="Carlito"/>
              </a:rPr>
              <a:t>stability of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system.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1057" y="4197477"/>
            <a:ext cx="25876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0085" algn="l"/>
                <a:tab pos="2299970" algn="l"/>
              </a:tabLst>
            </a:pPr>
            <a:r>
              <a:rPr sz="2600" spc="-10" dirty="0">
                <a:latin typeface="Carlito"/>
                <a:cs typeface="Carlito"/>
              </a:rPr>
              <a:t>t</a:t>
            </a:r>
            <a:r>
              <a:rPr sz="2600" spc="-15" dirty="0">
                <a:latin typeface="Carlito"/>
                <a:cs typeface="Carlito"/>
              </a:rPr>
              <a:t>h</a:t>
            </a:r>
            <a:r>
              <a:rPr sz="2600" dirty="0">
                <a:latin typeface="Carlito"/>
                <a:cs typeface="Carlito"/>
              </a:rPr>
              <a:t>e	</a:t>
            </a:r>
            <a:r>
              <a:rPr sz="2600" spc="-25" dirty="0">
                <a:latin typeface="Carlito"/>
                <a:cs typeface="Carlito"/>
              </a:rPr>
              <a:t>c</a:t>
            </a:r>
            <a:r>
              <a:rPr sz="2600" spc="-5" dirty="0">
                <a:latin typeface="Carlito"/>
                <a:cs typeface="Carlito"/>
              </a:rPr>
              <a:t>onditio</a:t>
            </a:r>
            <a:r>
              <a:rPr sz="2600" spc="-15" dirty="0">
                <a:latin typeface="Carlito"/>
                <a:cs typeface="Carlito"/>
              </a:rPr>
              <a:t>n</a:t>
            </a:r>
            <a:r>
              <a:rPr sz="2600" dirty="0">
                <a:latin typeface="Carlito"/>
                <a:cs typeface="Carlito"/>
              </a:rPr>
              <a:t>s	</a:t>
            </a:r>
            <a:r>
              <a:rPr sz="2600" spc="-10" dirty="0">
                <a:latin typeface="Carlito"/>
                <a:cs typeface="Carlito"/>
              </a:rPr>
              <a:t>of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5465775"/>
            <a:ext cx="67925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It </a:t>
            </a:r>
            <a:r>
              <a:rPr sz="2600" spc="-10" dirty="0">
                <a:latin typeface="Carlito"/>
                <a:cs typeface="Carlito"/>
              </a:rPr>
              <a:t>can </a:t>
            </a:r>
            <a:r>
              <a:rPr sz="2600" spc="-5" dirty="0">
                <a:latin typeface="Carlito"/>
                <a:cs typeface="Carlito"/>
              </a:rPr>
              <a:t>determine </a:t>
            </a:r>
            <a:r>
              <a:rPr sz="2600" spc="-15" dirty="0">
                <a:latin typeface="Carlito"/>
                <a:cs typeface="Carlito"/>
              </a:rPr>
              <a:t>range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k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spc="-10" dirty="0">
                <a:latin typeface="Carlito"/>
                <a:cs typeface="Carlito"/>
              </a:rPr>
              <a:t>stable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operation.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91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8247"/>
            <a:ext cx="5821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Disadvantages </a:t>
            </a:r>
            <a:r>
              <a:rPr dirty="0"/>
              <a:t>of </a:t>
            </a:r>
            <a:r>
              <a:rPr spc="-35" dirty="0"/>
              <a:t>Routh’s</a:t>
            </a:r>
            <a:r>
              <a:rPr spc="-65" dirty="0"/>
              <a:t> </a:t>
            </a:r>
            <a:r>
              <a:rPr spc="-10" dirty="0"/>
              <a:t>Criterion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782960"/>
            <a:ext cx="8301355" cy="4763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is valid </a:t>
            </a:r>
            <a:r>
              <a:rPr sz="2800" spc="-5" dirty="0">
                <a:latin typeface="Carlito"/>
                <a:cs typeface="Carlito"/>
              </a:rPr>
              <a:t>only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real coefficients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characteristics </a:t>
            </a:r>
            <a:r>
              <a:rPr sz="2800" spc="6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equation. </a:t>
            </a:r>
            <a:r>
              <a:rPr sz="2800" spc="-20" dirty="0">
                <a:latin typeface="Carlito"/>
                <a:cs typeface="Carlito"/>
              </a:rPr>
              <a:t>Any </a:t>
            </a:r>
            <a:r>
              <a:rPr sz="2800" spc="-15" dirty="0">
                <a:latin typeface="Carlito"/>
                <a:cs typeface="Carlito"/>
              </a:rPr>
              <a:t>coefficient </a:t>
            </a:r>
            <a:r>
              <a:rPr sz="2800" spc="-10" dirty="0">
                <a:latin typeface="Carlito"/>
                <a:cs typeface="Carlito"/>
              </a:rPr>
              <a:t>that is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complex </a:t>
            </a:r>
            <a:r>
              <a:rPr sz="2800" spc="-5" dirty="0">
                <a:latin typeface="Carlito"/>
                <a:cs typeface="Carlito"/>
              </a:rPr>
              <a:t>number or  </a:t>
            </a:r>
            <a:r>
              <a:rPr sz="2800" spc="-15" dirty="0">
                <a:latin typeface="Carlito"/>
                <a:cs typeface="Carlito"/>
              </a:rPr>
              <a:t>contains exponential </a:t>
            </a:r>
            <a:r>
              <a:rPr sz="2800" spc="-25" dirty="0">
                <a:latin typeface="Carlito"/>
                <a:cs typeface="Carlito"/>
              </a:rPr>
              <a:t>factors,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test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fails.</a:t>
            </a:r>
            <a:endParaRPr sz="280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235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is applicable only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linear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systems.</a:t>
            </a:r>
            <a:endParaRPr sz="280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235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Exact </a:t>
            </a:r>
            <a:r>
              <a:rPr sz="2800" spc="-10" dirty="0">
                <a:latin typeface="Carlito"/>
                <a:cs typeface="Carlito"/>
              </a:rPr>
              <a:t>location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poles is not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known.</a:t>
            </a:r>
            <a:endParaRPr sz="2800">
              <a:latin typeface="Carlito"/>
              <a:cs typeface="Carlito"/>
            </a:endParaRPr>
          </a:p>
          <a:p>
            <a:pPr marL="355600" marR="8890" indent="-342900" algn="just">
              <a:lnSpc>
                <a:spcPct val="1501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Only </a:t>
            </a:r>
            <a:r>
              <a:rPr sz="2800" spc="-5" dirty="0">
                <a:latin typeface="Carlito"/>
                <a:cs typeface="Carlito"/>
              </a:rPr>
              <a:t>idea </a:t>
            </a:r>
            <a:r>
              <a:rPr sz="2800" spc="-10" dirty="0">
                <a:latin typeface="Carlito"/>
                <a:cs typeface="Carlito"/>
              </a:rPr>
              <a:t>is obtained </a:t>
            </a:r>
            <a:r>
              <a:rPr sz="2800" spc="-5" dirty="0">
                <a:latin typeface="Carlito"/>
                <a:cs typeface="Carlito"/>
              </a:rPr>
              <a:t>about </a:t>
            </a:r>
            <a:r>
              <a:rPr sz="2800" spc="-30" dirty="0">
                <a:latin typeface="Carlito"/>
                <a:cs typeface="Carlito"/>
              </a:rPr>
              <a:t>stability. </a:t>
            </a:r>
            <a:r>
              <a:rPr sz="2800" spc="-5" dirty="0">
                <a:latin typeface="Carlito"/>
                <a:cs typeface="Carlito"/>
              </a:rPr>
              <a:t>A method </a:t>
            </a:r>
            <a:r>
              <a:rPr sz="2800" spc="-30" dirty="0">
                <a:latin typeface="Carlito"/>
                <a:cs typeface="Carlito"/>
              </a:rPr>
              <a:t>to  </a:t>
            </a:r>
            <a:r>
              <a:rPr sz="2800" spc="-20" dirty="0">
                <a:latin typeface="Carlito"/>
                <a:cs typeface="Carlito"/>
              </a:rPr>
              <a:t>stabilize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10" dirty="0">
                <a:latin typeface="Carlito"/>
                <a:cs typeface="Carlito"/>
              </a:rPr>
              <a:t>is not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suggested.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LPU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err="1"/>
              <a:t>Dr.Anuj</a:t>
            </a:r>
            <a:r>
              <a:rPr lang="en-US" spc="-10" dirty="0"/>
              <a:t> Jain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92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65" dirty="0"/>
              <a:t> </a:t>
            </a:r>
            <a:r>
              <a:rPr spc="-10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305561" y="292684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4158" y="3505276"/>
            <a:ext cx="6902450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8800" b="1" spc="-5" dirty="0" err="1">
                <a:latin typeface="Comic Sans MS"/>
                <a:cs typeface="Comic Sans MS"/>
              </a:rPr>
              <a:t>Dr.Anuj</a:t>
            </a:r>
            <a:r>
              <a:rPr lang="en-US" sz="8800" b="1" spc="-5" dirty="0">
                <a:latin typeface="Comic Sans MS"/>
                <a:cs typeface="Comic Sans MS"/>
              </a:rPr>
              <a:t> Jain</a:t>
            </a:r>
            <a:endParaRPr sz="88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6464909"/>
            <a:ext cx="6870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dirty="0">
                <a:solidFill>
                  <a:srgbClr val="888888"/>
                </a:solidFill>
                <a:latin typeface="Carlito"/>
                <a:cs typeface="Carlito"/>
              </a:rPr>
              <a:t>LPU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7378" y="6464909"/>
            <a:ext cx="80835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dirty="0" err="1">
                <a:solidFill>
                  <a:srgbClr val="888888"/>
                </a:solidFill>
                <a:latin typeface="Carlito"/>
                <a:cs typeface="Carlito"/>
              </a:rPr>
              <a:t>Dr.Anuj</a:t>
            </a:r>
            <a:r>
              <a:rPr lang="en-US" sz="1200" dirty="0">
                <a:solidFill>
                  <a:srgbClr val="888888"/>
                </a:solidFill>
                <a:latin typeface="Carlito"/>
                <a:cs typeface="Carlito"/>
              </a:rPr>
              <a:t> Jain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807" rIns="0" bIns="0" rtlCol="0">
            <a:spAutoFit/>
          </a:bodyPr>
          <a:lstStyle/>
          <a:p>
            <a:pPr>
              <a:lnSpc>
                <a:spcPts val="1240"/>
              </a:lnSpc>
            </a:pPr>
            <a:fld id="{81D60167-4931-47E6-BA6A-407CBD079E47}" type="slidenum">
              <a:rPr dirty="0"/>
              <a:t>93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5668</Words>
  <Application>Microsoft Office PowerPoint</Application>
  <PresentationFormat>On-screen Show (4:3)</PresentationFormat>
  <Paragraphs>2098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1" baseType="lpstr">
      <vt:lpstr>Calibri</vt:lpstr>
      <vt:lpstr>Carlito</vt:lpstr>
      <vt:lpstr>Comic Sans MS</vt:lpstr>
      <vt:lpstr>Symbol</vt:lpstr>
      <vt:lpstr>Tahoma</vt:lpstr>
      <vt:lpstr>Times New Roman</vt:lpstr>
      <vt:lpstr>Wingdings</vt:lpstr>
      <vt:lpstr>Office Theme</vt:lpstr>
      <vt:lpstr>Stability</vt:lpstr>
      <vt:lpstr>Specific Objectives</vt:lpstr>
      <vt:lpstr>“Concept of Stability”</vt:lpstr>
      <vt:lpstr>Stable System</vt:lpstr>
      <vt:lpstr>Stable System</vt:lpstr>
      <vt:lpstr>Unstable System</vt:lpstr>
      <vt:lpstr>Unstable System</vt:lpstr>
      <vt:lpstr>Critically Stable System</vt:lpstr>
      <vt:lpstr>Critically stable System</vt:lpstr>
      <vt:lpstr>Relative Stability</vt:lpstr>
      <vt:lpstr>Relative Stability</vt:lpstr>
      <vt:lpstr>Relative Stability</vt:lpstr>
      <vt:lpstr>j</vt:lpstr>
      <vt:lpstr>j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Routh’s Criterion</vt:lpstr>
      <vt:lpstr>Routh’s Criterion</vt:lpstr>
      <vt:lpstr>PowerPoint Presentation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PowerPoint Presentation</vt:lpstr>
      <vt:lpstr>Example 2</vt:lpstr>
      <vt:lpstr>Example 2</vt:lpstr>
      <vt:lpstr>Example 2</vt:lpstr>
      <vt:lpstr>Example 3</vt:lpstr>
      <vt:lpstr>Example 3</vt:lpstr>
      <vt:lpstr>Example 3</vt:lpstr>
      <vt:lpstr>Example 3</vt:lpstr>
      <vt:lpstr>Example 4</vt:lpstr>
      <vt:lpstr>Example 4</vt:lpstr>
      <vt:lpstr>Example 4</vt:lpstr>
      <vt:lpstr>Example 4</vt:lpstr>
      <vt:lpstr>Example 4</vt:lpstr>
      <vt:lpstr>Example 5</vt:lpstr>
      <vt:lpstr>Example 5</vt:lpstr>
      <vt:lpstr>Routh’s Criterion Special Cases</vt:lpstr>
      <vt:lpstr>PowerPoint Presentation</vt:lpstr>
      <vt:lpstr>Example 5</vt:lpstr>
      <vt:lpstr>Example 6</vt:lpstr>
      <vt:lpstr>Example 6</vt:lpstr>
      <vt:lpstr>Example 6</vt:lpstr>
      <vt:lpstr>Routh’s Criterion Special Cases</vt:lpstr>
      <vt:lpstr>Example 6</vt:lpstr>
      <vt:lpstr>Example 6</vt:lpstr>
      <vt:lpstr>Example 6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8</vt:lpstr>
      <vt:lpstr>Example 8</vt:lpstr>
      <vt:lpstr>Example 8</vt:lpstr>
      <vt:lpstr>Example 8</vt:lpstr>
      <vt:lpstr>Example 8</vt:lpstr>
      <vt:lpstr>Example 8</vt:lpstr>
      <vt:lpstr>Example 8</vt:lpstr>
      <vt:lpstr>Example 9</vt:lpstr>
      <vt:lpstr>Example 9</vt:lpstr>
      <vt:lpstr>Example 9</vt:lpstr>
      <vt:lpstr>Example 9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Application of Routh’s Criterion</vt:lpstr>
      <vt:lpstr>Example 11</vt:lpstr>
      <vt:lpstr>PowerPoint Presentation</vt:lpstr>
      <vt:lpstr>Example 12</vt:lpstr>
      <vt:lpstr>Example 12</vt:lpstr>
      <vt:lpstr>Example 13</vt:lpstr>
      <vt:lpstr>Example 13</vt:lpstr>
      <vt:lpstr>Advantages of Routh’s Criterion</vt:lpstr>
      <vt:lpstr>Disadvantages of Routh’s Criterion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</dc:title>
  <dc:creator>Sony</dc:creator>
  <cp:lastModifiedBy>Sony</cp:lastModifiedBy>
  <cp:revision>8</cp:revision>
  <dcterms:created xsi:type="dcterms:W3CDTF">2020-06-05T06:09:39Z</dcterms:created>
  <dcterms:modified xsi:type="dcterms:W3CDTF">2020-06-08T13:50:42Z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2020-06-05T00:00:00Z</vt:filetime>
  </property>
</Properties>
</file>