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304" r:id="rId12"/>
    <p:sldId id="305" r:id="rId13"/>
    <p:sldId id="306" r:id="rId14"/>
    <p:sldId id="307" r:id="rId15"/>
    <p:sldId id="271" r:id="rId16"/>
    <p:sldId id="272" r:id="rId17"/>
    <p:sldId id="273" r:id="rId18"/>
    <p:sldId id="274" r:id="rId19"/>
    <p:sldId id="283" r:id="rId20"/>
    <p:sldId id="284" r:id="rId21"/>
    <p:sldId id="275" r:id="rId22"/>
    <p:sldId id="276" r:id="rId23"/>
    <p:sldId id="285" r:id="rId24"/>
    <p:sldId id="286" r:id="rId25"/>
    <p:sldId id="287" r:id="rId26"/>
    <p:sldId id="288" r:id="rId27"/>
    <p:sldId id="289" r:id="rId28"/>
    <p:sldId id="290" r:id="rId29"/>
    <p:sldId id="28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22:58:37.4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39 366 8126,'-4'0'-130,"-1"-3"38,1 2 0,0-2 350,0 1-65,2 1 1,-1-3-95,3 2 0,-3 1 83,-1-1 1,1 1-96,1-1 139,1 1-243,1-5 1,0 5 91,0-3 0,1 2 33,1-3 1,0 3-212,2-2 1,0 0 57,3 0 0,-1-2-6,1 2 0,2-2 92,1 0 1,2-1-17,-1 1 1,0 0 0,-2-1 1,1 2 52,-1 0 1,1 0-72,-1 0 1,0 0-2,0 1 1,-2-2-8,2 2 0,0-2 35,2 0 0,1 2-153,1-1 1,0 1 136,0-2 1,-3-1-129,1 1 1,-1-1 60,1 1 1,0 0 20,-2-1 1,1-1-74,-1-1 1,0 1-151,-3 1 0,0 0 193,-2-2 1,1 2-11,-3-1 0,1 0 58,-1-1 0,-1 2-60,1-1 1,-2 1 150,-2 0 1,-2 1-128,-2-1 0,-1 2 119,1 0 0,0 0-40,-1 0 0,-1 2-1,-1-1 0,0 2 17,0 0 1,0 1-43,-2 1 0,1 0-1,2 0 1,0 0 16,-3 0-23,3 3 0,-1 1 11,3 2 1,0 0 31,2 1 1,0-3-71,2 0 0,1 1-4,-1 1 0,1 1 104,1-1 0,0 0-64,0 1 1,1-1 38,1 1 0,-1-1-36,1 0 1,3 1 1,-1-1 1,4-1 2,-1-1 0,0-1 160,4 2 1,-3-2-128,3-1 0,-1-1 1,3 1 1,0-1 1,0-1 1,0 1-8,0 1 1,-1-1-74,1 1 0,-2-2 72,0 0 1,-1 0-7,0 0 1,2 0-10,-1 0 1,1 0-29,1-2 0,3 1 20,1-1 0,3-1 1,2 1 0,1-3 35,-1 3 1,1-1-31,-1 1 1,-1 2 0,-2-3 1,-2 2 5,1-1 0,-1 1-71,2-1 0,3 1 65,1 1 0,0 0-76,1 0 1,-1 0 37,0 0 1,1-2-9,-5 0 1,2 0 21,-4 2 1,0 0-8,1 0 0,2 0-5,-1 0 1,5 0 2,0 0 1,3 1 20,0 1 0,3-2-17,-5 3 0,2-3 42,-6 0 1,3 0-22,0 0 0,1 1 4,3 1 0,0-1 21,0 1 1,4-1-32,-4-1 0,5 0 3,-3 0 0,4 0 8,-2 0 0,2 0-18,2 0 0,3 0 14,-2 0 1,-1 0-34,-4 0 1,2 0 34,1 0 1,4 2-4,-1 0 0,-1 0-7,-2-2 0,-3 0-5,0 0 1,3 2 1,2 0 0,0 1 4,2-3 1,-4 0-3,-3 2 0,1-1 2,-3 1 1,2 1-6,-4-1 1,2 2 6,-2-1 0,0 1-2,-3-2 1,-2 2 68,-1-2 0,-5 3-66,-2 0 0,-2 0 0,0 2 0,-3-3 6,-1 0 1,0 1 5,-1 1 0,1 3 0,-3-1 0,1 1-64,-1-3 1,-2 1 30,-2-1 1,1 3-18,-1-1 65,0 1 0,-2-3-24,0 0 53,0 1 1,0-1-62,0 1 1,0-3 2,0 0 1,0-2 6,0 3 1,0-3-23,0 2-112,0-2-285,0 3-604,0-4 270,0 2 1,-3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23:04:30.6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90 7588,'3'-6'-113,"-2"0"304,1-1 0,-1 1 27,-1-1 1,0 1-97,0 0 0,0-1 89,0 1 1,0-1 22,0 1 1,0 2-3,0-1 1,-3 3 231,1-2-149,0 2 1,1 0 176,-1 2-274,2 0 1,-4 3-1,2 4 1,0 2-309,-2 4 1,2 0-1,-2 2 0,2 2-93,0 2 1,-1 3 12,1 1 0,-1 0-114,1 1 0,2-6-199,-3 2 1,3-3 175,0 0 0,0-4-259,0-2 1,0-4-150,3 0 422,-3-1 1,5-6 292,-3 0 0,1-3 0,-3-3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23:04:31.6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0 116 7918,'3'-4'-267,"1"2"1,2 1 402,0 1 1,2 0 274,0 0 1,0 0-262,3 0 0,-1 0-181,3 0 0,1 0 129,3 0 1,1 3-13,3-1 1,1 0-227,-1-2 106,4 0 1,-5-1-43,1-1 1,-4-2 92,-2-2 1,1 1-142,-1-1 0,-2 1 33,-3-4 1,-2 2 30,1 1 1,-2-1 62,-1 1 1,-2-1-6,-2 1 1,-1-1-5,-1 1 6,0 0 1,-3 0 15,-2 2 0,0-1-21,-2 3 0,1-1 116,0 3 0,-1 1-100,1 1 1,-1 2 127,1 2 0,-1 1-87,1 2 0,2 1 5,-1 3 1,1 2 32,-2 2 0,0 1 84,2 1 0,-2-1-109,2 6 1,1-1 16,1 0 1,-1-3-122,1-3 1,0-2 105,2 2 0,0-5-338,0 1 0,0-4 134,3-1 0,-3-3 63,2 0-129,2-4-16,-3 2 388,4-3 1,-4-1-90,1-1 1,-1 1-106,-1-4 0,0 1 34,0-2 1,0-1 315,0 1 1,0-3-82,0 1 1,0-2-20,0 2 0,1 1-81,1-2 0,1 0-23,1 0 1,1 1-192,-3 1 1,3 2 116,-1 0 1,0 0 43,0 3 0,0 0-12,3 2 0,-3 0-313,0 0 1,1 0 87,1 0 0,0 1-3,-2 1 0,2 1 109,-2 1 0,2 2 5,0-2 0,0 0 53,-2 0 0,2 0-48,-2 3 1,0-3-12,0 0 0,-2 1 23,2 1 0,-1 0 14,1 1 0,-3 0-111,1 1 1,1 0-177,-1 0 0,1-1 125,-1 0 1,0-3-256,2 0 444,0 0 1,3 0-110,-1-2 1,1-1 174,-1-1 0,3 0-56,-1 0 0,1-1 123,0-1 0,-1 0-42,2-5 0,-2 3-88,1-5 0,-2 1 37,-1 0 1,1 0 31,-1-3 0,-2 2 132,1-1 0,-4 2-91,1-1 1,1 2-33,-1 1 0,0 2 37,-2-1-124,0 4-159,0-2 1,-2 4 159,0 1 0,0-1-18,2 4 1,-1-1-70,-1 2 1,1 3 75,-1-1 1,2 1-33,0-3 0,0 3 5,0-1 1,0 1 7,2-3 1,1 1-12,2-1 1,0 0 4,0-2 0,0 1-25,2-3 1,-1 0-92,0-2 1,2 0 184,0 0 0,-1 0-80,2 0 1,1 0-6,1-2 0,-2-2-2,2-2 1,-2-3 346,1 1 1,-2-2-69,1 2 0,-2-2 37,-1-3 1,0 2-43,-2 1 1,2-1 110,-2-2 0,0 2-138,0 1 1,0 2-18,3-1 1,-1 2 235,1 1 0,-2 2-52,1 2 0,-3 1-556,3 1 0,-1 3 28,2 1 0,-2 3-109,0 1 0,0 2 79,-3 3 0,1 0-103,-1 0 1,-1-2-265,1-1 1,-2 0 189,0 1 0,-2 0 113,-3-2 0,2-1 8,-2-1 0,1-1-599,-2 1 1,-3-2 193,1 0 1,-2-3-381,2-2 1021,-2 0 0,-3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23:04:39.9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282 263 7377,'2'-6'0,"1"-1"0,-2 1 0,0 0-922,-1-1 850,-3 1 0,1-1 812,-2 1 0,0-1-314,-3 1 0,-2 0-148,-2-1 0,1 2-141,-3 0 0,1 2-23,-5 3 1,0 0-48,-3 0 0,1 3-112,0 2 0,0 2-15,-1 2 1,4 0 79,1 0 1,2 1 33,3 3 1,0-1-23,4 1 1,0-2-144,2 0 0,1-1 29,3 3 0,1-2 52,1-1 1,2-2 1,5 1 1,1-3 0,5-1 1,0 0-48,5-3 1,-2 0 59,6-2 0,-4-4-6,2-2 0,-2-1-12,-1-4 0,-1 2 201,-1-1 0,-2 0-15,-4-1 1,0-1-5,-5 1 0,2 1-50,-4 0 0,-1 0 122,-1-1 0,-1 2-44,-1 2 0,0 1 15,0-1 5,-3 1 36,0 2-110,-4 2 1,3 2-93,0 2 0,2 4-260,0 3 0,1 1 80,1 0 0,0 1-20,0 4 1,1-1 119,1-2 1,0-1 29,2 0 1,0-1 123,3 0 0,-1 0-121,0-4 1,4 0 114,0-2 1,3 1-97,-1-3 0,4 0 10,1-2 1,0 0 116,0 0 0,0-2-97,2-3 1,0-3-196,0 0 0,-1-4 59,-1 2 0,-3-2-76,1-1 0,-4-2 37,0 0 1,-2-3-19,1 1 0,-2-2 91,1-3 0,-3 3-23,-2 0 0,1 0 34,-3 2 1,1 1 2,-3 1 0,-1 1 85,-1 2 1,-2 1-48,-2 0 1,-1 3 69,1 0 1,-1 1-91,-2 3 0,2 1 94,-1 3 1,0 0-25,2 0 1,0 1 115,-1 1 1,2 2-89,0 2 1,0 3 15,0-1 0,2 4-14,-2-2 1,3 5-24,-2 2 1,3 2-18,-2 0 1,3 2 35,0 1 1,0-1 87,0-2 0,0-1-129,3-1 1,1-3 1,4 1 1,0-4-81,3 0 0,-3-1-163,3 1 1,0-2 196,2-3 0,2-2 36,2-2 0,2-1 51,0-1 0,1-2-86,-1-2 0,1-1 118,1-6 1,-1 3-70,1-3 0,-3 0 111,-4-1 0,-1-1-80,-2 0 1,0-1 9,-2-1 1,-1 2 139,-4-2 0,1 4-97,-3 0 0,2 3-38,-1-1 0,-1 2 193,-2 1 306,0 2-466,0 2 1,0 2-148,0 2 0,0 4 158,0 3 1,2 2 80,0 0-86,0 4-405,-2-2 201,0 6 0,0-6 101,0 2 1,0-1 32,0-1 0,0-1 14,0-2-1044,-3 3 654,3-3 1,-5-1-543,2 0 572,-2-2 0,2 0-11,-3-1 1,-1 0-68,1-2 1,-1 1 208,1-3 1,-1 0-5,1-2 1,2 0 215,-1-3 1,1 2-113,-2-3 0,2 2-80,2-3 0,1 1 226,1-2 0,0 1 248,0 1 1,1 0-153,1 0 1,2-1-14,2 3 1,3-3-101,2 1 1,-1 0-28,1 0 0,0 0 80,1 0 1,4-2-79,1 2 1,1-2-18,-1 0 0,1 2 15,-3-1 1,-1 1 10,-3-2 0,0-1 45,-2 1 0,-1 0 101,-1 2 0,-4-2 279,-1 2-201,-1-2-174,-1 0 0,-1 0 125,-1 2-101,-1 1 1,-4 3-99,1 0 0,-1 1-167,1 1 0,0 1 176,-1 4 1,1 2 30,-1 2 1,2-1 55,0 1 0,0-1-77,3 3 0,0 0-1,2 0 0,1 0 11,1-1 1,2 0 110,2-1 0,3 1-41,2-1 0,2-2 96,2 0 1,1-5-140,3-2 1,-2-1 7,1-1 1,-2-1-52,1-1 1,2-2 55,-2-2 0,1-2 9,-1-1 0,-2-2 19,-2 0 0,-1 1-615,-1-1 0,-4 1 163,-3-3 1,-2 2-11,0 0 0,-6 1 79,-3 0 1,-4 0-18,-2 1 1,-2 3 118,-2-1 0,1 2-26,1 2 1,0 1-158,-2 2 1,2 0 30,-2 0 0,1 3-117,-1 1 1,1 2-158,3 1 596,3-1 0,-2 3 0,2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23:04:46.8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6667,'0'5'391,"0"-1"1,0-2-80,0 2-328,0 1 0,1 0 61,1-1 1,1 1-9,4-2 1,-3-1 84,0-2 9,4 0-68,2 0 1,-1-1 4,0-1 1,-5 0 107,-2-2-155,2 0 0,-3 0 10,1-1-49,-1 4 1,-2-3-294,-1 2 24,1 2 1,-5-3 111,2 3 0,0 0 123,0 3 0,2-2-41,-2 3 0,2-2-521,-3 3 614,4-1 0,-5 2 0,3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22:58:38.4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7 655 7617,'-4'0'-195,"2"0"129,2 0 215,0-3 58,0 2-94,0-2-13,0 1 1,2 0-147,3-2 0,1 0 123,3-3 1,1-2 37,5-2 0,2 1 18,2 0 1,3-2 109,2-3 1,3 2-68,0-2 1,4-2-75,-1 0 1,8-1-23,5-2 1,5-2 45,8-1 1,0-2 20,6-1 0,8-2 15,5-2 1,2 3-173,5 2 1,1 1 73,7 1 1,-41 11-1,0 0-311,45-7 0,-44 8 0,1 1 287,0 0 1,0 0-1,48-7 5,-48 7 1,0 1 0,2 1 0,0 1 73,-1-1 0,-1 1 0,6 0 1,-1 1-62,-3-1 1,-1 1-1,1 0 1,-1 2 45,-1-1 0,1 1 16,44 0-879,-43 1 0,-1 0 827,1 3 1,-1 0 28,38-3 1,8 3-196,-17 0 0,3 3 66,-7 1 1,4-1 30,-10 2 0,-5-1 232,-11 2 0,-3-1-197,-7-1 1,-4 0 289,-3 3 0,-3-1-405,-8 0 0,-2-1 988,-8-1 1,-4-2-1072,-5 2 1,-4-2 381,-1 3-614,-3-4 37,-3 5-250,0-5-413,-1 1 361,-1-2 190,4 0 242,-2 0 0,0 0-1289,-1 0 1518,1 0 0,-5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22:58:41.6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20 8231,'-5'-3'0,"2"-1"1567,0-2-1198,1 3 1,2 0-404,0 3 0,0 5 239,3 1 1,0 0-1,4-2 1,-2 1-412,1 1 147,-1 0 0,4-1-70,-2-1 0,1 0 101,1 3 0,1-4-80,-1-1 1,-1 1 152,-1-1 1,-1 0 125,1-2 1,-3 0-93,0 0 1,-2 0-5,3 0 97,-4 0 1,1 0 201,-4 0 1,-1 3 168,-1 2 1,-4-1-180,2 2 0,-4-1-206,1 4 1,-2 1 87,0 1 1,1 1-280,-1 3 0,4 1 69,-2 1 0,2 1-210,1-3 0,-1 2-197,1-2 0,0-1-203,2-3 1,-1 0-675,3-2 897,-1-1 0,3-3-848,0-1 1,1-3 1198,1 2 0,2-6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22:58:48.8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7 244 7953,'0'-3'-847,"0"0"363,0 3 233,0-3 106,0 2 17,3-5 252,-2 6-72,1-3 40,-2 0 10,0 2-72,0-2 41,0 1-132,0 1 1627,0-2-1349,0 0 0,0 2 82,-2-1-37,1 2 1057,-2 0-1112,3 2 1,-1 0-103,-1 2 0,1 0-8,-1 3 1,2-1 52,0 1 0,0 0-8,0 1 1,0-1-60,0 2 0,0 1 19,0 1 1,0-1-155,0 0 1,0 0 101,0 1 1,2 0-143,0-2 1,3 2 34,-1 0 1,4-1 82,0 1 0,2-3-137,-2 0 1,0-1-406,3 0 1,-3-2 255,0 0 0,1 0 108,0-3 1,0 0 10,0-2 0,-1-3 7,2-1 1,-1-3 112,2-1 1,-3-1-94,3-2 1,-3-1 8,0 1 0,-1-1 85,0-1 0,-3 2 504,0 1 0,-2 1-170,0-1 1,-1 2 31,-1-1 1,0 4 27,0 1-112,0 0 522,0 0-133,0-2-421,0 6 1,0-3-94,0 6 0,0 0-513,0 4 0,0-2 253,0 1 1,2-1-12,0 4 1,2-2-23,-2-1 0,3 3 124,0-1 1,0 3-4,2-3 0,1 1 15,1-3 0,2 3 10,0-1 0,1 0 47,1-3 0,0 0 15,2-3 0,-1 0-109,1-2 0,-4 0-2,0 0 0,-1-3-73,1-1 1,-2-3 115,-3-1 1,2 0-215,-1-3 1,0 3 114,-2-3 1,-2 0 42,2-2 0,-4 3-49,1-1 0,-1 0-77,-1-1 0,0 1 92,0 0 1,-1 3 5,-1 0 0,1 1-22,-4 0 0,3 2-107,-2 0-497,2 0 195,-3 4 392,4-2 1,-2 4-111,3 1 249,0 1 0,6 4 0,1-1 0</inkml:trace>
  <inkml:trace contextRef="#ctx0" brushRef="#br0" timeOffset="1397">514 212 7936,'0'-13'0,"0"0"0,0 1 0,-2-1 23,-1 0 0,1 2 94,2 0 1,0 4 133,0-2 76,0 2 0,0 3 1051,-3-1-1044,3 4 0,-3-1-292,3 4 1,1 2-68,1 2 1,-2 1 175,3 2 1,-2 3-57,1 3 1,1 3 13,1-1 1,2 1-18,-2 1 0,0 1-108,0-1 0,-2-2-47,2 0 1,0-3 43,0 1 1,1-1 37,-3-1 0,1-1-86,-1-1 1,0 0 75,2-3 0,-2 1-155,0-3 109,1 1 44,-2-1-59,5-2 407,-6-1-184,3-3-133,-3-3 1,0 1-61,0-2 1,0 2 58,0-2 0,0 2-105,0-3 103,0 1 1,-2-2 0,0-1 1,0 3-36,2 0 1,-2-1 18,0-1 0,-1 2 5,1-1 0,1 1 18,-1-2 1,1-1 22,1 1 1,0-1-36,0 1 0,-2 2-57,0 0 56,0-1 1,2-1 6,0-1 1,0 3-4,0 0 0,0 2-62,0-3 1,0 3 19,0-2 1,0 2-3,2-2 1,2 1-109,2-1 0,4 1 115,0-2 1,2 0-151,-2 0 1,4 2 82,-3-1 0,2 2 29,-2 0 0,-2 1-52,0 1 0,-2 0-149,-1 0 1,-1 1 145,-1 1 0,-3 2-13,1 2 1,1-2 16,-1 1 1,1-1-10,-3 2 1,2 1-41,0 2 1,2-2 48,-2 2 0,1-2-12,-1-1 0,-1 1-22,1-1 1,1 0 126,-1 1 1,0-1-47,-2 1 1,2-1 8,0 1 0,3-1 18,-3 0 0,2 1-57,-2-1 0,3-2 197,-3 1 1,3-4-97,-1 1 1,2-1-43,0-1 1,0 0 49,1 0 1,0-3 99,2-1 0,-2-2-165,1 0 1,0-3-78,1 1 1,-4-1 120,1 3 0,-2-3-19,1 1 0,0-1 104,-3 3 0,0-1-84,-2 1 1,0-1-36,0 1 0,-1 2 135,-1-1 0,1 4 993,-4-1-587,4-2-250,-2 4-267,3-3 1,0 8 113,0 1 1,2 2-38,0-2 0,0 1-163,-2-1 0,3 1-115,2-1 1,0 0-480,2 1 1,-1-1 271,1 1 0,2-2 29,1 0 0,3 0 55,-1-3 1,1 0 130,-3-2 0,2 0 26,-4 0 1,1 0-37,0 0 1,-4-3-14,1-1 1,-1-2 68,-1 0 1,1-1 443,-3 1 1,1-1-10,-1 1 0,-1 0 202,1-1 0,-1 1 188,-1-1 0,0 1 119,0 0 182,0 2-270,0 1-110,0 3-387,0 6 0,0 1-8,0 6 1,0 0 91,0 2 1,0 2 128,0 5 1,0-1-222,0 5 0,2-2 27,0 4 1,0-2-197,-2-3 1,0 1 64,0-5 0,0 1 131,0-2 1,-3-3-1,-1-3 1,-2 0-533,0-3 1,-1 0-146,-2-3 0,-1 0-319,-3-2 1,0-1 326,-2-3 1,1 0 119,-1 0 0,0-3 37,0-1 1,0-2 100,2 0 0,1-3-27,1 0 1,2-1-29,2 1 1,4-1-304,1 1 0,2-2 127,2 3 1,0-1 164,4 3 0,1-1-551,4 1 0,3 0 279,-1 2 0,7-2 515,-1 2 0,4-2 0,0 0 0</inkml:trace>
  <inkml:trace contextRef="#ctx0" brushRef="#br0" timeOffset="2355">1354 289 7962,'0'-6'-676,"0"2"1,-1-1 1120,-1 3 704,1 0-398,-1-1-421,2 2 0,-3-1-129,1 4 1,0 0 25,2 2 1,-2 0 290,0 3-298,0 2 1,2 0-47,0 2 0,0 1-125,0-1 0,0 1 167,0 1 0,0-1 1,3 1 1,0-1-423,4-1 0,0 0 135,1-2 1,0 0 118,3-3 0,-1 0-61,3-2 1,0-1-361,0-3 1,0-1 118,2-1 1,-1-4 37,1-2 1,-2-4 41,0 2 0,-3-3 112,-1 1 1,0-1-63,0 0 0,-3-3 31,-2-1 1,0 1-8,0-1 0,1-3 10,-3-1 1,1-2 360,-1 1 0,-1-1 24,1 1 0,-1 2 44,-1 2 0,0 3 89,0 2 0,-3 2 121,-1 2 93,1 0-414,-3 6 0,5 0 4,-4 3 1,4 3-21,-1 3 0,1 1-288,1 2 1,0 4 128,0 4 1,3 1-63,1 2 1,1 1 122,1 0 1,-3 3-26,3-3 0,-1 0-513,-1-4 1,1 1 207,-3-3 1,2 2 179,-2-2 0,3-1-111,-3-3 0,2-1-1138,-2-2 0,1-3-595,-1 2 975,-1-5 0,2 1 904,0-3 0,-3-6 0,3-1 0</inkml:trace>
  <inkml:trace contextRef="#ctx0" brushRef="#br0" timeOffset="2539">1527 238 7887,'0'-4'832,"0"1"-549,3 0 1,1 2-110,2-3 1,1 2-431,2 0 136,-2-1 88,5 2 1,-2-2-609,3 3 1,-1 0 282,1 0 1,0-2 356,0 0 0,3-3 0,0 1 0</inkml:trace>
  <inkml:trace contextRef="#ctx0" brushRef="#br0" timeOffset="2746">1315 103 8002,'-6'0'-643,"2"3"48,2-2 382,2 1 0,2-1 42,0 1 1,3-1 170,-1 1 0,2-1 0,0-1 0</inkml:trace>
  <inkml:trace contextRef="#ctx0" brushRef="#br0" timeOffset="3449">1976 231 7763,'-3'-3'428,"2"0"-153,-3 3 1,1 0 149,-1 0 0,1 1-69,-2 1 0,0 1-107,3 4 1,-2 2 36,2 2 0,0-1-72,2 0 0,0 1-51,0 2 0,0-1-157,2-1 0,2 1-17,2-2 1,2 0 161,0 1 0,2-3-379,3 0 0,0 0 129,0-2 1,-1-2 99,1-2 0,-1-2-89,-1 0 0,0 0-207,-2-2 0,0-2 164,0-2 1,-2-1 112,2 1 1,-2-3 83,-1-2 0,0 1-64,1-1 1,-1 3-19,1 0 1,-1-1 7,1 0 1,-1-2 220,0 3 0,1-3 55,-1 2 1,1 1 373,-1 2 0,0 0-272,1 2 1,1 0-152,1 2 1,-1 1-247,-1-1 0,1 4 105,1 2 1,0 2 91,-3 1 0,0 0-32,1 1 0,-1-1-193,1 2 0,-4 0-126,-1 0 0,1 2-370,-1 0 1,0-1 193,-2 0 1,0-2-25,-2 1 1,-1 0-289,-2 0 1,-3-2 222,-1-2 0,3-2-342,0-1 0,1-1 304,-2 1 0,0-2 182,-2-2 1,-1-1-32,-2-4 333,2-2 0,-5-1 0,1-3 0</inkml:trace>
  <inkml:trace contextRef="#ctx0" brushRef="#br0" timeOffset="3598">1976 77 7824,'0'-3'-266,"0"-1"433,0 2-84,0 1-63,0-2 1,3 3 0,1 0 0</inkml:trace>
  <inkml:trace contextRef="#ctx0" brushRef="#br0" timeOffset="5250">2624 206 7931,'0'-5'0,"0"1"0,-1 0-176,-1 0 0,1 1 382,-1 1 533,2 1 0,-1-2 17,-1 3-359,1 0-302,-2 3 0,4 3 89,1 2 1,-1 3-182,1 0 0,-1-1 112,-1 1 1,2 0 79,0 1 1,0 1-126,-2 0 0,0-1-259,0-1 0,2 1 61,0-1 0,1-2 37,-1-1 0,-1 0 11,1-2 0,-1 0 102,2 1 1,-3-3-97,2 0 77,2-2 1,-3 1-7,4-3 42,-4 0 1,3-1 310,-2-1-174,-1-2-75,1-2 1,-2-1-22,0 1 1,0 0 19,-2-1-49,1 4-60,-2-3 0,3 2 72,0-2 0,0-1 12,0 1 0,0-2-12,0-1 1,0 0 184,0 3 0,0 0-55,0-1 0,2 1 87,0-1 159,0 1-169,1 0-165,-2-1 0,4 3 38,-3 0 1,1 2 30,-1 0 0,0 1-97,2-2 1,-2 3-263,2-2 1,0 1 139,3 1 1,-1 0 96,1 0 0,0 0-214,1 0 0,0 0 67,0 0 0,-1 1-43,0 1 1,-2-1 126,0 3 1,2-1-12,0 1 0,1-1-82,-2 2 1,-2 0-261,1 0 0,-2 0 74,2 2 0,-1-1 129,-1 1 0,1-1-71,-2 0 95,3 1 1,-4-1 10,4 1 0,-4-1 0,5 0-12,-2 1 1,-1-3 43,-1 0 1,2-1 91,0 1 1,0-2-82,0 2 0,0-2 11,2 0 0,3-1 22,0-1 0,-1 0-45,-1 0 0,-1 0 6,0 0 1,1 0 7,-1 0 0,-2-3-87,1-2 153,-1 0 0,2-2 56,1 1 0,-4-1-33,0 1 1,-1 0 135,1-1 0,-1 3 244,-2 0 1,0-1 13,0-1-309,0 0 0,0-1 93,0 1 896,0-1-186,-3 1 110,2 0-467,-2 2-597,0-2-281,3 6 410,-3 0-280,3 3 0,0 4 135,0-1 1,0 0 52,0 1 0,0-1-91,0 1 1,0-1-144,0 0 0,2 1 146,0-1 1,1 1 84,-1-1 0,-1 1 56,1 2 1,1-2-85,-1 1 1,2 0 120,-2-2 1,4 0-96,1-2 1,-2 1 14,3-3 1,-2 0 40,2-2 0,2 0-98,1 0 0,-2-2-26,0 0 0,0-3-145,0 1 1,-1-2-33,-1 0 0,-1-1 79,0 1 0,-1-1 86,-1 1 1,-2-1-33,2 1 0,-1 0-348,1-1 1,-3-1 82,1-1 1,-1 1 302,-1 1 0,0 1 43,0-1 0,-1 0 147,-1-1 0,1 3 429,-3-2 0,1 2-323,-1-1 1,1-1 155,-2 1 0,0 0-61,0-1 1,0 3-92,-2 0 0,0 2 30,-2 0 1,0 1-556,-1 1 1,-3 0 196,3 0 1,-2 3 137,2 1 0,0 2-258,1 1 0,4 1 57,-1 1 0,1 0 127,1 0 1,1-2 5,3 1 0,1 1-15,1 0 0,2-1 56,2-4 1,1 2 313,2-2 1,1-1-70,5-1 0,-1 1-142,1-1 1,1 0-39,-1-2 0,2 0 22,-2-3 1,0 2-106,-3-3 0,1-1 98,0-1 0,-3 0 10,-1-1 1,-1 0-80,0-2 0,-3 0-192,1-4 1,-1-1 128,2-1 1,-3 1 58,0-3 1,-2 0-31,0-3 0,1 2 27,-1 1 1,-1-1 67,-3 3 0,1 0-60,-3 2 1,0 3 7,0 2 1,-1 1 376,3 0 1624,-3 1-1223,4 2-848,-2 1-65,3 3 1,-2 4 140,0 2 0,-3 1 110,3 4 1,-2 0-8,2 2 0,0 0-47,2 2 1,1 2-129,1 2 1,-1 0-34,3 0 1,0 1 113,0 2 0,1-5 41,-3 3 1,3-5-732,-3 2 0,2-4 322,-2-1 0,2-3-2207,-1 0 1148,2-2 992,-2-4 1,1 0 416,1-3 0,-1-3 0,2 0 0</inkml:trace>
  <inkml:trace contextRef="#ctx0" brushRef="#br0" timeOffset="5440">3054 135 7881,'-4'0'1462,"1"0"-1164,9 0 1,0 0-68,5 0 1,1 0 282,-1 0-499,4 0 0,1 0 56,3 0 1,1 0-172,-1 0 1,-1 0-985,0 0 0,-2-2 264,-1 0 820,-4 0 0,6-1 0,-3-1 0</inkml:trace>
  <inkml:trace contextRef="#ctx0" brushRef="#br0" timeOffset="5982">3669 251 7925,'-6'0'158,"0"0"225,2 0 66,1 0 57,3 0 0,5 0-237,2 0 1,5 0-77,1 0 1,4 0 38,0 0 1,-1 0 0,-1 0 0,0-3-14,-2 1 0,0 0-95,-4 2 0,2-2-186,-3 0 0,-1 0-348,-3 2 0,-1-1-1044,2-1 774,-2 1-1310,-1-2 1060,-1 3 930,2 0 0,-3 0 0</inkml:trace>
  <inkml:trace contextRef="#ctx0" brushRef="#br0" timeOffset="6440">3958 135 7939,'-3'0'1112,"0"0"-536,3 0-356,0 3 1,0 0 310,0 4-283,3 2 0,1-1-53,4 3 1,-1-1-92,2 3 0,0-2-75,0 0 0,-1-1 82,-1 3 0,-1-2 26,1-1 1,-3-2 38,0 1 0,0-2-206,0-1 0,0 0-301,-2-2-17,-2 2 1,6-5 191,-2 1 0,1-2 100,0-2 1,3 0 89,-2-2 1,2-2-44,-2-3 0,1 0 151,-1 0 0,3 0-83,-1-2 1,0 0-33,-4 2 1,0-2 34,-2 0 0,-1 0-145,1 0 0,-2 1-95,-2 2-439,1 1-355,-5-3 433,6 7-826,-3-3-133,3 5 1498,3 4 0,3 1 0,4 6 0</inkml:trace>
  <inkml:trace contextRef="#ctx0" brushRef="#br0" timeOffset="7049">4279 193 7953,'-4'-4'198,"1"-1"0,1 3 888,0-2-53,0 2 38,2 0-600,0 7-358,3 0 0,0 4-864,1-3 580,2 1 0,-3-1 8,4 0 0,-1-1 16,0-1 0,-1-3 112,-1 2 0,0-3-102,3 0 1,-1 0 0,1 0 95,-1 0 0,0 0-114,1 0-126,-1 0 0,0-3 97,-2-1 1,1 1 65,-3-2 1,3 1 15,-3-2 0,2-1-6,-2 1 1,0-1-9,-2 1 1,0 2-117,0-1-1,0 1 195,-3-2 1,0 2 316,-4 2 0,0 1-95,-1 1 1,1 0-51,-2 0 0,1 3-76,0 1 1,0 2-34,-3 1 1,3 0 15,-3 1 1,3 2 14,-1 3 0,2 0 201,-2 0 0,4 0-74,-1-1 1,4 1 146,-1 0 1,3-2-137,0-1 0,0-2-120,3 1 1,3-1 55,5-1 0,1 0 13,1-5 0,0 1-277,2-1 1,-1-1 84,1 1 0,-1-2 124,1-2 0,-2 0-113,-1-2 1,-1 2-180,-2-2 1,-2 0 1,1 0 0,-1-2-63,-3 2 1,0 0-269,-2 0 232,-1 2-289,1-3 203,-2 4 94,0-2 24,-2 6 282,1-2 0,-5 4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22:48:51.1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52 148 7053,'-6'-6'0,"1"0"0,1 1 0,1 1 0,-1-1-191,3-1 1,-5 2 378,2 0 0,0 0 97,0 0 0,2-2-188,-3 2 0,4-2 10,-1 0 0,1-1 10,1 1 1,1-1-12,1 1 1,2 0-9,2-1 1,3 1 21,-1-1 0,4 1-46,-2-1 1,2 3-167,1 0 0,0 2 108,0 0 41,3 2 0,-2 2-47,6 3 0,-2 3-199,3 0 127,-1 4 1,-2-3-103,0 2 0,-1 1 96,-5-2 1,0 5 36,-6 0 0,0 0 2,-2 0 1,-2 4 58,-4 2 1,-3 4-35,-4 1 1,-2-1 3,0 0 1,-1 3-10,-1-2 1,0 1 9,0-2 1,0 1 3,1 0 1,0 2 8,1 2 1,2 2-10,2 3 0,1-6-15,-1 1 1,4 2-1,1-2 1,1 2 3,1-2 1,3-2-3,1-2 1,5-3 69,1-4 1,2-3-70,1-1 1,2-4 101,0-3 0,3-3-90,-1-3 1,2-1 120,0-1 1,-3-2-51,-1-2 0,2-1-103,0-6 1,-1 1 24,1-3 1,0-1-86,0-1 1,1 1 75,-1-3 0,-1 3-14,-1-1 1,-3 0-15,-3 2 1,-1-3 29,-4 5 1,-1-1-16,-1 3 1,-1-2 6,-1 3 0,-3-1-5,-4 3 1,-2 0 18,-4 2 0,0 0 2,0 2 1,0 1 1,-2-1 1,1 4-1,-1 0 0,4 5 9,0-1 0,1 3-17,0 0 1,0 3 0,4 3 1,0 5 6,-1-1 1,1 4 108,2 1 0,1 1-24,3 0 0,0 3 49,0 0 0,3 3-107,1 1 0,2 6 5,1 5 0,1-2 79,1 0 1,-1-4-72,-1-1 1,-1 3 11,0 1 0,0 0 47,-2-3 1,1-2 18,-2-3 1,1 0-59,-2 0 1,0 1 5,-2 1 0,0-1-29,0 1 0,0-2 4,0-2 0,-3-2-133,-1-2 1,-2-2 85,0-1 1,-1-2 41,1 3 0,0-6-100,-1 2 0,-1-5-365,-1 0 0,-2-3 202,0-1 0,-1-4 8,-1-2 0,0-4 82,0 1 0,1-1-28,-1-1 0,0-1 17,0-1 0,0-2-8,0-2 1,1 0-29,2-1 1,0 3-60,1 0 0,2-1 242,-2-1 0,2 0 0,1-1 0,-1 1 0,1-1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22:48:55.3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96 174 7105,'-6'-1'0,"0"0"0,0-2 0,1 0 0,1 0 0,-1-1-583,-1-1 580,0-1 1,1 2-2,1 0 0,0-1 218,0-1 8,-2 0 0,4-1-13,-3 1 1,0-1-38,3 1 0,-2-1-95,2-2 0,-1 2 10,1-1 0,1 0 323,-1 2-259,1 0 0,1-1-20,0 1 0,1-1-73,1 1 0,2 2-80,2-1 0,0 4 94,1-1 1,-1-1-86,1 1 0,2 0 39,2 2 1,1 0-87,1 3 1,0 0-9,2 4 0,-1-1 91,1 0 1,0 1-4,0-1 0,0 1-40,-2 2 1,-3-1-39,-1 2 0,-3 1 58,-2 2 1,-1 1-5,-3 0 0,-1 2 36,-4 1 0,0 2-29,-5-2 0,-2 4-5,-3 3 0,2-2 7,-2-1 0,1-1 2,2-1 0,-1-1-7,3-1 1,-2-3-69,4 1 0,0-2 69,4-3 0,-1 2-3,3-4 0,-1 1-261,3-3 1,3 1-4,-1-1 1,3 0-124,-1-2 0,2 1 114,0-3 1,3 1 111,-1-1 0,1 0-30,0 2 1,-2-3 192,2 2 0,-2 0 0,-1 1 0,1 2 0</inkml:trace>
  <inkml:trace contextRef="#ctx0" brushRef="#br0" timeOffset="363">52 706 5946,'6'-3'0,"0"0"0</inkml:trace>
  <inkml:trace contextRef="#ctx0" brushRef="#br0" timeOffset="750">122 713 6136,'-3'0'320,"-3"0"1,4 0-123,-2 3 1,2-2-46,-2 3 0,0-2-144,0 3 12,-2-1 1,3 0 65,-1 1 0,1-1-103,3 2 1,-2 1 45,0-1 1,0-2 71,2 1 1,2-1-140,0 2 0,3-2 59,-1-2 1,2-1 30,0-1 1,1 0-54,-1 0 1,1-3-91,-1-1 0,3-2 129,-1-1 0,1 0 4,-3-1 1,0 1-22,-2-2 0,1 2 23,-3 1 122,0-1 1,-2 1-78,0-1 0,0 3-15,-2 0 0,0 2-49,-2-3 1,0 4-178,-3-1 1,1 1 90,-1 1 1,0 0-74,-1 0 0,0 1 29,-3 1 0,3 1 45,0 1 0,1 2-60,0-2 0,3 2 63,0 0 0,2 1-18,0-1 0,1-2-115,1 1 0,3-1-592,-1 2 781,3-2 0,1-1 0,4-3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23:03:11.4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32 107 7720,'-3'-7'0,"3"3"328,-2 0-249,1 0 1,-1-1 813,0 1-160,-1 3-129,3-2-459,-2 3 0,1 5-73,-1 4 1,1 3 59,1 3 1,0 1-284,0 4 1,-2 0 108,0 1 1,-1 3-175,1 3 1,1 1 69,-1 0 1,1-1-24,1-6 1,0 0 83,0-4 1,1-1 15,1-3 1,2-3-60,2-2 1,-1-4-76,1-1 0,-1-1-116,4 1 1,-1-2 70,0-3 0,0-2-355,3-2 0,-3-3 603,0 1 0,2-6 0,0 0 0</inkml:trace>
  <inkml:trace contextRef="#ctx0" brushRef="#br0" timeOffset="219">173 171 7674,'1'-15'0,"0"0"0,2 0 211,1-1 0,-2 3 1,2 0-1,-2 2 449,0 2 0,1 3-360,-1 1 1,0 5-220,-2 0 1,0 2 51,0 5 0,0 2 91,0 2 1,1 2-179,1 2 0,-1 1 102,1 3 1,-2 0-161,0 1 1,3 2-121,-1 1 1,0 2-160,-2 1 1,0-3-303,0-2 0,0-1 282,0-1 1,0-4-351,0-3 1,0-3-200,0-1 174,0 0 686,0-5 0,0 3 0,0-3 0</inkml:trace>
  <inkml:trace contextRef="#ctx0" brushRef="#br0" timeOffset="710">58 318 7652,'-4'-3'493,"1"-3"-212,3 5 1,3-2-53,2 1 0,2 1-305,2-1 0,2-1 72,0 1 0,3-3 138,1 1 1,1 0-197,-1 0 0,-2 0-259,2 0 1,-1-2 202,-1 2 1,0 0-7,-1 0 0,-1 2 172,0-2 1,-3 2-97,0-3 1,-1 4 461,0-1-147,-4-2 261,0 3-5,-3-1-368,-3 2 0,2 2-3,-3 0 1,2 3 22,-3-1 1,3 4-114,-2 1 0,2 2 53,0 0 1,2-1-94,0 0 0,0 1 50,0 2 0,0-1-125,0-1 1,2 0-33,3-2 0,1-1-31,3-1 0,1 0 66,2 0 1,1 0 4,0-5 1,1 0 29,1-2 0,1 0-3,3 0 1,-2-3-8,0-1 1,-2-4 1,3 0 1,-6-4-103,0 2 0,-1-5 60,0 0 1,-4 0-88,-3 0 1,-2 0 112,0-2 0,-2 3-4,-2-1 1,-2 2-25,-2 3 0,-4-2-45,0 4 0,-2 0-356,-1 4 0,-1 0 164,-1 2 1,1 1-16,-3-1 1,2 5 57,-2 3 1,2 1-8,-2 4 1,5-2 267,-1 1 0,1 1 0,0 2 0</inkml:trace>
  <inkml:trace contextRef="#ctx0" brushRef="#br0" timeOffset="1525">693 209 7718,'-3'-3'767,"2"-3"-587,-2 5 45,1-1 0,-1 4-207,-2 3 0,3 3 113,2 3 1,0 1-174,0 1 1,0 3-13,0 1 0,0-1-4,2 1 0,0-3 91,2 1 0,1-1-75,4-1 1,-2-3-103,1 1 1,0-5 107,-2 0 0,0-2-66,1 1 1,1-2 90,1-3 0,-1-1-12,-1-1 0,1-2 43,1-2 0,0-1 87,0-2 0,-2 1-56,1-2 1,0-1 135,-2-2 0,0 1-66,-2 1 0,1-1-55,-3 1 1,0 1 8,-2 0 1,0 2 20,0-1 0,0 4 100,0 1-103,0 3-190,0-5 0,1 6 120,1 0 0,-1 4-93,1 4 1,2 0 45,0 3 0,0-1 43,2 3 0,-1-2 101,4 0 1,0-1-111,0 0 0,4 2 168,0-4 0,2 1-52,0-3 0,-1-2-37,3 1 1,1-4-31,1 1 0,0-1-9,0-1 1,3-3-159,2-1 1,-1-4 70,0-1 1,-3-2 81,1 0 0,-5-1-135,1-3 1,-6 1-252,-2-1 0,-4-1 109,-1 1 0,-3 0 55,1 3 1,-4 0-80,-5 1 0,0-1 88,-4 4 0,3-1 38,-3 3 0,3 2-26,-3 2 1,2-1-185,-1 1 0,2 0 63,-1 2 1,4 3 7,1 1 1,3 2 123,-2 0 1,3 3 144,0-1 0,5 1 0,3-3 0</inkml:trace>
  <inkml:trace contextRef="#ctx0" brushRef="#br0" timeOffset="2012">1809 132 7695,'-2'-10'0,"-1"0"0,0 0 57,0 3 1,-1-3 140,2 2 0,-1 0 606,1 4-463,1-2 0,-2 3 266,0-1-488,3 1 0,-3 6 45,3 1 0,1 3-153,1 1 1,-2 2 99,3 3 0,-1 0 87,1 2 0,2 1-84,-1 1 1,-1 2-347,2 1 1,-3-2-13,2 3 1,-2-3-153,0 4 1,-1-3 254,1-2 1,-1-1 42,1-3 1,-1-1-1038,-1-2 1,0 0 25,0-4 1109,0 1 0,3-1 0,0 0 0</inkml:trace>
  <inkml:trace contextRef="#ctx0" brushRef="#br0" timeOffset="2534">1649 274 7716,'-4'-3'0,"-1"1"-96,3-2 176,0 0 1,2-1 186,3 1 1,0 2-57,4-2 0,0 2-13,1 0 0,3 1 14,4-1 0,1 1-329,1-1 1,3-1 95,0 1 1,-2 0 188,-1 2 0,-2 0-235,-1 0 1,-1 0-101,-2 0 1,0 0 56,-2 0 1,0 0 95,-3 0 0,-2-1 27,0-1 1,-1 1-17,1-1 1,-3 0 323,1 0-158,-1 2-71,-1-3-50,-3 3 0,2 1 5,-3 1 0,1 1-15,-1 4 1,3-1 26,-1 0 0,-1 2-2,1 0 1,0-1-39,2 2 1,0 0-66,0 0 1,0 1 108,0-1 0,2-1 78,3-1 1,0 1-98,2-2 1,1 2-1,1-4 1,2 1-41,0-1 0,2-1 59,2-3 0,-2 0 8,2 0 0,2 0-49,0-3 1,-2-1-229,0-4 1,-1 0 14,-1-3 1,-3 3 0,-2-3 1,-1 0 67,-3-2 1,1 1-34,-3 2 0,0-3 75,-2 3 0,0 0-21,-3-1 1,0 3-85,-4-3 0,-1 3 75,-1-1 0,-4 3-34,0 2 1,-2-1 21,0 3 0,1-3-10,0 3 0,-2 0-32,1 2 0,0 3-100,2 1 1,0 2 17,0 0 0,3 1 246,2-1 0,1 3 0,0 1 0</inkml:trace>
  <inkml:trace contextRef="#ctx0" brushRef="#br0" timeOffset="4237">2457 383 7714,'-4'0'869,"1"0"-148,3 0-510,0-3 0,0 1-12,0-2 0,1 0-259,1-3 0,-1 1 58,1-1 0,1 0 115,-1-1 0,2 0 9,-2-3 1,1 0 116,-1-4 0,1 1-84,2-1 0,0 0-21,0 0 0,-2 1-31,1 3 1,1-1 36,1 1 1,-2 2 13,1 0 0,-1 2 15,2 1 0,1 0 57,-1 2 0,1 1-108,-1 3 1,0 0-13,1 0 0,-1 1-94,1 1 1,1 3-202,1 4 1,0 2 137,0 0 1,-2 1-97,1 1 0,-1 0-93,0 0 1,-1 0 89,1 2 1,-4-1 102,-1 1 1,-1 0-21,-1 0 1,0 0-300,0-2 1,-1-1 38,-1-1 0,-1 0-69,-1-2 0,-4-1 71,2-4 0,-2 1 103,2-3 0,-1 0 184,1-2 0,-1 0-263,1 0 99,2 0 1,1-2 109,1 0 1,1-3 303,-1 1 1,5-2-123,3 0 0,0-1 67,3 1 0,1-1-54,1-2 0,0 2 65,0-2 0,1-1 52,-1 0 1,0 0-77,0-1 0,0 2-86,-2-1 0,-1 2 21,-1-1 1,-3 2 169,0 1 1,-2-1-8,0 1 1,-2 0 143,0-1-143,0 1-111,0-1 1,0 3-114,0 0 142,0 2 54,0 0-241,-2 4 0,0 2-285,-2 2 0,2 1 140,-3-1 1,3 3 123,-2 2 1,3 1 17,-2 1 1,3 0-35,0 0 1,0-1 209,0-1 0,0 0-87,0-2 1,2-1-42,0-2 0,3 2 20,-1-1 1,2 1-4,0-4 0,3-1-93,0 2 1,0-4-190,-1 1 1,-1-1 175,2-1 0,1 0 28,1 0 1,-1-3-27,0-1 1,-1-2 23,2 0 0,-3-3 2,3 1 1,-3-4-73,0 2 1,-3-3-219,-1-2 1,-2 1 89,0-1 0,-1 0-1,-1 0 0,0 0 110,0 2 1,-2 0-21,-1 0 1,-1 3 100,2 2 0,-3 0-67,1 2 1,-2 0-16,0 2 1,-1 1 65,1 3 0,-1 0 265,1 0 0,0 3-62,-1 1 0,-1 2-23,2 0 0,-3 3-73,4 0 0,-1 0 112,4-1 0,-2 2-133,1 0 1,1 2 11,2-1 1,3-1 148,1 1 0,2-3 115,1 0 1,1 1 289,1-3 1,2 2-262,0-4 0,2-1-58,2-1 0,0-1-282,2-1 0,-1-1-61,-3-1 0,2-1-184,0-4 0,0-1 180,0-1 1,-1-2 69,1 0 1,-1 1-9,1-1 1,-3 1-466,0-3 0,-3 0 162,-1 0 0,-1 0 39,-3-2 0,-1 0 163,-3-2 0,0 2 89,0-2 0,-3 2 86,-1-2 1,0 4-104,0 0 0,1 1-31,1 3 0,-5 1 85,3 4 316,-3-2-228,0 6 0,1 0 57,2 4 0,-1 2-69,3 0 1,-2 3 122,2 2 0,-1 1-39,3 1 1,-2 0-59,0 2 1,0 0-24,2 2 1,0-2 84,0 2 0,0-2-40,0 2 0,0 0-86,0 2 1,1 0-109,1-2 1,1 1-11,1-3 1,4 0-178,-2-3 1,4 1 65,-1 0 0,2-3 94,-3-1 1,3-5-2,-3-2 1,5 1-54,-2-1 1,2 0 250,-5-2 0,1-2-24,0 0 1,-2-3-103,2 1 0,-2-2 95,-1-1 1,0-2-39,-2-1 0,1 0-23,-3-1 0,3-2-12,-3-2 0,2 0 42,-2 2 0,0 3-41,-2 2 1,0-2 0,0 2 1,0 2 113,0 1 238,0 4-350,0-2 1,0 8 31,0 1 0,0 4-3,0-1 1,0 2 4,0 0 0,0 1 189,0 1 0,1-1-120,1-1 0,0 0-48,2-2 0,2-1 14,3-1 1,2-2-10,0 0 0,0 0-26,1-3 1,0 0 47,3-2 0,-1-1-13,1-1 1,-1-2-10,1-2 1,-3-2-36,-1-1 1,0-2-53,-2 0 0,2-1-106,-3-1 0,-1-2-12,-3 0 0,-3 0-161,2 2 0,-3 3-167,0-1 1,0 2-100,0-1 204,0 2 178,-3-2 0,3 6-706,-2 0 60,-2 2 376,3 2 1,-1 4 28,4 2 426,-1 1 0,2 2 0,-3 1 0</inkml:trace>
  <inkml:trace contextRef="#ctx0" brushRef="#br0" timeOffset="5111">3464 158 7303,'-4'-3'320,"1"2"-8,3-1-191,-2 2 1,0 2-8,-2 0 0,2 3-8,-3-1 0,2 0-67,-1 0 1,-1 2 9,2 3 0,-1 2-9,2-3 0,0 4 2,2-2 0,0 2-8,0-2 0,3 3-67,1-3 0,2 0 94,3 1 1,1-3-13,3 0 0,0-3-73,-1 0 0,1-2-17,0 1 1,0-1 109,0-3 1,2 0 4,0 0 0,3-2-23,-1 0 0,-1-3 8,1 1 1,-3-2-153,1 0 1,-4-2 85,-2 0 1,0 0 44,-1-3 1,0 3 8,-3-3 0,-2 3-238,-1-3 1,-1 1 2,1-1 1,-1 1 118,-1 2 1,-3 3 47,-1-2 0,-2 3 19,0 0 0,-1-1 137,1 3 0,-3-1-43,1 3 0,-1 3-75,3-1 1,-1 5 81,-2-1 0,2 5 224,-2 0 1,2 1-126,1 1 0,1 2-90,1 2 1,3 0 145,-1 0 1,1-3 3,1 1 1,3-3-100,1-2 0,5-2-10,1 1 1,2-3-407,1-2 1,3 0-195,1-2 0,2-1-2519,0 1 2970,0-1 0,0-7 0,1-1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23:03:17.6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231 115 7542,'0'-6'-381,"0"-1"536,0-2 0,-2 2-26,0-1 1,-3 1 344,3 0 0,-1 1-105,1 2 1,1-1 39,-4 3 50,4-3-151,-2 4 0,3-1-156,0 4 1,0 2-139,0 2 1,0 4 53,0 3 0,2 4-106,0 4 1,1 0-83,-1 2 1,-1 1 43,1 1 0,1 0 110,-1-1 1,0-2-91,-2-3 0,1 0-471,1-2 1,-1 1 215,1-1 1,-1-1 5,-1-1 1,0-1-72,0-2 1,0-2-576,0-1 951,0-5 0,0 2 0,0-3 0</inkml:trace>
  <inkml:trace contextRef="#ctx0" brushRef="#br0" timeOffset="1205">6 257 7754,'-3'-4'-123,"3"0"-61,-2 2 1,2 1 183,2-3 0,1 1 0,4-1 0,0 2 464,1-2 0,1 2-158,4-3 1,-1 3-141,5-2 1,1 2-80,3-2 0,3-1 5,6-1 0,0-1-40,5 1 1,-8-3 12,-1 1 1,-4-1-168,2 3 1,-6-3 57,1 1 1,-2-1 125,1 3 1,-3-3-10,-2 1 1,-1-3-147,-1 3 1,0-3-73,-2 2 1,-1 1-136,-1 1 1,-3 1 138,0 0 1,-2-1 185,0 1 0,-2 2-89,-2 2 0,-2 1 9,-2 1 1,-3 0 168,1 0 0,-3 1-86,2 1 1,0 2-34,1 2 0,1 3 11,-2 2 0,2 2 9,0 2 0,3 1 25,0 3 1,2 3-13,0-1 1,2 1-13,0 0 0,0-2 4,0 1 0,2-2 5,0-2 1,2 1-16,-2-3 1,3 0 3,0-2 1,-2-3 44,1-2-247,1 2 209,1-2 6,0-2 27,-2-3 1,-1-4 87,-3-1 5,0-2 1,0-2-85,0 0 1,-1-1-29,-1 1 0,1-1 44,-1 1 0,1 1 20,-1-1-42,1 1 0,-2-7-13,3 4 1,0-1 20,0 3 1,2-1-2,0 1 1,3-1-122,-3 1 1,3 0 76,-1 2 15,2-2 1,0 3-55,1-1 0,-1 1-133,0 3 0,1-2 154,-1 0 1,1 0-14,2 2 0,-2 0-131,2 0 1,-2 1 59,-1 1 0,1-2 61,-1 3 1,0-1-15,1 1 0,-3 2-6,0-1 0,-2-1-40,0 2 0,1-1-110,-1 2 0,0 1 117,-2-1 1,0 3-11,0-1 1,2 3 20,0-2 0,0 0-7,-2-1 1,0 0-48,0 0 0,3 1 37,-1 0 0,2-1-2,-2-1 1,3-1 50,-1 1 0,2-2 92,0 0 1,-1-2-59,-1-3 0,2 0 9,3 0 0,0-1 1,-3-1 1,3-2-44,-1-2 0,3-1 24,-3-2 1,3 1-11,-2-3 0,-1 3 2,-1-3 0,-1 1 67,0 0 1,0-2-11,-2 4 0,2-3-61,-2 2 0,-1-1-2,-1 1 0,-1 1 3,-1 1 1,0 1-4,0-1 1,0 3 26,0 0-22,0 2 0,-1 0-18,-1 2 11,1 0 1,-2 0-7,1 2 1,1 1 36,-1 3 0,1-1 3,1 3 0,0 0 4,0 1 1,0-1 4,0 2 1,1-2-58,1 1 1,2 0 31,2 0 1,3-3 3,-1-2 0,1 0-6,0 0 1,0 1 67,2-3 1,0 0-52,-2-2 0,2 0 6,-3-2 0,1 0-50,0-2 1,-2 0-70,2-3 0,0 0 47,-1-2 0,1 2 46,-3-4 0,3 2-4,-1-1 1,1 0 2,-3-1 0,1-1-2,-1 1 0,0 2 62,-2 0 0,1 0 373,-3 1-89,3-1-38,-1 3 1,0 2-213,0 2 1,-1 1 6,1 1 0,0 3 23,3 1 0,-3 3-27,0 1 0,0 0-187,3 3 1,-1 0 104,1 1 1,-1-1 25,0 0 1,-1-3-18,-1 3 0,-3-3-5,2 0 0,-3-1-207,0 0 0,0-1 76,0 1 1,-5-2 119,-1 0 0,-5 0-226,1 0 1,-5-2-816,0-1 1,-3 1 358,1-1 1,0 0-57,-1-2 0,3 0 353,2 0 1,0 0 164,0 0 0,3-2 202,-1 0 0,3-6 0,-1 1 0</inkml:trace>
  <inkml:trace contextRef="#ctx0" brushRef="#br0" timeOffset="1575">821 0 7795,'-6'0'-683,"1"1"985,1 1-135,3-1 1,-4 4-27,2 0 1,-1 0-90,2 2 1,0-1-109,2 1 0,0-1 98,0 0 1,2 1-1,0-1 1,3 0-25,-1-2 0,2-1-101,1-3 0,-1 0 96,0 0 1,1 0-15,-1 0 1,-2-3-138,1-1 0,-2-2 30,2 0-18,0-1 1,-4 1 64,1 0 0,-1 1-9,-1 1-40,0 0 0,-3 0-318,-1 2 306,-2 1 0,0 1-99,-1 0 0,1 3 221,2 1 0,-1 0 0,3 0 0,0 1 0,-1 1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23:04:24.1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71 7861,'-3'-4'0,"3"-2"0,-3 3 415,3-4-202,0 4 0,0-3-1,-3 3 154,2-1 0,-2-2-76,3 2 1,0 1 134,-3 1 114,3 1-443,-3 1 0,3 4 50,0 2 1,0 4 70,0 2 1,0 4-114,0 1 1,0 4 65,0 3 0,-1 2-226,-1 0 1,1 0 51,-1-4 0,-1 1-218,1-1 0,-2-3 64,2-2 1,-1-3-75,1-2 1,1 1-76,-1-5 0,2-2-746,2-1 515,-1-4 1,4 2-289,0-3 0,0-3 826,2-1 0,2-5 0,1-1 0</inkml:trace>
  <inkml:trace contextRef="#ctx0" brushRef="#br0" timeOffset="514">238 83 7935,'2'-6'-54,"-1"0"0,3-3 89,-2 0 1,-1 1 45,1 2 0,-2 1 63,0 1 1782,0 0-1326,3 0 0,-1 2-259,2 4 0,-2 2-174,2 5 1,-2 1 27,3 3 1,-4 3-174,1 3 1,-1 2 131,-1 5 1,0-2 92,0 4 1,0-4-42,0-1 1,-1-4-823,-1 0 0,1-2 83,-1 0 1,2-2-142,0-4 1,0 1 121,0-4 1,0-2-1286,0-1 1837,0-4 0,0 2 0,0-3 0</inkml:trace>
  <inkml:trace contextRef="#ctx0" brushRef="#br0" timeOffset="1031">58 225 7863,'0'-4'-179,"0"0"329,0 2 0,1 1 265,1-3 1,-1 2-74,3 0 0,-1-1-106,1 1 1,0-1-227,3 1 0,1 1 94,1-1 1,2-1-155,0 1 1,1 0 81,1 2 1,2-2-72,0 0 0,2 0 141,-2 2 0,0 0-32,-2 0 1,-1 0-182,1 0 1,-1 0 102,-1 0 0,-2 0 17,-2 0 52,-1 0-96,-2 2 77,-1 2 1,-3 2-4,0 1 1,-1-1 49,-1 1 0,-2 0 10,-2 1 1,2-1-23,2 2 0,-1 0-34,1 0 1,0 2-55,2-3 0,0 1 66,0 0 0,3-1-32,1 2 1,2-2 31,3 1 1,-1-2-12,2-1 1,-1 1-36,2-1 0,-3-2 17,3 1 1,-2-4-174,1 1 1,1-3 61,2-1 0,0-4-61,-1 0 0,1-1 84,0-4 1,-1 0-163,-1-2 1,-2 0-32,-2 1 0,-4-2 110,-1-1 1,-1 1-11,-1-3 1,-3 0-7,-1 0 0,-5 2-15,-1 2 0,-3 1 49,-2 1 0,1 2-6,-1 2 1,1 4 21,-1 1 0,1 1-137,-3 1 0,0 6-24,-3 2 1,1 4 47,0 0 0,3 3 91,3 0 1,4 0 132,5-5 0,1 5 0,3-1 0</inkml:trace>
  <inkml:trace contextRef="#ctx0" brushRef="#br0" timeOffset="1800">616 180 7759,'0'-7'-415,"0"1"319,0-1 597,0 1 1,0 2-114,0-1 1,-1 4-206,-1-1 1,1 1 7,-4 1 0,1 3-32,-2 1 1,0 4-13,2 1 0,-1 2-93,3 0 1,-1 1-43,3 1 119,0 2 0,0-1 111,0 1-377,0-2 110,3 0 1,-1 0 22,2 0 0,0-3-95,3-2 1,-1 2-258,1-2 238,-1-2 1,3-1 14,-1-3 0,1 2-63,-3-2 0,3 0 188,-1-4 1,3 0-68,-3-2 0,3-2 74,-2-3 1,1-2-82,-1 3 1,2-3 190,-3 3 0,1-4 6,-3 2 1,0 0 24,1-1 0,-4 2-79,0-1 0,-3 2 7,0-1 1,0 2 10,0 1-43,0 2 0,-2 1 13,0 0 0,-1 3-10,1-2 1,1 4-156,-1 2 0,1 2 113,1 3 1,1-2 42,1 2 1,2 0 8,2-1 1,1 3 103,2-2 0,-1 0-80,3 0 1,1-2-39,3 1 0,1-1 22,-1-3 0,-1 1 11,0-3 1,2 2-135,-1-2 0,1 0-3,-1-4 1,-1 0-122,3-2 0,0-2 53,2-3 0,-2-2-113,-2 3 0,-4-4-55,0 2 1,-4-2 87,-1-1 1,-2 0-52,-4 0 0,0 0 70,0 0 1,-4 1-114,-2 2 0,0-2 23,-3 4 1,1-1 58,0 3 0,1-1-11,-2 1 1,2 2-429,0-1-88,1 4 214,0-2 510,2 6 0,1 0 0,3 4 0</inkml:trace>
  <inkml:trace contextRef="#ctx0" brushRef="#br0" timeOffset="2296">1475 128 7785,'0'-8'0,"-2"-2"-17,0 1 0,-1 1 305,1-1 0,1 0 322,-4 0 1,3 1-71,-2 1 1,3 3 224,-1 0-296,1 0-52,-2 0-288,2 1 0,-2 4 20,3 1 0,0 4-155,0 2 1,0 4 48,0 1 0,0 1-130,0 3 1,0 2-282,0 2 0,0 3 189,0-3 0,0 1 102,0-3 0,0-2-4,0 0 0,0-3-748,0 1 0,3-3 116,-1-2 1,0-2-34,-2 1 1,1-3 745,1-1 0,1-3 0,4-2 0</inkml:trace>
  <inkml:trace contextRef="#ctx0" brushRef="#br0" timeOffset="2815">1341 212 7819,'-4'-7'-855,"2"2"1410,4 0 0,0 0-204,2 3 0,0 0-200,3 2 1,-1 0-37,0 0 0,2 0 10,0 0 1,2 0-98,3 0 1,2 0 98,0 0 1,0 0-74,-2 0 1,-1 0 66,1 0 0,0 0-128,0 0 1,-1 0 47,-1 0 0,0 0-23,-2 0 0,1 0 133,-1 0 8,0 0-214,-3 0 1,-3 1 108,0 1 0,-3-1-80,0 4 1,-3-1 62,-1 2 1,-1 1-9,-2-1 0,1 1 23,2-1 1,-1 2 1,3 1 1,-1 0-7,1-3 1,1 1 7,-1 2 0,1-2 47,1 1 1,3-1-59,2 0 1,0 0 103,2 2 0,0-4-84,1 1 1,2-2 17,3 1 0,0-3 6,0-2 0,0 0-9,2 0 0,-1 0-111,1-2 1,-2-2-168,0-2 1,-3-2-210,-1 0 1,-2-2 203,-1-3 1,0 0-42,-2 0 1,-1 1 93,-3-1 1,0 0 26,0 0 1,-3 0-67,-1 0 0,-2 3 29,-3-1 1,-2 3-30,-4 0 1,1 1 0,-3 3 0,2-1 85,-2 3 1,1 0-29,-2 2 1,1 3-13,2 1 1,0 2 2,2 0 0,3 3-111,1-1 1,5 3-27,2-3 1,1 3 276,1-2 0,6 2 0,1-1 0</inkml:trace>
  <inkml:trace contextRef="#ctx0" brushRef="#br0" timeOffset="5033">2053 391 7813,'-4'0'-1577,"1"-3"1286,3 3 2349,0-6-786,0 5-448,0-4-420,0 1-68,0-2 31,0-1 0,0 1-23,0-1 0,0 1-216,0 0 0,0-2 83,0 0 1,1 0-164,1-3 0,0 1 76,2-3 0,-2 2-62,2 0 1,0 1 58,0 0 1,2-2-102,-2 4 0,0-1 95,0 3 0,0 0-20,3 2 1,-3-1-136,0 3 1,0 0 79,3 2 1,1 0-144,1 2 0,2 2 9,0 2 0,0 2 1,0 0 0,1 2 44,-1 3 1,-2 0-121,-3 0 0,0-3 133,-4 1 0,0 0-25,-2 1 0,0 1-357,0-3 1,-1 2 147,-1-4 1,-1 3-171,-4-3 1,1 1 70,-1-3 0,0 1-51,-1-1 1,0-1 115,0-1 0,1-3 79,0 1 0,1-1 195,0-1-78,-1-3 1,4 0-118,0-4 1,3-1 12,0-1 1,3-2 519,4 3 1,2-1-85,4 3 1,0-3 30,-1 1 1,1-1-34,0 3 0,2-1 52,0 1 1,0 0 24,-2-1 0,-3 1-143,-2-1 0,-1 2 80,0 0 41,-1 0 85,-2 1-178,-1-2-28,-3 2-37,0 1 1,-3 3-12,-1 0 1,-2 0 52,-1 0 1,2 3-49,-1 1 0,3 0-109,-3 0 1,2 1 63,-1 1 1,0 0-153,3 1 0,0 1 17,2 1 1,0-1 1,0-1 0,0 1 43,0 1 1,0 0-149,0-3 0,1 3-45,1-1 1,1 1 108,4-3 1,-1 0 140,1-2 1,0 1-61,1-3 1,-1 0 80,2-2 1,-1 0-19,0 0 0,2 0-18,0-3 1,2-1-87,-4-4 1,3 0 8,-2 0 1,-1-1-251,-1 0 0,-3-2 88,0 3 1,-3-3-12,2 3 0,-3-3 70,0 2 1,0-2 122,-3 0 1,0 2-107,-3 0 1,-1 0 2,1 1 1,1-3-2,1 2 1,0 2 15,-3 2 0,1 0 330,0 3-162,-1 0 1,1 2 64,-1 0 0,3 3-106,0 1 0,0 2 65,0 0 0,-1 1-3,3-1 0,-3 3 42,1-1 1,1 1-25,1 0 1,1-2 2,1 2 1,0-2-51,0-1 0,1 1 8,1-1 1,1-2 78,4 1 1,1-4-77,1 1 1,4-1 115,0-1 0,4-1-93,0-1 1,4-2 0,5-2 1,-9-1 116,4-2 0,-6 2-95,2-4 1,-2-1-216,0-3 0,-2 1 82,0-3 1,-3 1 109,-2-1 1,0-3-30,-2 3 0,-2-3-321,0 5 1,-2-1 100,0 3 0,-1-1 100,-1 3 1,-2 2 43,-1 0 0,-1 2 94,-1 1 1,2 2 17,-2-1 0,1 4-57,-2-1 0,-1 3-13,1 1 0,-3 5 24,1 0 0,-1 1 99,0 1 1,2 2-30,-2 4 0,0-1-41,0 3 1,1 0 43,1 2 0,1 1 5,0-1 1,1 2-109,1 1 1,3-1 57,-1-2 1,2-2 1,2 0 1,1-2-5,4 0 1,0-4-147,1 0 0,0-3 8,3 0 1,-1-1-86,1 0 0,0-2 64,-3 0 1,3-3-61,-2-2 1,1 0 230,-1 0 1,0 0-118,-3-2 1,1-2 139,2-2 1,-2-3-74,1 1 1,-1-2 64,0 2 1,-1-2-23,1 0 1,-1-2 17,0 1 0,1 1 8,-1-1 0,-2 3 12,-2-3 1,-1 3 75,-1 0 0,2 3 39,0 0-64,0 4-58,-2-5 1,0 6-412,0 0 183,-3 3 1,3 4 33,-3 2 1,3-1 99,0 2 0,0 0-20,0 1 0,0 1 146,3-1 0,0-1-93,4 0 1,-2 0 83,1 1 1,0 1-55,4-4 0,1 1-206,2-3 2,0 0 169,0 1 75,2-4-81,-1 0 0,1-3 11,-2 0 1,0-3-13,0-1 1,-1-4 72,-1 0 0,1-4-61,-1 2-51,1-2 1,-5-1 17,0 0 0,-3 0-31,0 0 0,-1 0 0,-3 1 0,0-1-29,0 0 62,0 0 1,-3 2 22,-1 1 0,1 2 26,1-1-59,-1 2 1,2 3-7,-1 0-371,1 2 133,1-1 193,0 9 1,1-4-7,1 5 0,-1-5 49,4 3 0,-3-2 5,2 2 1,-3-2 118,2-1-147,0-1 1,1 2 58,2-3 1,-2 1-23,-2 1 104,-1-2 131,-1 3-215,-3-6-3,2 3-68,-2-6 0,2 5 78,-1-1 2,2-1-5,-3 2-92,3-2 56,0 0 0,0 2-2,0-1 7,-3 2 23,2-3-15,-5 2 7,3-2-9,-4 3 2,1 0 0,0 2 5,-1 0 1,3 3 1,0 0 0,0 0-3,0 2 1,-1-1-1,3 1 0,-3 0 53,3 1 0,0-1-50,2 2 0,0 0 120,0 0 0,0 0-108,0 0 0,3-2 6,1 1 0,2-1 54,0 0 1,3-1 7,0 1 0,3-2 10,0 0 0,2-2 13,3-3 0,-2 2-53,2 0 0,0 0 9,3-2 1,-2-1-143,-1-1 0,1 1 83,-3-4 0,0 1 49,-2-2 1,0-3-286,-1 1 1,0-3-410,-1 2 1,1-2 371,-4 0 1,1 1 88,-3 0 1,0 0-47,-2-1 0,-1 0 45,-3 2 0,0 0 195,0 3 0,-1 0-47,-1-1 0,1 2 99,-4 0 1,1 2 32,-2 3 1,-1 0 44,1 0 0,2 1-25,-1 1 0,1 2 164,-2 2 1,-1 1-50,1-1 1,-1 3-70,1 2 1,0-1 326,2 1 0,-2-1-162,2 3 1,0 0 36,0 0 0,3-2-298,-1-1 0,1 0-303,1 1 0,1-2-51,1-2 1,2 0-363,5 0 1,1 1 447,2-4 1,6-1 30,1 2 1,6-4-2060,-1 1 2227,5-1 0,-3-4 0,7 0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25"/>
              <a:t>Anuj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4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25"/>
              <a:t>Anuj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25"/>
              <a:t>Anuj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066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25"/>
              <a:t>Anuj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96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25"/>
              <a:t>Anuj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10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25"/>
              <a:t>Anuj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37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25"/>
              <a:t>Anuj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1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25"/>
              <a:t>Anuj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671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25"/>
              <a:t>Anuj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954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50339" y="986853"/>
            <a:ext cx="6243320" cy="941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15895" y="2725102"/>
            <a:ext cx="4712208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25" dirty="0"/>
              <a:t>Anuj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8998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25" dirty="0"/>
              <a:t>Anuj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66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25"/>
              <a:t>Anuj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9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25"/>
              <a:t>Anuj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8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25"/>
              <a:t>Anuj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2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25"/>
              <a:t>Anuj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7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25"/>
              <a:t>Anuj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82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25"/>
              <a:t>Anuj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1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25"/>
              <a:t>Anuj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7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25"/>
              <a:t>Anuj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9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25"/>
              <a:t>Anuj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2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customXml" Target="../ink/ink6.xml"/><Relationship Id="rId4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8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124" y="1634426"/>
            <a:ext cx="6147435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spc="-20" dirty="0"/>
              <a:t>Control</a:t>
            </a:r>
            <a:r>
              <a:rPr sz="6000" spc="-110" dirty="0"/>
              <a:t> </a:t>
            </a:r>
            <a:r>
              <a:rPr sz="6000" spc="-5" dirty="0"/>
              <a:t>Engineering</a:t>
            </a: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37" y="206438"/>
            <a:ext cx="7954009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Nodal </a:t>
            </a:r>
            <a:r>
              <a:rPr sz="3950" spc="5" dirty="0"/>
              <a:t>Analysis </a:t>
            </a:r>
            <a:r>
              <a:rPr sz="3950" spc="-25" dirty="0"/>
              <a:t>for </a:t>
            </a:r>
            <a:r>
              <a:rPr sz="3950" spc="-10" dirty="0"/>
              <a:t>Mechanical</a:t>
            </a:r>
            <a:r>
              <a:rPr sz="3950" spc="335" dirty="0"/>
              <a:t> </a:t>
            </a:r>
            <a:r>
              <a:rPr sz="3950" spc="-30" dirty="0"/>
              <a:t>Systems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04837" y="1974850"/>
            <a:ext cx="8131175" cy="11938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marR="5080" indent="-343535">
              <a:lnSpc>
                <a:spcPts val="2850"/>
              </a:lnSpc>
              <a:spcBef>
                <a:spcPts val="225"/>
              </a:spcBef>
              <a:buFont typeface="Arial"/>
              <a:buChar char="•"/>
              <a:tabLst>
                <a:tab pos="355600" algn="l"/>
                <a:tab pos="356235" algn="l"/>
                <a:tab pos="1366520" algn="l"/>
                <a:tab pos="3597275" algn="l"/>
                <a:tab pos="6257925" algn="l"/>
                <a:tab pos="7077709" algn="l"/>
              </a:tabLst>
            </a:pPr>
            <a:r>
              <a:rPr sz="2400" spc="20" dirty="0">
                <a:latin typeface="Carlito"/>
                <a:cs typeface="Carlito"/>
              </a:rPr>
              <a:t>S</a:t>
            </a:r>
            <a:r>
              <a:rPr sz="2400" spc="-40" dirty="0">
                <a:latin typeface="Carlito"/>
                <a:cs typeface="Carlito"/>
              </a:rPr>
              <a:t>ys</a:t>
            </a:r>
            <a:r>
              <a:rPr sz="2400" spc="15" dirty="0">
                <a:latin typeface="Carlito"/>
                <a:cs typeface="Carlito"/>
              </a:rPr>
              <a:t>t</a:t>
            </a:r>
            <a:r>
              <a:rPr sz="2400" spc="-70" dirty="0">
                <a:latin typeface="Carlito"/>
                <a:cs typeface="Carlito"/>
              </a:rPr>
              <a:t>e</a:t>
            </a:r>
            <a:r>
              <a:rPr sz="2400" dirty="0">
                <a:latin typeface="Carlito"/>
                <a:cs typeface="Carlito"/>
              </a:rPr>
              <a:t>m	</a:t>
            </a:r>
            <a:r>
              <a:rPr sz="2400" spc="30" dirty="0">
                <a:latin typeface="Carlito"/>
                <a:cs typeface="Carlito"/>
              </a:rPr>
              <a:t>s</a:t>
            </a:r>
            <a:r>
              <a:rPr sz="2400" spc="15" dirty="0">
                <a:latin typeface="Carlito"/>
                <a:cs typeface="Carlito"/>
              </a:rPr>
              <a:t>t</a:t>
            </a:r>
            <a:r>
              <a:rPr sz="2400" spc="-15" dirty="0">
                <a:latin typeface="Carlito"/>
                <a:cs typeface="Carlito"/>
              </a:rPr>
              <a:t>r</a:t>
            </a:r>
            <a:r>
              <a:rPr sz="2400" spc="-65" dirty="0">
                <a:latin typeface="Carlito"/>
                <a:cs typeface="Carlito"/>
              </a:rPr>
              <a:t>u</a:t>
            </a:r>
            <a:r>
              <a:rPr sz="2400" spc="30" dirty="0">
                <a:latin typeface="Carlito"/>
                <a:cs typeface="Carlito"/>
              </a:rPr>
              <a:t>c</a:t>
            </a:r>
            <a:r>
              <a:rPr sz="2400" spc="15" dirty="0">
                <a:latin typeface="Carlito"/>
                <a:cs typeface="Carlito"/>
              </a:rPr>
              <a:t>t</a:t>
            </a:r>
            <a:r>
              <a:rPr sz="2400" spc="10" dirty="0">
                <a:latin typeface="Carlito"/>
                <a:cs typeface="Carlito"/>
              </a:rPr>
              <a:t>u</a:t>
            </a:r>
            <a:r>
              <a:rPr sz="2400" spc="-15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30" dirty="0">
                <a:latin typeface="Carlito"/>
                <a:cs typeface="Carlito"/>
              </a:rPr>
              <a:t>s</a:t>
            </a:r>
            <a:r>
              <a:rPr sz="2400" spc="10" dirty="0">
                <a:latin typeface="Carlito"/>
                <a:cs typeface="Carlito"/>
              </a:rPr>
              <a:t>h</a:t>
            </a:r>
            <a:r>
              <a:rPr sz="2400" spc="-70" dirty="0">
                <a:latin typeface="Carlito"/>
                <a:cs typeface="Carlito"/>
              </a:rPr>
              <a:t>o</a:t>
            </a:r>
            <a:r>
              <a:rPr sz="2400" spc="10" dirty="0">
                <a:latin typeface="Carlito"/>
                <a:cs typeface="Carlito"/>
              </a:rPr>
              <a:t>u</a:t>
            </a:r>
            <a:r>
              <a:rPr sz="2400" spc="-30" dirty="0">
                <a:latin typeface="Carlito"/>
                <a:cs typeface="Carlito"/>
              </a:rPr>
              <a:t>l</a:t>
            </a:r>
            <a:r>
              <a:rPr sz="2400" dirty="0">
                <a:latin typeface="Carlito"/>
                <a:cs typeface="Carlito"/>
              </a:rPr>
              <a:t>d	</a:t>
            </a:r>
            <a:r>
              <a:rPr sz="2400" spc="10" dirty="0">
                <a:latin typeface="Carlito"/>
                <a:cs typeface="Carlito"/>
              </a:rPr>
              <a:t>b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25" dirty="0">
                <a:latin typeface="Carlito"/>
                <a:cs typeface="Carlito"/>
              </a:rPr>
              <a:t>m</a:t>
            </a:r>
            <a:r>
              <a:rPr sz="2400" spc="5" dirty="0">
                <a:latin typeface="Carlito"/>
                <a:cs typeface="Carlito"/>
              </a:rPr>
              <a:t>o</a:t>
            </a:r>
            <a:r>
              <a:rPr sz="2400" spc="10" dirty="0">
                <a:latin typeface="Carlito"/>
                <a:cs typeface="Carlito"/>
              </a:rPr>
              <a:t>d</a:t>
            </a:r>
            <a:r>
              <a:rPr sz="2400" spc="-30" dirty="0">
                <a:latin typeface="Carlito"/>
                <a:cs typeface="Carlito"/>
              </a:rPr>
              <a:t>i</a:t>
            </a:r>
            <a:r>
              <a:rPr sz="2400" spc="15" dirty="0">
                <a:latin typeface="Carlito"/>
                <a:cs typeface="Carlito"/>
              </a:rPr>
              <a:t>f</a:t>
            </a:r>
            <a:r>
              <a:rPr sz="2400" spc="-30" dirty="0">
                <a:latin typeface="Carlito"/>
                <a:cs typeface="Carlito"/>
              </a:rPr>
              <a:t>i</a:t>
            </a:r>
            <a:r>
              <a:rPr sz="2400" dirty="0">
                <a:latin typeface="Carlito"/>
                <a:cs typeface="Carlito"/>
              </a:rPr>
              <a:t>ed 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20" dirty="0">
                <a:latin typeface="Carlito"/>
                <a:cs typeface="Carlito"/>
              </a:rPr>
              <a:t>t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30" dirty="0">
                <a:latin typeface="Carlito"/>
                <a:cs typeface="Carlito"/>
              </a:rPr>
              <a:t>s</a:t>
            </a:r>
            <a:r>
              <a:rPr sz="2400" spc="10" dirty="0">
                <a:latin typeface="Carlito"/>
                <a:cs typeface="Carlito"/>
              </a:rPr>
              <a:t>u</a:t>
            </a:r>
            <a:r>
              <a:rPr sz="2400" spc="-30" dirty="0">
                <a:latin typeface="Carlito"/>
                <a:cs typeface="Carlito"/>
              </a:rPr>
              <a:t>i</a:t>
            </a:r>
            <a:r>
              <a:rPr sz="2400" dirty="0">
                <a:latin typeface="Carlito"/>
                <a:cs typeface="Carlito"/>
              </a:rPr>
              <a:t>t	</a:t>
            </a:r>
            <a:r>
              <a:rPr sz="2400" spc="10" dirty="0">
                <a:latin typeface="Carlito"/>
                <a:cs typeface="Carlito"/>
              </a:rPr>
              <a:t>n</a:t>
            </a:r>
            <a:r>
              <a:rPr sz="2400" spc="-70" dirty="0">
                <a:latin typeface="Carlito"/>
                <a:cs typeface="Carlito"/>
              </a:rPr>
              <a:t>o</a:t>
            </a:r>
            <a:r>
              <a:rPr sz="2400" spc="10" dirty="0">
                <a:latin typeface="Carlito"/>
                <a:cs typeface="Carlito"/>
              </a:rPr>
              <a:t>d</a:t>
            </a:r>
            <a:r>
              <a:rPr sz="2400" spc="-25" dirty="0">
                <a:latin typeface="Carlito"/>
                <a:cs typeface="Carlito"/>
              </a:rPr>
              <a:t>a</a:t>
            </a:r>
            <a:r>
              <a:rPr sz="2400" dirty="0">
                <a:latin typeface="Carlito"/>
                <a:cs typeface="Carlito"/>
              </a:rPr>
              <a:t>l	</a:t>
            </a:r>
            <a:r>
              <a:rPr sz="2400" spc="-25" dirty="0">
                <a:latin typeface="Carlito"/>
                <a:cs typeface="Carlito"/>
              </a:rPr>
              <a:t>a</a:t>
            </a:r>
            <a:r>
              <a:rPr sz="2400" spc="10" dirty="0">
                <a:latin typeface="Carlito"/>
                <a:cs typeface="Carlito"/>
              </a:rPr>
              <a:t>n</a:t>
            </a:r>
            <a:r>
              <a:rPr sz="2400" spc="-25" dirty="0">
                <a:latin typeface="Carlito"/>
                <a:cs typeface="Carlito"/>
              </a:rPr>
              <a:t>a</a:t>
            </a:r>
            <a:r>
              <a:rPr sz="2400" spc="-30" dirty="0">
                <a:latin typeface="Carlito"/>
                <a:cs typeface="Carlito"/>
              </a:rPr>
              <a:t>l</a:t>
            </a:r>
            <a:r>
              <a:rPr sz="2400" spc="-40" dirty="0">
                <a:latin typeface="Carlito"/>
                <a:cs typeface="Carlito"/>
              </a:rPr>
              <a:t>y</a:t>
            </a:r>
            <a:r>
              <a:rPr sz="2400" spc="30" dirty="0">
                <a:latin typeface="Carlito"/>
                <a:cs typeface="Carlito"/>
              </a:rPr>
              <a:t>s</a:t>
            </a:r>
            <a:r>
              <a:rPr sz="2400" spc="-30" dirty="0">
                <a:latin typeface="Carlito"/>
                <a:cs typeface="Carlito"/>
              </a:rPr>
              <a:t>i</a:t>
            </a:r>
            <a:r>
              <a:rPr sz="2400" spc="30" dirty="0">
                <a:latin typeface="Carlito"/>
                <a:cs typeface="Carlito"/>
              </a:rPr>
              <a:t>s</a:t>
            </a:r>
            <a:r>
              <a:rPr sz="2400" dirty="0">
                <a:latin typeface="Carlito"/>
                <a:cs typeface="Carlito"/>
              </a:rPr>
              <a:t>,  without loss of </a:t>
            </a:r>
            <a:r>
              <a:rPr sz="2400" spc="-5" dirty="0">
                <a:latin typeface="Carlito"/>
                <a:cs typeface="Carlito"/>
              </a:rPr>
              <a:t>system</a:t>
            </a:r>
            <a:r>
              <a:rPr sz="2400" spc="-19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characteristics</a:t>
            </a:r>
            <a:endParaRPr sz="2400" dirty="0">
              <a:latin typeface="Carlito"/>
              <a:cs typeface="Carlito"/>
            </a:endParaRPr>
          </a:p>
          <a:p>
            <a:pPr marL="356235" indent="-343535">
              <a:lnSpc>
                <a:spcPct val="100000"/>
              </a:lnSpc>
              <a:spcBef>
                <a:spcPts val="48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10" dirty="0">
                <a:latin typeface="Carlito"/>
                <a:cs typeface="Carlito"/>
              </a:rPr>
              <a:t>Steps </a:t>
            </a:r>
            <a:r>
              <a:rPr sz="2400" dirty="0">
                <a:latin typeface="Carlito"/>
                <a:cs typeface="Carlito"/>
              </a:rPr>
              <a:t>of nodal </a:t>
            </a:r>
            <a:r>
              <a:rPr sz="2400" spc="-15" dirty="0">
                <a:latin typeface="Carlito"/>
                <a:cs typeface="Carlito"/>
              </a:rPr>
              <a:t>analysis are </a:t>
            </a:r>
            <a:r>
              <a:rPr sz="2400" spc="-5" dirty="0">
                <a:latin typeface="Carlito"/>
                <a:cs typeface="Carlito"/>
              </a:rPr>
              <a:t>detailed </a:t>
            </a:r>
            <a:r>
              <a:rPr sz="2400" spc="5" dirty="0">
                <a:latin typeface="Carlito"/>
                <a:cs typeface="Carlito"/>
              </a:rPr>
              <a:t>by </a:t>
            </a:r>
            <a:r>
              <a:rPr sz="2400" spc="-10" dirty="0">
                <a:latin typeface="Carlito"/>
                <a:cs typeface="Carlito"/>
              </a:rPr>
              <a:t>an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example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1190" y="4799329"/>
            <a:ext cx="12642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25" dirty="0">
                <a:solidFill>
                  <a:srgbClr val="006FC0"/>
                </a:solidFill>
                <a:latin typeface="Carlito"/>
                <a:cs typeface="Carlito"/>
              </a:rPr>
              <a:t>Anuj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1055" y="4799329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3203-BD52-4B8A-827B-7316BAAA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26338-3864-4D9F-95FD-99541A688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1404010"/>
            <a:ext cx="2514600" cy="3002890"/>
          </a:xfrm>
        </p:spPr>
      </p:pic>
    </p:spTree>
    <p:extLst>
      <p:ext uri="{BB962C8B-B14F-4D97-AF65-F5344CB8AC3E}">
        <p14:creationId xmlns:p14="http://schemas.microsoft.com/office/powerpoint/2010/main" val="188211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61F9-63CC-46BF-8609-69CEF46C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5513D-DB42-49E5-A95D-A1FD45AF0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716397"/>
            <a:ext cx="7923704" cy="371070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FCF585-8ACC-3AE1-072A-B4FA005A07F4}"/>
                  </a:ext>
                </a:extLst>
              </p14:cNvPr>
              <p14:cNvContentPartPr/>
              <p14:nvPr/>
            </p14:nvContentPartPr>
            <p14:xfrm>
              <a:off x="1800924" y="3745258"/>
              <a:ext cx="968040" cy="132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FCF585-8ACC-3AE1-072A-B4FA005A07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5444" y="3729778"/>
                <a:ext cx="9986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A8F0A5-8A56-4EA1-6FAA-8BA271BF53F1}"/>
                  </a:ext>
                </a:extLst>
              </p14:cNvPr>
              <p14:cNvContentPartPr/>
              <p14:nvPr/>
            </p14:nvContentPartPr>
            <p14:xfrm>
              <a:off x="2442804" y="3518818"/>
              <a:ext cx="1286640" cy="235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A8F0A5-8A56-4EA1-6FAA-8BA271BF53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7320" y="3503338"/>
                <a:ext cx="1317249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BA316E-341E-F3FA-B835-5D083E07C037}"/>
                  </a:ext>
                </a:extLst>
              </p14:cNvPr>
              <p14:cNvContentPartPr/>
              <p14:nvPr/>
            </p14:nvContentPartPr>
            <p14:xfrm>
              <a:off x="3708240" y="3500244"/>
              <a:ext cx="53280" cy="113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BA316E-341E-F3FA-B835-5D083E07C03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93120" y="3485124"/>
                <a:ext cx="838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B54BBB5-88AC-E788-A3DC-FAFABDD9DDEA}"/>
                  </a:ext>
                </a:extLst>
              </p14:cNvPr>
              <p14:cNvContentPartPr/>
              <p14:nvPr/>
            </p14:nvContentPartPr>
            <p14:xfrm>
              <a:off x="3886004" y="3447345"/>
              <a:ext cx="1605240" cy="242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B54BBB5-88AC-E788-A3DC-FAFABDD9DDE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70884" y="3431865"/>
                <a:ext cx="1635840" cy="2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810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4C8C-AF5A-409C-A16C-AE6A8856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98B1C5-0D66-4040-A03A-8F88D97EF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337" y="554171"/>
            <a:ext cx="7200897" cy="4035157"/>
          </a:xfrm>
        </p:spPr>
      </p:pic>
    </p:spTree>
    <p:extLst>
      <p:ext uri="{BB962C8B-B14F-4D97-AF65-F5344CB8AC3E}">
        <p14:creationId xmlns:p14="http://schemas.microsoft.com/office/powerpoint/2010/main" val="415861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2CAF-961D-46D4-8DE3-41533F12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B7AA74-8C2D-4123-9440-326228CD4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753" y="449835"/>
            <a:ext cx="6777647" cy="429508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82377B1-7FE0-F1B4-9587-B75B3FB1434C}"/>
                  </a:ext>
                </a:extLst>
              </p14:cNvPr>
              <p14:cNvContentPartPr/>
              <p14:nvPr/>
            </p14:nvContentPartPr>
            <p14:xfrm>
              <a:off x="6804815" y="3717411"/>
              <a:ext cx="189720" cy="693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82377B1-7FE0-F1B4-9587-B75B3FB143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9335" y="3702291"/>
                <a:ext cx="22032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B097E36-EC77-AF02-5B6F-E6EDCCD75725}"/>
                  </a:ext>
                </a:extLst>
              </p14:cNvPr>
              <p14:cNvContentPartPr/>
              <p14:nvPr/>
            </p14:nvContentPartPr>
            <p14:xfrm>
              <a:off x="7234295" y="3902091"/>
              <a:ext cx="83520" cy="284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B097E36-EC77-AF02-5B6F-E6EDCCD757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8815" y="3886952"/>
                <a:ext cx="114120" cy="3153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909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4" y="1169822"/>
            <a:ext cx="3067050" cy="3350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4074" y="120803"/>
            <a:ext cx="7200897" cy="977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Nodal Analysis :</a:t>
            </a:r>
            <a:r>
              <a:rPr spc="-185" dirty="0"/>
              <a:t> </a:t>
            </a:r>
            <a:r>
              <a:rPr spc="5" dirty="0"/>
              <a:t>Example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5" dirty="0"/>
              <a:t>Anuj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52929" y="1136586"/>
            <a:ext cx="62166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latin typeface="Carlito"/>
                <a:cs typeface="Carlito"/>
              </a:rPr>
              <a:t>Node</a:t>
            </a:r>
            <a:r>
              <a:rPr sz="1550" spc="-10" dirty="0">
                <a:latin typeface="Carlito"/>
                <a:cs typeface="Carlito"/>
              </a:rPr>
              <a:t> </a:t>
            </a:r>
            <a:r>
              <a:rPr sz="1550" spc="10" dirty="0">
                <a:latin typeface="Carlito"/>
                <a:cs typeface="Carlito"/>
              </a:rPr>
              <a:t>1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7695" y="4140200"/>
            <a:ext cx="961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Re</a:t>
            </a:r>
            <a:r>
              <a:rPr sz="1800" spc="-95" dirty="0">
                <a:latin typeface="Carlito"/>
                <a:cs typeface="Carlito"/>
              </a:rPr>
              <a:t>f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-25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35" dirty="0">
                <a:latin typeface="Carlito"/>
                <a:cs typeface="Carlito"/>
              </a:rPr>
              <a:t>n</a:t>
            </a:r>
            <a:r>
              <a:rPr sz="1800" spc="-15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6741" y="2484691"/>
            <a:ext cx="2203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45" dirty="0">
                <a:latin typeface="Arial"/>
                <a:cs typeface="Arial"/>
              </a:rPr>
              <a:t>𝑀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2285" y="3507803"/>
            <a:ext cx="3187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"/>
                <a:cs typeface="Arial"/>
              </a:rPr>
              <a:t>𝐾</a:t>
            </a:r>
            <a:r>
              <a:rPr sz="2025" spc="-150" baseline="-16460" dirty="0">
                <a:latin typeface="Arial"/>
                <a:cs typeface="Arial"/>
              </a:rPr>
              <a:t>2</a:t>
            </a:r>
            <a:endParaRPr sz="2025" baseline="-1646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6127" y="3507803"/>
            <a:ext cx="175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latin typeface="Arial"/>
                <a:cs typeface="Arial"/>
              </a:rPr>
              <a:t>𝐵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7176" y="1526857"/>
            <a:ext cx="67246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Arial"/>
                <a:cs typeface="Arial"/>
              </a:rPr>
              <a:t>𝐾</a:t>
            </a:r>
            <a:r>
              <a:rPr sz="2025" spc="-202" baseline="-16460" dirty="0">
                <a:latin typeface="Arial"/>
                <a:cs typeface="Arial"/>
              </a:rPr>
              <a:t>1</a:t>
            </a:r>
            <a:endParaRPr sz="2025" baseline="-1646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380"/>
              </a:spcBef>
            </a:pPr>
            <a:r>
              <a:rPr sz="1550" spc="15" dirty="0">
                <a:latin typeface="Carlito"/>
                <a:cs typeface="Carlito"/>
              </a:rPr>
              <a:t>Node</a:t>
            </a:r>
            <a:r>
              <a:rPr sz="1550" spc="5" dirty="0">
                <a:latin typeface="Carlito"/>
                <a:cs typeface="Carlito"/>
              </a:rPr>
              <a:t> </a:t>
            </a:r>
            <a:r>
              <a:rPr sz="1550" spc="10" dirty="0">
                <a:latin typeface="Carlito"/>
                <a:cs typeface="Carlito"/>
              </a:rPr>
              <a:t>2</a:t>
            </a:r>
            <a:endParaRPr sz="155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8381" y="2286257"/>
            <a:ext cx="342519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rlito"/>
                <a:cs typeface="Carlito"/>
              </a:rPr>
              <a:t>Step</a:t>
            </a:r>
            <a:r>
              <a:rPr sz="1800" b="1" spc="4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1: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10" dirty="0">
                <a:latin typeface="Carlito"/>
                <a:cs typeface="Carlito"/>
              </a:rPr>
              <a:t>Number of nodes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1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Carlito"/>
                <a:cs typeface="Carlito"/>
              </a:rPr>
              <a:t>Hence, </a:t>
            </a:r>
            <a:r>
              <a:rPr sz="1800" spc="10" dirty="0">
                <a:latin typeface="Carlito"/>
                <a:cs typeface="Carlito"/>
              </a:rPr>
              <a:t>number of </a:t>
            </a:r>
            <a:r>
              <a:rPr sz="1800" spc="5" dirty="0">
                <a:latin typeface="Carlito"/>
                <a:cs typeface="Carlito"/>
              </a:rPr>
              <a:t>displacements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2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</a:t>
            </a:r>
          </a:p>
        </p:txBody>
      </p:sp>
      <p:sp>
        <p:nvSpPr>
          <p:cNvPr id="11" name="object 11"/>
          <p:cNvSpPr/>
          <p:nvPr/>
        </p:nvSpPr>
        <p:spPr>
          <a:xfrm>
            <a:off x="1897633" y="1437639"/>
            <a:ext cx="132715" cy="537210"/>
          </a:xfrm>
          <a:custGeom>
            <a:avLst/>
            <a:gdLst/>
            <a:ahLst/>
            <a:cxnLst/>
            <a:rect l="l" t="t" r="r" b="b"/>
            <a:pathLst>
              <a:path w="132714" h="537210">
                <a:moveTo>
                  <a:pt x="15875" y="406781"/>
                </a:moveTo>
                <a:lnTo>
                  <a:pt x="9143" y="410845"/>
                </a:lnTo>
                <a:lnTo>
                  <a:pt x="2286" y="414782"/>
                </a:lnTo>
                <a:lnTo>
                  <a:pt x="0" y="423545"/>
                </a:lnTo>
                <a:lnTo>
                  <a:pt x="3937" y="430402"/>
                </a:lnTo>
                <a:lnTo>
                  <a:pt x="66293" y="537210"/>
                </a:lnTo>
                <a:lnTo>
                  <a:pt x="82828" y="508889"/>
                </a:lnTo>
                <a:lnTo>
                  <a:pt x="52070" y="508889"/>
                </a:lnTo>
                <a:lnTo>
                  <a:pt x="52070" y="456176"/>
                </a:lnTo>
                <a:lnTo>
                  <a:pt x="28575" y="415925"/>
                </a:lnTo>
                <a:lnTo>
                  <a:pt x="24638" y="409067"/>
                </a:lnTo>
                <a:lnTo>
                  <a:pt x="15875" y="406781"/>
                </a:lnTo>
                <a:close/>
              </a:path>
              <a:path w="132714" h="537210">
                <a:moveTo>
                  <a:pt x="52070" y="456176"/>
                </a:moveTo>
                <a:lnTo>
                  <a:pt x="52070" y="508889"/>
                </a:lnTo>
                <a:lnTo>
                  <a:pt x="80645" y="508889"/>
                </a:lnTo>
                <a:lnTo>
                  <a:pt x="80645" y="501650"/>
                </a:lnTo>
                <a:lnTo>
                  <a:pt x="53975" y="501650"/>
                </a:lnTo>
                <a:lnTo>
                  <a:pt x="66293" y="480545"/>
                </a:lnTo>
                <a:lnTo>
                  <a:pt x="52070" y="456176"/>
                </a:lnTo>
                <a:close/>
              </a:path>
              <a:path w="132714" h="537210">
                <a:moveTo>
                  <a:pt x="116713" y="406781"/>
                </a:moveTo>
                <a:lnTo>
                  <a:pt x="107950" y="409067"/>
                </a:lnTo>
                <a:lnTo>
                  <a:pt x="104013" y="415925"/>
                </a:lnTo>
                <a:lnTo>
                  <a:pt x="80645" y="455959"/>
                </a:lnTo>
                <a:lnTo>
                  <a:pt x="80645" y="508889"/>
                </a:lnTo>
                <a:lnTo>
                  <a:pt x="82828" y="508889"/>
                </a:lnTo>
                <a:lnTo>
                  <a:pt x="128651" y="430402"/>
                </a:lnTo>
                <a:lnTo>
                  <a:pt x="132588" y="423545"/>
                </a:lnTo>
                <a:lnTo>
                  <a:pt x="130302" y="414782"/>
                </a:lnTo>
                <a:lnTo>
                  <a:pt x="123443" y="410845"/>
                </a:lnTo>
                <a:lnTo>
                  <a:pt x="116713" y="406781"/>
                </a:lnTo>
                <a:close/>
              </a:path>
              <a:path w="132714" h="537210">
                <a:moveTo>
                  <a:pt x="66293" y="480545"/>
                </a:moveTo>
                <a:lnTo>
                  <a:pt x="53975" y="501650"/>
                </a:lnTo>
                <a:lnTo>
                  <a:pt x="78613" y="501650"/>
                </a:lnTo>
                <a:lnTo>
                  <a:pt x="66293" y="480545"/>
                </a:lnTo>
                <a:close/>
              </a:path>
              <a:path w="132714" h="537210">
                <a:moveTo>
                  <a:pt x="80645" y="455959"/>
                </a:moveTo>
                <a:lnTo>
                  <a:pt x="66293" y="480545"/>
                </a:lnTo>
                <a:lnTo>
                  <a:pt x="78613" y="501650"/>
                </a:lnTo>
                <a:lnTo>
                  <a:pt x="80645" y="501650"/>
                </a:lnTo>
                <a:lnTo>
                  <a:pt x="80645" y="455959"/>
                </a:lnTo>
                <a:close/>
              </a:path>
              <a:path w="132714" h="537210">
                <a:moveTo>
                  <a:pt x="80645" y="0"/>
                </a:moveTo>
                <a:lnTo>
                  <a:pt x="52070" y="0"/>
                </a:lnTo>
                <a:lnTo>
                  <a:pt x="52070" y="456176"/>
                </a:lnTo>
                <a:lnTo>
                  <a:pt x="66293" y="480545"/>
                </a:lnTo>
                <a:lnTo>
                  <a:pt x="80645" y="455959"/>
                </a:lnTo>
                <a:lnTo>
                  <a:pt x="806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85289" y="1594167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 dirty="0">
                <a:latin typeface="Arial"/>
                <a:cs typeface="Arial"/>
              </a:rPr>
              <a:t>𝐹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92860" y="4782741"/>
            <a:ext cx="867359" cy="26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4973" y="4866560"/>
            <a:ext cx="488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>
                <a:latin typeface="Carlito"/>
                <a:cs typeface="Carlito"/>
              </a:rPr>
              <a:t>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39" y="4853860"/>
            <a:ext cx="122555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5" dirty="0">
                <a:latin typeface="Carlito"/>
                <a:cs typeface="Carlito"/>
              </a:rPr>
              <a:t>Photos</a:t>
            </a:r>
            <a:r>
              <a:rPr sz="1400" spc="-105" dirty="0">
                <a:latin typeface="Carlito"/>
                <a:cs typeface="Carlito"/>
              </a:rPr>
              <a:t> </a:t>
            </a:r>
            <a:r>
              <a:rPr sz="1400" spc="10" dirty="0">
                <a:latin typeface="Carlito"/>
                <a:cs typeface="Carlito"/>
              </a:rPr>
              <a:t>Courtesy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1640585"/>
            <a:ext cx="3857625" cy="2078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Nodal Analysis :</a:t>
            </a:r>
            <a:r>
              <a:rPr spc="-185" dirty="0"/>
              <a:t> </a:t>
            </a:r>
            <a:r>
              <a:rPr spc="5" dirty="0"/>
              <a:t>Example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5" dirty="0"/>
              <a:t>Anuj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57578" y="1687829"/>
            <a:ext cx="29019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215" dirty="0">
                <a:latin typeface="Arial"/>
                <a:cs typeface="Arial"/>
              </a:rPr>
              <a:t>𝑥</a:t>
            </a:r>
            <a:r>
              <a:rPr sz="2025" spc="-322" baseline="-16460" dirty="0">
                <a:latin typeface="Arial"/>
                <a:cs typeface="Arial"/>
              </a:rPr>
              <a:t>1</a:t>
            </a:r>
            <a:endParaRPr sz="2025" baseline="-1646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7535" y="3202241"/>
            <a:ext cx="1520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Reference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20" dirty="0">
                <a:latin typeface="Carlito"/>
                <a:cs typeface="Carlito"/>
              </a:rPr>
              <a:t>Node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1541" y="1687829"/>
            <a:ext cx="29972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175" dirty="0">
                <a:latin typeface="Arial"/>
                <a:cs typeface="Arial"/>
              </a:rPr>
              <a:t>𝑥</a:t>
            </a:r>
            <a:r>
              <a:rPr sz="2025" spc="-262" baseline="-16460" dirty="0">
                <a:latin typeface="Arial"/>
                <a:cs typeface="Arial"/>
              </a:rPr>
              <a:t>2</a:t>
            </a:r>
            <a:endParaRPr sz="2025" baseline="-1646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9192" y="1988818"/>
            <a:ext cx="360242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rlito"/>
                <a:cs typeface="Carlito"/>
              </a:rPr>
              <a:t>Step</a:t>
            </a:r>
            <a:r>
              <a:rPr sz="1800" b="1" spc="4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2: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5" dirty="0">
                <a:latin typeface="Carlito"/>
                <a:cs typeface="Carlito"/>
              </a:rPr>
              <a:t>Displacement </a:t>
            </a:r>
            <a:r>
              <a:rPr sz="1800" spc="15" dirty="0">
                <a:latin typeface="Carlito"/>
                <a:cs typeface="Carlito"/>
              </a:rPr>
              <a:t>and </a:t>
            </a:r>
            <a:r>
              <a:rPr sz="1800" spc="-15" dirty="0">
                <a:latin typeface="Carlito"/>
                <a:cs typeface="Carlito"/>
              </a:rPr>
              <a:t>reference </a:t>
            </a:r>
            <a:r>
              <a:rPr sz="1800" spc="10" dirty="0">
                <a:latin typeface="Carlito"/>
                <a:cs typeface="Carlito"/>
              </a:rPr>
              <a:t>nodes</a:t>
            </a:r>
            <a:r>
              <a:rPr sz="1800" spc="-2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10" dirty="0">
                <a:latin typeface="Carlito"/>
                <a:cs typeface="Carlito"/>
              </a:rPr>
              <a:t>identified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4973" y="4866560"/>
            <a:ext cx="488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>
                <a:latin typeface="Carlito"/>
                <a:cs typeface="Carlito"/>
              </a:rPr>
              <a:t>: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137" y="1454543"/>
            <a:ext cx="4542917" cy="2647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3044" y="457042"/>
            <a:ext cx="7073582" cy="5251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Nodal Analysis :</a:t>
            </a:r>
            <a:r>
              <a:rPr spc="-185" dirty="0"/>
              <a:t> </a:t>
            </a:r>
            <a:r>
              <a:rPr spc="5" dirty="0"/>
              <a:t>Example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5" dirty="0"/>
              <a:t>Anuj</a:t>
            </a:r>
            <a:endParaRPr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313429" y="1437639"/>
            <a:ext cx="29972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175" dirty="0">
                <a:latin typeface="Arial"/>
                <a:cs typeface="Arial"/>
              </a:rPr>
              <a:t>𝑥</a:t>
            </a:r>
            <a:r>
              <a:rPr sz="2025" spc="-262" baseline="-16460" dirty="0">
                <a:latin typeface="Arial"/>
                <a:cs typeface="Arial"/>
              </a:rPr>
              <a:t>2</a:t>
            </a:r>
            <a:endParaRPr sz="2025" baseline="-1646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5985" y="3801745"/>
            <a:ext cx="152400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15" dirty="0">
                <a:latin typeface="Carlito"/>
                <a:cs typeface="Carlito"/>
              </a:rPr>
              <a:t>Reference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20" dirty="0">
                <a:latin typeface="Carlito"/>
                <a:cs typeface="Carlito"/>
              </a:rPr>
              <a:t>Node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4103" y="1046797"/>
            <a:ext cx="6788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rlito"/>
                <a:cs typeface="Carlito"/>
              </a:rPr>
              <a:t>Step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8703" y="1323657"/>
            <a:ext cx="334454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sz="2000" spc="-10" dirty="0">
                <a:latin typeface="Carlito"/>
                <a:cs typeface="Carlito"/>
              </a:rPr>
              <a:t>Connect </a:t>
            </a:r>
            <a:r>
              <a:rPr sz="2000" spc="25" dirty="0">
                <a:latin typeface="Carlito"/>
                <a:cs typeface="Carlito"/>
              </a:rPr>
              <a:t>mass </a:t>
            </a:r>
            <a:r>
              <a:rPr sz="2000" spc="225" dirty="0">
                <a:latin typeface="Arial"/>
                <a:cs typeface="Arial"/>
              </a:rPr>
              <a:t>𝑀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10" dirty="0">
                <a:latin typeface="Carlito"/>
                <a:cs typeface="Carlito"/>
              </a:rPr>
              <a:t>between</a:t>
            </a:r>
            <a:endParaRPr sz="2000" dirty="0">
              <a:latin typeface="Carlito"/>
              <a:cs typeface="Carlito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node </a:t>
            </a:r>
            <a:r>
              <a:rPr sz="2000" spc="-210" dirty="0">
                <a:latin typeface="Arial"/>
                <a:cs typeface="Arial"/>
              </a:rPr>
              <a:t>𝑥</a:t>
            </a:r>
            <a:r>
              <a:rPr sz="2250" spc="-315" baseline="-16666" dirty="0">
                <a:latin typeface="Arial"/>
                <a:cs typeface="Arial"/>
              </a:rPr>
              <a:t>2 </a:t>
            </a:r>
            <a:r>
              <a:rPr sz="2000" spc="10" dirty="0">
                <a:latin typeface="Carlito"/>
                <a:cs typeface="Carlito"/>
              </a:rPr>
              <a:t>and </a:t>
            </a:r>
            <a:r>
              <a:rPr sz="2000" spc="-25" dirty="0">
                <a:latin typeface="Carlito"/>
                <a:cs typeface="Carlito"/>
              </a:rPr>
              <a:t>reference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node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4103" y="1934146"/>
            <a:ext cx="7531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latin typeface="Carlito"/>
                <a:cs typeface="Carlito"/>
              </a:rPr>
              <a:t>Step</a:t>
            </a:r>
            <a:r>
              <a:rPr sz="2000" b="1" spc="-180" dirty="0">
                <a:latin typeface="Carlito"/>
                <a:cs typeface="Carlito"/>
              </a:rPr>
              <a:t> </a:t>
            </a:r>
            <a:r>
              <a:rPr sz="2000" b="1" spc="20" dirty="0">
                <a:latin typeface="Carlito"/>
                <a:cs typeface="Carlito"/>
              </a:rPr>
              <a:t>4: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6003" y="2239581"/>
            <a:ext cx="3300095" cy="1250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000" spc="-10" dirty="0">
                <a:latin typeface="Carlito"/>
                <a:cs typeface="Carlito"/>
              </a:rPr>
              <a:t>Connect </a:t>
            </a:r>
            <a:r>
              <a:rPr sz="2000" dirty="0">
                <a:latin typeface="Carlito"/>
                <a:cs typeface="Carlito"/>
              </a:rPr>
              <a:t>spring </a:t>
            </a:r>
            <a:r>
              <a:rPr sz="2000" spc="-135" dirty="0">
                <a:latin typeface="Arial"/>
                <a:cs typeface="Arial"/>
              </a:rPr>
              <a:t>𝐾</a:t>
            </a:r>
            <a:r>
              <a:rPr sz="2250" spc="-202" baseline="-16666" dirty="0">
                <a:latin typeface="Arial"/>
                <a:cs typeface="Arial"/>
              </a:rPr>
              <a:t>1</a:t>
            </a:r>
            <a:r>
              <a:rPr sz="2250" spc="75" baseline="-16666" dirty="0">
                <a:latin typeface="Arial"/>
                <a:cs typeface="Arial"/>
              </a:rPr>
              <a:t> </a:t>
            </a:r>
            <a:r>
              <a:rPr sz="2000" spc="-10" dirty="0">
                <a:latin typeface="Carlito"/>
                <a:cs typeface="Carlito"/>
              </a:rPr>
              <a:t>between</a:t>
            </a:r>
            <a:endParaRPr sz="2000">
              <a:latin typeface="Carlito"/>
              <a:cs typeface="Carlito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nodes </a:t>
            </a:r>
            <a:r>
              <a:rPr sz="2000" spc="-245" dirty="0">
                <a:latin typeface="Arial"/>
                <a:cs typeface="Arial"/>
              </a:rPr>
              <a:t>𝑥</a:t>
            </a:r>
            <a:r>
              <a:rPr sz="2250" spc="-367" baseline="-16666" dirty="0">
                <a:latin typeface="Arial"/>
                <a:cs typeface="Arial"/>
              </a:rPr>
              <a:t>1 </a:t>
            </a:r>
            <a:r>
              <a:rPr sz="2000" spc="10" dirty="0">
                <a:latin typeface="Carlito"/>
                <a:cs typeface="Carlito"/>
              </a:rPr>
              <a:t>and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210" dirty="0">
                <a:latin typeface="Arial"/>
                <a:cs typeface="Arial"/>
              </a:rPr>
              <a:t>𝑥</a:t>
            </a:r>
            <a:r>
              <a:rPr sz="2250" spc="-315" baseline="-16666" dirty="0">
                <a:latin typeface="Arial"/>
                <a:cs typeface="Arial"/>
              </a:rPr>
              <a:t>2</a:t>
            </a:r>
            <a:endParaRPr sz="2250" baseline="-16666">
              <a:latin typeface="Arial"/>
              <a:cs typeface="Arial"/>
            </a:endParaRPr>
          </a:p>
          <a:p>
            <a:pPr marL="3937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000" spc="-15" dirty="0">
                <a:latin typeface="Carlito"/>
                <a:cs typeface="Carlito"/>
              </a:rPr>
              <a:t>Connect </a:t>
            </a:r>
            <a:r>
              <a:rPr sz="2000" dirty="0">
                <a:latin typeface="Carlito"/>
                <a:cs typeface="Carlito"/>
              </a:rPr>
              <a:t>spring </a:t>
            </a:r>
            <a:r>
              <a:rPr sz="2000" spc="-95" dirty="0">
                <a:latin typeface="Arial"/>
                <a:cs typeface="Arial"/>
              </a:rPr>
              <a:t>𝐾</a:t>
            </a:r>
            <a:r>
              <a:rPr sz="2250" spc="-142" baseline="-16666" dirty="0">
                <a:latin typeface="Arial"/>
                <a:cs typeface="Arial"/>
              </a:rPr>
              <a:t>2</a:t>
            </a:r>
            <a:r>
              <a:rPr sz="2250" spc="82" baseline="-16666" dirty="0">
                <a:latin typeface="Arial"/>
                <a:cs typeface="Arial"/>
              </a:rPr>
              <a:t> </a:t>
            </a:r>
            <a:r>
              <a:rPr sz="2000" spc="-10" dirty="0">
                <a:latin typeface="Carlito"/>
                <a:cs typeface="Carlito"/>
              </a:rPr>
              <a:t>between</a:t>
            </a:r>
            <a:endParaRPr sz="2000">
              <a:latin typeface="Carlito"/>
              <a:cs typeface="Carlito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2000" spc="-210" dirty="0">
                <a:latin typeface="Arial"/>
                <a:cs typeface="Arial"/>
              </a:rPr>
              <a:t>𝑥</a:t>
            </a:r>
            <a:r>
              <a:rPr sz="2250" spc="-315" baseline="-16666" dirty="0">
                <a:latin typeface="Arial"/>
                <a:cs typeface="Arial"/>
              </a:rPr>
              <a:t>2 </a:t>
            </a:r>
            <a:r>
              <a:rPr sz="2000" spc="5" dirty="0">
                <a:latin typeface="Carlito"/>
                <a:cs typeface="Carlito"/>
              </a:rPr>
              <a:t>and </a:t>
            </a:r>
            <a:r>
              <a:rPr sz="2000" spc="-25" dirty="0">
                <a:latin typeface="Carlito"/>
                <a:cs typeface="Carlito"/>
              </a:rPr>
              <a:t>reference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node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4103" y="3461067"/>
            <a:ext cx="7531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latin typeface="Carlito"/>
                <a:cs typeface="Carlito"/>
              </a:rPr>
              <a:t>Step</a:t>
            </a:r>
            <a:r>
              <a:rPr sz="2000" b="1" spc="-180" dirty="0">
                <a:latin typeface="Carlito"/>
                <a:cs typeface="Carlito"/>
              </a:rPr>
              <a:t> </a:t>
            </a:r>
            <a:r>
              <a:rPr sz="2000" b="1" spc="20" dirty="0">
                <a:latin typeface="Carlito"/>
                <a:cs typeface="Carlito"/>
              </a:rPr>
              <a:t>5: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8703" y="3766184"/>
            <a:ext cx="3124200" cy="945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0" marR="43180" indent="-3435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sz="2000" spc="-15" dirty="0">
                <a:latin typeface="Carlito"/>
                <a:cs typeface="Carlito"/>
              </a:rPr>
              <a:t>Connect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spc="-30" dirty="0">
                <a:latin typeface="Carlito"/>
                <a:cs typeface="Carlito"/>
              </a:rPr>
              <a:t>force </a:t>
            </a:r>
            <a:r>
              <a:rPr sz="2000" spc="-260" dirty="0">
                <a:latin typeface="Arial"/>
                <a:cs typeface="Arial"/>
              </a:rPr>
              <a:t>𝐹  </a:t>
            </a:r>
            <a:r>
              <a:rPr sz="2000" spc="-10" dirty="0">
                <a:latin typeface="Carlito"/>
                <a:cs typeface="Carlito"/>
              </a:rPr>
              <a:t>between </a:t>
            </a:r>
            <a:r>
              <a:rPr sz="2000" spc="-245" dirty="0">
                <a:latin typeface="Arial"/>
                <a:cs typeface="Arial"/>
              </a:rPr>
              <a:t>𝑥</a:t>
            </a:r>
            <a:r>
              <a:rPr sz="2250" spc="-367" baseline="-16666" dirty="0">
                <a:latin typeface="Arial"/>
                <a:cs typeface="Arial"/>
              </a:rPr>
              <a:t>1 </a:t>
            </a:r>
            <a:r>
              <a:rPr sz="2000" spc="10" dirty="0">
                <a:latin typeface="Carlito"/>
                <a:cs typeface="Carlito"/>
              </a:rPr>
              <a:t>and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reference  </a:t>
            </a:r>
            <a:r>
              <a:rPr sz="2000" dirty="0">
                <a:latin typeface="Carlito"/>
                <a:cs typeface="Carlito"/>
              </a:rPr>
              <a:t>node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662" y="1463293"/>
            <a:ext cx="29083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210" dirty="0">
                <a:latin typeface="Arial"/>
                <a:cs typeface="Arial"/>
              </a:rPr>
              <a:t>𝑥</a:t>
            </a:r>
            <a:r>
              <a:rPr sz="2025" spc="-315" baseline="-16460" dirty="0">
                <a:latin typeface="Arial"/>
                <a:cs typeface="Arial"/>
              </a:rPr>
              <a:t>1</a:t>
            </a:r>
            <a:endParaRPr sz="2025" baseline="-1646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7190" y="2312923"/>
            <a:ext cx="613410" cy="504825"/>
            <a:chOff x="277190" y="2312923"/>
            <a:chExt cx="613410" cy="504825"/>
          </a:xfrm>
        </p:grpSpPr>
        <p:sp>
          <p:nvSpPr>
            <p:cNvPr id="14" name="object 14"/>
            <p:cNvSpPr/>
            <p:nvPr/>
          </p:nvSpPr>
          <p:spPr>
            <a:xfrm>
              <a:off x="289890" y="2325623"/>
              <a:ext cx="588010" cy="479425"/>
            </a:xfrm>
            <a:custGeom>
              <a:avLst/>
              <a:gdLst/>
              <a:ahLst/>
              <a:cxnLst/>
              <a:rect l="l" t="t" r="r" b="b"/>
              <a:pathLst>
                <a:path w="588010" h="479425">
                  <a:moveTo>
                    <a:pt x="293712" y="0"/>
                  </a:moveTo>
                  <a:lnTo>
                    <a:pt x="240919" y="3861"/>
                  </a:lnTo>
                  <a:lnTo>
                    <a:pt x="191230" y="14994"/>
                  </a:lnTo>
                  <a:lnTo>
                    <a:pt x="145474" y="32718"/>
                  </a:lnTo>
                  <a:lnTo>
                    <a:pt x="104481" y="56358"/>
                  </a:lnTo>
                  <a:lnTo>
                    <a:pt x="69080" y="85232"/>
                  </a:lnTo>
                  <a:lnTo>
                    <a:pt x="40102" y="118665"/>
                  </a:lnTo>
                  <a:lnTo>
                    <a:pt x="18376" y="155976"/>
                  </a:lnTo>
                  <a:lnTo>
                    <a:pt x="4732" y="196487"/>
                  </a:lnTo>
                  <a:lnTo>
                    <a:pt x="0" y="239521"/>
                  </a:lnTo>
                  <a:lnTo>
                    <a:pt x="4732" y="282593"/>
                  </a:lnTo>
                  <a:lnTo>
                    <a:pt x="18376" y="323135"/>
                  </a:lnTo>
                  <a:lnTo>
                    <a:pt x="40102" y="360468"/>
                  </a:lnTo>
                  <a:lnTo>
                    <a:pt x="69080" y="393916"/>
                  </a:lnTo>
                  <a:lnTo>
                    <a:pt x="104481" y="422801"/>
                  </a:lnTo>
                  <a:lnTo>
                    <a:pt x="145474" y="446447"/>
                  </a:lnTo>
                  <a:lnTo>
                    <a:pt x="191230" y="464175"/>
                  </a:lnTo>
                  <a:lnTo>
                    <a:pt x="240919" y="475309"/>
                  </a:lnTo>
                  <a:lnTo>
                    <a:pt x="293712" y="479170"/>
                  </a:lnTo>
                  <a:lnTo>
                    <a:pt x="346509" y="475309"/>
                  </a:lnTo>
                  <a:lnTo>
                    <a:pt x="396202" y="464175"/>
                  </a:lnTo>
                  <a:lnTo>
                    <a:pt x="441960" y="446447"/>
                  </a:lnTo>
                  <a:lnTo>
                    <a:pt x="482955" y="422801"/>
                  </a:lnTo>
                  <a:lnTo>
                    <a:pt x="518356" y="393916"/>
                  </a:lnTo>
                  <a:lnTo>
                    <a:pt x="547335" y="360468"/>
                  </a:lnTo>
                  <a:lnTo>
                    <a:pt x="569061" y="323135"/>
                  </a:lnTo>
                  <a:lnTo>
                    <a:pt x="582706" y="282593"/>
                  </a:lnTo>
                  <a:lnTo>
                    <a:pt x="587438" y="239521"/>
                  </a:lnTo>
                  <a:lnTo>
                    <a:pt x="582706" y="196487"/>
                  </a:lnTo>
                  <a:lnTo>
                    <a:pt x="569061" y="155976"/>
                  </a:lnTo>
                  <a:lnTo>
                    <a:pt x="547335" y="118665"/>
                  </a:lnTo>
                  <a:lnTo>
                    <a:pt x="518356" y="85232"/>
                  </a:lnTo>
                  <a:lnTo>
                    <a:pt x="482955" y="56358"/>
                  </a:lnTo>
                  <a:lnTo>
                    <a:pt x="441960" y="32718"/>
                  </a:lnTo>
                  <a:lnTo>
                    <a:pt x="396202" y="14994"/>
                  </a:lnTo>
                  <a:lnTo>
                    <a:pt x="346509" y="3861"/>
                  </a:lnTo>
                  <a:lnTo>
                    <a:pt x="293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9890" y="2325623"/>
              <a:ext cx="588010" cy="479425"/>
            </a:xfrm>
            <a:custGeom>
              <a:avLst/>
              <a:gdLst/>
              <a:ahLst/>
              <a:cxnLst/>
              <a:rect l="l" t="t" r="r" b="b"/>
              <a:pathLst>
                <a:path w="588010" h="479425">
                  <a:moveTo>
                    <a:pt x="0" y="239521"/>
                  </a:moveTo>
                  <a:lnTo>
                    <a:pt x="4732" y="196487"/>
                  </a:lnTo>
                  <a:lnTo>
                    <a:pt x="18376" y="155976"/>
                  </a:lnTo>
                  <a:lnTo>
                    <a:pt x="40102" y="118665"/>
                  </a:lnTo>
                  <a:lnTo>
                    <a:pt x="69080" y="85232"/>
                  </a:lnTo>
                  <a:lnTo>
                    <a:pt x="104481" y="56358"/>
                  </a:lnTo>
                  <a:lnTo>
                    <a:pt x="145474" y="32718"/>
                  </a:lnTo>
                  <a:lnTo>
                    <a:pt x="191230" y="14994"/>
                  </a:lnTo>
                  <a:lnTo>
                    <a:pt x="240919" y="3861"/>
                  </a:lnTo>
                  <a:lnTo>
                    <a:pt x="293712" y="0"/>
                  </a:lnTo>
                  <a:lnTo>
                    <a:pt x="346509" y="3861"/>
                  </a:lnTo>
                  <a:lnTo>
                    <a:pt x="396202" y="14994"/>
                  </a:lnTo>
                  <a:lnTo>
                    <a:pt x="441960" y="32718"/>
                  </a:lnTo>
                  <a:lnTo>
                    <a:pt x="482955" y="56358"/>
                  </a:lnTo>
                  <a:lnTo>
                    <a:pt x="518356" y="85232"/>
                  </a:lnTo>
                  <a:lnTo>
                    <a:pt x="547335" y="118665"/>
                  </a:lnTo>
                  <a:lnTo>
                    <a:pt x="569061" y="155976"/>
                  </a:lnTo>
                  <a:lnTo>
                    <a:pt x="582706" y="196487"/>
                  </a:lnTo>
                  <a:lnTo>
                    <a:pt x="587438" y="239521"/>
                  </a:lnTo>
                  <a:lnTo>
                    <a:pt x="582706" y="282593"/>
                  </a:lnTo>
                  <a:lnTo>
                    <a:pt x="569061" y="323135"/>
                  </a:lnTo>
                  <a:lnTo>
                    <a:pt x="547335" y="360468"/>
                  </a:lnTo>
                  <a:lnTo>
                    <a:pt x="518356" y="393916"/>
                  </a:lnTo>
                  <a:lnTo>
                    <a:pt x="482955" y="422801"/>
                  </a:lnTo>
                  <a:lnTo>
                    <a:pt x="441960" y="446447"/>
                  </a:lnTo>
                  <a:lnTo>
                    <a:pt x="396202" y="464175"/>
                  </a:lnTo>
                  <a:lnTo>
                    <a:pt x="346509" y="475309"/>
                  </a:lnTo>
                  <a:lnTo>
                    <a:pt x="293712" y="479170"/>
                  </a:lnTo>
                  <a:lnTo>
                    <a:pt x="240919" y="475309"/>
                  </a:lnTo>
                  <a:lnTo>
                    <a:pt x="191230" y="464175"/>
                  </a:lnTo>
                  <a:lnTo>
                    <a:pt x="145474" y="446447"/>
                  </a:lnTo>
                  <a:lnTo>
                    <a:pt x="104481" y="422801"/>
                  </a:lnTo>
                  <a:lnTo>
                    <a:pt x="69080" y="393916"/>
                  </a:lnTo>
                  <a:lnTo>
                    <a:pt x="40102" y="360468"/>
                  </a:lnTo>
                  <a:lnTo>
                    <a:pt x="18376" y="323135"/>
                  </a:lnTo>
                  <a:lnTo>
                    <a:pt x="4732" y="282593"/>
                  </a:lnTo>
                  <a:lnTo>
                    <a:pt x="0" y="23952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7283" y="2325623"/>
              <a:ext cx="132715" cy="479425"/>
            </a:xfrm>
            <a:custGeom>
              <a:avLst/>
              <a:gdLst/>
              <a:ahLst/>
              <a:cxnLst/>
              <a:rect l="l" t="t" r="r" b="b"/>
              <a:pathLst>
                <a:path w="132715" h="479425">
                  <a:moveTo>
                    <a:pt x="66325" y="56586"/>
                  </a:moveTo>
                  <a:lnTo>
                    <a:pt x="52044" y="81071"/>
                  </a:lnTo>
                  <a:lnTo>
                    <a:pt x="52031" y="479170"/>
                  </a:lnTo>
                  <a:lnTo>
                    <a:pt x="80606" y="479170"/>
                  </a:lnTo>
                  <a:lnTo>
                    <a:pt x="80606" y="81071"/>
                  </a:lnTo>
                  <a:lnTo>
                    <a:pt x="66325" y="56586"/>
                  </a:lnTo>
                  <a:close/>
                </a:path>
                <a:path w="132715" h="479425">
                  <a:moveTo>
                    <a:pt x="66319" y="0"/>
                  </a:moveTo>
                  <a:lnTo>
                    <a:pt x="3975" y="106806"/>
                  </a:lnTo>
                  <a:lnTo>
                    <a:pt x="0" y="113664"/>
                  </a:lnTo>
                  <a:lnTo>
                    <a:pt x="2298" y="122427"/>
                  </a:lnTo>
                  <a:lnTo>
                    <a:pt x="15938" y="130301"/>
                  </a:lnTo>
                  <a:lnTo>
                    <a:pt x="24688" y="128015"/>
                  </a:lnTo>
                  <a:lnTo>
                    <a:pt x="28663" y="121157"/>
                  </a:lnTo>
                  <a:lnTo>
                    <a:pt x="52031" y="81093"/>
                  </a:lnTo>
                  <a:lnTo>
                    <a:pt x="52031" y="28320"/>
                  </a:lnTo>
                  <a:lnTo>
                    <a:pt x="82854" y="28320"/>
                  </a:lnTo>
                  <a:lnTo>
                    <a:pt x="66319" y="0"/>
                  </a:lnTo>
                  <a:close/>
                </a:path>
                <a:path w="132715" h="479425">
                  <a:moveTo>
                    <a:pt x="82854" y="28320"/>
                  </a:moveTo>
                  <a:lnTo>
                    <a:pt x="80606" y="28320"/>
                  </a:lnTo>
                  <a:lnTo>
                    <a:pt x="80619" y="81093"/>
                  </a:lnTo>
                  <a:lnTo>
                    <a:pt x="103987" y="121157"/>
                  </a:lnTo>
                  <a:lnTo>
                    <a:pt x="107962" y="128015"/>
                  </a:lnTo>
                  <a:lnTo>
                    <a:pt x="116712" y="130301"/>
                  </a:lnTo>
                  <a:lnTo>
                    <a:pt x="130340" y="122427"/>
                  </a:lnTo>
                  <a:lnTo>
                    <a:pt x="132651" y="113664"/>
                  </a:lnTo>
                  <a:lnTo>
                    <a:pt x="128676" y="106806"/>
                  </a:lnTo>
                  <a:lnTo>
                    <a:pt x="82854" y="28320"/>
                  </a:lnTo>
                  <a:close/>
                </a:path>
                <a:path w="132715" h="479425">
                  <a:moveTo>
                    <a:pt x="80606" y="28320"/>
                  </a:moveTo>
                  <a:lnTo>
                    <a:pt x="52031" y="28320"/>
                  </a:lnTo>
                  <a:lnTo>
                    <a:pt x="52031" y="81093"/>
                  </a:lnTo>
                  <a:lnTo>
                    <a:pt x="66325" y="56586"/>
                  </a:lnTo>
                  <a:lnTo>
                    <a:pt x="53987" y="35432"/>
                  </a:lnTo>
                  <a:lnTo>
                    <a:pt x="80606" y="35432"/>
                  </a:lnTo>
                  <a:lnTo>
                    <a:pt x="80606" y="28320"/>
                  </a:lnTo>
                  <a:close/>
                </a:path>
                <a:path w="132715" h="479425">
                  <a:moveTo>
                    <a:pt x="80606" y="35432"/>
                  </a:moveTo>
                  <a:lnTo>
                    <a:pt x="78663" y="35432"/>
                  </a:lnTo>
                  <a:lnTo>
                    <a:pt x="66325" y="56586"/>
                  </a:lnTo>
                  <a:lnTo>
                    <a:pt x="80606" y="81071"/>
                  </a:lnTo>
                  <a:lnTo>
                    <a:pt x="80606" y="35432"/>
                  </a:lnTo>
                  <a:close/>
                </a:path>
                <a:path w="132715" h="479425">
                  <a:moveTo>
                    <a:pt x="78663" y="35432"/>
                  </a:moveTo>
                  <a:lnTo>
                    <a:pt x="53987" y="35432"/>
                  </a:lnTo>
                  <a:lnTo>
                    <a:pt x="66325" y="56586"/>
                  </a:lnTo>
                  <a:lnTo>
                    <a:pt x="78663" y="3543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33132" y="2477769"/>
            <a:ext cx="1657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330" dirty="0">
                <a:latin typeface="Arial"/>
                <a:cs typeface="Arial"/>
              </a:rPr>
              <a:t>𝐹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78760" y="2396807"/>
            <a:ext cx="175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latin typeface="Arial"/>
                <a:cs typeface="Arial"/>
              </a:rPr>
              <a:t>𝐵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15363" y="1971103"/>
            <a:ext cx="309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Arial"/>
                <a:cs typeface="Arial"/>
              </a:rPr>
              <a:t>𝐾</a:t>
            </a:r>
            <a:r>
              <a:rPr sz="2025" spc="-202" baseline="-16460" dirty="0">
                <a:latin typeface="Arial"/>
                <a:cs typeface="Arial"/>
              </a:rPr>
              <a:t>1</a:t>
            </a:r>
            <a:endParaRPr sz="2025" baseline="-1646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0195" y="2262504"/>
            <a:ext cx="31940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100" dirty="0">
                <a:latin typeface="Arial"/>
                <a:cs typeface="Arial"/>
              </a:rPr>
              <a:t>𝐾</a:t>
            </a:r>
            <a:r>
              <a:rPr sz="2025" spc="-150" baseline="-16460" dirty="0">
                <a:latin typeface="Arial"/>
                <a:cs typeface="Arial"/>
              </a:rPr>
              <a:t>2</a:t>
            </a:r>
            <a:endParaRPr sz="2025" baseline="-1646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4904" y="2818447"/>
            <a:ext cx="2203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45" dirty="0">
                <a:latin typeface="Arial"/>
                <a:cs typeface="Arial"/>
              </a:rPr>
              <a:t>𝑀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94973" y="4866560"/>
            <a:ext cx="488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>
                <a:latin typeface="Carlito"/>
                <a:cs typeface="Carlito"/>
              </a:rPr>
              <a:t>: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8867" y="662877"/>
            <a:ext cx="7073582" cy="5251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Nodal Analysis :</a:t>
            </a:r>
            <a:r>
              <a:rPr spc="-185" dirty="0"/>
              <a:t> </a:t>
            </a:r>
            <a:r>
              <a:rPr spc="5" dirty="0"/>
              <a:t>Example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5" dirty="0"/>
              <a:t>Anuj</a:t>
            </a:r>
            <a:endParaRPr dirty="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60390" y="1103947"/>
            <a:ext cx="6788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rlito"/>
                <a:cs typeface="Carlito"/>
              </a:rPr>
              <a:t>Step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6: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1634" y="1761870"/>
            <a:ext cx="966469" cy="238760"/>
          </a:xfrm>
          <a:custGeom>
            <a:avLst/>
            <a:gdLst/>
            <a:ahLst/>
            <a:cxnLst/>
            <a:rect l="l" t="t" r="r" b="b"/>
            <a:pathLst>
              <a:path w="966470" h="238760">
                <a:moveTo>
                  <a:pt x="890396" y="0"/>
                </a:moveTo>
                <a:lnTo>
                  <a:pt x="887094" y="9651"/>
                </a:lnTo>
                <a:lnTo>
                  <a:pt x="900830" y="15652"/>
                </a:lnTo>
                <a:lnTo>
                  <a:pt x="912685" y="23939"/>
                </a:lnTo>
                <a:lnTo>
                  <a:pt x="936750" y="62295"/>
                </a:lnTo>
                <a:lnTo>
                  <a:pt x="944625" y="117855"/>
                </a:lnTo>
                <a:lnTo>
                  <a:pt x="943744" y="138884"/>
                </a:lnTo>
                <a:lnTo>
                  <a:pt x="930529" y="190372"/>
                </a:lnTo>
                <a:lnTo>
                  <a:pt x="900971" y="222502"/>
                </a:lnTo>
                <a:lnTo>
                  <a:pt x="887348" y="228472"/>
                </a:lnTo>
                <a:lnTo>
                  <a:pt x="890396" y="238251"/>
                </a:lnTo>
                <a:lnTo>
                  <a:pt x="935902" y="211195"/>
                </a:lnTo>
                <a:lnTo>
                  <a:pt x="961469" y="161242"/>
                </a:lnTo>
                <a:lnTo>
                  <a:pt x="966342" y="119125"/>
                </a:lnTo>
                <a:lnTo>
                  <a:pt x="965126" y="97289"/>
                </a:lnTo>
                <a:lnTo>
                  <a:pt x="955359" y="58618"/>
                </a:lnTo>
                <a:lnTo>
                  <a:pt x="922877" y="15271"/>
                </a:lnTo>
                <a:lnTo>
                  <a:pt x="907708" y="6242"/>
                </a:lnTo>
                <a:lnTo>
                  <a:pt x="890396" y="0"/>
                </a:lnTo>
                <a:close/>
              </a:path>
              <a:path w="966470" h="238760">
                <a:moveTo>
                  <a:pt x="75945" y="0"/>
                </a:moveTo>
                <a:lnTo>
                  <a:pt x="30565" y="27110"/>
                </a:lnTo>
                <a:lnTo>
                  <a:pt x="4937" y="77120"/>
                </a:lnTo>
                <a:lnTo>
                  <a:pt x="0" y="119125"/>
                </a:lnTo>
                <a:lnTo>
                  <a:pt x="1216" y="141035"/>
                </a:lnTo>
                <a:lnTo>
                  <a:pt x="10983" y="179758"/>
                </a:lnTo>
                <a:lnTo>
                  <a:pt x="43465" y="222996"/>
                </a:lnTo>
                <a:lnTo>
                  <a:pt x="75945" y="238251"/>
                </a:lnTo>
                <a:lnTo>
                  <a:pt x="78993" y="228472"/>
                </a:lnTo>
                <a:lnTo>
                  <a:pt x="65424" y="222502"/>
                </a:lnTo>
                <a:lnTo>
                  <a:pt x="53689" y="214137"/>
                </a:lnTo>
                <a:lnTo>
                  <a:pt x="29646" y="175131"/>
                </a:lnTo>
                <a:lnTo>
                  <a:pt x="21716" y="117855"/>
                </a:lnTo>
                <a:lnTo>
                  <a:pt x="22598" y="97573"/>
                </a:lnTo>
                <a:lnTo>
                  <a:pt x="35813" y="47370"/>
                </a:lnTo>
                <a:lnTo>
                  <a:pt x="65639" y="15652"/>
                </a:lnTo>
                <a:lnTo>
                  <a:pt x="79375" y="9651"/>
                </a:lnTo>
                <a:lnTo>
                  <a:pt x="75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09590" y="1380807"/>
            <a:ext cx="373062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rlito"/>
                <a:cs typeface="Carlito"/>
              </a:rPr>
              <a:t>Apply </a:t>
            </a:r>
            <a:r>
              <a:rPr sz="2000" spc="-25" dirty="0">
                <a:latin typeface="Carlito"/>
                <a:cs typeface="Carlito"/>
              </a:rPr>
              <a:t>Newton’s </a:t>
            </a:r>
            <a:r>
              <a:rPr sz="2000" dirty="0">
                <a:latin typeface="Carlito"/>
                <a:cs typeface="Carlito"/>
              </a:rPr>
              <a:t>2</a:t>
            </a:r>
            <a:r>
              <a:rPr sz="2025" baseline="24691" dirty="0">
                <a:latin typeface="Carlito"/>
                <a:cs typeface="Carlito"/>
              </a:rPr>
              <a:t>nd </a:t>
            </a:r>
            <a:r>
              <a:rPr sz="2000" spc="5" dirty="0">
                <a:latin typeface="Carlito"/>
                <a:cs typeface="Carlito"/>
              </a:rPr>
              <a:t>law </a:t>
            </a:r>
            <a:r>
              <a:rPr sz="2000" spc="10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node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30" dirty="0">
                <a:latin typeface="Arial"/>
                <a:cs typeface="Arial"/>
              </a:rPr>
              <a:t>𝑥</a:t>
            </a:r>
            <a:r>
              <a:rPr sz="2250" spc="-195" baseline="-16666" dirty="0">
                <a:latin typeface="Arial"/>
                <a:cs typeface="Arial"/>
              </a:rPr>
              <a:t>1</a:t>
            </a:r>
            <a:r>
              <a:rPr sz="2000" spc="-130" dirty="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  <a:tabLst>
                <a:tab pos="2809240" algn="l"/>
              </a:tabLst>
            </a:pPr>
            <a:r>
              <a:rPr sz="2000" spc="-265" dirty="0">
                <a:latin typeface="Arial"/>
                <a:cs typeface="Arial"/>
              </a:rPr>
              <a:t>𝐹  </a:t>
            </a:r>
            <a:r>
              <a:rPr sz="2000" spc="345" dirty="0">
                <a:latin typeface="Arial"/>
                <a:cs typeface="Arial"/>
              </a:rPr>
              <a:t>= </a:t>
            </a:r>
            <a:r>
              <a:rPr sz="2000" spc="-135" dirty="0">
                <a:latin typeface="Arial"/>
                <a:cs typeface="Arial"/>
              </a:rPr>
              <a:t>𝐾</a:t>
            </a:r>
            <a:r>
              <a:rPr sz="2250" spc="-202" baseline="-16666" dirty="0">
                <a:latin typeface="Arial"/>
                <a:cs typeface="Arial"/>
              </a:rPr>
              <a:t>1   </a:t>
            </a:r>
            <a:r>
              <a:rPr sz="2000" spc="-250" dirty="0">
                <a:latin typeface="Arial"/>
                <a:cs typeface="Arial"/>
              </a:rPr>
              <a:t>𝑥</a:t>
            </a:r>
            <a:r>
              <a:rPr sz="2250" spc="-375" baseline="-16666" dirty="0">
                <a:latin typeface="Arial"/>
                <a:cs typeface="Arial"/>
              </a:rPr>
              <a:t>1</a:t>
            </a:r>
            <a:r>
              <a:rPr sz="2250" spc="-270" baseline="-16666" dirty="0">
                <a:latin typeface="Arial"/>
                <a:cs typeface="Arial"/>
              </a:rPr>
              <a:t> </a:t>
            </a:r>
            <a:r>
              <a:rPr sz="2000" spc="345" dirty="0">
                <a:latin typeface="Arial"/>
                <a:cs typeface="Arial"/>
              </a:rPr>
              <a:t>−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10" dirty="0">
                <a:latin typeface="Arial"/>
                <a:cs typeface="Arial"/>
              </a:rPr>
              <a:t>𝑥</a:t>
            </a:r>
            <a:r>
              <a:rPr sz="2250" spc="-315" baseline="-16666" dirty="0">
                <a:latin typeface="Arial"/>
                <a:cs typeface="Arial"/>
              </a:rPr>
              <a:t>2	</a:t>
            </a:r>
            <a:r>
              <a:rPr sz="2000" spc="10" dirty="0">
                <a:latin typeface="Carlito"/>
                <a:cs typeface="Carlito"/>
              </a:rPr>
              <a:t>(1)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4990" y="2296731"/>
            <a:ext cx="369252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rlito"/>
                <a:cs typeface="Carlito"/>
              </a:rPr>
              <a:t>Apply </a:t>
            </a:r>
            <a:r>
              <a:rPr sz="2000" spc="-25" dirty="0">
                <a:latin typeface="Carlito"/>
                <a:cs typeface="Carlito"/>
              </a:rPr>
              <a:t>Newton’s </a:t>
            </a:r>
            <a:r>
              <a:rPr sz="2000" dirty="0">
                <a:latin typeface="Carlito"/>
                <a:cs typeface="Carlito"/>
              </a:rPr>
              <a:t>2</a:t>
            </a:r>
            <a:r>
              <a:rPr sz="2025" baseline="24691" dirty="0">
                <a:latin typeface="Carlito"/>
                <a:cs typeface="Carlito"/>
              </a:rPr>
              <a:t>nd </a:t>
            </a:r>
            <a:r>
              <a:rPr sz="2000" spc="5" dirty="0">
                <a:latin typeface="Carlito"/>
                <a:cs typeface="Carlito"/>
              </a:rPr>
              <a:t>law </a:t>
            </a:r>
            <a:r>
              <a:rPr sz="2000" spc="10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node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30" dirty="0">
                <a:latin typeface="Arial"/>
                <a:cs typeface="Arial"/>
              </a:rPr>
              <a:t>𝑥</a:t>
            </a:r>
            <a:r>
              <a:rPr sz="2250" spc="-195" baseline="-16666" dirty="0">
                <a:latin typeface="Arial"/>
                <a:cs typeface="Arial"/>
              </a:rPr>
              <a:t>2</a:t>
            </a:r>
            <a:r>
              <a:rPr sz="2000" spc="-130" dirty="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47533" y="2676270"/>
            <a:ext cx="956944" cy="238760"/>
          </a:xfrm>
          <a:custGeom>
            <a:avLst/>
            <a:gdLst/>
            <a:ahLst/>
            <a:cxnLst/>
            <a:rect l="l" t="t" r="r" b="b"/>
            <a:pathLst>
              <a:path w="956945" h="238760">
                <a:moveTo>
                  <a:pt x="880872" y="0"/>
                </a:moveTo>
                <a:lnTo>
                  <a:pt x="877570" y="9652"/>
                </a:lnTo>
                <a:lnTo>
                  <a:pt x="891305" y="15652"/>
                </a:lnTo>
                <a:lnTo>
                  <a:pt x="903160" y="23939"/>
                </a:lnTo>
                <a:lnTo>
                  <a:pt x="927225" y="62295"/>
                </a:lnTo>
                <a:lnTo>
                  <a:pt x="935101" y="117856"/>
                </a:lnTo>
                <a:lnTo>
                  <a:pt x="934219" y="138884"/>
                </a:lnTo>
                <a:lnTo>
                  <a:pt x="921004" y="190373"/>
                </a:lnTo>
                <a:lnTo>
                  <a:pt x="891446" y="222502"/>
                </a:lnTo>
                <a:lnTo>
                  <a:pt x="877824" y="228473"/>
                </a:lnTo>
                <a:lnTo>
                  <a:pt x="880872" y="238252"/>
                </a:lnTo>
                <a:lnTo>
                  <a:pt x="926377" y="211195"/>
                </a:lnTo>
                <a:lnTo>
                  <a:pt x="951944" y="161242"/>
                </a:lnTo>
                <a:lnTo>
                  <a:pt x="956818" y="119126"/>
                </a:lnTo>
                <a:lnTo>
                  <a:pt x="955601" y="97289"/>
                </a:lnTo>
                <a:lnTo>
                  <a:pt x="945834" y="58618"/>
                </a:lnTo>
                <a:lnTo>
                  <a:pt x="913352" y="15271"/>
                </a:lnTo>
                <a:lnTo>
                  <a:pt x="898183" y="6242"/>
                </a:lnTo>
                <a:lnTo>
                  <a:pt x="880872" y="0"/>
                </a:lnTo>
                <a:close/>
              </a:path>
              <a:path w="956945" h="238760">
                <a:moveTo>
                  <a:pt x="75946" y="0"/>
                </a:moveTo>
                <a:lnTo>
                  <a:pt x="30565" y="27110"/>
                </a:lnTo>
                <a:lnTo>
                  <a:pt x="4937" y="77120"/>
                </a:lnTo>
                <a:lnTo>
                  <a:pt x="0" y="119126"/>
                </a:lnTo>
                <a:lnTo>
                  <a:pt x="1216" y="141035"/>
                </a:lnTo>
                <a:lnTo>
                  <a:pt x="10983" y="179758"/>
                </a:lnTo>
                <a:lnTo>
                  <a:pt x="43465" y="222996"/>
                </a:lnTo>
                <a:lnTo>
                  <a:pt x="75946" y="238252"/>
                </a:lnTo>
                <a:lnTo>
                  <a:pt x="78994" y="228473"/>
                </a:lnTo>
                <a:lnTo>
                  <a:pt x="65424" y="222502"/>
                </a:lnTo>
                <a:lnTo>
                  <a:pt x="53689" y="214137"/>
                </a:lnTo>
                <a:lnTo>
                  <a:pt x="29646" y="175131"/>
                </a:lnTo>
                <a:lnTo>
                  <a:pt x="21717" y="117856"/>
                </a:lnTo>
                <a:lnTo>
                  <a:pt x="22598" y="97573"/>
                </a:lnTo>
                <a:lnTo>
                  <a:pt x="35814" y="47371"/>
                </a:lnTo>
                <a:lnTo>
                  <a:pt x="65639" y="15652"/>
                </a:lnTo>
                <a:lnTo>
                  <a:pt x="79375" y="9652"/>
                </a:lnTo>
                <a:lnTo>
                  <a:pt x="75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89954" y="2725991"/>
            <a:ext cx="233870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6600" algn="l"/>
                <a:tab pos="1318260" algn="l"/>
                <a:tab pos="1680845" algn="l"/>
                <a:tab pos="2214880" algn="l"/>
              </a:tabLst>
            </a:pPr>
            <a:r>
              <a:rPr sz="1500" spc="35" dirty="0">
                <a:latin typeface="Arial"/>
                <a:cs typeface="Arial"/>
              </a:rPr>
              <a:t>2	2	1	2	1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0390" y="2602166"/>
            <a:ext cx="353631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13460" algn="l"/>
                <a:tab pos="1747520" algn="l"/>
                <a:tab pos="2376805" algn="l"/>
                <a:tab pos="2672715" algn="l"/>
                <a:tab pos="3330575" algn="l"/>
              </a:tabLst>
            </a:pPr>
            <a:r>
              <a:rPr sz="2000" spc="10" dirty="0">
                <a:latin typeface="Arial"/>
                <a:cs typeface="Arial"/>
              </a:rPr>
              <a:t>0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345" dirty="0">
                <a:latin typeface="Arial"/>
                <a:cs typeface="Arial"/>
              </a:rPr>
              <a:t>=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300" dirty="0">
                <a:latin typeface="Arial"/>
                <a:cs typeface="Arial"/>
              </a:rPr>
              <a:t>𝑀</a:t>
            </a:r>
            <a:r>
              <a:rPr sz="2000" spc="-565" dirty="0">
                <a:latin typeface="Arial"/>
                <a:cs typeface="Arial"/>
              </a:rPr>
              <a:t>𝑥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45" dirty="0">
                <a:latin typeface="Arial"/>
                <a:cs typeface="Arial"/>
              </a:rPr>
              <a:t>+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10" dirty="0">
                <a:latin typeface="Arial"/>
                <a:cs typeface="Arial"/>
              </a:rPr>
              <a:t>𝐵</a:t>
            </a:r>
            <a:r>
              <a:rPr sz="2000" spc="-565" dirty="0">
                <a:latin typeface="Arial"/>
                <a:cs typeface="Arial"/>
              </a:rPr>
              <a:t>𝑥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45" dirty="0">
                <a:latin typeface="Arial"/>
                <a:cs typeface="Arial"/>
              </a:rPr>
              <a:t>+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𝐾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65" dirty="0">
                <a:latin typeface="Arial"/>
                <a:cs typeface="Arial"/>
              </a:rPr>
              <a:t>𝑥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45" dirty="0">
                <a:latin typeface="Arial"/>
                <a:cs typeface="Arial"/>
              </a:rPr>
              <a:t>−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65" dirty="0">
                <a:latin typeface="Arial"/>
                <a:cs typeface="Arial"/>
              </a:rPr>
              <a:t>𝑥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45" dirty="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2315" y="3022028"/>
            <a:ext cx="3937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875" algn="l"/>
              </a:tabLst>
            </a:pPr>
            <a:r>
              <a:rPr sz="1500" spc="35" dirty="0">
                <a:latin typeface="Arial"/>
                <a:cs typeface="Arial"/>
              </a:rPr>
              <a:t>2	2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0390" y="2897885"/>
            <a:ext cx="30594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58440" algn="l"/>
              </a:tabLst>
            </a:pPr>
            <a:r>
              <a:rPr sz="2000" spc="-114" dirty="0">
                <a:latin typeface="Arial"/>
                <a:cs typeface="Arial"/>
              </a:rPr>
              <a:t>𝐾 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560" dirty="0">
                <a:latin typeface="Arial"/>
                <a:cs typeface="Arial"/>
              </a:rPr>
              <a:t>𝑥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Carlito"/>
                <a:cs typeface="Carlito"/>
              </a:rPr>
              <a:t>(</a:t>
            </a:r>
            <a:r>
              <a:rPr sz="2000" spc="30" dirty="0">
                <a:latin typeface="Carlito"/>
                <a:cs typeface="Carlito"/>
              </a:rPr>
              <a:t>2</a:t>
            </a:r>
            <a:r>
              <a:rPr sz="2000" spc="5" dirty="0"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0390" y="3508692"/>
            <a:ext cx="3447415" cy="945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Carlito"/>
                <a:cs typeface="Carlito"/>
              </a:rPr>
              <a:t>Eq.1 and Eq.2 give the  mathematical model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5" dirty="0">
                <a:latin typeface="Carlito"/>
                <a:cs typeface="Carlito"/>
              </a:rPr>
              <a:t>the</a:t>
            </a:r>
            <a:r>
              <a:rPr sz="2000" spc="-2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given  </a:t>
            </a:r>
            <a:r>
              <a:rPr sz="2000" spc="-5" dirty="0">
                <a:latin typeface="Carlito"/>
                <a:cs typeface="Carlito"/>
              </a:rPr>
              <a:t>mechanical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10" dirty="0"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4137" y="1454543"/>
            <a:ext cx="4542917" cy="2647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13429" y="1437639"/>
            <a:ext cx="29972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175" dirty="0">
                <a:latin typeface="Arial"/>
                <a:cs typeface="Arial"/>
              </a:rPr>
              <a:t>𝑥</a:t>
            </a:r>
            <a:r>
              <a:rPr sz="2025" spc="-262" baseline="-16460" dirty="0">
                <a:latin typeface="Arial"/>
                <a:cs typeface="Arial"/>
              </a:rPr>
              <a:t>2</a:t>
            </a:r>
            <a:endParaRPr sz="2025" baseline="-1646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5985" y="3801745"/>
            <a:ext cx="152400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15" dirty="0">
                <a:latin typeface="Carlito"/>
                <a:cs typeface="Carlito"/>
              </a:rPr>
              <a:t>Reference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20" dirty="0">
                <a:latin typeface="Carlito"/>
                <a:cs typeface="Carlito"/>
              </a:rPr>
              <a:t>Node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0062" y="1463293"/>
            <a:ext cx="14795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20" dirty="0">
                <a:latin typeface="Arial"/>
                <a:cs typeface="Arial"/>
              </a:rPr>
              <a:t>𝑥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4680" y="1568386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3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7190" y="2312923"/>
            <a:ext cx="613410" cy="504825"/>
            <a:chOff x="277190" y="2312923"/>
            <a:chExt cx="613410" cy="504825"/>
          </a:xfrm>
        </p:grpSpPr>
        <p:sp>
          <p:nvSpPr>
            <p:cNvPr id="20" name="object 20"/>
            <p:cNvSpPr/>
            <p:nvPr/>
          </p:nvSpPr>
          <p:spPr>
            <a:xfrm>
              <a:off x="289890" y="2325623"/>
              <a:ext cx="588010" cy="479425"/>
            </a:xfrm>
            <a:custGeom>
              <a:avLst/>
              <a:gdLst/>
              <a:ahLst/>
              <a:cxnLst/>
              <a:rect l="l" t="t" r="r" b="b"/>
              <a:pathLst>
                <a:path w="588010" h="479425">
                  <a:moveTo>
                    <a:pt x="293712" y="0"/>
                  </a:moveTo>
                  <a:lnTo>
                    <a:pt x="240919" y="3861"/>
                  </a:lnTo>
                  <a:lnTo>
                    <a:pt x="191230" y="14994"/>
                  </a:lnTo>
                  <a:lnTo>
                    <a:pt x="145474" y="32718"/>
                  </a:lnTo>
                  <a:lnTo>
                    <a:pt x="104481" y="56358"/>
                  </a:lnTo>
                  <a:lnTo>
                    <a:pt x="69080" y="85232"/>
                  </a:lnTo>
                  <a:lnTo>
                    <a:pt x="40102" y="118665"/>
                  </a:lnTo>
                  <a:lnTo>
                    <a:pt x="18376" y="155976"/>
                  </a:lnTo>
                  <a:lnTo>
                    <a:pt x="4732" y="196487"/>
                  </a:lnTo>
                  <a:lnTo>
                    <a:pt x="0" y="239521"/>
                  </a:lnTo>
                  <a:lnTo>
                    <a:pt x="4732" y="282593"/>
                  </a:lnTo>
                  <a:lnTo>
                    <a:pt x="18376" y="323135"/>
                  </a:lnTo>
                  <a:lnTo>
                    <a:pt x="40102" y="360468"/>
                  </a:lnTo>
                  <a:lnTo>
                    <a:pt x="69080" y="393916"/>
                  </a:lnTo>
                  <a:lnTo>
                    <a:pt x="104481" y="422801"/>
                  </a:lnTo>
                  <a:lnTo>
                    <a:pt x="145474" y="446447"/>
                  </a:lnTo>
                  <a:lnTo>
                    <a:pt x="191230" y="464175"/>
                  </a:lnTo>
                  <a:lnTo>
                    <a:pt x="240919" y="475309"/>
                  </a:lnTo>
                  <a:lnTo>
                    <a:pt x="293712" y="479170"/>
                  </a:lnTo>
                  <a:lnTo>
                    <a:pt x="346509" y="475309"/>
                  </a:lnTo>
                  <a:lnTo>
                    <a:pt x="396202" y="464175"/>
                  </a:lnTo>
                  <a:lnTo>
                    <a:pt x="441960" y="446447"/>
                  </a:lnTo>
                  <a:lnTo>
                    <a:pt x="482955" y="422801"/>
                  </a:lnTo>
                  <a:lnTo>
                    <a:pt x="518356" y="393916"/>
                  </a:lnTo>
                  <a:lnTo>
                    <a:pt x="547335" y="360468"/>
                  </a:lnTo>
                  <a:lnTo>
                    <a:pt x="569061" y="323135"/>
                  </a:lnTo>
                  <a:lnTo>
                    <a:pt x="582706" y="282593"/>
                  </a:lnTo>
                  <a:lnTo>
                    <a:pt x="587438" y="239521"/>
                  </a:lnTo>
                  <a:lnTo>
                    <a:pt x="582706" y="196487"/>
                  </a:lnTo>
                  <a:lnTo>
                    <a:pt x="569061" y="155976"/>
                  </a:lnTo>
                  <a:lnTo>
                    <a:pt x="547335" y="118665"/>
                  </a:lnTo>
                  <a:lnTo>
                    <a:pt x="518356" y="85232"/>
                  </a:lnTo>
                  <a:lnTo>
                    <a:pt x="482955" y="56358"/>
                  </a:lnTo>
                  <a:lnTo>
                    <a:pt x="441960" y="32718"/>
                  </a:lnTo>
                  <a:lnTo>
                    <a:pt x="396202" y="14994"/>
                  </a:lnTo>
                  <a:lnTo>
                    <a:pt x="346509" y="3861"/>
                  </a:lnTo>
                  <a:lnTo>
                    <a:pt x="293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9890" y="2325623"/>
              <a:ext cx="588010" cy="479425"/>
            </a:xfrm>
            <a:custGeom>
              <a:avLst/>
              <a:gdLst/>
              <a:ahLst/>
              <a:cxnLst/>
              <a:rect l="l" t="t" r="r" b="b"/>
              <a:pathLst>
                <a:path w="588010" h="479425">
                  <a:moveTo>
                    <a:pt x="0" y="239521"/>
                  </a:moveTo>
                  <a:lnTo>
                    <a:pt x="4732" y="196487"/>
                  </a:lnTo>
                  <a:lnTo>
                    <a:pt x="18376" y="155976"/>
                  </a:lnTo>
                  <a:lnTo>
                    <a:pt x="40102" y="118665"/>
                  </a:lnTo>
                  <a:lnTo>
                    <a:pt x="69080" y="85232"/>
                  </a:lnTo>
                  <a:lnTo>
                    <a:pt x="104481" y="56358"/>
                  </a:lnTo>
                  <a:lnTo>
                    <a:pt x="145474" y="32718"/>
                  </a:lnTo>
                  <a:lnTo>
                    <a:pt x="191230" y="14994"/>
                  </a:lnTo>
                  <a:lnTo>
                    <a:pt x="240919" y="3861"/>
                  </a:lnTo>
                  <a:lnTo>
                    <a:pt x="293712" y="0"/>
                  </a:lnTo>
                  <a:lnTo>
                    <a:pt x="346509" y="3861"/>
                  </a:lnTo>
                  <a:lnTo>
                    <a:pt x="396202" y="14994"/>
                  </a:lnTo>
                  <a:lnTo>
                    <a:pt x="441960" y="32718"/>
                  </a:lnTo>
                  <a:lnTo>
                    <a:pt x="482955" y="56358"/>
                  </a:lnTo>
                  <a:lnTo>
                    <a:pt x="518356" y="85232"/>
                  </a:lnTo>
                  <a:lnTo>
                    <a:pt x="547335" y="118665"/>
                  </a:lnTo>
                  <a:lnTo>
                    <a:pt x="569061" y="155976"/>
                  </a:lnTo>
                  <a:lnTo>
                    <a:pt x="582706" y="196487"/>
                  </a:lnTo>
                  <a:lnTo>
                    <a:pt x="587438" y="239521"/>
                  </a:lnTo>
                  <a:lnTo>
                    <a:pt x="582706" y="282593"/>
                  </a:lnTo>
                  <a:lnTo>
                    <a:pt x="569061" y="323135"/>
                  </a:lnTo>
                  <a:lnTo>
                    <a:pt x="547335" y="360468"/>
                  </a:lnTo>
                  <a:lnTo>
                    <a:pt x="518356" y="393916"/>
                  </a:lnTo>
                  <a:lnTo>
                    <a:pt x="482955" y="422801"/>
                  </a:lnTo>
                  <a:lnTo>
                    <a:pt x="441960" y="446447"/>
                  </a:lnTo>
                  <a:lnTo>
                    <a:pt x="396202" y="464175"/>
                  </a:lnTo>
                  <a:lnTo>
                    <a:pt x="346509" y="475309"/>
                  </a:lnTo>
                  <a:lnTo>
                    <a:pt x="293712" y="479170"/>
                  </a:lnTo>
                  <a:lnTo>
                    <a:pt x="240919" y="475309"/>
                  </a:lnTo>
                  <a:lnTo>
                    <a:pt x="191230" y="464175"/>
                  </a:lnTo>
                  <a:lnTo>
                    <a:pt x="145474" y="446447"/>
                  </a:lnTo>
                  <a:lnTo>
                    <a:pt x="104481" y="422801"/>
                  </a:lnTo>
                  <a:lnTo>
                    <a:pt x="69080" y="393916"/>
                  </a:lnTo>
                  <a:lnTo>
                    <a:pt x="40102" y="360468"/>
                  </a:lnTo>
                  <a:lnTo>
                    <a:pt x="18376" y="323135"/>
                  </a:lnTo>
                  <a:lnTo>
                    <a:pt x="4732" y="282593"/>
                  </a:lnTo>
                  <a:lnTo>
                    <a:pt x="0" y="23952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7283" y="2325623"/>
              <a:ext cx="132715" cy="479425"/>
            </a:xfrm>
            <a:custGeom>
              <a:avLst/>
              <a:gdLst/>
              <a:ahLst/>
              <a:cxnLst/>
              <a:rect l="l" t="t" r="r" b="b"/>
              <a:pathLst>
                <a:path w="132715" h="479425">
                  <a:moveTo>
                    <a:pt x="66325" y="56586"/>
                  </a:moveTo>
                  <a:lnTo>
                    <a:pt x="52044" y="81071"/>
                  </a:lnTo>
                  <a:lnTo>
                    <a:pt x="52031" y="479170"/>
                  </a:lnTo>
                  <a:lnTo>
                    <a:pt x="80606" y="479170"/>
                  </a:lnTo>
                  <a:lnTo>
                    <a:pt x="80606" y="81071"/>
                  </a:lnTo>
                  <a:lnTo>
                    <a:pt x="66325" y="56586"/>
                  </a:lnTo>
                  <a:close/>
                </a:path>
                <a:path w="132715" h="479425">
                  <a:moveTo>
                    <a:pt x="66319" y="0"/>
                  </a:moveTo>
                  <a:lnTo>
                    <a:pt x="3975" y="106806"/>
                  </a:lnTo>
                  <a:lnTo>
                    <a:pt x="0" y="113664"/>
                  </a:lnTo>
                  <a:lnTo>
                    <a:pt x="2298" y="122427"/>
                  </a:lnTo>
                  <a:lnTo>
                    <a:pt x="15938" y="130301"/>
                  </a:lnTo>
                  <a:lnTo>
                    <a:pt x="24688" y="128015"/>
                  </a:lnTo>
                  <a:lnTo>
                    <a:pt x="28663" y="121157"/>
                  </a:lnTo>
                  <a:lnTo>
                    <a:pt x="52031" y="81093"/>
                  </a:lnTo>
                  <a:lnTo>
                    <a:pt x="52031" y="28320"/>
                  </a:lnTo>
                  <a:lnTo>
                    <a:pt x="82854" y="28320"/>
                  </a:lnTo>
                  <a:lnTo>
                    <a:pt x="66319" y="0"/>
                  </a:lnTo>
                  <a:close/>
                </a:path>
                <a:path w="132715" h="479425">
                  <a:moveTo>
                    <a:pt x="82854" y="28320"/>
                  </a:moveTo>
                  <a:lnTo>
                    <a:pt x="80606" y="28320"/>
                  </a:lnTo>
                  <a:lnTo>
                    <a:pt x="80619" y="81093"/>
                  </a:lnTo>
                  <a:lnTo>
                    <a:pt x="103987" y="121157"/>
                  </a:lnTo>
                  <a:lnTo>
                    <a:pt x="107962" y="128015"/>
                  </a:lnTo>
                  <a:lnTo>
                    <a:pt x="116712" y="130301"/>
                  </a:lnTo>
                  <a:lnTo>
                    <a:pt x="130340" y="122427"/>
                  </a:lnTo>
                  <a:lnTo>
                    <a:pt x="132651" y="113664"/>
                  </a:lnTo>
                  <a:lnTo>
                    <a:pt x="128676" y="106806"/>
                  </a:lnTo>
                  <a:lnTo>
                    <a:pt x="82854" y="28320"/>
                  </a:lnTo>
                  <a:close/>
                </a:path>
                <a:path w="132715" h="479425">
                  <a:moveTo>
                    <a:pt x="80606" y="28320"/>
                  </a:moveTo>
                  <a:lnTo>
                    <a:pt x="52031" y="28320"/>
                  </a:lnTo>
                  <a:lnTo>
                    <a:pt x="52031" y="81093"/>
                  </a:lnTo>
                  <a:lnTo>
                    <a:pt x="66325" y="56586"/>
                  </a:lnTo>
                  <a:lnTo>
                    <a:pt x="53987" y="35432"/>
                  </a:lnTo>
                  <a:lnTo>
                    <a:pt x="80606" y="35432"/>
                  </a:lnTo>
                  <a:lnTo>
                    <a:pt x="80606" y="28320"/>
                  </a:lnTo>
                  <a:close/>
                </a:path>
                <a:path w="132715" h="479425">
                  <a:moveTo>
                    <a:pt x="80606" y="35432"/>
                  </a:moveTo>
                  <a:lnTo>
                    <a:pt x="78663" y="35432"/>
                  </a:lnTo>
                  <a:lnTo>
                    <a:pt x="66325" y="56586"/>
                  </a:lnTo>
                  <a:lnTo>
                    <a:pt x="80606" y="81071"/>
                  </a:lnTo>
                  <a:lnTo>
                    <a:pt x="80606" y="35432"/>
                  </a:lnTo>
                  <a:close/>
                </a:path>
                <a:path w="132715" h="479425">
                  <a:moveTo>
                    <a:pt x="78663" y="35432"/>
                  </a:moveTo>
                  <a:lnTo>
                    <a:pt x="53987" y="35432"/>
                  </a:lnTo>
                  <a:lnTo>
                    <a:pt x="66325" y="56586"/>
                  </a:lnTo>
                  <a:lnTo>
                    <a:pt x="78663" y="3543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33132" y="2477769"/>
            <a:ext cx="1657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330" dirty="0">
                <a:latin typeface="Arial"/>
                <a:cs typeface="Arial"/>
              </a:rPr>
              <a:t>𝐹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94973" y="4866560"/>
            <a:ext cx="488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>
                <a:latin typeface="Carlito"/>
                <a:cs typeface="Carlito"/>
              </a:rPr>
              <a:t>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78760" y="2396807"/>
            <a:ext cx="175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latin typeface="Arial"/>
                <a:cs typeface="Arial"/>
              </a:rPr>
              <a:t>𝐵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15363" y="1971103"/>
            <a:ext cx="309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Arial"/>
                <a:cs typeface="Arial"/>
              </a:rPr>
              <a:t>𝐾</a:t>
            </a:r>
            <a:r>
              <a:rPr sz="2025" spc="-202" baseline="-16460" dirty="0">
                <a:latin typeface="Arial"/>
                <a:cs typeface="Arial"/>
              </a:rPr>
              <a:t>1</a:t>
            </a:r>
            <a:endParaRPr sz="2025" baseline="-1646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00195" y="2262504"/>
            <a:ext cx="31940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100" dirty="0">
                <a:latin typeface="Arial"/>
                <a:cs typeface="Arial"/>
              </a:rPr>
              <a:t>𝐾</a:t>
            </a:r>
            <a:r>
              <a:rPr sz="2025" spc="-150" baseline="-16460" dirty="0">
                <a:latin typeface="Arial"/>
                <a:cs typeface="Arial"/>
              </a:rPr>
              <a:t>2</a:t>
            </a:r>
            <a:endParaRPr sz="2025" baseline="-1646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84904" y="2818447"/>
            <a:ext cx="2203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45" dirty="0">
                <a:latin typeface="Arial"/>
                <a:cs typeface="Arial"/>
              </a:rPr>
              <a:t>𝑀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A3CD-BF19-47F6-9BFA-EDAB8A6E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D0FBB1-753E-4C02-A1CA-A3BD64C6A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787" y="2124075"/>
            <a:ext cx="56864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8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15895" y="2725102"/>
            <a:ext cx="46469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622422"/>
                </a:solidFill>
                <a:latin typeface="Carlito"/>
                <a:cs typeface="Carlito"/>
              </a:rPr>
              <a:t>Elements </a:t>
            </a:r>
            <a:r>
              <a:rPr sz="3950" spc="10" dirty="0">
                <a:solidFill>
                  <a:srgbClr val="622422"/>
                </a:solidFill>
                <a:latin typeface="Carlito"/>
                <a:cs typeface="Carlito"/>
              </a:rPr>
              <a:t>of</a:t>
            </a:r>
            <a:r>
              <a:rPr sz="3950" spc="120" dirty="0">
                <a:solidFill>
                  <a:srgbClr val="622422"/>
                </a:solidFill>
                <a:latin typeface="Carlito"/>
                <a:cs typeface="Carlito"/>
              </a:rPr>
              <a:t> </a:t>
            </a:r>
            <a:r>
              <a:rPr sz="3950" dirty="0">
                <a:solidFill>
                  <a:srgbClr val="622422"/>
                </a:solidFill>
                <a:latin typeface="Carlito"/>
                <a:cs typeface="Carlito"/>
              </a:rPr>
              <a:t>Modelling</a:t>
            </a:r>
            <a:endParaRPr sz="3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1FDA02-C410-4330-8C89-5CDB7DE7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0"/>
            <a:ext cx="6705600" cy="50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1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7" y="166306"/>
            <a:ext cx="772223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Summary: </a:t>
            </a:r>
            <a:r>
              <a:rPr spc="-10" dirty="0"/>
              <a:t>Steps </a:t>
            </a:r>
            <a:r>
              <a:rPr spc="10" dirty="0"/>
              <a:t>of </a:t>
            </a:r>
            <a:r>
              <a:rPr spc="5" dirty="0"/>
              <a:t>Nodal</a:t>
            </a:r>
            <a:r>
              <a:rPr spc="-200" dirty="0"/>
              <a:t> </a:t>
            </a:r>
            <a:r>
              <a:rPr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5" dirty="0"/>
              <a:t>Anuj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4202" y="1166431"/>
            <a:ext cx="8084184" cy="313626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54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Carlito"/>
                <a:cs typeface="Carlito"/>
              </a:rPr>
              <a:t>Identify </a:t>
            </a:r>
            <a:r>
              <a:rPr sz="2000" spc="5" dirty="0">
                <a:latin typeface="Carlito"/>
                <a:cs typeface="Carlito"/>
              </a:rPr>
              <a:t>number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nodes which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equal </a:t>
            </a:r>
            <a:r>
              <a:rPr sz="2000" spc="5" dirty="0">
                <a:latin typeface="Carlito"/>
                <a:cs typeface="Carlito"/>
              </a:rPr>
              <a:t>to number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displacements</a:t>
            </a:r>
          </a:p>
          <a:p>
            <a:pPr marL="469900" indent="-457834">
              <a:lnSpc>
                <a:spcPct val="100000"/>
              </a:lnSpc>
              <a:spcBef>
                <a:spcPts val="45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55" dirty="0">
                <a:latin typeface="Carlito"/>
                <a:cs typeface="Carlito"/>
              </a:rPr>
              <a:t>Take </a:t>
            </a:r>
            <a:r>
              <a:rPr sz="2000" spc="10" dirty="0">
                <a:latin typeface="Carlito"/>
                <a:cs typeface="Carlito"/>
              </a:rPr>
              <a:t>a </a:t>
            </a:r>
            <a:r>
              <a:rPr sz="2000" spc="-25" dirty="0">
                <a:latin typeface="Carlito"/>
                <a:cs typeface="Carlito"/>
              </a:rPr>
              <a:t>reference </a:t>
            </a:r>
            <a:r>
              <a:rPr sz="2000" dirty="0">
                <a:latin typeface="Carlito"/>
                <a:cs typeface="Carlito"/>
              </a:rPr>
              <a:t>node </a:t>
            </a:r>
            <a:r>
              <a:rPr sz="2000" spc="-10" dirty="0">
                <a:latin typeface="Carlito"/>
                <a:cs typeface="Carlito"/>
              </a:rPr>
              <a:t>independent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other nodes </a:t>
            </a:r>
            <a:r>
              <a:rPr sz="2000" dirty="0">
                <a:latin typeface="Carlito"/>
                <a:cs typeface="Carlito"/>
              </a:rPr>
              <a:t>(displacement</a:t>
            </a:r>
            <a:r>
              <a:rPr sz="2000" spc="2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nodes)</a:t>
            </a:r>
          </a:p>
          <a:p>
            <a:pPr marL="469900" marR="5080" indent="-457834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10" dirty="0">
                <a:latin typeface="Carlito"/>
                <a:cs typeface="Carlito"/>
              </a:rPr>
              <a:t>Connect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10" dirty="0">
                <a:latin typeface="Carlito"/>
                <a:cs typeface="Carlito"/>
              </a:rPr>
              <a:t>mass / </a:t>
            </a:r>
            <a:r>
              <a:rPr sz="2000" spc="-10" dirty="0">
                <a:latin typeface="Carlito"/>
                <a:cs typeface="Carlito"/>
              </a:rPr>
              <a:t>inertia </a:t>
            </a:r>
            <a:r>
              <a:rPr sz="2000" spc="-5" dirty="0">
                <a:latin typeface="Carlito"/>
                <a:cs typeface="Carlito"/>
              </a:rPr>
              <a:t>elements </a:t>
            </a:r>
            <a:r>
              <a:rPr sz="2000" spc="-10" dirty="0">
                <a:latin typeface="Carlito"/>
                <a:cs typeface="Carlito"/>
              </a:rPr>
              <a:t>between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relevant </a:t>
            </a:r>
            <a:r>
              <a:rPr sz="2000" dirty="0">
                <a:latin typeface="Carlito"/>
                <a:cs typeface="Carlito"/>
              </a:rPr>
              <a:t>displacement  node </a:t>
            </a:r>
            <a:r>
              <a:rPr sz="2000" spc="5" dirty="0">
                <a:latin typeface="Carlito"/>
                <a:cs typeface="Carlito"/>
              </a:rPr>
              <a:t>and the </a:t>
            </a:r>
            <a:r>
              <a:rPr sz="2000" spc="-25" dirty="0">
                <a:latin typeface="Carlito"/>
                <a:cs typeface="Carlito"/>
              </a:rPr>
              <a:t>reference </a:t>
            </a:r>
            <a:r>
              <a:rPr sz="2000" dirty="0">
                <a:latin typeface="Carlito"/>
                <a:cs typeface="Carlito"/>
              </a:rPr>
              <a:t>node </a:t>
            </a:r>
            <a:r>
              <a:rPr sz="2000" spc="-10" dirty="0">
                <a:latin typeface="Carlito"/>
                <a:cs typeface="Carlito"/>
              </a:rPr>
              <a:t>irrespective </a:t>
            </a:r>
            <a:r>
              <a:rPr sz="2000" dirty="0">
                <a:latin typeface="Carlito"/>
                <a:cs typeface="Carlito"/>
              </a:rPr>
              <a:t>of its</a:t>
            </a:r>
            <a:r>
              <a:rPr sz="2000" spc="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position</a:t>
            </a:r>
          </a:p>
          <a:p>
            <a:pPr marL="469900" marR="6350" indent="-457834">
              <a:lnSpc>
                <a:spcPct val="100000"/>
              </a:lnSpc>
              <a:spcBef>
                <a:spcPts val="45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10" dirty="0">
                <a:latin typeface="Carlito"/>
                <a:cs typeface="Carlito"/>
              </a:rPr>
              <a:t>Connect </a:t>
            </a:r>
            <a:r>
              <a:rPr sz="2000" dirty="0">
                <a:latin typeface="Carlito"/>
                <a:cs typeface="Carlito"/>
              </a:rPr>
              <a:t>spring </a:t>
            </a:r>
            <a:r>
              <a:rPr sz="2000" spc="5" dirty="0">
                <a:latin typeface="Carlito"/>
                <a:cs typeface="Carlito"/>
              </a:rPr>
              <a:t>and damper </a:t>
            </a:r>
            <a:r>
              <a:rPr sz="2000" spc="-5" dirty="0">
                <a:latin typeface="Carlito"/>
                <a:cs typeface="Carlito"/>
              </a:rPr>
              <a:t>elements </a:t>
            </a:r>
            <a:r>
              <a:rPr sz="2000" spc="-10" dirty="0">
                <a:latin typeface="Carlito"/>
                <a:cs typeface="Carlito"/>
              </a:rPr>
              <a:t>between relevant </a:t>
            </a:r>
            <a:r>
              <a:rPr sz="2000" spc="-5" dirty="0">
                <a:latin typeface="Carlito"/>
                <a:cs typeface="Carlito"/>
              </a:rPr>
              <a:t>nodes based </a:t>
            </a:r>
            <a:r>
              <a:rPr sz="2000" spc="-10" dirty="0">
                <a:latin typeface="Carlito"/>
                <a:cs typeface="Carlito"/>
              </a:rPr>
              <a:t>on  </a:t>
            </a:r>
            <a:r>
              <a:rPr sz="2000" spc="-5" dirty="0">
                <a:latin typeface="Carlito"/>
                <a:cs typeface="Carlito"/>
              </a:rPr>
              <a:t>their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position</a:t>
            </a:r>
          </a:p>
          <a:p>
            <a:pPr marL="469900" marR="23495" indent="-457834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10" dirty="0">
                <a:latin typeface="Carlito"/>
                <a:cs typeface="Carlito"/>
              </a:rPr>
              <a:t>Connect </a:t>
            </a:r>
            <a:r>
              <a:rPr sz="2000" spc="-25" dirty="0">
                <a:latin typeface="Carlito"/>
                <a:cs typeface="Carlito"/>
              </a:rPr>
              <a:t>force </a:t>
            </a:r>
            <a:r>
              <a:rPr sz="2000" spc="35" dirty="0">
                <a:latin typeface="Carlito"/>
                <a:cs typeface="Carlito"/>
              </a:rPr>
              <a:t>or </a:t>
            </a:r>
            <a:r>
              <a:rPr sz="2000" spc="-5" dirty="0">
                <a:latin typeface="Carlito"/>
                <a:cs typeface="Carlito"/>
              </a:rPr>
              <a:t>torque </a:t>
            </a:r>
            <a:r>
              <a:rPr sz="2000" dirty="0">
                <a:latin typeface="Carlito"/>
                <a:cs typeface="Carlito"/>
              </a:rPr>
              <a:t>between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relevant </a:t>
            </a:r>
            <a:r>
              <a:rPr sz="2000" dirty="0">
                <a:latin typeface="Carlito"/>
                <a:cs typeface="Carlito"/>
              </a:rPr>
              <a:t>displacement node </a:t>
            </a:r>
            <a:r>
              <a:rPr sz="2000" spc="5" dirty="0">
                <a:latin typeface="Carlito"/>
                <a:cs typeface="Carlito"/>
              </a:rPr>
              <a:t>and  the </a:t>
            </a:r>
            <a:r>
              <a:rPr sz="2000" spc="-25" dirty="0">
                <a:latin typeface="Carlito"/>
                <a:cs typeface="Carlito"/>
              </a:rPr>
              <a:t>reference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node</a:t>
            </a:r>
          </a:p>
          <a:p>
            <a:pPr marL="469900" indent="-457834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each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displacement nodes, </a:t>
            </a:r>
            <a:r>
              <a:rPr sz="2000" spc="5" dirty="0">
                <a:latin typeface="Carlito"/>
                <a:cs typeface="Carlito"/>
              </a:rPr>
              <a:t>apply </a:t>
            </a:r>
            <a:r>
              <a:rPr sz="2000" spc="-20" dirty="0">
                <a:latin typeface="Carlito"/>
                <a:cs typeface="Carlito"/>
              </a:rPr>
              <a:t>Newton’s </a:t>
            </a:r>
            <a:r>
              <a:rPr sz="2000" dirty="0">
                <a:latin typeface="Carlito"/>
                <a:cs typeface="Carlito"/>
              </a:rPr>
              <a:t>laws of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motion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489" y="248539"/>
            <a:ext cx="4363720" cy="701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Analogous</a:t>
            </a:r>
            <a:r>
              <a:rPr spc="-170" dirty="0"/>
              <a:t> </a:t>
            </a:r>
            <a:r>
              <a:rPr spc="-35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0045" indent="-343535">
              <a:lnSpc>
                <a:spcPts val="2495"/>
              </a:lnSpc>
              <a:spcBef>
                <a:spcPts val="1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pc="10" dirty="0"/>
              <a:t>Mechanical </a:t>
            </a:r>
            <a:r>
              <a:rPr spc="-5" dirty="0"/>
              <a:t>systems </a:t>
            </a:r>
            <a:r>
              <a:rPr spc="5" dirty="0"/>
              <a:t>can </a:t>
            </a:r>
            <a:r>
              <a:rPr spc="40" dirty="0"/>
              <a:t>be </a:t>
            </a:r>
            <a:r>
              <a:rPr spc="5" dirty="0"/>
              <a:t>represented </a:t>
            </a:r>
            <a:r>
              <a:rPr dirty="0"/>
              <a:t>using </a:t>
            </a:r>
            <a:r>
              <a:rPr spc="10" dirty="0"/>
              <a:t>electrical</a:t>
            </a:r>
            <a:r>
              <a:rPr spc="-110" dirty="0"/>
              <a:t> </a:t>
            </a:r>
            <a:r>
              <a:rPr spc="15" dirty="0"/>
              <a:t>elements</a:t>
            </a:r>
          </a:p>
          <a:p>
            <a:pPr marL="360045">
              <a:lnSpc>
                <a:spcPts val="2495"/>
              </a:lnSpc>
            </a:pPr>
            <a:r>
              <a:rPr dirty="0"/>
              <a:t>by </a:t>
            </a:r>
            <a:r>
              <a:rPr spc="10" dirty="0"/>
              <a:t>the </a:t>
            </a:r>
            <a:r>
              <a:rPr dirty="0"/>
              <a:t>following</a:t>
            </a:r>
            <a:r>
              <a:rPr spc="175" dirty="0"/>
              <a:t> </a:t>
            </a:r>
            <a:r>
              <a:rPr spc="5" dirty="0"/>
              <a:t>analogies</a:t>
            </a:r>
          </a:p>
          <a:p>
            <a:pPr marL="360045" indent="-3435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pc="-10" dirty="0"/>
              <a:t>Two </a:t>
            </a:r>
            <a:r>
              <a:rPr dirty="0"/>
              <a:t>types </a:t>
            </a:r>
            <a:r>
              <a:rPr spc="-5" dirty="0"/>
              <a:t>of</a:t>
            </a:r>
            <a:r>
              <a:rPr spc="170" dirty="0"/>
              <a:t> </a:t>
            </a:r>
            <a:r>
              <a:rPr spc="5" dirty="0"/>
              <a:t>analogies:</a:t>
            </a:r>
          </a:p>
          <a:p>
            <a:pPr marL="760730" lvl="1" indent="-286385">
              <a:lnSpc>
                <a:spcPct val="100000"/>
              </a:lnSpc>
              <a:spcBef>
                <a:spcPts val="275"/>
              </a:spcBef>
              <a:buFont typeface="Arial"/>
              <a:buChar char="–"/>
              <a:tabLst>
                <a:tab pos="760095" algn="l"/>
                <a:tab pos="760730" algn="l"/>
              </a:tabLst>
            </a:pPr>
            <a:r>
              <a:rPr sz="2000" spc="-15" dirty="0">
                <a:latin typeface="Carlito"/>
                <a:cs typeface="Carlito"/>
              </a:rPr>
              <a:t>Force </a:t>
            </a:r>
            <a:r>
              <a:rPr sz="2000" spc="-30" dirty="0">
                <a:latin typeface="Carlito"/>
                <a:cs typeface="Carlito"/>
              </a:rPr>
              <a:t>(Torque) </a:t>
            </a:r>
            <a:r>
              <a:rPr sz="2000" spc="5" dirty="0">
                <a:latin typeface="Carlito"/>
                <a:cs typeface="Carlito"/>
              </a:rPr>
              <a:t>- </a:t>
            </a:r>
            <a:r>
              <a:rPr sz="2000" spc="-10" dirty="0">
                <a:latin typeface="Carlito"/>
                <a:cs typeface="Carlito"/>
              </a:rPr>
              <a:t>Voltage </a:t>
            </a:r>
            <a:r>
              <a:rPr sz="2000" spc="5" dirty="0">
                <a:latin typeface="Carlito"/>
                <a:cs typeface="Carlito"/>
              </a:rPr>
              <a:t>analogy </a:t>
            </a:r>
            <a:r>
              <a:rPr sz="2000" spc="-10" dirty="0">
                <a:latin typeface="Carlito"/>
                <a:cs typeface="Carlito"/>
              </a:rPr>
              <a:t>(F-V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analogy)</a:t>
            </a:r>
            <a:endParaRPr sz="2000">
              <a:latin typeface="Carlito"/>
              <a:cs typeface="Carlito"/>
            </a:endParaRPr>
          </a:p>
          <a:p>
            <a:pPr marL="1161415" lvl="2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1160780" algn="l"/>
                <a:tab pos="1161415" algn="l"/>
              </a:tabLst>
            </a:pPr>
            <a:r>
              <a:rPr sz="2000" spc="-15" dirty="0">
                <a:latin typeface="Carlito"/>
                <a:cs typeface="Carlito"/>
              </a:rPr>
              <a:t>Force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dirty="0">
                <a:latin typeface="Carlito"/>
                <a:cs typeface="Carlito"/>
              </a:rPr>
              <a:t>analogous </a:t>
            </a:r>
            <a:r>
              <a:rPr sz="2000" spc="5" dirty="0">
                <a:latin typeface="Carlito"/>
                <a:cs typeface="Carlito"/>
              </a:rPr>
              <a:t>to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voltage</a:t>
            </a:r>
            <a:endParaRPr sz="2000">
              <a:latin typeface="Carlito"/>
              <a:cs typeface="Carlito"/>
            </a:endParaRPr>
          </a:p>
          <a:p>
            <a:pPr marL="4445" lvl="2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400"/>
          </a:p>
          <a:p>
            <a:pPr marL="760730" lvl="1" indent="-286385">
              <a:lnSpc>
                <a:spcPct val="100000"/>
              </a:lnSpc>
              <a:buFont typeface="Arial"/>
              <a:buChar char="–"/>
              <a:tabLst>
                <a:tab pos="760095" algn="l"/>
                <a:tab pos="760730" algn="l"/>
              </a:tabLst>
            </a:pPr>
            <a:r>
              <a:rPr sz="2000" spc="-15" dirty="0">
                <a:latin typeface="Carlito"/>
                <a:cs typeface="Carlito"/>
              </a:rPr>
              <a:t>Force </a:t>
            </a:r>
            <a:r>
              <a:rPr sz="2000" spc="-30" dirty="0">
                <a:latin typeface="Carlito"/>
                <a:cs typeface="Carlito"/>
              </a:rPr>
              <a:t>(Torque) </a:t>
            </a:r>
            <a:r>
              <a:rPr sz="2000" spc="5" dirty="0">
                <a:latin typeface="Carlito"/>
                <a:cs typeface="Carlito"/>
              </a:rPr>
              <a:t>- </a:t>
            </a:r>
            <a:r>
              <a:rPr sz="2000" spc="-15" dirty="0">
                <a:latin typeface="Carlito"/>
                <a:cs typeface="Carlito"/>
              </a:rPr>
              <a:t>Current </a:t>
            </a:r>
            <a:r>
              <a:rPr sz="2000" spc="10" dirty="0">
                <a:latin typeface="Carlito"/>
                <a:cs typeface="Carlito"/>
              </a:rPr>
              <a:t>Analogy </a:t>
            </a:r>
            <a:r>
              <a:rPr sz="2000" spc="-10" dirty="0">
                <a:latin typeface="Carlito"/>
                <a:cs typeface="Carlito"/>
              </a:rPr>
              <a:t>(F-I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analogy)</a:t>
            </a:r>
            <a:endParaRPr sz="2000">
              <a:latin typeface="Carlito"/>
              <a:cs typeface="Carlito"/>
            </a:endParaRPr>
          </a:p>
          <a:p>
            <a:pPr marL="1161415" lvl="2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1160780" algn="l"/>
                <a:tab pos="1161415" algn="l"/>
              </a:tabLst>
            </a:pPr>
            <a:r>
              <a:rPr sz="2000" spc="-15" dirty="0">
                <a:latin typeface="Carlito"/>
                <a:cs typeface="Carlito"/>
              </a:rPr>
              <a:t>Force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dirty="0">
                <a:latin typeface="Carlito"/>
                <a:cs typeface="Carlito"/>
              </a:rPr>
              <a:t>analogous </a:t>
            </a:r>
            <a:r>
              <a:rPr sz="2000" spc="10" dirty="0">
                <a:latin typeface="Carlito"/>
                <a:cs typeface="Carlito"/>
              </a:rPr>
              <a:t>to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current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5" dirty="0"/>
              <a:t>Anuj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3B2E29-1CDD-48DE-8C0C-1B4EDC7B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66700"/>
            <a:ext cx="74104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0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2ECBC5-CAB2-4771-A79F-718C4FA2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666750"/>
            <a:ext cx="781619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51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CE5B51-021C-42A2-882B-594D5499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70" y="176768"/>
            <a:ext cx="6450030" cy="451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01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983B3B-02AD-4994-9F9C-FFB9DE47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02"/>
            <a:ext cx="9144000" cy="404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60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93177C-0D01-43FE-B0D5-ADB8210F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819150"/>
            <a:ext cx="85439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56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958C21-8669-4C99-B3F4-75EEC4837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4824"/>
            <a:ext cx="7924800" cy="457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9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6497" y="128587"/>
            <a:ext cx="6804659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Summary: Analogous</a:t>
            </a:r>
            <a:r>
              <a:rPr spc="-229" dirty="0"/>
              <a:t> </a:t>
            </a:r>
            <a:r>
              <a:rPr spc="-3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734" y="1075753"/>
            <a:ext cx="8069580" cy="70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04800"/>
              </a:lnSpc>
              <a:buFont typeface="Arial"/>
              <a:buChar char="•"/>
              <a:tabLst>
                <a:tab pos="355600" algn="l"/>
                <a:tab pos="356235" algn="l"/>
                <a:tab pos="1604645" algn="l"/>
                <a:tab pos="2338705" algn="l"/>
                <a:tab pos="3197225" algn="l"/>
                <a:tab pos="3731260" algn="l"/>
                <a:tab pos="4923155" algn="l"/>
                <a:tab pos="6086475" algn="l"/>
                <a:tab pos="6619875" algn="l"/>
                <a:tab pos="7830820" algn="l"/>
              </a:tabLst>
            </a:pPr>
            <a:r>
              <a:rPr sz="2150" spc="-15" dirty="0">
                <a:latin typeface="Carlito"/>
                <a:cs typeface="Carlito"/>
              </a:rPr>
              <a:t>Fo</a:t>
            </a:r>
            <a:r>
              <a:rPr sz="2150" spc="30" dirty="0">
                <a:latin typeface="Carlito"/>
                <a:cs typeface="Carlito"/>
              </a:rPr>
              <a:t>ll</a:t>
            </a:r>
            <a:r>
              <a:rPr sz="2150" spc="-15" dirty="0">
                <a:latin typeface="Carlito"/>
                <a:cs typeface="Carlito"/>
              </a:rPr>
              <a:t>o</a:t>
            </a:r>
            <a:r>
              <a:rPr sz="2150" spc="30" dirty="0">
                <a:latin typeface="Carlito"/>
                <a:cs typeface="Carlito"/>
              </a:rPr>
              <a:t>wi</a:t>
            </a:r>
            <a:r>
              <a:rPr sz="2150" spc="-10" dirty="0">
                <a:latin typeface="Carlito"/>
                <a:cs typeface="Carlito"/>
              </a:rPr>
              <a:t>n</a:t>
            </a:r>
            <a:r>
              <a:rPr sz="2150" spc="10" dirty="0">
                <a:latin typeface="Carlito"/>
                <a:cs typeface="Carlito"/>
              </a:rPr>
              <a:t>g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25" dirty="0">
                <a:latin typeface="Carlito"/>
                <a:cs typeface="Carlito"/>
              </a:rPr>
              <a:t>t</a:t>
            </a:r>
            <a:r>
              <a:rPr sz="2150" spc="15" dirty="0">
                <a:latin typeface="Carlito"/>
                <a:cs typeface="Carlito"/>
              </a:rPr>
              <a:t>a</a:t>
            </a:r>
            <a:r>
              <a:rPr sz="2150" spc="-10" dirty="0">
                <a:latin typeface="Carlito"/>
                <a:cs typeface="Carlito"/>
              </a:rPr>
              <a:t>b</a:t>
            </a:r>
            <a:r>
              <a:rPr sz="2150" spc="30" dirty="0">
                <a:latin typeface="Carlito"/>
                <a:cs typeface="Carlito"/>
              </a:rPr>
              <a:t>l</a:t>
            </a:r>
            <a:r>
              <a:rPr sz="2150" spc="10" dirty="0">
                <a:latin typeface="Carlito"/>
                <a:cs typeface="Carlito"/>
              </a:rPr>
              <a:t>e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-15" dirty="0">
                <a:latin typeface="Carlito"/>
                <a:cs typeface="Carlito"/>
              </a:rPr>
              <a:t>s</a:t>
            </a:r>
            <a:r>
              <a:rPr sz="2150" spc="-10" dirty="0">
                <a:latin typeface="Carlito"/>
                <a:cs typeface="Carlito"/>
              </a:rPr>
              <a:t>h</a:t>
            </a:r>
            <a:r>
              <a:rPr sz="2150" spc="-15" dirty="0">
                <a:latin typeface="Carlito"/>
                <a:cs typeface="Carlito"/>
              </a:rPr>
              <a:t>o</a:t>
            </a:r>
            <a:r>
              <a:rPr sz="2150" spc="30" dirty="0">
                <a:latin typeface="Carlito"/>
                <a:cs typeface="Carlito"/>
              </a:rPr>
              <a:t>w</a:t>
            </a:r>
            <a:r>
              <a:rPr sz="2150" spc="10" dirty="0">
                <a:latin typeface="Carlito"/>
                <a:cs typeface="Carlito"/>
              </a:rPr>
              <a:t>s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25" dirty="0">
                <a:latin typeface="Carlito"/>
                <a:cs typeface="Carlito"/>
              </a:rPr>
              <a:t>t</a:t>
            </a:r>
            <a:r>
              <a:rPr sz="2150" spc="-10" dirty="0">
                <a:latin typeface="Carlito"/>
                <a:cs typeface="Carlito"/>
              </a:rPr>
              <a:t>h</a:t>
            </a:r>
            <a:r>
              <a:rPr sz="2150" spc="10" dirty="0">
                <a:latin typeface="Carlito"/>
                <a:cs typeface="Carlito"/>
              </a:rPr>
              <a:t>e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15" dirty="0">
                <a:latin typeface="Carlito"/>
                <a:cs typeface="Carlito"/>
              </a:rPr>
              <a:t>a</a:t>
            </a:r>
            <a:r>
              <a:rPr sz="2150" spc="-10" dirty="0">
                <a:latin typeface="Carlito"/>
                <a:cs typeface="Carlito"/>
              </a:rPr>
              <a:t>n</a:t>
            </a:r>
            <a:r>
              <a:rPr sz="2150" spc="15" dirty="0">
                <a:latin typeface="Carlito"/>
                <a:cs typeface="Carlito"/>
              </a:rPr>
              <a:t>a</a:t>
            </a:r>
            <a:r>
              <a:rPr sz="2150" spc="30" dirty="0">
                <a:latin typeface="Carlito"/>
                <a:cs typeface="Carlito"/>
              </a:rPr>
              <a:t>l</a:t>
            </a:r>
            <a:r>
              <a:rPr sz="2150" spc="-15" dirty="0">
                <a:latin typeface="Carlito"/>
                <a:cs typeface="Carlito"/>
              </a:rPr>
              <a:t>o</a:t>
            </a:r>
            <a:r>
              <a:rPr sz="2150" spc="30" dirty="0">
                <a:latin typeface="Carlito"/>
                <a:cs typeface="Carlito"/>
              </a:rPr>
              <a:t>g</a:t>
            </a:r>
            <a:r>
              <a:rPr sz="2150" spc="-10" dirty="0">
                <a:latin typeface="Carlito"/>
                <a:cs typeface="Carlito"/>
              </a:rPr>
              <a:t>u</a:t>
            </a:r>
            <a:r>
              <a:rPr sz="2150" spc="10" dirty="0">
                <a:latin typeface="Carlito"/>
                <a:cs typeface="Carlito"/>
              </a:rPr>
              <a:t>e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-10" dirty="0">
                <a:latin typeface="Carlito"/>
                <a:cs typeface="Carlito"/>
              </a:rPr>
              <a:t>b</a:t>
            </a:r>
            <a:r>
              <a:rPr sz="2150" spc="-25" dirty="0">
                <a:latin typeface="Carlito"/>
                <a:cs typeface="Carlito"/>
              </a:rPr>
              <a:t>e</a:t>
            </a:r>
            <a:r>
              <a:rPr sz="2150" spc="25" dirty="0">
                <a:latin typeface="Carlito"/>
                <a:cs typeface="Carlito"/>
              </a:rPr>
              <a:t>t</a:t>
            </a:r>
            <a:r>
              <a:rPr sz="2150" spc="105" dirty="0">
                <a:latin typeface="Carlito"/>
                <a:cs typeface="Carlito"/>
              </a:rPr>
              <a:t>w</a:t>
            </a:r>
            <a:r>
              <a:rPr sz="2150" spc="-25" dirty="0">
                <a:latin typeface="Carlito"/>
                <a:cs typeface="Carlito"/>
              </a:rPr>
              <a:t>e</a:t>
            </a:r>
            <a:r>
              <a:rPr sz="2150" spc="50" dirty="0">
                <a:latin typeface="Carlito"/>
                <a:cs typeface="Carlito"/>
              </a:rPr>
              <a:t>e</a:t>
            </a:r>
            <a:r>
              <a:rPr sz="2150" spc="10" dirty="0">
                <a:latin typeface="Carlito"/>
                <a:cs typeface="Carlito"/>
              </a:rPr>
              <a:t>n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25" dirty="0">
                <a:latin typeface="Carlito"/>
                <a:cs typeface="Carlito"/>
              </a:rPr>
              <a:t>t</a:t>
            </a:r>
            <a:r>
              <a:rPr sz="2150" spc="-10" dirty="0">
                <a:latin typeface="Carlito"/>
                <a:cs typeface="Carlito"/>
              </a:rPr>
              <a:t>h</a:t>
            </a:r>
            <a:r>
              <a:rPr sz="2150" spc="10" dirty="0">
                <a:latin typeface="Carlito"/>
                <a:cs typeface="Carlito"/>
              </a:rPr>
              <a:t>e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-25" dirty="0">
                <a:latin typeface="Carlito"/>
                <a:cs typeface="Carlito"/>
              </a:rPr>
              <a:t>e</a:t>
            </a:r>
            <a:r>
              <a:rPr sz="2150" spc="30" dirty="0">
                <a:latin typeface="Carlito"/>
                <a:cs typeface="Carlito"/>
              </a:rPr>
              <a:t>l</a:t>
            </a:r>
            <a:r>
              <a:rPr sz="2150" spc="50" dirty="0">
                <a:latin typeface="Carlito"/>
                <a:cs typeface="Carlito"/>
              </a:rPr>
              <a:t>e</a:t>
            </a:r>
            <a:r>
              <a:rPr sz="2150" spc="5" dirty="0">
                <a:latin typeface="Carlito"/>
                <a:cs typeface="Carlito"/>
              </a:rPr>
              <a:t>m</a:t>
            </a:r>
            <a:r>
              <a:rPr sz="2150" spc="-25" dirty="0">
                <a:latin typeface="Carlito"/>
                <a:cs typeface="Carlito"/>
              </a:rPr>
              <a:t>e</a:t>
            </a:r>
            <a:r>
              <a:rPr sz="2150" spc="-10" dirty="0">
                <a:latin typeface="Carlito"/>
                <a:cs typeface="Carlito"/>
              </a:rPr>
              <a:t>n</a:t>
            </a:r>
            <a:r>
              <a:rPr sz="2150" spc="100" dirty="0">
                <a:latin typeface="Carlito"/>
                <a:cs typeface="Carlito"/>
              </a:rPr>
              <a:t>t</a:t>
            </a:r>
            <a:r>
              <a:rPr sz="2150" spc="10" dirty="0">
                <a:latin typeface="Carlito"/>
                <a:cs typeface="Carlito"/>
              </a:rPr>
              <a:t>s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-20" dirty="0">
                <a:latin typeface="Carlito"/>
                <a:cs typeface="Carlito"/>
              </a:rPr>
              <a:t>of  </a:t>
            </a:r>
            <a:r>
              <a:rPr sz="2150" dirty="0">
                <a:latin typeface="Carlito"/>
                <a:cs typeface="Carlito"/>
              </a:rPr>
              <a:t>mechanical </a:t>
            </a:r>
            <a:r>
              <a:rPr sz="2150" spc="5" dirty="0">
                <a:latin typeface="Carlito"/>
                <a:cs typeface="Carlito"/>
              </a:rPr>
              <a:t>and electrical</a:t>
            </a:r>
            <a:r>
              <a:rPr sz="2150" spc="280" dirty="0">
                <a:latin typeface="Carlito"/>
                <a:cs typeface="Carlito"/>
              </a:rPr>
              <a:t> </a:t>
            </a:r>
            <a:r>
              <a:rPr sz="2150" spc="-15" dirty="0">
                <a:latin typeface="Carlito"/>
                <a:cs typeface="Carlito"/>
              </a:rPr>
              <a:t>systems: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1190" y="4799329"/>
            <a:ext cx="12642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25" dirty="0">
                <a:solidFill>
                  <a:srgbClr val="006FC0"/>
                </a:solidFill>
                <a:latin typeface="Carlito"/>
                <a:cs typeface="Carlito"/>
              </a:rPr>
              <a:t>Anuj</a:t>
            </a:r>
            <a:endParaRPr sz="1200" dirty="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5173" y="1892807"/>
          <a:ext cx="8495665" cy="2865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6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Mechanical</a:t>
                      </a:r>
                      <a:r>
                        <a:rPr sz="1700" b="1" spc="-1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System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604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Electrical</a:t>
                      </a:r>
                      <a:r>
                        <a:rPr sz="1700" b="1" spc="-1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System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-15" dirty="0">
                          <a:latin typeface="Carlito"/>
                          <a:cs typeface="Carlito"/>
                        </a:rPr>
                        <a:t>Translational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-5" dirty="0">
                          <a:latin typeface="Carlito"/>
                          <a:cs typeface="Carlito"/>
                        </a:rPr>
                        <a:t>Rotational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20" dirty="0">
                          <a:latin typeface="Carlito"/>
                          <a:cs typeface="Carlito"/>
                        </a:rPr>
                        <a:t>F-V</a:t>
                      </a:r>
                      <a:r>
                        <a:rPr sz="1700" b="1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Analogy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15" dirty="0">
                          <a:latin typeface="Carlito"/>
                          <a:cs typeface="Carlito"/>
                        </a:rPr>
                        <a:t>F-I</a:t>
                      </a:r>
                      <a:r>
                        <a:rPr sz="1700" b="1" spc="-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Analogy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700" spc="15" dirty="0">
                          <a:latin typeface="Carlito"/>
                          <a:cs typeface="Carlito"/>
                        </a:rPr>
                        <a:t>Force</a:t>
                      </a:r>
                      <a:r>
                        <a:rPr sz="1700" spc="-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35" dirty="0">
                          <a:latin typeface="Arial"/>
                          <a:cs typeface="Arial"/>
                        </a:rPr>
                        <a:t>(𝐹)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700" spc="-20" dirty="0">
                          <a:latin typeface="Carlito"/>
                          <a:cs typeface="Carlito"/>
                        </a:rPr>
                        <a:t>Torque</a:t>
                      </a:r>
                      <a:r>
                        <a:rPr sz="17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7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75" dirty="0">
                          <a:latin typeface="Arial"/>
                          <a:cs typeface="Arial"/>
                        </a:rPr>
                        <a:t>𝑇</a:t>
                      </a:r>
                      <a:r>
                        <a:rPr sz="1700" spc="-75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Voltage</a:t>
                      </a:r>
                      <a:r>
                        <a:rPr sz="1700" spc="-1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5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50" dirty="0">
                          <a:latin typeface="Arial"/>
                          <a:cs typeface="Arial"/>
                        </a:rPr>
                        <a:t>𝑉</a:t>
                      </a:r>
                      <a:r>
                        <a:rPr sz="1700" spc="-50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Current</a:t>
                      </a:r>
                      <a:r>
                        <a:rPr sz="1700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20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200" dirty="0">
                          <a:latin typeface="Arial"/>
                          <a:cs typeface="Arial"/>
                        </a:rPr>
                        <a:t>𝐼</a:t>
                      </a:r>
                      <a:r>
                        <a:rPr sz="1700" spc="-200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spc="15" dirty="0">
                          <a:latin typeface="Carlito"/>
                          <a:cs typeface="Carlito"/>
                        </a:rPr>
                        <a:t>Mass</a:t>
                      </a:r>
                      <a:r>
                        <a:rPr sz="1700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8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𝑀</a:t>
                      </a:r>
                      <a:r>
                        <a:rPr sz="1700" spc="80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Inertia</a:t>
                      </a:r>
                      <a:r>
                        <a:rPr sz="1700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19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195" dirty="0">
                          <a:latin typeface="Arial"/>
                          <a:cs typeface="Arial"/>
                        </a:rPr>
                        <a:t>𝐽</a:t>
                      </a:r>
                      <a:r>
                        <a:rPr sz="1700" spc="-195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spc="10" dirty="0">
                          <a:latin typeface="Carlito"/>
                          <a:cs typeface="Carlito"/>
                        </a:rPr>
                        <a:t>Inductor</a:t>
                      </a:r>
                      <a:r>
                        <a:rPr sz="1700" spc="-1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12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125" dirty="0">
                          <a:latin typeface="Arial"/>
                          <a:cs typeface="Arial"/>
                        </a:rPr>
                        <a:t>𝐿</a:t>
                      </a:r>
                      <a:r>
                        <a:rPr sz="1700" spc="-125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spc="5" dirty="0">
                          <a:latin typeface="Carlito"/>
                          <a:cs typeface="Carlito"/>
                        </a:rPr>
                        <a:t>Capacitor</a:t>
                      </a:r>
                      <a:r>
                        <a:rPr sz="1700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7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75" dirty="0">
                          <a:latin typeface="Arial"/>
                          <a:cs typeface="Arial"/>
                        </a:rPr>
                        <a:t>𝐶</a:t>
                      </a:r>
                      <a:r>
                        <a:rPr sz="1700" spc="-75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spc="5" dirty="0">
                          <a:latin typeface="Carlito"/>
                          <a:cs typeface="Carlito"/>
                        </a:rPr>
                        <a:t>Friction</a:t>
                      </a:r>
                      <a:r>
                        <a:rPr sz="1700" spc="-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4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45" dirty="0">
                          <a:latin typeface="Arial"/>
                          <a:cs typeface="Arial"/>
                        </a:rPr>
                        <a:t>𝐵</a:t>
                      </a:r>
                      <a:r>
                        <a:rPr sz="1700" spc="-45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spc="5" dirty="0">
                          <a:latin typeface="Carlito"/>
                          <a:cs typeface="Carlito"/>
                        </a:rPr>
                        <a:t>Friction</a:t>
                      </a:r>
                      <a:r>
                        <a:rPr sz="1700" spc="-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1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15" dirty="0">
                          <a:latin typeface="Arial"/>
                          <a:cs typeface="Arial"/>
                        </a:rPr>
                        <a:t>𝐷</a:t>
                      </a:r>
                      <a:r>
                        <a:rPr sz="1700" spc="-15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Resistor</a:t>
                      </a:r>
                      <a:r>
                        <a:rPr sz="1700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4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45" dirty="0">
                          <a:latin typeface="Arial"/>
                          <a:cs typeface="Arial"/>
                        </a:rPr>
                        <a:t>𝑅</a:t>
                      </a:r>
                      <a:r>
                        <a:rPr sz="1700" spc="-45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spc="5" dirty="0">
                          <a:latin typeface="Carlito"/>
                          <a:cs typeface="Carlito"/>
                        </a:rPr>
                        <a:t>Conductor</a:t>
                      </a:r>
                      <a:r>
                        <a:rPr sz="1700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4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45" dirty="0">
                          <a:latin typeface="Arial"/>
                          <a:cs typeface="Arial"/>
                        </a:rPr>
                        <a:t>1/𝑅</a:t>
                      </a:r>
                      <a:r>
                        <a:rPr sz="1700" spc="45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Linear spring</a:t>
                      </a:r>
                      <a:r>
                        <a:rPr sz="1700" spc="-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1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10" dirty="0">
                          <a:latin typeface="Arial"/>
                          <a:cs typeface="Arial"/>
                        </a:rPr>
                        <a:t>𝐾</a:t>
                      </a:r>
                      <a:r>
                        <a:rPr sz="1700" spc="10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spc="-15" dirty="0">
                          <a:latin typeface="Carlito"/>
                          <a:cs typeface="Carlito"/>
                        </a:rPr>
                        <a:t>Torsional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spring</a:t>
                      </a:r>
                      <a:r>
                        <a:rPr sz="1700" spc="-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1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10" dirty="0">
                          <a:latin typeface="Arial"/>
                          <a:cs typeface="Arial"/>
                        </a:rPr>
                        <a:t>𝐾</a:t>
                      </a:r>
                      <a:r>
                        <a:rPr sz="1700" spc="10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spc="10" dirty="0">
                          <a:latin typeface="Carlito"/>
                          <a:cs typeface="Carlito"/>
                        </a:rPr>
                        <a:t>Capacitor</a:t>
                      </a:r>
                      <a:r>
                        <a:rPr sz="1700" spc="-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3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30" dirty="0">
                          <a:latin typeface="Arial"/>
                          <a:cs typeface="Arial"/>
                        </a:rPr>
                        <a:t>1/𝐶</a:t>
                      </a:r>
                      <a:r>
                        <a:rPr sz="1700" spc="30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spc="10" dirty="0">
                          <a:latin typeface="Carlito"/>
                          <a:cs typeface="Carlito"/>
                        </a:rPr>
                        <a:t>Inductor</a:t>
                      </a:r>
                      <a:r>
                        <a:rPr sz="1700" spc="-1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1/𝐿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Displacement</a:t>
                      </a:r>
                      <a:r>
                        <a:rPr sz="17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15" dirty="0">
                          <a:latin typeface="Arial"/>
                          <a:cs typeface="Arial"/>
                        </a:rPr>
                        <a:t>(𝑥)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Displacement</a:t>
                      </a:r>
                      <a:r>
                        <a:rPr sz="17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5" dirty="0">
                          <a:latin typeface="Arial"/>
                          <a:cs typeface="Arial"/>
                        </a:rPr>
                        <a:t>(𝜃)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00" spc="5" dirty="0">
                          <a:latin typeface="Carlito"/>
                          <a:cs typeface="Carlito"/>
                        </a:rPr>
                        <a:t>Charge</a:t>
                      </a:r>
                      <a:r>
                        <a:rPr sz="1700" spc="-1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9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95" dirty="0">
                          <a:latin typeface="Arial"/>
                          <a:cs typeface="Arial"/>
                        </a:rPr>
                        <a:t>𝑞</a:t>
                      </a:r>
                      <a:r>
                        <a:rPr sz="1700" spc="-95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00" spc="10" dirty="0">
                          <a:latin typeface="Carlito"/>
                          <a:cs typeface="Carlito"/>
                        </a:rPr>
                        <a:t>Flux</a:t>
                      </a:r>
                      <a:r>
                        <a:rPr sz="1700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2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𝜙</a:t>
                      </a:r>
                      <a:r>
                        <a:rPr sz="1700" spc="-25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441055" y="4799329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25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2620" y="248539"/>
            <a:ext cx="3781425" cy="701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Physical</a:t>
            </a:r>
            <a:r>
              <a:rPr spc="-114" dirty="0"/>
              <a:t> </a:t>
            </a:r>
            <a:r>
              <a:rPr spc="-35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0045" indent="-3435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pc="-10" dirty="0"/>
              <a:t>Physical </a:t>
            </a:r>
            <a:r>
              <a:rPr spc="-15" dirty="0"/>
              <a:t>systems </a:t>
            </a:r>
            <a:r>
              <a:rPr spc="5" dirty="0"/>
              <a:t>can </a:t>
            </a:r>
            <a:r>
              <a:rPr dirty="0"/>
              <a:t>be </a:t>
            </a:r>
            <a:r>
              <a:rPr spc="5" dirty="0"/>
              <a:t>classified </a:t>
            </a:r>
            <a:r>
              <a:rPr spc="10" dirty="0"/>
              <a:t>into </a:t>
            </a:r>
            <a:r>
              <a:rPr spc="5" dirty="0"/>
              <a:t>various</a:t>
            </a:r>
            <a:r>
              <a:rPr spc="35" dirty="0"/>
              <a:t> </a:t>
            </a:r>
            <a:r>
              <a:rPr spc="-5" dirty="0"/>
              <a:t>types:</a:t>
            </a:r>
          </a:p>
          <a:p>
            <a:pPr marL="760730" lvl="1" indent="-286385">
              <a:lnSpc>
                <a:spcPct val="100000"/>
              </a:lnSpc>
              <a:spcBef>
                <a:spcPts val="50"/>
              </a:spcBef>
              <a:buFont typeface="Wingdings"/>
              <a:buChar char=""/>
              <a:tabLst>
                <a:tab pos="760730" algn="l"/>
              </a:tabLst>
            </a:pPr>
            <a:r>
              <a:rPr sz="1850" b="1" spc="-5" dirty="0">
                <a:latin typeface="Carlito"/>
                <a:cs typeface="Carlito"/>
              </a:rPr>
              <a:t>Electrical</a:t>
            </a:r>
            <a:r>
              <a:rPr sz="1850" b="1" spc="180" dirty="0">
                <a:latin typeface="Carlito"/>
                <a:cs typeface="Carlito"/>
              </a:rPr>
              <a:t> </a:t>
            </a:r>
            <a:r>
              <a:rPr sz="1850" b="1" spc="15" dirty="0">
                <a:latin typeface="Carlito"/>
                <a:cs typeface="Carlito"/>
              </a:rPr>
              <a:t>systems</a:t>
            </a:r>
            <a:endParaRPr sz="1850">
              <a:latin typeface="Carlito"/>
              <a:cs typeface="Carlito"/>
            </a:endParaRPr>
          </a:p>
          <a:p>
            <a:pPr marL="760730" lvl="1" indent="-286385">
              <a:lnSpc>
                <a:spcPct val="100000"/>
              </a:lnSpc>
              <a:spcBef>
                <a:spcPts val="110"/>
              </a:spcBef>
              <a:buFont typeface="Wingdings"/>
              <a:buChar char=""/>
              <a:tabLst>
                <a:tab pos="760730" algn="l"/>
              </a:tabLst>
            </a:pPr>
            <a:r>
              <a:rPr sz="1850" b="1" spc="-10" dirty="0">
                <a:latin typeface="Carlito"/>
                <a:cs typeface="Carlito"/>
              </a:rPr>
              <a:t>Mechanical</a:t>
            </a:r>
            <a:r>
              <a:rPr sz="1850" b="1" spc="325" dirty="0">
                <a:latin typeface="Carlito"/>
                <a:cs typeface="Carlito"/>
              </a:rPr>
              <a:t> </a:t>
            </a:r>
            <a:r>
              <a:rPr sz="1850" b="1" spc="15" dirty="0">
                <a:latin typeface="Carlito"/>
                <a:cs typeface="Carlito"/>
              </a:rPr>
              <a:t>systems</a:t>
            </a:r>
            <a:endParaRPr sz="1850">
              <a:latin typeface="Carlito"/>
              <a:cs typeface="Carlito"/>
            </a:endParaRPr>
          </a:p>
          <a:p>
            <a:pPr marL="760730" indent="-286385">
              <a:lnSpc>
                <a:spcPct val="100000"/>
              </a:lnSpc>
              <a:spcBef>
                <a:spcPts val="30"/>
              </a:spcBef>
              <a:buFont typeface="Wingdings"/>
              <a:buChar char=""/>
              <a:tabLst>
                <a:tab pos="760730" algn="l"/>
              </a:tabLst>
            </a:pPr>
            <a:r>
              <a:rPr sz="1850" spc="5" dirty="0"/>
              <a:t>Electronic</a:t>
            </a:r>
            <a:r>
              <a:rPr sz="1850" spc="75" dirty="0"/>
              <a:t> </a:t>
            </a:r>
            <a:r>
              <a:rPr sz="1850" dirty="0"/>
              <a:t>systems</a:t>
            </a:r>
            <a:endParaRPr sz="1850"/>
          </a:p>
          <a:p>
            <a:pPr marL="760730" indent="-286385">
              <a:lnSpc>
                <a:spcPct val="100000"/>
              </a:lnSpc>
              <a:spcBef>
                <a:spcPts val="110"/>
              </a:spcBef>
              <a:buFont typeface="Wingdings"/>
              <a:buChar char=""/>
              <a:tabLst>
                <a:tab pos="760730" algn="l"/>
              </a:tabLst>
            </a:pPr>
            <a:r>
              <a:rPr sz="1850" spc="5" dirty="0"/>
              <a:t>Hydraulic</a:t>
            </a:r>
            <a:r>
              <a:rPr sz="1850" spc="70" dirty="0"/>
              <a:t> </a:t>
            </a:r>
            <a:r>
              <a:rPr sz="1850" dirty="0"/>
              <a:t>systems</a:t>
            </a:r>
            <a:endParaRPr sz="1850"/>
          </a:p>
          <a:p>
            <a:pPr marL="760730" indent="-286385">
              <a:lnSpc>
                <a:spcPct val="100000"/>
              </a:lnSpc>
              <a:spcBef>
                <a:spcPts val="35"/>
              </a:spcBef>
              <a:buFont typeface="Wingdings"/>
              <a:buChar char=""/>
              <a:tabLst>
                <a:tab pos="760730" algn="l"/>
              </a:tabLst>
            </a:pPr>
            <a:r>
              <a:rPr sz="1850" spc="5" dirty="0"/>
              <a:t>Thermal</a:t>
            </a:r>
            <a:r>
              <a:rPr sz="1850" spc="125" dirty="0"/>
              <a:t> </a:t>
            </a:r>
            <a:r>
              <a:rPr sz="1850" dirty="0"/>
              <a:t>systems</a:t>
            </a:r>
            <a:endParaRPr sz="1850"/>
          </a:p>
          <a:p>
            <a:pPr marL="532130" indent="-457834">
              <a:lnSpc>
                <a:spcPts val="2345"/>
              </a:lnSpc>
              <a:spcBef>
                <a:spcPts val="35"/>
              </a:spcBef>
              <a:buFont typeface="Arial"/>
              <a:buChar char="•"/>
              <a:tabLst>
                <a:tab pos="531495" algn="l"/>
                <a:tab pos="532130" algn="l"/>
              </a:tabLst>
            </a:pPr>
            <a:r>
              <a:rPr spc="5" dirty="0"/>
              <a:t>Each </a:t>
            </a:r>
            <a:r>
              <a:rPr dirty="0"/>
              <a:t>of </a:t>
            </a:r>
            <a:r>
              <a:rPr spc="25" dirty="0"/>
              <a:t>these </a:t>
            </a:r>
            <a:r>
              <a:rPr spc="5" dirty="0"/>
              <a:t>systems can </a:t>
            </a:r>
            <a:r>
              <a:rPr spc="40" dirty="0"/>
              <a:t>be </a:t>
            </a:r>
            <a:r>
              <a:rPr spc="20" dirty="0"/>
              <a:t>modelled in </a:t>
            </a:r>
            <a:r>
              <a:rPr spc="15" dirty="0"/>
              <a:t>terms </a:t>
            </a:r>
            <a:r>
              <a:rPr dirty="0"/>
              <a:t>of </a:t>
            </a:r>
            <a:r>
              <a:rPr spc="15" dirty="0"/>
              <a:t>certain</a:t>
            </a:r>
            <a:r>
              <a:rPr spc="-250" dirty="0"/>
              <a:t> </a:t>
            </a:r>
            <a:r>
              <a:rPr spc="5" dirty="0"/>
              <a:t>basic</a:t>
            </a:r>
          </a:p>
          <a:p>
            <a:pPr marL="532130">
              <a:lnSpc>
                <a:spcPts val="2345"/>
              </a:lnSpc>
            </a:pPr>
            <a:r>
              <a:rPr spc="-5" dirty="0"/>
              <a:t>elements</a:t>
            </a:r>
          </a:p>
          <a:p>
            <a:pPr marL="532130" marR="5080" indent="-457834">
              <a:lnSpc>
                <a:spcPts val="2100"/>
              </a:lnSpc>
              <a:spcBef>
                <a:spcPts val="595"/>
              </a:spcBef>
              <a:buFont typeface="Arial"/>
              <a:buChar char="•"/>
              <a:tabLst>
                <a:tab pos="531495" algn="l"/>
                <a:tab pos="532130" algn="l"/>
                <a:tab pos="1275080" algn="l"/>
                <a:tab pos="2486025" algn="l"/>
                <a:tab pos="2886710" algn="l"/>
                <a:tab pos="3325495" algn="l"/>
                <a:tab pos="4383405" algn="l"/>
                <a:tab pos="5451475" algn="l"/>
                <a:tab pos="6014085" algn="l"/>
                <a:tab pos="6462395" algn="l"/>
                <a:tab pos="7377430" algn="l"/>
                <a:tab pos="7787640" algn="l"/>
              </a:tabLst>
            </a:pPr>
            <a:r>
              <a:rPr spc="25" dirty="0"/>
              <a:t>B</a:t>
            </a:r>
            <a:r>
              <a:rPr spc="10" dirty="0"/>
              <a:t>a</a:t>
            </a:r>
            <a:r>
              <a:rPr spc="-15" dirty="0"/>
              <a:t>s</a:t>
            </a:r>
            <a:r>
              <a:rPr spc="25" dirty="0"/>
              <a:t>i</a:t>
            </a:r>
            <a:r>
              <a:rPr spc="10" dirty="0"/>
              <a:t>c</a:t>
            </a:r>
            <a:r>
              <a:rPr dirty="0"/>
              <a:t>	</a:t>
            </a:r>
            <a:r>
              <a:rPr spc="-25" dirty="0"/>
              <a:t>e</a:t>
            </a:r>
            <a:r>
              <a:rPr spc="25" dirty="0"/>
              <a:t>l</a:t>
            </a:r>
            <a:r>
              <a:rPr spc="-25" dirty="0"/>
              <a:t>e</a:t>
            </a:r>
            <a:r>
              <a:rPr spc="75" dirty="0"/>
              <a:t>m</a:t>
            </a:r>
            <a:r>
              <a:rPr spc="-25" dirty="0"/>
              <a:t>e</a:t>
            </a:r>
            <a:r>
              <a:rPr spc="-10" dirty="0"/>
              <a:t>n</a:t>
            </a:r>
            <a:r>
              <a:rPr spc="25" dirty="0"/>
              <a:t>t</a:t>
            </a:r>
            <a:r>
              <a:rPr spc="10" dirty="0"/>
              <a:t>s</a:t>
            </a:r>
            <a:r>
              <a:rPr dirty="0"/>
              <a:t>	</a:t>
            </a:r>
            <a:r>
              <a:rPr spc="-10" dirty="0"/>
              <a:t>o</a:t>
            </a:r>
            <a:r>
              <a:rPr spc="5" dirty="0"/>
              <a:t>f</a:t>
            </a:r>
            <a:r>
              <a:rPr dirty="0"/>
              <a:t>	</a:t>
            </a:r>
            <a:r>
              <a:rPr spc="10" dirty="0"/>
              <a:t>a</a:t>
            </a:r>
            <a:r>
              <a:rPr spc="30" dirty="0"/>
              <a:t>l</a:t>
            </a:r>
            <a:r>
              <a:rPr spc="5" dirty="0"/>
              <a:t>l</a:t>
            </a:r>
            <a:r>
              <a:rPr dirty="0"/>
              <a:t>	</a:t>
            </a:r>
            <a:r>
              <a:rPr spc="-10" dirty="0"/>
              <a:t>p</a:t>
            </a:r>
            <a:r>
              <a:rPr spc="-80" dirty="0"/>
              <a:t>h</a:t>
            </a:r>
            <a:r>
              <a:rPr spc="-5" dirty="0"/>
              <a:t>y</a:t>
            </a:r>
            <a:r>
              <a:rPr spc="-20" dirty="0"/>
              <a:t>s</a:t>
            </a:r>
            <a:r>
              <a:rPr spc="25" dirty="0"/>
              <a:t>i</a:t>
            </a:r>
            <a:r>
              <a:rPr spc="-15" dirty="0"/>
              <a:t>c</a:t>
            </a:r>
            <a:r>
              <a:rPr spc="10" dirty="0"/>
              <a:t>al</a:t>
            </a:r>
            <a:r>
              <a:rPr dirty="0"/>
              <a:t>	</a:t>
            </a:r>
            <a:r>
              <a:rPr spc="-95" dirty="0"/>
              <a:t>s</a:t>
            </a:r>
            <a:r>
              <a:rPr spc="-5" dirty="0"/>
              <a:t>y</a:t>
            </a:r>
            <a:r>
              <a:rPr spc="-20" dirty="0"/>
              <a:t>s</a:t>
            </a:r>
            <a:r>
              <a:rPr spc="100" dirty="0"/>
              <a:t>t</a:t>
            </a:r>
            <a:r>
              <a:rPr spc="-25" dirty="0"/>
              <a:t>e</a:t>
            </a:r>
            <a:r>
              <a:rPr spc="75" dirty="0"/>
              <a:t>m</a:t>
            </a:r>
            <a:r>
              <a:rPr spc="10" dirty="0"/>
              <a:t>s</a:t>
            </a:r>
            <a:r>
              <a:rPr dirty="0"/>
              <a:t>	</a:t>
            </a:r>
            <a:r>
              <a:rPr spc="-15" dirty="0"/>
              <a:t>c</a:t>
            </a:r>
            <a:r>
              <a:rPr spc="15" dirty="0"/>
              <a:t>an</a:t>
            </a:r>
            <a:r>
              <a:rPr dirty="0"/>
              <a:t>	</a:t>
            </a:r>
            <a:r>
              <a:rPr spc="-10" dirty="0"/>
              <a:t>b</a:t>
            </a:r>
            <a:r>
              <a:rPr spc="10" dirty="0"/>
              <a:t>e</a:t>
            </a:r>
            <a:r>
              <a:rPr dirty="0"/>
              <a:t>	</a:t>
            </a:r>
            <a:r>
              <a:rPr spc="-20" dirty="0"/>
              <a:t>s</a:t>
            </a:r>
            <a:r>
              <a:rPr spc="-10" dirty="0"/>
              <a:t>ho</a:t>
            </a:r>
            <a:r>
              <a:rPr spc="110" dirty="0"/>
              <a:t>w</a:t>
            </a:r>
            <a:r>
              <a:rPr spc="15" dirty="0"/>
              <a:t>n</a:t>
            </a:r>
            <a:r>
              <a:rPr dirty="0"/>
              <a:t>	</a:t>
            </a:r>
            <a:r>
              <a:rPr spc="25" dirty="0"/>
              <a:t>t</a:t>
            </a:r>
            <a:r>
              <a:rPr spc="15" dirty="0"/>
              <a:t>o</a:t>
            </a:r>
            <a:r>
              <a:rPr dirty="0"/>
              <a:t>	</a:t>
            </a:r>
            <a:r>
              <a:rPr spc="-15" dirty="0"/>
              <a:t>be  </a:t>
            </a:r>
            <a:r>
              <a:rPr spc="5" dirty="0"/>
              <a:t>analogous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5" dirty="0"/>
              <a:t>Anuj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491855" y="4837509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F37C04-91E5-4988-88E6-D4C8153E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079"/>
            <a:ext cx="9144000" cy="4161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CD3199-9F87-4E7C-9503-BA9B658D3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893" y="4324350"/>
            <a:ext cx="640681" cy="34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0BFA1-51B5-4F8E-A914-C73A35B03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43" y="590550"/>
            <a:ext cx="8646113" cy="35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50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3C6DF3-D09A-417C-BC19-97F78CD15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90550"/>
            <a:ext cx="7696200" cy="408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94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49BF77-1E21-47FA-8529-EA2238F27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2368632"/>
            <a:ext cx="7848601" cy="24129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3E2E7B-A467-40A7-80E9-0CBEB80E2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361950"/>
            <a:ext cx="784860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56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3E7675-03E7-4099-A45C-C6215CF44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276350"/>
            <a:ext cx="2339454" cy="3054350"/>
          </a:xfrm>
        </p:spPr>
      </p:pic>
    </p:spTree>
    <p:extLst>
      <p:ext uri="{BB962C8B-B14F-4D97-AF65-F5344CB8AC3E}">
        <p14:creationId xmlns:p14="http://schemas.microsoft.com/office/powerpoint/2010/main" val="121885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A003B-ACE3-4E1C-9E5B-9A04511BD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519" y="1917700"/>
            <a:ext cx="4566962" cy="2489200"/>
          </a:xfrm>
        </p:spPr>
      </p:pic>
    </p:spTree>
    <p:extLst>
      <p:ext uri="{BB962C8B-B14F-4D97-AF65-F5344CB8AC3E}">
        <p14:creationId xmlns:p14="http://schemas.microsoft.com/office/powerpoint/2010/main" val="1390332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9C9D-92B8-40B0-ADEA-D7D77303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3B8F9D-4F4D-4C93-82A0-2F7ABDDF3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967193"/>
            <a:ext cx="7200900" cy="2390214"/>
          </a:xfrm>
        </p:spPr>
      </p:pic>
    </p:spTree>
    <p:extLst>
      <p:ext uri="{BB962C8B-B14F-4D97-AF65-F5344CB8AC3E}">
        <p14:creationId xmlns:p14="http://schemas.microsoft.com/office/powerpoint/2010/main" val="251102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054D2-CD2C-4717-833F-FF6A4352D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021902"/>
            <a:ext cx="7200900" cy="3182245"/>
          </a:xfrm>
        </p:spPr>
      </p:pic>
    </p:spTree>
    <p:extLst>
      <p:ext uri="{BB962C8B-B14F-4D97-AF65-F5344CB8AC3E}">
        <p14:creationId xmlns:p14="http://schemas.microsoft.com/office/powerpoint/2010/main" val="320269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AF7801-377D-4931-9880-3FA9C377B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973" y="1352550"/>
            <a:ext cx="7126605" cy="2762250"/>
          </a:xfrm>
        </p:spPr>
      </p:pic>
    </p:spTree>
    <p:extLst>
      <p:ext uri="{BB962C8B-B14F-4D97-AF65-F5344CB8AC3E}">
        <p14:creationId xmlns:p14="http://schemas.microsoft.com/office/powerpoint/2010/main" val="1683013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EEED0-C906-41FC-85B0-7D655B0A0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732" y="1276350"/>
            <a:ext cx="6716535" cy="301466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9D6F40A-2896-F6E7-527C-29DCE1FC3B38}"/>
                  </a:ext>
                </a:extLst>
              </p14:cNvPr>
              <p14:cNvContentPartPr/>
              <p14:nvPr/>
            </p14:nvContentPartPr>
            <p14:xfrm>
              <a:off x="6416905" y="2023589"/>
              <a:ext cx="1362600" cy="160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9D6F40A-2896-F6E7-527C-29DCE1FC3B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1425" y="2008469"/>
                <a:ext cx="13932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9B7A789-EB84-EBE8-CC76-8525BA4B58AE}"/>
                  </a:ext>
                </a:extLst>
              </p14:cNvPr>
              <p14:cNvContentPartPr/>
              <p14:nvPr/>
            </p14:nvContentPartPr>
            <p14:xfrm>
              <a:off x="6571705" y="2269829"/>
              <a:ext cx="392760" cy="164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9B7A789-EB84-EBE8-CC76-8525BA4B58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56585" y="2254349"/>
                <a:ext cx="423000" cy="1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10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8829" y="39687"/>
            <a:ext cx="403415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Electrical</a:t>
            </a:r>
            <a:r>
              <a:rPr spc="-260" dirty="0"/>
              <a:t> </a:t>
            </a:r>
            <a:r>
              <a:rPr spc="-35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5" dirty="0"/>
              <a:t>Anuj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491855" y="4837509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202" y="713156"/>
            <a:ext cx="7937500" cy="117221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5" dirty="0">
                <a:latin typeface="Carlito"/>
                <a:cs typeface="Carlito"/>
              </a:rPr>
              <a:t>Based </a:t>
            </a:r>
            <a:r>
              <a:rPr sz="2150" dirty="0">
                <a:latin typeface="Carlito"/>
                <a:cs typeface="Carlito"/>
              </a:rPr>
              <a:t>on </a:t>
            </a:r>
            <a:r>
              <a:rPr sz="2150" spc="10" dirty="0">
                <a:latin typeface="Carlito"/>
                <a:cs typeface="Carlito"/>
              </a:rPr>
              <a:t>the </a:t>
            </a:r>
            <a:r>
              <a:rPr sz="2150" spc="5" dirty="0">
                <a:latin typeface="Carlito"/>
                <a:cs typeface="Carlito"/>
              </a:rPr>
              <a:t>type </a:t>
            </a:r>
            <a:r>
              <a:rPr sz="2150" spc="-5" dirty="0">
                <a:latin typeface="Carlito"/>
                <a:cs typeface="Carlito"/>
              </a:rPr>
              <a:t>of </a:t>
            </a:r>
            <a:r>
              <a:rPr sz="2150" spc="-10" dirty="0">
                <a:latin typeface="Carlito"/>
                <a:cs typeface="Carlito"/>
              </a:rPr>
              <a:t>source, </a:t>
            </a:r>
            <a:r>
              <a:rPr sz="2150" spc="5" dirty="0">
                <a:latin typeface="Carlito"/>
                <a:cs typeface="Carlito"/>
              </a:rPr>
              <a:t>electrical </a:t>
            </a:r>
            <a:r>
              <a:rPr sz="2150" spc="-15" dirty="0">
                <a:latin typeface="Carlito"/>
                <a:cs typeface="Carlito"/>
              </a:rPr>
              <a:t>systems </a:t>
            </a:r>
            <a:r>
              <a:rPr sz="2150" spc="5" dirty="0">
                <a:latin typeface="Carlito"/>
                <a:cs typeface="Carlito"/>
              </a:rPr>
              <a:t>can </a:t>
            </a:r>
            <a:r>
              <a:rPr sz="2150" dirty="0">
                <a:latin typeface="Carlito"/>
                <a:cs typeface="Carlito"/>
              </a:rPr>
              <a:t>be </a:t>
            </a:r>
            <a:r>
              <a:rPr sz="2150" spc="5" dirty="0">
                <a:latin typeface="Carlito"/>
                <a:cs typeface="Carlito"/>
              </a:rPr>
              <a:t>classified</a:t>
            </a:r>
            <a:r>
              <a:rPr sz="2150" spc="-1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as:</a:t>
            </a:r>
            <a:endParaRPr sz="215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000" spc="-5" dirty="0">
                <a:latin typeface="Carlito"/>
                <a:cs typeface="Carlito"/>
              </a:rPr>
              <a:t>Voltage sourced</a:t>
            </a:r>
            <a:r>
              <a:rPr sz="2000" spc="-195" dirty="0">
                <a:latin typeface="Carlito"/>
                <a:cs typeface="Carlito"/>
              </a:rPr>
              <a:t> </a:t>
            </a:r>
            <a:r>
              <a:rPr sz="2000" spc="15" dirty="0">
                <a:latin typeface="Carlito"/>
                <a:cs typeface="Carlito"/>
              </a:rPr>
              <a:t>systems</a:t>
            </a:r>
            <a:endParaRPr sz="20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000" spc="-10" dirty="0">
                <a:latin typeface="Carlito"/>
                <a:cs typeface="Carlito"/>
              </a:rPr>
              <a:t>Current </a:t>
            </a:r>
            <a:r>
              <a:rPr sz="2000" spc="-5" dirty="0">
                <a:latin typeface="Carlito"/>
                <a:cs typeface="Carlito"/>
              </a:rPr>
              <a:t>sourced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15" dirty="0">
                <a:latin typeface="Carlito"/>
                <a:cs typeface="Carlito"/>
              </a:rPr>
              <a:t>systems</a:t>
            </a:r>
            <a:endParaRPr sz="20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5250" y="1917319"/>
          <a:ext cx="7057390" cy="2880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8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Voltage</a:t>
                      </a:r>
                      <a:r>
                        <a:rPr sz="1700" b="1" spc="-1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sourced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Current</a:t>
                      </a:r>
                      <a:r>
                        <a:rPr sz="1700" b="1" spc="-9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sourced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59"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5" dirty="0">
                          <a:latin typeface="Carlito"/>
                          <a:cs typeface="Carlito"/>
                        </a:rPr>
                        <a:t>Basic </a:t>
                      </a:r>
                      <a:r>
                        <a:rPr sz="1700" b="1" spc="15" dirty="0">
                          <a:latin typeface="Carlito"/>
                          <a:cs typeface="Carlito"/>
                        </a:rPr>
                        <a:t>System</a:t>
                      </a:r>
                      <a:r>
                        <a:rPr sz="1700" b="1" spc="-20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15" dirty="0">
                          <a:latin typeface="Carlito"/>
                          <a:cs typeface="Carlito"/>
                        </a:rPr>
                        <a:t>Elements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Resistor</a:t>
                      </a:r>
                      <a:r>
                        <a:rPr sz="1700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5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50" dirty="0">
                          <a:latin typeface="Arial"/>
                          <a:cs typeface="Arial"/>
                        </a:rPr>
                        <a:t>𝑅</a:t>
                      </a:r>
                      <a:r>
                        <a:rPr sz="1700" spc="-50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Resistor</a:t>
                      </a:r>
                      <a:r>
                        <a:rPr sz="1700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4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45" dirty="0">
                          <a:latin typeface="Arial"/>
                          <a:cs typeface="Arial"/>
                        </a:rPr>
                        <a:t>𝑅</a:t>
                      </a:r>
                      <a:r>
                        <a:rPr sz="1700" spc="-45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5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spc="10" dirty="0">
                          <a:latin typeface="Carlito"/>
                          <a:cs typeface="Carlito"/>
                        </a:rPr>
                        <a:t>Inductor</a:t>
                      </a:r>
                      <a:r>
                        <a:rPr sz="1700" spc="-1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12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125" dirty="0">
                          <a:latin typeface="Arial"/>
                          <a:cs typeface="Arial"/>
                        </a:rPr>
                        <a:t>𝐿</a:t>
                      </a:r>
                      <a:r>
                        <a:rPr sz="1700" spc="-125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spc="10" dirty="0">
                          <a:latin typeface="Carlito"/>
                          <a:cs typeface="Carlito"/>
                        </a:rPr>
                        <a:t>Inductor</a:t>
                      </a:r>
                      <a:r>
                        <a:rPr sz="1700" spc="-1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12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120" dirty="0">
                          <a:latin typeface="Arial"/>
                          <a:cs typeface="Arial"/>
                        </a:rPr>
                        <a:t>𝐿</a:t>
                      </a:r>
                      <a:r>
                        <a:rPr sz="1700" spc="-120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spc="5" dirty="0">
                          <a:latin typeface="Carlito"/>
                          <a:cs typeface="Carlito"/>
                        </a:rPr>
                        <a:t>Capacitor</a:t>
                      </a:r>
                      <a:r>
                        <a:rPr sz="1700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7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75" dirty="0">
                          <a:latin typeface="Arial"/>
                          <a:cs typeface="Arial"/>
                        </a:rPr>
                        <a:t>𝐶</a:t>
                      </a:r>
                      <a:r>
                        <a:rPr sz="1700" spc="-75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spc="5" dirty="0">
                          <a:latin typeface="Carlito"/>
                          <a:cs typeface="Carlito"/>
                        </a:rPr>
                        <a:t>Capacitor</a:t>
                      </a:r>
                      <a:r>
                        <a:rPr sz="1700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7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70" dirty="0">
                          <a:latin typeface="Arial"/>
                          <a:cs typeface="Arial"/>
                        </a:rPr>
                        <a:t>𝐶</a:t>
                      </a:r>
                      <a:r>
                        <a:rPr sz="1700" spc="-70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72">
                <a:tc gridSpan="2"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b="1" spc="5" dirty="0">
                          <a:latin typeface="Carlito"/>
                          <a:cs typeface="Carlito"/>
                        </a:rPr>
                        <a:t>Basic </a:t>
                      </a:r>
                      <a:r>
                        <a:rPr sz="1700" b="1" spc="15" dirty="0">
                          <a:latin typeface="Carlito"/>
                          <a:cs typeface="Carlito"/>
                        </a:rPr>
                        <a:t>System</a:t>
                      </a:r>
                      <a:r>
                        <a:rPr sz="1700" b="1" spc="-2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Variables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5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Voltage</a:t>
                      </a:r>
                      <a:r>
                        <a:rPr sz="1700" spc="-1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5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50" dirty="0">
                          <a:latin typeface="Arial"/>
                          <a:cs typeface="Arial"/>
                        </a:rPr>
                        <a:t>𝑉</a:t>
                      </a:r>
                      <a:r>
                        <a:rPr sz="1700" spc="-50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Current</a:t>
                      </a:r>
                      <a:r>
                        <a:rPr sz="17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20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200" dirty="0">
                          <a:latin typeface="Arial"/>
                          <a:cs typeface="Arial"/>
                        </a:rPr>
                        <a:t>𝐼</a:t>
                      </a:r>
                      <a:r>
                        <a:rPr sz="1700" spc="-200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00" spc="5" dirty="0">
                          <a:latin typeface="Carlito"/>
                          <a:cs typeface="Carlito"/>
                        </a:rPr>
                        <a:t>Charge</a:t>
                      </a:r>
                      <a:r>
                        <a:rPr sz="1700" spc="-1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2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𝑄</a:t>
                      </a:r>
                      <a:r>
                        <a:rPr sz="1700" spc="-25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00" spc="10" dirty="0">
                          <a:latin typeface="Carlito"/>
                          <a:cs typeface="Carlito"/>
                        </a:rPr>
                        <a:t>Flux</a:t>
                      </a:r>
                      <a:r>
                        <a:rPr sz="1700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2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𝜙</a:t>
                      </a:r>
                      <a:r>
                        <a:rPr sz="1700" spc="-20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8209-E0F7-445F-A2E3-C370B13A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B109-6C9C-424F-95D4-01D6CFC3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575757"/>
                </a:solidFill>
                <a:effectLst/>
                <a:latin typeface="inherit"/>
              </a:rPr>
              <a:t>If a pole is located at s = -5 in left-hand plane (LHP), how will it be represented in Laplace domain?</a:t>
            </a:r>
            <a:endParaRPr lang="en-US" b="0" i="0" dirty="0">
              <a:solidFill>
                <a:srgbClr val="575757"/>
              </a:solidFill>
              <a:effectLst/>
              <a:latin typeface="PT Serif"/>
            </a:endParaRPr>
          </a:p>
          <a:p>
            <a:pPr algn="l" fontAlgn="base"/>
            <a:r>
              <a:rPr lang="en-US" b="1" i="0" dirty="0">
                <a:solidFill>
                  <a:srgbClr val="575757"/>
                </a:solidFill>
                <a:effectLst/>
                <a:latin typeface="inherit"/>
              </a:rPr>
              <a:t>a.</a:t>
            </a:r>
            <a:r>
              <a:rPr lang="en-US" b="0" i="0" dirty="0">
                <a:solidFill>
                  <a:srgbClr val="575757"/>
                </a:solidFill>
                <a:effectLst/>
                <a:latin typeface="PT Serif"/>
              </a:rPr>
              <a:t> 1/ s + 5</a:t>
            </a:r>
            <a:br>
              <a:rPr lang="en-US" b="0" i="0" dirty="0">
                <a:solidFill>
                  <a:srgbClr val="575757"/>
                </a:solidFill>
                <a:effectLst/>
                <a:latin typeface="PT Serif"/>
              </a:rPr>
            </a:br>
            <a:r>
              <a:rPr lang="en-US" b="1" i="0" dirty="0">
                <a:solidFill>
                  <a:srgbClr val="575757"/>
                </a:solidFill>
                <a:effectLst/>
                <a:latin typeface="inherit"/>
              </a:rPr>
              <a:t>b.</a:t>
            </a:r>
            <a:r>
              <a:rPr lang="en-US" b="0" i="0" dirty="0">
                <a:solidFill>
                  <a:srgbClr val="575757"/>
                </a:solidFill>
                <a:effectLst/>
                <a:latin typeface="PT Serif"/>
              </a:rPr>
              <a:t> 1/ s – 5</a:t>
            </a:r>
            <a:br>
              <a:rPr lang="en-US" b="0" i="0" dirty="0">
                <a:solidFill>
                  <a:srgbClr val="575757"/>
                </a:solidFill>
                <a:effectLst/>
                <a:latin typeface="PT Serif"/>
              </a:rPr>
            </a:br>
            <a:r>
              <a:rPr lang="en-US" b="1" i="0" dirty="0">
                <a:solidFill>
                  <a:srgbClr val="575757"/>
                </a:solidFill>
                <a:effectLst/>
                <a:latin typeface="inherit"/>
              </a:rPr>
              <a:t>c.</a:t>
            </a:r>
            <a:r>
              <a:rPr lang="en-US" b="0" i="0" dirty="0">
                <a:solidFill>
                  <a:srgbClr val="575757"/>
                </a:solidFill>
                <a:effectLst/>
                <a:latin typeface="PT Serif"/>
              </a:rPr>
              <a:t> s/ s + 5</a:t>
            </a:r>
            <a:br>
              <a:rPr lang="en-US" b="0" i="0" dirty="0">
                <a:solidFill>
                  <a:srgbClr val="575757"/>
                </a:solidFill>
                <a:effectLst/>
                <a:latin typeface="PT Serif"/>
              </a:rPr>
            </a:br>
            <a:r>
              <a:rPr lang="en-US" b="1" i="0" dirty="0">
                <a:solidFill>
                  <a:srgbClr val="575757"/>
                </a:solidFill>
                <a:effectLst/>
                <a:latin typeface="inherit"/>
              </a:rPr>
              <a:t>d.</a:t>
            </a:r>
            <a:r>
              <a:rPr lang="en-US" b="0" i="0" dirty="0">
                <a:solidFill>
                  <a:srgbClr val="575757"/>
                </a:solidFill>
                <a:effectLst/>
                <a:latin typeface="PT Serif"/>
              </a:rPr>
              <a:t> s/ s –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17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02FC-A107-4AE5-8480-260752E5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4C85C-1D02-4B38-B95F-C4B0253D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>
                <a:solidFill>
                  <a:srgbClr val="575757"/>
                </a:solidFill>
                <a:effectLst/>
                <a:latin typeface="inherit"/>
              </a:rPr>
              <a:t>ANSWER: (a) 1/ s + 5</a:t>
            </a:r>
            <a:endParaRPr lang="en-US" b="0" i="0">
              <a:solidFill>
                <a:srgbClr val="575757"/>
              </a:solidFill>
              <a:effectLst/>
              <a:latin typeface="PT Serif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34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FC7D4-A143-4A23-BACC-812704400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376" y="2190750"/>
            <a:ext cx="6631131" cy="16002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C3D773-39B8-E6DC-310B-2C552CAF3727}"/>
                  </a:ext>
                </a:extLst>
              </p14:cNvPr>
              <p14:cNvContentPartPr/>
              <p14:nvPr/>
            </p14:nvContentPartPr>
            <p14:xfrm>
              <a:off x="6336069" y="2059702"/>
              <a:ext cx="1200960" cy="145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C3D773-39B8-E6DC-310B-2C552CAF37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0949" y="2044582"/>
                <a:ext cx="12312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ECE10D-A758-E9EB-0C23-E1C5B6E28DE2}"/>
                  </a:ext>
                </a:extLst>
              </p14:cNvPr>
              <p14:cNvContentPartPr/>
              <p14:nvPr/>
            </p14:nvContentPartPr>
            <p14:xfrm>
              <a:off x="7682102" y="2089509"/>
              <a:ext cx="16560" cy="109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ECE10D-A758-E9EB-0C23-E1C5B6E28D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6622" y="2074029"/>
                <a:ext cx="471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98233A2-F294-962A-C2A7-871B0DFB8B8C}"/>
                  </a:ext>
                </a:extLst>
              </p14:cNvPr>
              <p14:cNvContentPartPr/>
              <p14:nvPr/>
            </p14:nvContentPartPr>
            <p14:xfrm>
              <a:off x="7629182" y="2082669"/>
              <a:ext cx="302760" cy="120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98233A2-F294-962A-C2A7-871B0DFB8B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13702" y="2067189"/>
                <a:ext cx="3333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07F2141-EE13-8B9D-9D8B-2AF33CDC8903}"/>
                  </a:ext>
                </a:extLst>
              </p14:cNvPr>
              <p14:cNvContentPartPr/>
              <p14:nvPr/>
            </p14:nvContentPartPr>
            <p14:xfrm>
              <a:off x="7444502" y="2288229"/>
              <a:ext cx="455040" cy="143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07F2141-EE13-8B9D-9D8B-2AF33CDC89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29022" y="2272749"/>
                <a:ext cx="4856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B1AE879-B6C3-27F7-4FF3-70D66D596E27}"/>
                  </a:ext>
                </a:extLst>
              </p14:cNvPr>
              <p14:cNvContentPartPr/>
              <p14:nvPr/>
            </p14:nvContentPartPr>
            <p14:xfrm>
              <a:off x="7820880" y="2087324"/>
              <a:ext cx="25920" cy="14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B1AE879-B6C3-27F7-4FF3-70D66D596E2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05400" y="2071844"/>
                <a:ext cx="56160" cy="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444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749" y="211137"/>
            <a:ext cx="60534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Electrical </a:t>
            </a:r>
            <a:r>
              <a:rPr spc="-40" dirty="0"/>
              <a:t>System</a:t>
            </a:r>
            <a:r>
              <a:rPr spc="-285" dirty="0"/>
              <a:t> </a:t>
            </a:r>
            <a:r>
              <a:rPr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734" y="963930"/>
            <a:ext cx="8077200" cy="6254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6235" indent="-343535">
              <a:lnSpc>
                <a:spcPts val="2340"/>
              </a:lnSpc>
              <a:spcBef>
                <a:spcPts val="1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5" dirty="0">
                <a:latin typeface="Carlito"/>
                <a:cs typeface="Carlito"/>
              </a:rPr>
              <a:t>Resistor</a:t>
            </a:r>
            <a:r>
              <a:rPr sz="2150" spc="10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(</a:t>
            </a:r>
            <a:r>
              <a:rPr sz="2150" dirty="0">
                <a:latin typeface="Arial"/>
                <a:cs typeface="Arial"/>
              </a:rPr>
              <a:t>𝑅</a:t>
            </a:r>
            <a:r>
              <a:rPr sz="2150" dirty="0">
                <a:latin typeface="Carlito"/>
                <a:cs typeface="Carlito"/>
              </a:rPr>
              <a:t>):</a:t>
            </a:r>
            <a:r>
              <a:rPr sz="2150" spc="130" dirty="0">
                <a:latin typeface="Carlito"/>
                <a:cs typeface="Carlito"/>
              </a:rPr>
              <a:t> </a:t>
            </a:r>
            <a:r>
              <a:rPr sz="2150" spc="-5" dirty="0">
                <a:latin typeface="Carlito"/>
                <a:cs typeface="Carlito"/>
              </a:rPr>
              <a:t>It</a:t>
            </a:r>
            <a:r>
              <a:rPr sz="2150" spc="135" dirty="0">
                <a:latin typeface="Carlito"/>
                <a:cs typeface="Carlito"/>
              </a:rPr>
              <a:t> </a:t>
            </a:r>
            <a:r>
              <a:rPr sz="2150" spc="20" dirty="0">
                <a:latin typeface="Carlito"/>
                <a:cs typeface="Carlito"/>
              </a:rPr>
              <a:t>is</a:t>
            </a:r>
            <a:r>
              <a:rPr sz="2150" spc="85" dirty="0">
                <a:latin typeface="Carlito"/>
                <a:cs typeface="Carlito"/>
              </a:rPr>
              <a:t> </a:t>
            </a:r>
            <a:r>
              <a:rPr sz="2150" spc="15" dirty="0">
                <a:latin typeface="Carlito"/>
                <a:cs typeface="Carlito"/>
              </a:rPr>
              <a:t>an</a:t>
            </a:r>
            <a:r>
              <a:rPr sz="2150" spc="95" dirty="0">
                <a:latin typeface="Carlito"/>
                <a:cs typeface="Carlito"/>
              </a:rPr>
              <a:t> </a:t>
            </a:r>
            <a:r>
              <a:rPr sz="2150" spc="5" dirty="0">
                <a:latin typeface="Carlito"/>
                <a:cs typeface="Carlito"/>
              </a:rPr>
              <a:t>element</a:t>
            </a:r>
            <a:r>
              <a:rPr sz="2150" spc="135" dirty="0">
                <a:latin typeface="Carlito"/>
                <a:cs typeface="Carlito"/>
              </a:rPr>
              <a:t> </a:t>
            </a:r>
            <a:r>
              <a:rPr sz="2150" spc="25" dirty="0">
                <a:latin typeface="Carlito"/>
                <a:cs typeface="Carlito"/>
              </a:rPr>
              <a:t>which</a:t>
            </a:r>
            <a:r>
              <a:rPr sz="2150" spc="95" dirty="0">
                <a:latin typeface="Carlito"/>
                <a:cs typeface="Carlito"/>
              </a:rPr>
              <a:t> </a:t>
            </a:r>
            <a:r>
              <a:rPr sz="2150" spc="10" dirty="0">
                <a:latin typeface="Carlito"/>
                <a:cs typeface="Carlito"/>
              </a:rPr>
              <a:t>resists</a:t>
            </a:r>
            <a:r>
              <a:rPr sz="2150" spc="85" dirty="0">
                <a:latin typeface="Carlito"/>
                <a:cs typeface="Carlito"/>
              </a:rPr>
              <a:t> </a:t>
            </a:r>
            <a:r>
              <a:rPr sz="2150" spc="35" dirty="0">
                <a:latin typeface="Carlito"/>
                <a:cs typeface="Carlito"/>
              </a:rPr>
              <a:t>the</a:t>
            </a:r>
            <a:r>
              <a:rPr sz="2150" spc="85" dirty="0">
                <a:latin typeface="Carlito"/>
                <a:cs typeface="Carlito"/>
              </a:rPr>
              <a:t> </a:t>
            </a:r>
            <a:r>
              <a:rPr sz="2150" spc="15" dirty="0">
                <a:latin typeface="Carlito"/>
                <a:cs typeface="Carlito"/>
              </a:rPr>
              <a:t>flow</a:t>
            </a:r>
            <a:r>
              <a:rPr sz="2150" spc="204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of</a:t>
            </a:r>
            <a:r>
              <a:rPr sz="2150" spc="125" dirty="0">
                <a:latin typeface="Carlito"/>
                <a:cs typeface="Carlito"/>
              </a:rPr>
              <a:t> </a:t>
            </a:r>
            <a:r>
              <a:rPr sz="2150" spc="5" dirty="0">
                <a:latin typeface="Carlito"/>
                <a:cs typeface="Carlito"/>
              </a:rPr>
              <a:t>current</a:t>
            </a:r>
            <a:r>
              <a:rPr sz="2150" spc="125" dirty="0">
                <a:latin typeface="Carlito"/>
                <a:cs typeface="Carlito"/>
              </a:rPr>
              <a:t> </a:t>
            </a:r>
            <a:r>
              <a:rPr sz="2150" spc="20" dirty="0">
                <a:latin typeface="Carlito"/>
                <a:cs typeface="Carlito"/>
              </a:rPr>
              <a:t>in</a:t>
            </a:r>
            <a:r>
              <a:rPr sz="2150" spc="90" dirty="0">
                <a:latin typeface="Carlito"/>
                <a:cs typeface="Carlito"/>
              </a:rPr>
              <a:t> </a:t>
            </a:r>
            <a:r>
              <a:rPr sz="2150" spc="20" dirty="0">
                <a:latin typeface="Carlito"/>
                <a:cs typeface="Carlito"/>
              </a:rPr>
              <a:t>an</a:t>
            </a:r>
            <a:endParaRPr sz="2150">
              <a:latin typeface="Carlito"/>
              <a:cs typeface="Carlito"/>
            </a:endParaRPr>
          </a:p>
          <a:p>
            <a:pPr marL="355600">
              <a:lnSpc>
                <a:spcPts val="2340"/>
              </a:lnSpc>
            </a:pPr>
            <a:r>
              <a:rPr sz="2150" spc="5" dirty="0">
                <a:latin typeface="Carlito"/>
                <a:cs typeface="Carlito"/>
              </a:rPr>
              <a:t>electrical</a:t>
            </a:r>
            <a:r>
              <a:rPr sz="2150" spc="55" dirty="0">
                <a:latin typeface="Carlito"/>
                <a:cs typeface="Carlito"/>
              </a:rPr>
              <a:t> </a:t>
            </a:r>
            <a:r>
              <a:rPr sz="2150" spc="-15" dirty="0">
                <a:latin typeface="Carlito"/>
                <a:cs typeface="Carlito"/>
              </a:rPr>
              <a:t>system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8526" y="1565274"/>
            <a:ext cx="8509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250" dirty="0">
                <a:latin typeface="Arial"/>
                <a:cs typeface="Arial"/>
              </a:rPr>
              <a:t>𝑉 </a:t>
            </a:r>
            <a:r>
              <a:rPr sz="2150" spc="370" dirty="0">
                <a:latin typeface="Arial"/>
                <a:cs typeface="Arial"/>
              </a:rPr>
              <a:t>=</a:t>
            </a:r>
            <a:r>
              <a:rPr sz="2150" spc="-105" dirty="0">
                <a:latin typeface="Arial"/>
                <a:cs typeface="Arial"/>
              </a:rPr>
              <a:t> </a:t>
            </a:r>
            <a:r>
              <a:rPr sz="2150" spc="-505" dirty="0">
                <a:latin typeface="Arial"/>
                <a:cs typeface="Arial"/>
              </a:rPr>
              <a:t>𝐼𝑅</a:t>
            </a:r>
            <a:endParaRPr sz="2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734" y="1908810"/>
            <a:ext cx="8082280" cy="6248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marR="5080" indent="-343535">
              <a:lnSpc>
                <a:spcPts val="21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  <a:tab pos="1452245" algn="l"/>
                <a:tab pos="1995805" algn="l"/>
                <a:tab pos="2291080" algn="l"/>
                <a:tab pos="2596515" algn="l"/>
                <a:tab pos="3015615" algn="l"/>
                <a:tab pos="4083685" algn="l"/>
                <a:tab pos="4693920" algn="l"/>
                <a:tab pos="5514340" algn="l"/>
                <a:tab pos="6677659" algn="l"/>
                <a:tab pos="7583170" algn="l"/>
                <a:tab pos="7936230" algn="l"/>
              </a:tabLst>
            </a:pPr>
            <a:r>
              <a:rPr sz="2150" spc="-20" dirty="0">
                <a:latin typeface="Carlito"/>
                <a:cs typeface="Carlito"/>
              </a:rPr>
              <a:t>I</a:t>
            </a:r>
            <a:r>
              <a:rPr sz="2150" spc="-5" dirty="0">
                <a:latin typeface="Carlito"/>
                <a:cs typeface="Carlito"/>
              </a:rPr>
              <a:t>nd</a:t>
            </a:r>
            <a:r>
              <a:rPr sz="2150" spc="70" dirty="0">
                <a:latin typeface="Carlito"/>
                <a:cs typeface="Carlito"/>
              </a:rPr>
              <a:t>u</a:t>
            </a:r>
            <a:r>
              <a:rPr sz="2150" spc="-10" dirty="0">
                <a:latin typeface="Carlito"/>
                <a:cs typeface="Carlito"/>
              </a:rPr>
              <a:t>c</a:t>
            </a:r>
            <a:r>
              <a:rPr sz="2150" spc="25" dirty="0">
                <a:latin typeface="Carlito"/>
                <a:cs typeface="Carlito"/>
              </a:rPr>
              <a:t>t</a:t>
            </a:r>
            <a:r>
              <a:rPr sz="2150" spc="-10" dirty="0">
                <a:latin typeface="Carlito"/>
                <a:cs typeface="Carlito"/>
              </a:rPr>
              <a:t>o</a:t>
            </a:r>
            <a:r>
              <a:rPr sz="2150" spc="10" dirty="0">
                <a:latin typeface="Carlito"/>
                <a:cs typeface="Carlito"/>
              </a:rPr>
              <a:t>r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20" dirty="0">
                <a:latin typeface="Carlito"/>
                <a:cs typeface="Carlito"/>
              </a:rPr>
              <a:t>(</a:t>
            </a:r>
            <a:r>
              <a:rPr sz="2150" spc="-565" dirty="0">
                <a:latin typeface="Arial"/>
                <a:cs typeface="Arial"/>
              </a:rPr>
              <a:t>𝐿</a:t>
            </a:r>
            <a:r>
              <a:rPr sz="2150" spc="15" dirty="0">
                <a:latin typeface="Carlito"/>
                <a:cs typeface="Carlito"/>
              </a:rPr>
              <a:t>)</a:t>
            </a:r>
            <a:r>
              <a:rPr sz="2150" spc="5" dirty="0">
                <a:latin typeface="Carlito"/>
                <a:cs typeface="Carlito"/>
              </a:rPr>
              <a:t>: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-20" dirty="0">
                <a:latin typeface="Carlito"/>
                <a:cs typeface="Carlito"/>
              </a:rPr>
              <a:t>I</a:t>
            </a:r>
            <a:r>
              <a:rPr sz="2150" spc="10" dirty="0">
                <a:latin typeface="Carlito"/>
                <a:cs typeface="Carlito"/>
              </a:rPr>
              <a:t>t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30" dirty="0">
                <a:latin typeface="Carlito"/>
                <a:cs typeface="Carlito"/>
              </a:rPr>
              <a:t>i</a:t>
            </a:r>
            <a:r>
              <a:rPr sz="2150" spc="10" dirty="0">
                <a:latin typeface="Carlito"/>
                <a:cs typeface="Carlito"/>
              </a:rPr>
              <a:t>s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15" dirty="0">
                <a:latin typeface="Carlito"/>
                <a:cs typeface="Carlito"/>
              </a:rPr>
              <a:t>an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-25" dirty="0">
                <a:latin typeface="Carlito"/>
                <a:cs typeface="Carlito"/>
              </a:rPr>
              <a:t>e</a:t>
            </a:r>
            <a:r>
              <a:rPr sz="2150" spc="30" dirty="0">
                <a:latin typeface="Carlito"/>
                <a:cs typeface="Carlito"/>
              </a:rPr>
              <a:t>l</a:t>
            </a:r>
            <a:r>
              <a:rPr sz="2150" spc="-25" dirty="0">
                <a:latin typeface="Carlito"/>
                <a:cs typeface="Carlito"/>
              </a:rPr>
              <a:t>e</a:t>
            </a:r>
            <a:r>
              <a:rPr sz="2150" spc="5" dirty="0">
                <a:latin typeface="Carlito"/>
                <a:cs typeface="Carlito"/>
              </a:rPr>
              <a:t>m</a:t>
            </a:r>
            <a:r>
              <a:rPr sz="2150" spc="-25" dirty="0">
                <a:latin typeface="Carlito"/>
                <a:cs typeface="Carlito"/>
              </a:rPr>
              <a:t>e</a:t>
            </a:r>
            <a:r>
              <a:rPr sz="2150" spc="-5" dirty="0">
                <a:latin typeface="Carlito"/>
                <a:cs typeface="Carlito"/>
              </a:rPr>
              <a:t>n</a:t>
            </a:r>
            <a:r>
              <a:rPr sz="2150" spc="10" dirty="0">
                <a:latin typeface="Carlito"/>
                <a:cs typeface="Carlito"/>
              </a:rPr>
              <a:t>t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25" dirty="0">
                <a:latin typeface="Carlito"/>
                <a:cs typeface="Carlito"/>
              </a:rPr>
              <a:t>t</a:t>
            </a:r>
            <a:r>
              <a:rPr sz="2150" spc="-5" dirty="0">
                <a:latin typeface="Carlito"/>
                <a:cs typeface="Carlito"/>
              </a:rPr>
              <a:t>h</a:t>
            </a:r>
            <a:r>
              <a:rPr sz="2150" spc="15" dirty="0">
                <a:latin typeface="Carlito"/>
                <a:cs typeface="Carlito"/>
              </a:rPr>
              <a:t>a</a:t>
            </a:r>
            <a:r>
              <a:rPr sz="2150" spc="10" dirty="0">
                <a:latin typeface="Carlito"/>
                <a:cs typeface="Carlito"/>
              </a:rPr>
              <a:t>t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-15" dirty="0">
                <a:latin typeface="Carlito"/>
                <a:cs typeface="Carlito"/>
              </a:rPr>
              <a:t>s</a:t>
            </a:r>
            <a:r>
              <a:rPr sz="2150" spc="25" dirty="0">
                <a:latin typeface="Carlito"/>
                <a:cs typeface="Carlito"/>
              </a:rPr>
              <a:t>t</a:t>
            </a:r>
            <a:r>
              <a:rPr sz="2150" spc="-10" dirty="0">
                <a:latin typeface="Carlito"/>
                <a:cs typeface="Carlito"/>
              </a:rPr>
              <a:t>o</a:t>
            </a:r>
            <a:r>
              <a:rPr sz="2150" dirty="0">
                <a:latin typeface="Carlito"/>
                <a:cs typeface="Carlito"/>
              </a:rPr>
              <a:t>r</a:t>
            </a:r>
            <a:r>
              <a:rPr sz="2150" spc="-25" dirty="0">
                <a:latin typeface="Carlito"/>
                <a:cs typeface="Carlito"/>
              </a:rPr>
              <a:t>e</a:t>
            </a:r>
            <a:r>
              <a:rPr sz="2150" spc="10" dirty="0">
                <a:latin typeface="Carlito"/>
                <a:cs typeface="Carlito"/>
              </a:rPr>
              <a:t>s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-25" dirty="0">
                <a:latin typeface="Carlito"/>
                <a:cs typeface="Carlito"/>
              </a:rPr>
              <a:t>e</a:t>
            </a:r>
            <a:r>
              <a:rPr sz="2150" spc="30" dirty="0">
                <a:latin typeface="Carlito"/>
                <a:cs typeface="Carlito"/>
              </a:rPr>
              <a:t>l</a:t>
            </a:r>
            <a:r>
              <a:rPr sz="2150" spc="-25" dirty="0">
                <a:latin typeface="Carlito"/>
                <a:cs typeface="Carlito"/>
              </a:rPr>
              <a:t>e</a:t>
            </a:r>
            <a:r>
              <a:rPr sz="2150" spc="-10" dirty="0">
                <a:latin typeface="Carlito"/>
                <a:cs typeface="Carlito"/>
              </a:rPr>
              <a:t>c</a:t>
            </a:r>
            <a:r>
              <a:rPr sz="2150" spc="25" dirty="0">
                <a:latin typeface="Carlito"/>
                <a:cs typeface="Carlito"/>
              </a:rPr>
              <a:t>t</a:t>
            </a:r>
            <a:r>
              <a:rPr sz="2150" dirty="0">
                <a:latin typeface="Carlito"/>
                <a:cs typeface="Carlito"/>
              </a:rPr>
              <a:t>r</a:t>
            </a:r>
            <a:r>
              <a:rPr sz="2150" spc="30" dirty="0">
                <a:latin typeface="Carlito"/>
                <a:cs typeface="Carlito"/>
              </a:rPr>
              <a:t>i</a:t>
            </a:r>
            <a:r>
              <a:rPr sz="2150" spc="-10" dirty="0">
                <a:latin typeface="Carlito"/>
                <a:cs typeface="Carlito"/>
              </a:rPr>
              <a:t>c</a:t>
            </a:r>
            <a:r>
              <a:rPr sz="2150" spc="15" dirty="0">
                <a:latin typeface="Carlito"/>
                <a:cs typeface="Carlito"/>
              </a:rPr>
              <a:t>a</a:t>
            </a:r>
            <a:r>
              <a:rPr sz="2150" spc="5" dirty="0">
                <a:latin typeface="Carlito"/>
                <a:cs typeface="Carlito"/>
              </a:rPr>
              <a:t>l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-25" dirty="0">
                <a:latin typeface="Carlito"/>
                <a:cs typeface="Carlito"/>
              </a:rPr>
              <a:t>e</a:t>
            </a:r>
            <a:r>
              <a:rPr sz="2150" spc="-5" dirty="0">
                <a:latin typeface="Carlito"/>
                <a:cs typeface="Carlito"/>
              </a:rPr>
              <a:t>n</a:t>
            </a:r>
            <a:r>
              <a:rPr sz="2150" spc="-25" dirty="0">
                <a:latin typeface="Carlito"/>
                <a:cs typeface="Carlito"/>
              </a:rPr>
              <a:t>e</a:t>
            </a:r>
            <a:r>
              <a:rPr sz="2150" dirty="0">
                <a:latin typeface="Carlito"/>
                <a:cs typeface="Carlito"/>
              </a:rPr>
              <a:t>r</a:t>
            </a:r>
            <a:r>
              <a:rPr sz="2150" spc="30" dirty="0">
                <a:latin typeface="Carlito"/>
                <a:cs typeface="Carlito"/>
              </a:rPr>
              <a:t>g</a:t>
            </a:r>
            <a:r>
              <a:rPr sz="2150" spc="10" dirty="0">
                <a:latin typeface="Carlito"/>
                <a:cs typeface="Carlito"/>
              </a:rPr>
              <a:t>y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30" dirty="0">
                <a:latin typeface="Carlito"/>
                <a:cs typeface="Carlito"/>
              </a:rPr>
              <a:t>i</a:t>
            </a:r>
            <a:r>
              <a:rPr sz="2150" spc="15" dirty="0">
                <a:latin typeface="Carlito"/>
                <a:cs typeface="Carlito"/>
              </a:rPr>
              <a:t>n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5" dirty="0">
                <a:latin typeface="Carlito"/>
                <a:cs typeface="Carlito"/>
              </a:rPr>
              <a:t>a  </a:t>
            </a:r>
            <a:r>
              <a:rPr sz="2150" spc="10" dirty="0">
                <a:latin typeface="Carlito"/>
                <a:cs typeface="Carlito"/>
              </a:rPr>
              <a:t>magnetic</a:t>
            </a:r>
            <a:r>
              <a:rPr sz="2150" spc="85" dirty="0">
                <a:latin typeface="Carlito"/>
                <a:cs typeface="Carlito"/>
              </a:rPr>
              <a:t> </a:t>
            </a:r>
            <a:r>
              <a:rPr sz="2150" spc="15" dirty="0">
                <a:latin typeface="Carlito"/>
                <a:cs typeface="Carlito"/>
              </a:rPr>
              <a:t>field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54627" y="2889630"/>
            <a:ext cx="361950" cy="19050"/>
          </a:xfrm>
          <a:custGeom>
            <a:avLst/>
            <a:gdLst/>
            <a:ahLst/>
            <a:cxnLst/>
            <a:rect l="l" t="t" r="r" b="b"/>
            <a:pathLst>
              <a:path w="361950" h="19050">
                <a:moveTo>
                  <a:pt x="361950" y="0"/>
                </a:moveTo>
                <a:lnTo>
                  <a:pt x="0" y="0"/>
                </a:lnTo>
                <a:lnTo>
                  <a:pt x="0" y="19050"/>
                </a:lnTo>
                <a:lnTo>
                  <a:pt x="361950" y="19050"/>
                </a:lnTo>
                <a:lnTo>
                  <a:pt x="361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46626" y="2481516"/>
            <a:ext cx="121983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37260" algn="l"/>
              </a:tabLst>
            </a:pPr>
            <a:r>
              <a:rPr sz="2150" spc="-459" dirty="0">
                <a:latin typeface="Arial"/>
                <a:cs typeface="Arial"/>
              </a:rPr>
              <a:t>𝑑</a:t>
            </a:r>
            <a:r>
              <a:rPr sz="2150" spc="-170" dirty="0">
                <a:latin typeface="Arial"/>
                <a:cs typeface="Arial"/>
              </a:rPr>
              <a:t>𝜙</a:t>
            </a:r>
            <a:r>
              <a:rPr sz="2150" dirty="0">
                <a:latin typeface="Arial"/>
                <a:cs typeface="Arial"/>
              </a:rPr>
              <a:t>	</a:t>
            </a:r>
            <a:r>
              <a:rPr sz="2150" spc="-465" dirty="0">
                <a:latin typeface="Arial"/>
                <a:cs typeface="Arial"/>
              </a:rPr>
              <a:t>𝑑</a:t>
            </a:r>
            <a:r>
              <a:rPr sz="2150" spc="-1045" dirty="0">
                <a:latin typeface="Arial"/>
                <a:cs typeface="Arial"/>
              </a:rPr>
              <a:t>𝐼</a:t>
            </a:r>
            <a:endParaRPr sz="2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7665" y="2691447"/>
            <a:ext cx="181800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019810" algn="l"/>
              </a:tabLst>
            </a:pPr>
            <a:r>
              <a:rPr sz="2150" spc="-254" dirty="0">
                <a:latin typeface="Arial"/>
                <a:cs typeface="Arial"/>
              </a:rPr>
              <a:t>𝑉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spc="370" dirty="0">
                <a:latin typeface="Arial"/>
                <a:cs typeface="Arial"/>
              </a:rPr>
              <a:t>=</a:t>
            </a:r>
            <a:r>
              <a:rPr sz="2150" spc="330" dirty="0">
                <a:latin typeface="Arial"/>
                <a:cs typeface="Arial"/>
              </a:rPr>
              <a:t> </a:t>
            </a:r>
            <a:r>
              <a:rPr sz="3225" spc="-825" baseline="-37467" dirty="0">
                <a:latin typeface="Arial"/>
                <a:cs typeface="Arial"/>
              </a:rPr>
              <a:t>𝑑𝑡	</a:t>
            </a:r>
            <a:r>
              <a:rPr sz="2150" spc="370" dirty="0">
                <a:latin typeface="Arial"/>
                <a:cs typeface="Arial"/>
              </a:rPr>
              <a:t>=</a:t>
            </a:r>
            <a:r>
              <a:rPr sz="2150" spc="-55" dirty="0">
                <a:latin typeface="Arial"/>
                <a:cs typeface="Arial"/>
              </a:rPr>
              <a:t> </a:t>
            </a:r>
            <a:r>
              <a:rPr sz="2150" spc="-455" dirty="0">
                <a:latin typeface="Arial"/>
                <a:cs typeface="Arial"/>
              </a:rPr>
              <a:t>𝐿 </a:t>
            </a:r>
            <a:r>
              <a:rPr sz="3225" spc="-825" baseline="-37467" dirty="0">
                <a:latin typeface="Arial"/>
                <a:cs typeface="Arial"/>
              </a:rPr>
              <a:t>𝑑𝑡</a:t>
            </a:r>
            <a:endParaRPr sz="3225" baseline="-3746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78552" y="2889630"/>
            <a:ext cx="276225" cy="19050"/>
          </a:xfrm>
          <a:custGeom>
            <a:avLst/>
            <a:gdLst/>
            <a:ahLst/>
            <a:cxnLst/>
            <a:rect l="l" t="t" r="r" b="b"/>
            <a:pathLst>
              <a:path w="276225" h="19050">
                <a:moveTo>
                  <a:pt x="276225" y="0"/>
                </a:moveTo>
                <a:lnTo>
                  <a:pt x="0" y="0"/>
                </a:lnTo>
                <a:lnTo>
                  <a:pt x="0" y="19050"/>
                </a:lnTo>
                <a:lnTo>
                  <a:pt x="276225" y="19050"/>
                </a:lnTo>
                <a:lnTo>
                  <a:pt x="27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6734" y="3149219"/>
            <a:ext cx="8072755" cy="6248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marR="5080" indent="-343535">
              <a:lnSpc>
                <a:spcPts val="21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  <a:tab pos="5552440" algn="l"/>
              </a:tabLst>
            </a:pPr>
            <a:r>
              <a:rPr sz="2150" spc="5" dirty="0">
                <a:latin typeface="Carlito"/>
                <a:cs typeface="Carlito"/>
              </a:rPr>
              <a:t>Capacitor  </a:t>
            </a:r>
            <a:r>
              <a:rPr sz="2150" spc="-20" dirty="0">
                <a:latin typeface="Carlito"/>
                <a:cs typeface="Carlito"/>
              </a:rPr>
              <a:t>(</a:t>
            </a:r>
            <a:r>
              <a:rPr sz="2150" spc="-20" dirty="0">
                <a:latin typeface="Arial"/>
                <a:cs typeface="Arial"/>
              </a:rPr>
              <a:t>𝐶</a:t>
            </a:r>
            <a:r>
              <a:rPr sz="2150" spc="-20" dirty="0">
                <a:latin typeface="Carlito"/>
                <a:cs typeface="Carlito"/>
              </a:rPr>
              <a:t>):  </a:t>
            </a:r>
            <a:r>
              <a:rPr sz="2150" spc="-5" dirty="0">
                <a:latin typeface="Carlito"/>
                <a:cs typeface="Carlito"/>
              </a:rPr>
              <a:t>It  </a:t>
            </a:r>
            <a:r>
              <a:rPr sz="2150" spc="20" dirty="0">
                <a:latin typeface="Carlito"/>
                <a:cs typeface="Carlito"/>
              </a:rPr>
              <a:t>is  </a:t>
            </a:r>
            <a:r>
              <a:rPr sz="2150" spc="15" dirty="0">
                <a:latin typeface="Carlito"/>
                <a:cs typeface="Carlito"/>
              </a:rPr>
              <a:t>an  </a:t>
            </a:r>
            <a:r>
              <a:rPr sz="2150" spc="5" dirty="0">
                <a:latin typeface="Carlito"/>
                <a:cs typeface="Carlito"/>
              </a:rPr>
              <a:t>element </a:t>
            </a:r>
            <a:r>
              <a:rPr sz="2150" spc="30" dirty="0">
                <a:latin typeface="Carlito"/>
                <a:cs typeface="Carlito"/>
              </a:rPr>
              <a:t> </a:t>
            </a:r>
            <a:r>
              <a:rPr sz="2150" spc="10" dirty="0">
                <a:latin typeface="Carlito"/>
                <a:cs typeface="Carlito"/>
              </a:rPr>
              <a:t>that </a:t>
            </a:r>
            <a:r>
              <a:rPr sz="2150" spc="20" dirty="0">
                <a:latin typeface="Carlito"/>
                <a:cs typeface="Carlito"/>
              </a:rPr>
              <a:t> </a:t>
            </a:r>
            <a:r>
              <a:rPr sz="2150" spc="-5" dirty="0">
                <a:latin typeface="Carlito"/>
                <a:cs typeface="Carlito"/>
              </a:rPr>
              <a:t>stores	</a:t>
            </a:r>
            <a:r>
              <a:rPr sz="2150" spc="5" dirty="0">
                <a:latin typeface="Carlito"/>
                <a:cs typeface="Carlito"/>
              </a:rPr>
              <a:t>electrical </a:t>
            </a:r>
            <a:r>
              <a:rPr sz="2150" spc="10" dirty="0">
                <a:latin typeface="Carlito"/>
                <a:cs typeface="Carlito"/>
              </a:rPr>
              <a:t>energy </a:t>
            </a:r>
            <a:r>
              <a:rPr sz="2150" spc="20" dirty="0">
                <a:latin typeface="Carlito"/>
                <a:cs typeface="Carlito"/>
              </a:rPr>
              <a:t>in </a:t>
            </a:r>
            <a:r>
              <a:rPr sz="2150" spc="10" dirty="0">
                <a:latin typeface="Carlito"/>
                <a:cs typeface="Carlito"/>
              </a:rPr>
              <a:t>a  </a:t>
            </a:r>
            <a:r>
              <a:rPr sz="2150" spc="5" dirty="0">
                <a:latin typeface="Carlito"/>
                <a:cs typeface="Carlito"/>
              </a:rPr>
              <a:t>electrical</a:t>
            </a:r>
            <a:r>
              <a:rPr sz="2150" spc="50" dirty="0">
                <a:latin typeface="Carlito"/>
                <a:cs typeface="Carlito"/>
              </a:rPr>
              <a:t> </a:t>
            </a:r>
            <a:r>
              <a:rPr sz="2150" spc="15" dirty="0">
                <a:latin typeface="Carlito"/>
                <a:cs typeface="Carlito"/>
              </a:rPr>
              <a:t>field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477" y="4127868"/>
            <a:ext cx="323850" cy="19050"/>
          </a:xfrm>
          <a:custGeom>
            <a:avLst/>
            <a:gdLst/>
            <a:ahLst/>
            <a:cxnLst/>
            <a:rect l="l" t="t" r="r" b="b"/>
            <a:pathLst>
              <a:path w="323850" h="19050">
                <a:moveTo>
                  <a:pt x="323850" y="0"/>
                </a:moveTo>
                <a:lnTo>
                  <a:pt x="0" y="0"/>
                </a:lnTo>
                <a:lnTo>
                  <a:pt x="0" y="19050"/>
                </a:lnTo>
                <a:lnTo>
                  <a:pt x="323850" y="19050"/>
                </a:lnTo>
                <a:lnTo>
                  <a:pt x="323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89476" y="3722052"/>
            <a:ext cx="126619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18210" algn="l"/>
              </a:tabLst>
            </a:pPr>
            <a:r>
              <a:rPr sz="2150" spc="-459" dirty="0">
                <a:latin typeface="Arial"/>
                <a:cs typeface="Arial"/>
              </a:rPr>
              <a:t>𝑑</a:t>
            </a:r>
            <a:r>
              <a:rPr sz="2150" spc="-590" dirty="0">
                <a:latin typeface="Arial"/>
                <a:cs typeface="Arial"/>
              </a:rPr>
              <a:t>𝑞</a:t>
            </a:r>
            <a:r>
              <a:rPr sz="2150" dirty="0">
                <a:latin typeface="Arial"/>
                <a:cs typeface="Arial"/>
              </a:rPr>
              <a:t>	</a:t>
            </a:r>
            <a:r>
              <a:rPr sz="2150" spc="-459" dirty="0">
                <a:latin typeface="Arial"/>
                <a:cs typeface="Arial"/>
              </a:rPr>
              <a:t>𝑑</a:t>
            </a:r>
            <a:r>
              <a:rPr sz="2150" spc="-335" dirty="0">
                <a:latin typeface="Arial"/>
                <a:cs typeface="Arial"/>
              </a:rPr>
              <a:t>𝑉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7665" y="3931920"/>
            <a:ext cx="177038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50" spc="-790" dirty="0">
                <a:latin typeface="Arial"/>
                <a:cs typeface="Arial"/>
              </a:rPr>
              <a:t>𝐼</a:t>
            </a:r>
            <a:r>
              <a:rPr sz="2150" spc="130" dirty="0">
                <a:latin typeface="Arial"/>
                <a:cs typeface="Arial"/>
              </a:rPr>
              <a:t> </a:t>
            </a:r>
            <a:r>
              <a:rPr sz="2150" spc="370" dirty="0">
                <a:latin typeface="Arial"/>
                <a:cs typeface="Arial"/>
              </a:rPr>
              <a:t>= </a:t>
            </a:r>
            <a:r>
              <a:rPr sz="3225" spc="-825" baseline="-37467" dirty="0">
                <a:latin typeface="Arial"/>
                <a:cs typeface="Arial"/>
              </a:rPr>
              <a:t>𝑑𝑡 </a:t>
            </a:r>
            <a:r>
              <a:rPr sz="2150" spc="370" dirty="0">
                <a:latin typeface="Arial"/>
                <a:cs typeface="Arial"/>
              </a:rPr>
              <a:t>=</a:t>
            </a:r>
            <a:r>
              <a:rPr sz="2150" spc="-325" dirty="0">
                <a:latin typeface="Arial"/>
                <a:cs typeface="Arial"/>
              </a:rPr>
              <a:t> </a:t>
            </a:r>
            <a:r>
              <a:rPr lang="en-US" sz="2150" spc="-325" dirty="0">
                <a:latin typeface="Arial"/>
                <a:cs typeface="Arial"/>
              </a:rPr>
              <a:t>           </a:t>
            </a:r>
            <a:r>
              <a:rPr sz="2150" spc="-315" dirty="0">
                <a:latin typeface="Arial"/>
                <a:cs typeface="Arial"/>
              </a:rPr>
              <a:t>𝐶 </a:t>
            </a:r>
            <a:r>
              <a:rPr sz="3225" spc="-825" baseline="-37467" dirty="0">
                <a:latin typeface="Arial"/>
                <a:cs typeface="Arial"/>
              </a:rPr>
              <a:t>𝑑𝑡</a:t>
            </a:r>
            <a:endParaRPr sz="3225" baseline="-37467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02352" y="4127868"/>
            <a:ext cx="342900" cy="19050"/>
          </a:xfrm>
          <a:custGeom>
            <a:avLst/>
            <a:gdLst/>
            <a:ahLst/>
            <a:cxnLst/>
            <a:rect l="l" t="t" r="r" b="b"/>
            <a:pathLst>
              <a:path w="342900" h="19050">
                <a:moveTo>
                  <a:pt x="342900" y="0"/>
                </a:moveTo>
                <a:lnTo>
                  <a:pt x="0" y="0"/>
                </a:lnTo>
                <a:lnTo>
                  <a:pt x="0" y="19050"/>
                </a:lnTo>
                <a:lnTo>
                  <a:pt x="342900" y="19050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41190" y="4799329"/>
            <a:ext cx="12642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25" dirty="0">
                <a:solidFill>
                  <a:srgbClr val="006FC0"/>
                </a:solidFill>
                <a:latin typeface="Carlito"/>
                <a:cs typeface="Carlito"/>
              </a:rPr>
              <a:t>Anuj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4973" y="4866560"/>
            <a:ext cx="488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>
                <a:latin typeface="Carlito"/>
                <a:cs typeface="Carlito"/>
              </a:rPr>
              <a:t>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32269" y="1297139"/>
            <a:ext cx="1079995" cy="349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91375" y="1672907"/>
            <a:ext cx="171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70" dirty="0">
                <a:latin typeface="Arial"/>
                <a:cs typeface="Arial"/>
              </a:rPr>
              <a:t>𝑅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32269" y="2409723"/>
            <a:ext cx="1079995" cy="369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191375" y="2807271"/>
            <a:ext cx="147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25" dirty="0">
                <a:latin typeface="Arial"/>
                <a:cs typeface="Arial"/>
              </a:rPr>
              <a:t>𝐿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55003" y="3609263"/>
            <a:ext cx="1079995" cy="381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178293" y="4025900"/>
            <a:ext cx="162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70" dirty="0">
                <a:latin typeface="Arial"/>
                <a:cs typeface="Arial"/>
              </a:rPr>
              <a:t>𝐶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17255" y="479932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2350" y="128587"/>
            <a:ext cx="45897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Mechanical</a:t>
            </a:r>
            <a:r>
              <a:rPr spc="-110" dirty="0"/>
              <a:t> </a:t>
            </a:r>
            <a:r>
              <a:rPr spc="-3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734" y="779433"/>
            <a:ext cx="7599680" cy="127698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Classification </a:t>
            </a:r>
            <a:r>
              <a:rPr sz="2400" spc="5" dirty="0">
                <a:latin typeface="Carlito"/>
                <a:cs typeface="Carlito"/>
              </a:rPr>
              <a:t>based on </a:t>
            </a:r>
            <a:r>
              <a:rPr sz="2400" spc="-5" dirty="0">
                <a:latin typeface="Carlito"/>
                <a:cs typeface="Carlito"/>
              </a:rPr>
              <a:t>type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spc="5" dirty="0">
                <a:latin typeface="Carlito"/>
                <a:cs typeface="Carlito"/>
              </a:rPr>
              <a:t>motion:</a:t>
            </a:r>
            <a:endParaRPr sz="240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50" b="1" spc="-10" dirty="0">
                <a:latin typeface="Carlito"/>
                <a:cs typeface="Carlito"/>
              </a:rPr>
              <a:t>Translational </a:t>
            </a:r>
            <a:r>
              <a:rPr sz="2150" b="1" spc="30" dirty="0">
                <a:latin typeface="Carlito"/>
                <a:cs typeface="Carlito"/>
              </a:rPr>
              <a:t>systems </a:t>
            </a:r>
            <a:r>
              <a:rPr sz="2150" spc="10" dirty="0">
                <a:latin typeface="Carlito"/>
                <a:cs typeface="Carlito"/>
              </a:rPr>
              <a:t>having linear</a:t>
            </a:r>
            <a:r>
              <a:rPr sz="2150" spc="55" dirty="0">
                <a:latin typeface="Carlito"/>
                <a:cs typeface="Carlito"/>
              </a:rPr>
              <a:t> </a:t>
            </a:r>
            <a:r>
              <a:rPr sz="2150" spc="10" dirty="0">
                <a:latin typeface="Carlito"/>
                <a:cs typeface="Carlito"/>
              </a:rPr>
              <a:t>motion</a:t>
            </a:r>
            <a:endParaRPr sz="215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50" b="1" dirty="0">
                <a:latin typeface="Carlito"/>
                <a:cs typeface="Carlito"/>
              </a:rPr>
              <a:t>Rotational </a:t>
            </a:r>
            <a:r>
              <a:rPr sz="2150" b="1" spc="30" dirty="0">
                <a:latin typeface="Carlito"/>
                <a:cs typeface="Carlito"/>
              </a:rPr>
              <a:t>systems </a:t>
            </a:r>
            <a:r>
              <a:rPr sz="2150" spc="10" dirty="0">
                <a:latin typeface="Carlito"/>
                <a:cs typeface="Carlito"/>
              </a:rPr>
              <a:t>having </a:t>
            </a:r>
            <a:r>
              <a:rPr sz="2150" spc="15" dirty="0">
                <a:latin typeface="Carlito"/>
                <a:cs typeface="Carlito"/>
              </a:rPr>
              <a:t>angular </a:t>
            </a:r>
            <a:r>
              <a:rPr sz="2150" spc="10" dirty="0">
                <a:latin typeface="Carlito"/>
                <a:cs typeface="Carlito"/>
              </a:rPr>
              <a:t>motion </a:t>
            </a:r>
            <a:r>
              <a:rPr sz="2150" dirty="0">
                <a:latin typeface="Carlito"/>
                <a:cs typeface="Carlito"/>
              </a:rPr>
              <a:t>about </a:t>
            </a:r>
            <a:r>
              <a:rPr sz="2150" spc="10" dirty="0">
                <a:latin typeface="Carlito"/>
                <a:cs typeface="Carlito"/>
              </a:rPr>
              <a:t>a </a:t>
            </a:r>
            <a:r>
              <a:rPr sz="2150" dirty="0">
                <a:latin typeface="Carlito"/>
                <a:cs typeface="Carlito"/>
              </a:rPr>
              <a:t>fixed</a:t>
            </a:r>
            <a:r>
              <a:rPr sz="2150" spc="135" dirty="0">
                <a:latin typeface="Carlito"/>
                <a:cs typeface="Carlito"/>
              </a:rPr>
              <a:t> </a:t>
            </a:r>
            <a:r>
              <a:rPr sz="2150" spc="25" dirty="0">
                <a:latin typeface="Carlito"/>
                <a:cs typeface="Carlito"/>
              </a:rPr>
              <a:t>axis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1190" y="4799329"/>
            <a:ext cx="12642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25" dirty="0">
                <a:solidFill>
                  <a:srgbClr val="006FC0"/>
                </a:solidFill>
                <a:latin typeface="Carlito"/>
                <a:cs typeface="Carlito"/>
              </a:rPr>
              <a:t>Anuj</a:t>
            </a:r>
            <a:endParaRPr sz="1200" dirty="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53286" y="2133345"/>
          <a:ext cx="6768464" cy="264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4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3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marL="10648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Translational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Rotational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 gridSpan="2"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5" dirty="0">
                          <a:latin typeface="Carlito"/>
                          <a:cs typeface="Carlito"/>
                        </a:rPr>
                        <a:t>Basic </a:t>
                      </a:r>
                      <a:r>
                        <a:rPr sz="1700" b="1" spc="15" dirty="0">
                          <a:latin typeface="Carlito"/>
                          <a:cs typeface="Carlito"/>
                        </a:rPr>
                        <a:t>System</a:t>
                      </a:r>
                      <a:r>
                        <a:rPr sz="1700" b="1" spc="-20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15" dirty="0">
                          <a:latin typeface="Carlito"/>
                          <a:cs typeface="Carlito"/>
                        </a:rPr>
                        <a:t>Elements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spc="20" dirty="0">
                          <a:latin typeface="Carlito"/>
                          <a:cs typeface="Carlito"/>
                        </a:rPr>
                        <a:t>Mass</a:t>
                      </a:r>
                      <a:r>
                        <a:rPr sz="1700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8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𝑀</a:t>
                      </a:r>
                      <a:r>
                        <a:rPr sz="1700" spc="80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Inertia</a:t>
                      </a:r>
                      <a:r>
                        <a:rPr sz="1700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19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195" dirty="0">
                          <a:latin typeface="Arial"/>
                          <a:cs typeface="Arial"/>
                        </a:rPr>
                        <a:t>𝐽</a:t>
                      </a:r>
                      <a:r>
                        <a:rPr sz="1700" spc="-195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Damper</a:t>
                      </a:r>
                      <a:r>
                        <a:rPr sz="17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5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50" dirty="0">
                          <a:latin typeface="Arial"/>
                          <a:cs typeface="Arial"/>
                        </a:rPr>
                        <a:t>𝐵</a:t>
                      </a:r>
                      <a:r>
                        <a:rPr sz="1700" spc="-50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Damper</a:t>
                      </a:r>
                      <a:r>
                        <a:rPr sz="1700" spc="-20" dirty="0">
                          <a:latin typeface="Carlito"/>
                          <a:cs typeface="Carlito"/>
                        </a:rPr>
                        <a:t> (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𝐷</a:t>
                      </a:r>
                      <a:r>
                        <a:rPr sz="1700" spc="-20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59">
                <a:tc>
                  <a:txBody>
                    <a:bodyPr/>
                    <a:lstStyle/>
                    <a:p>
                      <a:pPr marL="912494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Linear spring</a:t>
                      </a:r>
                      <a:r>
                        <a:rPr sz="1700" spc="-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5" dirty="0">
                          <a:latin typeface="Arial"/>
                          <a:cs typeface="Arial"/>
                        </a:rPr>
                        <a:t>𝐾</a:t>
                      </a:r>
                      <a:r>
                        <a:rPr sz="1700" spc="5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spc="-20" dirty="0">
                          <a:latin typeface="Carlito"/>
                          <a:cs typeface="Carlito"/>
                        </a:rPr>
                        <a:t>Torsional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spring</a:t>
                      </a:r>
                      <a:r>
                        <a:rPr sz="1700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5" dirty="0">
                          <a:latin typeface="Arial"/>
                          <a:cs typeface="Arial"/>
                        </a:rPr>
                        <a:t>𝐾</a:t>
                      </a:r>
                      <a:r>
                        <a:rPr sz="1700" spc="5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5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b="1" spc="5" dirty="0">
                          <a:latin typeface="Carlito"/>
                          <a:cs typeface="Carlito"/>
                        </a:rPr>
                        <a:t>Basic </a:t>
                      </a:r>
                      <a:r>
                        <a:rPr sz="1700" b="1" spc="15" dirty="0">
                          <a:latin typeface="Carlito"/>
                          <a:cs typeface="Carlito"/>
                        </a:rPr>
                        <a:t>System</a:t>
                      </a:r>
                      <a:r>
                        <a:rPr sz="1700" b="1" spc="-2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Variables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5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00" spc="15" dirty="0">
                          <a:latin typeface="Carlito"/>
                          <a:cs typeface="Carlito"/>
                        </a:rPr>
                        <a:t>Force</a:t>
                      </a:r>
                      <a:r>
                        <a:rPr sz="1700" spc="-1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30" dirty="0">
                          <a:latin typeface="Arial"/>
                          <a:cs typeface="Arial"/>
                        </a:rPr>
                        <a:t>(𝐹)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00" spc="-25" dirty="0">
                          <a:latin typeface="Carlito"/>
                          <a:cs typeface="Carlito"/>
                        </a:rPr>
                        <a:t>Torque</a:t>
                      </a:r>
                      <a:r>
                        <a:rPr sz="17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7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700" spc="-70" dirty="0">
                          <a:latin typeface="Arial"/>
                          <a:cs typeface="Arial"/>
                        </a:rPr>
                        <a:t>𝑇</a:t>
                      </a:r>
                      <a:r>
                        <a:rPr sz="1700" spc="-70" dirty="0">
                          <a:latin typeface="Carlito"/>
                          <a:cs typeface="Carlito"/>
                        </a:rPr>
                        <a:t>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012">
                <a:tc>
                  <a:txBody>
                    <a:bodyPr/>
                    <a:lstStyle/>
                    <a:p>
                      <a:pPr marL="87439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Displacement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15" dirty="0">
                          <a:latin typeface="Arial"/>
                          <a:cs typeface="Arial"/>
                        </a:rPr>
                        <a:t>(𝑥)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Angular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displacement</a:t>
                      </a:r>
                      <a:r>
                        <a:rPr sz="170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10" dirty="0">
                          <a:latin typeface="Arial"/>
                          <a:cs typeface="Arial"/>
                        </a:rPr>
                        <a:t>(𝜃)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441055" y="4799329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11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4320" y="166306"/>
            <a:ext cx="34842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Mass </a:t>
            </a:r>
            <a:r>
              <a:rPr spc="-120" dirty="0"/>
              <a:t>Vs</a:t>
            </a:r>
            <a:r>
              <a:rPr spc="10" dirty="0"/>
              <a:t> </a:t>
            </a:r>
            <a:r>
              <a:rPr spc="15" dirty="0"/>
              <a:t>Inertia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662" y="881761"/>
            <a:ext cx="3959860" cy="2313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7670">
              <a:lnSpc>
                <a:spcPct val="100000"/>
              </a:lnSpc>
              <a:spcBef>
                <a:spcPts val="105"/>
              </a:spcBef>
            </a:pPr>
            <a:r>
              <a:rPr sz="2400" b="1" spc="5" dirty="0">
                <a:solidFill>
                  <a:srgbClr val="006FC0"/>
                </a:solidFill>
                <a:latin typeface="Carlito"/>
                <a:cs typeface="Carlito"/>
              </a:rPr>
              <a:t>Mass</a:t>
            </a:r>
            <a:endParaRPr sz="2400">
              <a:latin typeface="Carlito"/>
              <a:cs typeface="Carlito"/>
            </a:endParaRPr>
          </a:p>
          <a:p>
            <a:pPr marL="355600" marR="5080" indent="-343535">
              <a:lnSpc>
                <a:spcPct val="91700"/>
              </a:lnSpc>
              <a:spcBef>
                <a:spcPts val="3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dirty="0">
                <a:latin typeface="Carlito"/>
                <a:cs typeface="Carlito"/>
              </a:rPr>
              <a:t>Property of </a:t>
            </a:r>
            <a:r>
              <a:rPr sz="2150" spc="15" dirty="0">
                <a:latin typeface="Carlito"/>
                <a:cs typeface="Carlito"/>
              </a:rPr>
              <a:t>an </a:t>
            </a:r>
            <a:r>
              <a:rPr sz="2150" spc="-5" dirty="0">
                <a:latin typeface="Carlito"/>
                <a:cs typeface="Carlito"/>
              </a:rPr>
              <a:t>element </a:t>
            </a:r>
            <a:r>
              <a:rPr sz="2150" spc="10" dirty="0">
                <a:latin typeface="Carlito"/>
                <a:cs typeface="Carlito"/>
              </a:rPr>
              <a:t>that  </a:t>
            </a:r>
            <a:r>
              <a:rPr sz="2150" spc="-5" dirty="0">
                <a:latin typeface="Carlito"/>
                <a:cs typeface="Carlito"/>
              </a:rPr>
              <a:t>stores </a:t>
            </a:r>
            <a:r>
              <a:rPr sz="2150" spc="10" dirty="0">
                <a:latin typeface="Carlito"/>
                <a:cs typeface="Carlito"/>
              </a:rPr>
              <a:t>the kinetic </a:t>
            </a:r>
            <a:r>
              <a:rPr sz="2150" dirty="0">
                <a:latin typeface="Carlito"/>
                <a:cs typeface="Carlito"/>
              </a:rPr>
              <a:t>energy due </a:t>
            </a:r>
            <a:r>
              <a:rPr sz="2150" spc="20" dirty="0">
                <a:latin typeface="Carlito"/>
                <a:cs typeface="Carlito"/>
              </a:rPr>
              <a:t>to  </a:t>
            </a:r>
            <a:r>
              <a:rPr sz="2150" spc="5" dirty="0">
                <a:latin typeface="Carlito"/>
                <a:cs typeface="Carlito"/>
              </a:rPr>
              <a:t>translational</a:t>
            </a:r>
            <a:r>
              <a:rPr sz="2150" spc="55" dirty="0">
                <a:latin typeface="Carlito"/>
                <a:cs typeface="Carlito"/>
              </a:rPr>
              <a:t> </a:t>
            </a:r>
            <a:r>
              <a:rPr sz="2150" spc="10" dirty="0">
                <a:latin typeface="Carlito"/>
                <a:cs typeface="Carlito"/>
              </a:rPr>
              <a:t>motion</a:t>
            </a:r>
            <a:endParaRPr sz="2150">
              <a:latin typeface="Carlito"/>
              <a:cs typeface="Carlito"/>
            </a:endParaRPr>
          </a:p>
          <a:p>
            <a:pPr marL="355600" marR="535305" indent="-343535">
              <a:lnSpc>
                <a:spcPct val="91700"/>
              </a:lnSpc>
              <a:spcBef>
                <a:spcPts val="565"/>
              </a:spcBef>
              <a:buFont typeface="Arial"/>
              <a:buChar char="•"/>
              <a:tabLst>
                <a:tab pos="355600" algn="l"/>
                <a:tab pos="356235" algn="l"/>
                <a:tab pos="1976755" algn="l"/>
              </a:tabLst>
            </a:pPr>
            <a:r>
              <a:rPr sz="2150" spc="5" dirty="0">
                <a:latin typeface="Carlito"/>
                <a:cs typeface="Carlito"/>
              </a:rPr>
              <a:t>When </a:t>
            </a:r>
            <a:r>
              <a:rPr sz="2150" spc="10" dirty="0">
                <a:latin typeface="Carlito"/>
                <a:cs typeface="Carlito"/>
              </a:rPr>
              <a:t>a </a:t>
            </a:r>
            <a:r>
              <a:rPr sz="2150" spc="-15" dirty="0">
                <a:latin typeface="Carlito"/>
                <a:cs typeface="Carlito"/>
              </a:rPr>
              <a:t>force </a:t>
            </a:r>
            <a:r>
              <a:rPr sz="2150" spc="20" dirty="0">
                <a:latin typeface="Carlito"/>
                <a:cs typeface="Carlito"/>
              </a:rPr>
              <a:t>is </a:t>
            </a:r>
            <a:r>
              <a:rPr sz="2150" spc="10" dirty="0">
                <a:latin typeface="Carlito"/>
                <a:cs typeface="Carlito"/>
              </a:rPr>
              <a:t>acting </a:t>
            </a:r>
            <a:r>
              <a:rPr sz="2150" dirty="0">
                <a:latin typeface="Carlito"/>
                <a:cs typeface="Carlito"/>
              </a:rPr>
              <a:t>on </a:t>
            </a:r>
            <a:r>
              <a:rPr sz="2150" spc="10" dirty="0">
                <a:latin typeface="Carlito"/>
                <a:cs typeface="Carlito"/>
              </a:rPr>
              <a:t>a  </a:t>
            </a:r>
            <a:r>
              <a:rPr sz="2150" spc="-5" dirty="0">
                <a:latin typeface="Carlito"/>
                <a:cs typeface="Carlito"/>
              </a:rPr>
              <a:t>body</a:t>
            </a:r>
            <a:r>
              <a:rPr sz="2150" spc="110" dirty="0">
                <a:latin typeface="Carlito"/>
                <a:cs typeface="Carlito"/>
              </a:rPr>
              <a:t> </a:t>
            </a:r>
            <a:r>
              <a:rPr sz="2150" spc="-5" dirty="0">
                <a:latin typeface="Carlito"/>
                <a:cs typeface="Carlito"/>
              </a:rPr>
              <a:t>of</a:t>
            </a:r>
            <a:r>
              <a:rPr sz="2150" spc="50" dirty="0">
                <a:latin typeface="Carlito"/>
                <a:cs typeface="Carlito"/>
              </a:rPr>
              <a:t> </a:t>
            </a:r>
            <a:r>
              <a:rPr sz="2150" spc="5" dirty="0">
                <a:latin typeface="Carlito"/>
                <a:cs typeface="Carlito"/>
              </a:rPr>
              <a:t>mass	</a:t>
            </a:r>
            <a:r>
              <a:rPr sz="2150" spc="240" dirty="0">
                <a:latin typeface="Arial"/>
                <a:cs typeface="Arial"/>
              </a:rPr>
              <a:t>𝑀 </a:t>
            </a:r>
            <a:r>
              <a:rPr sz="2150" dirty="0">
                <a:latin typeface="Carlito"/>
                <a:cs typeface="Carlito"/>
              </a:rPr>
              <a:t>causing  displacement </a:t>
            </a:r>
            <a:r>
              <a:rPr sz="2150" spc="-170" dirty="0">
                <a:latin typeface="Arial"/>
                <a:cs typeface="Arial"/>
              </a:rPr>
              <a:t>𝑥</a:t>
            </a:r>
            <a:r>
              <a:rPr sz="2150" spc="-170" dirty="0">
                <a:latin typeface="Carlito"/>
                <a:cs typeface="Carlito"/>
              </a:rPr>
              <a:t>,</a:t>
            </a:r>
            <a:r>
              <a:rPr sz="2150" spc="-28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then: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6667" y="3559683"/>
            <a:ext cx="371475" cy="19050"/>
          </a:xfrm>
          <a:custGeom>
            <a:avLst/>
            <a:gdLst/>
            <a:ahLst/>
            <a:cxnLst/>
            <a:rect l="l" t="t" r="r" b="b"/>
            <a:pathLst>
              <a:path w="371475" h="19050">
                <a:moveTo>
                  <a:pt x="371475" y="0"/>
                </a:moveTo>
                <a:lnTo>
                  <a:pt x="0" y="0"/>
                </a:lnTo>
                <a:lnTo>
                  <a:pt x="0" y="19049"/>
                </a:lnTo>
                <a:lnTo>
                  <a:pt x="371475" y="19049"/>
                </a:lnTo>
                <a:lnTo>
                  <a:pt x="371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9262" y="3362325"/>
            <a:ext cx="3043555" cy="485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635" indent="-343535">
              <a:lnSpc>
                <a:spcPts val="2155"/>
              </a:lnSpc>
              <a:spcBef>
                <a:spcPts val="130"/>
              </a:spcBef>
              <a:buChar char="•"/>
              <a:tabLst>
                <a:tab pos="381000" algn="l"/>
                <a:tab pos="381635" algn="l"/>
              </a:tabLst>
            </a:pPr>
            <a:r>
              <a:rPr sz="2150" spc="-285" dirty="0">
                <a:latin typeface="Arial"/>
                <a:cs typeface="Arial"/>
              </a:rPr>
              <a:t>𝐹</a:t>
            </a:r>
            <a:r>
              <a:rPr sz="2150" spc="-229" dirty="0">
                <a:latin typeface="Arial"/>
                <a:cs typeface="Arial"/>
              </a:rPr>
              <a:t> </a:t>
            </a:r>
            <a:r>
              <a:rPr sz="2150" spc="370" dirty="0">
                <a:latin typeface="Arial"/>
                <a:cs typeface="Arial"/>
              </a:rPr>
              <a:t>=</a:t>
            </a:r>
            <a:r>
              <a:rPr sz="3225" u="heavy" spc="22" baseline="3229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25" u="heavy" spc="-240" baseline="4480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𝑑𝑃</a:t>
            </a:r>
            <a:r>
              <a:rPr sz="2325" spc="-172" baseline="44802" dirty="0">
                <a:latin typeface="Arial"/>
                <a:cs typeface="Arial"/>
              </a:rPr>
              <a:t> </a:t>
            </a:r>
            <a:r>
              <a:rPr sz="2150" spc="370" dirty="0">
                <a:latin typeface="Arial"/>
                <a:cs typeface="Arial"/>
              </a:rPr>
              <a:t>=</a:t>
            </a:r>
            <a:r>
              <a:rPr sz="2150" spc="20" dirty="0">
                <a:latin typeface="Arial"/>
                <a:cs typeface="Arial"/>
              </a:rPr>
              <a:t> </a:t>
            </a:r>
            <a:r>
              <a:rPr sz="2150" spc="240" dirty="0">
                <a:latin typeface="Arial"/>
                <a:cs typeface="Arial"/>
              </a:rPr>
              <a:t>𝑀</a:t>
            </a:r>
            <a:r>
              <a:rPr sz="2150" spc="-140" dirty="0">
                <a:latin typeface="Arial"/>
                <a:cs typeface="Arial"/>
              </a:rPr>
              <a:t> </a:t>
            </a:r>
            <a:r>
              <a:rPr sz="2325" spc="-37" baseline="44802" dirty="0">
                <a:latin typeface="Arial"/>
                <a:cs typeface="Arial"/>
              </a:rPr>
              <a:t>𝑑</a:t>
            </a:r>
            <a:r>
              <a:rPr sz="1875" spc="-37" baseline="84444" dirty="0">
                <a:latin typeface="Arial"/>
                <a:cs typeface="Arial"/>
              </a:rPr>
              <a:t>2</a:t>
            </a:r>
            <a:r>
              <a:rPr sz="1875" spc="-315" baseline="84444" dirty="0">
                <a:latin typeface="Arial"/>
                <a:cs typeface="Arial"/>
              </a:rPr>
              <a:t> </a:t>
            </a:r>
            <a:r>
              <a:rPr sz="2325" spc="-352" baseline="44802" dirty="0">
                <a:latin typeface="Arial"/>
                <a:cs typeface="Arial"/>
              </a:rPr>
              <a:t>𝑥</a:t>
            </a:r>
            <a:r>
              <a:rPr sz="2325" spc="-284" baseline="44802" dirty="0">
                <a:latin typeface="Arial"/>
                <a:cs typeface="Arial"/>
              </a:rPr>
              <a:t> </a:t>
            </a:r>
            <a:r>
              <a:rPr sz="2150" spc="370" dirty="0">
                <a:latin typeface="Arial"/>
                <a:cs typeface="Arial"/>
              </a:rPr>
              <a:t>=</a:t>
            </a:r>
            <a:r>
              <a:rPr sz="2150" spc="15" dirty="0">
                <a:latin typeface="Arial"/>
                <a:cs typeface="Arial"/>
              </a:rPr>
              <a:t> </a:t>
            </a:r>
            <a:r>
              <a:rPr sz="2150" spc="-60" dirty="0">
                <a:latin typeface="Arial"/>
                <a:cs typeface="Arial"/>
              </a:rPr>
              <a:t>𝑀𝑥</a:t>
            </a:r>
            <a:endParaRPr sz="2150">
              <a:latin typeface="Arial"/>
              <a:cs typeface="Arial"/>
            </a:endParaRPr>
          </a:p>
          <a:p>
            <a:pPr marL="943610">
              <a:lnSpc>
                <a:spcPts val="1435"/>
              </a:lnSpc>
              <a:tabLst>
                <a:tab pos="1858645" algn="l"/>
              </a:tabLst>
            </a:pPr>
            <a:r>
              <a:rPr sz="1550" spc="-325" dirty="0">
                <a:latin typeface="Arial"/>
                <a:cs typeface="Arial"/>
              </a:rPr>
              <a:t>𝑑𝑡	</a:t>
            </a:r>
            <a:r>
              <a:rPr sz="1550" spc="-105" dirty="0">
                <a:latin typeface="Arial"/>
                <a:cs typeface="Arial"/>
              </a:rPr>
              <a:t>𝑑𝑡</a:t>
            </a:r>
            <a:r>
              <a:rPr sz="1875" spc="-157" baseline="20000" dirty="0">
                <a:latin typeface="Arial"/>
                <a:cs typeface="Arial"/>
              </a:rPr>
              <a:t>2</a:t>
            </a:r>
            <a:endParaRPr sz="1875" baseline="20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7828" y="881761"/>
            <a:ext cx="3950335" cy="2313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04950">
              <a:lnSpc>
                <a:spcPct val="100000"/>
              </a:lnSpc>
              <a:spcBef>
                <a:spcPts val="105"/>
              </a:spcBef>
            </a:pPr>
            <a:r>
              <a:rPr sz="2400" b="1" spc="-5" dirty="0">
                <a:solidFill>
                  <a:srgbClr val="006FC0"/>
                </a:solidFill>
                <a:latin typeface="Carlito"/>
                <a:cs typeface="Carlito"/>
              </a:rPr>
              <a:t>Inertia</a:t>
            </a:r>
            <a:endParaRPr sz="2400">
              <a:latin typeface="Carlito"/>
              <a:cs typeface="Carlito"/>
            </a:endParaRPr>
          </a:p>
          <a:p>
            <a:pPr marL="355600" marR="5080" indent="-343535">
              <a:lnSpc>
                <a:spcPct val="91700"/>
              </a:lnSpc>
              <a:spcBef>
                <a:spcPts val="3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dirty="0">
                <a:latin typeface="Carlito"/>
                <a:cs typeface="Carlito"/>
              </a:rPr>
              <a:t>Property of </a:t>
            </a:r>
            <a:r>
              <a:rPr sz="2150" spc="15" dirty="0">
                <a:latin typeface="Carlito"/>
                <a:cs typeface="Carlito"/>
              </a:rPr>
              <a:t>an </a:t>
            </a:r>
            <a:r>
              <a:rPr sz="2150" spc="-5" dirty="0">
                <a:latin typeface="Carlito"/>
                <a:cs typeface="Carlito"/>
              </a:rPr>
              <a:t>element </a:t>
            </a:r>
            <a:r>
              <a:rPr sz="2150" spc="10" dirty="0">
                <a:latin typeface="Carlito"/>
                <a:cs typeface="Carlito"/>
              </a:rPr>
              <a:t>that  </a:t>
            </a:r>
            <a:r>
              <a:rPr sz="2150" spc="-5" dirty="0">
                <a:latin typeface="Carlito"/>
                <a:cs typeface="Carlito"/>
              </a:rPr>
              <a:t>stores </a:t>
            </a:r>
            <a:r>
              <a:rPr sz="2150" spc="10" dirty="0">
                <a:latin typeface="Carlito"/>
                <a:cs typeface="Carlito"/>
              </a:rPr>
              <a:t>the </a:t>
            </a:r>
            <a:r>
              <a:rPr sz="2150" spc="5" dirty="0">
                <a:latin typeface="Carlito"/>
                <a:cs typeface="Carlito"/>
              </a:rPr>
              <a:t>kinetic </a:t>
            </a:r>
            <a:r>
              <a:rPr sz="2150" spc="-5" dirty="0">
                <a:latin typeface="Carlito"/>
                <a:cs typeface="Carlito"/>
              </a:rPr>
              <a:t>energy due </a:t>
            </a:r>
            <a:r>
              <a:rPr sz="2150" spc="20" dirty="0">
                <a:latin typeface="Carlito"/>
                <a:cs typeface="Carlito"/>
              </a:rPr>
              <a:t>to  </a:t>
            </a:r>
            <a:r>
              <a:rPr sz="2150" spc="5" dirty="0">
                <a:latin typeface="Carlito"/>
                <a:cs typeface="Carlito"/>
              </a:rPr>
              <a:t>rotational motion</a:t>
            </a:r>
            <a:endParaRPr sz="2150">
              <a:latin typeface="Carlito"/>
              <a:cs typeface="Carlito"/>
            </a:endParaRPr>
          </a:p>
          <a:p>
            <a:pPr marL="355600" marR="335915" indent="-343535">
              <a:lnSpc>
                <a:spcPct val="91700"/>
              </a:lnSpc>
              <a:spcBef>
                <a:spcPts val="5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dirty="0">
                <a:latin typeface="Carlito"/>
                <a:cs typeface="Carlito"/>
              </a:rPr>
              <a:t>When </a:t>
            </a:r>
            <a:r>
              <a:rPr sz="2150" spc="10" dirty="0">
                <a:latin typeface="Carlito"/>
                <a:cs typeface="Carlito"/>
              </a:rPr>
              <a:t>a </a:t>
            </a:r>
            <a:r>
              <a:rPr sz="2150" dirty="0">
                <a:latin typeface="Carlito"/>
                <a:cs typeface="Carlito"/>
              </a:rPr>
              <a:t>torque </a:t>
            </a:r>
            <a:r>
              <a:rPr sz="2150" spc="15" dirty="0">
                <a:latin typeface="Carlito"/>
                <a:cs typeface="Carlito"/>
              </a:rPr>
              <a:t>is </a:t>
            </a:r>
            <a:r>
              <a:rPr sz="2150" spc="10" dirty="0">
                <a:latin typeface="Carlito"/>
                <a:cs typeface="Carlito"/>
              </a:rPr>
              <a:t>acting </a:t>
            </a:r>
            <a:r>
              <a:rPr sz="2150" dirty="0">
                <a:latin typeface="Carlito"/>
                <a:cs typeface="Carlito"/>
              </a:rPr>
              <a:t>on </a:t>
            </a:r>
            <a:r>
              <a:rPr sz="2150" spc="10" dirty="0">
                <a:latin typeface="Carlito"/>
                <a:cs typeface="Carlito"/>
              </a:rPr>
              <a:t>a  </a:t>
            </a:r>
            <a:r>
              <a:rPr sz="2150" spc="-5" dirty="0">
                <a:latin typeface="Carlito"/>
                <a:cs typeface="Carlito"/>
              </a:rPr>
              <a:t>body of </a:t>
            </a:r>
            <a:r>
              <a:rPr sz="2150" spc="5" dirty="0">
                <a:latin typeface="Carlito"/>
                <a:cs typeface="Carlito"/>
              </a:rPr>
              <a:t>inertia </a:t>
            </a:r>
            <a:r>
              <a:rPr sz="2150" spc="-409" dirty="0">
                <a:latin typeface="Arial"/>
                <a:cs typeface="Arial"/>
              </a:rPr>
              <a:t>J </a:t>
            </a:r>
            <a:r>
              <a:rPr sz="2150" dirty="0">
                <a:latin typeface="Carlito"/>
                <a:cs typeface="Carlito"/>
              </a:rPr>
              <a:t>causing  </a:t>
            </a:r>
            <a:r>
              <a:rPr sz="2150" spc="-5" dirty="0">
                <a:latin typeface="Carlito"/>
                <a:cs typeface="Carlito"/>
              </a:rPr>
              <a:t>displacement </a:t>
            </a:r>
            <a:r>
              <a:rPr sz="2150" spc="-165" dirty="0">
                <a:latin typeface="Arial"/>
                <a:cs typeface="Arial"/>
              </a:rPr>
              <a:t>𝜃</a:t>
            </a:r>
            <a:r>
              <a:rPr sz="2150" spc="-165" dirty="0">
                <a:latin typeface="Carlito"/>
                <a:cs typeface="Carlito"/>
              </a:rPr>
              <a:t>,</a:t>
            </a:r>
            <a:r>
              <a:rPr sz="2150" spc="-245" dirty="0">
                <a:latin typeface="Carlito"/>
                <a:cs typeface="Carlito"/>
              </a:rPr>
              <a:t> </a:t>
            </a:r>
            <a:r>
              <a:rPr sz="2150" spc="-5" dirty="0">
                <a:latin typeface="Carlito"/>
                <a:cs typeface="Carlito"/>
              </a:rPr>
              <a:t>then: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1670" y="3315017"/>
            <a:ext cx="451484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50" spc="-25" dirty="0">
                <a:latin typeface="Arial"/>
                <a:cs typeface="Arial"/>
              </a:rPr>
              <a:t>𝑑</a:t>
            </a:r>
            <a:r>
              <a:rPr sz="1875" spc="-37" baseline="26666" dirty="0">
                <a:latin typeface="Arial"/>
                <a:cs typeface="Arial"/>
              </a:rPr>
              <a:t>2</a:t>
            </a:r>
            <a:r>
              <a:rPr sz="1875" spc="-359" baseline="26666" dirty="0">
                <a:latin typeface="Arial"/>
                <a:cs typeface="Arial"/>
              </a:rPr>
              <a:t> </a:t>
            </a:r>
            <a:r>
              <a:rPr sz="1550" spc="-165" dirty="0">
                <a:latin typeface="Arial"/>
                <a:cs typeface="Arial"/>
              </a:rPr>
              <a:t>𝜃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73673" y="3597783"/>
            <a:ext cx="381000" cy="19050"/>
          </a:xfrm>
          <a:custGeom>
            <a:avLst/>
            <a:gdLst/>
            <a:ahLst/>
            <a:cxnLst/>
            <a:rect l="l" t="t" r="r" b="b"/>
            <a:pathLst>
              <a:path w="381000" h="19050">
                <a:moveTo>
                  <a:pt x="381000" y="0"/>
                </a:moveTo>
                <a:lnTo>
                  <a:pt x="0" y="0"/>
                </a:lnTo>
                <a:lnTo>
                  <a:pt x="0" y="19049"/>
                </a:lnTo>
                <a:lnTo>
                  <a:pt x="381000" y="19049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94973" y="4866560"/>
            <a:ext cx="488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>
                <a:latin typeface="Carlito"/>
                <a:cs typeface="Carlito"/>
              </a:rPr>
              <a:t>: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11021" y="3935298"/>
            <a:ext cx="2108835" cy="974725"/>
            <a:chOff x="1311021" y="3935298"/>
            <a:chExt cx="2108835" cy="974725"/>
          </a:xfrm>
        </p:grpSpPr>
        <p:sp>
          <p:nvSpPr>
            <p:cNvPr id="14" name="object 14"/>
            <p:cNvSpPr/>
            <p:nvPr/>
          </p:nvSpPr>
          <p:spPr>
            <a:xfrm>
              <a:off x="2349411" y="3935298"/>
              <a:ext cx="1070444" cy="9742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1021" y="4033240"/>
              <a:ext cx="1019175" cy="132715"/>
            </a:xfrm>
            <a:custGeom>
              <a:avLst/>
              <a:gdLst/>
              <a:ahLst/>
              <a:cxnLst/>
              <a:rect l="l" t="t" r="r" b="b"/>
              <a:pathLst>
                <a:path w="1019175" h="132714">
                  <a:moveTo>
                    <a:pt x="962461" y="66325"/>
                  </a:moveTo>
                  <a:lnTo>
                    <a:pt x="891159" y="107962"/>
                  </a:lnTo>
                  <a:lnTo>
                    <a:pt x="888872" y="116713"/>
                  </a:lnTo>
                  <a:lnTo>
                    <a:pt x="896747" y="130340"/>
                  </a:lnTo>
                  <a:lnTo>
                    <a:pt x="905510" y="132651"/>
                  </a:lnTo>
                  <a:lnTo>
                    <a:pt x="994702" y="80606"/>
                  </a:lnTo>
                  <a:lnTo>
                    <a:pt x="990854" y="80606"/>
                  </a:lnTo>
                  <a:lnTo>
                    <a:pt x="990854" y="78663"/>
                  </a:lnTo>
                  <a:lnTo>
                    <a:pt x="983615" y="78663"/>
                  </a:lnTo>
                  <a:lnTo>
                    <a:pt x="962461" y="66325"/>
                  </a:lnTo>
                  <a:close/>
                </a:path>
                <a:path w="1019175" h="132714">
                  <a:moveTo>
                    <a:pt x="937954" y="52031"/>
                  </a:moveTo>
                  <a:lnTo>
                    <a:pt x="0" y="52031"/>
                  </a:lnTo>
                  <a:lnTo>
                    <a:pt x="0" y="80606"/>
                  </a:lnTo>
                  <a:lnTo>
                    <a:pt x="937976" y="80606"/>
                  </a:lnTo>
                  <a:lnTo>
                    <a:pt x="962461" y="66325"/>
                  </a:lnTo>
                  <a:lnTo>
                    <a:pt x="937954" y="52031"/>
                  </a:lnTo>
                  <a:close/>
                </a:path>
                <a:path w="1019175" h="132714">
                  <a:moveTo>
                    <a:pt x="994697" y="52031"/>
                  </a:moveTo>
                  <a:lnTo>
                    <a:pt x="990854" y="52031"/>
                  </a:lnTo>
                  <a:lnTo>
                    <a:pt x="990854" y="80606"/>
                  </a:lnTo>
                  <a:lnTo>
                    <a:pt x="994702" y="80606"/>
                  </a:lnTo>
                  <a:lnTo>
                    <a:pt x="1019174" y="66319"/>
                  </a:lnTo>
                  <a:lnTo>
                    <a:pt x="994697" y="52031"/>
                  </a:lnTo>
                  <a:close/>
                </a:path>
                <a:path w="1019175" h="132714">
                  <a:moveTo>
                    <a:pt x="983615" y="53987"/>
                  </a:moveTo>
                  <a:lnTo>
                    <a:pt x="962461" y="66325"/>
                  </a:lnTo>
                  <a:lnTo>
                    <a:pt x="983615" y="78663"/>
                  </a:lnTo>
                  <a:lnTo>
                    <a:pt x="983615" y="53987"/>
                  </a:lnTo>
                  <a:close/>
                </a:path>
                <a:path w="1019175" h="132714">
                  <a:moveTo>
                    <a:pt x="990854" y="53987"/>
                  </a:moveTo>
                  <a:lnTo>
                    <a:pt x="983615" y="53987"/>
                  </a:lnTo>
                  <a:lnTo>
                    <a:pt x="983615" y="78663"/>
                  </a:lnTo>
                  <a:lnTo>
                    <a:pt x="990854" y="78663"/>
                  </a:lnTo>
                  <a:lnTo>
                    <a:pt x="990854" y="53987"/>
                  </a:lnTo>
                  <a:close/>
                </a:path>
                <a:path w="1019175" h="132714">
                  <a:moveTo>
                    <a:pt x="905510" y="0"/>
                  </a:moveTo>
                  <a:lnTo>
                    <a:pt x="896747" y="2298"/>
                  </a:lnTo>
                  <a:lnTo>
                    <a:pt x="888872" y="15938"/>
                  </a:lnTo>
                  <a:lnTo>
                    <a:pt x="891159" y="24688"/>
                  </a:lnTo>
                  <a:lnTo>
                    <a:pt x="962472" y="66319"/>
                  </a:lnTo>
                  <a:lnTo>
                    <a:pt x="983615" y="53987"/>
                  </a:lnTo>
                  <a:lnTo>
                    <a:pt x="990854" y="53987"/>
                  </a:lnTo>
                  <a:lnTo>
                    <a:pt x="990854" y="52031"/>
                  </a:lnTo>
                  <a:lnTo>
                    <a:pt x="994697" y="52031"/>
                  </a:lnTo>
                  <a:lnTo>
                    <a:pt x="905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19885" y="3853179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 dirty="0">
                <a:latin typeface="Arial"/>
                <a:cs typeface="Arial"/>
              </a:rPr>
              <a:t>𝐹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92860" y="4547628"/>
            <a:ext cx="1019810" cy="132715"/>
          </a:xfrm>
          <a:custGeom>
            <a:avLst/>
            <a:gdLst/>
            <a:ahLst/>
            <a:cxnLst/>
            <a:rect l="l" t="t" r="r" b="b"/>
            <a:pathLst>
              <a:path w="1019810" h="132714">
                <a:moveTo>
                  <a:pt x="962588" y="66325"/>
                </a:moveTo>
                <a:lnTo>
                  <a:pt x="891159" y="107962"/>
                </a:lnTo>
                <a:lnTo>
                  <a:pt x="888872" y="116712"/>
                </a:lnTo>
                <a:lnTo>
                  <a:pt x="892937" y="123532"/>
                </a:lnTo>
                <a:lnTo>
                  <a:pt x="896873" y="130352"/>
                </a:lnTo>
                <a:lnTo>
                  <a:pt x="905637" y="132651"/>
                </a:lnTo>
                <a:lnTo>
                  <a:pt x="994795" y="80619"/>
                </a:lnTo>
                <a:lnTo>
                  <a:pt x="990981" y="80619"/>
                </a:lnTo>
                <a:lnTo>
                  <a:pt x="990981" y="78663"/>
                </a:lnTo>
                <a:lnTo>
                  <a:pt x="983741" y="78663"/>
                </a:lnTo>
                <a:lnTo>
                  <a:pt x="962588" y="66325"/>
                </a:lnTo>
                <a:close/>
              </a:path>
              <a:path w="1019810" h="132714">
                <a:moveTo>
                  <a:pt x="938103" y="52044"/>
                </a:moveTo>
                <a:lnTo>
                  <a:pt x="0" y="52044"/>
                </a:lnTo>
                <a:lnTo>
                  <a:pt x="0" y="80619"/>
                </a:lnTo>
                <a:lnTo>
                  <a:pt x="938081" y="80619"/>
                </a:lnTo>
                <a:lnTo>
                  <a:pt x="962588" y="66325"/>
                </a:lnTo>
                <a:lnTo>
                  <a:pt x="938103" y="52044"/>
                </a:lnTo>
                <a:close/>
              </a:path>
              <a:path w="1019810" h="132714">
                <a:moveTo>
                  <a:pt x="994800" y="52044"/>
                </a:moveTo>
                <a:lnTo>
                  <a:pt x="990981" y="52044"/>
                </a:lnTo>
                <a:lnTo>
                  <a:pt x="990981" y="80619"/>
                </a:lnTo>
                <a:lnTo>
                  <a:pt x="994795" y="80619"/>
                </a:lnTo>
                <a:lnTo>
                  <a:pt x="1019302" y="66332"/>
                </a:lnTo>
                <a:lnTo>
                  <a:pt x="994800" y="52044"/>
                </a:lnTo>
                <a:close/>
              </a:path>
              <a:path w="1019810" h="132714">
                <a:moveTo>
                  <a:pt x="983741" y="53987"/>
                </a:moveTo>
                <a:lnTo>
                  <a:pt x="962588" y="66325"/>
                </a:lnTo>
                <a:lnTo>
                  <a:pt x="983741" y="78663"/>
                </a:lnTo>
                <a:lnTo>
                  <a:pt x="983741" y="53987"/>
                </a:lnTo>
                <a:close/>
              </a:path>
              <a:path w="1019810" h="132714">
                <a:moveTo>
                  <a:pt x="990981" y="53987"/>
                </a:moveTo>
                <a:lnTo>
                  <a:pt x="983741" y="53987"/>
                </a:lnTo>
                <a:lnTo>
                  <a:pt x="983741" y="78663"/>
                </a:lnTo>
                <a:lnTo>
                  <a:pt x="990981" y="78663"/>
                </a:lnTo>
                <a:lnTo>
                  <a:pt x="990981" y="53987"/>
                </a:lnTo>
                <a:close/>
              </a:path>
              <a:path w="1019810" h="132714">
                <a:moveTo>
                  <a:pt x="905637" y="0"/>
                </a:moveTo>
                <a:lnTo>
                  <a:pt x="896873" y="2311"/>
                </a:lnTo>
                <a:lnTo>
                  <a:pt x="892937" y="9118"/>
                </a:lnTo>
                <a:lnTo>
                  <a:pt x="888872" y="15938"/>
                </a:lnTo>
                <a:lnTo>
                  <a:pt x="891159" y="24688"/>
                </a:lnTo>
                <a:lnTo>
                  <a:pt x="962588" y="66325"/>
                </a:lnTo>
                <a:lnTo>
                  <a:pt x="983741" y="53987"/>
                </a:lnTo>
                <a:lnTo>
                  <a:pt x="990981" y="53987"/>
                </a:lnTo>
                <a:lnTo>
                  <a:pt x="990981" y="52044"/>
                </a:lnTo>
                <a:lnTo>
                  <a:pt x="994800" y="52044"/>
                </a:lnTo>
                <a:lnTo>
                  <a:pt x="90563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80185" y="4338637"/>
            <a:ext cx="14795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20" dirty="0">
                <a:latin typeface="Arial"/>
                <a:cs typeface="Arial"/>
              </a:rPr>
              <a:t>𝑥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30853" y="4226559"/>
            <a:ext cx="220979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245" dirty="0">
                <a:latin typeface="Arial"/>
                <a:cs typeface="Arial"/>
              </a:rPr>
              <a:t>𝑀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21653" y="3854145"/>
            <a:ext cx="1899285" cy="901700"/>
            <a:chOff x="6121653" y="3854145"/>
            <a:chExt cx="1899285" cy="901700"/>
          </a:xfrm>
        </p:grpSpPr>
        <p:sp>
          <p:nvSpPr>
            <p:cNvPr id="21" name="object 21"/>
            <p:cNvSpPr/>
            <p:nvPr/>
          </p:nvSpPr>
          <p:spPr>
            <a:xfrm>
              <a:off x="7057885" y="3854145"/>
              <a:ext cx="962672" cy="9012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21653" y="4050474"/>
              <a:ext cx="936625" cy="132715"/>
            </a:xfrm>
            <a:custGeom>
              <a:avLst/>
              <a:gdLst/>
              <a:ahLst/>
              <a:cxnLst/>
              <a:rect l="l" t="t" r="r" b="b"/>
              <a:pathLst>
                <a:path w="936625" h="132714">
                  <a:moveTo>
                    <a:pt x="879524" y="66332"/>
                  </a:moveTo>
                  <a:lnTo>
                    <a:pt x="808101" y="107975"/>
                  </a:lnTo>
                  <a:lnTo>
                    <a:pt x="805815" y="116712"/>
                  </a:lnTo>
                  <a:lnTo>
                    <a:pt x="809751" y="123532"/>
                  </a:lnTo>
                  <a:lnTo>
                    <a:pt x="813816" y="130352"/>
                  </a:lnTo>
                  <a:lnTo>
                    <a:pt x="822578" y="132651"/>
                  </a:lnTo>
                  <a:lnTo>
                    <a:pt x="911737" y="80619"/>
                  </a:lnTo>
                  <a:lnTo>
                    <a:pt x="907923" y="80619"/>
                  </a:lnTo>
                  <a:lnTo>
                    <a:pt x="907923" y="78676"/>
                  </a:lnTo>
                  <a:lnTo>
                    <a:pt x="900684" y="78676"/>
                  </a:lnTo>
                  <a:lnTo>
                    <a:pt x="879524" y="66332"/>
                  </a:lnTo>
                  <a:close/>
                </a:path>
                <a:path w="936625" h="132714">
                  <a:moveTo>
                    <a:pt x="855035" y="52044"/>
                  </a:moveTo>
                  <a:lnTo>
                    <a:pt x="0" y="52044"/>
                  </a:lnTo>
                  <a:lnTo>
                    <a:pt x="0" y="80619"/>
                  </a:lnTo>
                  <a:lnTo>
                    <a:pt x="855035" y="80619"/>
                  </a:lnTo>
                  <a:lnTo>
                    <a:pt x="879524" y="66332"/>
                  </a:lnTo>
                  <a:lnTo>
                    <a:pt x="855035" y="52044"/>
                  </a:lnTo>
                  <a:close/>
                </a:path>
                <a:path w="936625" h="132714">
                  <a:moveTo>
                    <a:pt x="911737" y="52044"/>
                  </a:moveTo>
                  <a:lnTo>
                    <a:pt x="907923" y="52044"/>
                  </a:lnTo>
                  <a:lnTo>
                    <a:pt x="907923" y="80619"/>
                  </a:lnTo>
                  <a:lnTo>
                    <a:pt x="911737" y="80619"/>
                  </a:lnTo>
                  <a:lnTo>
                    <a:pt x="936244" y="66332"/>
                  </a:lnTo>
                  <a:lnTo>
                    <a:pt x="911737" y="52044"/>
                  </a:lnTo>
                  <a:close/>
                </a:path>
                <a:path w="936625" h="132714">
                  <a:moveTo>
                    <a:pt x="900684" y="53987"/>
                  </a:moveTo>
                  <a:lnTo>
                    <a:pt x="879524" y="66332"/>
                  </a:lnTo>
                  <a:lnTo>
                    <a:pt x="900684" y="78676"/>
                  </a:lnTo>
                  <a:lnTo>
                    <a:pt x="900684" y="53987"/>
                  </a:lnTo>
                  <a:close/>
                </a:path>
                <a:path w="936625" h="132714">
                  <a:moveTo>
                    <a:pt x="907923" y="53987"/>
                  </a:moveTo>
                  <a:lnTo>
                    <a:pt x="900684" y="53987"/>
                  </a:lnTo>
                  <a:lnTo>
                    <a:pt x="900684" y="78676"/>
                  </a:lnTo>
                  <a:lnTo>
                    <a:pt x="907923" y="78676"/>
                  </a:lnTo>
                  <a:lnTo>
                    <a:pt x="907923" y="53987"/>
                  </a:lnTo>
                  <a:close/>
                </a:path>
                <a:path w="936625" h="132714">
                  <a:moveTo>
                    <a:pt x="822578" y="0"/>
                  </a:moveTo>
                  <a:lnTo>
                    <a:pt x="813816" y="2311"/>
                  </a:lnTo>
                  <a:lnTo>
                    <a:pt x="809751" y="9118"/>
                  </a:lnTo>
                  <a:lnTo>
                    <a:pt x="805815" y="15938"/>
                  </a:lnTo>
                  <a:lnTo>
                    <a:pt x="808101" y="24688"/>
                  </a:lnTo>
                  <a:lnTo>
                    <a:pt x="879524" y="66332"/>
                  </a:lnTo>
                  <a:lnTo>
                    <a:pt x="900684" y="53987"/>
                  </a:lnTo>
                  <a:lnTo>
                    <a:pt x="907923" y="53987"/>
                  </a:lnTo>
                  <a:lnTo>
                    <a:pt x="907923" y="52044"/>
                  </a:lnTo>
                  <a:lnTo>
                    <a:pt x="911737" y="52044"/>
                  </a:lnTo>
                  <a:lnTo>
                    <a:pt x="82257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689728" y="3400805"/>
            <a:ext cx="2142490" cy="7575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93700" indent="-343535">
              <a:lnSpc>
                <a:spcPts val="2155"/>
              </a:lnSpc>
              <a:spcBef>
                <a:spcPts val="130"/>
              </a:spcBef>
              <a:buChar char="•"/>
              <a:tabLst>
                <a:tab pos="393700" algn="l"/>
                <a:tab pos="394335" algn="l"/>
                <a:tab pos="1547495" algn="l"/>
              </a:tabLst>
            </a:pPr>
            <a:r>
              <a:rPr sz="2150" spc="-315" dirty="0">
                <a:latin typeface="Arial"/>
                <a:cs typeface="Arial"/>
              </a:rPr>
              <a:t>𝑇 </a:t>
            </a:r>
            <a:r>
              <a:rPr sz="2150" spc="-225" dirty="0">
                <a:latin typeface="Arial"/>
                <a:cs typeface="Arial"/>
              </a:rPr>
              <a:t> </a:t>
            </a:r>
            <a:r>
              <a:rPr sz="2150" spc="370" dirty="0">
                <a:latin typeface="Arial"/>
                <a:cs typeface="Arial"/>
              </a:rPr>
              <a:t>=</a:t>
            </a:r>
            <a:r>
              <a:rPr sz="2150" spc="25" dirty="0">
                <a:latin typeface="Arial"/>
                <a:cs typeface="Arial"/>
              </a:rPr>
              <a:t> </a:t>
            </a:r>
            <a:r>
              <a:rPr sz="2150" spc="-785" dirty="0">
                <a:latin typeface="Arial"/>
                <a:cs typeface="Arial"/>
              </a:rPr>
              <a:t>𝐽	</a:t>
            </a:r>
            <a:r>
              <a:rPr sz="2150" spc="370" dirty="0">
                <a:latin typeface="Arial"/>
                <a:cs typeface="Arial"/>
              </a:rPr>
              <a:t>=</a:t>
            </a:r>
            <a:r>
              <a:rPr sz="2150" spc="-40" dirty="0">
                <a:latin typeface="Arial"/>
                <a:cs typeface="Arial"/>
              </a:rPr>
              <a:t> </a:t>
            </a:r>
            <a:r>
              <a:rPr sz="2150" spc="-555" dirty="0">
                <a:latin typeface="Arial"/>
                <a:cs typeface="Arial"/>
              </a:rPr>
              <a:t>𝐽𝜃</a:t>
            </a:r>
            <a:endParaRPr sz="2150">
              <a:latin typeface="Arial"/>
              <a:cs typeface="Arial"/>
            </a:endParaRPr>
          </a:p>
          <a:p>
            <a:pPr marL="1108710">
              <a:lnSpc>
                <a:spcPts val="1425"/>
              </a:lnSpc>
            </a:pPr>
            <a:r>
              <a:rPr sz="1550" spc="-130" dirty="0">
                <a:latin typeface="Arial"/>
                <a:cs typeface="Arial"/>
              </a:rPr>
              <a:t>𝑑𝑡</a:t>
            </a:r>
            <a:r>
              <a:rPr sz="1875" spc="-195" baseline="20000" dirty="0">
                <a:latin typeface="Arial"/>
                <a:cs typeface="Arial"/>
              </a:rPr>
              <a:t>2</a:t>
            </a:r>
            <a:endParaRPr sz="1875" baseline="20000">
              <a:latin typeface="Arial"/>
              <a:cs typeface="Arial"/>
            </a:endParaRPr>
          </a:p>
          <a:p>
            <a:pPr marL="1814195">
              <a:lnSpc>
                <a:spcPts val="2155"/>
              </a:lnSpc>
            </a:pPr>
            <a:r>
              <a:rPr sz="1800" spc="-280" dirty="0">
                <a:latin typeface="Arial"/>
                <a:cs typeface="Arial"/>
              </a:rPr>
              <a:t>𝑇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35878" y="4564367"/>
            <a:ext cx="936625" cy="132715"/>
          </a:xfrm>
          <a:custGeom>
            <a:avLst/>
            <a:gdLst/>
            <a:ahLst/>
            <a:cxnLst/>
            <a:rect l="l" t="t" r="r" b="b"/>
            <a:pathLst>
              <a:path w="936625" h="132714">
                <a:moveTo>
                  <a:pt x="879397" y="66319"/>
                </a:moveTo>
                <a:lnTo>
                  <a:pt x="807974" y="107962"/>
                </a:lnTo>
                <a:lnTo>
                  <a:pt x="805688" y="116712"/>
                </a:lnTo>
                <a:lnTo>
                  <a:pt x="809751" y="123520"/>
                </a:lnTo>
                <a:lnTo>
                  <a:pt x="813689" y="130340"/>
                </a:lnTo>
                <a:lnTo>
                  <a:pt x="822451" y="132638"/>
                </a:lnTo>
                <a:lnTo>
                  <a:pt x="911610" y="80606"/>
                </a:lnTo>
                <a:lnTo>
                  <a:pt x="907796" y="80606"/>
                </a:lnTo>
                <a:lnTo>
                  <a:pt x="907796" y="78663"/>
                </a:lnTo>
                <a:lnTo>
                  <a:pt x="900556" y="78663"/>
                </a:lnTo>
                <a:lnTo>
                  <a:pt x="879397" y="66319"/>
                </a:lnTo>
                <a:close/>
              </a:path>
              <a:path w="936625" h="132714">
                <a:moveTo>
                  <a:pt x="854908" y="52031"/>
                </a:moveTo>
                <a:lnTo>
                  <a:pt x="0" y="52031"/>
                </a:lnTo>
                <a:lnTo>
                  <a:pt x="0" y="80606"/>
                </a:lnTo>
                <a:lnTo>
                  <a:pt x="854908" y="80606"/>
                </a:lnTo>
                <a:lnTo>
                  <a:pt x="879397" y="66319"/>
                </a:lnTo>
                <a:lnTo>
                  <a:pt x="854908" y="52031"/>
                </a:lnTo>
                <a:close/>
              </a:path>
              <a:path w="936625" h="132714">
                <a:moveTo>
                  <a:pt x="911610" y="52031"/>
                </a:moveTo>
                <a:lnTo>
                  <a:pt x="907796" y="52031"/>
                </a:lnTo>
                <a:lnTo>
                  <a:pt x="907796" y="80606"/>
                </a:lnTo>
                <a:lnTo>
                  <a:pt x="911610" y="80606"/>
                </a:lnTo>
                <a:lnTo>
                  <a:pt x="936117" y="66319"/>
                </a:lnTo>
                <a:lnTo>
                  <a:pt x="911610" y="52031"/>
                </a:lnTo>
                <a:close/>
              </a:path>
              <a:path w="936625" h="132714">
                <a:moveTo>
                  <a:pt x="900556" y="53975"/>
                </a:moveTo>
                <a:lnTo>
                  <a:pt x="879397" y="66319"/>
                </a:lnTo>
                <a:lnTo>
                  <a:pt x="900556" y="78663"/>
                </a:lnTo>
                <a:lnTo>
                  <a:pt x="900556" y="53975"/>
                </a:lnTo>
                <a:close/>
              </a:path>
              <a:path w="936625" h="132714">
                <a:moveTo>
                  <a:pt x="907796" y="53975"/>
                </a:moveTo>
                <a:lnTo>
                  <a:pt x="900556" y="53975"/>
                </a:lnTo>
                <a:lnTo>
                  <a:pt x="900556" y="78663"/>
                </a:lnTo>
                <a:lnTo>
                  <a:pt x="907796" y="78663"/>
                </a:lnTo>
                <a:lnTo>
                  <a:pt x="907796" y="53975"/>
                </a:lnTo>
                <a:close/>
              </a:path>
              <a:path w="936625" h="132714">
                <a:moveTo>
                  <a:pt x="822451" y="0"/>
                </a:moveTo>
                <a:lnTo>
                  <a:pt x="813689" y="2298"/>
                </a:lnTo>
                <a:lnTo>
                  <a:pt x="809751" y="9118"/>
                </a:lnTo>
                <a:lnTo>
                  <a:pt x="805688" y="15925"/>
                </a:lnTo>
                <a:lnTo>
                  <a:pt x="807974" y="24676"/>
                </a:lnTo>
                <a:lnTo>
                  <a:pt x="879397" y="66319"/>
                </a:lnTo>
                <a:lnTo>
                  <a:pt x="900556" y="53975"/>
                </a:lnTo>
                <a:lnTo>
                  <a:pt x="907796" y="53975"/>
                </a:lnTo>
                <a:lnTo>
                  <a:pt x="907796" y="52031"/>
                </a:lnTo>
                <a:lnTo>
                  <a:pt x="911610" y="52031"/>
                </a:lnTo>
                <a:lnTo>
                  <a:pt x="822451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304279" y="4355465"/>
            <a:ext cx="154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0" dirty="0">
                <a:latin typeface="Arial"/>
                <a:cs typeface="Arial"/>
              </a:rPr>
              <a:t>𝜃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56956" y="4147820"/>
            <a:ext cx="1130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85" dirty="0">
                <a:latin typeface="Arial"/>
                <a:cs typeface="Arial"/>
              </a:rPr>
              <a:t>𝐽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41055" y="4799329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12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5534" y="211137"/>
            <a:ext cx="18516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Da</a:t>
            </a:r>
            <a:r>
              <a:rPr spc="10" dirty="0"/>
              <a:t>mp</a:t>
            </a:r>
            <a:r>
              <a:rPr spc="-20" dirty="0"/>
              <a:t>e</a:t>
            </a:r>
            <a:r>
              <a:rPr spc="10" dirty="0"/>
              <a:t>r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5" dirty="0"/>
              <a:t>Anuj</a:t>
            </a:r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90801" y="4302759"/>
            <a:ext cx="250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9" dirty="0">
                <a:latin typeface="Arial"/>
                <a:cs typeface="Arial"/>
              </a:rPr>
              <a:t>𝑑</a:t>
            </a:r>
            <a:r>
              <a:rPr sz="1800" spc="-855" dirty="0">
                <a:latin typeface="Arial"/>
                <a:cs typeface="Arial"/>
              </a:rPr>
              <a:t>𝑡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1689" y="4316895"/>
            <a:ext cx="257175" cy="9525"/>
          </a:xfrm>
          <a:custGeom>
            <a:avLst/>
            <a:gdLst/>
            <a:ahLst/>
            <a:cxnLst/>
            <a:rect l="l" t="t" r="r" b="b"/>
            <a:pathLst>
              <a:path w="257175" h="9525">
                <a:moveTo>
                  <a:pt x="257175" y="0"/>
                </a:moveTo>
                <a:lnTo>
                  <a:pt x="0" y="0"/>
                </a:lnTo>
                <a:lnTo>
                  <a:pt x="0" y="9524"/>
                </a:lnTo>
                <a:lnTo>
                  <a:pt x="257175" y="9524"/>
                </a:lnTo>
                <a:lnTo>
                  <a:pt x="257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2338" y="3978275"/>
            <a:ext cx="1501775" cy="47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algn="ctr">
              <a:lnSpc>
                <a:spcPts val="1755"/>
              </a:lnSpc>
              <a:spcBef>
                <a:spcPts val="100"/>
              </a:spcBef>
            </a:pPr>
            <a:r>
              <a:rPr sz="1800" spc="-350" dirty="0">
                <a:latin typeface="Arial"/>
                <a:cs typeface="Arial"/>
              </a:rPr>
              <a:t>𝑑𝑥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755"/>
              </a:lnSpc>
              <a:tabLst>
                <a:tab pos="962660" algn="l"/>
              </a:tabLst>
            </a:pPr>
            <a:r>
              <a:rPr sz="1800" spc="-250" dirty="0">
                <a:latin typeface="Arial"/>
                <a:cs typeface="Arial"/>
              </a:rPr>
              <a:t>𝐹 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295" dirty="0">
                <a:latin typeface="Arial"/>
                <a:cs typeface="Arial"/>
              </a:rPr>
              <a:t>=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70" dirty="0">
                <a:latin typeface="Arial"/>
                <a:cs typeface="Arial"/>
              </a:rPr>
              <a:t>𝐵	</a:t>
            </a:r>
            <a:r>
              <a:rPr sz="1800" spc="295" dirty="0">
                <a:latin typeface="Arial"/>
                <a:cs typeface="Arial"/>
              </a:rPr>
              <a:t>=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75" dirty="0">
                <a:latin typeface="Arial"/>
                <a:cs typeface="Arial"/>
              </a:rPr>
              <a:t>𝐵𝑥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77380" y="4431195"/>
            <a:ext cx="266700" cy="9525"/>
          </a:xfrm>
          <a:custGeom>
            <a:avLst/>
            <a:gdLst/>
            <a:ahLst/>
            <a:cxnLst/>
            <a:rect l="l" t="t" r="r" b="b"/>
            <a:pathLst>
              <a:path w="266700" h="9525">
                <a:moveTo>
                  <a:pt x="266700" y="0"/>
                </a:moveTo>
                <a:lnTo>
                  <a:pt x="0" y="0"/>
                </a:lnTo>
                <a:lnTo>
                  <a:pt x="0" y="9524"/>
                </a:lnTo>
                <a:lnTo>
                  <a:pt x="266700" y="9524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07328" y="4092575"/>
            <a:ext cx="1577975" cy="47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ctr">
              <a:lnSpc>
                <a:spcPts val="1755"/>
              </a:lnSpc>
              <a:spcBef>
                <a:spcPts val="100"/>
              </a:spcBef>
            </a:pPr>
            <a:r>
              <a:rPr sz="1800" spc="-320" dirty="0">
                <a:latin typeface="Arial"/>
                <a:cs typeface="Arial"/>
              </a:rPr>
              <a:t>𝑑𝜃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755"/>
              </a:lnSpc>
            </a:pPr>
            <a:r>
              <a:rPr sz="1800" spc="-280" dirty="0">
                <a:latin typeface="Arial"/>
                <a:cs typeface="Arial"/>
              </a:rPr>
              <a:t>𝑇 </a:t>
            </a:r>
            <a:r>
              <a:rPr sz="1800" spc="295" dirty="0">
                <a:latin typeface="Arial"/>
                <a:cs typeface="Arial"/>
              </a:rPr>
              <a:t>= </a:t>
            </a:r>
            <a:r>
              <a:rPr sz="1800" spc="-105" dirty="0">
                <a:latin typeface="Arial"/>
                <a:cs typeface="Arial"/>
              </a:rPr>
              <a:t>𝐷 </a:t>
            </a:r>
            <a:r>
              <a:rPr sz="2700" spc="-712" baseline="-37037" dirty="0">
                <a:latin typeface="Arial"/>
                <a:cs typeface="Arial"/>
              </a:rPr>
              <a:t>𝑑𝑡 </a:t>
            </a:r>
            <a:r>
              <a:rPr sz="1800" spc="295" dirty="0">
                <a:latin typeface="Arial"/>
                <a:cs typeface="Arial"/>
              </a:rPr>
              <a:t>=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210" dirty="0">
                <a:latin typeface="Arial"/>
                <a:cs typeface="Arial"/>
              </a:rPr>
              <a:t>𝐷𝜃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734" y="992505"/>
            <a:ext cx="8088630" cy="182435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marR="5080" indent="-343535">
              <a:lnSpc>
                <a:spcPts val="2400"/>
              </a:lnSpc>
              <a:spcBef>
                <a:spcPts val="3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15" dirty="0">
                <a:latin typeface="Carlito"/>
                <a:cs typeface="Carlito"/>
              </a:rPr>
              <a:t>Damper </a:t>
            </a:r>
            <a:r>
              <a:rPr sz="2150" spc="20" dirty="0">
                <a:latin typeface="Carlito"/>
                <a:cs typeface="Carlito"/>
              </a:rPr>
              <a:t>is </a:t>
            </a:r>
            <a:r>
              <a:rPr sz="2150" spc="15" dirty="0">
                <a:latin typeface="Carlito"/>
                <a:cs typeface="Carlito"/>
              </a:rPr>
              <a:t>an </a:t>
            </a:r>
            <a:r>
              <a:rPr sz="2150" spc="-5" dirty="0">
                <a:latin typeface="Carlito"/>
                <a:cs typeface="Carlito"/>
              </a:rPr>
              <a:t>element </a:t>
            </a:r>
            <a:r>
              <a:rPr sz="2150" spc="10" dirty="0">
                <a:latin typeface="Carlito"/>
                <a:cs typeface="Carlito"/>
              </a:rPr>
              <a:t>that </a:t>
            </a:r>
            <a:r>
              <a:rPr sz="2150" spc="-10" dirty="0">
                <a:latin typeface="Carlito"/>
                <a:cs typeface="Carlito"/>
              </a:rPr>
              <a:t>generates </a:t>
            </a:r>
            <a:r>
              <a:rPr sz="2150" dirty="0">
                <a:latin typeface="Carlito"/>
                <a:cs typeface="Carlito"/>
              </a:rPr>
              <a:t>force </a:t>
            </a:r>
            <a:r>
              <a:rPr sz="2150" spc="10" dirty="0">
                <a:latin typeface="Carlito"/>
                <a:cs typeface="Carlito"/>
              </a:rPr>
              <a:t>which acts </a:t>
            </a:r>
            <a:r>
              <a:rPr sz="2150" spc="20" dirty="0">
                <a:latin typeface="Carlito"/>
                <a:cs typeface="Carlito"/>
              </a:rPr>
              <a:t>opposite </a:t>
            </a:r>
            <a:r>
              <a:rPr sz="2150" spc="30" dirty="0">
                <a:latin typeface="Carlito"/>
                <a:cs typeface="Carlito"/>
              </a:rPr>
              <a:t>to  </a:t>
            </a:r>
            <a:r>
              <a:rPr sz="2150" spc="10" dirty="0">
                <a:latin typeface="Carlito"/>
                <a:cs typeface="Carlito"/>
              </a:rPr>
              <a:t>the </a:t>
            </a:r>
            <a:r>
              <a:rPr sz="2150" spc="5" dirty="0">
                <a:latin typeface="Carlito"/>
                <a:cs typeface="Carlito"/>
              </a:rPr>
              <a:t>direction </a:t>
            </a:r>
            <a:r>
              <a:rPr sz="2150" dirty="0">
                <a:latin typeface="Carlito"/>
                <a:cs typeface="Carlito"/>
              </a:rPr>
              <a:t>of </a:t>
            </a:r>
            <a:r>
              <a:rPr sz="2150" spc="5" dirty="0">
                <a:latin typeface="Carlito"/>
                <a:cs typeface="Carlito"/>
              </a:rPr>
              <a:t>motion, translational </a:t>
            </a:r>
            <a:r>
              <a:rPr sz="2150" dirty="0">
                <a:latin typeface="Carlito"/>
                <a:cs typeface="Carlito"/>
              </a:rPr>
              <a:t>or</a:t>
            </a:r>
            <a:r>
              <a:rPr sz="2150" spc="355" dirty="0">
                <a:latin typeface="Carlito"/>
                <a:cs typeface="Carlito"/>
              </a:rPr>
              <a:t> </a:t>
            </a:r>
            <a:r>
              <a:rPr sz="2150" spc="10" dirty="0">
                <a:latin typeface="Carlito"/>
                <a:cs typeface="Carlito"/>
              </a:rPr>
              <a:t>rotational</a:t>
            </a:r>
            <a:endParaRPr sz="2150">
              <a:latin typeface="Carlito"/>
              <a:cs typeface="Carlito"/>
            </a:endParaRPr>
          </a:p>
          <a:p>
            <a:pPr marL="356235" indent="-3435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5" dirty="0">
                <a:latin typeface="Carlito"/>
                <a:cs typeface="Carlito"/>
              </a:rPr>
              <a:t>Damper </a:t>
            </a:r>
            <a:r>
              <a:rPr sz="2150" dirty="0">
                <a:latin typeface="Carlito"/>
                <a:cs typeface="Carlito"/>
              </a:rPr>
              <a:t>resists</a:t>
            </a:r>
            <a:r>
              <a:rPr sz="2150" spc="175" dirty="0">
                <a:latin typeface="Carlito"/>
                <a:cs typeface="Carlito"/>
              </a:rPr>
              <a:t> </a:t>
            </a:r>
            <a:r>
              <a:rPr sz="2150" spc="10" dirty="0">
                <a:latin typeface="Carlito"/>
                <a:cs typeface="Carlito"/>
              </a:rPr>
              <a:t>motion</a:t>
            </a:r>
            <a:endParaRPr sz="2150">
              <a:latin typeface="Carlito"/>
              <a:cs typeface="Carlito"/>
            </a:endParaRPr>
          </a:p>
          <a:p>
            <a:pPr marL="356235" indent="-34353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5" dirty="0">
                <a:latin typeface="Carlito"/>
                <a:cs typeface="Carlito"/>
              </a:rPr>
              <a:t>Friction </a:t>
            </a:r>
            <a:r>
              <a:rPr sz="2150" spc="-5" dirty="0">
                <a:latin typeface="Carlito"/>
                <a:cs typeface="Carlito"/>
              </a:rPr>
              <a:t>or dashpot </a:t>
            </a:r>
            <a:r>
              <a:rPr sz="2150" spc="10" dirty="0">
                <a:latin typeface="Carlito"/>
                <a:cs typeface="Carlito"/>
              </a:rPr>
              <a:t>are </a:t>
            </a:r>
            <a:r>
              <a:rPr sz="2150" spc="-5" dirty="0">
                <a:latin typeface="Carlito"/>
                <a:cs typeface="Carlito"/>
              </a:rPr>
              <a:t>examples of</a:t>
            </a:r>
            <a:r>
              <a:rPr sz="2150" spc="45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dampers</a:t>
            </a:r>
            <a:endParaRPr sz="2150">
              <a:latin typeface="Carlito"/>
              <a:cs typeface="Carlito"/>
            </a:endParaRPr>
          </a:p>
          <a:p>
            <a:pPr marL="1018540">
              <a:lnSpc>
                <a:spcPct val="100000"/>
              </a:lnSpc>
              <a:spcBef>
                <a:spcPts val="775"/>
              </a:spcBef>
              <a:tabLst>
                <a:tab pos="5445760" algn="l"/>
              </a:tabLst>
            </a:pPr>
            <a:r>
              <a:rPr sz="2150" b="1" spc="-15" dirty="0">
                <a:solidFill>
                  <a:srgbClr val="006FC0"/>
                </a:solidFill>
                <a:latin typeface="Carlito"/>
                <a:cs typeface="Carlito"/>
              </a:rPr>
              <a:t>Translational	</a:t>
            </a:r>
            <a:r>
              <a:rPr sz="2150" b="1" dirty="0">
                <a:solidFill>
                  <a:srgbClr val="006FC0"/>
                </a:solidFill>
                <a:latin typeface="Carlito"/>
                <a:cs typeface="Carlito"/>
              </a:rPr>
              <a:t>Rotational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2860" y="4782741"/>
            <a:ext cx="867359" cy="262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65454" y="2964014"/>
            <a:ext cx="2891790" cy="684530"/>
            <a:chOff x="865454" y="2964014"/>
            <a:chExt cx="2891790" cy="684530"/>
          </a:xfrm>
        </p:grpSpPr>
        <p:sp>
          <p:nvSpPr>
            <p:cNvPr id="11" name="object 11"/>
            <p:cNvSpPr/>
            <p:nvPr/>
          </p:nvSpPr>
          <p:spPr>
            <a:xfrm>
              <a:off x="865454" y="2964014"/>
              <a:ext cx="1951989" cy="6841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7368" y="3182873"/>
              <a:ext cx="936625" cy="132715"/>
            </a:xfrm>
            <a:custGeom>
              <a:avLst/>
              <a:gdLst/>
              <a:ahLst/>
              <a:cxnLst/>
              <a:rect l="l" t="t" r="r" b="b"/>
              <a:pathLst>
                <a:path w="936625" h="132714">
                  <a:moveTo>
                    <a:pt x="879470" y="66357"/>
                  </a:moveTo>
                  <a:lnTo>
                    <a:pt x="808101" y="107950"/>
                  </a:lnTo>
                  <a:lnTo>
                    <a:pt x="805815" y="116712"/>
                  </a:lnTo>
                  <a:lnTo>
                    <a:pt x="809752" y="123570"/>
                  </a:lnTo>
                  <a:lnTo>
                    <a:pt x="813689" y="130301"/>
                  </a:lnTo>
                  <a:lnTo>
                    <a:pt x="822452" y="132714"/>
                  </a:lnTo>
                  <a:lnTo>
                    <a:pt x="911633" y="80644"/>
                  </a:lnTo>
                  <a:lnTo>
                    <a:pt x="907795" y="80644"/>
                  </a:lnTo>
                  <a:lnTo>
                    <a:pt x="907795" y="78739"/>
                  </a:lnTo>
                  <a:lnTo>
                    <a:pt x="900683" y="78739"/>
                  </a:lnTo>
                  <a:lnTo>
                    <a:pt x="879470" y="66357"/>
                  </a:lnTo>
                  <a:close/>
                </a:path>
                <a:path w="936625" h="132714">
                  <a:moveTo>
                    <a:pt x="854993" y="52069"/>
                  </a:moveTo>
                  <a:lnTo>
                    <a:pt x="0" y="52069"/>
                  </a:lnTo>
                  <a:lnTo>
                    <a:pt x="0" y="80644"/>
                  </a:lnTo>
                  <a:lnTo>
                    <a:pt x="854993" y="80644"/>
                  </a:lnTo>
                  <a:lnTo>
                    <a:pt x="879470" y="66357"/>
                  </a:lnTo>
                  <a:lnTo>
                    <a:pt x="854993" y="52069"/>
                  </a:lnTo>
                  <a:close/>
                </a:path>
                <a:path w="936625" h="132714">
                  <a:moveTo>
                    <a:pt x="911851" y="52069"/>
                  </a:moveTo>
                  <a:lnTo>
                    <a:pt x="907795" y="52069"/>
                  </a:lnTo>
                  <a:lnTo>
                    <a:pt x="907795" y="80644"/>
                  </a:lnTo>
                  <a:lnTo>
                    <a:pt x="911633" y="80644"/>
                  </a:lnTo>
                  <a:lnTo>
                    <a:pt x="936244" y="66293"/>
                  </a:lnTo>
                  <a:lnTo>
                    <a:pt x="911851" y="52069"/>
                  </a:lnTo>
                  <a:close/>
                </a:path>
                <a:path w="936625" h="132714">
                  <a:moveTo>
                    <a:pt x="900683" y="53975"/>
                  </a:moveTo>
                  <a:lnTo>
                    <a:pt x="879470" y="66357"/>
                  </a:lnTo>
                  <a:lnTo>
                    <a:pt x="900683" y="78739"/>
                  </a:lnTo>
                  <a:lnTo>
                    <a:pt x="900683" y="53975"/>
                  </a:lnTo>
                  <a:close/>
                </a:path>
                <a:path w="936625" h="132714">
                  <a:moveTo>
                    <a:pt x="907795" y="53975"/>
                  </a:moveTo>
                  <a:lnTo>
                    <a:pt x="900683" y="53975"/>
                  </a:lnTo>
                  <a:lnTo>
                    <a:pt x="900683" y="78739"/>
                  </a:lnTo>
                  <a:lnTo>
                    <a:pt x="907795" y="78739"/>
                  </a:lnTo>
                  <a:lnTo>
                    <a:pt x="907795" y="53975"/>
                  </a:lnTo>
                  <a:close/>
                </a:path>
                <a:path w="936625" h="132714">
                  <a:moveTo>
                    <a:pt x="822452" y="0"/>
                  </a:moveTo>
                  <a:lnTo>
                    <a:pt x="813689" y="2286"/>
                  </a:lnTo>
                  <a:lnTo>
                    <a:pt x="805815" y="16001"/>
                  </a:lnTo>
                  <a:lnTo>
                    <a:pt x="808101" y="24637"/>
                  </a:lnTo>
                  <a:lnTo>
                    <a:pt x="879470" y="66357"/>
                  </a:lnTo>
                  <a:lnTo>
                    <a:pt x="900683" y="53975"/>
                  </a:lnTo>
                  <a:lnTo>
                    <a:pt x="907795" y="53975"/>
                  </a:lnTo>
                  <a:lnTo>
                    <a:pt x="907795" y="52069"/>
                  </a:lnTo>
                  <a:lnTo>
                    <a:pt x="911851" y="52069"/>
                  </a:lnTo>
                  <a:lnTo>
                    <a:pt x="8224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20543" y="3511930"/>
              <a:ext cx="936625" cy="132715"/>
            </a:xfrm>
            <a:custGeom>
              <a:avLst/>
              <a:gdLst/>
              <a:ahLst/>
              <a:cxnLst/>
              <a:rect l="l" t="t" r="r" b="b"/>
              <a:pathLst>
                <a:path w="936625" h="132714">
                  <a:moveTo>
                    <a:pt x="879470" y="66357"/>
                  </a:moveTo>
                  <a:lnTo>
                    <a:pt x="808101" y="107950"/>
                  </a:lnTo>
                  <a:lnTo>
                    <a:pt x="805815" y="116713"/>
                  </a:lnTo>
                  <a:lnTo>
                    <a:pt x="809752" y="123571"/>
                  </a:lnTo>
                  <a:lnTo>
                    <a:pt x="813816" y="130429"/>
                  </a:lnTo>
                  <a:lnTo>
                    <a:pt x="822452" y="132715"/>
                  </a:lnTo>
                  <a:lnTo>
                    <a:pt x="829309" y="128651"/>
                  </a:lnTo>
                  <a:lnTo>
                    <a:pt x="911801" y="80645"/>
                  </a:lnTo>
                  <a:lnTo>
                    <a:pt x="907795" y="80645"/>
                  </a:lnTo>
                  <a:lnTo>
                    <a:pt x="907795" y="78740"/>
                  </a:lnTo>
                  <a:lnTo>
                    <a:pt x="900683" y="78740"/>
                  </a:lnTo>
                  <a:lnTo>
                    <a:pt x="879470" y="66357"/>
                  </a:lnTo>
                  <a:close/>
                </a:path>
                <a:path w="936625" h="132714">
                  <a:moveTo>
                    <a:pt x="854993" y="52070"/>
                  </a:moveTo>
                  <a:lnTo>
                    <a:pt x="0" y="52070"/>
                  </a:lnTo>
                  <a:lnTo>
                    <a:pt x="0" y="80645"/>
                  </a:lnTo>
                  <a:lnTo>
                    <a:pt x="854993" y="80645"/>
                  </a:lnTo>
                  <a:lnTo>
                    <a:pt x="879470" y="66357"/>
                  </a:lnTo>
                  <a:lnTo>
                    <a:pt x="854993" y="52070"/>
                  </a:lnTo>
                  <a:close/>
                </a:path>
                <a:path w="936625" h="132714">
                  <a:moveTo>
                    <a:pt x="911633" y="52070"/>
                  </a:moveTo>
                  <a:lnTo>
                    <a:pt x="907795" y="52070"/>
                  </a:lnTo>
                  <a:lnTo>
                    <a:pt x="907795" y="80645"/>
                  </a:lnTo>
                  <a:lnTo>
                    <a:pt x="911801" y="80645"/>
                  </a:lnTo>
                  <a:lnTo>
                    <a:pt x="936244" y="66421"/>
                  </a:lnTo>
                  <a:lnTo>
                    <a:pt x="911633" y="52070"/>
                  </a:lnTo>
                  <a:close/>
                </a:path>
                <a:path w="936625" h="132714">
                  <a:moveTo>
                    <a:pt x="900683" y="53975"/>
                  </a:moveTo>
                  <a:lnTo>
                    <a:pt x="879470" y="66357"/>
                  </a:lnTo>
                  <a:lnTo>
                    <a:pt x="900683" y="78740"/>
                  </a:lnTo>
                  <a:lnTo>
                    <a:pt x="900683" y="53975"/>
                  </a:lnTo>
                  <a:close/>
                </a:path>
                <a:path w="936625" h="132714">
                  <a:moveTo>
                    <a:pt x="907795" y="53975"/>
                  </a:moveTo>
                  <a:lnTo>
                    <a:pt x="900683" y="53975"/>
                  </a:lnTo>
                  <a:lnTo>
                    <a:pt x="900683" y="78740"/>
                  </a:lnTo>
                  <a:lnTo>
                    <a:pt x="907795" y="78740"/>
                  </a:lnTo>
                  <a:lnTo>
                    <a:pt x="907795" y="53975"/>
                  </a:lnTo>
                  <a:close/>
                </a:path>
                <a:path w="936625" h="132714">
                  <a:moveTo>
                    <a:pt x="822452" y="0"/>
                  </a:moveTo>
                  <a:lnTo>
                    <a:pt x="813816" y="2286"/>
                  </a:lnTo>
                  <a:lnTo>
                    <a:pt x="809752" y="9144"/>
                  </a:lnTo>
                  <a:lnTo>
                    <a:pt x="805815" y="16002"/>
                  </a:lnTo>
                  <a:lnTo>
                    <a:pt x="808101" y="24765"/>
                  </a:lnTo>
                  <a:lnTo>
                    <a:pt x="879470" y="66357"/>
                  </a:lnTo>
                  <a:lnTo>
                    <a:pt x="900683" y="53975"/>
                  </a:lnTo>
                  <a:lnTo>
                    <a:pt x="907795" y="53975"/>
                  </a:lnTo>
                  <a:lnTo>
                    <a:pt x="907795" y="52070"/>
                  </a:lnTo>
                  <a:lnTo>
                    <a:pt x="911633" y="52070"/>
                  </a:lnTo>
                  <a:lnTo>
                    <a:pt x="82245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94101" y="3001327"/>
            <a:ext cx="165735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 dirty="0">
                <a:latin typeface="Arial"/>
                <a:cs typeface="Arial"/>
              </a:rPr>
              <a:t>𝐹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395" dirty="0">
                <a:latin typeface="Arial"/>
                <a:cs typeface="Arial"/>
              </a:rPr>
              <a:t>𝑥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52600" y="3681412"/>
            <a:ext cx="175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latin typeface="Arial"/>
                <a:cs typeface="Arial"/>
              </a:rPr>
              <a:t>𝐵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64098" y="2966046"/>
            <a:ext cx="2698115" cy="684530"/>
            <a:chOff x="5364098" y="2966046"/>
            <a:chExt cx="2698115" cy="684530"/>
          </a:xfrm>
        </p:grpSpPr>
        <p:sp>
          <p:nvSpPr>
            <p:cNvPr id="17" name="object 17"/>
            <p:cNvSpPr/>
            <p:nvPr/>
          </p:nvSpPr>
          <p:spPr>
            <a:xfrm>
              <a:off x="5364098" y="2966046"/>
              <a:ext cx="1761998" cy="6841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26097" y="3191509"/>
              <a:ext cx="936625" cy="132715"/>
            </a:xfrm>
            <a:custGeom>
              <a:avLst/>
              <a:gdLst/>
              <a:ahLst/>
              <a:cxnLst/>
              <a:rect l="l" t="t" r="r" b="b"/>
              <a:pathLst>
                <a:path w="936625" h="132714">
                  <a:moveTo>
                    <a:pt x="879425" y="66278"/>
                  </a:moveTo>
                  <a:lnTo>
                    <a:pt x="814831" y="103885"/>
                  </a:lnTo>
                  <a:lnTo>
                    <a:pt x="807974" y="107950"/>
                  </a:lnTo>
                  <a:lnTo>
                    <a:pt x="805687" y="116712"/>
                  </a:lnTo>
                  <a:lnTo>
                    <a:pt x="809751" y="123443"/>
                  </a:lnTo>
                  <a:lnTo>
                    <a:pt x="813688" y="130301"/>
                  </a:lnTo>
                  <a:lnTo>
                    <a:pt x="822451" y="132587"/>
                  </a:lnTo>
                  <a:lnTo>
                    <a:pt x="911729" y="80517"/>
                  </a:lnTo>
                  <a:lnTo>
                    <a:pt x="907796" y="80517"/>
                  </a:lnTo>
                  <a:lnTo>
                    <a:pt x="907796" y="78612"/>
                  </a:lnTo>
                  <a:lnTo>
                    <a:pt x="900556" y="78612"/>
                  </a:lnTo>
                  <a:lnTo>
                    <a:pt x="879425" y="66278"/>
                  </a:lnTo>
                  <a:close/>
                </a:path>
                <a:path w="936625" h="132714">
                  <a:moveTo>
                    <a:pt x="854866" y="51942"/>
                  </a:moveTo>
                  <a:lnTo>
                    <a:pt x="0" y="51942"/>
                  </a:lnTo>
                  <a:lnTo>
                    <a:pt x="0" y="80517"/>
                  </a:lnTo>
                  <a:lnTo>
                    <a:pt x="854967" y="80517"/>
                  </a:lnTo>
                  <a:lnTo>
                    <a:pt x="879425" y="66278"/>
                  </a:lnTo>
                  <a:lnTo>
                    <a:pt x="854866" y="51942"/>
                  </a:lnTo>
                  <a:close/>
                </a:path>
                <a:path w="936625" h="132714">
                  <a:moveTo>
                    <a:pt x="911506" y="51942"/>
                  </a:moveTo>
                  <a:lnTo>
                    <a:pt x="907796" y="51942"/>
                  </a:lnTo>
                  <a:lnTo>
                    <a:pt x="907796" y="80517"/>
                  </a:lnTo>
                  <a:lnTo>
                    <a:pt x="911729" y="80517"/>
                  </a:lnTo>
                  <a:lnTo>
                    <a:pt x="936117" y="66293"/>
                  </a:lnTo>
                  <a:lnTo>
                    <a:pt x="911506" y="51942"/>
                  </a:lnTo>
                  <a:close/>
                </a:path>
                <a:path w="936625" h="132714">
                  <a:moveTo>
                    <a:pt x="900556" y="53975"/>
                  </a:moveTo>
                  <a:lnTo>
                    <a:pt x="879425" y="66278"/>
                  </a:lnTo>
                  <a:lnTo>
                    <a:pt x="900556" y="78612"/>
                  </a:lnTo>
                  <a:lnTo>
                    <a:pt x="900556" y="53975"/>
                  </a:lnTo>
                  <a:close/>
                </a:path>
                <a:path w="936625" h="132714">
                  <a:moveTo>
                    <a:pt x="907796" y="53975"/>
                  </a:moveTo>
                  <a:lnTo>
                    <a:pt x="900556" y="53975"/>
                  </a:lnTo>
                  <a:lnTo>
                    <a:pt x="900556" y="78612"/>
                  </a:lnTo>
                  <a:lnTo>
                    <a:pt x="907796" y="78612"/>
                  </a:lnTo>
                  <a:lnTo>
                    <a:pt x="907796" y="53975"/>
                  </a:lnTo>
                  <a:close/>
                </a:path>
                <a:path w="936625" h="132714">
                  <a:moveTo>
                    <a:pt x="822451" y="0"/>
                  </a:moveTo>
                  <a:lnTo>
                    <a:pt x="813688" y="2285"/>
                  </a:lnTo>
                  <a:lnTo>
                    <a:pt x="809751" y="9016"/>
                  </a:lnTo>
                  <a:lnTo>
                    <a:pt x="805687" y="15875"/>
                  </a:lnTo>
                  <a:lnTo>
                    <a:pt x="807974" y="24637"/>
                  </a:lnTo>
                  <a:lnTo>
                    <a:pt x="879425" y="66278"/>
                  </a:lnTo>
                  <a:lnTo>
                    <a:pt x="900556" y="53975"/>
                  </a:lnTo>
                  <a:lnTo>
                    <a:pt x="907796" y="53975"/>
                  </a:lnTo>
                  <a:lnTo>
                    <a:pt x="907796" y="51942"/>
                  </a:lnTo>
                  <a:lnTo>
                    <a:pt x="911506" y="51942"/>
                  </a:lnTo>
                  <a:lnTo>
                    <a:pt x="8224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23938" y="3513962"/>
              <a:ext cx="936625" cy="132715"/>
            </a:xfrm>
            <a:custGeom>
              <a:avLst/>
              <a:gdLst/>
              <a:ahLst/>
              <a:cxnLst/>
              <a:rect l="l" t="t" r="r" b="b"/>
              <a:pathLst>
                <a:path w="936625" h="132714">
                  <a:moveTo>
                    <a:pt x="879426" y="66310"/>
                  </a:moveTo>
                  <a:lnTo>
                    <a:pt x="808101" y="107950"/>
                  </a:lnTo>
                  <a:lnTo>
                    <a:pt x="805687" y="116712"/>
                  </a:lnTo>
                  <a:lnTo>
                    <a:pt x="809751" y="123571"/>
                  </a:lnTo>
                  <a:lnTo>
                    <a:pt x="813688" y="130302"/>
                  </a:lnTo>
                  <a:lnTo>
                    <a:pt x="822451" y="132715"/>
                  </a:lnTo>
                  <a:lnTo>
                    <a:pt x="911536" y="80645"/>
                  </a:lnTo>
                  <a:lnTo>
                    <a:pt x="907795" y="80645"/>
                  </a:lnTo>
                  <a:lnTo>
                    <a:pt x="907795" y="78612"/>
                  </a:lnTo>
                  <a:lnTo>
                    <a:pt x="900556" y="78612"/>
                  </a:lnTo>
                  <a:lnTo>
                    <a:pt x="879426" y="66310"/>
                  </a:lnTo>
                  <a:close/>
                </a:path>
                <a:path w="936625" h="132714">
                  <a:moveTo>
                    <a:pt x="854967" y="52070"/>
                  </a:moveTo>
                  <a:lnTo>
                    <a:pt x="0" y="52070"/>
                  </a:lnTo>
                  <a:lnTo>
                    <a:pt x="0" y="80645"/>
                  </a:lnTo>
                  <a:lnTo>
                    <a:pt x="854872" y="80645"/>
                  </a:lnTo>
                  <a:lnTo>
                    <a:pt x="879426" y="66310"/>
                  </a:lnTo>
                  <a:lnTo>
                    <a:pt x="854967" y="52070"/>
                  </a:lnTo>
                  <a:close/>
                </a:path>
                <a:path w="936625" h="132714">
                  <a:moveTo>
                    <a:pt x="911753" y="52070"/>
                  </a:moveTo>
                  <a:lnTo>
                    <a:pt x="907795" y="52070"/>
                  </a:lnTo>
                  <a:lnTo>
                    <a:pt x="907795" y="80645"/>
                  </a:lnTo>
                  <a:lnTo>
                    <a:pt x="911536" y="80645"/>
                  </a:lnTo>
                  <a:lnTo>
                    <a:pt x="936116" y="66293"/>
                  </a:lnTo>
                  <a:lnTo>
                    <a:pt x="911753" y="52070"/>
                  </a:lnTo>
                  <a:close/>
                </a:path>
                <a:path w="936625" h="132714">
                  <a:moveTo>
                    <a:pt x="900556" y="53975"/>
                  </a:moveTo>
                  <a:lnTo>
                    <a:pt x="879426" y="66310"/>
                  </a:lnTo>
                  <a:lnTo>
                    <a:pt x="900556" y="78612"/>
                  </a:lnTo>
                  <a:lnTo>
                    <a:pt x="900556" y="53975"/>
                  </a:lnTo>
                  <a:close/>
                </a:path>
                <a:path w="936625" h="132714">
                  <a:moveTo>
                    <a:pt x="907795" y="53975"/>
                  </a:moveTo>
                  <a:lnTo>
                    <a:pt x="900556" y="53975"/>
                  </a:lnTo>
                  <a:lnTo>
                    <a:pt x="900556" y="78612"/>
                  </a:lnTo>
                  <a:lnTo>
                    <a:pt x="907795" y="78612"/>
                  </a:lnTo>
                  <a:lnTo>
                    <a:pt x="907795" y="53975"/>
                  </a:lnTo>
                  <a:close/>
                </a:path>
                <a:path w="936625" h="132714">
                  <a:moveTo>
                    <a:pt x="822451" y="0"/>
                  </a:moveTo>
                  <a:lnTo>
                    <a:pt x="813688" y="2286"/>
                  </a:lnTo>
                  <a:lnTo>
                    <a:pt x="809751" y="9143"/>
                  </a:lnTo>
                  <a:lnTo>
                    <a:pt x="805687" y="16002"/>
                  </a:lnTo>
                  <a:lnTo>
                    <a:pt x="808101" y="24637"/>
                  </a:lnTo>
                  <a:lnTo>
                    <a:pt x="814831" y="28702"/>
                  </a:lnTo>
                  <a:lnTo>
                    <a:pt x="879426" y="66310"/>
                  </a:lnTo>
                  <a:lnTo>
                    <a:pt x="900556" y="53975"/>
                  </a:lnTo>
                  <a:lnTo>
                    <a:pt x="907795" y="53975"/>
                  </a:lnTo>
                  <a:lnTo>
                    <a:pt x="907795" y="52070"/>
                  </a:lnTo>
                  <a:lnTo>
                    <a:pt x="911753" y="52070"/>
                  </a:lnTo>
                  <a:lnTo>
                    <a:pt x="82245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407275" y="2991040"/>
            <a:ext cx="161925" cy="6127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800" spc="-370" dirty="0">
                <a:latin typeface="Arial"/>
                <a:cs typeface="Arial"/>
              </a:rPr>
              <a:t>𝑇</a:t>
            </a:r>
            <a:endParaRPr sz="18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150"/>
              </a:spcBef>
            </a:pPr>
            <a:r>
              <a:rPr sz="1800" spc="-450" dirty="0">
                <a:latin typeface="Arial"/>
                <a:cs typeface="Arial"/>
              </a:rPr>
              <a:t>𝜃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4973" y="4866560"/>
            <a:ext cx="488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>
                <a:latin typeface="Carlito"/>
                <a:cs typeface="Carlito"/>
              </a:rPr>
              <a:t>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739" y="4853860"/>
            <a:ext cx="122555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5" dirty="0">
                <a:latin typeface="Carlito"/>
                <a:cs typeface="Carlito"/>
              </a:rPr>
              <a:t>Photos</a:t>
            </a:r>
            <a:r>
              <a:rPr sz="1400" spc="-105" dirty="0">
                <a:latin typeface="Carlito"/>
                <a:cs typeface="Carlito"/>
              </a:rPr>
              <a:t> </a:t>
            </a:r>
            <a:r>
              <a:rPr sz="1400" spc="10" dirty="0">
                <a:latin typeface="Carlito"/>
                <a:cs typeface="Carlito"/>
              </a:rPr>
              <a:t>Courtesy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92826" y="4855289"/>
            <a:ext cx="249872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10" dirty="0">
                <a:latin typeface="Carlito"/>
                <a:cs typeface="Carlito"/>
              </a:rPr>
              <a:t>Note: </a:t>
            </a:r>
            <a:r>
              <a:rPr sz="1800" spc="-15" dirty="0">
                <a:latin typeface="Carlito"/>
                <a:cs typeface="Carlito"/>
              </a:rPr>
              <a:t>R&amp;C </a:t>
            </a:r>
            <a:r>
              <a:rPr sz="1800" spc="-5" dirty="0">
                <a:latin typeface="Carlito"/>
                <a:cs typeface="Carlito"/>
              </a:rPr>
              <a:t>represent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ports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70371" y="3683317"/>
            <a:ext cx="184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Arial"/>
                <a:cs typeface="Arial"/>
              </a:rPr>
              <a:t>𝐷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1954" y="248539"/>
            <a:ext cx="5805805" cy="701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Linear </a:t>
            </a:r>
            <a:r>
              <a:rPr spc="-120" dirty="0"/>
              <a:t>Vs </a:t>
            </a:r>
            <a:r>
              <a:rPr spc="-40" dirty="0"/>
              <a:t>Torsional</a:t>
            </a:r>
            <a:r>
              <a:rPr spc="-5" dirty="0"/>
              <a:t> </a:t>
            </a:r>
            <a:r>
              <a:rPr spc="15" dirty="0"/>
              <a:t>Spring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5" dirty="0"/>
              <a:t>Anuj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1655826" y="3798544"/>
            <a:ext cx="2383790" cy="494030"/>
            <a:chOff x="1655826" y="3798544"/>
            <a:chExt cx="2383790" cy="494030"/>
          </a:xfrm>
        </p:grpSpPr>
        <p:sp>
          <p:nvSpPr>
            <p:cNvPr id="5" name="object 5"/>
            <p:cNvSpPr/>
            <p:nvPr/>
          </p:nvSpPr>
          <p:spPr>
            <a:xfrm>
              <a:off x="1655826" y="3798544"/>
              <a:ext cx="1440052" cy="4937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03245" y="3841749"/>
              <a:ext cx="936625" cy="132715"/>
            </a:xfrm>
            <a:custGeom>
              <a:avLst/>
              <a:gdLst/>
              <a:ahLst/>
              <a:cxnLst/>
              <a:rect l="l" t="t" r="r" b="b"/>
              <a:pathLst>
                <a:path w="936625" h="132714">
                  <a:moveTo>
                    <a:pt x="879384" y="66314"/>
                  </a:moveTo>
                  <a:lnTo>
                    <a:pt x="808101" y="107950"/>
                  </a:lnTo>
                  <a:lnTo>
                    <a:pt x="805688" y="116700"/>
                  </a:lnTo>
                  <a:lnTo>
                    <a:pt x="809752" y="123507"/>
                  </a:lnTo>
                  <a:lnTo>
                    <a:pt x="813689" y="130327"/>
                  </a:lnTo>
                  <a:lnTo>
                    <a:pt x="822452" y="132626"/>
                  </a:lnTo>
                  <a:lnTo>
                    <a:pt x="911639" y="80594"/>
                  </a:lnTo>
                  <a:lnTo>
                    <a:pt x="907795" y="80594"/>
                  </a:lnTo>
                  <a:lnTo>
                    <a:pt x="907795" y="78651"/>
                  </a:lnTo>
                  <a:lnTo>
                    <a:pt x="900557" y="78651"/>
                  </a:lnTo>
                  <a:lnTo>
                    <a:pt x="879384" y="66314"/>
                  </a:lnTo>
                  <a:close/>
                </a:path>
                <a:path w="936625" h="132714">
                  <a:moveTo>
                    <a:pt x="854850" y="52019"/>
                  </a:moveTo>
                  <a:lnTo>
                    <a:pt x="0" y="52019"/>
                  </a:lnTo>
                  <a:lnTo>
                    <a:pt x="0" y="80594"/>
                  </a:lnTo>
                  <a:lnTo>
                    <a:pt x="854908" y="80594"/>
                  </a:lnTo>
                  <a:lnTo>
                    <a:pt x="879384" y="66314"/>
                  </a:lnTo>
                  <a:lnTo>
                    <a:pt x="854850" y="52019"/>
                  </a:lnTo>
                  <a:close/>
                </a:path>
                <a:path w="936625" h="132714">
                  <a:moveTo>
                    <a:pt x="911649" y="52019"/>
                  </a:moveTo>
                  <a:lnTo>
                    <a:pt x="907795" y="52019"/>
                  </a:lnTo>
                  <a:lnTo>
                    <a:pt x="907795" y="80594"/>
                  </a:lnTo>
                  <a:lnTo>
                    <a:pt x="911639" y="80594"/>
                  </a:lnTo>
                  <a:lnTo>
                    <a:pt x="936117" y="66306"/>
                  </a:lnTo>
                  <a:lnTo>
                    <a:pt x="911649" y="52019"/>
                  </a:lnTo>
                  <a:close/>
                </a:path>
                <a:path w="936625" h="132714">
                  <a:moveTo>
                    <a:pt x="900557" y="53962"/>
                  </a:moveTo>
                  <a:lnTo>
                    <a:pt x="879384" y="66314"/>
                  </a:lnTo>
                  <a:lnTo>
                    <a:pt x="900557" y="78651"/>
                  </a:lnTo>
                  <a:lnTo>
                    <a:pt x="900557" y="53962"/>
                  </a:lnTo>
                  <a:close/>
                </a:path>
                <a:path w="936625" h="132714">
                  <a:moveTo>
                    <a:pt x="907795" y="53962"/>
                  </a:moveTo>
                  <a:lnTo>
                    <a:pt x="900557" y="53962"/>
                  </a:lnTo>
                  <a:lnTo>
                    <a:pt x="900557" y="78651"/>
                  </a:lnTo>
                  <a:lnTo>
                    <a:pt x="907795" y="78651"/>
                  </a:lnTo>
                  <a:lnTo>
                    <a:pt x="907795" y="53962"/>
                  </a:lnTo>
                  <a:close/>
                </a:path>
                <a:path w="936625" h="132714">
                  <a:moveTo>
                    <a:pt x="822452" y="0"/>
                  </a:moveTo>
                  <a:lnTo>
                    <a:pt x="813689" y="2286"/>
                  </a:lnTo>
                  <a:lnTo>
                    <a:pt x="809752" y="9143"/>
                  </a:lnTo>
                  <a:lnTo>
                    <a:pt x="805688" y="15875"/>
                  </a:lnTo>
                  <a:lnTo>
                    <a:pt x="808101" y="24637"/>
                  </a:lnTo>
                  <a:lnTo>
                    <a:pt x="814832" y="28702"/>
                  </a:lnTo>
                  <a:lnTo>
                    <a:pt x="879384" y="66314"/>
                  </a:lnTo>
                  <a:lnTo>
                    <a:pt x="900557" y="53962"/>
                  </a:lnTo>
                  <a:lnTo>
                    <a:pt x="907795" y="53962"/>
                  </a:lnTo>
                  <a:lnTo>
                    <a:pt x="907795" y="52019"/>
                  </a:lnTo>
                  <a:lnTo>
                    <a:pt x="911649" y="52019"/>
                  </a:lnTo>
                  <a:lnTo>
                    <a:pt x="8224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5752" y="4132935"/>
              <a:ext cx="936625" cy="132715"/>
            </a:xfrm>
            <a:custGeom>
              <a:avLst/>
              <a:gdLst/>
              <a:ahLst/>
              <a:cxnLst/>
              <a:rect l="l" t="t" r="r" b="b"/>
              <a:pathLst>
                <a:path w="936625" h="132714">
                  <a:moveTo>
                    <a:pt x="879524" y="66319"/>
                  </a:moveTo>
                  <a:lnTo>
                    <a:pt x="808101" y="107962"/>
                  </a:lnTo>
                  <a:lnTo>
                    <a:pt x="805814" y="116712"/>
                  </a:lnTo>
                  <a:lnTo>
                    <a:pt x="809751" y="123520"/>
                  </a:lnTo>
                  <a:lnTo>
                    <a:pt x="813815" y="130340"/>
                  </a:lnTo>
                  <a:lnTo>
                    <a:pt x="822451" y="132638"/>
                  </a:lnTo>
                  <a:lnTo>
                    <a:pt x="911737" y="80606"/>
                  </a:lnTo>
                  <a:lnTo>
                    <a:pt x="907796" y="80606"/>
                  </a:lnTo>
                  <a:lnTo>
                    <a:pt x="907796" y="78663"/>
                  </a:lnTo>
                  <a:lnTo>
                    <a:pt x="900684" y="78663"/>
                  </a:lnTo>
                  <a:lnTo>
                    <a:pt x="879524" y="66319"/>
                  </a:lnTo>
                  <a:close/>
                </a:path>
                <a:path w="936625" h="132714">
                  <a:moveTo>
                    <a:pt x="855035" y="52031"/>
                  </a:moveTo>
                  <a:lnTo>
                    <a:pt x="0" y="52031"/>
                  </a:lnTo>
                  <a:lnTo>
                    <a:pt x="0" y="80606"/>
                  </a:lnTo>
                  <a:lnTo>
                    <a:pt x="855035" y="80606"/>
                  </a:lnTo>
                  <a:lnTo>
                    <a:pt x="879524" y="66319"/>
                  </a:lnTo>
                  <a:lnTo>
                    <a:pt x="855035" y="52031"/>
                  </a:lnTo>
                  <a:close/>
                </a:path>
                <a:path w="936625" h="132714">
                  <a:moveTo>
                    <a:pt x="911737" y="52031"/>
                  </a:moveTo>
                  <a:lnTo>
                    <a:pt x="907796" y="52031"/>
                  </a:lnTo>
                  <a:lnTo>
                    <a:pt x="907796" y="80606"/>
                  </a:lnTo>
                  <a:lnTo>
                    <a:pt x="911737" y="80606"/>
                  </a:lnTo>
                  <a:lnTo>
                    <a:pt x="936244" y="66319"/>
                  </a:lnTo>
                  <a:lnTo>
                    <a:pt x="911737" y="52031"/>
                  </a:lnTo>
                  <a:close/>
                </a:path>
                <a:path w="936625" h="132714">
                  <a:moveTo>
                    <a:pt x="900684" y="53975"/>
                  </a:moveTo>
                  <a:lnTo>
                    <a:pt x="879524" y="66319"/>
                  </a:lnTo>
                  <a:lnTo>
                    <a:pt x="900684" y="78663"/>
                  </a:lnTo>
                  <a:lnTo>
                    <a:pt x="900684" y="53975"/>
                  </a:lnTo>
                  <a:close/>
                </a:path>
                <a:path w="936625" h="132714">
                  <a:moveTo>
                    <a:pt x="907796" y="53975"/>
                  </a:moveTo>
                  <a:lnTo>
                    <a:pt x="900684" y="53975"/>
                  </a:lnTo>
                  <a:lnTo>
                    <a:pt x="900684" y="78663"/>
                  </a:lnTo>
                  <a:lnTo>
                    <a:pt x="907796" y="78663"/>
                  </a:lnTo>
                  <a:lnTo>
                    <a:pt x="907796" y="53975"/>
                  </a:lnTo>
                  <a:close/>
                </a:path>
                <a:path w="936625" h="132714">
                  <a:moveTo>
                    <a:pt x="822451" y="0"/>
                  </a:moveTo>
                  <a:lnTo>
                    <a:pt x="813815" y="2298"/>
                  </a:lnTo>
                  <a:lnTo>
                    <a:pt x="809751" y="9118"/>
                  </a:lnTo>
                  <a:lnTo>
                    <a:pt x="805814" y="15925"/>
                  </a:lnTo>
                  <a:lnTo>
                    <a:pt x="808101" y="24676"/>
                  </a:lnTo>
                  <a:lnTo>
                    <a:pt x="879524" y="66319"/>
                  </a:lnTo>
                  <a:lnTo>
                    <a:pt x="900684" y="53975"/>
                  </a:lnTo>
                  <a:lnTo>
                    <a:pt x="907796" y="53975"/>
                  </a:lnTo>
                  <a:lnTo>
                    <a:pt x="907796" y="52031"/>
                  </a:lnTo>
                  <a:lnTo>
                    <a:pt x="911737" y="52031"/>
                  </a:lnTo>
                  <a:lnTo>
                    <a:pt x="82245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4662" y="820545"/>
            <a:ext cx="3890645" cy="380365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191260">
              <a:lnSpc>
                <a:spcPct val="100000"/>
              </a:lnSpc>
              <a:spcBef>
                <a:spcPts val="1010"/>
              </a:spcBef>
            </a:pPr>
            <a:r>
              <a:rPr sz="2400" b="1" dirty="0">
                <a:solidFill>
                  <a:srgbClr val="006FC0"/>
                </a:solidFill>
                <a:latin typeface="Carlito"/>
                <a:cs typeface="Carlito"/>
              </a:rPr>
              <a:t>Linear</a:t>
            </a:r>
            <a:r>
              <a:rPr sz="2400" b="1" spc="-5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rlito"/>
                <a:cs typeface="Carlito"/>
              </a:rPr>
              <a:t>Spring</a:t>
            </a:r>
            <a:endParaRPr sz="24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Property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15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element </a:t>
            </a:r>
            <a:r>
              <a:rPr sz="2000" spc="5" dirty="0">
                <a:latin typeface="Carlito"/>
                <a:cs typeface="Carlito"/>
              </a:rPr>
              <a:t>that  </a:t>
            </a:r>
            <a:r>
              <a:rPr sz="2000" dirty="0">
                <a:latin typeface="Carlito"/>
                <a:cs typeface="Carlito"/>
              </a:rPr>
              <a:t>stores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potential energy </a:t>
            </a:r>
            <a:r>
              <a:rPr sz="2000" dirty="0">
                <a:latin typeface="Carlito"/>
                <a:cs typeface="Carlito"/>
              </a:rPr>
              <a:t>due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10" dirty="0">
                <a:latin typeface="Carlito"/>
                <a:cs typeface="Carlito"/>
              </a:rPr>
              <a:t>to  </a:t>
            </a:r>
            <a:r>
              <a:rPr sz="2000" spc="-5" dirty="0">
                <a:latin typeface="Carlito"/>
                <a:cs typeface="Carlito"/>
              </a:rPr>
              <a:t>translational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motion</a:t>
            </a:r>
            <a:endParaRPr sz="2000">
              <a:latin typeface="Carlito"/>
              <a:cs typeface="Carlito"/>
            </a:endParaRPr>
          </a:p>
          <a:p>
            <a:pPr marL="356235" indent="-34353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rlito"/>
                <a:cs typeface="Carlito"/>
              </a:rPr>
              <a:t>When </a:t>
            </a:r>
            <a:r>
              <a:rPr sz="2000" spc="10" dirty="0">
                <a:latin typeface="Carlito"/>
                <a:cs typeface="Carlito"/>
              </a:rPr>
              <a:t>a </a:t>
            </a:r>
            <a:r>
              <a:rPr sz="2000" spc="5" dirty="0">
                <a:latin typeface="Carlito"/>
                <a:cs typeface="Carlito"/>
              </a:rPr>
              <a:t>spring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5" dirty="0">
                <a:latin typeface="Carlito"/>
                <a:cs typeface="Carlito"/>
              </a:rPr>
              <a:t>spring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constant</a:t>
            </a:r>
            <a:endParaRPr sz="2000">
              <a:latin typeface="Carlito"/>
              <a:cs typeface="Carlito"/>
            </a:endParaRPr>
          </a:p>
          <a:p>
            <a:pPr marL="355600" marR="176530">
              <a:lnSpc>
                <a:spcPts val="2480"/>
              </a:lnSpc>
              <a:spcBef>
                <a:spcPts val="20"/>
              </a:spcBef>
            </a:pPr>
            <a:r>
              <a:rPr sz="2000" spc="-85" dirty="0">
                <a:latin typeface="Arial"/>
                <a:cs typeface="Arial"/>
              </a:rPr>
              <a:t>𝐾 </a:t>
            </a:r>
            <a:r>
              <a:rPr sz="2000" dirty="0">
                <a:latin typeface="Carlito"/>
                <a:cs typeface="Carlito"/>
              </a:rPr>
              <a:t>is applied </a:t>
            </a:r>
            <a:r>
              <a:rPr sz="2000" spc="10" dirty="0">
                <a:latin typeface="Carlito"/>
                <a:cs typeface="Carlito"/>
              </a:rPr>
              <a:t>a </a:t>
            </a:r>
            <a:r>
              <a:rPr sz="2000" spc="-25" dirty="0">
                <a:latin typeface="Carlito"/>
                <a:cs typeface="Carlito"/>
              </a:rPr>
              <a:t>force </a:t>
            </a:r>
            <a:r>
              <a:rPr sz="2000" spc="-260" dirty="0">
                <a:latin typeface="Arial"/>
                <a:cs typeface="Arial"/>
              </a:rPr>
              <a:t>𝐹 </a:t>
            </a:r>
            <a:r>
              <a:rPr sz="2000" spc="5" dirty="0">
                <a:latin typeface="Carlito"/>
                <a:cs typeface="Carlito"/>
              </a:rPr>
              <a:t>causing </a:t>
            </a:r>
            <a:r>
              <a:rPr sz="2000" spc="15" dirty="0">
                <a:latin typeface="Carlito"/>
                <a:cs typeface="Carlito"/>
              </a:rPr>
              <a:t>an  </a:t>
            </a:r>
            <a:r>
              <a:rPr sz="2000" spc="5" dirty="0">
                <a:latin typeface="Carlito"/>
                <a:cs typeface="Carlito"/>
              </a:rPr>
              <a:t>elastic </a:t>
            </a:r>
            <a:r>
              <a:rPr sz="2000" dirty="0">
                <a:latin typeface="Carlito"/>
                <a:cs typeface="Carlito"/>
              </a:rPr>
              <a:t>displacement </a:t>
            </a:r>
            <a:r>
              <a:rPr sz="2000" spc="-190" dirty="0">
                <a:latin typeface="Arial"/>
                <a:cs typeface="Arial"/>
              </a:rPr>
              <a:t>𝑥</a:t>
            </a:r>
            <a:r>
              <a:rPr sz="2000" spc="-190" dirty="0">
                <a:latin typeface="Carlito"/>
                <a:cs typeface="Carlito"/>
              </a:rPr>
              <a:t>,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then:</a:t>
            </a:r>
            <a:endParaRPr sz="2000">
              <a:latin typeface="Carlito"/>
              <a:cs typeface="Carlito"/>
            </a:endParaRPr>
          </a:p>
          <a:p>
            <a:pPr marL="356235" indent="-343535">
              <a:lnSpc>
                <a:spcPts val="2145"/>
              </a:lnSpc>
              <a:spcBef>
                <a:spcPts val="36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265" dirty="0">
                <a:latin typeface="Arial"/>
                <a:cs typeface="Arial"/>
              </a:rPr>
              <a:t>𝐹 </a:t>
            </a:r>
            <a:r>
              <a:rPr sz="2000" spc="34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50" dirty="0">
                <a:latin typeface="Arial"/>
                <a:cs typeface="Arial"/>
              </a:rPr>
              <a:t>𝐾𝑥</a:t>
            </a:r>
            <a:endParaRPr sz="2000">
              <a:latin typeface="Arial"/>
              <a:cs typeface="Arial"/>
            </a:endParaRPr>
          </a:p>
          <a:p>
            <a:pPr marL="2887345">
              <a:lnSpc>
                <a:spcPts val="1905"/>
              </a:lnSpc>
            </a:pPr>
            <a:r>
              <a:rPr sz="1800" spc="-250" dirty="0">
                <a:latin typeface="Arial"/>
                <a:cs typeface="Arial"/>
              </a:rPr>
              <a:t>𝐹</a:t>
            </a:r>
            <a:endParaRPr sz="1800">
              <a:latin typeface="Arial"/>
              <a:cs typeface="Arial"/>
            </a:endParaRPr>
          </a:p>
          <a:p>
            <a:pPr marL="2896870">
              <a:lnSpc>
                <a:spcPct val="100000"/>
              </a:lnSpc>
              <a:spcBef>
                <a:spcPts val="445"/>
              </a:spcBef>
            </a:pPr>
            <a:r>
              <a:rPr sz="1800" spc="-395" dirty="0">
                <a:latin typeface="Arial"/>
                <a:cs typeface="Arial"/>
              </a:rPr>
              <a:t>𝑥</a:t>
            </a:r>
            <a:endParaRPr sz="1800">
              <a:latin typeface="Arial"/>
              <a:cs typeface="Arial"/>
            </a:endParaRPr>
          </a:p>
          <a:p>
            <a:pPr marL="1807845">
              <a:lnSpc>
                <a:spcPct val="100000"/>
              </a:lnSpc>
              <a:spcBef>
                <a:spcPts val="935"/>
              </a:spcBef>
            </a:pPr>
            <a:r>
              <a:rPr sz="1800" spc="-95" dirty="0">
                <a:latin typeface="Arial"/>
                <a:cs typeface="Arial"/>
              </a:rPr>
              <a:t>𝐾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84189" y="3798544"/>
            <a:ext cx="2359660" cy="494030"/>
            <a:chOff x="6084189" y="3798544"/>
            <a:chExt cx="2359660" cy="494030"/>
          </a:xfrm>
        </p:grpSpPr>
        <p:sp>
          <p:nvSpPr>
            <p:cNvPr id="10" name="object 10"/>
            <p:cNvSpPr/>
            <p:nvPr/>
          </p:nvSpPr>
          <p:spPr>
            <a:xfrm>
              <a:off x="6084189" y="3798544"/>
              <a:ext cx="1440053" cy="4937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07605" y="3833494"/>
              <a:ext cx="936625" cy="132715"/>
            </a:xfrm>
            <a:custGeom>
              <a:avLst/>
              <a:gdLst/>
              <a:ahLst/>
              <a:cxnLst/>
              <a:rect l="l" t="t" r="r" b="b"/>
              <a:pathLst>
                <a:path w="936625" h="132714">
                  <a:moveTo>
                    <a:pt x="879397" y="66370"/>
                  </a:moveTo>
                  <a:lnTo>
                    <a:pt x="807974" y="108013"/>
                  </a:lnTo>
                  <a:lnTo>
                    <a:pt x="805688" y="116763"/>
                  </a:lnTo>
                  <a:lnTo>
                    <a:pt x="809751" y="123570"/>
                  </a:lnTo>
                  <a:lnTo>
                    <a:pt x="813689" y="130390"/>
                  </a:lnTo>
                  <a:lnTo>
                    <a:pt x="822451" y="132689"/>
                  </a:lnTo>
                  <a:lnTo>
                    <a:pt x="911639" y="80657"/>
                  </a:lnTo>
                  <a:lnTo>
                    <a:pt x="907796" y="80657"/>
                  </a:lnTo>
                  <a:lnTo>
                    <a:pt x="907796" y="78714"/>
                  </a:lnTo>
                  <a:lnTo>
                    <a:pt x="900556" y="78714"/>
                  </a:lnTo>
                  <a:lnTo>
                    <a:pt x="879397" y="66370"/>
                  </a:lnTo>
                  <a:close/>
                </a:path>
                <a:path w="936625" h="132714">
                  <a:moveTo>
                    <a:pt x="854908" y="52082"/>
                  </a:moveTo>
                  <a:lnTo>
                    <a:pt x="0" y="52082"/>
                  </a:lnTo>
                  <a:lnTo>
                    <a:pt x="0" y="80657"/>
                  </a:lnTo>
                  <a:lnTo>
                    <a:pt x="854908" y="80657"/>
                  </a:lnTo>
                  <a:lnTo>
                    <a:pt x="879397" y="66370"/>
                  </a:lnTo>
                  <a:lnTo>
                    <a:pt x="854908" y="52082"/>
                  </a:lnTo>
                  <a:close/>
                </a:path>
                <a:path w="936625" h="132714">
                  <a:moveTo>
                    <a:pt x="911624" y="52082"/>
                  </a:moveTo>
                  <a:lnTo>
                    <a:pt x="907796" y="52082"/>
                  </a:lnTo>
                  <a:lnTo>
                    <a:pt x="907796" y="80657"/>
                  </a:lnTo>
                  <a:lnTo>
                    <a:pt x="911639" y="80657"/>
                  </a:lnTo>
                  <a:lnTo>
                    <a:pt x="936117" y="66370"/>
                  </a:lnTo>
                  <a:lnTo>
                    <a:pt x="911624" y="52082"/>
                  </a:lnTo>
                  <a:close/>
                </a:path>
                <a:path w="936625" h="132714">
                  <a:moveTo>
                    <a:pt x="900556" y="54025"/>
                  </a:moveTo>
                  <a:lnTo>
                    <a:pt x="879397" y="66370"/>
                  </a:lnTo>
                  <a:lnTo>
                    <a:pt x="900556" y="78714"/>
                  </a:lnTo>
                  <a:lnTo>
                    <a:pt x="900556" y="54025"/>
                  </a:lnTo>
                  <a:close/>
                </a:path>
                <a:path w="936625" h="132714">
                  <a:moveTo>
                    <a:pt x="907796" y="54025"/>
                  </a:moveTo>
                  <a:lnTo>
                    <a:pt x="900556" y="54025"/>
                  </a:lnTo>
                  <a:lnTo>
                    <a:pt x="900556" y="78714"/>
                  </a:lnTo>
                  <a:lnTo>
                    <a:pt x="907796" y="78714"/>
                  </a:lnTo>
                  <a:lnTo>
                    <a:pt x="907796" y="54025"/>
                  </a:lnTo>
                  <a:close/>
                </a:path>
                <a:path w="936625" h="132714">
                  <a:moveTo>
                    <a:pt x="822451" y="0"/>
                  </a:moveTo>
                  <a:lnTo>
                    <a:pt x="813689" y="2285"/>
                  </a:lnTo>
                  <a:lnTo>
                    <a:pt x="809751" y="9143"/>
                  </a:lnTo>
                  <a:lnTo>
                    <a:pt x="805688" y="16001"/>
                  </a:lnTo>
                  <a:lnTo>
                    <a:pt x="807974" y="24764"/>
                  </a:lnTo>
                  <a:lnTo>
                    <a:pt x="879397" y="66370"/>
                  </a:lnTo>
                  <a:lnTo>
                    <a:pt x="900556" y="54025"/>
                  </a:lnTo>
                  <a:lnTo>
                    <a:pt x="907796" y="54025"/>
                  </a:lnTo>
                  <a:lnTo>
                    <a:pt x="907796" y="52082"/>
                  </a:lnTo>
                  <a:lnTo>
                    <a:pt x="911624" y="52082"/>
                  </a:lnTo>
                  <a:lnTo>
                    <a:pt x="8224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07605" y="4142308"/>
              <a:ext cx="936625" cy="132715"/>
            </a:xfrm>
            <a:custGeom>
              <a:avLst/>
              <a:gdLst/>
              <a:ahLst/>
              <a:cxnLst/>
              <a:rect l="l" t="t" r="r" b="b"/>
              <a:pathLst>
                <a:path w="936625" h="132714">
                  <a:moveTo>
                    <a:pt x="879403" y="66325"/>
                  </a:moveTo>
                  <a:lnTo>
                    <a:pt x="807974" y="107962"/>
                  </a:lnTo>
                  <a:lnTo>
                    <a:pt x="805688" y="116712"/>
                  </a:lnTo>
                  <a:lnTo>
                    <a:pt x="809751" y="123532"/>
                  </a:lnTo>
                  <a:lnTo>
                    <a:pt x="813689" y="130340"/>
                  </a:lnTo>
                  <a:lnTo>
                    <a:pt x="822451" y="132651"/>
                  </a:lnTo>
                  <a:lnTo>
                    <a:pt x="911644" y="80606"/>
                  </a:lnTo>
                  <a:lnTo>
                    <a:pt x="907796" y="80606"/>
                  </a:lnTo>
                  <a:lnTo>
                    <a:pt x="907796" y="78663"/>
                  </a:lnTo>
                  <a:lnTo>
                    <a:pt x="900556" y="78663"/>
                  </a:lnTo>
                  <a:lnTo>
                    <a:pt x="879403" y="66325"/>
                  </a:lnTo>
                  <a:close/>
                </a:path>
                <a:path w="936625" h="132714">
                  <a:moveTo>
                    <a:pt x="854896" y="52031"/>
                  </a:moveTo>
                  <a:lnTo>
                    <a:pt x="0" y="52031"/>
                  </a:lnTo>
                  <a:lnTo>
                    <a:pt x="0" y="80606"/>
                  </a:lnTo>
                  <a:lnTo>
                    <a:pt x="854918" y="80606"/>
                  </a:lnTo>
                  <a:lnTo>
                    <a:pt x="879403" y="66325"/>
                  </a:lnTo>
                  <a:lnTo>
                    <a:pt x="854896" y="52031"/>
                  </a:lnTo>
                  <a:close/>
                </a:path>
                <a:path w="936625" h="132714">
                  <a:moveTo>
                    <a:pt x="911639" y="52031"/>
                  </a:moveTo>
                  <a:lnTo>
                    <a:pt x="907796" y="52031"/>
                  </a:lnTo>
                  <a:lnTo>
                    <a:pt x="907796" y="80606"/>
                  </a:lnTo>
                  <a:lnTo>
                    <a:pt x="911644" y="80606"/>
                  </a:lnTo>
                  <a:lnTo>
                    <a:pt x="936117" y="66319"/>
                  </a:lnTo>
                  <a:lnTo>
                    <a:pt x="911639" y="52031"/>
                  </a:lnTo>
                  <a:close/>
                </a:path>
                <a:path w="936625" h="132714">
                  <a:moveTo>
                    <a:pt x="900556" y="53987"/>
                  </a:moveTo>
                  <a:lnTo>
                    <a:pt x="879403" y="66325"/>
                  </a:lnTo>
                  <a:lnTo>
                    <a:pt x="900556" y="78663"/>
                  </a:lnTo>
                  <a:lnTo>
                    <a:pt x="900556" y="53987"/>
                  </a:lnTo>
                  <a:close/>
                </a:path>
                <a:path w="936625" h="132714">
                  <a:moveTo>
                    <a:pt x="907796" y="53987"/>
                  </a:moveTo>
                  <a:lnTo>
                    <a:pt x="900556" y="53987"/>
                  </a:lnTo>
                  <a:lnTo>
                    <a:pt x="900556" y="78663"/>
                  </a:lnTo>
                  <a:lnTo>
                    <a:pt x="907796" y="78663"/>
                  </a:lnTo>
                  <a:lnTo>
                    <a:pt x="907796" y="53987"/>
                  </a:lnTo>
                  <a:close/>
                </a:path>
                <a:path w="936625" h="132714">
                  <a:moveTo>
                    <a:pt x="822451" y="0"/>
                  </a:moveTo>
                  <a:lnTo>
                    <a:pt x="813689" y="2298"/>
                  </a:lnTo>
                  <a:lnTo>
                    <a:pt x="809751" y="9118"/>
                  </a:lnTo>
                  <a:lnTo>
                    <a:pt x="805688" y="15938"/>
                  </a:lnTo>
                  <a:lnTo>
                    <a:pt x="807974" y="24688"/>
                  </a:lnTo>
                  <a:lnTo>
                    <a:pt x="879414" y="66319"/>
                  </a:lnTo>
                  <a:lnTo>
                    <a:pt x="900556" y="53987"/>
                  </a:lnTo>
                  <a:lnTo>
                    <a:pt x="907796" y="53987"/>
                  </a:lnTo>
                  <a:lnTo>
                    <a:pt x="907796" y="52031"/>
                  </a:lnTo>
                  <a:lnTo>
                    <a:pt x="911639" y="52031"/>
                  </a:lnTo>
                  <a:lnTo>
                    <a:pt x="82245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46320" y="777136"/>
            <a:ext cx="4064635" cy="3850004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1350"/>
              </a:spcBef>
            </a:pPr>
            <a:r>
              <a:rPr sz="2400" b="1" spc="-30" dirty="0">
                <a:solidFill>
                  <a:srgbClr val="006FC0"/>
                </a:solidFill>
                <a:latin typeface="Carlito"/>
                <a:cs typeface="Carlito"/>
              </a:rPr>
              <a:t>Torsional</a:t>
            </a:r>
            <a:r>
              <a:rPr sz="2400" b="1" spc="-1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rlito"/>
                <a:cs typeface="Carlito"/>
              </a:rPr>
              <a:t>spring</a:t>
            </a:r>
            <a:endParaRPr sz="2400">
              <a:latin typeface="Carlito"/>
              <a:cs typeface="Carlito"/>
            </a:endParaRPr>
          </a:p>
          <a:p>
            <a:pPr marL="355600" marR="124460" indent="-34353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Property of </a:t>
            </a:r>
            <a:r>
              <a:rPr sz="2000" spc="1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element </a:t>
            </a:r>
            <a:r>
              <a:rPr sz="2000" spc="5" dirty="0">
                <a:latin typeface="Carlito"/>
                <a:cs typeface="Carlito"/>
              </a:rPr>
              <a:t>that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stores 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potential </a:t>
            </a:r>
            <a:r>
              <a:rPr sz="2000" spc="-5" dirty="0">
                <a:latin typeface="Carlito"/>
                <a:cs typeface="Carlito"/>
              </a:rPr>
              <a:t>energy </a:t>
            </a:r>
            <a:r>
              <a:rPr sz="2000" spc="5" dirty="0">
                <a:latin typeface="Carlito"/>
                <a:cs typeface="Carlito"/>
              </a:rPr>
              <a:t>due </a:t>
            </a:r>
            <a:r>
              <a:rPr sz="2000" spc="10" dirty="0">
                <a:latin typeface="Carlito"/>
                <a:cs typeface="Carlito"/>
              </a:rPr>
              <a:t>to  </a:t>
            </a:r>
            <a:r>
              <a:rPr sz="2000" dirty="0">
                <a:latin typeface="Carlito"/>
                <a:cs typeface="Carlito"/>
              </a:rPr>
              <a:t>rotational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motion</a:t>
            </a:r>
            <a:endParaRPr sz="2000">
              <a:latin typeface="Carlito"/>
              <a:cs typeface="Carlito"/>
            </a:endParaRPr>
          </a:p>
          <a:p>
            <a:pPr marL="356235" indent="-34353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rlito"/>
                <a:cs typeface="Carlito"/>
              </a:rPr>
              <a:t>When </a:t>
            </a:r>
            <a:r>
              <a:rPr sz="2000" spc="10" dirty="0">
                <a:latin typeface="Carlito"/>
                <a:cs typeface="Carlito"/>
              </a:rPr>
              <a:t>a </a:t>
            </a:r>
            <a:r>
              <a:rPr sz="2000" dirty="0">
                <a:latin typeface="Carlito"/>
                <a:cs typeface="Carlito"/>
              </a:rPr>
              <a:t>torsional spring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constant</a:t>
            </a:r>
            <a:endParaRPr sz="2000">
              <a:latin typeface="Carlito"/>
              <a:cs typeface="Carlito"/>
            </a:endParaRPr>
          </a:p>
          <a:p>
            <a:pPr marL="355600" marR="189230">
              <a:lnSpc>
                <a:spcPts val="2480"/>
              </a:lnSpc>
              <a:spcBef>
                <a:spcPts val="20"/>
              </a:spcBef>
            </a:pPr>
            <a:r>
              <a:rPr sz="2000" spc="-85" dirty="0">
                <a:latin typeface="Arial"/>
                <a:cs typeface="Arial"/>
              </a:rPr>
              <a:t>𝐾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applied </a:t>
            </a:r>
            <a:r>
              <a:rPr sz="2000" spc="1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torque </a:t>
            </a:r>
            <a:r>
              <a:rPr sz="2000" spc="-295" dirty="0">
                <a:latin typeface="Arial"/>
                <a:cs typeface="Arial"/>
              </a:rPr>
              <a:t>𝑇 </a:t>
            </a:r>
            <a:r>
              <a:rPr sz="2000" dirty="0">
                <a:latin typeface="Carlito"/>
                <a:cs typeface="Carlito"/>
              </a:rPr>
              <a:t>causing </a:t>
            </a:r>
            <a:r>
              <a:rPr sz="2000" spc="10" dirty="0">
                <a:latin typeface="Carlito"/>
                <a:cs typeface="Carlito"/>
              </a:rPr>
              <a:t>an  </a:t>
            </a:r>
            <a:r>
              <a:rPr sz="2000" spc="5" dirty="0">
                <a:latin typeface="Carlito"/>
                <a:cs typeface="Carlito"/>
              </a:rPr>
              <a:t>angular </a:t>
            </a:r>
            <a:r>
              <a:rPr sz="2000" dirty="0">
                <a:latin typeface="Carlito"/>
                <a:cs typeface="Carlito"/>
              </a:rPr>
              <a:t>displacement </a:t>
            </a:r>
            <a:r>
              <a:rPr sz="2000" spc="-150" dirty="0">
                <a:latin typeface="Arial"/>
                <a:cs typeface="Arial"/>
              </a:rPr>
              <a:t>𝜃</a:t>
            </a:r>
            <a:r>
              <a:rPr sz="2000" spc="-150" dirty="0">
                <a:latin typeface="Carlito"/>
                <a:cs typeface="Carlito"/>
              </a:rPr>
              <a:t>,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then:</a:t>
            </a:r>
            <a:endParaRPr sz="2000">
              <a:latin typeface="Carlito"/>
              <a:cs typeface="Carlito"/>
            </a:endParaRPr>
          </a:p>
          <a:p>
            <a:pPr marL="356235" indent="-343535">
              <a:lnSpc>
                <a:spcPts val="1964"/>
              </a:lnSpc>
              <a:spcBef>
                <a:spcPts val="66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295" dirty="0">
                <a:latin typeface="Arial"/>
                <a:cs typeface="Arial"/>
              </a:rPr>
              <a:t>𝑇 </a:t>
            </a:r>
            <a:r>
              <a:rPr sz="2000" spc="345" dirty="0">
                <a:latin typeface="Arial"/>
                <a:cs typeface="Arial"/>
              </a:rPr>
              <a:t>=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20" dirty="0">
                <a:latin typeface="Arial"/>
                <a:cs typeface="Arial"/>
              </a:rPr>
              <a:t>𝐾𝜃</a:t>
            </a:r>
            <a:endParaRPr sz="2000">
              <a:latin typeface="Arial"/>
              <a:cs typeface="Arial"/>
            </a:endParaRPr>
          </a:p>
          <a:p>
            <a:pPr marL="2955290">
              <a:lnSpc>
                <a:spcPts val="1725"/>
              </a:lnSpc>
            </a:pPr>
            <a:r>
              <a:rPr sz="1800" spc="-280" dirty="0">
                <a:latin typeface="Arial"/>
                <a:cs typeface="Arial"/>
              </a:rPr>
              <a:t>𝑇</a:t>
            </a:r>
            <a:endParaRPr sz="1800">
              <a:latin typeface="Arial"/>
              <a:cs typeface="Arial"/>
            </a:endParaRPr>
          </a:p>
          <a:p>
            <a:pPr marL="2961640">
              <a:lnSpc>
                <a:spcPct val="100000"/>
              </a:lnSpc>
              <a:spcBef>
                <a:spcPts val="235"/>
              </a:spcBef>
            </a:pPr>
            <a:r>
              <a:rPr sz="1800" spc="-335" dirty="0">
                <a:latin typeface="Arial"/>
                <a:cs typeface="Arial"/>
              </a:rPr>
              <a:t>𝜃</a:t>
            </a:r>
            <a:endParaRPr sz="1800">
              <a:latin typeface="Arial"/>
              <a:cs typeface="Arial"/>
            </a:endParaRPr>
          </a:p>
          <a:p>
            <a:pPr marL="1881505">
              <a:lnSpc>
                <a:spcPct val="100000"/>
              </a:lnSpc>
              <a:spcBef>
                <a:spcPts val="940"/>
              </a:spcBef>
            </a:pPr>
            <a:r>
              <a:rPr sz="1800" spc="-95" dirty="0">
                <a:latin typeface="Arial"/>
                <a:cs typeface="Arial"/>
              </a:rPr>
              <a:t>𝐾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4973" y="4866560"/>
            <a:ext cx="4889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spc="5" dirty="0">
                <a:latin typeface="Carlito"/>
                <a:cs typeface="Carlito"/>
              </a:rPr>
              <a:t>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92826" y="4855289"/>
            <a:ext cx="249872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10" dirty="0">
                <a:latin typeface="Carlito"/>
                <a:cs typeface="Carlito"/>
              </a:rPr>
              <a:t>Noe: </a:t>
            </a:r>
            <a:r>
              <a:rPr sz="1800" spc="-15" dirty="0">
                <a:latin typeface="Carlito"/>
                <a:cs typeface="Carlito"/>
              </a:rPr>
              <a:t>R&amp;C </a:t>
            </a:r>
            <a:r>
              <a:rPr sz="1800" spc="-5" dirty="0">
                <a:latin typeface="Carlito"/>
                <a:cs typeface="Carlito"/>
              </a:rPr>
              <a:t>represent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ports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1687</TotalTime>
  <Words>1166</Words>
  <Application>Microsoft Office PowerPoint</Application>
  <PresentationFormat>On-screen Show (16:9)</PresentationFormat>
  <Paragraphs>260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Organic</vt:lpstr>
      <vt:lpstr>Control Engineering</vt:lpstr>
      <vt:lpstr>PowerPoint Presentation</vt:lpstr>
      <vt:lpstr>Physical Systems</vt:lpstr>
      <vt:lpstr>Electrical Systems</vt:lpstr>
      <vt:lpstr>Electrical System Elements</vt:lpstr>
      <vt:lpstr>Mechanical Systems</vt:lpstr>
      <vt:lpstr>Mass Vs Inertia</vt:lpstr>
      <vt:lpstr>Damper</vt:lpstr>
      <vt:lpstr>Linear Vs Torsional Spring</vt:lpstr>
      <vt:lpstr>Nodal Analysis for Mechanical Systems</vt:lpstr>
      <vt:lpstr>PowerPoint Presentation</vt:lpstr>
      <vt:lpstr>PowerPoint Presentation</vt:lpstr>
      <vt:lpstr>PowerPoint Presentation</vt:lpstr>
      <vt:lpstr>PowerPoint Presentation</vt:lpstr>
      <vt:lpstr>Nodal Analysis : Example</vt:lpstr>
      <vt:lpstr>Nodal Analysis : Example</vt:lpstr>
      <vt:lpstr>Nodal Analysis : Example</vt:lpstr>
      <vt:lpstr>Nodal Analysis : Example</vt:lpstr>
      <vt:lpstr>PowerPoint Presentation</vt:lpstr>
      <vt:lpstr>PowerPoint Presentation</vt:lpstr>
      <vt:lpstr>Summary: Steps of Nodal Analysis</vt:lpstr>
      <vt:lpstr>Analogous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 Analogous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Jagmeet</cp:lastModifiedBy>
  <cp:revision>18</cp:revision>
  <dcterms:created xsi:type="dcterms:W3CDTF">2020-05-13T16:09:51Z</dcterms:created>
  <dcterms:modified xsi:type="dcterms:W3CDTF">2024-02-20T23:04:48Z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2020-05-13T00:00:00Z</vt:filetime>
  </property>
</Properties>
</file>