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6"/>
  </p:notesMasterIdLst>
  <p:sldIdLst>
    <p:sldId id="256" r:id="rId2"/>
    <p:sldId id="257" r:id="rId3"/>
    <p:sldId id="258" r:id="rId4"/>
    <p:sldId id="286" r:id="rId5"/>
    <p:sldId id="285" r:id="rId6"/>
    <p:sldId id="287" r:id="rId7"/>
    <p:sldId id="259" r:id="rId8"/>
    <p:sldId id="260" r:id="rId9"/>
    <p:sldId id="289" r:id="rId10"/>
    <p:sldId id="290" r:id="rId11"/>
    <p:sldId id="262" r:id="rId12"/>
    <p:sldId id="297" r:id="rId13"/>
    <p:sldId id="263" r:id="rId14"/>
    <p:sldId id="264" r:id="rId15"/>
    <p:sldId id="291" r:id="rId16"/>
    <p:sldId id="293" r:id="rId17"/>
    <p:sldId id="294" r:id="rId18"/>
    <p:sldId id="265" r:id="rId19"/>
    <p:sldId id="292" r:id="rId20"/>
    <p:sldId id="295" r:id="rId21"/>
    <p:sldId id="296" r:id="rId22"/>
    <p:sldId id="268" r:id="rId23"/>
    <p:sldId id="288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028ED-4314-4A47-A2D0-F60B3FF3395D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12F33-C4CD-465F-82D1-6A10E18A5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46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12F33-C4CD-465F-82D1-6A10E18A593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847F33-AE07-48BD-9C5D-700223399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CSE101-Lec#30-31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Derived Types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24600" y="5943600"/>
            <a:ext cx="2667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HARWANT SINGH ARRI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258762"/>
            <a:ext cx="8534400" cy="118903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000" dirty="0" smtClean="0"/>
              <a:t>How the </a:t>
            </a:r>
            <a:r>
              <a:rPr lang="en-US" sz="3200" dirty="0" smtClean="0"/>
              <a:t>members </a:t>
            </a:r>
            <a:r>
              <a:rPr lang="en-US" sz="3000" dirty="0" smtClean="0"/>
              <a:t>of the structure variables are stored in memory</a:t>
            </a:r>
          </a:p>
        </p:txBody>
      </p:sp>
      <p:graphicFrame>
        <p:nvGraphicFramePr>
          <p:cNvPr id="53" name="Content Placeholder 52"/>
          <p:cNvGraphicFramePr>
            <a:graphicFrameLocks noGrp="1"/>
          </p:cNvGraphicFramePr>
          <p:nvPr>
            <p:ph idx="1"/>
          </p:nvPr>
        </p:nvGraphicFramePr>
        <p:xfrm>
          <a:off x="5029200" y="1371600"/>
          <a:ext cx="914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1197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1198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1199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1201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1202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1203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1204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1205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1206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1207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1208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1209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1210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1211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28600" y="1447800"/>
            <a:ext cx="3657600" cy="5181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04800" y="1600200"/>
            <a:ext cx="609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207" name="TextBox 25"/>
          <p:cNvSpPr txBox="1">
            <a:spLocks noChangeArrowheads="1"/>
          </p:cNvSpPr>
          <p:nvPr/>
        </p:nvSpPr>
        <p:spPr bwMode="auto">
          <a:xfrm>
            <a:off x="304800" y="2057400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 smtClean="0">
                <a:latin typeface="Calibri" pitchFamily="34" charset="0"/>
              </a:rPr>
              <a:t>name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4800" y="2514600"/>
            <a:ext cx="609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14400" y="2514600"/>
            <a:ext cx="609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210" name="TextBox 29"/>
          <p:cNvSpPr txBox="1">
            <a:spLocks noChangeArrowheads="1"/>
          </p:cNvSpPr>
          <p:nvPr/>
        </p:nvSpPr>
        <p:spPr bwMode="auto">
          <a:xfrm>
            <a:off x="381000" y="31242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 smtClean="0">
                <a:latin typeface="Calibri" pitchFamily="34" charset="0"/>
              </a:rPr>
              <a:t>seats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7212" name="TextBox 31"/>
          <p:cNvSpPr txBox="1">
            <a:spLocks noChangeArrowheads="1"/>
          </p:cNvSpPr>
          <p:nvPr/>
        </p:nvSpPr>
        <p:spPr bwMode="auto">
          <a:xfrm>
            <a:off x="381000" y="4495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 smtClean="0">
                <a:latin typeface="Calibri" pitchFamily="34" charset="0"/>
              </a:rPr>
              <a:t>price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09800" y="3886200"/>
            <a:ext cx="609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600200" y="3886200"/>
            <a:ext cx="609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0600" y="3886200"/>
            <a:ext cx="609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81000" y="3886200"/>
            <a:ext cx="609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6172200" y="1371600"/>
          <a:ext cx="2667000" cy="548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7000"/>
              </a:tblGrid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>
            <a:off x="6172200" y="1752600"/>
            <a:ext cx="2667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72200" y="2438400"/>
            <a:ext cx="2667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172200" y="6856413"/>
            <a:ext cx="2667000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172200" y="3962400"/>
            <a:ext cx="2667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172200" y="2133600"/>
            <a:ext cx="2667000" cy="158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172200" y="3200400"/>
            <a:ext cx="2667000" cy="158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248400" y="2819400"/>
            <a:ext cx="2667000" cy="158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172200" y="3657600"/>
            <a:ext cx="2667000" cy="158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172200" y="6172200"/>
            <a:ext cx="2667000" cy="158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172200" y="6477000"/>
            <a:ext cx="2667000" cy="158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172200" y="5715000"/>
            <a:ext cx="2667000" cy="158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172200" y="5410200"/>
            <a:ext cx="2667000" cy="158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172200" y="5029200"/>
            <a:ext cx="2667000" cy="158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172200" y="4648200"/>
            <a:ext cx="2667000" cy="158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172200" y="4267200"/>
            <a:ext cx="2667000" cy="158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990600" y="1524000"/>
            <a:ext cx="39624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Left Brace 73"/>
          <p:cNvSpPr/>
          <p:nvPr/>
        </p:nvSpPr>
        <p:spPr>
          <a:xfrm>
            <a:off x="4495800" y="1752600"/>
            <a:ext cx="457200" cy="6858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5" name="Straight Arrow Connector 74"/>
          <p:cNvCxnSpPr>
            <a:endCxn id="74" idx="1"/>
          </p:cNvCxnSpPr>
          <p:nvPr/>
        </p:nvCxnSpPr>
        <p:spPr>
          <a:xfrm flipV="1">
            <a:off x="1447800" y="2095500"/>
            <a:ext cx="304800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3" idx="3"/>
          </p:cNvCxnSpPr>
          <p:nvPr/>
        </p:nvCxnSpPr>
        <p:spPr>
          <a:xfrm flipV="1">
            <a:off x="2819400" y="3276600"/>
            <a:ext cx="1676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Left Brace 77"/>
          <p:cNvSpPr/>
          <p:nvPr/>
        </p:nvSpPr>
        <p:spPr>
          <a:xfrm>
            <a:off x="4495800" y="2590800"/>
            <a:ext cx="381000" cy="129540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/>
              <a:t>Definitions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that can be performed on structures</a:t>
            </a:r>
            <a:endParaRPr lang="en-US" dirty="0"/>
          </a:p>
          <a:p>
            <a:pPr lvl="1"/>
            <a:r>
              <a:rPr lang="en-US" dirty="0"/>
              <a:t>Assigning a structure to a structure of the same type </a:t>
            </a:r>
          </a:p>
          <a:p>
            <a:pPr lvl="1"/>
            <a:r>
              <a:rPr lang="en-US" dirty="0"/>
              <a:t>Taking the address (</a:t>
            </a:r>
            <a:r>
              <a:rPr lang="en-US" sz="2000" dirty="0">
                <a:latin typeface="Lucida Console" pitchFamily="49" charset="0"/>
              </a:rPr>
              <a:t>&amp;</a:t>
            </a:r>
            <a:r>
              <a:rPr lang="en-US" dirty="0"/>
              <a:t>) of a structure </a:t>
            </a:r>
          </a:p>
          <a:p>
            <a:pPr lvl="1"/>
            <a:r>
              <a:rPr lang="en-US" dirty="0"/>
              <a:t>Accessing the members of a structure </a:t>
            </a:r>
          </a:p>
          <a:p>
            <a:pPr lvl="1"/>
            <a:r>
              <a:rPr lang="en-US" dirty="0"/>
              <a:t>Using the </a:t>
            </a:r>
            <a:r>
              <a:rPr lang="en-US" sz="2000" dirty="0" err="1">
                <a:latin typeface="Lucida Console" pitchFamily="49" charset="0"/>
              </a:rPr>
              <a:t>sizeof</a:t>
            </a:r>
            <a:r>
              <a:rPr lang="en-US" dirty="0"/>
              <a:t> operator to determine the size of a structure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9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Initializing </a:t>
            </a:r>
            <a:r>
              <a:rPr lang="en-US" dirty="0">
                <a:latin typeface="+mn-lt"/>
              </a:rPr>
              <a:t>Structures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Initializer</a:t>
            </a:r>
            <a:r>
              <a:rPr lang="en-US" dirty="0"/>
              <a:t>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To initialize a structure similarly like arrays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2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car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 </a:t>
            </a:r>
            <a:r>
              <a:rPr lang="en-US" sz="1800" dirty="0">
                <a:latin typeface="Lucida Console" pitchFamily="49" charset="0"/>
              </a:rPr>
              <a:t>= { </a:t>
            </a:r>
            <a:r>
              <a:rPr lang="en-US" sz="1800" dirty="0" smtClean="0">
                <a:latin typeface="Lucida Console" pitchFamily="49" charset="0"/>
              </a:rPr>
              <a:t>“Renault", 500000, 2 };</a:t>
            </a:r>
          </a:p>
          <a:p>
            <a:pPr lvl="1"/>
            <a:r>
              <a:rPr lang="en-US" dirty="0" smtClean="0"/>
              <a:t>Could also define and initialize </a:t>
            </a:r>
            <a:r>
              <a:rPr lang="en-US" sz="2000" dirty="0" err="1" smtClean="0">
                <a:latin typeface="Lucida Console" pitchFamily="49" charset="0"/>
              </a:rPr>
              <a:t>myCar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dirty="0" smtClean="0"/>
              <a:t>as follows:</a:t>
            </a:r>
          </a:p>
          <a:p>
            <a:pPr lvl="2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Car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myCar.name = “Renault”;</a:t>
            </a:r>
          </a:p>
          <a:p>
            <a:pPr lvl="2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myCar.price</a:t>
            </a:r>
            <a:r>
              <a:rPr lang="en-US" sz="1800" dirty="0" smtClean="0">
                <a:latin typeface="Lucida Console" pitchFamily="49" charset="0"/>
              </a:rPr>
              <a:t> = 500000;</a:t>
            </a:r>
          </a:p>
          <a:p>
            <a:pPr lvl="2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myCar.seats</a:t>
            </a:r>
            <a:r>
              <a:rPr lang="en-US" sz="1800" dirty="0" smtClean="0">
                <a:latin typeface="Lucida Console" pitchFamily="49" charset="0"/>
              </a:rPr>
              <a:t> = 2;</a:t>
            </a:r>
            <a:endParaRPr lang="en-US" sz="1800" dirty="0">
              <a:latin typeface="Lucida Console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</a:t>
            </a:r>
            <a:r>
              <a:rPr lang="en-US" dirty="0"/>
              <a:t>Members of Structures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724400"/>
          </a:xfrm>
        </p:spPr>
        <p:txBody>
          <a:bodyPr/>
          <a:lstStyle/>
          <a:p>
            <a:r>
              <a:rPr lang="en-US" dirty="0" smtClean="0"/>
              <a:t>Two operators are used to access members of Structures:</a:t>
            </a:r>
            <a:endParaRPr lang="en-US" dirty="0"/>
          </a:p>
          <a:p>
            <a:pPr lvl="1"/>
            <a:r>
              <a:rPr lang="en-US" dirty="0"/>
              <a:t>Dot operator (</a:t>
            </a:r>
            <a:r>
              <a:rPr lang="en-US" b="1" dirty="0">
                <a:latin typeface="Courier New" pitchFamily="49" charset="0"/>
              </a:rPr>
              <a:t>.</a:t>
            </a:r>
            <a:r>
              <a:rPr lang="en-US" dirty="0"/>
              <a:t>) used with structure variables</a:t>
            </a:r>
          </a:p>
          <a:p>
            <a:pPr lvl="2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car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;</a:t>
            </a:r>
            <a:endParaRPr lang="en-US" sz="1800" dirty="0">
              <a:latin typeface="Lucida Console" pitchFamily="49" charset="0"/>
            </a:endParaRPr>
          </a:p>
          <a:p>
            <a:pPr lvl="2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Printf("%</a:t>
            </a:r>
            <a:r>
              <a:rPr lang="en-US" sz="1800" dirty="0">
                <a:latin typeface="Lucida Console" pitchFamily="49" charset="0"/>
              </a:rPr>
              <a:t>d</a:t>
            </a:r>
            <a:r>
              <a:rPr lang="en-US" sz="1800" dirty="0" smtClean="0">
                <a:latin typeface="Lucida Console" pitchFamily="49" charset="0"/>
              </a:rPr>
              <a:t>", </a:t>
            </a:r>
            <a:r>
              <a:rPr lang="en-US" sz="1800" dirty="0" err="1" smtClean="0">
                <a:latin typeface="Lucida Console" pitchFamily="49" charset="0"/>
              </a:rPr>
              <a:t>myCar.seats</a:t>
            </a:r>
            <a:r>
              <a:rPr lang="en-US" sz="1800" dirty="0" smtClean="0">
                <a:latin typeface="Lucida Console" pitchFamily="49" charset="0"/>
              </a:rPr>
              <a:t>);</a:t>
            </a:r>
            <a:endParaRPr lang="en-US" sz="1800" dirty="0">
              <a:latin typeface="Lucida Console" pitchFamily="49" charset="0"/>
            </a:endParaRPr>
          </a:p>
          <a:p>
            <a:pPr lvl="1"/>
            <a:r>
              <a:rPr lang="en-US" dirty="0"/>
              <a:t>Arrow operator (</a:t>
            </a:r>
            <a:r>
              <a:rPr lang="en-US" b="1" dirty="0">
                <a:latin typeface="Courier New" pitchFamily="49" charset="0"/>
              </a:rPr>
              <a:t>-&gt;</a:t>
            </a:r>
            <a:r>
              <a:rPr lang="en-US" dirty="0"/>
              <a:t>) used with pointers to structure variables</a:t>
            </a:r>
          </a:p>
          <a:p>
            <a:pPr lvl="2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car </a:t>
            </a:r>
            <a:r>
              <a:rPr lang="en-US" sz="1800" dirty="0">
                <a:latin typeface="Lucida Console" pitchFamily="49" charset="0"/>
              </a:rPr>
              <a:t>*</a:t>
            </a:r>
            <a:r>
              <a:rPr lang="en-US" sz="1800" dirty="0" err="1" smtClean="0">
                <a:latin typeface="Lucida Console" pitchFamily="49" charset="0"/>
              </a:rPr>
              <a:t>myCarPtr</a:t>
            </a:r>
            <a:r>
              <a:rPr lang="en-US" sz="1800" dirty="0" smtClean="0">
                <a:latin typeface="Lucida Console" pitchFamily="49" charset="0"/>
              </a:rPr>
              <a:t> </a:t>
            </a:r>
            <a:r>
              <a:rPr lang="en-US" sz="1800" dirty="0">
                <a:latin typeface="Lucida Console" pitchFamily="49" charset="0"/>
              </a:rPr>
              <a:t>= &amp;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;</a:t>
            </a:r>
            <a:endParaRPr lang="en-US" sz="1800" dirty="0">
              <a:latin typeface="Lucida Console" pitchFamily="49" charset="0"/>
            </a:endParaRPr>
          </a:p>
          <a:p>
            <a:pPr lvl="2">
              <a:buFontTx/>
              <a:buNone/>
            </a:pPr>
            <a:r>
              <a:rPr lang="en-US" sz="1800" dirty="0">
                <a:latin typeface="Lucida Console" pitchFamily="49" charset="0"/>
              </a:rPr>
              <a:t>printf</a:t>
            </a:r>
            <a:r>
              <a:rPr lang="en-US" sz="1800" dirty="0" smtClean="0">
                <a:latin typeface="Lucida Console" pitchFamily="49" charset="0"/>
              </a:rPr>
              <a:t>("%</a:t>
            </a:r>
            <a:r>
              <a:rPr lang="en-US" sz="1800" dirty="0">
                <a:latin typeface="Lucida Console" pitchFamily="49" charset="0"/>
              </a:rPr>
              <a:t>d</a:t>
            </a:r>
            <a:r>
              <a:rPr lang="en-US" sz="1800" dirty="0" smtClean="0">
                <a:latin typeface="Lucida Console" pitchFamily="49" charset="0"/>
              </a:rPr>
              <a:t>", </a:t>
            </a:r>
            <a:r>
              <a:rPr lang="en-US" sz="1800" dirty="0" err="1" smtClean="0">
                <a:latin typeface="Lucida Console" pitchFamily="49" charset="0"/>
              </a:rPr>
              <a:t>myCarPtr</a:t>
            </a:r>
            <a:r>
              <a:rPr lang="en-US" sz="1800" dirty="0" smtClean="0">
                <a:latin typeface="Lucida Console" pitchFamily="49" charset="0"/>
              </a:rPr>
              <a:t>-&gt;seats);</a:t>
            </a:r>
            <a:endParaRPr lang="en-US" sz="1800" dirty="0">
              <a:latin typeface="Lucida Console" pitchFamily="49" charset="0"/>
            </a:endParaRPr>
          </a:p>
          <a:p>
            <a:pPr lvl="1"/>
            <a:r>
              <a:rPr lang="en-US" sz="2000" dirty="0" err="1" smtClean="0">
                <a:latin typeface="Lucida Console" pitchFamily="49" charset="0"/>
              </a:rPr>
              <a:t>myCarPtr</a:t>
            </a:r>
            <a:r>
              <a:rPr lang="en-US" sz="2000" dirty="0" smtClean="0">
                <a:latin typeface="Lucida Console" pitchFamily="49" charset="0"/>
              </a:rPr>
              <a:t>-&gt;name</a:t>
            </a:r>
            <a:r>
              <a:rPr lang="en-US" dirty="0" smtClean="0"/>
              <a:t> </a:t>
            </a:r>
            <a:r>
              <a:rPr lang="en-US" dirty="0"/>
              <a:t>is equivalent to</a:t>
            </a:r>
          </a:p>
          <a:p>
            <a:pPr lvl="2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(*</a:t>
            </a:r>
            <a:r>
              <a:rPr lang="en-US" sz="1800" dirty="0" err="1" smtClean="0">
                <a:latin typeface="Lucida Console" pitchFamily="49" charset="0"/>
              </a:rPr>
              <a:t>myCarPtr</a:t>
            </a:r>
            <a:r>
              <a:rPr lang="en-US" sz="1800" dirty="0" smtClean="0">
                <a:latin typeface="Lucida Console" pitchFamily="49" charset="0"/>
              </a:rPr>
              <a:t>).seats</a:t>
            </a:r>
            <a:endParaRPr lang="en-US" sz="1800" dirty="0">
              <a:latin typeface="Lucida Console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Operator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82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Members </a:t>
            </a:r>
            <a:r>
              <a:rPr lang="en-US" sz="3000" dirty="0" smtClean="0"/>
              <a:t>are accessed using</a:t>
            </a:r>
            <a:r>
              <a:rPr lang="en-US" sz="3000" dirty="0" smtClean="0">
                <a:solidFill>
                  <a:srgbClr val="C00000"/>
                </a:solidFill>
              </a:rPr>
              <a:t> dot</a:t>
            </a:r>
            <a:r>
              <a:rPr lang="en-US" sz="3000" dirty="0" smtClean="0"/>
              <a:t> operator.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/>
              <a:t>It provides a powerful and clear way to refer to an individual element.</a:t>
            </a:r>
          </a:p>
          <a:p>
            <a:r>
              <a:rPr lang="en-US" sz="3000" b="1" u="sng" dirty="0" smtClean="0">
                <a:solidFill>
                  <a:srgbClr val="C00000"/>
                </a:solidFill>
              </a:rPr>
              <a:t>Syntax:</a:t>
            </a:r>
            <a:r>
              <a:rPr lang="en-US" sz="3000" b="1" dirty="0" smtClean="0">
                <a:solidFill>
                  <a:srgbClr val="C00000"/>
                </a:solidFill>
              </a:rPr>
              <a:t>   	 </a:t>
            </a:r>
            <a:r>
              <a:rPr lang="en-US" sz="3000" b="1" dirty="0" err="1" smtClean="0"/>
              <a:t>sname.vname</a:t>
            </a:r>
            <a:endParaRPr lang="en-US" sz="3000" b="1" dirty="0" smtClean="0"/>
          </a:p>
          <a:p>
            <a:r>
              <a:rPr lang="en-US" sz="3000" b="1" dirty="0" err="1" smtClean="0">
                <a:solidFill>
                  <a:srgbClr val="C00000"/>
                </a:solidFill>
              </a:rPr>
              <a:t>sname</a:t>
            </a:r>
            <a:r>
              <a:rPr lang="en-US" sz="3000" b="1" dirty="0" smtClean="0">
                <a:solidFill>
                  <a:srgbClr val="C00000"/>
                </a:solidFill>
              </a:rPr>
              <a:t> </a:t>
            </a:r>
            <a:r>
              <a:rPr lang="en-US" sz="3000" b="1" dirty="0" smtClean="0"/>
              <a:t>is structure variable name.</a:t>
            </a:r>
          </a:p>
          <a:p>
            <a:r>
              <a:rPr lang="en-US" sz="3000" b="1" dirty="0" err="1" smtClean="0">
                <a:solidFill>
                  <a:srgbClr val="C00000"/>
                </a:solidFill>
              </a:rPr>
              <a:t>vname</a:t>
            </a:r>
            <a:r>
              <a:rPr lang="en-US" sz="3000" b="1" dirty="0" smtClean="0"/>
              <a:t> is name of the element of the structure.</a:t>
            </a:r>
          </a:p>
          <a:p>
            <a:r>
              <a:rPr lang="en-US" sz="3000" b="1" u="sng" dirty="0" err="1" smtClean="0"/>
              <a:t>Eg</a:t>
            </a:r>
            <a:r>
              <a:rPr lang="en-US" sz="3000" b="1" u="sng" dirty="0" smtClean="0"/>
              <a:t>:</a:t>
            </a:r>
            <a:r>
              <a:rPr lang="en-US" sz="3000" b="1" dirty="0" smtClean="0"/>
              <a:t> </a:t>
            </a:r>
            <a:r>
              <a:rPr lang="en-US" sz="3000" dirty="0" smtClean="0"/>
              <a:t>the </a:t>
            </a:r>
            <a:r>
              <a:rPr lang="en-US" sz="2800" dirty="0" smtClean="0"/>
              <a:t>members </a:t>
            </a:r>
            <a:r>
              <a:rPr lang="en-US" sz="3000" dirty="0" smtClean="0"/>
              <a:t>of the structure variable </a:t>
            </a:r>
            <a:r>
              <a:rPr lang="en-US" sz="3000" b="1" i="1" dirty="0" smtClean="0"/>
              <a:t>car </a:t>
            </a:r>
            <a:r>
              <a:rPr lang="en-US" sz="3000" dirty="0" smtClean="0"/>
              <a:t>can be accessed as</a:t>
            </a:r>
          </a:p>
          <a:p>
            <a:pPr>
              <a:buNone/>
            </a:pPr>
            <a:r>
              <a:rPr lang="en-US" sz="2800" dirty="0" smtClean="0">
                <a:latin typeface="Lucida Console" pitchFamily="49" charset="0"/>
              </a:rPr>
              <a:t>myCar.name, </a:t>
            </a:r>
            <a:r>
              <a:rPr lang="en-US" sz="2800" dirty="0" err="1" smtClean="0">
                <a:latin typeface="Lucida Console" pitchFamily="49" charset="0"/>
              </a:rPr>
              <a:t>myCar.seats</a:t>
            </a:r>
            <a:r>
              <a:rPr lang="en-US" sz="2800" dirty="0" smtClean="0">
                <a:latin typeface="Lucida Console" pitchFamily="49" charset="0"/>
              </a:rPr>
              <a:t>, </a:t>
            </a:r>
            <a:r>
              <a:rPr lang="en-US" sz="2800" dirty="0" err="1" smtClean="0">
                <a:latin typeface="Lucida Console" pitchFamily="49" charset="0"/>
              </a:rPr>
              <a:t>myCar.price</a:t>
            </a:r>
            <a:endParaRPr lang="en-US" sz="3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Use of Assignment Statement </a:t>
            </a:r>
            <a:br>
              <a:rPr lang="en-US" sz="4000" dirty="0" smtClean="0"/>
            </a:br>
            <a:r>
              <a:rPr lang="en-US" sz="4000" dirty="0" smtClean="0"/>
              <a:t>for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 main advantage of structure is that it can be treated as single entity.</a:t>
            </a:r>
          </a:p>
          <a:p>
            <a:pPr algn="just"/>
            <a:r>
              <a:rPr lang="en-IN" dirty="0" smtClean="0"/>
              <a:t>The only legal operations that can be performed on structure are copying to it as a single unit using the assignment operator.</a:t>
            </a:r>
          </a:p>
          <a:p>
            <a:r>
              <a:rPr lang="en-US" dirty="0" smtClean="0"/>
              <a:t>Value of one structure variable can be assigned to another variable of the </a:t>
            </a:r>
            <a:r>
              <a:rPr lang="en-US" b="1" dirty="0" smtClean="0"/>
              <a:t>same type</a:t>
            </a:r>
            <a:r>
              <a:rPr lang="en-US" dirty="0" smtClean="0"/>
              <a:t> using simple assignment statement. </a:t>
            </a:r>
          </a:p>
          <a:p>
            <a:r>
              <a:rPr lang="en-US" dirty="0" smtClean="0"/>
              <a:t>If </a:t>
            </a:r>
            <a:r>
              <a:rPr lang="en-US" dirty="0" err="1" smtClean="0">
                <a:latin typeface="Lucida Console" pitchFamily="49" charset="0"/>
              </a:rPr>
              <a:t>myCar</a:t>
            </a:r>
            <a:r>
              <a:rPr lang="en-US" dirty="0" smtClean="0"/>
              <a:t> and </a:t>
            </a:r>
            <a:r>
              <a:rPr lang="en-US" dirty="0" err="1" smtClean="0">
                <a:latin typeface="Lucida Console" pitchFamily="49" charset="0"/>
              </a:rPr>
              <a:t>newCar</a:t>
            </a:r>
            <a:r>
              <a:rPr lang="en-US" dirty="0" smtClean="0"/>
              <a:t> are structure variable of type </a:t>
            </a:r>
            <a:r>
              <a:rPr lang="en-US" dirty="0" smtClean="0">
                <a:latin typeface="Lucida Console" pitchFamily="49" charset="0"/>
              </a:rPr>
              <a:t>car</a:t>
            </a:r>
            <a:r>
              <a:rPr lang="en-US" dirty="0" smtClean="0"/>
              <a:t>, then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>
                <a:latin typeface="Lucida Console" pitchFamily="49" charset="0"/>
              </a:rPr>
              <a:t>newCar</a:t>
            </a:r>
            <a:r>
              <a:rPr lang="en-US" dirty="0" smtClean="0">
                <a:latin typeface="Lucida Console" pitchFamily="49" charset="0"/>
              </a:rPr>
              <a:t> = </a:t>
            </a:r>
            <a:r>
              <a:rPr lang="en-US" dirty="0" err="1" smtClean="0">
                <a:latin typeface="Lucida Console" pitchFamily="49" charset="0"/>
              </a:rPr>
              <a:t>myCar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Use of Assignment Statement</a:t>
            </a:r>
            <a:br>
              <a:rPr lang="en-US" sz="4000" dirty="0" smtClean="0"/>
            </a:br>
            <a:r>
              <a:rPr lang="en-US" sz="4000" dirty="0" smtClean="0"/>
              <a:t>for Structures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When we assigns value of structure variable </a:t>
            </a:r>
            <a:r>
              <a:rPr lang="en-US" b="1" i="1" dirty="0" err="1" smtClean="0">
                <a:latin typeface="Lucida Console" pitchFamily="49" charset="0"/>
              </a:rPr>
              <a:t>myCar</a:t>
            </a:r>
            <a:r>
              <a:rPr lang="en-US" b="1" i="1" dirty="0" smtClean="0"/>
              <a:t> </a:t>
            </a:r>
            <a:r>
              <a:rPr lang="en-US" dirty="0" smtClean="0"/>
              <a:t>to </a:t>
            </a:r>
            <a:r>
              <a:rPr lang="en-US" b="1" i="1" dirty="0" err="1" smtClean="0">
                <a:latin typeface="Lucida Console" pitchFamily="49" charset="0"/>
              </a:rPr>
              <a:t>newCar</a:t>
            </a:r>
            <a:r>
              <a:rPr lang="en-US" b="1" i="1" dirty="0" smtClean="0"/>
              <a:t>, </a:t>
            </a:r>
            <a:r>
              <a:rPr lang="en-US" dirty="0" smtClean="0"/>
              <a:t>all values of members of one structure get copied into corresponding members of another structure.</a:t>
            </a:r>
          </a:p>
          <a:p>
            <a:pPr algn="just"/>
            <a:r>
              <a:rPr lang="en-US" dirty="0" smtClean="0"/>
              <a:t>Or we can copy one member at a  time:</a:t>
            </a:r>
          </a:p>
          <a:p>
            <a:pPr lvl="1" algn="just"/>
            <a:r>
              <a:rPr lang="en-US" dirty="0" smtClean="0">
                <a:latin typeface="Lucida Console" pitchFamily="49" charset="0"/>
              </a:rPr>
              <a:t>newCar.name = myCar.name</a:t>
            </a:r>
            <a:r>
              <a:rPr lang="en-US" dirty="0" smtClean="0"/>
              <a:t>;</a:t>
            </a:r>
          </a:p>
          <a:p>
            <a:pPr algn="just"/>
            <a:r>
              <a:rPr lang="en-US" b="1" i="1" dirty="0" smtClean="0"/>
              <a:t>Simple assignment cannot be used this way for arrays.</a:t>
            </a:r>
            <a:endParaRPr lang="en-US" dirty="0" smtClean="0"/>
          </a:p>
          <a:p>
            <a:pPr algn="just"/>
            <a:r>
              <a:rPr lang="en-US" dirty="0" smtClean="0"/>
              <a:t>This is really a big advantage over arrays where in order to copy one array into another of same type, we have copied the contents element by element either using loop or individually.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</a:pPr>
            <a:r>
              <a:rPr lang="en-US" b="1" dirty="0" smtClean="0"/>
              <a:t>#</a:t>
            </a:r>
            <a:r>
              <a:rPr lang="en-US" b="1" dirty="0" smtClean="0">
                <a:solidFill>
                  <a:srgbClr val="0000FF"/>
                </a:solidFill>
              </a:rPr>
              <a:t>include</a:t>
            </a:r>
            <a:r>
              <a:rPr lang="en-US" b="1" dirty="0" smtClean="0"/>
              <a:t> &lt;stdio.h&gt;</a:t>
            </a:r>
          </a:p>
          <a:p>
            <a:pPr marL="0" indent="0">
              <a:lnSpc>
                <a:spcPct val="120000"/>
              </a:lnSpc>
            </a:pPr>
            <a:r>
              <a:rPr lang="en-US" b="1" dirty="0" err="1" smtClean="0">
                <a:solidFill>
                  <a:srgbClr val="0000FF"/>
                </a:solidFill>
              </a:rPr>
              <a:t>struct</a:t>
            </a:r>
            <a:r>
              <a:rPr lang="en-US" b="1" dirty="0" smtClean="0"/>
              <a:t> car{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	char *name; 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	int seats;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	float price;   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}; //end structure car             </a:t>
            </a:r>
          </a:p>
          <a:p>
            <a:pPr marL="0" indent="0">
              <a:lnSpc>
                <a:spcPct val="120000"/>
              </a:lnSpc>
            </a:pPr>
            <a:endParaRPr lang="en-US" b="1" dirty="0" smtClean="0"/>
          </a:p>
          <a:p>
            <a:pPr marL="0" indent="0">
              <a:lnSpc>
                <a:spcPct val="12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int</a:t>
            </a:r>
            <a:r>
              <a:rPr lang="en-US" b="1" dirty="0" smtClean="0"/>
              <a:t> main()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{ </a:t>
            </a:r>
          </a:p>
          <a:p>
            <a:pPr marL="0" indent="0">
              <a:lnSpc>
                <a:spcPct val="120000"/>
              </a:lnSpc>
            </a:pPr>
            <a:r>
              <a:rPr lang="en-US" b="1" dirty="0" err="1" smtClean="0">
                <a:solidFill>
                  <a:srgbClr val="0000FF"/>
                </a:solidFill>
              </a:rPr>
              <a:t>struct</a:t>
            </a:r>
            <a:r>
              <a:rPr lang="en-US" b="1" dirty="0" smtClean="0"/>
              <a:t> car </a:t>
            </a:r>
            <a:r>
              <a:rPr lang="en-US" b="1" dirty="0" err="1" smtClean="0"/>
              <a:t>myCar</a:t>
            </a:r>
            <a:r>
              <a:rPr lang="en-US" b="1" dirty="0" smtClean="0"/>
              <a:t>; //define </a:t>
            </a:r>
            <a:r>
              <a:rPr lang="en-US" b="1" dirty="0" err="1" smtClean="0"/>
              <a:t>struct</a:t>
            </a:r>
            <a:r>
              <a:rPr lang="en-US" b="1" dirty="0" smtClean="0"/>
              <a:t> variable   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myCar.name = “Renault";    </a:t>
            </a:r>
          </a:p>
          <a:p>
            <a:pPr marL="0" indent="0">
              <a:lnSpc>
                <a:spcPct val="120000"/>
              </a:lnSpc>
            </a:pPr>
            <a:r>
              <a:rPr lang="en-US" b="1" dirty="0" err="1" smtClean="0"/>
              <a:t>myCar.price</a:t>
            </a:r>
            <a:r>
              <a:rPr lang="en-US" b="1" dirty="0" smtClean="0"/>
              <a:t> = 500000;</a:t>
            </a:r>
          </a:p>
          <a:p>
            <a:pPr marL="0" indent="0">
              <a:lnSpc>
                <a:spcPct val="120000"/>
              </a:lnSpc>
            </a:pPr>
            <a:r>
              <a:rPr lang="en-US" b="1" dirty="0" err="1" smtClean="0"/>
              <a:t>myCar.seats</a:t>
            </a:r>
            <a:r>
              <a:rPr lang="en-US" b="1" dirty="0" smtClean="0"/>
              <a:t> = 2;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>
                <a:solidFill>
                  <a:srgbClr val="008000"/>
                </a:solidFill>
              </a:rPr>
              <a:t>("%s %f %d \n”</a:t>
            </a:r>
            <a:r>
              <a:rPr lang="en-US" b="1" dirty="0" smtClean="0"/>
              <a:t>, myCar.name, </a:t>
            </a:r>
            <a:r>
              <a:rPr lang="en-US" b="1" dirty="0" err="1" smtClean="0"/>
              <a:t>myCar.price</a:t>
            </a:r>
            <a:r>
              <a:rPr lang="en-US" b="1" dirty="0" smtClean="0"/>
              <a:t>, </a:t>
            </a:r>
            <a:r>
              <a:rPr lang="en-US" b="1" dirty="0" err="1" smtClean="0"/>
              <a:t>myCar.seats</a:t>
            </a:r>
            <a:r>
              <a:rPr lang="en-US" b="1" dirty="0" smtClean="0"/>
              <a:t>);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} //end main    </a:t>
            </a:r>
          </a:p>
          <a:p>
            <a:pPr marL="0" indent="0">
              <a:lnSpc>
                <a:spcPct val="120000"/>
              </a:lnSpc>
            </a:pPr>
            <a:endParaRPr lang="en-US" b="1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Program to show how to access structure.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107668"/>
            <a:ext cx="6400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Renault 500000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#</a:t>
            </a:r>
            <a:r>
              <a:rPr lang="en-US" b="1" dirty="0" smtClean="0">
                <a:solidFill>
                  <a:srgbClr val="0000FF"/>
                </a:solidFill>
              </a:rPr>
              <a:t>include</a:t>
            </a:r>
            <a:r>
              <a:rPr lang="en-US" b="1" dirty="0" smtClean="0"/>
              <a:t> &lt;stdio.h&gt;</a:t>
            </a:r>
          </a:p>
          <a:p>
            <a:r>
              <a:rPr lang="en-US" b="1" dirty="0" err="1" smtClean="0">
                <a:solidFill>
                  <a:srgbClr val="0000FF"/>
                </a:solidFill>
              </a:rPr>
              <a:t>struct</a:t>
            </a:r>
            <a:r>
              <a:rPr lang="en-US" b="1" dirty="0" smtClean="0"/>
              <a:t>  car{</a:t>
            </a:r>
          </a:p>
          <a:p>
            <a:r>
              <a:rPr lang="en-US" b="1" dirty="0" smtClean="0"/>
              <a:t>	char name[50];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       int seats;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       float price;</a:t>
            </a:r>
          </a:p>
          <a:p>
            <a:pPr marL="0" indent="0">
              <a:lnSpc>
                <a:spcPct val="120000"/>
              </a:lnSpc>
            </a:pPr>
            <a:r>
              <a:rPr lang="en-US" b="1" dirty="0" smtClean="0"/>
              <a:t>};</a:t>
            </a:r>
          </a:p>
          <a:p>
            <a:r>
              <a:rPr lang="en-US" b="1" dirty="0" smtClean="0"/>
              <a:t>main()</a:t>
            </a:r>
          </a:p>
          <a:p>
            <a:r>
              <a:rPr lang="en-US" b="1" dirty="0" smtClean="0"/>
              <a:t>{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struct</a:t>
            </a:r>
            <a:r>
              <a:rPr lang="en-US" b="1" dirty="0" smtClean="0"/>
              <a:t> car </a:t>
            </a:r>
            <a:r>
              <a:rPr lang="en-US" b="1" dirty="0" err="1" smtClean="0"/>
              <a:t>myCar</a:t>
            </a:r>
            <a:r>
              <a:rPr lang="en-US" b="1" dirty="0" smtClean="0"/>
              <a:t>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printf</a:t>
            </a:r>
            <a:r>
              <a:rPr lang="en-US" b="1" dirty="0" smtClean="0"/>
              <a:t>(“</a:t>
            </a:r>
            <a:r>
              <a:rPr lang="en-US" b="1" dirty="0" smtClean="0">
                <a:solidFill>
                  <a:srgbClr val="008000"/>
                </a:solidFill>
              </a:rPr>
              <a:t>Enter name of car</a:t>
            </a:r>
            <a:r>
              <a:rPr lang="en-US" b="1" dirty="0" smtClean="0"/>
              <a:t>:\n”);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gets(</a:t>
            </a:r>
            <a:r>
              <a:rPr lang="en-US" b="1" dirty="0" smtClean="0"/>
              <a:t>myCar.name);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printf</a:t>
            </a:r>
            <a:r>
              <a:rPr lang="en-US" b="1" dirty="0" smtClean="0"/>
              <a:t>(“</a:t>
            </a:r>
            <a:r>
              <a:rPr lang="en-US" b="1" dirty="0" smtClean="0">
                <a:solidFill>
                  <a:srgbClr val="008000"/>
                </a:solidFill>
              </a:rPr>
              <a:t>Enter number of seats in car</a:t>
            </a:r>
            <a:r>
              <a:rPr lang="en-US" b="1" dirty="0" smtClean="0"/>
              <a:t>:\n”);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scanf</a:t>
            </a:r>
            <a:r>
              <a:rPr lang="en-US" b="1" dirty="0" smtClean="0"/>
              <a:t>(“%d”, &amp;</a:t>
            </a:r>
            <a:r>
              <a:rPr lang="en-US" b="1" dirty="0" err="1" smtClean="0"/>
              <a:t>myCar.seats</a:t>
            </a:r>
            <a:r>
              <a:rPr lang="en-US" b="1" dirty="0" smtClean="0"/>
              <a:t>);	</a:t>
            </a:r>
          </a:p>
          <a:p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/>
              <a:t>(“</a:t>
            </a:r>
            <a:r>
              <a:rPr lang="en-US" b="1" dirty="0" smtClean="0">
                <a:solidFill>
                  <a:srgbClr val="008000"/>
                </a:solidFill>
              </a:rPr>
              <a:t>Enter price of car</a:t>
            </a:r>
            <a:r>
              <a:rPr lang="en-US" b="1" dirty="0" smtClean="0"/>
              <a:t>:\n”);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b="1" dirty="0" smtClean="0">
                <a:solidFill>
                  <a:srgbClr val="0000FF"/>
                </a:solidFill>
              </a:rPr>
              <a:t>scanf</a:t>
            </a:r>
            <a:r>
              <a:rPr lang="en-US" b="1" dirty="0" smtClean="0"/>
              <a:t>(“%f”, &amp;</a:t>
            </a:r>
            <a:r>
              <a:rPr lang="en-US" b="1" dirty="0" err="1" smtClean="0"/>
              <a:t>myCar.price</a:t>
            </a:r>
            <a:r>
              <a:rPr lang="en-US" b="1" dirty="0" smtClean="0"/>
              <a:t>);</a:t>
            </a:r>
          </a:p>
          <a:p>
            <a:pPr>
              <a:defRPr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/>
              <a:t>(“\</a:t>
            </a:r>
            <a:r>
              <a:rPr lang="en-US" b="1" dirty="0" smtClean="0">
                <a:solidFill>
                  <a:srgbClr val="008000"/>
                </a:solidFill>
              </a:rPr>
              <a:t>n\</a:t>
            </a:r>
            <a:r>
              <a:rPr lang="en-US" b="1" dirty="0" err="1" smtClean="0">
                <a:solidFill>
                  <a:srgbClr val="008000"/>
                </a:solidFill>
              </a:rPr>
              <a:t>nParticulars</a:t>
            </a:r>
            <a:r>
              <a:rPr lang="en-US" b="1" dirty="0" smtClean="0">
                <a:solidFill>
                  <a:srgbClr val="008000"/>
                </a:solidFill>
              </a:rPr>
              <a:t> of car are</a:t>
            </a:r>
            <a:r>
              <a:rPr lang="en-US" b="1" dirty="0" smtClean="0"/>
              <a:t>:\n”);</a:t>
            </a:r>
          </a:p>
          <a:p>
            <a:pPr>
              <a:defRPr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/>
              <a:t>(“</a:t>
            </a:r>
            <a:r>
              <a:rPr lang="en-US" b="1" dirty="0" smtClean="0">
                <a:solidFill>
                  <a:srgbClr val="008000"/>
                </a:solidFill>
              </a:rPr>
              <a:t>Car name</a:t>
            </a:r>
            <a:r>
              <a:rPr lang="en-US" b="1" dirty="0" smtClean="0"/>
              <a:t>:%</a:t>
            </a:r>
            <a:r>
              <a:rPr lang="en-US" b="1" dirty="0" err="1" smtClean="0"/>
              <a:t>s”,myCar.name</a:t>
            </a:r>
            <a:r>
              <a:rPr lang="en-US" b="1" dirty="0" smtClean="0"/>
              <a:t>);</a:t>
            </a:r>
          </a:p>
          <a:p>
            <a:pPr>
              <a:defRPr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0000FF"/>
                </a:solidFill>
              </a:rPr>
              <a:t>printf</a:t>
            </a:r>
            <a:r>
              <a:rPr lang="en-US" b="1" dirty="0" smtClean="0"/>
              <a:t>(“\</a:t>
            </a:r>
            <a:r>
              <a:rPr lang="en-US" b="1" dirty="0" err="1" smtClean="0">
                <a:solidFill>
                  <a:srgbClr val="008000"/>
                </a:solidFill>
              </a:rPr>
              <a:t>nNumber</a:t>
            </a:r>
            <a:r>
              <a:rPr lang="en-US" b="1" dirty="0" smtClean="0">
                <a:solidFill>
                  <a:srgbClr val="008000"/>
                </a:solidFill>
              </a:rPr>
              <a:t> of seats</a:t>
            </a:r>
            <a:r>
              <a:rPr lang="en-US" b="1" dirty="0" smtClean="0"/>
              <a:t>:%d”, </a:t>
            </a:r>
            <a:r>
              <a:rPr lang="en-US" b="1" dirty="0" err="1" smtClean="0"/>
              <a:t>myCar.seats</a:t>
            </a:r>
            <a:r>
              <a:rPr lang="en-US" b="1" dirty="0" smtClean="0"/>
              <a:t>);</a:t>
            </a: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</a:rPr>
              <a:t>   printf</a:t>
            </a:r>
            <a:r>
              <a:rPr lang="en-US" b="1" dirty="0" smtClean="0"/>
              <a:t>(“\</a:t>
            </a:r>
            <a:r>
              <a:rPr lang="en-US" b="1" dirty="0" err="1" smtClean="0">
                <a:solidFill>
                  <a:srgbClr val="008000"/>
                </a:solidFill>
              </a:rPr>
              <a:t>nPrice</a:t>
            </a:r>
            <a:r>
              <a:rPr lang="en-US" b="1" dirty="0" smtClean="0"/>
              <a:t>:%f”, </a:t>
            </a:r>
            <a:r>
              <a:rPr lang="en-US" b="1" dirty="0" err="1" smtClean="0"/>
              <a:t>myCar.price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} //end main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pPr marL="0" indent="0"/>
            <a:r>
              <a:rPr lang="en-US" dirty="0" smtClean="0">
                <a:solidFill>
                  <a:schemeClr val="accent1"/>
                </a:solidFill>
              </a:rPr>
              <a:t>Program to enter data into structure.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imes New Roman" charset="0"/>
              </a:rPr>
              <a:t>Declaration of a structure</a:t>
            </a:r>
          </a:p>
          <a:p>
            <a:r>
              <a:rPr lang="en-US" dirty="0" smtClean="0">
                <a:cs typeface="Times New Roman" charset="0"/>
              </a:rPr>
              <a:t>Definition and initialization of structures.</a:t>
            </a:r>
          </a:p>
          <a:p>
            <a:r>
              <a:rPr lang="en-US" dirty="0" smtClean="0">
                <a:cs typeface="Times New Roman" charset="0"/>
              </a:rPr>
              <a:t>Accessing structures.</a:t>
            </a:r>
            <a:endParaRPr lang="en-US" dirty="0">
              <a:cs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0" y="685800"/>
            <a:ext cx="6400800" cy="2696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name of car: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Micra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number of seats in car: 4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price of car: 600000</a:t>
            </a:r>
          </a:p>
          <a:p>
            <a:pPr>
              <a:buNone/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Particulars of car are: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 name: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Micra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 of seats: 4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Price: 600000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Array &amp; Structure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828800"/>
          <a:ext cx="8382000" cy="41147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1000"/>
                <a:gridCol w="4191000"/>
              </a:tblGrid>
              <a:tr h="67795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Array</a:t>
                      </a:r>
                      <a:endParaRPr lang="en-IN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Structure</a:t>
                      </a:r>
                      <a:endParaRPr lang="en-IN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1. It is a collection of</a:t>
                      </a:r>
                      <a:r>
                        <a:rPr lang="en-US" baseline="0" dirty="0" smtClean="0"/>
                        <a:t> data items of same data type.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 It</a:t>
                      </a:r>
                      <a:r>
                        <a:rPr lang="en-US" baseline="0" dirty="0" smtClean="0"/>
                        <a:t> is a collection of data items of different data types.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2. It has declaration</a:t>
                      </a:r>
                      <a:r>
                        <a:rPr lang="en-US" baseline="0" dirty="0" smtClean="0"/>
                        <a:t> only.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It has declaration &amp; definition.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3. There</a:t>
                      </a:r>
                      <a:r>
                        <a:rPr lang="en-US" baseline="0" dirty="0" smtClean="0"/>
                        <a:t> is no keyword.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US" dirty="0" err="1" smtClean="0"/>
                        <a:t>s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truct</a:t>
                      </a:r>
                      <a:r>
                        <a:rPr lang="en-US" dirty="0" smtClean="0"/>
                        <a:t> is the keyword.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4. An array name represents</a:t>
                      </a:r>
                      <a:r>
                        <a:rPr lang="en-US" baseline="0" dirty="0" smtClean="0"/>
                        <a:t> the address of the starting element.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 A structure</a:t>
                      </a:r>
                      <a:r>
                        <a:rPr lang="en-US" baseline="0" dirty="0" smtClean="0"/>
                        <a:t> name is called tag. It is a short hand notation of the declaration.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 smtClean="0"/>
                        <a:t>5. An</a:t>
                      </a:r>
                      <a:r>
                        <a:rPr lang="en-US" baseline="0" dirty="0" smtClean="0"/>
                        <a:t> array cannot have bit fields.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 It may contain bit fields.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22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Console" pitchFamily="49" charset="0"/>
              </a:rPr>
              <a:t>typedef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err="1">
                <a:latin typeface="Lucida Console" pitchFamily="49" charset="0"/>
              </a:rPr>
              <a:t>typedef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Creates synonyms (aliases) for previously defined data types</a:t>
            </a:r>
          </a:p>
          <a:p>
            <a:pPr lvl="1"/>
            <a:r>
              <a:rPr lang="en-US" dirty="0"/>
              <a:t>Use </a:t>
            </a:r>
            <a:r>
              <a:rPr lang="en-US" sz="2000" dirty="0" err="1">
                <a:latin typeface="Lucida Console" pitchFamily="49" charset="0"/>
              </a:rPr>
              <a:t>typedef</a:t>
            </a:r>
            <a:r>
              <a:rPr lang="en-US" dirty="0"/>
              <a:t> to create shorter type names</a:t>
            </a:r>
          </a:p>
          <a:p>
            <a:pPr lvl="1"/>
            <a:r>
              <a:rPr lang="en-US" dirty="0"/>
              <a:t>Example:</a:t>
            </a:r>
          </a:p>
          <a:p>
            <a:pPr lvl="3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typedef</a:t>
            </a:r>
            <a:r>
              <a:rPr lang="en-US" sz="1800" dirty="0">
                <a:latin typeface="Lucida Console" pitchFamily="49" charset="0"/>
              </a:rPr>
              <a:t> </a:t>
            </a:r>
            <a:r>
              <a:rPr lang="en-US" sz="1800" dirty="0" err="1">
                <a:latin typeface="Lucida Console" pitchFamily="49" charset="0"/>
              </a:rPr>
              <a:t>struct</a:t>
            </a:r>
            <a:r>
              <a:rPr lang="en-US" sz="1800" dirty="0">
                <a:latin typeface="Lucida Console" pitchFamily="49" charset="0"/>
              </a:rPr>
              <a:t> </a:t>
            </a:r>
            <a:r>
              <a:rPr lang="en-US" sz="1800" dirty="0" smtClean="0">
                <a:latin typeface="Lucida Console" pitchFamily="49" charset="0"/>
              </a:rPr>
              <a:t>car </a:t>
            </a:r>
            <a:r>
              <a:rPr lang="en-US" sz="1800" dirty="0" err="1" smtClean="0">
                <a:latin typeface="Lucida Console" pitchFamily="49" charset="0"/>
              </a:rPr>
              <a:t>CAR</a:t>
            </a:r>
            <a:r>
              <a:rPr lang="en-US" sz="1800" dirty="0" smtClean="0">
                <a:latin typeface="Lucida Console" pitchFamily="49" charset="0"/>
              </a:rPr>
              <a:t>;</a:t>
            </a:r>
            <a:endParaRPr lang="en-US" sz="1800" dirty="0">
              <a:latin typeface="Lucida Console" pitchFamily="49" charset="0"/>
            </a:endParaRPr>
          </a:p>
          <a:p>
            <a:pPr lvl="1"/>
            <a:r>
              <a:rPr lang="en-US" dirty="0"/>
              <a:t>Defines a new type name </a:t>
            </a:r>
            <a:r>
              <a:rPr lang="en-US" sz="2000" dirty="0" smtClean="0">
                <a:latin typeface="Lucida Console" pitchFamily="49" charset="0"/>
              </a:rPr>
              <a:t>CAR</a:t>
            </a:r>
            <a:r>
              <a:rPr lang="en-US" dirty="0" smtClean="0"/>
              <a:t> </a:t>
            </a:r>
            <a:r>
              <a:rPr lang="en-US" dirty="0"/>
              <a:t>as a synonym for type </a:t>
            </a:r>
            <a:r>
              <a:rPr lang="en-US" sz="2000" dirty="0" err="1">
                <a:latin typeface="Lucida Console" pitchFamily="49" charset="0"/>
              </a:rPr>
              <a:t>struct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smtClean="0">
                <a:latin typeface="Lucida Console" pitchFamily="49" charset="0"/>
              </a:rPr>
              <a:t>car </a:t>
            </a:r>
            <a:r>
              <a:rPr lang="en-US" sz="2000" dirty="0">
                <a:latin typeface="Lucida Console" pitchFamily="49" charset="0"/>
              </a:rPr>
              <a:t>*</a:t>
            </a:r>
          </a:p>
          <a:p>
            <a:pPr lvl="1"/>
            <a:r>
              <a:rPr lang="en-US" sz="2000" dirty="0" err="1">
                <a:latin typeface="Lucida Console" pitchFamily="49" charset="0"/>
              </a:rPr>
              <a:t>typedef</a:t>
            </a:r>
            <a:r>
              <a:rPr lang="en-US" dirty="0"/>
              <a:t> does not create a new data type</a:t>
            </a:r>
          </a:p>
          <a:p>
            <a:pPr lvl="2"/>
            <a:r>
              <a:rPr lang="en-US" dirty="0"/>
              <a:t>Only creates an </a:t>
            </a:r>
            <a:r>
              <a:rPr lang="en-US" dirty="0" smtClean="0"/>
              <a:t>alias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Console" pitchFamily="49" charset="0"/>
              </a:rPr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 programmers often use </a:t>
            </a:r>
            <a:r>
              <a:rPr lang="en-US" dirty="0" err="1" smtClean="0">
                <a:latin typeface="Lucida Console" pitchFamily="49" charset="0"/>
              </a:rPr>
              <a:t>typedef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smtClean="0"/>
              <a:t>to define a structure type, so a structure </a:t>
            </a:r>
            <a:r>
              <a:rPr lang="en-US" b="1" dirty="0" smtClean="0"/>
              <a:t>tag</a:t>
            </a:r>
            <a:r>
              <a:rPr lang="en-US" dirty="0" smtClean="0"/>
              <a:t> is not required.</a:t>
            </a:r>
          </a:p>
          <a:p>
            <a:r>
              <a:rPr lang="en-US" dirty="0" smtClean="0"/>
              <a:t>For example, the following definition</a:t>
            </a:r>
          </a:p>
          <a:p>
            <a:pPr lvl="2">
              <a:buNone/>
            </a:pPr>
            <a:r>
              <a:rPr lang="en-US" dirty="0" err="1" smtClean="0">
                <a:latin typeface="Lucida Console" pitchFamily="49" charset="0"/>
              </a:rPr>
              <a:t>typedef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struct</a:t>
            </a:r>
            <a:r>
              <a:rPr lang="en-US" dirty="0" smtClean="0">
                <a:latin typeface="Lucida Console" pitchFamily="49" charset="0"/>
              </a:rPr>
              <a:t> {</a:t>
            </a:r>
          </a:p>
          <a:p>
            <a:pPr lvl="2">
              <a:buNone/>
            </a:pPr>
            <a:r>
              <a:rPr lang="en-US" dirty="0" smtClean="0">
                <a:latin typeface="Lucida Console" pitchFamily="49" charset="0"/>
              </a:rPr>
              <a:t>		char *name;</a:t>
            </a:r>
          </a:p>
          <a:p>
            <a:pPr lvl="2">
              <a:buNone/>
            </a:pPr>
            <a:r>
              <a:rPr lang="en-US" dirty="0" smtClean="0">
                <a:latin typeface="Lucida Console" pitchFamily="49" charset="0"/>
              </a:rPr>
              <a:t>		int seats;</a:t>
            </a:r>
          </a:p>
          <a:p>
            <a:pPr lvl="2">
              <a:buNone/>
            </a:pPr>
            <a:r>
              <a:rPr lang="en-US" dirty="0" smtClean="0">
                <a:latin typeface="Lucida Console" pitchFamily="49" charset="0"/>
              </a:rPr>
              <a:t>		</a:t>
            </a:r>
            <a:r>
              <a:rPr lang="en-US" dirty="0" err="1" smtClean="0">
                <a:latin typeface="Lucida Console" pitchFamily="49" charset="0"/>
              </a:rPr>
              <a:t>flaot</a:t>
            </a:r>
            <a:r>
              <a:rPr lang="en-US" dirty="0" smtClean="0">
                <a:latin typeface="Lucida Console" pitchFamily="49" charset="0"/>
              </a:rPr>
              <a:t> price</a:t>
            </a:r>
          </a:p>
          <a:p>
            <a:pPr lvl="2">
              <a:buNone/>
            </a:pPr>
            <a:r>
              <a:rPr lang="en-US" dirty="0" smtClean="0">
                <a:latin typeface="Lucida Console" pitchFamily="49" charset="0"/>
              </a:rPr>
              <a:t>		}car;</a:t>
            </a:r>
          </a:p>
          <a:p>
            <a:pPr>
              <a:buNone/>
            </a:pPr>
            <a:r>
              <a:rPr lang="en-US" dirty="0" smtClean="0"/>
              <a:t>     creates the structure type car without the need for a separate </a:t>
            </a:r>
            <a:r>
              <a:rPr lang="en-US" dirty="0" err="1" smtClean="0"/>
              <a:t>typedef</a:t>
            </a:r>
            <a:r>
              <a:rPr lang="en-US" dirty="0" smtClean="0"/>
              <a:t> statement.</a:t>
            </a:r>
          </a:p>
          <a:p>
            <a:r>
              <a:rPr lang="en-US" sz="2400" dirty="0" smtClean="0">
                <a:latin typeface="Lucida Console" pitchFamily="49" charset="0"/>
              </a:rPr>
              <a:t>car </a:t>
            </a:r>
            <a:r>
              <a:rPr lang="en-US" sz="2400" dirty="0" err="1" smtClean="0">
                <a:latin typeface="Lucida Console" pitchFamily="49" charset="0"/>
              </a:rPr>
              <a:t>myCar</a:t>
            </a:r>
            <a:r>
              <a:rPr lang="en-US" sz="2400" dirty="0" smtClean="0">
                <a:latin typeface="Lucida Console" pitchFamily="49" charset="0"/>
              </a:rPr>
              <a:t>; /*we can create variable of car without using </a:t>
            </a:r>
            <a:r>
              <a:rPr lang="en-US" sz="2400" dirty="0" err="1" smtClean="0">
                <a:latin typeface="Lucida Console" pitchFamily="49" charset="0"/>
              </a:rPr>
              <a:t>struct</a:t>
            </a:r>
            <a:r>
              <a:rPr lang="en-US" sz="2400" dirty="0" smtClean="0">
                <a:latin typeface="Lucida Console" pitchFamily="49" charset="0"/>
              </a:rPr>
              <a:t> keyword*/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Class: Structure, functions and pointers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Introduction</a:t>
            </a:r>
            <a:endParaRPr lang="en-US" dirty="0">
              <a:latin typeface="Arial" charset="0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Structures are </a:t>
            </a:r>
            <a:r>
              <a:rPr lang="en-US" b="1" dirty="0" smtClean="0"/>
              <a:t>derived data types—they are constructed using objects of other types.</a:t>
            </a:r>
            <a:endParaRPr lang="en-US" dirty="0" smtClean="0"/>
          </a:p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Structure is a group of data items of different data types held together in a single unit.</a:t>
            </a:r>
            <a:endParaRPr lang="en-US" dirty="0"/>
          </a:p>
          <a:p>
            <a:pPr lvl="1"/>
            <a:r>
              <a:rPr lang="en-US" dirty="0"/>
              <a:t>Collections of related </a:t>
            </a:r>
            <a:r>
              <a:rPr lang="en-US" dirty="0" smtClean="0"/>
              <a:t>variables </a:t>
            </a:r>
            <a:r>
              <a:rPr lang="en-US" dirty="0"/>
              <a:t>under </a:t>
            </a:r>
            <a:r>
              <a:rPr lang="en-US" b="1" dirty="0"/>
              <a:t>one name</a:t>
            </a:r>
          </a:p>
          <a:p>
            <a:pPr lvl="2"/>
            <a:r>
              <a:rPr lang="en-US" dirty="0"/>
              <a:t>Can contain variables of different data types</a:t>
            </a:r>
          </a:p>
          <a:p>
            <a:pPr lvl="1"/>
            <a:r>
              <a:rPr lang="en-US" dirty="0"/>
              <a:t>Commonly used to define records to be stored in </a:t>
            </a:r>
            <a:r>
              <a:rPr lang="en-US" dirty="0" smtClean="0"/>
              <a:t>files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Structures?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Q</a:t>
            </a:r>
            <a:r>
              <a:rPr lang="en-US" dirty="0" smtClean="0"/>
              <a:t>uite </a:t>
            </a:r>
            <a:r>
              <a:rPr lang="en-US" dirty="0"/>
              <a:t>often we deal with entities that are collection of dissimilar data types. </a:t>
            </a:r>
          </a:p>
          <a:p>
            <a:r>
              <a:rPr lang="en-US" dirty="0"/>
              <a:t>For example, suppose you want to store data about a </a:t>
            </a:r>
            <a:r>
              <a:rPr lang="en-US" b="1" dirty="0" smtClean="0"/>
              <a:t>car</a:t>
            </a:r>
            <a:r>
              <a:rPr lang="en-US" dirty="0" smtClean="0"/>
              <a:t>. </a:t>
            </a:r>
            <a:r>
              <a:rPr lang="en-US" dirty="0"/>
              <a:t>You might want to store its name (a string), its price (a float) and number of </a:t>
            </a:r>
            <a:r>
              <a:rPr lang="en-US" dirty="0" smtClean="0"/>
              <a:t>seats </a:t>
            </a:r>
            <a:r>
              <a:rPr lang="en-US" dirty="0"/>
              <a:t>in it (an int).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data about say 3 such </a:t>
            </a:r>
            <a:r>
              <a:rPr lang="en-US" dirty="0" smtClean="0"/>
              <a:t>cars </a:t>
            </a:r>
            <a:r>
              <a:rPr lang="en-US" dirty="0"/>
              <a:t>is to be stored, then we can follow two approaches: </a:t>
            </a:r>
          </a:p>
          <a:p>
            <a:pPr lvl="1"/>
            <a:r>
              <a:rPr lang="en-US" dirty="0"/>
              <a:t>Construct individual arrays, one for storing names, another for storing prices and still another for storing number of </a:t>
            </a:r>
            <a:r>
              <a:rPr lang="en-US" dirty="0" smtClean="0"/>
              <a:t>seats. </a:t>
            </a:r>
            <a:endParaRPr lang="en-US" dirty="0"/>
          </a:p>
          <a:p>
            <a:pPr lvl="1"/>
            <a:r>
              <a:rPr lang="en-US" dirty="0"/>
              <a:t>Use a structure variable.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482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5098999"/>
            <a:ext cx="1830629" cy="1149401"/>
          </a:xfrm>
          <a:prstGeom prst="rect">
            <a:avLst/>
          </a:prstGeom>
          <a:noFill/>
        </p:spPr>
      </p:pic>
      <p:pic>
        <p:nvPicPr>
          <p:cNvPr id="20483" name="Picture 3" descr="C:\Program Files (x86)\Microsoft Office\MEDIA\CAGCAT10\j0216858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1829" y="6024067"/>
            <a:ext cx="1826971" cy="833933"/>
          </a:xfrm>
          <a:prstGeom prst="rect">
            <a:avLst/>
          </a:prstGeom>
          <a:noFill/>
        </p:spPr>
      </p:pic>
      <p:pic>
        <p:nvPicPr>
          <p:cNvPr id="20484" name="Picture 4" descr="C:\Program Files (x86)\Microsoft Office\MEDIA\CAGCAT10\j0251925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1659" y="5052060"/>
            <a:ext cx="1812341" cy="1805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406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three aspects of working with structures:</a:t>
            </a:r>
          </a:p>
          <a:p>
            <a:pPr lvl="1"/>
            <a:r>
              <a:rPr lang="en-US" dirty="0" smtClean="0"/>
              <a:t>Defining a structure type</a:t>
            </a:r>
          </a:p>
          <a:p>
            <a:pPr lvl="1"/>
            <a:r>
              <a:rPr lang="en-US" dirty="0" smtClean="0"/>
              <a:t>Declaring variables and constants of newly created type</a:t>
            </a:r>
          </a:p>
          <a:p>
            <a:pPr lvl="1"/>
            <a:r>
              <a:rPr lang="en-US" dirty="0" smtClean="0"/>
              <a:t>Using and performing operations on the objects of structure 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4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Definition</a:t>
            </a:r>
            <a:endParaRPr lang="en-US" dirty="0"/>
          </a:p>
        </p:txBody>
      </p:sp>
      <p:pic>
        <p:nvPicPr>
          <p:cNvPr id="4" name="Content Placeholder 3" descr="Syntax pi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5065358" cy="2971800"/>
          </a:xfrm>
        </p:spPr>
      </p:pic>
      <p:sp>
        <p:nvSpPr>
          <p:cNvPr id="5" name="Rectangle 4"/>
          <p:cNvSpPr/>
          <p:nvPr/>
        </p:nvSpPr>
        <p:spPr>
          <a:xfrm>
            <a:off x="914400" y="2062877"/>
            <a:ext cx="419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 smtClean="0">
                <a:solidFill>
                  <a:srgbClr val="C00000"/>
                </a:solidFill>
                <a:latin typeface="Lucida Console" pitchFamily="49" charset="0"/>
              </a:rPr>
              <a:t>struct</a:t>
            </a: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  </a:t>
            </a:r>
            <a:r>
              <a:rPr lang="en-US" b="1" dirty="0" err="1" smtClean="0">
                <a:solidFill>
                  <a:srgbClr val="C00000"/>
                </a:solidFill>
                <a:latin typeface="Lucida Console" pitchFamily="49" charset="0"/>
              </a:rPr>
              <a:t>sname</a:t>
            </a: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 {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type var1;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type var2;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type var3;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	.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	.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	type </a:t>
            </a:r>
            <a:r>
              <a:rPr lang="en-US" b="1" dirty="0" err="1" smtClean="0">
                <a:solidFill>
                  <a:srgbClr val="C00000"/>
                </a:solidFill>
                <a:latin typeface="Lucida Console" pitchFamily="49" charset="0"/>
              </a:rPr>
              <a:t>varN</a:t>
            </a: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;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Lucida Console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572000"/>
            <a:ext cx="5105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struct </a:t>
            </a:r>
            <a:r>
              <a:rPr lang="en-US" dirty="0"/>
              <a:t>is a keyword to define a structure.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sname </a:t>
            </a:r>
            <a:r>
              <a:rPr lang="en-US" dirty="0"/>
              <a:t> is the name given to the </a:t>
            </a:r>
            <a:r>
              <a:rPr lang="en-US" dirty="0" smtClean="0"/>
              <a:t>structure/structure tag.</a:t>
            </a:r>
            <a:endParaRPr 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type</a:t>
            </a:r>
            <a:r>
              <a:rPr lang="en-US" dirty="0"/>
              <a:t>  is a built-in data type.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var1,var2,var3,…..,varN</a:t>
            </a:r>
            <a:r>
              <a:rPr lang="en-US" dirty="0"/>
              <a:t> are elements of structure being defined</a:t>
            </a:r>
            <a:r>
              <a:rPr lang="en-US" dirty="0" smtClean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C00000"/>
                </a:solidFill>
              </a:rPr>
              <a:t>;</a:t>
            </a:r>
            <a:r>
              <a:rPr lang="en-US" dirty="0" smtClean="0"/>
              <a:t> semicolon at the end.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/>
              <a:t>Definitions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Example:</a:t>
            </a:r>
            <a:endParaRPr lang="en-US" dirty="0"/>
          </a:p>
          <a:p>
            <a:pPr lvl="3">
              <a:buFontTx/>
              <a:buNone/>
            </a:pPr>
            <a:r>
              <a:rPr lang="en-US" dirty="0"/>
              <a:t>	</a:t>
            </a:r>
            <a:r>
              <a:rPr lang="en-US" sz="1800" dirty="0" err="1">
                <a:latin typeface="Lucida Console" pitchFamily="49" charset="0"/>
              </a:rPr>
              <a:t>struct</a:t>
            </a:r>
            <a:r>
              <a:rPr lang="en-US" sz="1800" dirty="0">
                <a:latin typeface="Lucida Console" pitchFamily="49" charset="0"/>
              </a:rPr>
              <a:t> </a:t>
            </a:r>
            <a:r>
              <a:rPr lang="en-US" sz="1800" dirty="0" smtClean="0">
                <a:latin typeface="Lucida Console" pitchFamily="49" charset="0"/>
              </a:rPr>
              <a:t>car{</a:t>
            </a:r>
            <a:endParaRPr lang="en-US" sz="1800" dirty="0">
              <a:latin typeface="Lucida Console" pitchFamily="49" charset="0"/>
            </a:endParaRP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char *name;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int seats;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float price </a:t>
            </a:r>
            <a:r>
              <a:rPr lang="en-US" sz="1800" dirty="0">
                <a:latin typeface="Lucida Console" pitchFamily="49" charset="0"/>
              </a:rPr>
              <a:t/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 };</a:t>
            </a:r>
          </a:p>
          <a:p>
            <a:pPr lvl="1"/>
            <a:r>
              <a:rPr lang="en-US" sz="2400" dirty="0" err="1">
                <a:latin typeface="Lucida Console" pitchFamily="49" charset="0"/>
              </a:rPr>
              <a:t>struct</a:t>
            </a:r>
            <a:r>
              <a:rPr lang="en-US" sz="2400" dirty="0"/>
              <a:t> </a:t>
            </a:r>
            <a:r>
              <a:rPr lang="en-US" sz="2400" b="1" dirty="0" smtClean="0"/>
              <a:t>keyword</a:t>
            </a:r>
            <a:r>
              <a:rPr lang="en-US" sz="2400" dirty="0" smtClean="0"/>
              <a:t> introduces </a:t>
            </a:r>
            <a:r>
              <a:rPr lang="en-US" sz="2400" dirty="0"/>
              <a:t>the definition for structure </a:t>
            </a:r>
            <a:r>
              <a:rPr lang="en-US" sz="2400" dirty="0" smtClean="0">
                <a:latin typeface="Lucida Console" pitchFamily="49" charset="0"/>
              </a:rPr>
              <a:t>car</a:t>
            </a:r>
            <a:endParaRPr lang="en-US" sz="2400" dirty="0">
              <a:latin typeface="Lucida Console" pitchFamily="49" charset="0"/>
            </a:endParaRPr>
          </a:p>
          <a:p>
            <a:pPr lvl="1"/>
            <a:r>
              <a:rPr lang="en-US" sz="2400" dirty="0" smtClean="0">
                <a:latin typeface="Lucida Console" pitchFamily="49" charset="0"/>
              </a:rPr>
              <a:t>car</a:t>
            </a:r>
            <a:r>
              <a:rPr lang="en-US" sz="2400" dirty="0" smtClean="0"/>
              <a:t> </a:t>
            </a:r>
            <a:r>
              <a:rPr lang="en-US" sz="2400" dirty="0"/>
              <a:t>is the structure </a:t>
            </a:r>
            <a:r>
              <a:rPr lang="en-US" sz="2400" dirty="0" smtClean="0"/>
              <a:t>name or tag </a:t>
            </a:r>
            <a:r>
              <a:rPr lang="en-US" sz="2400" dirty="0"/>
              <a:t>and is used to declare variables of the structure type </a:t>
            </a:r>
          </a:p>
          <a:p>
            <a:pPr lvl="1"/>
            <a:r>
              <a:rPr lang="en-US" sz="2400" dirty="0" smtClean="0">
                <a:latin typeface="Lucida Console" pitchFamily="49" charset="0"/>
              </a:rPr>
              <a:t>car</a:t>
            </a:r>
            <a:r>
              <a:rPr lang="en-US" sz="2400" dirty="0" smtClean="0"/>
              <a:t> </a:t>
            </a:r>
            <a:r>
              <a:rPr lang="en-US" sz="2400" dirty="0"/>
              <a:t>contains </a:t>
            </a:r>
            <a:r>
              <a:rPr lang="en-US" sz="2400" dirty="0" smtClean="0"/>
              <a:t>three </a:t>
            </a:r>
            <a:r>
              <a:rPr lang="en-US" sz="2400" dirty="0"/>
              <a:t>members of type </a:t>
            </a:r>
            <a:r>
              <a:rPr lang="en-US" sz="2400" dirty="0" smtClean="0">
                <a:latin typeface="Lucida Console" pitchFamily="49" charset="0"/>
              </a:rPr>
              <a:t>char, float, int</a:t>
            </a:r>
            <a:endParaRPr lang="en-US" sz="2400" dirty="0">
              <a:latin typeface="Lucida Console" pitchFamily="49" charset="0"/>
            </a:endParaRPr>
          </a:p>
          <a:p>
            <a:pPr lvl="2"/>
            <a:r>
              <a:rPr lang="en-US" dirty="0"/>
              <a:t>These members are </a:t>
            </a:r>
            <a:r>
              <a:rPr lang="en-US" dirty="0" smtClean="0">
                <a:latin typeface="Lucida Console" pitchFamily="49" charset="0"/>
              </a:rPr>
              <a:t>name, price </a:t>
            </a:r>
            <a:r>
              <a:rPr lang="en-US" dirty="0" smtClean="0"/>
              <a:t>and </a:t>
            </a:r>
            <a:r>
              <a:rPr lang="en-US" dirty="0" smtClean="0">
                <a:latin typeface="Lucida Console" pitchFamily="49" charset="0"/>
              </a:rPr>
              <a:t>seats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No variable has been associated with this structure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/>
              <a:t>No memory is set aside for this structure.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Structure </a:t>
            </a:r>
            <a:r>
              <a:rPr lang="en-US" dirty="0">
                <a:latin typeface="+mn-lt"/>
              </a:rPr>
              <a:t>Definitions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 err="1">
                <a:latin typeface="Lucida Console" pitchFamily="49" charset="0"/>
              </a:rPr>
              <a:t>struct</a:t>
            </a:r>
            <a:r>
              <a:rPr lang="en-US" dirty="0"/>
              <a:t> information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structure definition does not reserve space in memory 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/>
              <a:t>Instead creates a new data type used to define structure variables</a:t>
            </a:r>
          </a:p>
          <a:p>
            <a:r>
              <a:rPr lang="en-US" dirty="0" smtClean="0"/>
              <a:t>Defining variables of structure type</a:t>
            </a:r>
            <a:endParaRPr lang="en-US" dirty="0"/>
          </a:p>
          <a:p>
            <a:pPr lvl="1"/>
            <a:r>
              <a:rPr lang="en-US" dirty="0"/>
              <a:t>Defined like other variables: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Car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, cars[5], </a:t>
            </a:r>
            <a:r>
              <a:rPr lang="en-US" sz="1800" dirty="0">
                <a:latin typeface="Lucida Console" pitchFamily="49" charset="0"/>
              </a:rPr>
              <a:t>*</a:t>
            </a:r>
            <a:r>
              <a:rPr lang="en-US" sz="1800" dirty="0" err="1">
                <a:latin typeface="Lucida Console" pitchFamily="49" charset="0"/>
              </a:rPr>
              <a:t>cPtr</a:t>
            </a:r>
            <a:r>
              <a:rPr lang="en-US" sz="1800" dirty="0">
                <a:latin typeface="Lucida Console" pitchFamily="49" charset="0"/>
              </a:rPr>
              <a:t>;</a:t>
            </a:r>
          </a:p>
          <a:p>
            <a:pPr lvl="1"/>
            <a:r>
              <a:rPr lang="en-US" dirty="0"/>
              <a:t>Can use a comma separated </a:t>
            </a:r>
            <a:r>
              <a:rPr lang="en-US" dirty="0" smtClean="0"/>
              <a:t>list along with structure definition:</a:t>
            </a:r>
            <a:endParaRPr lang="en-US" dirty="0"/>
          </a:p>
          <a:p>
            <a:pPr lvl="3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struct</a:t>
            </a:r>
            <a:r>
              <a:rPr lang="en-US" sz="1800" dirty="0" smtClean="0">
                <a:latin typeface="Lucida Console" pitchFamily="49" charset="0"/>
              </a:rPr>
              <a:t> car{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char *name;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int seats;</a:t>
            </a:r>
          </a:p>
          <a:p>
            <a:pPr lvl="3">
              <a:buFontTx/>
              <a:buNone/>
            </a:pPr>
            <a:r>
              <a:rPr lang="en-US" sz="1800" dirty="0" smtClean="0">
                <a:latin typeface="Lucida Console" pitchFamily="49" charset="0"/>
              </a:rPr>
              <a:t>		float price;</a:t>
            </a:r>
            <a:br>
              <a:rPr lang="en-US" sz="1800" dirty="0" smtClean="0">
                <a:latin typeface="Lucida Console" pitchFamily="49" charset="0"/>
              </a:rPr>
            </a:br>
            <a:r>
              <a:rPr lang="en-US" sz="1800" dirty="0" smtClean="0">
                <a:latin typeface="Lucida Console" pitchFamily="49" charset="0"/>
              </a:rPr>
              <a:t>} </a:t>
            </a:r>
            <a:r>
              <a:rPr lang="en-US" sz="1800" dirty="0" err="1" smtClean="0">
                <a:latin typeface="Lucida Console" pitchFamily="49" charset="0"/>
              </a:rPr>
              <a:t>myCar</a:t>
            </a:r>
            <a:r>
              <a:rPr lang="en-US" sz="1800" dirty="0" smtClean="0">
                <a:latin typeface="Lucida Console" pitchFamily="49" charset="0"/>
              </a:rPr>
              <a:t>, cars[5], </a:t>
            </a:r>
            <a:r>
              <a:rPr lang="en-US" sz="1800" dirty="0">
                <a:latin typeface="Lucida Console" pitchFamily="49" charset="0"/>
              </a:rPr>
              <a:t>*</a:t>
            </a:r>
            <a:r>
              <a:rPr lang="en-US" sz="1800" dirty="0" err="1">
                <a:latin typeface="Lucida Console" pitchFamily="49" charset="0"/>
              </a:rPr>
              <a:t>cPtr</a:t>
            </a:r>
            <a:r>
              <a:rPr lang="en-US" sz="1800" dirty="0" smtClean="0">
                <a:latin typeface="Lucida Console" pitchFamily="49" charset="0"/>
              </a:rPr>
              <a:t>;</a:t>
            </a:r>
            <a:endParaRPr lang="en-US" sz="1800" dirty="0">
              <a:latin typeface="Lucida Console" pitchFamily="49" charset="0"/>
            </a:endParaRPr>
          </a:p>
          <a:p>
            <a:pPr>
              <a:buNone/>
            </a:pPr>
            <a:r>
              <a:rPr lang="en-US" dirty="0" smtClean="0"/>
              <a:t>At this point, the </a:t>
            </a:r>
            <a:r>
              <a:rPr lang="en-US" sz="3600" dirty="0" smtClean="0">
                <a:solidFill>
                  <a:srgbClr val="C00000"/>
                </a:solidFill>
              </a:rPr>
              <a:t>memory is set aside</a:t>
            </a:r>
            <a:r>
              <a:rPr lang="en-US" sz="3600" dirty="0" smtClean="0"/>
              <a:t> </a:t>
            </a:r>
            <a:r>
              <a:rPr lang="en-US" dirty="0" smtClean="0"/>
              <a:t>for the structure  variable </a:t>
            </a:r>
            <a:r>
              <a:rPr lang="en-US" dirty="0" err="1" smtClean="0"/>
              <a:t>myCar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How the members are stored</a:t>
            </a:r>
            <a:br>
              <a:rPr lang="en-US" sz="4000" dirty="0" smtClean="0"/>
            </a:br>
            <a:r>
              <a:rPr lang="en-US" sz="4000" dirty="0" smtClean="0"/>
              <a:t>in memory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FontTx/>
              <a:buNone/>
            </a:pPr>
            <a:r>
              <a:rPr lang="en-US" sz="3000" dirty="0" smtClean="0"/>
              <a:t>Consider the declarations to understand how the </a:t>
            </a:r>
            <a:r>
              <a:rPr lang="en-US" sz="2800" dirty="0" smtClean="0"/>
              <a:t>members </a:t>
            </a:r>
            <a:r>
              <a:rPr lang="en-US" sz="3000" dirty="0" smtClean="0"/>
              <a:t>of the </a:t>
            </a:r>
            <a:r>
              <a:rPr lang="en-US" sz="3000" b="1" dirty="0" smtClean="0"/>
              <a:t>structure variables are stored in memory</a:t>
            </a:r>
            <a:endParaRPr lang="en-US" sz="3000" b="1" dirty="0" smtClean="0">
              <a:latin typeface="Lucida Console" pitchFamily="49" charset="0"/>
            </a:endParaRPr>
          </a:p>
          <a:p>
            <a:pPr>
              <a:buFontTx/>
              <a:buNone/>
            </a:pPr>
            <a:r>
              <a:rPr lang="en-US" sz="3000" dirty="0" smtClean="0">
                <a:latin typeface="Lucida Console" pitchFamily="49" charset="0"/>
              </a:rPr>
              <a:t>  </a:t>
            </a:r>
            <a:r>
              <a:rPr lang="en-US" sz="3000" dirty="0" err="1" smtClean="0">
                <a:latin typeface="Lucida Console" pitchFamily="49" charset="0"/>
              </a:rPr>
              <a:t>struct</a:t>
            </a:r>
            <a:r>
              <a:rPr lang="en-US" sz="3000" dirty="0" smtClean="0">
                <a:latin typeface="Lucida Console" pitchFamily="49" charset="0"/>
              </a:rPr>
              <a:t> car{</a:t>
            </a:r>
          </a:p>
          <a:p>
            <a:pPr>
              <a:buFontTx/>
              <a:buNone/>
            </a:pPr>
            <a:r>
              <a:rPr lang="en-US" sz="3000" dirty="0" smtClean="0">
                <a:latin typeface="Lucida Console" pitchFamily="49" charset="0"/>
              </a:rPr>
              <a:t>		 char *name;</a:t>
            </a:r>
          </a:p>
          <a:p>
            <a:pPr>
              <a:buFontTx/>
              <a:buNone/>
            </a:pPr>
            <a:r>
              <a:rPr lang="en-US" sz="3000" dirty="0" smtClean="0">
                <a:latin typeface="Lucida Console" pitchFamily="49" charset="0"/>
              </a:rPr>
              <a:t>		 int seats;</a:t>
            </a:r>
          </a:p>
          <a:p>
            <a:pPr>
              <a:buFontTx/>
              <a:buNone/>
            </a:pPr>
            <a:r>
              <a:rPr lang="en-US" sz="3000" dirty="0" smtClean="0">
                <a:latin typeface="Lucida Console" pitchFamily="49" charset="0"/>
              </a:rPr>
              <a:t>     float price; </a:t>
            </a:r>
            <a:br>
              <a:rPr lang="en-US" sz="3000" dirty="0" smtClean="0">
                <a:latin typeface="Lucida Console" pitchFamily="49" charset="0"/>
              </a:rPr>
            </a:br>
            <a:r>
              <a:rPr lang="en-US" sz="3000" dirty="0" smtClean="0">
                <a:latin typeface="Lucida Console" pitchFamily="49" charset="0"/>
              </a:rPr>
              <a:t>  }</a:t>
            </a:r>
            <a:r>
              <a:rPr lang="en-US" sz="3000" dirty="0" err="1" smtClean="0">
                <a:latin typeface="Lucida Console" pitchFamily="49" charset="0"/>
              </a:rPr>
              <a:t>myCar</a:t>
            </a:r>
            <a:r>
              <a:rPr lang="en-US" sz="3600" dirty="0" smtClean="0">
                <a:latin typeface="Lucida Console" pitchFamily="49" charset="0"/>
              </a:rPr>
              <a:t>,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5867400"/>
            <a:ext cx="89916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b="1" dirty="0"/>
              <a:t>all members are stored in contiguous memory location in order in which they are declared.</a:t>
            </a:r>
          </a:p>
        </p:txBody>
      </p:sp>
    </p:spTree>
    <p:extLst>
      <p:ext uri="{BB962C8B-B14F-4D97-AF65-F5344CB8AC3E}">
        <p14:creationId xmlns:p14="http://schemas.microsoft.com/office/powerpoint/2010/main" val="32694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2445</TotalTime>
  <Words>1016</Words>
  <Application>Microsoft Office PowerPoint</Application>
  <PresentationFormat>On-screen Show (4:3)</PresentationFormat>
  <Paragraphs>216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Lpu theme final with copyright</vt:lpstr>
      <vt:lpstr>CSE101-Lec#30-31</vt:lpstr>
      <vt:lpstr>Outline </vt:lpstr>
      <vt:lpstr>Introduction</vt:lpstr>
      <vt:lpstr>Why Use Structures?</vt:lpstr>
      <vt:lpstr>Structure</vt:lpstr>
      <vt:lpstr>Structure Definition</vt:lpstr>
      <vt:lpstr>Structure Definitions</vt:lpstr>
      <vt:lpstr>Structure Definitions</vt:lpstr>
      <vt:lpstr>How the members are stored in memory</vt:lpstr>
      <vt:lpstr>How the members of the structure variables are stored in memory</vt:lpstr>
      <vt:lpstr>Structure Definitions</vt:lpstr>
      <vt:lpstr>PowerPoint Presentation</vt:lpstr>
      <vt:lpstr>Initializing Structures</vt:lpstr>
      <vt:lpstr>Accessing Members of Structures</vt:lpstr>
      <vt:lpstr>dot Operator</vt:lpstr>
      <vt:lpstr>Use of Assignment Statement  for Structures</vt:lpstr>
      <vt:lpstr>Use of Assignment Statement for Structures</vt:lpstr>
      <vt:lpstr>PowerPoint Presentation</vt:lpstr>
      <vt:lpstr>PowerPoint Presentation</vt:lpstr>
      <vt:lpstr>PowerPoint Presentation</vt:lpstr>
      <vt:lpstr>PowerPoint Presentation</vt:lpstr>
      <vt:lpstr>typedef</vt:lpstr>
      <vt:lpstr>typedef</vt:lpstr>
      <vt:lpstr>Next Class: Structure, functions and 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CSE101-Lec#27</dc:title>
  <dc:creator>Aman</dc:creator>
  <cp:lastModifiedBy>Harwant</cp:lastModifiedBy>
  <cp:revision>17</cp:revision>
  <dcterms:created xsi:type="dcterms:W3CDTF">2014-05-25T23:29:00Z</dcterms:created>
  <dcterms:modified xsi:type="dcterms:W3CDTF">2014-10-31T05:29:51Z</dcterms:modified>
</cp:coreProperties>
</file>