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7" r:id="rId9"/>
    <p:sldId id="268" r:id="rId10"/>
    <p:sldId id="275" r:id="rId11"/>
    <p:sldId id="269" r:id="rId12"/>
    <p:sldId id="258" r:id="rId13"/>
    <p:sldId id="270" r:id="rId14"/>
    <p:sldId id="271" r:id="rId15"/>
    <p:sldId id="272" r:id="rId16"/>
    <p:sldId id="273" r:id="rId17"/>
    <p:sldId id="274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53B0D-A2AB-45FD-AEDC-6C3E54BE375A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6A855-2ACA-4F29-9044-24CAA6841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5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 date is not having independent existence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FB6BDF-71A8-4F9B-836E-676753DB0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406769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CSE101-Lec#36-38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Nested Structure </a:t>
            </a:r>
          </a:p>
          <a:p>
            <a:r>
              <a:rPr lang="en-US" dirty="0" smtClean="0"/>
              <a:t>Union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29400" y="5943600"/>
            <a:ext cx="2514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HARWANT SINGH ARRI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 class is a very good example of structure and union in this example students are sitting in contiguous memory allocation as they are treated as a structure individually. And if we are taking the place of teacher then in a class only one teacher can teach. After leaving the first teacher then another teacher can enter. </a:t>
            </a:r>
            <a:endParaRPr lang="en-US" sz="2500" dirty="0"/>
          </a:p>
        </p:txBody>
      </p:sp>
      <p:pic>
        <p:nvPicPr>
          <p:cNvPr id="4" name="Picture 3" descr="A_Class_in_Progres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3810000"/>
            <a:ext cx="3321686" cy="27432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Declaration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hangingPunc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union item</a:t>
            </a:r>
          </a:p>
          <a:p>
            <a:pPr eaLnBrk="0" hangingPunc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int m;</a:t>
            </a:r>
          </a:p>
          <a:p>
            <a:pPr eaLnBrk="0" hangingPunc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float x;</a:t>
            </a:r>
          </a:p>
          <a:p>
            <a:pPr eaLnBrk="0" hangingPunc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char c;</a:t>
            </a:r>
          </a:p>
          <a:p>
            <a:pPr eaLnBrk="0" hangingPunc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}code;</a:t>
            </a:r>
          </a:p>
          <a:p>
            <a:pPr eaLnBrk="0" hangingPunct="0">
              <a:buNone/>
            </a:pPr>
            <a:endParaRPr lang="en-US" dirty="0" smtClean="0"/>
          </a:p>
          <a:p>
            <a:pPr eaLnBrk="0" hangingPunct="0">
              <a:buNone/>
            </a:pPr>
            <a:r>
              <a:rPr lang="en-US" dirty="0" smtClean="0"/>
              <a:t>This declare a variable code of type union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344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 </a:t>
            </a:r>
            <a:r>
              <a:rPr lang="en-US" sz="2600">
                <a:latin typeface="Lucida Console" pitchFamily="49" charset="0"/>
              </a:rPr>
              <a:t>union</a:t>
            </a:r>
            <a:r>
              <a:rPr lang="en-US"/>
              <a:t> operations</a:t>
            </a:r>
          </a:p>
          <a:p>
            <a:pPr lvl="1"/>
            <a:r>
              <a:rPr lang="en-US"/>
              <a:t>Assignment to </a:t>
            </a:r>
            <a:r>
              <a:rPr lang="en-US" sz="2000">
                <a:latin typeface="Lucida Console" pitchFamily="49" charset="0"/>
              </a:rPr>
              <a:t>union</a:t>
            </a:r>
            <a:r>
              <a:rPr lang="en-US"/>
              <a:t> of same type:  </a:t>
            </a:r>
            <a:r>
              <a:rPr lang="en-US" sz="2000">
                <a:latin typeface="Lucida Console" pitchFamily="49" charset="0"/>
              </a:rPr>
              <a:t>=</a:t>
            </a:r>
          </a:p>
          <a:p>
            <a:pPr lvl="1"/>
            <a:r>
              <a:rPr lang="en-US"/>
              <a:t>Taking address: </a:t>
            </a:r>
            <a:r>
              <a:rPr lang="en-US" sz="2000">
                <a:latin typeface="Lucida Console" pitchFamily="49" charset="0"/>
              </a:rPr>
              <a:t>&amp;</a:t>
            </a:r>
          </a:p>
          <a:p>
            <a:pPr lvl="1"/>
            <a:r>
              <a:rPr lang="en-US"/>
              <a:t>Accessing union members: </a:t>
            </a:r>
            <a:r>
              <a:rPr lang="en-US" sz="2000">
                <a:latin typeface="Lucida Console" pitchFamily="49" charset="0"/>
              </a:rPr>
              <a:t>.</a:t>
            </a:r>
          </a:p>
          <a:p>
            <a:pPr lvl="1"/>
            <a:r>
              <a:rPr lang="en-US"/>
              <a:t>Accessing members using pointers: </a:t>
            </a:r>
            <a:r>
              <a:rPr lang="en-US" sz="2000">
                <a:latin typeface="Lucida Console" pitchFamily="49" charset="0"/>
              </a:rPr>
              <a:t>-&gt;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>
              <a:buFont typeface="Arial" charset="0"/>
              <a:buNone/>
            </a:pPr>
            <a:r>
              <a:rPr lang="en-IN" dirty="0" smtClean="0"/>
              <a:t>union job{ </a:t>
            </a:r>
          </a:p>
          <a:p>
            <a:pPr>
              <a:buFont typeface="Arial" charset="0"/>
              <a:buNone/>
            </a:pPr>
            <a:r>
              <a:rPr lang="en-IN" dirty="0" smtClean="0"/>
              <a:t>   char name[32];</a:t>
            </a:r>
          </a:p>
          <a:p>
            <a:pPr>
              <a:buFont typeface="Arial" charset="0"/>
              <a:buNone/>
            </a:pPr>
            <a:r>
              <a:rPr lang="en-IN" dirty="0" smtClean="0"/>
              <a:t>   float salary;</a:t>
            </a:r>
          </a:p>
          <a:p>
            <a:pPr>
              <a:buFont typeface="Arial" charset="0"/>
              <a:buNone/>
            </a:pPr>
            <a:r>
              <a:rPr lang="en-IN" dirty="0" smtClean="0"/>
              <a:t>   int </a:t>
            </a:r>
            <a:r>
              <a:rPr lang="en-IN" dirty="0" err="1" smtClean="0"/>
              <a:t>worker_no</a:t>
            </a:r>
            <a:r>
              <a:rPr lang="en-IN" dirty="0" smtClean="0"/>
              <a:t>; </a:t>
            </a:r>
          </a:p>
          <a:p>
            <a:pPr>
              <a:buFont typeface="Arial" charset="0"/>
              <a:buNone/>
            </a:pPr>
            <a:r>
              <a:rPr lang="en-IN" dirty="0" smtClean="0"/>
              <a:t>}u;</a:t>
            </a:r>
          </a:p>
          <a:p>
            <a:pPr>
              <a:buFont typeface="Arial" charset="0"/>
              <a:buNone/>
            </a:pPr>
            <a:r>
              <a:rPr lang="en-IN" dirty="0" smtClean="0"/>
              <a:t>main()</a:t>
            </a:r>
          </a:p>
          <a:p>
            <a:pPr>
              <a:buFont typeface="Arial" charset="0"/>
              <a:buNone/>
            </a:pPr>
            <a:r>
              <a:rPr lang="en-IN" dirty="0" smtClean="0"/>
              <a:t>{ </a:t>
            </a:r>
          </a:p>
          <a:p>
            <a:pPr>
              <a:buFont typeface="Arial" charset="0"/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("Enter name:\n"); </a:t>
            </a:r>
          </a:p>
          <a:p>
            <a:pPr>
              <a:buFont typeface="Arial" charset="0"/>
              <a:buNone/>
            </a:pPr>
            <a:r>
              <a:rPr lang="en-IN" dirty="0" smtClean="0"/>
              <a:t>scanf("%</a:t>
            </a:r>
            <a:r>
              <a:rPr lang="en-IN" dirty="0" err="1" smtClean="0"/>
              <a:t>s",&amp;u.name</a:t>
            </a:r>
            <a:r>
              <a:rPr lang="en-IN" dirty="0" smtClean="0"/>
              <a:t>);</a:t>
            </a:r>
          </a:p>
          <a:p>
            <a:pPr>
              <a:buFont typeface="Arial" charset="0"/>
              <a:buNone/>
            </a:pPr>
            <a:r>
              <a:rPr lang="en-IN" dirty="0" smtClean="0"/>
              <a:t>printf("Enter salary: \n");</a:t>
            </a:r>
          </a:p>
          <a:p>
            <a:pPr>
              <a:buFont typeface="Arial" charset="0"/>
              <a:buNone/>
            </a:pPr>
            <a:r>
              <a:rPr lang="en-IN" dirty="0" smtClean="0"/>
              <a:t>scanf("%</a:t>
            </a:r>
            <a:r>
              <a:rPr lang="en-IN" dirty="0" err="1" smtClean="0"/>
              <a:t>f",&amp;u.salary</a:t>
            </a:r>
            <a:r>
              <a:rPr lang="en-IN" dirty="0" smtClean="0"/>
              <a:t>); </a:t>
            </a:r>
          </a:p>
          <a:p>
            <a:pPr>
              <a:buFont typeface="Arial" charset="0"/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("Displaying\</a:t>
            </a:r>
            <a:r>
              <a:rPr lang="en-IN" dirty="0" err="1" smtClean="0"/>
              <a:t>nName</a:t>
            </a:r>
            <a:r>
              <a:rPr lang="en-IN" dirty="0" smtClean="0"/>
              <a:t> :%s\</a:t>
            </a:r>
            <a:r>
              <a:rPr lang="en-IN" dirty="0" err="1" smtClean="0"/>
              <a:t>n",u.name</a:t>
            </a:r>
            <a:r>
              <a:rPr lang="en-IN" dirty="0" smtClean="0"/>
              <a:t>); </a:t>
            </a:r>
          </a:p>
          <a:p>
            <a:pPr>
              <a:buFont typeface="Arial" charset="0"/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("Salary: %.1f",u.salary);</a:t>
            </a:r>
          </a:p>
          <a:p>
            <a:pPr>
              <a:buFont typeface="Arial" charset="0"/>
              <a:buNone/>
            </a:pPr>
            <a:r>
              <a:rPr lang="en-IN" dirty="0" smtClean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using union.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07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228600" y="2971801"/>
            <a:ext cx="8229600" cy="2057399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     Initially,  </a:t>
            </a:r>
            <a:r>
              <a:rPr lang="en-IN" sz="2400" i="1" dirty="0" smtClean="0">
                <a:solidFill>
                  <a:schemeClr val="tx1"/>
                </a:solidFill>
              </a:rPr>
              <a:t>Hillary</a:t>
            </a:r>
            <a:r>
              <a:rPr lang="en-IN" sz="2400" dirty="0" smtClean="0">
                <a:solidFill>
                  <a:schemeClr val="tx1"/>
                </a:solidFill>
              </a:rPr>
              <a:t> will be stored in u.name and other members of union will contain garbage value. But when user enters value of salary, 1234.23 will be stored in </a:t>
            </a:r>
            <a:r>
              <a:rPr lang="en-IN" sz="2400" dirty="0" err="1" smtClean="0">
                <a:solidFill>
                  <a:schemeClr val="tx1"/>
                </a:solidFill>
              </a:rPr>
              <a:t>u.salary</a:t>
            </a:r>
            <a:r>
              <a:rPr lang="en-IN" sz="2400" dirty="0" smtClean="0">
                <a:solidFill>
                  <a:schemeClr val="tx1"/>
                </a:solidFill>
              </a:rPr>
              <a:t> and other members will contain garbage value. Thus in output, salary is printed accurately but, name displays some random string.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76200" y="762000"/>
            <a:ext cx="6248400" cy="147732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Enter </a:t>
            </a:r>
            <a:r>
              <a:rPr lang="en-IN" b="1" dirty="0">
                <a:latin typeface="Courier New" pitchFamily="49" charset="0"/>
                <a:cs typeface="Courier New" pitchFamily="49" charset="0"/>
              </a:rPr>
              <a:t>name Hillary </a:t>
            </a:r>
          </a:p>
          <a:p>
            <a:pPr eaLnBrk="1" hangingPunct="1"/>
            <a:r>
              <a:rPr lang="en-IN" b="1" dirty="0">
                <a:latin typeface="Courier New" pitchFamily="49" charset="0"/>
                <a:cs typeface="Courier New" pitchFamily="49" charset="0"/>
              </a:rPr>
              <a:t>Enter salary 1234.23 </a:t>
            </a:r>
          </a:p>
          <a:p>
            <a:pPr eaLnBrk="1" hangingPunct="1"/>
            <a:r>
              <a:rPr lang="en-IN" b="1" dirty="0">
                <a:latin typeface="Courier New" pitchFamily="49" charset="0"/>
                <a:cs typeface="Courier New" pitchFamily="49" charset="0"/>
              </a:rPr>
              <a:t>Displaying</a:t>
            </a:r>
          </a:p>
          <a:p>
            <a:pPr eaLnBrk="1" hangingPunct="1"/>
            <a:r>
              <a:rPr lang="en-IN" b="1" dirty="0">
                <a:latin typeface="Courier New" pitchFamily="49" charset="0"/>
                <a:cs typeface="Courier New" pitchFamily="49" charset="0"/>
              </a:rPr>
              <a:t> Name: </a:t>
            </a:r>
            <a:r>
              <a:rPr lang="en-IN" b="1" dirty="0" err="1">
                <a:latin typeface="Courier New" pitchFamily="49" charset="0"/>
                <a:cs typeface="Courier New" pitchFamily="49" charset="0"/>
              </a:rPr>
              <a:t>f%Bary</a:t>
            </a:r>
            <a:r>
              <a:rPr lang="en-IN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IN" b="1" dirty="0">
                <a:latin typeface="Courier New" pitchFamily="49" charset="0"/>
                <a:cs typeface="Courier New" pitchFamily="49" charset="0"/>
              </a:rPr>
              <a:t>Salary: 1234.2</a:t>
            </a:r>
          </a:p>
        </p:txBody>
      </p:sp>
    </p:spTree>
    <p:extLst>
      <p:ext uri="{BB962C8B-B14F-4D97-AF65-F5344CB8AC3E}">
        <p14:creationId xmlns:p14="http://schemas.microsoft.com/office/powerpoint/2010/main" val="37079302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 </a:t>
            </a:r>
            <a:r>
              <a:rPr lang="en-US" dirty="0"/>
              <a:t>Constants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Enumeration</a:t>
            </a:r>
          </a:p>
          <a:p>
            <a:pPr lvl="1"/>
            <a:r>
              <a:rPr lang="en-US" dirty="0"/>
              <a:t>Set of integer constants represented by identifiers</a:t>
            </a:r>
          </a:p>
          <a:p>
            <a:pPr lvl="1"/>
            <a:r>
              <a:rPr lang="en-US" dirty="0"/>
              <a:t>Enumeration constants are like symbolic constants whose values are automatically set</a:t>
            </a:r>
          </a:p>
          <a:p>
            <a:pPr lvl="2"/>
            <a:r>
              <a:rPr lang="en-US" dirty="0"/>
              <a:t>Values start at </a:t>
            </a:r>
            <a:r>
              <a:rPr lang="en-US" sz="1800" dirty="0">
                <a:latin typeface="Lucida Console" pitchFamily="49" charset="0"/>
              </a:rPr>
              <a:t>0</a:t>
            </a:r>
            <a:r>
              <a:rPr lang="en-US" dirty="0"/>
              <a:t> and are incremented by </a:t>
            </a:r>
            <a:r>
              <a:rPr lang="en-US" sz="1800" dirty="0">
                <a:latin typeface="Lucida Console" pitchFamily="49" charset="0"/>
              </a:rPr>
              <a:t>1</a:t>
            </a:r>
          </a:p>
          <a:p>
            <a:pPr lvl="2"/>
            <a:r>
              <a:rPr lang="en-US" dirty="0"/>
              <a:t>Values can be set explicitly with </a:t>
            </a:r>
            <a:r>
              <a:rPr lang="en-US" sz="1800" dirty="0">
                <a:latin typeface="Lucida Console" pitchFamily="49" charset="0"/>
              </a:rPr>
              <a:t>=</a:t>
            </a:r>
          </a:p>
          <a:p>
            <a:pPr lvl="2"/>
            <a:r>
              <a:rPr lang="en-US" dirty="0"/>
              <a:t>Need unique constant names</a:t>
            </a:r>
          </a:p>
          <a:p>
            <a:pPr lvl="1"/>
            <a:r>
              <a:rPr lang="en-US" dirty="0"/>
              <a:t>Example:</a:t>
            </a:r>
          </a:p>
          <a:p>
            <a:pPr lvl="2">
              <a:buFontTx/>
              <a:buNone/>
            </a:pPr>
            <a:r>
              <a:rPr lang="en-US" sz="1600" dirty="0" err="1">
                <a:latin typeface="Lucida Console" pitchFamily="49" charset="0"/>
              </a:rPr>
              <a:t>enum</a:t>
            </a:r>
            <a:r>
              <a:rPr lang="en-US" sz="1600" dirty="0">
                <a:latin typeface="Lucida Console" pitchFamily="49" charset="0"/>
              </a:rPr>
              <a:t> Months { JAN = 1, FEB, MAR, APR, MAY, JUN, JUL, AUG, SEP, OCT, NOV, DEC};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lvl="2"/>
            <a:r>
              <a:rPr lang="en-US" dirty="0"/>
              <a:t>Creates a new type </a:t>
            </a:r>
            <a:r>
              <a:rPr lang="en-US" sz="1800" dirty="0" err="1">
                <a:latin typeface="Lucida Console" pitchFamily="49" charset="0"/>
              </a:rPr>
              <a:t>enum</a:t>
            </a:r>
            <a:r>
              <a:rPr lang="en-US" dirty="0"/>
              <a:t> Months in which the identifiers are set to the integers </a:t>
            </a:r>
            <a:r>
              <a:rPr lang="en-US" sz="1800" dirty="0">
                <a:latin typeface="Lucida Console" pitchFamily="49" charset="0"/>
              </a:rPr>
              <a:t>1</a:t>
            </a:r>
            <a:r>
              <a:rPr lang="en-US" dirty="0"/>
              <a:t> to </a:t>
            </a:r>
            <a:r>
              <a:rPr lang="en-US" sz="1800" dirty="0">
                <a:latin typeface="Lucida Console" pitchFamily="49" charset="0"/>
              </a:rPr>
              <a:t>12</a:t>
            </a:r>
          </a:p>
          <a:p>
            <a:pPr lvl="1"/>
            <a:r>
              <a:rPr lang="en-US" dirty="0"/>
              <a:t>Enumeration variables can only assume their enumeration constant values (not the integer representations)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DFE56D-A837-4328-A525-0764C58289D5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sz="quarter" idx="12"/>
          </p:nvPr>
        </p:nvSpPr>
        <p:spPr>
          <a:xfrm>
            <a:off x="0" y="685800"/>
            <a:ext cx="68580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 #include &lt;stdio.h&gt;   </a:t>
            </a:r>
          </a:p>
          <a:p>
            <a:r>
              <a:rPr lang="en-US" dirty="0" smtClean="0"/>
              <a:t>   /* enumeration constants represent months of the year */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enum</a:t>
            </a:r>
            <a:r>
              <a:rPr lang="en-US" dirty="0" smtClean="0"/>
              <a:t> months { JAN = 1, FEB, MAR, APR, MAY, JUN,         </a:t>
            </a:r>
          </a:p>
          <a:p>
            <a:r>
              <a:rPr lang="en-US" dirty="0" smtClean="0"/>
              <a:t>                 JUL, AUG, SEP, OCT, NOV, DEC };           void main()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months month; /* can contain any of the 12 months */</a:t>
            </a:r>
          </a:p>
          <a:p>
            <a:r>
              <a:rPr lang="en-US" dirty="0" smtClean="0"/>
              <a:t> /* initialize array of pointers */</a:t>
            </a:r>
          </a:p>
          <a:p>
            <a:endParaRPr lang="en-US" dirty="0" smtClean="0"/>
          </a:p>
          <a:p>
            <a:r>
              <a:rPr lang="en-US" dirty="0" smtClean="0"/>
              <a:t> const char *</a:t>
            </a:r>
            <a:r>
              <a:rPr lang="en-US" dirty="0" err="1" smtClean="0"/>
              <a:t>monthName</a:t>
            </a:r>
            <a:r>
              <a:rPr lang="en-US" dirty="0" smtClean="0"/>
              <a:t>[] = { "", "January“, "February", "March", "April", "May", "June", "July", "August", "September", "October”, "November", "December" };                                                           </a:t>
            </a:r>
          </a:p>
          <a:p>
            <a:r>
              <a:rPr lang="en-US" dirty="0" smtClean="0"/>
              <a:t>                          </a:t>
            </a:r>
          </a:p>
          <a:p>
            <a:r>
              <a:rPr lang="en-US" dirty="0" smtClean="0"/>
              <a:t>for ( month = JAN; month &lt;= DEC; month++ ) {</a:t>
            </a:r>
          </a:p>
          <a:p>
            <a:r>
              <a:rPr lang="en-US" dirty="0" smtClean="0"/>
              <a:t> printf( "%2d%11s\n", month, </a:t>
            </a:r>
            <a:r>
              <a:rPr lang="en-US" dirty="0" err="1" smtClean="0"/>
              <a:t>monthName</a:t>
            </a:r>
            <a:r>
              <a:rPr lang="en-US" dirty="0" smtClean="0"/>
              <a:t>[ month ] );</a:t>
            </a:r>
          </a:p>
          <a:p>
            <a:r>
              <a:rPr lang="en-US" dirty="0" smtClean="0"/>
              <a:t>} /* end for */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858000" y="685800"/>
            <a:ext cx="2133600" cy="5486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685800"/>
            <a:ext cx="6919913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82880" bIns="182880"/>
          <a:lstStyle/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>
                <a:latin typeface="Courier New" pitchFamily="49" charset="0"/>
              </a:rPr>
              <a:t> 1    January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>
                <a:latin typeface="Courier New" pitchFamily="49" charset="0"/>
              </a:rPr>
              <a:t> 2   February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>
                <a:latin typeface="Courier New" pitchFamily="49" charset="0"/>
              </a:rPr>
              <a:t> 3      March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>
                <a:latin typeface="Courier New" pitchFamily="49" charset="0"/>
              </a:rPr>
              <a:t> 4      April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>
                <a:latin typeface="Courier New" pitchFamily="49" charset="0"/>
              </a:rPr>
              <a:t> 5        May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>
                <a:latin typeface="Courier New" pitchFamily="49" charset="0"/>
              </a:rPr>
              <a:t> 6       June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>
                <a:latin typeface="Courier New" pitchFamily="49" charset="0"/>
              </a:rPr>
              <a:t> 7       July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>
                <a:latin typeface="Courier New" pitchFamily="49" charset="0"/>
              </a:rPr>
              <a:t> 8     August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>
                <a:latin typeface="Courier New" pitchFamily="49" charset="0"/>
              </a:rPr>
              <a:t> 9  September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>
                <a:latin typeface="Courier New" pitchFamily="49" charset="0"/>
              </a:rPr>
              <a:t>10    October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>
                <a:latin typeface="Courier New" pitchFamily="49" charset="0"/>
              </a:rPr>
              <a:t>11   November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>
                <a:latin typeface="Courier New" pitchFamily="49" charset="0"/>
              </a:rPr>
              <a:t>12   December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Class: File Handling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Structure</a:t>
            </a:r>
          </a:p>
          <a:p>
            <a:r>
              <a:rPr lang="en-US" dirty="0" smtClean="0"/>
              <a:t>Union 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Nested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Nested structures are structures as member of another structure. </a:t>
            </a:r>
          </a:p>
          <a:p>
            <a:r>
              <a:rPr lang="en-IN" dirty="0" smtClean="0"/>
              <a:t>We can also take objects of one structure as member in another structure.</a:t>
            </a:r>
          </a:p>
          <a:p>
            <a:r>
              <a:rPr lang="en-IN" dirty="0" smtClean="0"/>
              <a:t>Thus, a structure within a structure can be used to create complex data application.</a:t>
            </a:r>
          </a:p>
          <a:p>
            <a:r>
              <a:rPr lang="en-IN" dirty="0" smtClean="0"/>
              <a:t>Dot operator is used twice because we are accessing first structure through the object of second structure.</a:t>
            </a:r>
            <a:endParaRPr lang="en-IN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Nested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Two ways of declaring structure within structure or Nested structure:</a:t>
            </a:r>
          </a:p>
          <a:p>
            <a:r>
              <a:rPr lang="en-IN" dirty="0" smtClean="0"/>
              <a:t>Declare two separate structures</a:t>
            </a:r>
          </a:p>
          <a:p>
            <a:r>
              <a:rPr lang="en-IN" dirty="0" smtClean="0"/>
              <a:t>Embedded structures</a:t>
            </a:r>
            <a:endParaRPr lang="en-IN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Date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mm;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Student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char name[20];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marks;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Date dob;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Here structure Student is nesting structure and structure date is nested structure</a:t>
            </a:r>
          </a:p>
        </p:txBody>
      </p:sp>
    </p:spTree>
    <p:extLst>
      <p:ext uri="{BB962C8B-B14F-4D97-AF65-F5344CB8AC3E}">
        <p14:creationId xmlns:p14="http://schemas.microsoft.com/office/powerpoint/2010/main" val="2510864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embedded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Student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char name[20];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date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mm;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 dob;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374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7200" dirty="0" smtClean="0"/>
              <a:t>#include&lt;stdio.h&gt;</a:t>
            </a:r>
          </a:p>
          <a:p>
            <a:pPr>
              <a:buNone/>
            </a:pPr>
            <a:r>
              <a:rPr lang="en-IN" sz="7200" dirty="0" smtClean="0"/>
              <a:t>void main()</a:t>
            </a:r>
          </a:p>
          <a:p>
            <a:pPr>
              <a:buNone/>
            </a:pPr>
            <a:r>
              <a:rPr lang="en-IN" sz="7200" dirty="0" smtClean="0"/>
              <a:t>{</a:t>
            </a:r>
          </a:p>
          <a:p>
            <a:pPr>
              <a:buNone/>
            </a:pPr>
            <a:r>
              <a:rPr lang="en-IN" sz="7200" dirty="0" smtClean="0"/>
              <a:t> </a:t>
            </a:r>
            <a:r>
              <a:rPr lang="en-IN" sz="7200" dirty="0" err="1" smtClean="0"/>
              <a:t>struct</a:t>
            </a:r>
            <a:r>
              <a:rPr lang="en-IN" sz="7200" dirty="0" smtClean="0"/>
              <a:t> time{</a:t>
            </a:r>
          </a:p>
          <a:p>
            <a:pPr>
              <a:buNone/>
            </a:pPr>
            <a:r>
              <a:rPr lang="en-IN" sz="7200" dirty="0" smtClean="0"/>
              <a:t>  int second;</a:t>
            </a:r>
          </a:p>
          <a:p>
            <a:pPr>
              <a:buNone/>
            </a:pPr>
            <a:r>
              <a:rPr lang="en-IN" sz="7200" dirty="0" smtClean="0"/>
              <a:t>  int minute;</a:t>
            </a:r>
          </a:p>
          <a:p>
            <a:pPr>
              <a:buNone/>
            </a:pPr>
            <a:r>
              <a:rPr lang="en-IN" sz="7200" dirty="0" smtClean="0"/>
              <a:t>  int hour;</a:t>
            </a:r>
          </a:p>
          <a:p>
            <a:pPr>
              <a:buNone/>
            </a:pPr>
            <a:r>
              <a:rPr lang="en-IN" sz="7200" dirty="0" smtClean="0"/>
              <a:t> };</a:t>
            </a:r>
          </a:p>
          <a:p>
            <a:pPr>
              <a:buNone/>
            </a:pPr>
            <a:r>
              <a:rPr lang="en-IN" sz="7200" dirty="0" smtClean="0"/>
              <a:t> </a:t>
            </a:r>
            <a:r>
              <a:rPr lang="en-IN" sz="7200" dirty="0" err="1" smtClean="0"/>
              <a:t>struct</a:t>
            </a:r>
            <a:r>
              <a:rPr lang="en-IN" sz="7200" dirty="0" smtClean="0"/>
              <a:t> car</a:t>
            </a:r>
          </a:p>
          <a:p>
            <a:pPr>
              <a:buNone/>
            </a:pPr>
            <a:r>
              <a:rPr lang="en-IN" sz="7200" dirty="0" smtClean="0"/>
              <a:t> {</a:t>
            </a:r>
          </a:p>
          <a:p>
            <a:pPr>
              <a:buNone/>
            </a:pPr>
            <a:r>
              <a:rPr lang="en-IN" sz="7200" dirty="0" smtClean="0"/>
              <a:t>  int </a:t>
            </a:r>
            <a:r>
              <a:rPr lang="en-IN" sz="7200" dirty="0" err="1" smtClean="0"/>
              <a:t>carno</a:t>
            </a:r>
            <a:r>
              <a:rPr lang="en-IN" sz="7200" dirty="0" smtClean="0"/>
              <a:t>;</a:t>
            </a:r>
          </a:p>
          <a:p>
            <a:pPr>
              <a:buNone/>
            </a:pPr>
            <a:r>
              <a:rPr lang="en-IN" sz="7200" dirty="0" smtClean="0"/>
              <a:t>  </a:t>
            </a:r>
            <a:r>
              <a:rPr lang="en-IN" sz="7200" dirty="0" err="1" smtClean="0"/>
              <a:t>struct</a:t>
            </a:r>
            <a:r>
              <a:rPr lang="en-IN" sz="7200" dirty="0" smtClean="0"/>
              <a:t> time </a:t>
            </a:r>
            <a:r>
              <a:rPr lang="en-IN" sz="7200" dirty="0" err="1" smtClean="0"/>
              <a:t>st</a:t>
            </a:r>
            <a:r>
              <a:rPr lang="en-IN" sz="7200" dirty="0" smtClean="0"/>
              <a:t>;</a:t>
            </a:r>
          </a:p>
          <a:p>
            <a:pPr>
              <a:buNone/>
            </a:pPr>
            <a:r>
              <a:rPr lang="en-IN" sz="7200" dirty="0" smtClean="0"/>
              <a:t> };</a:t>
            </a:r>
          </a:p>
          <a:p>
            <a:pPr>
              <a:buNone/>
            </a:pPr>
            <a:r>
              <a:rPr lang="en-IN" sz="7200" dirty="0" smtClean="0"/>
              <a:t> </a:t>
            </a:r>
          </a:p>
          <a:p>
            <a:pPr>
              <a:buNone/>
            </a:pPr>
            <a:r>
              <a:rPr lang="en-IN" sz="7200" dirty="0" smtClean="0"/>
              <a:t> </a:t>
            </a:r>
            <a:r>
              <a:rPr lang="en-IN" sz="7200" dirty="0" err="1" smtClean="0"/>
              <a:t>struct</a:t>
            </a:r>
            <a:r>
              <a:rPr lang="en-IN" sz="7200" dirty="0" smtClean="0"/>
              <a:t> car </a:t>
            </a:r>
            <a:r>
              <a:rPr lang="en-IN" sz="7200" dirty="0" err="1" smtClean="0"/>
              <a:t>myCar</a:t>
            </a:r>
            <a:r>
              <a:rPr lang="en-IN" sz="7200" dirty="0" smtClean="0"/>
              <a:t>;</a:t>
            </a:r>
          </a:p>
          <a:p>
            <a:pPr>
              <a:buNone/>
            </a:pPr>
            <a:r>
              <a:rPr lang="en-IN" sz="7200" dirty="0" smtClean="0"/>
              <a:t> printf(“\n car no. starting time reaching time:”);</a:t>
            </a:r>
          </a:p>
          <a:p>
            <a:pPr>
              <a:buNone/>
            </a:pPr>
            <a:r>
              <a:rPr lang="en-IN" sz="7200" dirty="0" smtClean="0"/>
              <a:t> scanf(“%d”, &amp;</a:t>
            </a:r>
            <a:r>
              <a:rPr lang="en-IN" sz="7200" dirty="0" err="1" smtClean="0"/>
              <a:t>myCar.carno</a:t>
            </a:r>
            <a:r>
              <a:rPr lang="en-IN" sz="7200" dirty="0" smtClean="0"/>
              <a:t>);</a:t>
            </a:r>
          </a:p>
          <a:p>
            <a:r>
              <a:rPr lang="en-IN" sz="7200" dirty="0" smtClean="0"/>
              <a:t> scanf(“%d %d %d”, &amp; </a:t>
            </a:r>
            <a:r>
              <a:rPr lang="en-IN" sz="7200" dirty="0" err="1" smtClean="0"/>
              <a:t>myCar.st.hour</a:t>
            </a:r>
            <a:r>
              <a:rPr lang="en-IN" sz="7200" dirty="0" smtClean="0"/>
              <a:t>, &amp;</a:t>
            </a:r>
            <a:r>
              <a:rPr lang="en-IN" sz="7200" dirty="0" err="1" smtClean="0"/>
              <a:t>myCar.st.minute</a:t>
            </a:r>
            <a:r>
              <a:rPr lang="en-IN" sz="7200" dirty="0" smtClean="0"/>
              <a:t>, &amp;</a:t>
            </a:r>
            <a:r>
              <a:rPr lang="en-IN" sz="7200" dirty="0" err="1" smtClean="0"/>
              <a:t>myCar.st.second</a:t>
            </a:r>
            <a:r>
              <a:rPr lang="en-IN" sz="7200" dirty="0" smtClean="0"/>
              <a:t>);</a:t>
            </a:r>
          </a:p>
          <a:p>
            <a:r>
              <a:rPr lang="en-IN" sz="7200" dirty="0" smtClean="0"/>
              <a:t> printf(“\</a:t>
            </a:r>
            <a:r>
              <a:rPr lang="en-IN" sz="7200" dirty="0" err="1" smtClean="0"/>
              <a:t>n%d</a:t>
            </a:r>
            <a:r>
              <a:rPr lang="en-IN" sz="7200" dirty="0" smtClean="0"/>
              <a:t>”, </a:t>
            </a:r>
            <a:r>
              <a:rPr lang="en-IN" sz="7200" dirty="0" err="1" smtClean="0"/>
              <a:t>myCar.carno</a:t>
            </a:r>
            <a:r>
              <a:rPr lang="en-IN" sz="7200" dirty="0" smtClean="0"/>
              <a:t>);</a:t>
            </a:r>
          </a:p>
          <a:p>
            <a:r>
              <a:rPr lang="en-IN" sz="7200" dirty="0" smtClean="0"/>
              <a:t> printf(“\t %d:%d:%d \t” </a:t>
            </a:r>
            <a:r>
              <a:rPr lang="en-IN" sz="7200" dirty="0" err="1" smtClean="0"/>
              <a:t>myCar.st.hour</a:t>
            </a:r>
            <a:r>
              <a:rPr lang="en-IN" sz="7200" dirty="0" smtClean="0"/>
              <a:t>, </a:t>
            </a:r>
            <a:r>
              <a:rPr lang="en-IN" sz="7200" dirty="0" err="1" smtClean="0"/>
              <a:t>myCar.st.minute</a:t>
            </a:r>
            <a:r>
              <a:rPr lang="en-IN" sz="7200" dirty="0" smtClean="0"/>
              <a:t>, </a:t>
            </a:r>
            <a:r>
              <a:rPr lang="en-IN" sz="7200" dirty="0" err="1" smtClean="0"/>
              <a:t>myCar.st.second</a:t>
            </a:r>
            <a:r>
              <a:rPr lang="en-IN" sz="7200" dirty="0" smtClean="0"/>
              <a:t>);</a:t>
            </a:r>
          </a:p>
          <a:p>
            <a:pPr>
              <a:buNone/>
            </a:pPr>
            <a:r>
              <a:rPr lang="en-IN" sz="7200" dirty="0" smtClean="0"/>
              <a:t>}</a:t>
            </a:r>
            <a:endParaRPr lang="en-IN" sz="7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WAP to read and display the car number, starting time and reaching time using structure within structure.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>
                <a:latin typeface="Lucida Console" pitchFamily="49" charset="0"/>
              </a:rPr>
              <a:t>union</a:t>
            </a:r>
          </a:p>
          <a:p>
            <a:pPr lvl="1"/>
            <a:r>
              <a:rPr lang="en-US"/>
              <a:t>Memory that contains a variety of objects over time</a:t>
            </a:r>
          </a:p>
          <a:p>
            <a:pPr lvl="1"/>
            <a:r>
              <a:rPr lang="en-US"/>
              <a:t>Only contains one data member at a time</a:t>
            </a:r>
          </a:p>
          <a:p>
            <a:pPr lvl="1"/>
            <a:r>
              <a:rPr lang="en-US"/>
              <a:t>Members of a </a:t>
            </a:r>
            <a:r>
              <a:rPr lang="en-US" sz="2000">
                <a:latin typeface="Lucida Console" pitchFamily="49" charset="0"/>
              </a:rPr>
              <a:t>union</a:t>
            </a:r>
            <a:r>
              <a:rPr lang="en-US"/>
              <a:t> share space</a:t>
            </a:r>
          </a:p>
          <a:p>
            <a:pPr lvl="1"/>
            <a:r>
              <a:rPr lang="en-US"/>
              <a:t>Conserves storage</a:t>
            </a:r>
          </a:p>
          <a:p>
            <a:pPr lvl="1"/>
            <a:r>
              <a:rPr lang="en-US"/>
              <a:t>Only the last data member defined can be accessed</a:t>
            </a:r>
          </a:p>
          <a:p>
            <a:r>
              <a:rPr lang="en-US" sz="2600">
                <a:latin typeface="Lucida Console" pitchFamily="49" charset="0"/>
              </a:rPr>
              <a:t>union</a:t>
            </a:r>
            <a:r>
              <a:rPr lang="en-US"/>
              <a:t> definitions</a:t>
            </a:r>
          </a:p>
          <a:p>
            <a:pPr lvl="1"/>
            <a:r>
              <a:rPr lang="en-US"/>
              <a:t>Same as struct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union Number {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  int x;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  float y;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};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union Number value;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</a:rPr>
              <a:t>Union is similar as structure. The major distinction between them is in terms of storage.</a:t>
            </a:r>
          </a:p>
          <a:p>
            <a:r>
              <a:rPr lang="en-US" dirty="0" smtClean="0">
                <a:latin typeface="Times New Roman" pitchFamily="18" charset="0"/>
              </a:rPr>
              <a:t>In structure each member has its own storage location whereas all the members of union uses the same location.</a:t>
            </a:r>
          </a:p>
          <a:p>
            <a:r>
              <a:rPr lang="en-US" dirty="0" smtClean="0">
                <a:latin typeface="Times New Roman" pitchFamily="18" charset="0"/>
              </a:rPr>
              <a:t>The union may contain many members of different data type but it can handle only one member at a time union can be declared using the keyword union.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689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374</TotalTime>
  <Words>865</Words>
  <Application>Microsoft Office PowerPoint</Application>
  <PresentationFormat>On-screen Show (4:3)</PresentationFormat>
  <Paragraphs>166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Lpu theme final with copyright</vt:lpstr>
      <vt:lpstr>CSE101-Lec#36-38</vt:lpstr>
      <vt:lpstr>Outline</vt:lpstr>
      <vt:lpstr>Nested Structure</vt:lpstr>
      <vt:lpstr>Nested Structure</vt:lpstr>
      <vt:lpstr>Example</vt:lpstr>
      <vt:lpstr>Example: embedded structures</vt:lpstr>
      <vt:lpstr>PowerPoint Presentation</vt:lpstr>
      <vt:lpstr>Unions</vt:lpstr>
      <vt:lpstr>Union</vt:lpstr>
      <vt:lpstr>Example </vt:lpstr>
      <vt:lpstr>Union Declaration</vt:lpstr>
      <vt:lpstr>Unions</vt:lpstr>
      <vt:lpstr>PowerPoint Presentation</vt:lpstr>
      <vt:lpstr>PowerPoint Presentation</vt:lpstr>
      <vt:lpstr>Enumeration Constants</vt:lpstr>
      <vt:lpstr>PowerPoint Presentation</vt:lpstr>
      <vt:lpstr>PowerPoint Presentation</vt:lpstr>
      <vt:lpstr>Next Class: File Handling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CSE101-Lec#29</dc:title>
  <dc:creator>Aman</dc:creator>
  <cp:lastModifiedBy>Harwant</cp:lastModifiedBy>
  <cp:revision>13</cp:revision>
  <dcterms:created xsi:type="dcterms:W3CDTF">2014-05-25T23:41:20Z</dcterms:created>
  <dcterms:modified xsi:type="dcterms:W3CDTF">2014-10-28T09:13:10Z</dcterms:modified>
</cp:coreProperties>
</file>