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5" r:id="rId14"/>
    <p:sldId id="292" r:id="rId15"/>
    <p:sldId id="286" r:id="rId16"/>
    <p:sldId id="293" r:id="rId17"/>
    <p:sldId id="287" r:id="rId18"/>
    <p:sldId id="29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8" r:id="rId27"/>
    <p:sldId id="295" r:id="rId28"/>
    <p:sldId id="289" r:id="rId29"/>
    <p:sldId id="296" r:id="rId30"/>
    <p:sldId id="290" r:id="rId31"/>
    <p:sldId id="297" r:id="rId32"/>
    <p:sldId id="279" r:id="rId33"/>
  </p:sldIdLst>
  <p:sldSz cx="9144000" cy="6858000" type="screen4x3"/>
  <p:notesSz cx="6858000" cy="9144000"/>
  <p:embeddedFontLst>
    <p:embeddedFont>
      <p:font typeface="Arial Black" pitchFamily="34" charset="0"/>
      <p:bold r:id="rId35"/>
    </p:embeddedFont>
    <p:embeddedFont>
      <p:font typeface="Questrial" charset="0"/>
      <p:regular r:id="rId36"/>
    </p:embeddedFon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SYhdYip3pRBYTu/WB5iuNwZm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3245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7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9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36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46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7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35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86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11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57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354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53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19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75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45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94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0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41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68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75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Google Shape;16;p26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28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5;p28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6" name="Google Shape;26;p28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7;p28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9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29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3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CSE101-Lec#2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p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2" name="Google Shape;52;p1"/>
          <p:cNvSpPr txBox="1"/>
          <p:nvPr/>
        </p:nvSpPr>
        <p:spPr>
          <a:xfrm>
            <a:off x="845746" y="3352800"/>
            <a:ext cx="754267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Structured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Programming Using Algorithm and Flowchart(or Program development tools)</a:t>
            </a:r>
            <a:endParaRPr sz="2400" b="0" i="0" u="none" strike="noStrike" cap="none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Algorithm: Calculate area of circle[Example 2]</a:t>
            </a:r>
            <a:endParaRPr sz="2800"/>
          </a:p>
        </p:txBody>
      </p:sp>
      <p:sp>
        <p:nvSpPr>
          <p:cNvPr id="300" name="Google Shape;3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1: Start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2: Declare variables radius and area.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3: Read value of radius.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4: Apply the </a:t>
            </a:r>
            <a:r>
              <a:rPr lang="en-US" dirty="0" smtClean="0"/>
              <a:t>expression </a:t>
            </a:r>
            <a:r>
              <a:rPr lang="en-US" dirty="0"/>
              <a:t>as specified below and assign the result in area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area←3.14*radius*radius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5: Display area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Step 6: Stop</a:t>
            </a:r>
            <a:endParaRPr dirty="0"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Algorithm: Swap the values of two variables[Example 3]</a:t>
            </a:r>
            <a:endParaRPr sz="2800"/>
          </a:p>
        </p:txBody>
      </p:sp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1: Start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2: Declare three variables: num1,num2 and temp </a:t>
            </a:r>
            <a:endParaRPr sz="2480"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3: Read values of num1 and </a:t>
            </a:r>
            <a:r>
              <a:rPr lang="en-US" sz="2480" dirty="0" smtClean="0"/>
              <a:t>num2</a:t>
            </a:r>
            <a:endParaRPr sz="2480"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4: Assign the value of num1 in temp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temp ←</a:t>
            </a:r>
            <a:r>
              <a:rPr lang="en-US" sz="2480" dirty="0" smtClean="0"/>
              <a:t>num1</a:t>
            </a:r>
            <a:endParaRPr sz="2480"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5: Assign the value of num2 in num1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num1 ←</a:t>
            </a:r>
            <a:r>
              <a:rPr lang="en-US" sz="2480" dirty="0" smtClean="0"/>
              <a:t>num2</a:t>
            </a:r>
            <a:endParaRPr sz="2480"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6: Assign the value of temp in num2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num2 ←</a:t>
            </a:r>
            <a:r>
              <a:rPr lang="en-US" sz="2480" dirty="0" smtClean="0"/>
              <a:t>temp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7: Display swapped values of num1 and </a:t>
            </a:r>
            <a:r>
              <a:rPr lang="en-US" sz="2480" dirty="0" smtClean="0"/>
              <a:t>num2</a:t>
            </a:r>
            <a:endParaRPr dirty="0"/>
          </a:p>
          <a:p>
            <a:pPr marL="0" lvl="0" indent="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US" sz="2480" dirty="0"/>
              <a:t>Step 8:Stop</a:t>
            </a:r>
            <a:endParaRPr sz="248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questions for Algorithms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calculate and display simple interest and final amount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swap the values of 2 numbers without using temporary variable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convert temperature from degree Celsius to degree Fahrenheit and vice versa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multiply, divide and subtract two numbers and display their individual results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read the prices and quantities of 5 items and display the final amount after applying a discount of 10 percent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convert distance from km to m and vice versa</a:t>
            </a:r>
            <a:endParaRPr dirty="0"/>
          </a:p>
          <a:p>
            <a:pPr marL="34290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2"/>
              <a:buChar char="•"/>
            </a:pPr>
            <a:r>
              <a:rPr lang="en-US" sz="2402" dirty="0"/>
              <a:t>Write an algorithm to display the areas of triangle, square and rectangle and display their individual results.</a:t>
            </a:r>
            <a:endParaRPr dirty="0"/>
          </a:p>
          <a:p>
            <a:pPr marL="342900" lvl="0" indent="-205105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characteristic is not desired in good algorithm?</a:t>
            </a:r>
          </a:p>
          <a:p>
            <a:pPr marL="25400" indent="0">
              <a:buNone/>
            </a:pPr>
            <a:r>
              <a:rPr lang="en-IN" dirty="0"/>
              <a:t>A. Ambiguity</a:t>
            </a:r>
          </a:p>
          <a:p>
            <a:pPr marL="25400" indent="0">
              <a:buNone/>
            </a:pPr>
            <a:r>
              <a:rPr lang="en-IN" dirty="0"/>
              <a:t>B. Correctness</a:t>
            </a:r>
          </a:p>
          <a:p>
            <a:pPr marL="25400" indent="0">
              <a:buNone/>
            </a:pPr>
            <a:r>
              <a:rPr lang="en-IN" dirty="0"/>
              <a:t>C. Simplicity</a:t>
            </a:r>
          </a:p>
          <a:p>
            <a:pPr marL="25400" indent="0">
              <a:buNone/>
            </a:pPr>
            <a:r>
              <a:rPr lang="en-IN" dirty="0"/>
              <a:t>D. Abstraction</a:t>
            </a:r>
          </a:p>
        </p:txBody>
      </p:sp>
    </p:spTree>
    <p:extLst>
      <p:ext uri="{BB962C8B-B14F-4D97-AF65-F5344CB8AC3E}">
        <p14:creationId xmlns:p14="http://schemas.microsoft.com/office/powerpoint/2010/main" val="120271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Which </a:t>
            </a:r>
            <a:r>
              <a:rPr lang="en-IN" dirty="0"/>
              <a:t>of the following characteristic is not desired in good algorithm?</a:t>
            </a:r>
          </a:p>
          <a:p>
            <a:pPr marL="25400" indent="0">
              <a:buNone/>
            </a:pPr>
            <a:r>
              <a:rPr lang="en-IN" b="1" dirty="0"/>
              <a:t>A. Ambiguity</a:t>
            </a:r>
          </a:p>
          <a:p>
            <a:pPr marL="25400" indent="0">
              <a:buNone/>
            </a:pPr>
            <a:r>
              <a:rPr lang="en-IN" dirty="0"/>
              <a:t>B. Correctness</a:t>
            </a:r>
          </a:p>
          <a:p>
            <a:pPr marL="25400" indent="0">
              <a:buNone/>
            </a:pPr>
            <a:r>
              <a:rPr lang="en-IN" dirty="0"/>
              <a:t>C. Simplicity</a:t>
            </a:r>
          </a:p>
          <a:p>
            <a:pPr marL="25400" indent="0">
              <a:buNone/>
            </a:pPr>
            <a:r>
              <a:rPr lang="en-IN" dirty="0"/>
              <a:t>D. Abstraction</a:t>
            </a:r>
          </a:p>
        </p:txBody>
      </p:sp>
    </p:spTree>
    <p:extLst>
      <p:ext uri="{BB962C8B-B14F-4D97-AF65-F5344CB8AC3E}">
        <p14:creationId xmlns:p14="http://schemas.microsoft.com/office/powerpoint/2010/main" val="249782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Q2:Algorithm is:</a:t>
            </a:r>
          </a:p>
          <a:p>
            <a:pPr marL="25400" indent="0">
              <a:buNone/>
            </a:pPr>
            <a:r>
              <a:rPr lang="en-IN" dirty="0"/>
              <a:t>A. Infinite set of steps</a:t>
            </a:r>
          </a:p>
          <a:p>
            <a:pPr marL="25400" indent="0">
              <a:buNone/>
            </a:pPr>
            <a:r>
              <a:rPr lang="en-IN" dirty="0"/>
              <a:t>B. Pictorial representation</a:t>
            </a:r>
          </a:p>
          <a:p>
            <a:pPr marL="25400" indent="0">
              <a:buNone/>
            </a:pPr>
            <a:r>
              <a:rPr lang="en-IN" dirty="0"/>
              <a:t>C. Textual Computational solution</a:t>
            </a:r>
          </a:p>
          <a:p>
            <a:pPr marL="25400" indent="0">
              <a:buNone/>
            </a:pPr>
            <a:r>
              <a:rPr lang="en-IN" dirty="0"/>
              <a:t>D. Actual Code for the solution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7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Q2:Algorithm is:</a:t>
            </a:r>
          </a:p>
          <a:p>
            <a:pPr marL="25400" indent="0">
              <a:buNone/>
            </a:pPr>
            <a:r>
              <a:rPr lang="en-IN" dirty="0"/>
              <a:t>A. Infinite set of steps</a:t>
            </a:r>
          </a:p>
          <a:p>
            <a:pPr marL="25400" indent="0">
              <a:buNone/>
            </a:pPr>
            <a:r>
              <a:rPr lang="en-IN" dirty="0"/>
              <a:t>B. Pictorial representation</a:t>
            </a:r>
          </a:p>
          <a:p>
            <a:pPr marL="25400" indent="0">
              <a:buNone/>
            </a:pPr>
            <a:r>
              <a:rPr lang="en-IN" b="1" dirty="0"/>
              <a:t>C. Textual Computational solution</a:t>
            </a:r>
          </a:p>
          <a:p>
            <a:pPr marL="25400" indent="0">
              <a:buNone/>
            </a:pPr>
            <a:r>
              <a:rPr lang="en-IN" dirty="0"/>
              <a:t>D. Actual Code for the solution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2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3474"/>
            <a:ext cx="8229600" cy="4525963"/>
          </a:xfrm>
        </p:spPr>
        <p:txBody>
          <a:bodyPr/>
          <a:lstStyle/>
          <a:p>
            <a:pPr marL="25400" indent="0">
              <a:buNone/>
            </a:pPr>
            <a:r>
              <a:rPr lang="en-IN" dirty="0"/>
              <a:t>Q3.Efficient algorithm is one which takes</a:t>
            </a:r>
          </a:p>
          <a:p>
            <a:pPr marL="25400" indent="0">
              <a:buNone/>
            </a:pPr>
            <a:r>
              <a:rPr lang="en-IN" dirty="0"/>
              <a:t>A. Less time</a:t>
            </a:r>
          </a:p>
          <a:p>
            <a:pPr marL="25400" indent="0">
              <a:buNone/>
            </a:pPr>
            <a:r>
              <a:rPr lang="en-IN" dirty="0"/>
              <a:t>B. Less space</a:t>
            </a:r>
          </a:p>
          <a:p>
            <a:pPr marL="25400" indent="0">
              <a:buNone/>
            </a:pPr>
            <a:r>
              <a:rPr lang="en-IN" dirty="0"/>
              <a:t>C. More time and space</a:t>
            </a:r>
          </a:p>
          <a:p>
            <a:pPr marL="25400" indent="0">
              <a:buNone/>
            </a:pPr>
            <a:r>
              <a:rPr lang="en-IN" dirty="0"/>
              <a:t>D. Both A and B options</a:t>
            </a:r>
          </a:p>
        </p:txBody>
      </p:sp>
    </p:spTree>
    <p:extLst>
      <p:ext uri="{BB962C8B-B14F-4D97-AF65-F5344CB8AC3E}">
        <p14:creationId xmlns:p14="http://schemas.microsoft.com/office/powerpoint/2010/main" val="39937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3474"/>
            <a:ext cx="8229600" cy="4525963"/>
          </a:xfrm>
        </p:spPr>
        <p:txBody>
          <a:bodyPr/>
          <a:lstStyle/>
          <a:p>
            <a:pPr marL="25400" indent="0">
              <a:buNone/>
            </a:pPr>
            <a:r>
              <a:rPr lang="en-IN" dirty="0"/>
              <a:t>Q3.Efficient algorithm is one which takes</a:t>
            </a:r>
          </a:p>
          <a:p>
            <a:pPr marL="25400" indent="0">
              <a:buNone/>
            </a:pPr>
            <a:r>
              <a:rPr lang="en-IN" dirty="0"/>
              <a:t>A. Less time</a:t>
            </a:r>
          </a:p>
          <a:p>
            <a:pPr marL="25400" indent="0">
              <a:buNone/>
            </a:pPr>
            <a:r>
              <a:rPr lang="en-IN" dirty="0"/>
              <a:t>B. Less space</a:t>
            </a:r>
          </a:p>
          <a:p>
            <a:pPr marL="25400" indent="0">
              <a:buNone/>
            </a:pPr>
            <a:r>
              <a:rPr lang="en-IN" dirty="0"/>
              <a:t>C. More time and space</a:t>
            </a:r>
          </a:p>
          <a:p>
            <a:pPr marL="25400" indent="0">
              <a:buNone/>
            </a:pPr>
            <a:r>
              <a:rPr lang="en-IN" b="1" dirty="0"/>
              <a:t>D. Both A and B options</a:t>
            </a:r>
          </a:p>
        </p:txBody>
      </p:sp>
    </p:spTree>
    <p:extLst>
      <p:ext uri="{BB962C8B-B14F-4D97-AF65-F5344CB8AC3E}">
        <p14:creationId xmlns:p14="http://schemas.microsoft.com/office/powerpoint/2010/main" val="174531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Flow Chart is  pictorial representation of an algorithm.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Whatever  we have done in algorithm we can represent it in picture.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is easy to understand.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Shows the flow of the instruction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 smtClean="0"/>
              <a:t>Structured </a:t>
            </a:r>
            <a:r>
              <a:rPr lang="en-US" dirty="0"/>
              <a:t>programming using </a:t>
            </a:r>
            <a:endParaRPr lang="en-US" dirty="0" smtClean="0"/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dirty="0" smtClean="0"/>
              <a:t>Algorithm </a:t>
            </a:r>
            <a:r>
              <a:rPr lang="en-US" dirty="0"/>
              <a:t>and </a:t>
            </a:r>
            <a:endParaRPr lang="en-US" dirty="0" smtClean="0"/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dirty="0" smtClean="0"/>
              <a:t>Flowchart</a:t>
            </a:r>
          </a:p>
          <a:p>
            <a:pPr marL="457200" lvl="1" indent="0">
              <a:spcBef>
                <a:spcPts val="640"/>
              </a:spcBef>
              <a:buSzPts val="3200"/>
              <a:buNone/>
            </a:pPr>
            <a:r>
              <a:rPr lang="en-US" dirty="0" smtClean="0"/>
              <a:t>or </a:t>
            </a:r>
          </a:p>
          <a:p>
            <a:pPr lvl="1" indent="-457200">
              <a:spcBef>
                <a:spcPts val="640"/>
              </a:spcBef>
              <a:buSzPts val="3200"/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development </a:t>
            </a:r>
            <a:r>
              <a:rPr lang="en-US" dirty="0" smtClean="0"/>
              <a:t>tools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 Chart Symbols</a:t>
            </a:r>
            <a:endParaRPr/>
          </a:p>
        </p:txBody>
      </p:sp>
      <p:pic>
        <p:nvPicPr>
          <p:cNvPr id="324" name="Google Shape;32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1643050"/>
            <a:ext cx="8034367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0" y="-3682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/>
              <a:t>Flowchart Example 1-Adding 2 numbers</a:t>
            </a:r>
            <a:endParaRPr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0038" y="671513"/>
            <a:ext cx="8229600" cy="54689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23105"/>
            <a:ext cx="4543425" cy="57205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Flowchart Example 2-Displaying greatest of 2 numbers</a:t>
            </a:r>
            <a:endParaRPr sz="2800"/>
          </a:p>
        </p:txBody>
      </p:sp>
      <p:pic>
        <p:nvPicPr>
          <p:cNvPr id="336" name="Google Shape;33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1268760"/>
            <a:ext cx="5184576" cy="485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Flowchart Example 3-Checking whether a person is eligible to vote or not</a:t>
            </a:r>
            <a:endParaRPr sz="2800"/>
          </a:p>
        </p:txBody>
      </p:sp>
      <p:pic>
        <p:nvPicPr>
          <p:cNvPr id="342" name="Google Shape;34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1417638"/>
            <a:ext cx="5256584" cy="489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Flowchart Example 3-Greatest of 3 numbers</a:t>
            </a:r>
            <a:endParaRPr sz="2800"/>
          </a:p>
        </p:txBody>
      </p:sp>
      <p:pic>
        <p:nvPicPr>
          <p:cNvPr id="348" name="Google Shape;34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764704"/>
            <a:ext cx="6480720" cy="609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-200026" y="204068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en-US" sz="2000" dirty="0"/>
              <a:t>Practice questions for </a:t>
            </a:r>
            <a:r>
              <a:rPr lang="en-US" sz="2000" dirty="0" smtClean="0"/>
              <a:t>flowcharts</a:t>
            </a:r>
            <a:br>
              <a:rPr lang="en-US" sz="2000" dirty="0" smtClean="0"/>
            </a:br>
            <a:r>
              <a:rPr lang="en-US" sz="2000" dirty="0"/>
              <a:t>Write solutions using RAPTOR and without RAPTOR(Basic conventions)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sz="2000" dirty="0"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check whether a given number is even or odd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calculate simple interest and final amount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calculate the area of a circle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display the roots of a quadratic equation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check whether the given number is a multiple of 5 or not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rabicParenR"/>
            </a:pPr>
            <a:r>
              <a:rPr lang="en-US" sz="2960" dirty="0"/>
              <a:t>Draw a flowchart to swap the values of two variables without the help of temporary variable</a:t>
            </a:r>
            <a:endParaRPr sz="29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Which of the following symbol is used to denote decision or condition in a flowchart?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Oval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Rectangle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Diamond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Small Circle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152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Which of the following symbol is used to denote decision or condition in a flowchart?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Oval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Rectangle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b="1" dirty="0"/>
              <a:t>Diamond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Small Circle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69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Oval symbol in a flowchart is used to represent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 err="1"/>
              <a:t>Input/Output</a:t>
            </a:r>
            <a:endParaRPr lang="en-IN" dirty="0"/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Decision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Connector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Start and Stop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9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Oval symbol in a flowchart is used to represent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 err="1"/>
              <a:t>Input/Output</a:t>
            </a:r>
            <a:endParaRPr lang="en-IN" dirty="0"/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Decision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Connector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b="1" dirty="0"/>
              <a:t>Start and Stop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1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Development Tools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Algorithm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 dirty="0"/>
              <a:t>Flowchart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Which of the following symbol is used to denote processing part in a flowchart?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Oval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Rectangle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Diamond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Parallelogram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1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/>
              <a:t>Which of the following symbol is used to denote processing part in a flowchart?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Oval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b="1" dirty="0"/>
              <a:t>Rectangle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Diamond</a:t>
            </a:r>
          </a:p>
          <a:p>
            <a:pPr marL="539750" lvl="0" indent="-514350">
              <a:buFont typeface="+mj-lt"/>
              <a:buAutoNum type="alphaUcPeriod"/>
            </a:pPr>
            <a:r>
              <a:rPr lang="en-IN" dirty="0"/>
              <a:t>Parallelogram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47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128588" y="457200"/>
            <a:ext cx="90154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 dirty="0" smtClean="0"/>
              <a:t>More practice questions on Flowchart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Write solutions using RAPTOR and without RAPTOR(Basic conventions)</a:t>
            </a:r>
            <a:endParaRPr sz="2400" dirty="0"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-IN" dirty="0" smtClean="0"/>
              <a:t>1) Draw </a:t>
            </a:r>
            <a:r>
              <a:rPr lang="en-IN" dirty="0"/>
              <a:t>a flowchart to calculate circumference of circle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IN" dirty="0"/>
              <a:t>2) Draw a flowchart to display the equivalent grade student </a:t>
            </a:r>
            <a:r>
              <a:rPr lang="en-IN" dirty="0" smtClean="0"/>
              <a:t>has achieved </a:t>
            </a:r>
            <a:r>
              <a:rPr lang="en-IN" dirty="0"/>
              <a:t>after calculating the percentage of marks in 5 subjects[A+,</a:t>
            </a:r>
            <a:r>
              <a:rPr lang="en-IN" dirty="0" err="1"/>
              <a:t>A,Fail</a:t>
            </a:r>
            <a:r>
              <a:rPr lang="en-IN" dirty="0"/>
              <a:t>]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IN" dirty="0"/>
              <a:t>3) Draw a flowchart to calculate the area of triangle, cylinder and rhombus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IN" dirty="0"/>
              <a:t>4) Draw a flowchart to calculate the compound interest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63" name="Google Shape;26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Algorithm is defined as “ the finite set of steps, which provide a chain of action for solving a problem”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is step by step solution to given problem.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Well organized, pre-arranged and defined textual computational module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n-US" sz="4410"/>
              <a:t>Characteristics of good Algorithm</a:t>
            </a:r>
            <a:endParaRPr sz="3959"/>
          </a:p>
        </p:txBody>
      </p:sp>
      <p:sp>
        <p:nvSpPr>
          <p:cNvPr id="269" name="Google Shape;269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5143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Correctness</a:t>
            </a:r>
            <a:r>
              <a:rPr lang="en-US" sz="2240"/>
              <a:t> - terminates on ALL inputs (even invalid inputs!) and outputs the correct answer.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Simplicity</a:t>
            </a:r>
            <a:r>
              <a:rPr lang="en-US" sz="2240"/>
              <a:t> - each step of the algorithm performs one logical step in solving the problem.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Precision</a:t>
            </a:r>
            <a:r>
              <a:rPr lang="en-US" sz="2240"/>
              <a:t> - each step of the algorithm is unambiguous in meaning.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Comprehensibility</a:t>
            </a:r>
            <a:r>
              <a:rPr lang="en-US" sz="2240"/>
              <a:t> - the algorithm is easy to read and understand.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Abstraction</a:t>
            </a:r>
            <a:r>
              <a:rPr lang="en-US" sz="2240"/>
              <a:t> - presents the solution steps precisely and concisely without referring to low-level (program code) details.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Efficient</a:t>
            </a:r>
            <a:r>
              <a:rPr lang="en-US" sz="2240"/>
              <a:t> - Gives results rapidly based on the problem size; does not waste any space or time.</a:t>
            </a:r>
            <a:endParaRPr/>
          </a:p>
          <a:p>
            <a:pPr marL="514350" lvl="0" indent="-51435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alibri"/>
              <a:buAutoNum type="arabicPeriod"/>
            </a:pPr>
            <a:r>
              <a:rPr lang="en-US" sz="2240" b="1"/>
              <a:t>Easy to Implement</a:t>
            </a:r>
            <a:r>
              <a:rPr lang="en-US" sz="2240"/>
              <a:t> - relatively easy to translate into a programming language.</a:t>
            </a:r>
            <a:endParaRPr sz="22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create an Algorithm</a:t>
            </a:r>
            <a:endParaRPr/>
          </a:p>
        </p:txBody>
      </p:sp>
      <p:sp>
        <p:nvSpPr>
          <p:cNvPr id="275" name="Google Shape;27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1. </a:t>
            </a:r>
            <a:r>
              <a:rPr lang="en-US">
                <a:solidFill>
                  <a:schemeClr val="dk2"/>
                </a:solidFill>
              </a:rPr>
              <a:t>Identify the Inputs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What data do I need?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How will I get the data?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In what format will the data be?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2. </a:t>
            </a:r>
            <a:r>
              <a:rPr lang="en-US">
                <a:solidFill>
                  <a:schemeClr val="dk2"/>
                </a:solidFill>
              </a:rPr>
              <a:t>Identify the Outputs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What outputs do I need to return to the user?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What format should the outputs take?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create an Algorithm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3. </a:t>
            </a:r>
            <a:r>
              <a:rPr lang="en-US">
                <a:solidFill>
                  <a:schemeClr val="dk2"/>
                </a:solidFill>
              </a:rPr>
              <a:t>Identify the Processes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How can I manipulate data to produce meaningful results?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Data vs. Information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4. </a:t>
            </a:r>
            <a:r>
              <a:rPr lang="en-US">
                <a:solidFill>
                  <a:schemeClr val="dk2"/>
                </a:solidFill>
              </a:rPr>
              <a:t>Break the Solution to steps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By breaking the solution to the steps we can easily understand the logic of program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2" descr="http://cdn.vectorstock.com/i/composite/48,87/person-calling-on-the-phone-vector-25488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00" y="4576010"/>
            <a:ext cx="2095500" cy="220578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example of Algorithm</a:t>
            </a:r>
            <a:endParaRPr/>
          </a:p>
        </p:txBody>
      </p:sp>
      <p:sp>
        <p:nvSpPr>
          <p:cNvPr id="288" name="Google Shape;288;p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4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To establish a telephone communication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1: Dial a phone number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2: Phone rings at the called party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3: Caller waits for the response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4: Called party picks up the phone 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5: Conversation begins between them</a:t>
            </a:r>
            <a:endParaRPr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 sz="3000"/>
              <a:t>Step 6: After the conversation, both disconnect the call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Algorithm: Add 2 Numbers[Example 1]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1: Start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2: Declare variables num1, num2 and sum. 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3: Read values num1 and num2. 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4: Add num1 and num2 and assign the result to sum.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sum←num1+num2 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5: Display sum 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Step 6: Stop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1021</Words>
  <Application>Microsoft Office PowerPoint</Application>
  <PresentationFormat>On-screen Show (4:3)</PresentationFormat>
  <Paragraphs>180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Rounded</vt:lpstr>
      <vt:lpstr>Courier New</vt:lpstr>
      <vt:lpstr>Arial Black</vt:lpstr>
      <vt:lpstr>Questrial</vt:lpstr>
      <vt:lpstr>Calibri</vt:lpstr>
      <vt:lpstr>1_Lpu theme final with copyright</vt:lpstr>
      <vt:lpstr>CSE101-Lec#2</vt:lpstr>
      <vt:lpstr>Outline </vt:lpstr>
      <vt:lpstr>Program Development Tools</vt:lpstr>
      <vt:lpstr>Algorithm</vt:lpstr>
      <vt:lpstr>Characteristics of good Algorithm</vt:lpstr>
      <vt:lpstr>Steps to create an Algorithm</vt:lpstr>
      <vt:lpstr>Steps to create an Algorithm</vt:lpstr>
      <vt:lpstr>General example of Algorithm</vt:lpstr>
      <vt:lpstr>Algorithm: Add 2 Numbers[Example 1]</vt:lpstr>
      <vt:lpstr>Algorithm: Calculate area of circle[Example 2]</vt:lpstr>
      <vt:lpstr>Algorithm: Swap the values of two variables[Example 3]</vt:lpstr>
      <vt:lpstr>Practice questions for Algorithms</vt:lpstr>
      <vt:lpstr>Q1</vt:lpstr>
      <vt:lpstr>Q1</vt:lpstr>
      <vt:lpstr>Q2</vt:lpstr>
      <vt:lpstr>Q2</vt:lpstr>
      <vt:lpstr>Q3</vt:lpstr>
      <vt:lpstr>Q3</vt:lpstr>
      <vt:lpstr>Flow Chart</vt:lpstr>
      <vt:lpstr>Flow Chart Symbols</vt:lpstr>
      <vt:lpstr>Flowchart Example 1-Adding 2 numbers</vt:lpstr>
      <vt:lpstr>Flowchart Example 2-Displaying greatest of 2 numbers</vt:lpstr>
      <vt:lpstr>Flowchart Example 3-Checking whether a person is eligible to vote or not</vt:lpstr>
      <vt:lpstr>Flowchart Example 3-Greatest of 3 numbers</vt:lpstr>
      <vt:lpstr>Practice questions for flowcharts Write solutions using RAPTOR and without RAPTOR(Basic conventions) </vt:lpstr>
      <vt:lpstr>Q1</vt:lpstr>
      <vt:lpstr>Q1</vt:lpstr>
      <vt:lpstr>Q2</vt:lpstr>
      <vt:lpstr>Q2</vt:lpstr>
      <vt:lpstr>Q3</vt:lpstr>
      <vt:lpstr>Q3</vt:lpstr>
      <vt:lpstr>More practice questions on Flowchart Write solutions using RAPTOR and without RAPTOR(Basic conventions)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 and 2</dc:title>
  <dc:creator>Aman</dc:creator>
  <cp:lastModifiedBy>HP</cp:lastModifiedBy>
  <cp:revision>18</cp:revision>
  <dcterms:created xsi:type="dcterms:W3CDTF">2013-08-01T09:41:21Z</dcterms:created>
  <dcterms:modified xsi:type="dcterms:W3CDTF">2021-08-31T08:22:15Z</dcterms:modified>
</cp:coreProperties>
</file>