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83" r:id="rId16"/>
    <p:sldId id="284" r:id="rId17"/>
    <p:sldId id="285" r:id="rId18"/>
    <p:sldId id="268" r:id="rId19"/>
    <p:sldId id="269" r:id="rId20"/>
    <p:sldId id="270" r:id="rId21"/>
    <p:sldId id="271" r:id="rId22"/>
    <p:sldId id="290" r:id="rId23"/>
    <p:sldId id="291" r:id="rId24"/>
    <p:sldId id="292" r:id="rId25"/>
    <p:sldId id="293" r:id="rId26"/>
    <p:sldId id="294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Questrial" panose="020B0604020202020204" charset="0"/>
      <p:regular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2" roundtripDataSignature="AMtx7mivVtdRt6Gp2NyeuPh1+vO+ftM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CB8BD-007D-479B-903B-C0ECB0B72030}">
  <a:tblStyle styleId="{317CB8BD-007D-479B-903B-C0ECB0B720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9F22CD-6206-4BA8-BF86-F11BBB2915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5DD845EB-F351-4B66-A91F-C0CF772F9725}"/>
    <pc:docChg chg="custSel modSld">
      <pc:chgData name="Salil Batra" userId="4d97008808f91814" providerId="LiveId" clId="{5DD845EB-F351-4B66-A91F-C0CF772F9725}" dt="2021-10-01T08:02:16.310" v="21" actId="20577"/>
      <pc:docMkLst>
        <pc:docMk/>
      </pc:docMkLst>
      <pc:sldChg chg="modNotesTx">
        <pc:chgData name="Salil Batra" userId="4d97008808f91814" providerId="LiveId" clId="{5DD845EB-F351-4B66-A91F-C0CF772F9725}" dt="2021-10-01T07:56:22.110" v="0" actId="20577"/>
        <pc:sldMkLst>
          <pc:docMk/>
          <pc:sldMk cId="2809732143" sldId="281"/>
        </pc:sldMkLst>
      </pc:sldChg>
      <pc:sldChg chg="modNotesTx">
        <pc:chgData name="Salil Batra" userId="4d97008808f91814" providerId="LiveId" clId="{5DD845EB-F351-4B66-A91F-C0CF772F9725}" dt="2021-10-01T07:56:48.852" v="1" actId="20577"/>
        <pc:sldMkLst>
          <pc:docMk/>
          <pc:sldMk cId="4164716590" sldId="282"/>
        </pc:sldMkLst>
      </pc:sldChg>
      <pc:sldChg chg="modNotesTx">
        <pc:chgData name="Salil Batra" userId="4d97008808f91814" providerId="LiveId" clId="{5DD845EB-F351-4B66-A91F-C0CF772F9725}" dt="2021-10-01T07:57:15.552" v="2" actId="20577"/>
        <pc:sldMkLst>
          <pc:docMk/>
          <pc:sldMk cId="967273068" sldId="283"/>
        </pc:sldMkLst>
      </pc:sldChg>
      <pc:sldChg chg="modNotesTx">
        <pc:chgData name="Salil Batra" userId="4d97008808f91814" providerId="LiveId" clId="{5DD845EB-F351-4B66-A91F-C0CF772F9725}" dt="2021-10-01T07:57:38.713" v="3" actId="20577"/>
        <pc:sldMkLst>
          <pc:docMk/>
          <pc:sldMk cId="3272823693" sldId="284"/>
        </pc:sldMkLst>
      </pc:sldChg>
      <pc:sldChg chg="modNotesTx">
        <pc:chgData name="Salil Batra" userId="4d97008808f91814" providerId="LiveId" clId="{5DD845EB-F351-4B66-A91F-C0CF772F9725}" dt="2021-10-01T07:57:58.529" v="4" actId="20577"/>
        <pc:sldMkLst>
          <pc:docMk/>
          <pc:sldMk cId="3690073667" sldId="285"/>
        </pc:sldMkLst>
      </pc:sldChg>
      <pc:sldChg chg="modSp mod modNotesTx">
        <pc:chgData name="Salil Batra" userId="4d97008808f91814" providerId="LiveId" clId="{5DD845EB-F351-4B66-A91F-C0CF772F9725}" dt="2021-10-01T08:01:12.728" v="18" actId="20577"/>
        <pc:sldMkLst>
          <pc:docMk/>
          <pc:sldMk cId="720085628" sldId="286"/>
        </pc:sldMkLst>
        <pc:spChg chg="mod">
          <ac:chgData name="Salil Batra" userId="4d97008808f91814" providerId="LiveId" clId="{5DD845EB-F351-4B66-A91F-C0CF772F9725}" dt="2021-10-01T08:01:00.226" v="17" actId="313"/>
          <ac:spMkLst>
            <pc:docMk/>
            <pc:sldMk cId="720085628" sldId="286"/>
            <ac:spMk id="3" creationId="{00000000-0000-0000-0000-000000000000}"/>
          </ac:spMkLst>
        </pc:spChg>
      </pc:sldChg>
      <pc:sldChg chg="modNotesTx">
        <pc:chgData name="Salil Batra" userId="4d97008808f91814" providerId="LiveId" clId="{5DD845EB-F351-4B66-A91F-C0CF772F9725}" dt="2021-10-01T08:01:32.684" v="19" actId="20577"/>
        <pc:sldMkLst>
          <pc:docMk/>
          <pc:sldMk cId="1291613653" sldId="287"/>
        </pc:sldMkLst>
      </pc:sldChg>
      <pc:sldChg chg="modNotesTx">
        <pc:chgData name="Salil Batra" userId="4d97008808f91814" providerId="LiveId" clId="{5DD845EB-F351-4B66-A91F-C0CF772F9725}" dt="2021-10-01T08:01:51.707" v="20" actId="20577"/>
        <pc:sldMkLst>
          <pc:docMk/>
          <pc:sldMk cId="4002977681" sldId="288"/>
        </pc:sldMkLst>
      </pc:sldChg>
      <pc:sldChg chg="modNotesTx">
        <pc:chgData name="Salil Batra" userId="4d97008808f91814" providerId="LiveId" clId="{5DD845EB-F351-4B66-A91F-C0CF772F9725}" dt="2021-10-01T08:02:16.310" v="21" actId="20577"/>
        <pc:sldMkLst>
          <pc:docMk/>
          <pc:sldMk cId="1788324445" sldId="289"/>
        </pc:sldMkLst>
      </pc:sldChg>
      <pc:sldChg chg="modNotesTx">
        <pc:chgData name="Salil Batra" userId="4d97008808f91814" providerId="LiveId" clId="{5DD845EB-F351-4B66-A91F-C0CF772F9725}" dt="2021-10-01T07:58:23.973" v="5" actId="20577"/>
        <pc:sldMkLst>
          <pc:docMk/>
          <pc:sldMk cId="2854308174" sldId="290"/>
        </pc:sldMkLst>
      </pc:sldChg>
      <pc:sldChg chg="modNotesTx">
        <pc:chgData name="Salil Batra" userId="4d97008808f91814" providerId="LiveId" clId="{5DD845EB-F351-4B66-A91F-C0CF772F9725}" dt="2021-10-01T07:58:53.254" v="6" actId="20577"/>
        <pc:sldMkLst>
          <pc:docMk/>
          <pc:sldMk cId="3573326369" sldId="291"/>
        </pc:sldMkLst>
      </pc:sldChg>
      <pc:sldChg chg="modNotesTx">
        <pc:chgData name="Salil Batra" userId="4d97008808f91814" providerId="LiveId" clId="{5DD845EB-F351-4B66-A91F-C0CF772F9725}" dt="2021-10-01T07:59:18.143" v="7" actId="20577"/>
        <pc:sldMkLst>
          <pc:docMk/>
          <pc:sldMk cId="738581433" sldId="292"/>
        </pc:sldMkLst>
      </pc:sldChg>
      <pc:sldChg chg="modNotesTx">
        <pc:chgData name="Salil Batra" userId="4d97008808f91814" providerId="LiveId" clId="{5DD845EB-F351-4B66-A91F-C0CF772F9725}" dt="2021-10-01T07:59:38.652" v="8" actId="20577"/>
        <pc:sldMkLst>
          <pc:docMk/>
          <pc:sldMk cId="2293529948" sldId="293"/>
        </pc:sldMkLst>
      </pc:sldChg>
      <pc:sldChg chg="modNotesTx">
        <pc:chgData name="Salil Batra" userId="4d97008808f91814" providerId="LiveId" clId="{5DD845EB-F351-4B66-A91F-C0CF772F9725}" dt="2021-10-01T08:00:04.227" v="9" actId="20577"/>
        <pc:sldMkLst>
          <pc:docMk/>
          <pc:sldMk cId="1190297692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564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27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68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5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73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98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088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68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3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21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25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28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49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05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22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964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30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076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623a2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623a2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85623a2e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019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69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1 cube: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Number:2 cube: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3 cube: 27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4 cube: 64</a:t>
            </a:r>
            <a:endParaRPr/>
          </a:p>
        </p:txBody>
      </p:sp>
      <p:sp>
        <p:nvSpPr>
          <p:cNvPr id="208" name="Google Shape;2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15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583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746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199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52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35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940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5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720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63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60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96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83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07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54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1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3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7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CSE101-Lec#6-Part-2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Control Structures[Repetition structures/ or Looping statements/ or Iterative statements]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” Statement in C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5344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/>
              <a:t>The syntax of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statement in C: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/>
              <a:t>	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</p:txBody>
      </p:sp>
      <p:grpSp>
        <p:nvGrpSpPr>
          <p:cNvPr id="125" name="Google Shape;125;p10"/>
          <p:cNvGrpSpPr/>
          <p:nvPr/>
        </p:nvGrpSpPr>
        <p:grpSpPr>
          <a:xfrm>
            <a:off x="152400" y="2133600"/>
            <a:ext cx="5029200" cy="2057400"/>
            <a:chOff x="1147762" y="1981200"/>
            <a:chExt cx="5029200" cy="1905000"/>
          </a:xfrm>
        </p:grpSpPr>
        <p:sp>
          <p:nvSpPr>
            <p:cNvPr id="126" name="Google Shape;126;p10"/>
            <p:cNvSpPr/>
            <p:nvPr/>
          </p:nvSpPr>
          <p:spPr>
            <a:xfrm>
              <a:off x="1147762" y="1981200"/>
              <a:ext cx="5029200" cy="1905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(loop repetition condition){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statement;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updating control;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2819400" y="19812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  <p:sp>
        <p:nvSpPr>
          <p:cNvPr id="128" name="Google Shape;128;p10"/>
          <p:cNvSpPr/>
          <p:nvPr/>
        </p:nvSpPr>
        <p:spPr>
          <a:xfrm>
            <a:off x="5257800" y="2133600"/>
            <a:ext cx="3581400" cy="3962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10"/>
          <p:cNvGraphicFramePr/>
          <p:nvPr/>
        </p:nvGraphicFramePr>
        <p:xfrm>
          <a:off x="5181600" y="20574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38550" imgH="4038600" progId="">
                  <p:embed/>
                </p:oleObj>
              </mc:Choice>
              <mc:Fallback>
                <p:oleObj r:id="rId3" imgW="3638550" imgH="4038600" progId="">
                  <p:embed/>
                  <p:pic>
                    <p:nvPicPr>
                      <p:cNvPr id="129" name="Google Shape;129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81600" y="20574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" name="Google Shape;130;p10" descr="http://www.illustration.com.au/images/web/How-to-do-Push-up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343400"/>
            <a:ext cx="37338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2514600" y="5525869"/>
            <a:ext cx="2590800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fatigue level is not reached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1447800" y="1051463"/>
            <a:ext cx="5181600" cy="13665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repetition condition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statement</a:t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471985" y="2590800"/>
            <a:ext cx="7696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Loop repetition condition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the condition which controls the loop.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is repeated as long as the loop repetition condition is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loop is called an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infinite loop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if the loop repetition condition is always true.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loop is known as entry controlled loop, as condition is checked at the beginning/ or entry point 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1676400" y="3048000"/>
            <a:ext cx="6896100" cy="3494627"/>
            <a:chOff x="2019300" y="3048000"/>
            <a:chExt cx="6896100" cy="3494627"/>
          </a:xfrm>
        </p:grpSpPr>
        <p:pic>
          <p:nvPicPr>
            <p:cNvPr id="144" name="Google Shape;144;p12" descr="http://www.illustration.com.au/images/web/How-to-do-Push-ups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14900" y="3048000"/>
              <a:ext cx="4000500" cy="3250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2"/>
            <p:cNvSpPr txBox="1"/>
            <p:nvPr/>
          </p:nvSpPr>
          <p:spPr>
            <a:xfrm>
              <a:off x="2019300" y="5896296"/>
              <a:ext cx="2895600" cy="6463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TEN push ups imposes a count condition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/>
              <a:t>Example: </a:t>
            </a:r>
            <a:r>
              <a:rPr lang="en-US" sz="2000"/>
              <a:t>This while statement prints numbers 10 down to 1</a:t>
            </a:r>
            <a:endParaRPr sz="2000"/>
          </a:p>
        </p:txBody>
      </p:sp>
      <p:sp>
        <p:nvSpPr>
          <p:cNvPr id="148" name="Google Shape;148;p12"/>
          <p:cNvSpPr/>
          <p:nvPr/>
        </p:nvSpPr>
        <p:spPr>
          <a:xfrm>
            <a:off x="4953000" y="1981200"/>
            <a:ext cx="3962400" cy="464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0" y="1981200"/>
            <a:ext cx="4572000" cy="336092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n=10;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(n&gt;0){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n=n-1;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4953000" y="1905000"/>
          <a:ext cx="3962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4800600" progId="">
                  <p:embed/>
                </p:oleObj>
              </mc:Choice>
              <mc:Fallback>
                <p:oleObj r:id="rId4" imgW="3962400" imgH="4800600" progId="">
                  <p:embed/>
                  <p:pic>
                    <p:nvPicPr>
                      <p:cNvPr id="150" name="Google Shape;150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953000" y="1905000"/>
                        <a:ext cx="3962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Google Shape;151;p12"/>
          <p:cNvSpPr/>
          <p:nvPr/>
        </p:nvSpPr>
        <p:spPr>
          <a:xfrm>
            <a:off x="5486400" y="3048000"/>
            <a:ext cx="3048000" cy="3505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0" y="5250359"/>
            <a:ext cx="45720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3)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val="280973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("H");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H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Compile time error</a:t>
            </a:r>
          </a:p>
          <a:p>
            <a:pPr marL="25400" indent="0">
              <a:buNone/>
            </a:pPr>
            <a:r>
              <a:rPr lang="en-IN" dirty="0"/>
              <a:t>D. Nothing will be printed</a:t>
            </a:r>
          </a:p>
        </p:txBody>
      </p:sp>
    </p:spTree>
    <p:extLst>
      <p:ext uri="{BB962C8B-B14F-4D97-AF65-F5344CB8AC3E}">
        <p14:creationId xmlns:p14="http://schemas.microsoft.com/office/powerpoint/2010/main" val="416471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8229600" cy="499745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= 0)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("True\n");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("False\n");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True (infinite time)</a:t>
            </a:r>
          </a:p>
          <a:p>
            <a:pPr marL="25400" indent="0">
              <a:buNone/>
            </a:pPr>
            <a:r>
              <a:rPr lang="en-IN" dirty="0"/>
              <a:t>B. True (1 time) False</a:t>
            </a:r>
          </a:p>
          <a:p>
            <a:pPr marL="25400" indent="0">
              <a:buNone/>
            </a:pPr>
            <a:r>
              <a:rPr lang="en-IN" dirty="0"/>
              <a:t>C. False</a:t>
            </a:r>
          </a:p>
          <a:p>
            <a:pPr marL="25400" indent="0">
              <a:buNone/>
            </a:pPr>
            <a:r>
              <a:rPr lang="en-IN" dirty="0"/>
              <a:t>D. Compiler dependent</a:t>
            </a:r>
          </a:p>
        </p:txBody>
      </p:sp>
    </p:spTree>
    <p:extLst>
      <p:ext uri="{BB962C8B-B14F-4D97-AF65-F5344CB8AC3E}">
        <p14:creationId xmlns:p14="http://schemas.microsoft.com/office/powerpoint/2010/main" val="96727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5826"/>
            <a:ext cx="8229600" cy="5240338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5, j &lt; 10)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j++;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("%d, %d\n", </a:t>
            </a:r>
            <a:r>
              <a:rPr lang="en-IN" dirty="0" err="1"/>
              <a:t>i</a:t>
            </a:r>
            <a:r>
              <a:rPr lang="en-IN" dirty="0"/>
              <a:t>, j);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5, 5</a:t>
            </a:r>
          </a:p>
          <a:p>
            <a:pPr marL="25400" indent="0">
              <a:buNone/>
            </a:pPr>
            <a:r>
              <a:rPr lang="en-IN" dirty="0"/>
              <a:t>B. 5, 10</a:t>
            </a:r>
          </a:p>
          <a:p>
            <a:pPr marL="25400" indent="0">
              <a:buNone/>
            </a:pPr>
            <a:r>
              <a:rPr lang="en-IN" dirty="0"/>
              <a:t>C. 10, 10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27282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25400" indent="0">
              <a:buNone/>
            </a:pPr>
            <a:r>
              <a:rPr lang="en-IN" dirty="0"/>
              <a:t>        while(++</a:t>
            </a:r>
            <a:r>
              <a:rPr lang="en-IN" dirty="0" err="1"/>
              <a:t>i</a:t>
            </a:r>
            <a:r>
              <a:rPr lang="en-IN" dirty="0"/>
              <a:t>&lt;=5);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6</a:t>
            </a:r>
          </a:p>
          <a:p>
            <a:pPr marL="25400" indent="0">
              <a:buNone/>
            </a:pPr>
            <a:r>
              <a:rPr lang="en-IN" dirty="0"/>
              <a:t>C. 5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6900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 Statement in C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304800" y="1196975"/>
            <a:ext cx="8534400" cy="54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syntax of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590"/>
              <a:t> statement in C: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r>
              <a:rPr lang="en-US" sz="2590"/>
              <a:t>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/>
              <a:t>The </a:t>
            </a:r>
            <a:r>
              <a:rPr lang="en-US" sz="2590" b="1"/>
              <a:t>initialization-expression </a:t>
            </a:r>
            <a:r>
              <a:rPr lang="en-US" sz="2590"/>
              <a:t>set the initial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loop-repetition-condition</a:t>
            </a:r>
            <a:r>
              <a:rPr lang="en-US" sz="2590"/>
              <a:t> test the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update-expression</a:t>
            </a:r>
            <a:r>
              <a:rPr lang="en-US" sz="2590"/>
              <a:t> update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It is also known as entry controlled loop as condition is checked first and then loop body executes</a:t>
            </a:r>
            <a:endParaRPr sz="2590"/>
          </a:p>
        </p:txBody>
      </p:sp>
      <p:grpSp>
        <p:nvGrpSpPr>
          <p:cNvPr id="159" name="Google Shape;159;p13"/>
          <p:cNvGrpSpPr/>
          <p:nvPr/>
        </p:nvGrpSpPr>
        <p:grpSpPr>
          <a:xfrm>
            <a:off x="685800" y="1600200"/>
            <a:ext cx="5029200" cy="1752600"/>
            <a:chOff x="914400" y="2057400"/>
            <a:chExt cx="5029200" cy="1905000"/>
          </a:xfrm>
        </p:grpSpPr>
        <p:sp>
          <p:nvSpPr>
            <p:cNvPr id="160" name="Google Shape;160;p13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(initialization-expression;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loop-repetition-condition;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update-expression){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statement;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161" name="Google Shape;161;p13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5181600" y="1479550"/>
            <a:ext cx="3733800" cy="47688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228600" y="1501775"/>
            <a:ext cx="4572000" cy="2232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Updating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Repeated_Actions;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5181600" y="1524000"/>
          <a:ext cx="3733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33800" imgH="4800600" progId="">
                  <p:embed/>
                </p:oleObj>
              </mc:Choice>
              <mc:Fallback>
                <p:oleObj r:id="rId3" imgW="3733800" imgH="4800600" progId="">
                  <p:embed/>
                  <p:pic>
                    <p:nvPicPr>
                      <p:cNvPr id="168" name="Google Shape;168;p1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81600" y="1524000"/>
                        <a:ext cx="3733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statement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Repetition structure/Control Loop Statements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for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while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do-while statement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2019300" y="2971800"/>
            <a:ext cx="6896100" cy="3771626"/>
            <a:chOff x="2019300" y="3048000"/>
            <a:chExt cx="6896100" cy="3771626"/>
          </a:xfrm>
        </p:grpSpPr>
        <p:pic>
          <p:nvPicPr>
            <p:cNvPr id="175" name="Google Shape;175;p15" descr="http://www.illustration.com.au/images/web/How-to-do-Push-ups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14900" y="3048000"/>
              <a:ext cx="4000500" cy="3250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5"/>
            <p:cNvSpPr txBox="1"/>
            <p:nvPr/>
          </p:nvSpPr>
          <p:spPr>
            <a:xfrm>
              <a:off x="2019300" y="5896296"/>
              <a:ext cx="2895600" cy="92333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TEN push ups = for count=1; count&lt;=10; count++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5"/>
          <p:cNvSpPr/>
          <p:nvPr/>
        </p:nvSpPr>
        <p:spPr>
          <a:xfrm>
            <a:off x="4953000" y="1905000"/>
            <a:ext cx="3962400" cy="464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2296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/>
              <a:t>Example: This for statement prints numbers 10 down to 1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0" y="1905000"/>
            <a:ext cx="4648200" cy="3724096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15"/>
          <p:cNvGraphicFramePr/>
          <p:nvPr/>
        </p:nvGraphicFramePr>
        <p:xfrm>
          <a:off x="5486400" y="1828800"/>
          <a:ext cx="28606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60675" imgH="4800600" progId="">
                  <p:embed/>
                </p:oleObj>
              </mc:Choice>
              <mc:Fallback>
                <p:oleObj r:id="rId4" imgW="2860675" imgH="4800600" progId="">
                  <p:embed/>
                  <p:pic>
                    <p:nvPicPr>
                      <p:cNvPr id="181" name="Google Shape;181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486400" y="1828800"/>
                        <a:ext cx="28606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Google Shape;182;p15"/>
          <p:cNvSpPr txBox="1"/>
          <p:nvPr/>
        </p:nvSpPr>
        <p:spPr>
          <a:xfrm>
            <a:off x="0" y="5402759"/>
            <a:ext cx="46482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 descr="AAEMZJI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776" r="7657"/>
          <a:stretch/>
        </p:blipFill>
        <p:spPr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2540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25400" indent="0">
              <a:buNone/>
            </a:pPr>
            <a:r>
              <a:rPr lang="en-IN" dirty="0"/>
              <a:t>{ 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   </a:t>
            </a:r>
          </a:p>
          <a:p>
            <a:pPr marL="2540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!= 10; </a:t>
            </a:r>
            <a:r>
              <a:rPr lang="en-IN" dirty="0" err="1"/>
              <a:t>i</a:t>
            </a:r>
            <a:r>
              <a:rPr lang="en-IN" dirty="0"/>
              <a:t> += 2) 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("Hello"); </a:t>
            </a:r>
          </a:p>
          <a:p>
            <a:pPr marL="25400" indent="0">
              <a:buNone/>
            </a:pPr>
            <a:r>
              <a:rPr lang="en-IN" dirty="0"/>
              <a:t>  return 0; 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displayed 5 times</a:t>
            </a:r>
          </a:p>
          <a:p>
            <a:pPr marL="25400" indent="0">
              <a:buNone/>
            </a:pPr>
            <a:r>
              <a:rPr lang="en-IN" dirty="0"/>
              <a:t>B. Hello will be displayed 4 times</a:t>
            </a:r>
          </a:p>
          <a:p>
            <a:pPr marL="25400" indent="0">
              <a:buNone/>
            </a:pPr>
            <a:r>
              <a:rPr lang="en-IN" dirty="0"/>
              <a:t>C. Hello will be displayed infinite no. of times</a:t>
            </a:r>
          </a:p>
          <a:p>
            <a:pPr marL="25400" indent="0">
              <a:buNone/>
            </a:pPr>
            <a:r>
              <a:rPr lang="en-IN" dirty="0"/>
              <a:t>D. Hello will be displayed 6 times</a:t>
            </a:r>
          </a:p>
        </p:txBody>
      </p:sp>
    </p:spTree>
    <p:extLst>
      <p:ext uri="{BB962C8B-B14F-4D97-AF65-F5344CB8AC3E}">
        <p14:creationId xmlns:p14="http://schemas.microsoft.com/office/powerpoint/2010/main" val="285430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4413"/>
            <a:ext cx="8229600" cy="5111751"/>
          </a:xfrm>
        </p:spPr>
        <p:txBody>
          <a:bodyPr>
            <a:normAutofit fontScale="77500" lnSpcReduction="20000"/>
          </a:bodyPr>
          <a:lstStyle/>
          <a:p>
            <a:pPr marL="25400" indent="0">
              <a:buNone/>
            </a:pPr>
            <a:r>
              <a:rPr lang="en-IN" sz="3100" dirty="0"/>
              <a:t>What will be the output of following code</a:t>
            </a:r>
          </a:p>
          <a:p>
            <a:pPr marL="25400" indent="0">
              <a:buNone/>
            </a:pPr>
            <a:r>
              <a:rPr lang="en-IN" sz="3100" dirty="0"/>
              <a:t>#include&lt;</a:t>
            </a:r>
            <a:r>
              <a:rPr lang="en-IN" sz="3100" dirty="0" err="1"/>
              <a:t>stdio.h</a:t>
            </a:r>
            <a:r>
              <a:rPr lang="en-IN" sz="3100" dirty="0"/>
              <a:t>&gt;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main()</a:t>
            </a:r>
          </a:p>
          <a:p>
            <a:pPr marL="25400" indent="0">
              <a:buNone/>
            </a:pPr>
            <a:r>
              <a:rPr lang="en-IN" sz="3100" dirty="0"/>
              <a:t>{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</a:t>
            </a:r>
            <a:r>
              <a:rPr lang="en-IN" sz="3100" dirty="0" err="1"/>
              <a:t>i</a:t>
            </a:r>
            <a:r>
              <a:rPr lang="en-IN" sz="3100" dirty="0"/>
              <a:t>;</a:t>
            </a:r>
          </a:p>
          <a:p>
            <a:pPr marL="25400" indent="0">
              <a:buNone/>
            </a:pPr>
            <a:r>
              <a:rPr lang="en-IN" sz="3100" dirty="0"/>
              <a:t>for(</a:t>
            </a:r>
            <a:r>
              <a:rPr lang="en-IN" sz="3100" dirty="0" err="1"/>
              <a:t>i</a:t>
            </a:r>
            <a:r>
              <a:rPr lang="en-IN" sz="3100" dirty="0"/>
              <a:t>=1;i&lt;10;i++);</a:t>
            </a:r>
          </a:p>
          <a:p>
            <a:pPr marL="25400" indent="0">
              <a:buNone/>
            </a:pPr>
            <a:r>
              <a:rPr lang="en-IN" sz="3100" dirty="0" err="1"/>
              <a:t>printf</a:t>
            </a:r>
            <a:r>
              <a:rPr lang="en-IN" sz="3100" dirty="0"/>
              <a:t>("%d",</a:t>
            </a:r>
            <a:r>
              <a:rPr lang="en-IN" sz="3100" dirty="0" err="1"/>
              <a:t>i</a:t>
            </a:r>
            <a:r>
              <a:rPr lang="en-IN" sz="3100" dirty="0"/>
              <a:t>);</a:t>
            </a:r>
          </a:p>
          <a:p>
            <a:pPr marL="25400" indent="0">
              <a:buNone/>
            </a:pPr>
            <a:r>
              <a:rPr lang="en-IN" sz="3100" dirty="0"/>
              <a:t>return 0;</a:t>
            </a:r>
          </a:p>
          <a:p>
            <a:pPr marL="25400" indent="0">
              <a:buNone/>
            </a:pPr>
            <a:r>
              <a:rPr lang="en-IN" sz="3100" dirty="0"/>
              <a:t>}</a:t>
            </a:r>
          </a:p>
          <a:p>
            <a:pPr marL="539750" indent="-514350">
              <a:buAutoNum type="alphaUcPeriod"/>
            </a:pPr>
            <a:r>
              <a:rPr lang="en-IN" sz="3100" dirty="0"/>
              <a:t>Numbers from 1 to 9 will be printed</a:t>
            </a:r>
          </a:p>
          <a:p>
            <a:pPr marL="539750" indent="-514350">
              <a:buAutoNum type="alphaUcPeriod"/>
            </a:pPr>
            <a:r>
              <a:rPr lang="en-IN" sz="3100" dirty="0"/>
              <a:t>10</a:t>
            </a:r>
          </a:p>
          <a:p>
            <a:pPr marL="539750" indent="-514350">
              <a:buAutoNum type="alphaUcPeriod"/>
            </a:pPr>
            <a:r>
              <a:rPr lang="en-IN" sz="3100" dirty="0"/>
              <a:t>9</a:t>
            </a:r>
          </a:p>
          <a:p>
            <a:pPr marL="539750" indent="-514350">
              <a:buAutoNum type="alphaUcPeriod"/>
            </a:pPr>
            <a:r>
              <a:rPr lang="en-IN" sz="3100" dirty="0"/>
              <a:t>Infinite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32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4"/>
            <a:ext cx="8229600" cy="4883150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=2;i&lt;=10;)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",++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2 3 4 5 6 7 8 9 10</a:t>
            </a:r>
          </a:p>
          <a:p>
            <a:pPr marL="25400" indent="0">
              <a:buNone/>
            </a:pPr>
            <a:r>
              <a:rPr lang="en-IN" dirty="0"/>
              <a:t>B. 3 4 5 6 7 8 9 10 11</a:t>
            </a:r>
          </a:p>
          <a:p>
            <a:pPr marL="25400" indent="0">
              <a:buNone/>
            </a:pPr>
            <a:r>
              <a:rPr lang="en-IN" dirty="0"/>
              <a:t>C. infinite loop</a:t>
            </a:r>
          </a:p>
          <a:p>
            <a:pPr marL="2540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73858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7288"/>
            <a:ext cx="8229600" cy="5300662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pPr marL="25400" indent="0">
              <a:buNone/>
            </a:pPr>
            <a:r>
              <a:rPr lang="en-IN" dirty="0"/>
              <a:t>for(;0;)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</a:t>
            </a:r>
          </a:p>
          <a:p>
            <a:pPr marL="25400" indent="0">
              <a:buNone/>
            </a:pPr>
            <a:r>
              <a:rPr lang="en-IN" dirty="0"/>
              <a:t>B. 0</a:t>
            </a:r>
          </a:p>
          <a:p>
            <a:pPr marL="25400" indent="0">
              <a:buNone/>
            </a:pPr>
            <a:r>
              <a:rPr lang="en-IN" dirty="0"/>
              <a:t>C. infinite loop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22935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=1,j=1;j&lt;=5;j++)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%d",</a:t>
            </a:r>
            <a:r>
              <a:rPr lang="en-IN" dirty="0" err="1"/>
              <a:t>i,j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6</a:t>
            </a:r>
          </a:p>
          <a:p>
            <a:pPr marL="25400" indent="0">
              <a:buNone/>
            </a:pPr>
            <a:r>
              <a:rPr lang="en-IN" dirty="0"/>
              <a:t>B. 1 1</a:t>
            </a:r>
          </a:p>
          <a:p>
            <a:pPr marL="25400" indent="0">
              <a:buNone/>
            </a:pPr>
            <a:r>
              <a:rPr lang="en-IN" dirty="0"/>
              <a:t>C. 6 1</a:t>
            </a:r>
          </a:p>
          <a:p>
            <a:pPr marL="25400" indent="0">
              <a:buNone/>
            </a:pPr>
            <a:r>
              <a:rPr lang="en-IN" dirty="0"/>
              <a:t>D. 1 5</a:t>
            </a:r>
          </a:p>
        </p:txBody>
      </p:sp>
    </p:spTree>
    <p:extLst>
      <p:ext uri="{BB962C8B-B14F-4D97-AF65-F5344CB8AC3E}">
        <p14:creationId xmlns:p14="http://schemas.microsoft.com/office/powerpoint/2010/main" val="119029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623a2e37_0_0"/>
          <p:cNvSpPr txBox="1">
            <a:spLocks noGrp="1"/>
          </p:cNvSpPr>
          <p:nvPr>
            <p:ph type="title"/>
          </p:nvPr>
        </p:nvSpPr>
        <p:spPr>
          <a:xfrm>
            <a:off x="457200" y="406849"/>
            <a:ext cx="82296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vs while loop</a:t>
            </a:r>
            <a:endParaRPr/>
          </a:p>
        </p:txBody>
      </p:sp>
      <p:sp>
        <p:nvSpPr>
          <p:cNvPr id="194" name="Google Shape;194;g85623a2e37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85623a2e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875750"/>
            <a:ext cx="8626199" cy="5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304800" y="1268413"/>
            <a:ext cx="85344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Nested loops consist of an </a:t>
            </a:r>
            <a:r>
              <a:rPr lang="en-US" b="1"/>
              <a:t>outer loop</a:t>
            </a:r>
            <a:r>
              <a:rPr lang="en-US"/>
              <a:t> with one or more </a:t>
            </a:r>
            <a:r>
              <a:rPr lang="en-US" b="1"/>
              <a:t>inner loops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Eg: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 (i=1;i&lt;=100;i++){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for(j=1;j&lt;=50;j++){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	…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The above loop will run for 100*50 iterations.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949450" y="3429000"/>
            <a:ext cx="3384550" cy="17272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loop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Outer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print tables up to a given number.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0" y="609601"/>
            <a:ext cx="6324600" cy="4267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i,j,k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printf(“Enter a number:”);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scanf(“%d”, &amp;k);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printf(“the tables from 1 to %d: \n”,k);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for(i=1; i&lt;k; 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for(j=1; j&lt;=10; 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printf(“%d ”,i*j);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//end inner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//end outer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//end main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tables from 1 to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2 4 6 8 10 12 14 16 18 20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3 6 9 12 15 18 21 24 27 30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4 8 12 16 20 24 28 32 36 40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Repetition(Going to School)</a:t>
            </a:r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65" name="Google Shape;65;p3" descr="C:\Users\Aman\Pictures\C ppt pictures\Capture.JPG"/>
            <p:cNvPicPr preferRelativeResize="0"/>
            <p:nvPr/>
          </p:nvPicPr>
          <p:blipFill rotWithShape="1">
            <a:blip r:embed="rId3">
              <a:alphaModFix/>
            </a:blip>
            <a:srcRect l="74257" r="989"/>
            <a:stretch/>
          </p:blipFill>
          <p:spPr>
            <a:xfrm>
              <a:off x="4059936" y="6897624"/>
              <a:ext cx="1485900" cy="950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49505" r="25741"/>
            <a:stretch/>
          </p:blipFill>
          <p:spPr>
            <a:xfrm>
              <a:off x="4059936" y="58308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24753" r="49504"/>
            <a:stretch/>
          </p:blipFill>
          <p:spPr>
            <a:xfrm>
              <a:off x="4038600" y="4803648"/>
              <a:ext cx="1545336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" descr="C:\Users\Aman\Pictures\C ppt pictures\Capture.JPG"/>
            <p:cNvPicPr preferRelativeResize="0"/>
            <p:nvPr/>
          </p:nvPicPr>
          <p:blipFill rotWithShape="1">
            <a:blip r:embed="rId5">
              <a:alphaModFix/>
            </a:blip>
            <a:srcRect l="990" r="74257"/>
            <a:stretch/>
          </p:blipFill>
          <p:spPr>
            <a:xfrm>
              <a:off x="4059936" y="37734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 = Monday to Saturday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" name="Google Shape;70;p3"/>
            <p:cNvCxnSpPr>
              <a:stCxn id="68" idx="2"/>
              <a:endCxn id="67" idx="0"/>
            </p:cNvCxnSpPr>
            <p:nvPr/>
          </p:nvCxnSpPr>
          <p:spPr>
            <a:xfrm>
              <a:off x="4802886" y="4572000"/>
              <a:ext cx="8400" cy="23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" name="Google Shape;71;p3"/>
            <p:cNvCxnSpPr>
              <a:stCxn id="67" idx="2"/>
              <a:endCxn id="66" idx="0"/>
            </p:cNvCxnSpPr>
            <p:nvPr/>
          </p:nvCxnSpPr>
          <p:spPr>
            <a:xfrm flipH="1">
              <a:off x="4802868" y="5602224"/>
              <a:ext cx="84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72" name="Google Shape;72;p3"/>
          <p:cNvCxnSpPr/>
          <p:nvPr/>
        </p:nvCxnSpPr>
        <p:spPr>
          <a:xfrm rot="5400000" flipH="1">
            <a:off x="2230350" y="3027592"/>
            <a:ext cx="2778300" cy="76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" name="Google Shape;73;p3"/>
          <p:cNvCxnSpPr>
            <a:stCxn id="66" idx="2"/>
            <a:endCxn id="65" idx="0"/>
          </p:cNvCxnSpPr>
          <p:nvPr/>
        </p:nvCxnSpPr>
        <p:spPr>
          <a:xfrm>
            <a:off x="4574286" y="5275218"/>
            <a:ext cx="0" cy="26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" name="Google Shape;74;p3"/>
          <p:cNvCxnSpPr>
            <a:stCxn id="69" idx="2"/>
            <a:endCxn id="75" idx="0"/>
          </p:cNvCxnSpPr>
          <p:nvPr/>
        </p:nvCxnSpPr>
        <p:spPr>
          <a:xfrm>
            <a:off x="4572000" y="2133600"/>
            <a:ext cx="381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5" name="Google Shape;75;p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0" y="655637"/>
            <a:ext cx="6400800" cy="452596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printf(“Displaying right angled triangle for 5 rows”);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 ; i&lt;=5 ; i++) { 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 ; j&lt;=i ; j++)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printf(“* 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display a pattern.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right angled triangle for 5 rows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*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524000"/>
            <a:ext cx="7443788" cy="4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2707943" y="6295930"/>
            <a:ext cx="4648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/>
              <a:t>vs.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/>
              <a:t>statements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-US"/>
              <a:t> Statement in C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The syntax of do-while statement in 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r>
              <a:rPr lang="en-US" sz="2720"/>
              <a:t>	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The </a:t>
            </a:r>
            <a:r>
              <a:rPr lang="en-US" sz="2720" i="1"/>
              <a:t>statement</a:t>
            </a:r>
            <a:r>
              <a:rPr lang="en-US" sz="2720"/>
              <a:t> executed at least one time(even if the condition is false)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For second time, If the </a:t>
            </a:r>
            <a:r>
              <a:rPr lang="en-US" sz="2720" b="1"/>
              <a:t>condition</a:t>
            </a:r>
            <a:r>
              <a:rPr lang="en-US" sz="2720"/>
              <a:t> is true, then the </a:t>
            </a:r>
            <a:r>
              <a:rPr lang="en-US" sz="2720" i="1"/>
              <a:t>statement</a:t>
            </a:r>
            <a:r>
              <a:rPr lang="en-US" sz="2720"/>
              <a:t> is repeated else the loop is exited.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Also known as exit-controlled loop, as loop body executes first and then the condition is checked</a:t>
            </a:r>
            <a:endParaRPr sz="272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685800" y="2209800"/>
            <a:ext cx="5029200" cy="1447800"/>
            <a:chOff x="914400" y="2057400"/>
            <a:chExt cx="5029200" cy="1524000"/>
          </a:xfrm>
        </p:grpSpPr>
        <p:sp>
          <p:nvSpPr>
            <p:cNvPr id="235" name="Google Shape;235;p21"/>
            <p:cNvSpPr/>
            <p:nvPr/>
          </p:nvSpPr>
          <p:spPr>
            <a:xfrm>
              <a:off x="914400" y="2057400"/>
              <a:ext cx="5029200" cy="1524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{</a:t>
              </a:r>
              <a:b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statement;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}</a:t>
              </a:r>
              <a:r>
                <a:rPr lang="en-US" sz="2000" i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(condition);</a:t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5334000" y="1600200"/>
            <a:ext cx="3581400" cy="434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33400" y="1609725"/>
            <a:ext cx="4191000" cy="26574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Repeated_Actions;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3" name="Google Shape;243;p22"/>
          <p:cNvGraphicFramePr/>
          <p:nvPr/>
        </p:nvGraphicFramePr>
        <p:xfrm>
          <a:off x="5257800" y="1524000"/>
          <a:ext cx="30543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54350" imgH="4343400" progId="">
                  <p:embed/>
                </p:oleObj>
              </mc:Choice>
              <mc:Fallback>
                <p:oleObj r:id="rId3" imgW="3054350" imgH="4343400" progId="">
                  <p:embed/>
                  <p:pic>
                    <p:nvPicPr>
                      <p:cNvPr id="243" name="Google Shape;243;p2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257800" y="1524000"/>
                        <a:ext cx="305435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/>
              <a:t> statement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/>
              <a:t>Example: </a:t>
            </a:r>
            <a:r>
              <a:rPr lang="en-US" sz="2400"/>
              <a:t>this do…while statement prints numbers 10 down to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0" y="1905000"/>
            <a:ext cx="4572000" cy="336092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n=10;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n=n-1;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}while (n&gt;0);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5562600" y="2819400"/>
            <a:ext cx="3048000" cy="3429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" name="Google Shape;253;p23"/>
          <p:cNvGraphicFramePr/>
          <p:nvPr/>
        </p:nvGraphicFramePr>
        <p:xfrm>
          <a:off x="5334000" y="1676400"/>
          <a:ext cx="3276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76600" imgH="4953000" progId="">
                  <p:embed/>
                </p:oleObj>
              </mc:Choice>
              <mc:Fallback>
                <p:oleObj r:id="rId3" imgW="3276600" imgH="4953000" progId="">
                  <p:embed/>
                  <p:pic>
                    <p:nvPicPr>
                      <p:cNvPr id="253" name="Google Shape;253;p2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334000" y="1676400"/>
                        <a:ext cx="32766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" name="Google Shape;254;p23"/>
          <p:cNvSpPr txBox="1"/>
          <p:nvPr/>
        </p:nvSpPr>
        <p:spPr>
          <a:xfrm>
            <a:off x="0" y="5555159"/>
            <a:ext cx="45720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Difference between while and do..while</a:t>
            </a:r>
            <a:endParaRPr sz="3800"/>
          </a:p>
        </p:txBody>
      </p:sp>
      <p:graphicFrame>
        <p:nvGraphicFramePr>
          <p:cNvPr id="260" name="Google Shape;260;p24"/>
          <p:cNvGraphicFramePr/>
          <p:nvPr/>
        </p:nvGraphicFramePr>
        <p:xfrm>
          <a:off x="457200" y="1600200"/>
          <a:ext cx="8229600" cy="4038650"/>
        </p:xfrm>
        <a:graphic>
          <a:graphicData uri="http://schemas.openxmlformats.org/drawingml/2006/table">
            <a:tbl>
              <a:tblPr firstRow="1" bandRow="1">
                <a:noFill/>
                <a:tableStyleId>{317CB8BD-007D-479B-903B-C0ECB0B72030}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do..while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 Condition is specified at the </a:t>
                      </a:r>
                      <a:r>
                        <a:rPr lang="en-US" sz="1800" b="1" u="none" strike="noStrike" cap="none"/>
                        <a:t>top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Condition is mentioned at the </a:t>
                      </a:r>
                      <a:r>
                        <a:rPr lang="en-US" sz="1800" b="1"/>
                        <a:t>bottom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when the condition is satisfied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at least once even if the expression value evaluates to 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entry controlled </a:t>
                      </a:r>
                      <a:r>
                        <a:rPr lang="en-US" sz="1800"/>
                        <a:t>loop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exit controlled</a:t>
                      </a:r>
                      <a:r>
                        <a:rPr lang="en-US" sz="1800"/>
                        <a:t> loop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-US" sz="1800"/>
                        <a:t> 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/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	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</a:rPr>
                        <a:t>statement;</a:t>
                      </a:r>
                      <a:endParaRPr sz="1800" b="1" i="1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800" i="1"/>
                        <a:t>statements;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}</a:t>
                      </a:r>
                      <a:br>
                        <a:rPr lang="en-US" sz="1800" i="1"/>
                      </a:b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</a:t>
                      </a:r>
                      <a:r>
                        <a:rPr lang="en-US" sz="1800"/>
                        <a:t>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 b="1"/>
                        <a:t>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 ");</a:t>
            </a:r>
          </a:p>
          <a:p>
            <a:pPr marL="25400" indent="0">
              <a:buNone/>
            </a:pPr>
            <a:r>
              <a:rPr lang="en-IN" dirty="0"/>
              <a:t>        while (0);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nAfter</a:t>
            </a:r>
            <a:r>
              <a:rPr lang="en-IN" dirty="0"/>
              <a:t> loop");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  After loop</a:t>
            </a:r>
          </a:p>
          <a:p>
            <a:pPr marL="25400" indent="0">
              <a:buNone/>
            </a:pPr>
            <a:r>
              <a:rPr lang="en-IN" dirty="0"/>
              <a:t>C. After loop</a:t>
            </a:r>
          </a:p>
          <a:p>
            <a:pPr marL="25400" indent="0">
              <a:buNone/>
            </a:pPr>
            <a:r>
              <a:rPr lang="en-IN" dirty="0"/>
              <a:t>D. Infinite loop</a:t>
            </a:r>
          </a:p>
        </p:txBody>
      </p:sp>
    </p:spTree>
    <p:extLst>
      <p:ext uri="{BB962C8B-B14F-4D97-AF65-F5344CB8AC3E}">
        <p14:creationId xmlns:p14="http://schemas.microsoft.com/office/powerpoint/2010/main" val="720085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0114"/>
            <a:ext cx="8229600" cy="5672136"/>
          </a:xfrm>
        </p:spPr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C. Nothing will be displayed</a:t>
            </a:r>
          </a:p>
          <a:p>
            <a:pPr marL="2540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129161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val="4002977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!= 0);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Nothing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Hello</a:t>
            </a:r>
          </a:p>
          <a:p>
            <a:pPr marL="25400" indent="0">
              <a:buNone/>
            </a:pPr>
            <a:r>
              <a:rPr lang="en-IN" dirty="0"/>
              <a:t>D. Run time error</a:t>
            </a:r>
          </a:p>
        </p:txBody>
      </p:sp>
    </p:spTree>
    <p:extLst>
      <p:ext uri="{BB962C8B-B14F-4D97-AF65-F5344CB8AC3E}">
        <p14:creationId xmlns:p14="http://schemas.microsoft.com/office/powerpoint/2010/main" val="178832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 descr="http://www.ndt-ed.org/EducationResources/CommunityCollege/MagParticle/Graphics/BHCurv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895600"/>
            <a:ext cx="5715000" cy="36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Repetition Statement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A </a:t>
            </a:r>
            <a:r>
              <a:rPr lang="en-US" b="1"/>
              <a:t>repetition statement </a:t>
            </a:r>
            <a:r>
              <a:rPr lang="en-US"/>
              <a:t>allows you to specify that an action is to be repeated while some condition remains true.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Looping (repetition)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i="1"/>
              <a:t>What if we want to display hello 500 times?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 Should we write 500 printf statements or equivalent 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⮚"/>
            </a:pPr>
            <a:r>
              <a:rPr lang="en-US"/>
              <a:t> Obviously not.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It means that we need some programming facility to repeat certain works.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Such facility is available in form of </a:t>
            </a:r>
            <a:r>
              <a:rPr lang="en-US" b="1" i="1"/>
              <a:t>looping statements.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109423" y="5757446"/>
            <a:ext cx="39009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of a loop without condition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main idea of a loop is to repeat an action or a series of actions.</a:t>
            </a:r>
            <a:endParaRPr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743200"/>
            <a:ext cx="3962400" cy="292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762000" y="101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But, when to stop looping?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the following flowchart, the action is executed over and over again. It never stops – This is called an infinite loop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– put a condition to tell the loop either continue looping or stop.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4038600"/>
            <a:ext cx="3962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4648200" y="1600200"/>
            <a:ext cx="3581400" cy="41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/>
              <a:t>A loop has two parts – </a:t>
            </a:r>
            <a:r>
              <a:rPr lang="en-US" sz="2590" b="1">
                <a:solidFill>
                  <a:srgbClr val="004E6C"/>
                </a:solidFill>
              </a:rPr>
              <a:t>body</a:t>
            </a:r>
            <a:r>
              <a:rPr lang="en-US" sz="2590"/>
              <a:t>  and </a:t>
            </a:r>
            <a:r>
              <a:rPr lang="en-US" sz="2590" b="1">
                <a:solidFill>
                  <a:srgbClr val="004E6C"/>
                </a:solidFill>
              </a:rPr>
              <a:t>condition 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590"/>
              <a:buChar char="•"/>
            </a:pPr>
            <a:r>
              <a:rPr lang="en-US" sz="2590" b="1">
                <a:solidFill>
                  <a:srgbClr val="004E6C"/>
                </a:solidFill>
              </a:rPr>
              <a:t>Body</a:t>
            </a:r>
            <a:r>
              <a:rPr lang="en-US" sz="2590">
                <a:solidFill>
                  <a:schemeClr val="accent2"/>
                </a:solidFill>
              </a:rPr>
              <a:t> </a:t>
            </a:r>
            <a:r>
              <a:rPr lang="en-US" sz="2590">
                <a:solidFill>
                  <a:srgbClr val="004E6C"/>
                </a:solidFill>
              </a:rPr>
              <a:t>–</a:t>
            </a:r>
            <a:r>
              <a:rPr lang="en-US" sz="2590">
                <a:solidFill>
                  <a:schemeClr val="accent2"/>
                </a:solidFill>
              </a:rPr>
              <a:t> </a:t>
            </a:r>
            <a:r>
              <a:rPr lang="en-US" sz="2590"/>
              <a:t>a statement or a block of statements that will be repeated.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590"/>
              <a:buChar char="•"/>
            </a:pPr>
            <a:r>
              <a:rPr lang="en-US" sz="2590" b="1">
                <a:solidFill>
                  <a:srgbClr val="004E6C"/>
                </a:solidFill>
              </a:rPr>
              <a:t>Condition</a:t>
            </a:r>
            <a:r>
              <a:rPr lang="en-US" sz="2590">
                <a:solidFill>
                  <a:srgbClr val="004E6C"/>
                </a:solidFill>
              </a:rPr>
              <a:t> – </a:t>
            </a:r>
            <a:r>
              <a:rPr lang="en-US" sz="2590"/>
              <a:t>is used to control the iteration – either to continue or stop iterating.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4667250" y="16002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38550" imgH="4038600" progId="">
                  <p:embed/>
                </p:oleObj>
              </mc:Choice>
              <mc:Fallback>
                <p:oleObj r:id="rId3" imgW="3638550" imgH="4038600" progId="">
                  <p:embed/>
                  <p:pic>
                    <p:nvPicPr>
                      <p:cNvPr id="111" name="Google Shape;111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667250" y="16002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statements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C provides three loop statements: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590800"/>
            <a:ext cx="7467600" cy="3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2324</Words>
  <Application>Microsoft Office PowerPoint</Application>
  <PresentationFormat>On-screen Show (4:3)</PresentationFormat>
  <Paragraphs>468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Courier New</vt:lpstr>
      <vt:lpstr>Questrial</vt:lpstr>
      <vt:lpstr>Calibri</vt:lpstr>
      <vt:lpstr>Arial Rounded</vt:lpstr>
      <vt:lpstr>Noto Sans Symbols</vt:lpstr>
      <vt:lpstr>Arial</vt:lpstr>
      <vt:lpstr>Times New Roman</vt:lpstr>
      <vt:lpstr>Arial Black</vt:lpstr>
      <vt:lpstr>Trebuchet MS</vt:lpstr>
      <vt:lpstr>Lpu theme final with copyright</vt:lpstr>
      <vt:lpstr>CSE101-Lec#6-Part-2</vt:lpstr>
      <vt:lpstr>Outline</vt:lpstr>
      <vt:lpstr>Repetition(Going to School)</vt:lpstr>
      <vt:lpstr>Repetition Statement</vt:lpstr>
      <vt:lpstr>Looping (repetition)</vt:lpstr>
      <vt:lpstr>Loop </vt:lpstr>
      <vt:lpstr>PowerPoint Presentation</vt:lpstr>
      <vt:lpstr>Loop </vt:lpstr>
      <vt:lpstr>Loop statements</vt:lpstr>
      <vt:lpstr>The “while” Statement in C</vt:lpstr>
      <vt:lpstr>while statement</vt:lpstr>
      <vt:lpstr>while statement</vt:lpstr>
      <vt:lpstr>Q1</vt:lpstr>
      <vt:lpstr>Q2</vt:lpstr>
      <vt:lpstr>Q3</vt:lpstr>
      <vt:lpstr>Q4</vt:lpstr>
      <vt:lpstr>Q5</vt:lpstr>
      <vt:lpstr>The for Statement in C</vt:lpstr>
      <vt:lpstr>for statement</vt:lpstr>
      <vt:lpstr>for statement</vt:lpstr>
      <vt:lpstr>PowerPoint Presentation</vt:lpstr>
      <vt:lpstr>Q1</vt:lpstr>
      <vt:lpstr>Q2</vt:lpstr>
      <vt:lpstr>Q3</vt:lpstr>
      <vt:lpstr>Q4</vt:lpstr>
      <vt:lpstr>Q5</vt:lpstr>
      <vt:lpstr>for vs while loop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do…while statement</vt:lpstr>
      <vt:lpstr>do…while statement</vt:lpstr>
      <vt:lpstr>Difference between while and do..while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CSE101-Lec#7</dc:title>
  <dc:creator>Aman</dc:creator>
  <cp:lastModifiedBy>Salil Batra</cp:lastModifiedBy>
  <cp:revision>3</cp:revision>
  <dcterms:created xsi:type="dcterms:W3CDTF">2013-08-21T06:36:47Z</dcterms:created>
  <dcterms:modified xsi:type="dcterms:W3CDTF">2021-10-01T08:02:38Z</dcterms:modified>
</cp:coreProperties>
</file>