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9" r:id="rId14"/>
    <p:sldId id="270" r:id="rId15"/>
    <p:sldId id="274" r:id="rId16"/>
    <p:sldId id="275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59" d="100"/>
          <a:sy n="59" d="100"/>
        </p:scale>
        <p:origin x="1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A0F9-3B27-47EF-826F-960F7141142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D5B1-73D1-44D4-A6C6-534BB193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4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58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7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0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24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7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25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638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14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19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45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15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3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4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20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85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05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31795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388" lvl="1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583" lvl="2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777" lvl="3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5971" lvl="4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94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5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4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0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9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83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4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388" lvl="1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583" lvl="2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777" lvl="3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5971" lvl="4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388" lvl="1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583" lvl="2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777" lvl="3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5971" lvl="4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41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1"/>
          <p:cNvCxnSpPr/>
          <p:nvPr/>
        </p:nvCxnSpPr>
        <p:spPr>
          <a:xfrm>
            <a:off x="839324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41"/>
          <p:cNvSpPr txBox="1"/>
          <p:nvPr/>
        </p:nvSpPr>
        <p:spPr>
          <a:xfrm>
            <a:off x="4495800" y="5562603"/>
            <a:ext cx="457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kern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9" name="Google Shape;29;p41"/>
          <p:cNvCxnSpPr/>
          <p:nvPr/>
        </p:nvCxnSpPr>
        <p:spPr>
          <a:xfrm>
            <a:off x="839324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1"/>
          <p:cNvSpPr txBox="1"/>
          <p:nvPr/>
        </p:nvSpPr>
        <p:spPr>
          <a:xfrm>
            <a:off x="4495800" y="5562603"/>
            <a:ext cx="457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kern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  <p:extLst>
      <p:ext uri="{BB962C8B-B14F-4D97-AF65-F5344CB8AC3E}">
        <p14:creationId xmlns:p14="http://schemas.microsoft.com/office/powerpoint/2010/main" val="34424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8" y="635818"/>
            <a:ext cx="1808163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 txBox="1"/>
          <p:nvPr/>
        </p:nvSpPr>
        <p:spPr>
          <a:xfrm>
            <a:off x="1953250" y="5958408"/>
            <a:ext cx="7155255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42"/>
          <p:cNvCxnSpPr/>
          <p:nvPr/>
        </p:nvCxnSpPr>
        <p:spPr>
          <a:xfrm>
            <a:off x="755579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85802" y="4114800"/>
            <a:ext cx="7155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0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388" lvl="1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583" lvl="2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777" lvl="3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5971" lvl="4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5" lvl="0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388" lvl="1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583" lvl="2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777" lvl="3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5971" lvl="4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4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0" y="6553201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5" marR="0" lvl="0" indent="-2285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388" lvl="1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583" lvl="2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777" lvl="3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5971" lvl="4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1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8" y="635818"/>
            <a:ext cx="1808163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/>
        </p:nvSpPr>
        <p:spPr>
          <a:xfrm>
            <a:off x="1953250" y="5958408"/>
            <a:ext cx="7155255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5"/>
          <p:cNvCxnSpPr/>
          <p:nvPr/>
        </p:nvCxnSpPr>
        <p:spPr>
          <a:xfrm>
            <a:off x="755579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85802" y="4114800"/>
            <a:ext cx="7155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2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0" y="6553201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7F7F7F"/>
              </a:buClr>
              <a:buSzPts val="1200"/>
              <a:buFont typeface="Arial"/>
              <a:buNone/>
            </a:pPr>
            <a:endParaRPr sz="1200" kern="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57236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C8A7-0980-4D54-9E3A-275CBD9E441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1D17-CD26-4BD0-8B1E-8E3140EAE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CSE101-Lec 7</a:t>
            </a:r>
            <a:br>
              <a:rPr lang="en-IN" dirty="0"/>
            </a:br>
            <a:r>
              <a:rPr lang="en-IN" dirty="0"/>
              <a:t>Jump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break , continue, </a:t>
            </a:r>
            <a:r>
              <a:rPr lang="en-IN" dirty="0" err="1"/>
              <a:t>goto</a:t>
            </a:r>
            <a:r>
              <a:rPr lang="en-IN" dirty="0"/>
              <a:t>, return</a:t>
            </a:r>
          </a:p>
        </p:txBody>
      </p:sp>
    </p:spTree>
    <p:extLst>
      <p:ext uri="{BB962C8B-B14F-4D97-AF65-F5344CB8AC3E}">
        <p14:creationId xmlns:p14="http://schemas.microsoft.com/office/powerpoint/2010/main" val="4667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statement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6400800" y="1600202"/>
            <a:ext cx="22860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800"/>
              <a:t>Program to show the use of continue statement in for loop</a:t>
            </a:r>
            <a:endParaRPr sz="2800"/>
          </a:p>
          <a:p>
            <a:pPr marL="0" indent="0">
              <a:spcBef>
                <a:spcPts val="0"/>
              </a:spcBef>
              <a:buSzPts val="2800"/>
              <a:buNone/>
            </a:pPr>
            <a:endParaRPr sz="2800"/>
          </a:p>
        </p:txBody>
      </p:sp>
      <p:sp>
        <p:nvSpPr>
          <p:cNvPr id="301" name="Google Shape;301;p30"/>
          <p:cNvSpPr txBox="1"/>
          <p:nvPr/>
        </p:nvSpPr>
        <p:spPr>
          <a:xfrm>
            <a:off x="0" y="1562103"/>
            <a:ext cx="6400800" cy="434986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continue;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”,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0" y="5859961"/>
            <a:ext cx="64008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10 8 6 4 2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29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0" y="1598238"/>
            <a:ext cx="6400800" cy="434986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10; 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while(n&gt;0){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(“%d”, n);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 = n –1;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return 0;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0" y="5859961"/>
            <a:ext cx="64008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9 9 9 9 …………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6858000" y="5715000"/>
            <a:ext cx="2133600" cy="990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5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loop then prints number 9 over and over again. It never stops.</a:t>
            </a:r>
            <a:endParaRPr sz="15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 sz="44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sz="4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body" idx="1"/>
          </p:nvPr>
        </p:nvSpPr>
        <p:spPr>
          <a:xfrm>
            <a:off x="6400800" y="1600202"/>
            <a:ext cx="2362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F6FC6"/>
              </a:buClr>
              <a:buSzPts val="2800"/>
              <a:buNone/>
            </a:pPr>
            <a:r>
              <a:rPr lang="en-US" sz="2800">
                <a:solidFill>
                  <a:srgbClr val="0F6FC6"/>
                </a:solidFill>
              </a:rPr>
              <a:t>Program to show the use of continue statement in for loop</a:t>
            </a:r>
            <a:endParaRPr/>
          </a:p>
        </p:txBody>
      </p:sp>
      <p:cxnSp>
        <p:nvCxnSpPr>
          <p:cNvPr id="312" name="Google Shape;312;p31"/>
          <p:cNvCxnSpPr>
            <a:stCxn id="309" idx="1"/>
            <a:endCxn id="308" idx="3"/>
          </p:cNvCxnSpPr>
          <p:nvPr/>
        </p:nvCxnSpPr>
        <p:spPr>
          <a:xfrm flipH="1" flipV="1">
            <a:off x="6400800" y="6059996"/>
            <a:ext cx="457200" cy="15030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313" name="Google Shape;313;p31"/>
          <p:cNvGrpSpPr/>
          <p:nvPr/>
        </p:nvGrpSpPr>
        <p:grpSpPr>
          <a:xfrm>
            <a:off x="1676403" y="3200400"/>
            <a:ext cx="1638300" cy="1143000"/>
            <a:chOff x="1676400" y="3200400"/>
            <a:chExt cx="1638300" cy="1143000"/>
          </a:xfrm>
        </p:grpSpPr>
        <p:cxnSp>
          <p:nvCxnSpPr>
            <p:cNvPr id="314" name="Google Shape;314;p31"/>
            <p:cNvCxnSpPr/>
            <p:nvPr/>
          </p:nvCxnSpPr>
          <p:spPr>
            <a:xfrm rot="-5400000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15" name="Google Shape;315;p31"/>
            <p:cNvCxnSpPr/>
            <p:nvPr/>
          </p:nvCxnSpPr>
          <p:spPr>
            <a:xfrm rot="10800000">
              <a:off x="1676400" y="3200400"/>
              <a:ext cx="16383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16" name="Google Shape;316;p31"/>
          <p:cNvSpPr txBox="1"/>
          <p:nvPr/>
        </p:nvSpPr>
        <p:spPr>
          <a:xfrm>
            <a:off x="3429003" y="3644951"/>
            <a:ext cx="28764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n=9, loop goes to infinite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77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88"/>
            <a:ext cx="8229600" cy="5197481"/>
          </a:xfrm>
        </p:spPr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if (</a:t>
            </a:r>
            <a:r>
              <a:rPr lang="en-IN" dirty="0" err="1"/>
              <a:t>i</a:t>
            </a:r>
            <a:r>
              <a:rPr lang="en-IN" dirty="0"/>
              <a:t> == 2)</a:t>
            </a:r>
          </a:p>
          <a:p>
            <a:pPr marL="25400" indent="0">
              <a:buNone/>
            </a:pPr>
            <a:r>
              <a:rPr lang="en-IN" dirty="0"/>
              <a:t>                continue;</a:t>
            </a:r>
          </a:p>
          <a:p>
            <a:pPr marL="25400" indent="0">
              <a:buNone/>
            </a:pPr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("In while loop 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2);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 2</a:t>
            </a:r>
          </a:p>
          <a:p>
            <a:pPr marL="25400" indent="0">
              <a:buNone/>
            </a:pPr>
            <a:r>
              <a:rPr lang="en-IN" dirty="0"/>
              <a:t>B. In while loop In while loop 3</a:t>
            </a:r>
          </a:p>
          <a:p>
            <a:pPr marL="25400" indent="0">
              <a:buNone/>
            </a:pPr>
            <a:r>
              <a:rPr lang="en-IN" dirty="0"/>
              <a:t>C. In while loop 3</a:t>
            </a:r>
          </a:p>
          <a:p>
            <a:pPr marL="25400" indent="0">
              <a:buNone/>
            </a:pPr>
            <a:r>
              <a:rPr lang="en-IN" dirty="0"/>
              <a:t>D. Infinite loop</a:t>
            </a:r>
          </a:p>
        </p:txBody>
      </p:sp>
    </p:spTree>
    <p:extLst>
      <p:ext uri="{BB962C8B-B14F-4D97-AF65-F5344CB8AC3E}">
        <p14:creationId xmlns:p14="http://schemas.microsoft.com/office/powerpoint/2010/main" val="105340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88"/>
            <a:ext cx="8229600" cy="5197481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IN" sz="1900" dirty="0"/>
              <a:t>#include&lt;</a:t>
            </a:r>
            <a:r>
              <a:rPr lang="en-IN" sz="1900" dirty="0" err="1"/>
              <a:t>stdio.h</a:t>
            </a:r>
            <a:r>
              <a:rPr lang="en-IN" sz="1900" dirty="0"/>
              <a:t>&gt;</a:t>
            </a:r>
          </a:p>
          <a:p>
            <a:pPr marL="25400" indent="0">
              <a:buNone/>
            </a:pPr>
            <a:r>
              <a:rPr lang="en-IN" sz="1900" dirty="0" err="1"/>
              <a:t>int</a:t>
            </a:r>
            <a:r>
              <a:rPr lang="en-IN" sz="1900" dirty="0"/>
              <a:t> main()</a:t>
            </a:r>
          </a:p>
          <a:p>
            <a:pPr marL="25400" indent="0">
              <a:buNone/>
            </a:pPr>
            <a:r>
              <a:rPr lang="en-IN" sz="1900" dirty="0"/>
              <a:t>{</a:t>
            </a:r>
          </a:p>
          <a:p>
            <a:pPr marL="25400" indent="0">
              <a:buNone/>
            </a:pPr>
            <a:r>
              <a:rPr lang="en-IN" sz="1900" dirty="0" err="1"/>
              <a:t>int</a:t>
            </a:r>
            <a:r>
              <a:rPr lang="en-IN" sz="1900" dirty="0"/>
              <a:t> </a:t>
            </a:r>
            <a:r>
              <a:rPr lang="en-IN" sz="1900" dirty="0" err="1"/>
              <a:t>i</a:t>
            </a:r>
            <a:r>
              <a:rPr lang="en-IN" sz="1900" dirty="0"/>
              <a:t>=1;</a:t>
            </a:r>
          </a:p>
          <a:p>
            <a:pPr marL="25400" indent="0">
              <a:buNone/>
            </a:pPr>
            <a:r>
              <a:rPr lang="en-IN" sz="1900" dirty="0"/>
              <a:t>while(</a:t>
            </a:r>
            <a:r>
              <a:rPr lang="en-IN" sz="1900" dirty="0" err="1"/>
              <a:t>i</a:t>
            </a:r>
            <a:r>
              <a:rPr lang="en-IN" sz="1900" dirty="0"/>
              <a:t>&lt;=5)</a:t>
            </a:r>
          </a:p>
          <a:p>
            <a:pPr marL="25400" indent="0">
              <a:buNone/>
            </a:pPr>
            <a:r>
              <a:rPr lang="en-IN" sz="1900" dirty="0"/>
              <a:t>{</a:t>
            </a:r>
          </a:p>
          <a:p>
            <a:pPr marL="2540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i</a:t>
            </a:r>
            <a:r>
              <a:rPr lang="en-IN" sz="1900" dirty="0"/>
              <a:t>++;</a:t>
            </a:r>
          </a:p>
          <a:p>
            <a:pPr marL="25400" indent="0">
              <a:buNone/>
            </a:pPr>
            <a:r>
              <a:rPr lang="en-IN" sz="1900" dirty="0"/>
              <a:t>    continue;</a:t>
            </a:r>
          </a:p>
          <a:p>
            <a:pPr marL="2540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printf</a:t>
            </a:r>
            <a:r>
              <a:rPr lang="en-IN" sz="1900" dirty="0"/>
              <a:t>("\</a:t>
            </a:r>
            <a:r>
              <a:rPr lang="en-IN" sz="1900" dirty="0" err="1"/>
              <a:t>nC</a:t>
            </a:r>
            <a:r>
              <a:rPr lang="en-IN" sz="1900" dirty="0"/>
              <a:t>");</a:t>
            </a:r>
          </a:p>
          <a:p>
            <a:pPr marL="25400" indent="0">
              <a:buNone/>
            </a:pPr>
            <a:r>
              <a:rPr lang="en-IN" sz="1900" dirty="0"/>
              <a:t>}</a:t>
            </a:r>
          </a:p>
          <a:p>
            <a:pPr marL="25400" indent="0">
              <a:buNone/>
            </a:pPr>
            <a:r>
              <a:rPr lang="en-IN" sz="1900" dirty="0"/>
              <a:t>return 0;</a:t>
            </a:r>
          </a:p>
          <a:p>
            <a:pPr marL="25400" indent="0">
              <a:buNone/>
            </a:pPr>
            <a:r>
              <a:rPr lang="en-IN" sz="1900" dirty="0"/>
              <a:t>}</a:t>
            </a:r>
          </a:p>
          <a:p>
            <a:pPr marL="25400" indent="0">
              <a:buNone/>
            </a:pPr>
            <a:r>
              <a:rPr lang="en-IN" sz="1900" dirty="0"/>
              <a:t>A. C will be printed 5 times</a:t>
            </a:r>
          </a:p>
          <a:p>
            <a:pPr marL="25400" indent="0">
              <a:buNone/>
            </a:pPr>
            <a:r>
              <a:rPr lang="en-IN" sz="1900" dirty="0"/>
              <a:t>B. C will be printed 0 times</a:t>
            </a:r>
          </a:p>
          <a:p>
            <a:pPr marL="25400" indent="0">
              <a:buNone/>
            </a:pPr>
            <a:r>
              <a:rPr lang="en-IN" sz="1900" dirty="0"/>
              <a:t>C. C will be printed 1 time</a:t>
            </a:r>
          </a:p>
          <a:p>
            <a:pPr marL="25400" indent="0">
              <a:buNone/>
            </a:pPr>
            <a:r>
              <a:rPr lang="en-IN" sz="1900" dirty="0"/>
              <a:t>D. None of these</a:t>
            </a:r>
          </a:p>
          <a:p>
            <a:pPr marL="539750" indent="-514350">
              <a:buAutoNum type="alphaUcPeriod"/>
            </a:pPr>
            <a:endParaRPr lang="en-IN" dirty="0"/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5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25437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8638"/>
            <a:ext cx="8229600" cy="5972175"/>
          </a:xfrm>
        </p:spPr>
        <p:txBody>
          <a:bodyPr>
            <a:normAutofit fontScale="70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continue;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1 2 3 4 5</a:t>
            </a:r>
          </a:p>
          <a:p>
            <a:pPr marL="25400" indent="0">
              <a:buNone/>
            </a:pPr>
            <a:r>
              <a:rPr lang="en-IN" dirty="0"/>
              <a:t>B. 1</a:t>
            </a:r>
          </a:p>
          <a:p>
            <a:pPr marL="25400" indent="0">
              <a:buNone/>
            </a:pPr>
            <a:r>
              <a:rPr lang="en-IN" dirty="0"/>
              <a:t>C. 1 2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4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6874"/>
            <a:ext cx="8229600" cy="1143000"/>
          </a:xfrm>
        </p:spPr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8638"/>
            <a:ext cx="4038600" cy="5597532"/>
          </a:xfrm>
        </p:spPr>
        <p:txBody>
          <a:bodyPr>
            <a:normAutofit fontScale="55000" lnSpcReduction="20000"/>
          </a:bodyPr>
          <a:lstStyle/>
          <a:p>
            <a:pPr marL="50800" indent="0">
              <a:buNone/>
            </a:pPr>
            <a:r>
              <a:rPr lang="en-IN" sz="3200" dirty="0"/>
              <a:t>//What will be the output of following code?</a:t>
            </a:r>
          </a:p>
          <a:p>
            <a:pPr marL="5080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pPr marL="5080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</a:t>
            </a:r>
          </a:p>
          <a:p>
            <a:pPr marL="50800" indent="0">
              <a:buNone/>
            </a:pPr>
            <a:r>
              <a:rPr lang="en-IN" sz="3200" dirty="0"/>
              <a:t>{</a:t>
            </a:r>
          </a:p>
          <a:p>
            <a:pPr marL="5080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=0;</a:t>
            </a:r>
          </a:p>
          <a:p>
            <a:pPr marL="50800" indent="0">
              <a:buNone/>
            </a:pPr>
            <a:r>
              <a:rPr lang="en-IN" sz="3200" dirty="0"/>
              <a:t>for(;;)</a:t>
            </a:r>
          </a:p>
          <a:p>
            <a:pPr marL="50800" indent="0">
              <a:buNone/>
            </a:pPr>
            <a:r>
              <a:rPr lang="en-IN" sz="3200" dirty="0"/>
              <a:t>{</a:t>
            </a:r>
          </a:p>
          <a:p>
            <a:pPr marL="508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i</a:t>
            </a:r>
            <a:r>
              <a:rPr lang="en-IN" sz="3200" dirty="0"/>
              <a:t>++;</a:t>
            </a:r>
          </a:p>
          <a:p>
            <a:pPr marL="50800" indent="0">
              <a:buNone/>
            </a:pPr>
            <a:r>
              <a:rPr lang="en-IN" sz="3200" dirty="0"/>
              <a:t>    if(i%3==0)</a:t>
            </a:r>
          </a:p>
          <a:p>
            <a:pPr marL="50800" indent="0">
              <a:buNone/>
            </a:pPr>
            <a:r>
              <a:rPr lang="en-IN" sz="3200" dirty="0"/>
              <a:t>        continue;</a:t>
            </a:r>
          </a:p>
          <a:p>
            <a:pPr marL="50800" indent="0">
              <a:buNone/>
            </a:pPr>
            <a:r>
              <a:rPr lang="en-IN" sz="3200" dirty="0"/>
              <a:t>    else if(i%5==0)</a:t>
            </a:r>
          </a:p>
          <a:p>
            <a:pPr marL="50800" indent="0">
              <a:buNone/>
            </a:pPr>
            <a:r>
              <a:rPr lang="en-IN" sz="3200" dirty="0"/>
              <a:t>        break;</a:t>
            </a:r>
          </a:p>
          <a:p>
            <a:pPr marL="508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printf</a:t>
            </a:r>
            <a:r>
              <a:rPr lang="en-IN" sz="3200" dirty="0"/>
              <a:t>("%d ",</a:t>
            </a:r>
            <a:r>
              <a:rPr lang="en-IN" sz="3200" dirty="0" err="1"/>
              <a:t>i</a:t>
            </a:r>
            <a:r>
              <a:rPr lang="en-IN" sz="3200" dirty="0"/>
              <a:t>);</a:t>
            </a:r>
          </a:p>
          <a:p>
            <a:pPr marL="50800" indent="0">
              <a:buNone/>
            </a:pPr>
            <a:endParaRPr lang="en-IN" sz="3200" dirty="0"/>
          </a:p>
          <a:p>
            <a:pPr marL="50800" indent="0">
              <a:buNone/>
            </a:pPr>
            <a:r>
              <a:rPr lang="en-IN" sz="3200" dirty="0"/>
              <a:t>}</a:t>
            </a:r>
          </a:p>
          <a:p>
            <a:pPr marL="50800" indent="0">
              <a:buNone/>
            </a:pPr>
            <a:r>
              <a:rPr lang="en-IN" sz="3200" dirty="0"/>
              <a:t>return 0;</a:t>
            </a:r>
          </a:p>
          <a:p>
            <a:pPr marL="50800" indent="0">
              <a:buNone/>
            </a:pPr>
            <a:r>
              <a:rPr lang="en-IN" sz="3200" dirty="0"/>
              <a:t>}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8200" y="528638"/>
            <a:ext cx="4338638" cy="5597531"/>
          </a:xfrm>
        </p:spPr>
        <p:txBody>
          <a:bodyPr/>
          <a:lstStyle/>
          <a:p>
            <a:pPr marL="50800" indent="0">
              <a:buNone/>
            </a:pPr>
            <a:r>
              <a:rPr lang="en-IN" sz="2000" dirty="0"/>
              <a:t>A. 1 2</a:t>
            </a:r>
          </a:p>
          <a:p>
            <a:pPr marL="50800" indent="0">
              <a:buNone/>
            </a:pPr>
            <a:r>
              <a:rPr lang="en-IN" sz="2000" dirty="0"/>
              <a:t>B. 1 2 3 4 5</a:t>
            </a:r>
          </a:p>
          <a:p>
            <a:pPr marL="50800" indent="0">
              <a:buNone/>
            </a:pPr>
            <a:r>
              <a:rPr lang="en-IN" sz="2000" dirty="0"/>
              <a:t>C. 1 2 4</a:t>
            </a:r>
          </a:p>
          <a:p>
            <a:pPr marL="50800" indent="0">
              <a:buNone/>
            </a:pPr>
            <a:r>
              <a:rPr lang="en-IN" sz="2000" dirty="0"/>
              <a:t>D. Nothing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26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228600" y="-2286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break vs continue</a:t>
            </a:r>
            <a:endParaRPr/>
          </a:p>
        </p:txBody>
      </p:sp>
      <p:graphicFrame>
        <p:nvGraphicFramePr>
          <p:cNvPr id="322" name="Google Shape;322;p32"/>
          <p:cNvGraphicFramePr/>
          <p:nvPr/>
        </p:nvGraphicFramePr>
        <p:xfrm>
          <a:off x="251347" y="762006"/>
          <a:ext cx="7772400" cy="60432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BASIS FOR COMPARISON</a:t>
                      </a:r>
                      <a:endParaRPr sz="1500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BREAK</a:t>
                      </a:r>
                      <a:endParaRPr sz="1600" b="1" cap="none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CONTINUE</a:t>
                      </a:r>
                      <a:endParaRPr sz="1500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Task</a:t>
                      </a:r>
                      <a:br>
                        <a:rPr lang="en-US" sz="1600"/>
                      </a:br>
                      <a:endParaRPr sz="16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terminates the execution of remaining iteration of the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terminates only the current iteration of the loop(or it is used to skip the current iteration and the statements following the continue statement)</a:t>
                      </a:r>
                      <a:endParaRPr sz="16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Control after break/continue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resumes the control of the program to the end of loop enclosing that 'break'.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resumes the control of the program to the next iteration of that loop enclosing 'continue'.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Causes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causes early termination of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causes early execution of the next iteration.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Continuation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stops the continuation of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do not stops the continuation of loop, it only stops the current iteration.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Other uses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can be used with 'switch', 'label'.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can not be executed with 'switch' and 'labels'.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5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720"/>
            </a:pPr>
            <a:r>
              <a:rPr lang="en-US" sz="2720" b="1"/>
              <a:t>Unconditionally transfer control.</a:t>
            </a:r>
            <a:endParaRPr sz="2720"/>
          </a:p>
          <a:p>
            <a:pPr marL="342895" indent="-342895">
              <a:lnSpc>
                <a:spcPct val="90000"/>
              </a:lnSpc>
              <a:spcBef>
                <a:spcPts val="544"/>
              </a:spcBef>
              <a:buSzPts val="2720"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2720"/>
              <a:t> may be used for transferring control from one place to another. </a:t>
            </a:r>
            <a:endParaRPr sz="2720"/>
          </a:p>
          <a:p>
            <a:pPr marL="342895" indent="-342895">
              <a:lnSpc>
                <a:spcPct val="90000"/>
              </a:lnSpc>
              <a:spcBef>
                <a:spcPts val="544"/>
              </a:spcBef>
              <a:buSzPts val="2720"/>
            </a:pPr>
            <a:r>
              <a:rPr lang="en-US" sz="2720"/>
              <a:t>The syntax is: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 goto </a:t>
            </a:r>
            <a:r>
              <a:rPr lang="en-US" sz="2720" i="1"/>
              <a:t>identifier</a:t>
            </a:r>
            <a:r>
              <a:rPr lang="en-US" sz="2720"/>
              <a:t>; </a:t>
            </a:r>
            <a:endParaRPr sz="2720"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Control is unconditionally transferred to the location of a local label specified by </a:t>
            </a:r>
            <a:r>
              <a:rPr lang="en-US" sz="2720" i="1"/>
              <a:t>identifier</a:t>
            </a:r>
            <a:r>
              <a:rPr lang="en-US" sz="2720"/>
              <a:t>. For example,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Again: </a:t>
            </a:r>
            <a:endParaRPr sz="2720"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... 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goto </a:t>
            </a:r>
            <a:r>
              <a:rPr lang="en-US" sz="2720"/>
              <a:t>Again;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78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4E6C"/>
              </a:buClr>
              <a:buSzPts val="4400"/>
            </a:pPr>
            <a:r>
              <a:rPr lang="en-US">
                <a:solidFill>
                  <a:srgbClr val="004E6C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>
                <a:solidFill>
                  <a:srgbClr val="004E6C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4800600" y="1828805"/>
            <a:ext cx="4191000" cy="2331367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n=10;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endParaRPr sz="1600" b="1" ker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“,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 = n -1;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(n&gt;0)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goto A;</a:t>
            </a:r>
            <a:endParaRPr sz="1600" b="1" ker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4953000" y="4648204"/>
            <a:ext cx="4038600" cy="111821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533400" y="2057400"/>
            <a:ext cx="3962400" cy="441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p34"/>
          <p:cNvGraphicFramePr/>
          <p:nvPr/>
        </p:nvGraphicFramePr>
        <p:xfrm>
          <a:off x="990606" y="1752600"/>
          <a:ext cx="33750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75025" imgH="4495800" progId="">
                  <p:embed/>
                </p:oleObj>
              </mc:Choice>
              <mc:Fallback>
                <p:oleObj r:id="rId3" imgW="3375025" imgH="4495800" progId="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990606" y="1752600"/>
                        <a:ext cx="3375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" name="Google Shape;338;p34"/>
          <p:cNvSpPr/>
          <p:nvPr/>
        </p:nvSpPr>
        <p:spPr>
          <a:xfrm>
            <a:off x="4038600" y="4114800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1680" h="816" extrusionOk="0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965200" y="2082800"/>
            <a:ext cx="3835400" cy="1041400"/>
          </a:xfrm>
          <a:custGeom>
            <a:avLst/>
            <a:gdLst/>
            <a:ahLst/>
            <a:cxnLst/>
            <a:rect l="l" t="t" r="r" b="b"/>
            <a:pathLst>
              <a:path w="2416" h="656" extrusionOk="0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2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400801" y="685800"/>
            <a:ext cx="231059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Clr>
                <a:schemeClr val="accent1"/>
              </a:buClr>
              <a:buSzPts val="3200"/>
            </a:pPr>
            <a:r>
              <a:rPr lang="en-US" sz="3200">
                <a:solidFill>
                  <a:schemeClr val="accent1"/>
                </a:solidFill>
              </a:rPr>
              <a:t>Program to show goto statement.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4958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(“enter a number: ”);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d”,&amp;x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if(x%2==0)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even: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 %d is even”, x);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odd: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is odd”, x);</a:t>
            </a:r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return </a:t>
            </a:r>
            <a:r>
              <a:rPr lang="en-US" sz="1665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65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0" y="5562602"/>
            <a:ext cx="6400800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 18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 is even</a:t>
            </a:r>
            <a:endParaRPr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85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Jump statements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/>
              <a:t>You have learn that, the repetition of a loop is controlled by the loop condition.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/>
              <a:t>C provides another way to control the loop, by using </a:t>
            </a:r>
            <a:r>
              <a:rPr lang="en-US" b="1">
                <a:solidFill>
                  <a:srgbClr val="004E6C"/>
                </a:solidFill>
              </a:rPr>
              <a:t>jump statements. 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/>
              <a:t>There are four jump statements:</a:t>
            </a:r>
            <a:endParaRPr/>
          </a:p>
          <a:p>
            <a:pPr marL="342895" indent="-190498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>
              <a:solidFill>
                <a:schemeClr val="accent2"/>
              </a:solidFill>
            </a:endParaRPr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6" y="3962406"/>
            <a:ext cx="8291513" cy="223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39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statement</a:t>
            </a:r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 algn="just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2960" b="1"/>
              <a:t>Exits the function.</a:t>
            </a:r>
            <a:endParaRPr sz="2960"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return exits immediately from the currently executing function to the calling routine, optionally returning a value. The syntax is:</a:t>
            </a:r>
            <a:endParaRPr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return [</a:t>
            </a:r>
            <a:r>
              <a:rPr lang="en-US" sz="2960" i="1"/>
              <a:t>expression</a:t>
            </a:r>
            <a:r>
              <a:rPr lang="en-US" sz="2960"/>
              <a:t>]; </a:t>
            </a:r>
            <a:endParaRPr sz="2960"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For example,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    	int sqr (int x){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	      return (x*x);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	 }</a:t>
            </a:r>
            <a:endParaRPr sz="2960"/>
          </a:p>
        </p:txBody>
      </p:sp>
    </p:spTree>
    <p:extLst>
      <p:ext uri="{BB962C8B-B14F-4D97-AF65-F5344CB8AC3E}">
        <p14:creationId xmlns:p14="http://schemas.microsoft.com/office/powerpoint/2010/main" val="2168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481795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57200" y="157004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is a keyword.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allows the programmer to </a:t>
            </a:r>
            <a:r>
              <a:rPr lang="en-US" b="1"/>
              <a:t>terminate</a:t>
            </a:r>
            <a:r>
              <a:rPr lang="en-US"/>
              <a:t> the loop.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causes control to transfer to the first statement after the loop or block.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/>
              <a:t>statement can be used in nested loops. If we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in the innermost loop then the control of the program is terminated only from the innermost loop.</a:t>
            </a:r>
            <a:endParaRPr/>
          </a:p>
          <a:p>
            <a:pPr marL="457195" lvl="1" indent="0">
              <a:lnSpc>
                <a:spcPct val="90000"/>
              </a:lnSpc>
              <a:buNone/>
            </a:pPr>
            <a:endParaRPr/>
          </a:p>
          <a:p>
            <a:pPr marL="342895" indent="-139698">
              <a:lnSpc>
                <a:spcPct val="90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9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body" idx="1"/>
          </p:nvPr>
        </p:nvSpPr>
        <p:spPr>
          <a:xfrm>
            <a:off x="6400800" y="1600200"/>
            <a:ext cx="2286000" cy="46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Program to show use of break statement.</a:t>
            </a: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  <a:p>
            <a:pPr marL="0" indent="0">
              <a:spcBef>
                <a:spcPts val="0"/>
              </a:spcBef>
              <a:buNone/>
            </a:pPr>
            <a:endParaRPr i="1"/>
          </a:p>
        </p:txBody>
      </p:sp>
      <p:sp>
        <p:nvSpPr>
          <p:cNvPr id="280" name="Google Shape;280;p27"/>
          <p:cNvSpPr txBox="1"/>
          <p:nvPr/>
        </p:nvSpPr>
        <p:spPr>
          <a:xfrm>
            <a:off x="0" y="1609905"/>
            <a:ext cx="5943600" cy="363172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##include&lt;stdio.h&gt;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(n&lt;8) 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break;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//end for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0" y="5555161"/>
            <a:ext cx="59436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10 9 8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2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2913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2913"/>
            <a:ext cx="8229600" cy="5683257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if(</a:t>
            </a:r>
            <a:r>
              <a:rPr lang="en-IN" dirty="0" err="1"/>
              <a:t>i</a:t>
            </a:r>
            <a:r>
              <a:rPr lang="en-IN" dirty="0"/>
              <a:t>==2||</a:t>
            </a:r>
            <a:r>
              <a:rPr lang="en-IN" dirty="0" err="1"/>
              <a:t>i</a:t>
            </a:r>
            <a:r>
              <a:rPr lang="en-IN" dirty="0"/>
              <a:t>==3)</a:t>
            </a:r>
          </a:p>
          <a:p>
            <a:pPr marL="25400" indent="0">
              <a:buNone/>
            </a:pPr>
            <a:r>
              <a:rPr lang="en-IN" dirty="0"/>
              <a:t>continue;</a:t>
            </a:r>
          </a:p>
          <a:p>
            <a:pPr marL="2540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nHello</a:t>
            </a:r>
            <a:r>
              <a:rPr lang="en-IN" dirty="0"/>
              <a:t>");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Hello will be printed 3 times</a:t>
            </a:r>
          </a:p>
          <a:p>
            <a:pPr marL="25400" indent="0">
              <a:buNone/>
            </a:pPr>
            <a:r>
              <a:rPr lang="en-IN" dirty="0"/>
              <a:t>B. Hello will be printed 5 times</a:t>
            </a:r>
          </a:p>
          <a:p>
            <a:pPr marL="25400" indent="0">
              <a:buNone/>
            </a:pPr>
            <a:r>
              <a:rPr lang="en-IN" dirty="0"/>
              <a:t>C. Hello will be printed for one time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14016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2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721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nHello</a:t>
            </a:r>
            <a:r>
              <a:rPr lang="en-IN" dirty="0"/>
              <a:t>");</a:t>
            </a:r>
          </a:p>
          <a:p>
            <a:pPr marL="25400" indent="0">
              <a:buNone/>
            </a:pPr>
            <a:r>
              <a:rPr lang="en-IN" dirty="0"/>
              <a:t>    break;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Hello will be printed 4 times</a:t>
            </a:r>
          </a:p>
          <a:p>
            <a:pPr marL="25400" indent="0">
              <a:buNone/>
            </a:pPr>
            <a:r>
              <a:rPr lang="en-IN" dirty="0"/>
              <a:t>B. Hello will be printed 5 times</a:t>
            </a:r>
          </a:p>
          <a:p>
            <a:pPr marL="25400" indent="0">
              <a:buNone/>
            </a:pPr>
            <a:r>
              <a:rPr lang="en-IN" dirty="0"/>
              <a:t>C. Hello will be printed for one time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370210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258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7" y="500063"/>
            <a:ext cx="4038600" cy="6000750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IN" sz="1800" dirty="0"/>
              <a:t>//What will be the output of following code?</a:t>
            </a:r>
          </a:p>
          <a:p>
            <a:pPr marL="2540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2540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25400" indent="0">
              <a:buNone/>
            </a:pPr>
            <a:r>
              <a:rPr lang="en-IN" sz="1800" dirty="0"/>
              <a:t>{</a:t>
            </a:r>
          </a:p>
          <a:p>
            <a:pPr marL="2540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25400" indent="0">
              <a:buNone/>
            </a:pPr>
            <a:r>
              <a:rPr lang="en-IN" sz="1800" dirty="0"/>
              <a:t>while(1)</a:t>
            </a:r>
          </a:p>
          <a:p>
            <a:pPr marL="25400" indent="0">
              <a:buNone/>
            </a:pPr>
            <a:r>
              <a:rPr lang="en-IN" sz="1800" dirty="0"/>
              <a:t>{</a:t>
            </a:r>
          </a:p>
          <a:p>
            <a:pPr marL="254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</a:t>
            </a:r>
            <a:r>
              <a:rPr lang="en-IN" sz="1800" dirty="0"/>
              <a:t>++;</a:t>
            </a:r>
          </a:p>
          <a:p>
            <a:pPr marL="25400" indent="0">
              <a:buNone/>
            </a:pPr>
            <a:r>
              <a:rPr lang="en-IN" sz="1800" dirty="0"/>
              <a:t>    if(</a:t>
            </a:r>
            <a:r>
              <a:rPr lang="en-IN" sz="1800" dirty="0" err="1"/>
              <a:t>i</a:t>
            </a:r>
            <a:r>
              <a:rPr lang="en-IN" sz="1800" dirty="0"/>
              <a:t>==2)</a:t>
            </a:r>
          </a:p>
          <a:p>
            <a:pPr marL="25400" indent="0">
              <a:buNone/>
            </a:pPr>
            <a:r>
              <a:rPr lang="en-IN" sz="1800" dirty="0"/>
              <a:t>    continue;</a:t>
            </a:r>
          </a:p>
          <a:p>
            <a:pPr marL="25400" indent="0">
              <a:buNone/>
            </a:pPr>
            <a:r>
              <a:rPr lang="en-IN" sz="1800" dirty="0"/>
              <a:t>    else if(</a:t>
            </a:r>
            <a:r>
              <a:rPr lang="en-IN" sz="1800" dirty="0" err="1"/>
              <a:t>i</a:t>
            </a:r>
            <a:r>
              <a:rPr lang="en-IN" sz="1800" dirty="0"/>
              <a:t>==5)</a:t>
            </a:r>
          </a:p>
          <a:p>
            <a:pPr marL="25400" indent="0">
              <a:buNone/>
            </a:pPr>
            <a:r>
              <a:rPr lang="en-IN" sz="1800" dirty="0"/>
              <a:t>    break;</a:t>
            </a:r>
          </a:p>
          <a:p>
            <a:pPr marL="254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("%d ",</a:t>
            </a:r>
            <a:r>
              <a:rPr lang="en-IN" sz="1800" dirty="0" err="1"/>
              <a:t>i</a:t>
            </a:r>
            <a:r>
              <a:rPr lang="en-IN" sz="1800" dirty="0"/>
              <a:t>);</a:t>
            </a:r>
          </a:p>
          <a:p>
            <a:pPr marL="25400" indent="0">
              <a:buNone/>
            </a:pPr>
            <a:r>
              <a:rPr lang="en-IN" sz="1800" dirty="0"/>
              <a:t>}</a:t>
            </a:r>
          </a:p>
          <a:p>
            <a:pPr marL="25400" indent="0">
              <a:buNone/>
            </a:pPr>
            <a:r>
              <a:rPr lang="en-IN" sz="1800" dirty="0"/>
              <a:t>return 0;</a:t>
            </a:r>
          </a:p>
          <a:p>
            <a:pPr marL="2540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8200" y="760414"/>
            <a:ext cx="4038600" cy="5365756"/>
          </a:xfrm>
        </p:spPr>
        <p:txBody>
          <a:bodyPr/>
          <a:lstStyle/>
          <a:p>
            <a:pPr marL="25400" indent="0">
              <a:buNone/>
            </a:pPr>
            <a:r>
              <a:rPr lang="en-IN" sz="2000" dirty="0"/>
              <a:t>A. 1 3 4</a:t>
            </a:r>
          </a:p>
          <a:p>
            <a:pPr marL="25400" indent="0">
              <a:buNone/>
            </a:pPr>
            <a:r>
              <a:rPr lang="en-IN" sz="2000" dirty="0"/>
              <a:t>B. 2 5</a:t>
            </a:r>
          </a:p>
          <a:p>
            <a:pPr marL="25400" indent="0">
              <a:buNone/>
            </a:pPr>
            <a:r>
              <a:rPr lang="en-IN" sz="2000" dirty="0"/>
              <a:t>C. 1 3</a:t>
            </a:r>
          </a:p>
          <a:p>
            <a:pPr marL="25400" indent="0">
              <a:buNone/>
            </a:pPr>
            <a:r>
              <a:rPr lang="en-IN" sz="2000" dirty="0"/>
              <a:t>D. Nothing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481795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1"/>
          </p:nvPr>
        </p:nvSpPr>
        <p:spPr>
          <a:xfrm>
            <a:off x="481795" y="1524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spcBef>
                <a:spcPts val="0"/>
              </a:spcBef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exactly opposite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break.</a:t>
            </a:r>
            <a:endParaRPr/>
          </a:p>
          <a:p>
            <a:pPr marL="342895" indent="-342895"/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used for continuing the next iteration of the loop statements</a:t>
            </a:r>
            <a:endParaRPr/>
          </a:p>
          <a:p>
            <a:pPr marL="342895" indent="-342895"/>
            <a:r>
              <a:rPr lang="en-US"/>
              <a:t>When it occurs in the loop, it does not terminate, but skips the statements after this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64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 sz="2800"/>
              <a:t> loops, the continue statement</a:t>
            </a:r>
            <a:r>
              <a:rPr lang="en-US" sz="2800">
                <a:solidFill>
                  <a:srgbClr val="004E6C"/>
                </a:solidFill>
              </a:rPr>
              <a:t> transfers the control to the loop condition.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/>
              <a:t> loop, the continue statement </a:t>
            </a:r>
            <a:r>
              <a:rPr lang="en-US" sz="2800">
                <a:solidFill>
                  <a:srgbClr val="004E6C"/>
                </a:solidFill>
              </a:rPr>
              <a:t>transfers the control to the updating part.</a:t>
            </a:r>
            <a:endParaRPr/>
          </a:p>
          <a:p>
            <a:pPr marL="342895" indent="-228597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sz="1800"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3627438"/>
            <a:ext cx="7696200" cy="323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73624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1451</Words>
  <Application>Microsoft Office PowerPoint</Application>
  <PresentationFormat>On-screen Show (4:3)</PresentationFormat>
  <Paragraphs>278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Arial Rounded</vt:lpstr>
      <vt:lpstr>Calibri</vt:lpstr>
      <vt:lpstr>Calibri Light</vt:lpstr>
      <vt:lpstr>Courier New</vt:lpstr>
      <vt:lpstr>Questrial</vt:lpstr>
      <vt:lpstr>Trebuchet MS</vt:lpstr>
      <vt:lpstr>Lpu theme final with copyright</vt:lpstr>
      <vt:lpstr>Office Theme</vt:lpstr>
      <vt:lpstr>CSE101-Lec 7 Jump statements</vt:lpstr>
      <vt:lpstr>Jump statements</vt:lpstr>
      <vt:lpstr>break statement</vt:lpstr>
      <vt:lpstr>break statement</vt:lpstr>
      <vt:lpstr>Q1</vt:lpstr>
      <vt:lpstr>Q2</vt:lpstr>
      <vt:lpstr>Q3</vt:lpstr>
      <vt:lpstr>continue statement</vt:lpstr>
      <vt:lpstr>continue statement</vt:lpstr>
      <vt:lpstr>continue statement</vt:lpstr>
      <vt:lpstr>PowerPoint Presentation</vt:lpstr>
      <vt:lpstr>Q1</vt:lpstr>
      <vt:lpstr>Q2</vt:lpstr>
      <vt:lpstr>Q3</vt:lpstr>
      <vt:lpstr>Q4</vt:lpstr>
      <vt:lpstr>break vs continue</vt:lpstr>
      <vt:lpstr>goto</vt:lpstr>
      <vt:lpstr>goto statement</vt:lpstr>
      <vt:lpstr>Program to show goto statement.</vt:lpstr>
      <vt:lpstr>return statement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 7 Jump statements</dc:title>
  <dc:creator>Salil</dc:creator>
  <cp:lastModifiedBy>Mir Junaid Rasool</cp:lastModifiedBy>
  <cp:revision>6</cp:revision>
  <dcterms:created xsi:type="dcterms:W3CDTF">2020-09-17T15:58:20Z</dcterms:created>
  <dcterms:modified xsi:type="dcterms:W3CDTF">2023-09-06T10:15:26Z</dcterms:modified>
</cp:coreProperties>
</file>