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5" r:id="rId3"/>
  </p:sldMasterIdLst>
  <p:notesMasterIdLst>
    <p:notesMasterId r:id="rId22"/>
  </p:notesMasterIdLst>
  <p:sldIdLst>
    <p:sldId id="279" r:id="rId4"/>
    <p:sldId id="277" r:id="rId5"/>
    <p:sldId id="278" r:id="rId6"/>
    <p:sldId id="284" r:id="rId7"/>
    <p:sldId id="280" r:id="rId8"/>
    <p:sldId id="273" r:id="rId9"/>
    <p:sldId id="274" r:id="rId10"/>
    <p:sldId id="269" r:id="rId11"/>
    <p:sldId id="283" r:id="rId12"/>
    <p:sldId id="285" r:id="rId13"/>
    <p:sldId id="281" r:id="rId14"/>
    <p:sldId id="282" r:id="rId15"/>
    <p:sldId id="286" r:id="rId16"/>
    <p:sldId id="287" r:id="rId17"/>
    <p:sldId id="288" r:id="rId18"/>
    <p:sldId id="289" r:id="rId19"/>
    <p:sldId id="290" r:id="rId20"/>
    <p:sldId id="29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E593"/>
    <a:srgbClr val="FFDF79"/>
    <a:srgbClr val="FFD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77" autoAdjust="0"/>
  </p:normalViewPr>
  <p:slideViewPr>
    <p:cSldViewPr>
      <p:cViewPr varScale="1">
        <p:scale>
          <a:sx n="58" d="100"/>
          <a:sy n="58" d="100"/>
        </p:scale>
        <p:origin x="15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B024B-665F-41E1-B1BD-815859F9E512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D3D70-CDD3-4E53-95B2-BE3E0F757C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D3D70-CDD3-4E53-95B2-BE3E0F757C1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34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D3D70-CDD3-4E53-95B2-BE3E0F757C1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52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D3D70-CDD3-4E53-95B2-BE3E0F757C1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86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D3D70-CDD3-4E53-95B2-BE3E0F757C1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17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D3D70-CDD3-4E53-95B2-BE3E0F757C1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7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288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866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417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812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332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52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33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CB3C-CFEA-4397-8106-A8A35333DD2A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904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1460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4535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30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CB3C-CFEA-4397-8106-A8A35333DD2A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CB3C-CFEA-4397-8106-A8A35333DD2A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0CB3C-CFEA-4397-8106-A8A35333DD2A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3" r:id="rId6"/>
    <p:sldLayoutId id="2147483674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0CB3C-CFEA-4397-8106-A8A35333DD2A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CSE109-Lec 20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429000"/>
            <a:ext cx="8153400" cy="1752600"/>
          </a:xfrm>
        </p:spPr>
        <p:txBody>
          <a:bodyPr>
            <a:normAutofit/>
          </a:bodyPr>
          <a:lstStyle/>
          <a:p>
            <a:r>
              <a:rPr lang="en-IN" sz="2400" dirty="0"/>
              <a:t>Pointer arithmetic and expressions</a:t>
            </a:r>
          </a:p>
          <a:p>
            <a:r>
              <a:rPr lang="en-IN" sz="2400" dirty="0"/>
              <a:t>Pointer and One dimensional array(or Pointer to 1D array)</a:t>
            </a:r>
          </a:p>
        </p:txBody>
      </p:sp>
    </p:spTree>
    <p:extLst>
      <p:ext uri="{BB962C8B-B14F-4D97-AF65-F5344CB8AC3E}">
        <p14:creationId xmlns:p14="http://schemas.microsoft.com/office/powerpoint/2010/main" val="295906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/>
              <a:t>Pointer to an array with pointer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600" dirty="0"/>
              <a:t>#include&lt;</a:t>
            </a:r>
            <a:r>
              <a:rPr lang="en-IN" sz="5600" dirty="0" err="1"/>
              <a:t>stdio.h</a:t>
            </a:r>
            <a:r>
              <a:rPr lang="en-IN" sz="5600" dirty="0"/>
              <a:t>&gt;</a:t>
            </a:r>
          </a:p>
          <a:p>
            <a:pPr marL="0" indent="0">
              <a:buNone/>
            </a:pPr>
            <a:r>
              <a:rPr lang="en-IN" sz="5600" dirty="0" err="1"/>
              <a:t>int</a:t>
            </a:r>
            <a:r>
              <a:rPr lang="en-IN" sz="5600" dirty="0"/>
              <a:t> main()</a:t>
            </a:r>
          </a:p>
          <a:p>
            <a:pPr marL="0" indent="0">
              <a:buNone/>
            </a:pPr>
            <a:r>
              <a:rPr lang="en-IN" sz="5600" dirty="0"/>
              <a:t>{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int</a:t>
            </a:r>
            <a:r>
              <a:rPr lang="en-IN" sz="5600" dirty="0"/>
              <a:t> </a:t>
            </a:r>
            <a:r>
              <a:rPr lang="en-IN" sz="5600" dirty="0" err="1"/>
              <a:t>arr</a:t>
            </a:r>
            <a:r>
              <a:rPr lang="en-IN" sz="5600" dirty="0"/>
              <a:t>[]={1,2,3,4,5};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int</a:t>
            </a:r>
            <a:r>
              <a:rPr lang="en-IN" sz="5600" dirty="0"/>
              <a:t> </a:t>
            </a:r>
            <a:r>
              <a:rPr lang="en-IN" sz="5600" dirty="0" err="1"/>
              <a:t>i</a:t>
            </a:r>
            <a:r>
              <a:rPr lang="en-IN" sz="5600" dirty="0"/>
              <a:t>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int</a:t>
            </a:r>
            <a:r>
              <a:rPr lang="en-IN" sz="5600" dirty="0"/>
              <a:t> *p;</a:t>
            </a:r>
          </a:p>
          <a:p>
            <a:pPr marL="0" indent="0">
              <a:buNone/>
            </a:pPr>
            <a:r>
              <a:rPr lang="en-IN" sz="5600" dirty="0"/>
              <a:t>	p=</a:t>
            </a:r>
            <a:r>
              <a:rPr lang="en-IN" sz="5600" dirty="0" err="1"/>
              <a:t>arr</a:t>
            </a:r>
            <a:r>
              <a:rPr lang="en-IN" sz="5600" dirty="0"/>
              <a:t>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printf</a:t>
            </a:r>
            <a:r>
              <a:rPr lang="en-IN" sz="5600" dirty="0"/>
              <a:t>("\n First value is:%d",*p);</a:t>
            </a:r>
          </a:p>
          <a:p>
            <a:pPr marL="0" indent="0">
              <a:buNone/>
            </a:pPr>
            <a:r>
              <a:rPr lang="en-IN" sz="5600" dirty="0"/>
              <a:t>	p=p+1;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printf</a:t>
            </a:r>
            <a:r>
              <a:rPr lang="en-IN" sz="5600" dirty="0"/>
              <a:t>("\n Second value is:%d",*p);</a:t>
            </a:r>
          </a:p>
          <a:p>
            <a:pPr marL="0" indent="0">
              <a:buNone/>
            </a:pPr>
            <a:r>
              <a:rPr lang="en-IN" sz="5600" dirty="0"/>
              <a:t>	*p=45;</a:t>
            </a:r>
          </a:p>
          <a:p>
            <a:pPr marL="0" indent="0">
              <a:buNone/>
            </a:pPr>
            <a:r>
              <a:rPr lang="en-IN" sz="5600" dirty="0"/>
              <a:t>	p=p+2;</a:t>
            </a:r>
          </a:p>
          <a:p>
            <a:pPr marL="0" indent="0">
              <a:buNone/>
            </a:pPr>
            <a:r>
              <a:rPr lang="en-IN" sz="5600" dirty="0"/>
              <a:t>	*p=-2;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printf</a:t>
            </a:r>
            <a:r>
              <a:rPr lang="en-IN" sz="5600" dirty="0"/>
              <a:t>("\n Modified array is:");</a:t>
            </a:r>
          </a:p>
          <a:p>
            <a:pPr marL="0" indent="0">
              <a:buNone/>
            </a:pPr>
            <a:r>
              <a:rPr lang="en-IN" sz="5600" dirty="0"/>
              <a:t>	for(</a:t>
            </a:r>
            <a:r>
              <a:rPr lang="en-IN" sz="5600" dirty="0" err="1"/>
              <a:t>i</a:t>
            </a:r>
            <a:r>
              <a:rPr lang="en-IN" sz="5600" dirty="0"/>
              <a:t>=0;i&lt;5;i++)</a:t>
            </a:r>
          </a:p>
          <a:p>
            <a:pPr marL="0" indent="0">
              <a:buNone/>
            </a:pPr>
            <a:r>
              <a:rPr lang="en-IN" sz="5600" dirty="0"/>
              <a:t>	{</a:t>
            </a:r>
          </a:p>
          <a:p>
            <a:pPr marL="0" indent="0">
              <a:buNone/>
            </a:pPr>
            <a:r>
              <a:rPr lang="en-IN" sz="5600" dirty="0"/>
              <a:t>		</a:t>
            </a:r>
            <a:r>
              <a:rPr lang="en-IN" sz="5600" dirty="0" err="1"/>
              <a:t>printf</a:t>
            </a:r>
            <a:r>
              <a:rPr lang="en-IN" sz="5600" dirty="0"/>
              <a:t>("\</a:t>
            </a:r>
            <a:r>
              <a:rPr lang="en-IN" sz="5600" dirty="0" err="1"/>
              <a:t>n%d</a:t>
            </a:r>
            <a:r>
              <a:rPr lang="en-IN" sz="5600" dirty="0"/>
              <a:t>",</a:t>
            </a:r>
            <a:r>
              <a:rPr lang="en-IN" sz="5600" dirty="0" err="1"/>
              <a:t>arr</a:t>
            </a:r>
            <a:r>
              <a:rPr lang="en-IN" sz="5600" dirty="0"/>
              <a:t>[</a:t>
            </a:r>
            <a:r>
              <a:rPr lang="en-IN" sz="5600" dirty="0" err="1"/>
              <a:t>i</a:t>
            </a:r>
            <a:r>
              <a:rPr lang="en-IN" sz="5600" dirty="0"/>
              <a:t>]);//We can also write </a:t>
            </a:r>
            <a:r>
              <a:rPr lang="en-IN" sz="5600" dirty="0" err="1"/>
              <a:t>i</a:t>
            </a:r>
            <a:r>
              <a:rPr lang="en-IN" sz="5600" dirty="0"/>
              <a:t>[</a:t>
            </a:r>
            <a:r>
              <a:rPr lang="en-IN" sz="5600" dirty="0" err="1"/>
              <a:t>arr</a:t>
            </a:r>
            <a:r>
              <a:rPr lang="en-IN" sz="5600" dirty="0"/>
              <a:t>]</a:t>
            </a:r>
          </a:p>
          <a:p>
            <a:pPr marL="0" indent="0">
              <a:buNone/>
            </a:pPr>
            <a:r>
              <a:rPr lang="en-IN" sz="5600" dirty="0"/>
              <a:t>	}</a:t>
            </a:r>
          </a:p>
          <a:p>
            <a:pPr marL="0" indent="0">
              <a:buNone/>
            </a:pPr>
            <a:r>
              <a:rPr lang="en-IN" sz="5600" dirty="0"/>
              <a:t>	p=</a:t>
            </a:r>
            <a:r>
              <a:rPr lang="en-IN" sz="5600" dirty="0" err="1"/>
              <a:t>arr</a:t>
            </a:r>
            <a:r>
              <a:rPr lang="en-IN" sz="5600" dirty="0"/>
              <a:t>;</a:t>
            </a:r>
          </a:p>
          <a:p>
            <a:pPr marL="0" indent="0">
              <a:buNone/>
            </a:pPr>
            <a:r>
              <a:rPr lang="en-IN" sz="5600" dirty="0"/>
              <a:t>	*(p+1)=0;</a:t>
            </a:r>
          </a:p>
          <a:p>
            <a:pPr marL="0" indent="0">
              <a:buNone/>
            </a:pPr>
            <a:r>
              <a:rPr lang="en-IN" sz="5600" dirty="0"/>
              <a:t>	*(p-1)=1;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printf</a:t>
            </a:r>
            <a:r>
              <a:rPr lang="en-IN" sz="5600" dirty="0"/>
              <a:t>("\n Modified array is:");</a:t>
            </a:r>
          </a:p>
          <a:p>
            <a:pPr marL="0" indent="0">
              <a:buNone/>
            </a:pPr>
            <a:r>
              <a:rPr lang="en-IN" sz="5600" dirty="0"/>
              <a:t>	for(</a:t>
            </a:r>
            <a:r>
              <a:rPr lang="en-IN" sz="5600" dirty="0" err="1"/>
              <a:t>i</a:t>
            </a:r>
            <a:r>
              <a:rPr lang="en-IN" sz="5600" dirty="0"/>
              <a:t>=0;i&lt;5;i++)</a:t>
            </a:r>
          </a:p>
          <a:p>
            <a:pPr marL="0" indent="0">
              <a:buNone/>
            </a:pPr>
            <a:r>
              <a:rPr lang="en-IN" sz="5600" dirty="0"/>
              <a:t>	{</a:t>
            </a:r>
          </a:p>
          <a:p>
            <a:pPr marL="0" indent="0">
              <a:buNone/>
            </a:pPr>
            <a:r>
              <a:rPr lang="en-IN" sz="5600" dirty="0"/>
              <a:t>		</a:t>
            </a:r>
            <a:r>
              <a:rPr lang="en-IN" sz="5600" dirty="0" err="1"/>
              <a:t>printf</a:t>
            </a:r>
            <a:r>
              <a:rPr lang="en-IN" sz="5600" dirty="0"/>
              <a:t>("\</a:t>
            </a:r>
            <a:r>
              <a:rPr lang="en-IN" sz="5600" dirty="0" err="1"/>
              <a:t>n%d</a:t>
            </a:r>
            <a:r>
              <a:rPr lang="en-IN" sz="5600" dirty="0"/>
              <a:t>",*(</a:t>
            </a:r>
            <a:r>
              <a:rPr lang="en-IN" sz="5600" dirty="0" err="1"/>
              <a:t>p+i</a:t>
            </a:r>
            <a:r>
              <a:rPr lang="en-IN" sz="5600" dirty="0"/>
              <a:t>));//We can also write *(</a:t>
            </a:r>
            <a:r>
              <a:rPr lang="en-IN" sz="5600" dirty="0" err="1"/>
              <a:t>i+arr</a:t>
            </a:r>
            <a:r>
              <a:rPr lang="en-IN" sz="5600" dirty="0"/>
              <a:t>)</a:t>
            </a:r>
          </a:p>
          <a:p>
            <a:pPr marL="0" indent="0">
              <a:buNone/>
            </a:pPr>
            <a:r>
              <a:rPr lang="en-IN" sz="5600" dirty="0"/>
              <a:t>	}</a:t>
            </a:r>
          </a:p>
          <a:p>
            <a:pPr marL="0" indent="0">
              <a:buNone/>
            </a:pPr>
            <a:r>
              <a:rPr lang="en-IN" sz="5600" dirty="0"/>
              <a:t>	return 0;</a:t>
            </a:r>
          </a:p>
          <a:p>
            <a:pPr marL="0" indent="0">
              <a:buNone/>
            </a:pPr>
            <a:r>
              <a:rPr lang="en-IN" sz="56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68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380" y="-351020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dirty="0"/>
              <a:t>Program example 1-WAP to read and display elements of 1D array using pointer to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#include&lt;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main()</a:t>
            </a:r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i,n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a[10],*</a:t>
            </a:r>
            <a:r>
              <a:rPr lang="en-IN" sz="1600" dirty="0" err="1"/>
              <a:t>parr</a:t>
            </a:r>
            <a:r>
              <a:rPr lang="en-IN" sz="1600" dirty="0"/>
              <a:t>=a;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Enter the number of elements:");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scanf</a:t>
            </a:r>
            <a:r>
              <a:rPr lang="en-IN" sz="1600" dirty="0"/>
              <a:t>("%</a:t>
            </a:r>
            <a:r>
              <a:rPr lang="en-IN" sz="1600" dirty="0" err="1"/>
              <a:t>d",&amp;n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Enter the elements:");</a:t>
            </a:r>
          </a:p>
          <a:p>
            <a:pPr marL="0" indent="0">
              <a:buNone/>
            </a:pPr>
            <a:r>
              <a:rPr lang="en-IN" sz="1600" dirty="0"/>
              <a:t>	for(</a:t>
            </a:r>
            <a:r>
              <a:rPr lang="en-IN" sz="1600" dirty="0" err="1"/>
              <a:t>i</a:t>
            </a:r>
            <a:r>
              <a:rPr lang="en-IN" sz="1600" dirty="0"/>
              <a:t>=0;i&lt;</a:t>
            </a:r>
            <a:r>
              <a:rPr lang="en-IN" sz="1600" dirty="0" err="1"/>
              <a:t>n;i</a:t>
            </a:r>
            <a:r>
              <a:rPr lang="en-IN" sz="1600" dirty="0"/>
              <a:t>++)</a:t>
            </a:r>
          </a:p>
          <a:p>
            <a:pPr marL="0" indent="0">
              <a:buNone/>
            </a:pPr>
            <a:r>
              <a:rPr lang="en-IN" sz="1600" dirty="0"/>
              <a:t>	{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scanf</a:t>
            </a:r>
            <a:r>
              <a:rPr lang="en-IN" sz="1600" dirty="0"/>
              <a:t>("%d",</a:t>
            </a:r>
            <a:r>
              <a:rPr lang="en-IN" sz="1600" dirty="0" err="1"/>
              <a:t>parr+i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Entered array elements are:");</a:t>
            </a:r>
          </a:p>
          <a:p>
            <a:pPr marL="0" indent="0">
              <a:buNone/>
            </a:pPr>
            <a:r>
              <a:rPr lang="en-IN" sz="1600" dirty="0"/>
              <a:t>	for(</a:t>
            </a:r>
            <a:r>
              <a:rPr lang="en-IN" sz="1600" dirty="0" err="1"/>
              <a:t>i</a:t>
            </a:r>
            <a:r>
              <a:rPr lang="en-IN" sz="1600" dirty="0"/>
              <a:t>=0;i&lt;</a:t>
            </a:r>
            <a:r>
              <a:rPr lang="en-IN" sz="1600" dirty="0" err="1"/>
              <a:t>n;i</a:t>
            </a:r>
            <a:r>
              <a:rPr lang="en-IN" sz="1600" dirty="0"/>
              <a:t>++)</a:t>
            </a:r>
          </a:p>
          <a:p>
            <a:pPr marL="0" indent="0">
              <a:buNone/>
            </a:pPr>
            <a:r>
              <a:rPr lang="en-IN" sz="1600" dirty="0"/>
              <a:t>	{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printf</a:t>
            </a:r>
            <a:r>
              <a:rPr lang="en-IN" sz="1600" dirty="0"/>
              <a:t>("\t %d",*(</a:t>
            </a:r>
            <a:r>
              <a:rPr lang="en-IN" sz="1600" dirty="0" err="1"/>
              <a:t>parr+i</a:t>
            </a:r>
            <a:r>
              <a:rPr lang="en-IN" sz="1600" dirty="0"/>
              <a:t>));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r>
              <a:rPr lang="en-IN" sz="1600" dirty="0"/>
              <a:t>	return 0;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6782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1600" dirty="0"/>
              <a:t>Program example 2-WAP to find the sum and mean of 1D array elements using pointer to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3246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4300" dirty="0"/>
              <a:t>#include&lt;</a:t>
            </a:r>
            <a:r>
              <a:rPr lang="en-IN" sz="4300" dirty="0" err="1"/>
              <a:t>stdio.h</a:t>
            </a:r>
            <a:r>
              <a:rPr lang="en-IN" sz="4300" dirty="0"/>
              <a:t>&gt;</a:t>
            </a:r>
          </a:p>
          <a:p>
            <a:pPr marL="0" indent="0">
              <a:buNone/>
            </a:pPr>
            <a:r>
              <a:rPr lang="en-IN" sz="4300" dirty="0" err="1"/>
              <a:t>int</a:t>
            </a:r>
            <a:r>
              <a:rPr lang="en-IN" sz="4300" dirty="0"/>
              <a:t> main()</a:t>
            </a:r>
          </a:p>
          <a:p>
            <a:pPr marL="0" indent="0">
              <a:buNone/>
            </a:pPr>
            <a:r>
              <a:rPr lang="en-IN" sz="4300" dirty="0"/>
              <a:t>{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int</a:t>
            </a:r>
            <a:r>
              <a:rPr lang="en-IN" sz="4300" dirty="0"/>
              <a:t> </a:t>
            </a:r>
            <a:r>
              <a:rPr lang="en-IN" sz="4300" dirty="0" err="1"/>
              <a:t>i,n,arr</a:t>
            </a:r>
            <a:r>
              <a:rPr lang="en-IN" sz="4300" dirty="0"/>
              <a:t>[20],sum=0;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int</a:t>
            </a:r>
            <a:r>
              <a:rPr lang="en-IN" sz="4300" dirty="0"/>
              <a:t> *</a:t>
            </a:r>
            <a:r>
              <a:rPr lang="en-IN" sz="4300" dirty="0" err="1"/>
              <a:t>pn</a:t>
            </a:r>
            <a:r>
              <a:rPr lang="en-IN" sz="4300" dirty="0"/>
              <a:t>=&amp;n,*</a:t>
            </a:r>
            <a:r>
              <a:rPr lang="en-IN" sz="4300" dirty="0" err="1"/>
              <a:t>parr</a:t>
            </a:r>
            <a:r>
              <a:rPr lang="en-IN" sz="4300" dirty="0"/>
              <a:t>=</a:t>
            </a:r>
            <a:r>
              <a:rPr lang="en-IN" sz="4300" dirty="0" err="1"/>
              <a:t>arr</a:t>
            </a:r>
            <a:r>
              <a:rPr lang="en-IN" sz="4300" dirty="0"/>
              <a:t>,*</a:t>
            </a:r>
            <a:r>
              <a:rPr lang="en-IN" sz="4300" dirty="0" err="1"/>
              <a:t>psum</a:t>
            </a:r>
            <a:r>
              <a:rPr lang="en-IN" sz="4300" dirty="0"/>
              <a:t>=&amp;sum;</a:t>
            </a:r>
          </a:p>
          <a:p>
            <a:pPr marL="0" indent="0">
              <a:buNone/>
            </a:pPr>
            <a:r>
              <a:rPr lang="en-IN" sz="4300" dirty="0"/>
              <a:t>	float mean=0.0,*</a:t>
            </a:r>
            <a:r>
              <a:rPr lang="en-IN" sz="4300" dirty="0" err="1"/>
              <a:t>pmean</a:t>
            </a:r>
            <a:r>
              <a:rPr lang="en-IN" sz="4300" dirty="0"/>
              <a:t>=&amp;mean;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printf</a:t>
            </a:r>
            <a:r>
              <a:rPr lang="en-IN" sz="4300" dirty="0"/>
              <a:t>("\n Enter the number of elements in the array:");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scanf</a:t>
            </a:r>
            <a:r>
              <a:rPr lang="en-IN" sz="4300" dirty="0"/>
              <a:t>("%d",</a:t>
            </a:r>
            <a:r>
              <a:rPr lang="en-IN" sz="4300" dirty="0" err="1"/>
              <a:t>pn</a:t>
            </a:r>
            <a:r>
              <a:rPr lang="en-IN" sz="4300" dirty="0"/>
              <a:t>);</a:t>
            </a:r>
          </a:p>
          <a:p>
            <a:pPr marL="0" indent="0">
              <a:buNone/>
            </a:pPr>
            <a:r>
              <a:rPr lang="en-IN" sz="4300" dirty="0"/>
              <a:t>	for(</a:t>
            </a:r>
            <a:r>
              <a:rPr lang="en-IN" sz="4300" dirty="0" err="1"/>
              <a:t>i</a:t>
            </a:r>
            <a:r>
              <a:rPr lang="en-IN" sz="4300" dirty="0"/>
              <a:t>=0;i&lt;*</a:t>
            </a:r>
            <a:r>
              <a:rPr lang="en-IN" sz="4300" dirty="0" err="1"/>
              <a:t>pn;i</a:t>
            </a:r>
            <a:r>
              <a:rPr lang="en-IN" sz="4300" dirty="0"/>
              <a:t>++)</a:t>
            </a:r>
          </a:p>
          <a:p>
            <a:pPr marL="0" indent="0">
              <a:buNone/>
            </a:pPr>
            <a:r>
              <a:rPr lang="en-IN" sz="4300" dirty="0"/>
              <a:t>	{</a:t>
            </a:r>
          </a:p>
          <a:p>
            <a:pPr marL="0" indent="0">
              <a:buNone/>
            </a:pPr>
            <a:r>
              <a:rPr lang="en-IN" sz="4300" dirty="0"/>
              <a:t>		</a:t>
            </a:r>
            <a:r>
              <a:rPr lang="en-IN" sz="4300" dirty="0" err="1"/>
              <a:t>printf</a:t>
            </a:r>
            <a:r>
              <a:rPr lang="en-IN" sz="4300" dirty="0"/>
              <a:t>("\n Enter the number:");</a:t>
            </a:r>
          </a:p>
          <a:p>
            <a:pPr marL="0" indent="0">
              <a:buNone/>
            </a:pPr>
            <a:r>
              <a:rPr lang="en-IN" sz="4300" dirty="0"/>
              <a:t>		</a:t>
            </a:r>
            <a:r>
              <a:rPr lang="en-IN" sz="4300" dirty="0" err="1"/>
              <a:t>scanf</a:t>
            </a:r>
            <a:r>
              <a:rPr lang="en-IN" sz="4300" dirty="0"/>
              <a:t>("%d",(</a:t>
            </a:r>
            <a:r>
              <a:rPr lang="en-IN" sz="4300" dirty="0" err="1"/>
              <a:t>parr+i</a:t>
            </a:r>
            <a:r>
              <a:rPr lang="en-IN" sz="4300" dirty="0"/>
              <a:t>));</a:t>
            </a:r>
          </a:p>
          <a:p>
            <a:pPr marL="0" indent="0">
              <a:buNone/>
            </a:pPr>
            <a:r>
              <a:rPr lang="en-IN" sz="4300" dirty="0"/>
              <a:t>	}</a:t>
            </a:r>
          </a:p>
          <a:p>
            <a:pPr marL="0" indent="0">
              <a:buNone/>
            </a:pPr>
            <a:r>
              <a:rPr lang="en-IN" sz="4300" dirty="0"/>
              <a:t>	for(</a:t>
            </a:r>
            <a:r>
              <a:rPr lang="en-IN" sz="4300" dirty="0" err="1"/>
              <a:t>i</a:t>
            </a:r>
            <a:r>
              <a:rPr lang="en-IN" sz="4300" dirty="0"/>
              <a:t>=0;i&lt;*</a:t>
            </a:r>
            <a:r>
              <a:rPr lang="en-IN" sz="4300" dirty="0" err="1"/>
              <a:t>pn;i</a:t>
            </a:r>
            <a:r>
              <a:rPr lang="en-IN" sz="4300" dirty="0"/>
              <a:t>++)</a:t>
            </a:r>
          </a:p>
          <a:p>
            <a:pPr marL="0" indent="0">
              <a:buNone/>
            </a:pPr>
            <a:r>
              <a:rPr lang="en-IN" sz="4300" dirty="0"/>
              <a:t>	{</a:t>
            </a:r>
          </a:p>
          <a:p>
            <a:pPr marL="0" indent="0">
              <a:buNone/>
            </a:pPr>
            <a:r>
              <a:rPr lang="en-IN" sz="4300" dirty="0"/>
              <a:t>		*</a:t>
            </a:r>
            <a:r>
              <a:rPr lang="en-IN" sz="4300" dirty="0" err="1"/>
              <a:t>psum</a:t>
            </a:r>
            <a:r>
              <a:rPr lang="en-IN" sz="4300" dirty="0"/>
              <a:t>=*</a:t>
            </a:r>
            <a:r>
              <a:rPr lang="en-IN" sz="4300" dirty="0" err="1"/>
              <a:t>psum</a:t>
            </a:r>
            <a:r>
              <a:rPr lang="en-IN" sz="4300" dirty="0"/>
              <a:t>+*(</a:t>
            </a:r>
            <a:r>
              <a:rPr lang="en-IN" sz="4300" dirty="0" err="1"/>
              <a:t>arr+i</a:t>
            </a:r>
            <a:r>
              <a:rPr lang="en-IN" sz="4300" dirty="0"/>
              <a:t>);</a:t>
            </a:r>
          </a:p>
          <a:p>
            <a:pPr marL="0" indent="0">
              <a:buNone/>
            </a:pPr>
            <a:r>
              <a:rPr lang="en-IN" sz="4300" dirty="0"/>
              <a:t>	}</a:t>
            </a:r>
          </a:p>
          <a:p>
            <a:pPr marL="0" indent="0">
              <a:buNone/>
            </a:pPr>
            <a:r>
              <a:rPr lang="en-IN" sz="4300" dirty="0"/>
              <a:t>	*</a:t>
            </a:r>
            <a:r>
              <a:rPr lang="en-IN" sz="4300" dirty="0" err="1"/>
              <a:t>pmean</a:t>
            </a:r>
            <a:r>
              <a:rPr lang="en-IN" sz="4300" dirty="0"/>
              <a:t>=*</a:t>
            </a:r>
            <a:r>
              <a:rPr lang="en-IN" sz="4300" dirty="0" err="1"/>
              <a:t>psum</a:t>
            </a:r>
            <a:r>
              <a:rPr lang="en-IN" sz="4300" dirty="0"/>
              <a:t>/ *</a:t>
            </a:r>
            <a:r>
              <a:rPr lang="en-IN" sz="4300" dirty="0" err="1"/>
              <a:t>pn</a:t>
            </a:r>
            <a:r>
              <a:rPr lang="en-IN" sz="4300" dirty="0"/>
              <a:t>;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printf</a:t>
            </a:r>
            <a:r>
              <a:rPr lang="en-IN" sz="4300" dirty="0"/>
              <a:t>("\n The numbers you entered are:");</a:t>
            </a:r>
          </a:p>
          <a:p>
            <a:pPr marL="0" indent="0">
              <a:buNone/>
            </a:pPr>
            <a:r>
              <a:rPr lang="en-IN" sz="4300" dirty="0"/>
              <a:t>	for(</a:t>
            </a:r>
            <a:r>
              <a:rPr lang="en-IN" sz="4300" dirty="0" err="1"/>
              <a:t>i</a:t>
            </a:r>
            <a:r>
              <a:rPr lang="en-IN" sz="4300" dirty="0"/>
              <a:t>=0;i&lt;*</a:t>
            </a:r>
            <a:r>
              <a:rPr lang="en-IN" sz="4300" dirty="0" err="1"/>
              <a:t>pn;i</a:t>
            </a:r>
            <a:r>
              <a:rPr lang="en-IN" sz="4300" dirty="0"/>
              <a:t>++)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printf</a:t>
            </a:r>
            <a:r>
              <a:rPr lang="en-IN" sz="4300" dirty="0"/>
              <a:t>("\</a:t>
            </a:r>
            <a:r>
              <a:rPr lang="en-IN" sz="4300" dirty="0" err="1"/>
              <a:t>n%d</a:t>
            </a:r>
            <a:r>
              <a:rPr lang="en-IN" sz="4300" dirty="0"/>
              <a:t>",*(</a:t>
            </a:r>
            <a:r>
              <a:rPr lang="en-IN" sz="4300" dirty="0" err="1"/>
              <a:t>arr+i</a:t>
            </a:r>
            <a:r>
              <a:rPr lang="en-IN" sz="4300" dirty="0"/>
              <a:t>));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printf</a:t>
            </a:r>
            <a:r>
              <a:rPr lang="en-IN" sz="4300" dirty="0"/>
              <a:t>("\n The sum is:%d",*</a:t>
            </a:r>
            <a:r>
              <a:rPr lang="en-IN" sz="4300" dirty="0" err="1"/>
              <a:t>psum</a:t>
            </a:r>
            <a:r>
              <a:rPr lang="en-IN" sz="4300" dirty="0"/>
              <a:t>);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printf</a:t>
            </a:r>
            <a:r>
              <a:rPr lang="en-IN" sz="4300" dirty="0"/>
              <a:t>("\n The mean is:%f",*</a:t>
            </a:r>
            <a:r>
              <a:rPr lang="en-IN" sz="4300" dirty="0" err="1"/>
              <a:t>pmean</a:t>
            </a:r>
            <a:r>
              <a:rPr lang="en-IN" sz="4300" dirty="0"/>
              <a:t>);</a:t>
            </a:r>
          </a:p>
          <a:p>
            <a:pPr marL="0" indent="0">
              <a:buNone/>
            </a:pPr>
            <a:r>
              <a:rPr lang="en-IN" sz="4300" dirty="0"/>
              <a:t>	return 0;</a:t>
            </a:r>
          </a:p>
          <a:p>
            <a:pPr marL="0" indent="0">
              <a:buNone/>
            </a:pPr>
            <a:r>
              <a:rPr lang="en-IN" sz="4300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86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" y="-381000"/>
            <a:ext cx="8229600" cy="1143000"/>
          </a:xfrm>
        </p:spPr>
        <p:txBody>
          <a:bodyPr/>
          <a:lstStyle/>
          <a:p>
            <a:r>
              <a:rPr lang="en-IN" dirty="0"/>
              <a:t>Pointer vs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Autofit/>
          </a:bodyPr>
          <a:lstStyle/>
          <a:p>
            <a:pPr marL="514350" indent="-514350" fontAlgn="base">
              <a:buAutoNum type="arabicParenR"/>
            </a:pPr>
            <a:r>
              <a:rPr lang="en-IN" sz="1600" dirty="0"/>
              <a:t>the </a:t>
            </a:r>
            <a:r>
              <a:rPr lang="en-IN" sz="1600" dirty="0" err="1"/>
              <a:t>sizeof</a:t>
            </a:r>
            <a:r>
              <a:rPr lang="en-IN" sz="1600" dirty="0"/>
              <a:t> operator</a:t>
            </a:r>
            <a:br>
              <a:rPr lang="en-IN" sz="1600" dirty="0"/>
            </a:br>
            <a:r>
              <a:rPr lang="en-IN" sz="1600" dirty="0" err="1"/>
              <a:t>sizeof</a:t>
            </a:r>
            <a:r>
              <a:rPr lang="en-IN" sz="1600" dirty="0"/>
              <a:t>(array) returns the amount of memory used by all elements in array</a:t>
            </a:r>
            <a:br>
              <a:rPr lang="en-IN" sz="1600" dirty="0"/>
            </a:br>
            <a:r>
              <a:rPr lang="en-IN" sz="1600" dirty="0" err="1"/>
              <a:t>sizeof</a:t>
            </a:r>
            <a:r>
              <a:rPr lang="en-IN" sz="1600" dirty="0"/>
              <a:t>(pointer) only returns the amount of memory used by the pointer variable itself</a:t>
            </a:r>
          </a:p>
          <a:p>
            <a:pPr marL="0" indent="0" fontAlgn="base">
              <a:buNone/>
            </a:pPr>
            <a:r>
              <a:rPr lang="en-IN" sz="1600" dirty="0"/>
              <a:t>2) the &amp; operator</a:t>
            </a:r>
            <a:br>
              <a:rPr lang="en-IN" sz="1600" dirty="0"/>
            </a:br>
            <a:r>
              <a:rPr lang="en-IN" sz="1600" dirty="0"/>
              <a:t>           &amp;array is an alias for &amp;array[0] and returns the address of the first element in array</a:t>
            </a:r>
            <a:br>
              <a:rPr lang="en-IN" sz="1600" dirty="0"/>
            </a:br>
            <a:r>
              <a:rPr lang="en-IN" sz="1600" dirty="0"/>
              <a:t>            &amp;pointer returns the address of pointer</a:t>
            </a:r>
          </a:p>
          <a:p>
            <a:pPr marL="0" indent="0">
              <a:buNone/>
            </a:pPr>
            <a:r>
              <a:rPr lang="en-IN" sz="1600" dirty="0"/>
              <a:t>3) a string literal initialization of a character array</a:t>
            </a:r>
          </a:p>
          <a:p>
            <a:pPr marL="0" indent="0">
              <a:buNone/>
            </a:pPr>
            <a:r>
              <a:rPr lang="en-IN" sz="1600" dirty="0"/>
              <a:t>char array[] = “</a:t>
            </a:r>
            <a:r>
              <a:rPr lang="en-IN" sz="1600" dirty="0" err="1"/>
              <a:t>abc</a:t>
            </a:r>
            <a:r>
              <a:rPr lang="en-IN" sz="1600" dirty="0"/>
              <a:t>” sets the first four elements in array to ‘a’, ‘b’, ‘c’, and ‘\0’</a:t>
            </a:r>
          </a:p>
          <a:p>
            <a:pPr marL="0" indent="0">
              <a:buNone/>
            </a:pPr>
            <a:r>
              <a:rPr lang="en-IN" sz="1600" dirty="0"/>
              <a:t>char *pointer = “</a:t>
            </a:r>
            <a:r>
              <a:rPr lang="en-IN" sz="1600" dirty="0" err="1"/>
              <a:t>abc</a:t>
            </a:r>
            <a:r>
              <a:rPr lang="en-IN" sz="1600" dirty="0"/>
              <a:t>” sets pointer to the address of the “</a:t>
            </a:r>
            <a:r>
              <a:rPr lang="en-IN" sz="1600" dirty="0" err="1"/>
              <a:t>abc</a:t>
            </a:r>
            <a:r>
              <a:rPr lang="en-IN" sz="1600" dirty="0"/>
              <a:t>” string (which may be stored in read-only memory and thus unchangeable)</a:t>
            </a:r>
          </a:p>
          <a:p>
            <a:pPr marL="0" indent="0">
              <a:buNone/>
            </a:pPr>
            <a:r>
              <a:rPr lang="en-IN" sz="1600" dirty="0"/>
              <a:t>4) Pointer variable can be assigned a value whereas array variable cannot be.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a[10];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*p; </a:t>
            </a:r>
          </a:p>
          <a:p>
            <a:pPr marL="0" indent="0">
              <a:buNone/>
            </a:pPr>
            <a:r>
              <a:rPr lang="en-IN" sz="1600" dirty="0"/>
              <a:t>p=a; /*legal*/</a:t>
            </a:r>
          </a:p>
          <a:p>
            <a:pPr marL="0" indent="0">
              <a:buNone/>
            </a:pPr>
            <a:r>
              <a:rPr lang="en-IN" sz="1600" dirty="0"/>
              <a:t>a=p; /*illegal*/ </a:t>
            </a:r>
          </a:p>
          <a:p>
            <a:pPr marL="0" indent="0">
              <a:buNone/>
            </a:pPr>
            <a:r>
              <a:rPr lang="en-IN" sz="1600" dirty="0"/>
              <a:t>5) Arithmetic on pointer variable is allowed.</a:t>
            </a:r>
          </a:p>
          <a:p>
            <a:pPr marL="0" indent="0">
              <a:buNone/>
            </a:pPr>
            <a:r>
              <a:rPr lang="en-IN" sz="1600" dirty="0"/>
              <a:t>p++; /*Legal*/</a:t>
            </a:r>
          </a:p>
          <a:p>
            <a:pPr marL="0" indent="0">
              <a:buNone/>
            </a:pPr>
            <a:r>
              <a:rPr lang="en-IN" sz="1600" dirty="0"/>
              <a:t>a++; /*illegal*/ </a:t>
            </a:r>
          </a:p>
        </p:txBody>
      </p:sp>
    </p:spTree>
    <p:extLst>
      <p:ext uri="{BB962C8B-B14F-4D97-AF65-F5344CB8AC3E}">
        <p14:creationId xmlns:p14="http://schemas.microsoft.com/office/powerpoint/2010/main" val="3701323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52" y="228600"/>
            <a:ext cx="7886700" cy="244473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                </a:t>
            </a:r>
            <a:r>
              <a:rPr lang="en-IN" b="1" dirty="0"/>
              <a:t>Q1(Output)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880" y="609600"/>
            <a:ext cx="7886700" cy="61007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2400" dirty="0"/>
              <a:t> </a:t>
            </a:r>
            <a:r>
              <a:rPr lang="en-IN" sz="2400" dirty="0" err="1"/>
              <a:t>int</a:t>
            </a:r>
            <a:r>
              <a:rPr lang="en-IN" sz="2400" dirty="0"/>
              <a:t> a[]={1,2,3,4};</a:t>
            </a:r>
          </a:p>
          <a:p>
            <a:pPr marL="0" indent="0">
              <a:buNone/>
            </a:pPr>
            <a:r>
              <a:rPr lang="en-IN" sz="2400" dirty="0"/>
              <a:t>	 </a:t>
            </a:r>
            <a:r>
              <a:rPr lang="en-IN" sz="2400" dirty="0" err="1"/>
              <a:t>int</a:t>
            </a:r>
            <a:r>
              <a:rPr lang="en-IN" sz="2400" dirty="0"/>
              <a:t> *p=</a:t>
            </a:r>
            <a:r>
              <a:rPr lang="en-IN" sz="2400" dirty="0" err="1"/>
              <a:t>a,i</a:t>
            </a:r>
            <a:r>
              <a:rPr lang="en-IN" sz="2400" dirty="0"/>
              <a:t>;</a:t>
            </a:r>
          </a:p>
          <a:p>
            <a:pPr marL="0" indent="0">
              <a:buNone/>
            </a:pPr>
            <a:r>
              <a:rPr lang="en-IN" sz="2400" dirty="0"/>
              <a:t>	 p++;</a:t>
            </a:r>
          </a:p>
          <a:p>
            <a:pPr marL="0" indent="0">
              <a:buNone/>
            </a:pPr>
            <a:r>
              <a:rPr lang="en-IN" sz="2400" dirty="0"/>
              <a:t>	 *(p+1)=29;</a:t>
            </a:r>
          </a:p>
          <a:p>
            <a:pPr marL="0" indent="0">
              <a:buNone/>
            </a:pPr>
            <a:r>
              <a:rPr lang="en-IN" sz="2400" dirty="0"/>
              <a:t>	 p=p+1;</a:t>
            </a:r>
          </a:p>
          <a:p>
            <a:pPr marL="0" indent="0">
              <a:buNone/>
            </a:pPr>
            <a:r>
              <a:rPr lang="en-IN" sz="2400" dirty="0"/>
              <a:t>	 *p=23;</a:t>
            </a:r>
          </a:p>
          <a:p>
            <a:pPr marL="0" indent="0">
              <a:buNone/>
            </a:pPr>
            <a:r>
              <a:rPr lang="en-IN" sz="2400" dirty="0"/>
              <a:t>	 p--;</a:t>
            </a:r>
          </a:p>
          <a:p>
            <a:pPr marL="0" indent="0">
              <a:buNone/>
            </a:pPr>
            <a:r>
              <a:rPr lang="en-IN" sz="2400" dirty="0"/>
              <a:t>	 *(p+0)=12;</a:t>
            </a:r>
          </a:p>
          <a:p>
            <a:pPr marL="0" indent="0">
              <a:buNone/>
            </a:pPr>
            <a:r>
              <a:rPr lang="en-IN" sz="2400" dirty="0"/>
              <a:t>	 p=a;</a:t>
            </a:r>
          </a:p>
          <a:p>
            <a:pPr marL="0" indent="0">
              <a:buNone/>
            </a:pPr>
            <a:r>
              <a:rPr lang="en-IN" sz="2400" dirty="0"/>
              <a:t>	 for(</a:t>
            </a:r>
            <a:r>
              <a:rPr lang="en-IN" sz="2400" dirty="0" err="1"/>
              <a:t>i</a:t>
            </a:r>
            <a:r>
              <a:rPr lang="en-IN" sz="2400" dirty="0"/>
              <a:t>=0;i&lt;4;i++)</a:t>
            </a:r>
          </a:p>
          <a:p>
            <a:pPr marL="0" indent="0">
              <a:buNone/>
            </a:pPr>
            <a:r>
              <a:rPr lang="en-IN" sz="2400" dirty="0"/>
              <a:t>           </a:t>
            </a:r>
            <a:r>
              <a:rPr lang="en-IN" sz="2400" dirty="0" err="1"/>
              <a:t>printf</a:t>
            </a:r>
            <a:r>
              <a:rPr lang="en-IN" sz="2400" dirty="0"/>
              <a:t>("%d ",*(</a:t>
            </a:r>
            <a:r>
              <a:rPr lang="en-IN" sz="2400" dirty="0" err="1"/>
              <a:t>p+i</a:t>
            </a:r>
            <a:r>
              <a:rPr lang="en-IN" sz="2400" dirty="0"/>
              <a:t>));</a:t>
            </a:r>
          </a:p>
          <a:p>
            <a:pPr marL="0" indent="0">
              <a:buNone/>
            </a:pPr>
            <a:r>
              <a:rPr lang="en-IN" sz="2400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A. 1 12 23 4</a:t>
            </a:r>
          </a:p>
          <a:p>
            <a:pPr marL="0" indent="0">
              <a:buNone/>
            </a:pPr>
            <a:r>
              <a:rPr lang="en-IN" dirty="0"/>
              <a:t>B. 1 29 23 12</a:t>
            </a:r>
          </a:p>
          <a:p>
            <a:pPr marL="0" indent="0">
              <a:buNone/>
            </a:pPr>
            <a:r>
              <a:rPr lang="en-IN" dirty="0"/>
              <a:t>C. 1 23 12 29</a:t>
            </a:r>
          </a:p>
          <a:p>
            <a:pPr marL="0" indent="0">
              <a:buNone/>
            </a:pPr>
            <a:r>
              <a:rPr lang="en-IN" dirty="0"/>
              <a:t>D. 1 23 3  4</a:t>
            </a:r>
          </a:p>
        </p:txBody>
      </p:sp>
    </p:spTree>
    <p:extLst>
      <p:ext uri="{BB962C8B-B14F-4D97-AF65-F5344CB8AC3E}">
        <p14:creationId xmlns:p14="http://schemas.microsoft.com/office/powerpoint/2010/main" val="3348363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96873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                </a:t>
            </a:r>
            <a:r>
              <a:rPr lang="en-IN" b="1" dirty="0"/>
              <a:t>Q2(Output)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2000"/>
            <a:ext cx="7886700" cy="5715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400" dirty="0"/>
              <a:t>#include&lt;</a:t>
            </a:r>
            <a:r>
              <a:rPr lang="en-IN" sz="2400" dirty="0" err="1"/>
              <a:t>stdio.h</a:t>
            </a:r>
            <a:r>
              <a:rPr lang="en-IN" sz="2400" dirty="0"/>
              <a:t>&gt;</a:t>
            </a:r>
          </a:p>
          <a:p>
            <a:pPr marL="0" indent="0">
              <a:buNone/>
            </a:pPr>
            <a:r>
              <a:rPr lang="en-IN" sz="2400" dirty="0" err="1"/>
              <a:t>int</a:t>
            </a:r>
            <a:r>
              <a:rPr lang="en-IN" sz="2400" dirty="0"/>
              <a:t> main()</a:t>
            </a:r>
          </a:p>
          <a:p>
            <a:pPr marL="0" indent="0">
              <a:buNone/>
            </a:pPr>
            <a:r>
              <a:rPr lang="en-IN" sz="2400" dirty="0"/>
              <a:t>{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3100" dirty="0"/>
              <a:t> </a:t>
            </a:r>
            <a:r>
              <a:rPr lang="en-IN" sz="3100" dirty="0" err="1"/>
              <a:t>int</a:t>
            </a:r>
            <a:r>
              <a:rPr lang="en-IN" sz="3100" dirty="0"/>
              <a:t> a[]={1,2,3,4};</a:t>
            </a:r>
          </a:p>
          <a:p>
            <a:pPr marL="0" indent="0">
              <a:buNone/>
            </a:pPr>
            <a:r>
              <a:rPr lang="en-IN" sz="3100" dirty="0"/>
              <a:t>	 </a:t>
            </a:r>
            <a:r>
              <a:rPr lang="en-IN" sz="3100" dirty="0" err="1"/>
              <a:t>int</a:t>
            </a:r>
            <a:r>
              <a:rPr lang="en-IN" sz="3100" dirty="0"/>
              <a:t> *p1=</a:t>
            </a:r>
            <a:r>
              <a:rPr lang="en-IN" sz="3100" dirty="0" err="1"/>
              <a:t>a,i</a:t>
            </a:r>
            <a:r>
              <a:rPr lang="en-IN" sz="3100" dirty="0"/>
              <a:t>;</a:t>
            </a:r>
          </a:p>
          <a:p>
            <a:pPr marL="0" indent="0">
              <a:buNone/>
            </a:pPr>
            <a:r>
              <a:rPr lang="en-IN" sz="3100" dirty="0"/>
              <a:t>	 </a:t>
            </a:r>
            <a:r>
              <a:rPr lang="en-IN" sz="3100" dirty="0" err="1"/>
              <a:t>int</a:t>
            </a:r>
            <a:r>
              <a:rPr lang="en-IN" sz="3100" dirty="0"/>
              <a:t> *p2=&amp;a[2];</a:t>
            </a:r>
          </a:p>
          <a:p>
            <a:pPr marL="0" indent="0">
              <a:buNone/>
            </a:pPr>
            <a:r>
              <a:rPr lang="en-IN" sz="3100" dirty="0"/>
              <a:t>	 p2--;</a:t>
            </a:r>
          </a:p>
          <a:p>
            <a:pPr marL="0" indent="0">
              <a:buNone/>
            </a:pPr>
            <a:r>
              <a:rPr lang="en-IN" sz="3100" dirty="0"/>
              <a:t>	 *(p2-1)=90;</a:t>
            </a:r>
          </a:p>
          <a:p>
            <a:pPr marL="0" indent="0">
              <a:buNone/>
            </a:pPr>
            <a:r>
              <a:rPr lang="en-IN" sz="3100" dirty="0"/>
              <a:t>	 p1=p2;</a:t>
            </a:r>
          </a:p>
          <a:p>
            <a:pPr marL="0" indent="0">
              <a:buNone/>
            </a:pPr>
            <a:r>
              <a:rPr lang="en-IN" sz="3100" dirty="0"/>
              <a:t>	 *p1=100;</a:t>
            </a:r>
          </a:p>
          <a:p>
            <a:pPr marL="0" indent="0">
              <a:buNone/>
            </a:pPr>
            <a:r>
              <a:rPr lang="en-IN" sz="3100" dirty="0"/>
              <a:t>	 for(</a:t>
            </a:r>
            <a:r>
              <a:rPr lang="en-IN" sz="3100" dirty="0" err="1"/>
              <a:t>i</a:t>
            </a:r>
            <a:r>
              <a:rPr lang="en-IN" sz="3100" dirty="0"/>
              <a:t>=0;i&lt;4;i++)</a:t>
            </a:r>
          </a:p>
          <a:p>
            <a:pPr marL="0" indent="0">
              <a:buNone/>
            </a:pPr>
            <a:r>
              <a:rPr lang="en-IN" sz="3100" dirty="0"/>
              <a:t>     </a:t>
            </a:r>
            <a:r>
              <a:rPr lang="en-IN" sz="3100" dirty="0" err="1"/>
              <a:t>printf</a:t>
            </a:r>
            <a:r>
              <a:rPr lang="en-IN" sz="3100" dirty="0"/>
              <a:t>("%d ",a[</a:t>
            </a:r>
            <a:r>
              <a:rPr lang="en-IN" sz="3100" dirty="0" err="1"/>
              <a:t>i</a:t>
            </a:r>
            <a:r>
              <a:rPr lang="en-IN" sz="3100" dirty="0"/>
              <a:t>]);</a:t>
            </a:r>
          </a:p>
          <a:p>
            <a:pPr marL="0" indent="0">
              <a:buNone/>
            </a:pPr>
            <a:r>
              <a:rPr lang="en-IN" sz="3100" dirty="0"/>
              <a:t>	 return 0;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  <a:p>
            <a:pPr marL="0" indent="0">
              <a:buNone/>
            </a:pPr>
            <a:r>
              <a:rPr lang="en-IN" sz="2400" dirty="0"/>
              <a:t>A. 1 90 100 4</a:t>
            </a:r>
          </a:p>
          <a:p>
            <a:pPr marL="0" indent="0">
              <a:buNone/>
            </a:pPr>
            <a:r>
              <a:rPr lang="en-IN" sz="2400" dirty="0"/>
              <a:t>B. 90 100 3 4</a:t>
            </a:r>
          </a:p>
          <a:p>
            <a:pPr marL="0" indent="0">
              <a:buNone/>
            </a:pPr>
            <a:r>
              <a:rPr lang="en-IN" sz="2400" dirty="0"/>
              <a:t>C. 90 2 100 4</a:t>
            </a:r>
          </a:p>
          <a:p>
            <a:pPr marL="0" indent="0">
              <a:buNone/>
            </a:pPr>
            <a:r>
              <a:rPr lang="en-IN" sz="2400" dirty="0"/>
              <a:t>D. 1 2 90 100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5160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</a:t>
            </a:r>
            <a:r>
              <a:rPr lang="en-IN" b="1" dirty="0"/>
              <a:t>Q3(Output)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#include&lt;stdio.h&gt;</a:t>
            </a:r>
          </a:p>
          <a:p>
            <a:pPr marL="0" indent="0">
              <a:buNone/>
            </a:pPr>
            <a:r>
              <a:rPr lang="en-IN" dirty="0"/>
              <a:t>int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 int a[]={1,2,3,4};</a:t>
            </a:r>
          </a:p>
          <a:p>
            <a:pPr marL="0" indent="0">
              <a:buNone/>
            </a:pPr>
            <a:r>
              <a:rPr lang="en-IN" dirty="0"/>
              <a:t>	 int *p1=a,*p2=&amp;a[3];</a:t>
            </a:r>
          </a:p>
          <a:p>
            <a:pPr marL="0" indent="0">
              <a:buNone/>
            </a:pPr>
            <a:r>
              <a:rPr lang="en-IN" dirty="0"/>
              <a:t>	 p1++;</a:t>
            </a:r>
          </a:p>
          <a:p>
            <a:pPr marL="0" indent="0">
              <a:buNone/>
            </a:pPr>
            <a:r>
              <a:rPr lang="en-IN" dirty="0"/>
              <a:t>	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 %d",p2-p1,*p2-*p1);</a:t>
            </a:r>
          </a:p>
          <a:p>
            <a:pPr marL="0" indent="0">
              <a:buNone/>
            </a:pPr>
            <a:r>
              <a:rPr lang="en-IN" dirty="0"/>
              <a:t>	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A. 2 2</a:t>
            </a:r>
          </a:p>
          <a:p>
            <a:pPr marL="0" indent="0">
              <a:buNone/>
            </a:pPr>
            <a:r>
              <a:rPr lang="en-IN" dirty="0"/>
              <a:t>B. 3 2</a:t>
            </a:r>
          </a:p>
          <a:p>
            <a:pPr marL="0" indent="0">
              <a:buNone/>
            </a:pPr>
            <a:r>
              <a:rPr lang="en-IN" dirty="0"/>
              <a:t>C. 3 3</a:t>
            </a:r>
          </a:p>
          <a:p>
            <a:pPr marL="0" indent="0">
              <a:buNone/>
            </a:pPr>
            <a:r>
              <a:rPr lang="en-IN" dirty="0"/>
              <a:t>D. 2 3</a:t>
            </a:r>
          </a:p>
        </p:txBody>
      </p:sp>
    </p:spTree>
    <p:extLst>
      <p:ext uri="{BB962C8B-B14F-4D97-AF65-F5344CB8AC3E}">
        <p14:creationId xmlns:p14="http://schemas.microsoft.com/office/powerpoint/2010/main" val="924506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</a:t>
            </a:r>
            <a:r>
              <a:rPr lang="en-IN" b="1" dirty="0"/>
              <a:t>Q4(Output)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int</a:t>
            </a:r>
            <a:r>
              <a:rPr lang="en-IN" dirty="0"/>
              <a:t> a[]={1,2,3,4};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int</a:t>
            </a:r>
            <a:r>
              <a:rPr lang="en-IN" dirty="0"/>
              <a:t> *p=a;</a:t>
            </a:r>
          </a:p>
          <a:p>
            <a:pPr marL="0" indent="0">
              <a:buNone/>
            </a:pPr>
            <a:r>
              <a:rPr lang="en-IN" dirty="0"/>
              <a:t>     *(p+1)=*(p+2);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",a[2]);</a:t>
            </a:r>
          </a:p>
          <a:p>
            <a:pPr marL="0" indent="0">
              <a:buNone/>
            </a:pPr>
            <a:r>
              <a:rPr lang="en-IN" dirty="0"/>
              <a:t> 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A. 3</a:t>
            </a:r>
          </a:p>
          <a:p>
            <a:pPr marL="0" indent="0">
              <a:buNone/>
            </a:pPr>
            <a:r>
              <a:rPr lang="en-IN" dirty="0"/>
              <a:t>B. 2</a:t>
            </a:r>
          </a:p>
          <a:p>
            <a:pPr marL="0" indent="0">
              <a:buNone/>
            </a:pPr>
            <a:r>
              <a:rPr lang="en-IN" dirty="0"/>
              <a:t>C. Compile time error</a:t>
            </a:r>
          </a:p>
          <a:p>
            <a:pPr marL="0" indent="0">
              <a:buNone/>
            </a:pPr>
            <a:r>
              <a:rPr lang="en-IN" dirty="0"/>
              <a:t>D. 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480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</a:t>
            </a:r>
            <a:r>
              <a:rPr lang="en-IN" b="1" dirty="0"/>
              <a:t>Q5(Output)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int</a:t>
            </a:r>
            <a:r>
              <a:rPr lang="en-IN" dirty="0"/>
              <a:t> a[]={1,2,3,4};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int</a:t>
            </a:r>
            <a:r>
              <a:rPr lang="en-IN" dirty="0"/>
              <a:t> *p=</a:t>
            </a:r>
            <a:r>
              <a:rPr lang="en-IN" dirty="0" err="1"/>
              <a:t>a,x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x=*p++;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 %</a:t>
            </a:r>
            <a:r>
              <a:rPr lang="en-IN" dirty="0" err="1"/>
              <a:t>d",x</a:t>
            </a:r>
            <a:r>
              <a:rPr lang="en-IN" dirty="0"/>
              <a:t>,*p);</a:t>
            </a:r>
          </a:p>
          <a:p>
            <a:pPr marL="0" indent="0">
              <a:buNone/>
            </a:pPr>
            <a:r>
              <a:rPr lang="en-IN" dirty="0"/>
              <a:t> 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A. 1 2</a:t>
            </a:r>
          </a:p>
          <a:p>
            <a:pPr marL="0" indent="0">
              <a:buNone/>
            </a:pPr>
            <a:r>
              <a:rPr lang="en-IN" dirty="0"/>
              <a:t>B. 2 2</a:t>
            </a:r>
          </a:p>
          <a:p>
            <a:pPr marL="0" indent="0">
              <a:buNone/>
            </a:pPr>
            <a:r>
              <a:rPr lang="en-IN" dirty="0"/>
              <a:t>C. 1 1</a:t>
            </a:r>
          </a:p>
          <a:p>
            <a:pPr marL="0" indent="0">
              <a:buNone/>
            </a:pPr>
            <a:r>
              <a:rPr lang="en-IN" dirty="0"/>
              <a:t>D. Compile time error</a:t>
            </a:r>
          </a:p>
        </p:txBody>
      </p:sp>
    </p:spTree>
    <p:extLst>
      <p:ext uri="{BB962C8B-B14F-4D97-AF65-F5344CB8AC3E}">
        <p14:creationId xmlns:p14="http://schemas.microsoft.com/office/powerpoint/2010/main" val="67560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4906963"/>
          </a:xfrm>
        </p:spPr>
        <p:txBody>
          <a:bodyPr>
            <a:normAutofit/>
          </a:bodyPr>
          <a:lstStyle/>
          <a:p>
            <a:pPr fontAlgn="base"/>
            <a:r>
              <a:rPr lang="en-IN" sz="2200" b="1" i="1" u="sng" dirty="0"/>
              <a:t>A limited set of arithmetic operations can be performed on pointers. A pointer may be: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incremented ( ++ ), e.g. </a:t>
            </a:r>
            <a:r>
              <a:rPr lang="en-IN" sz="2200" dirty="0" err="1"/>
              <a:t>ptr</a:t>
            </a:r>
            <a:r>
              <a:rPr lang="en-IN" sz="2200" dirty="0"/>
              <a:t>++, ++</a:t>
            </a:r>
            <a:r>
              <a:rPr lang="en-IN" sz="2200" dirty="0" err="1"/>
              <a:t>ptr</a:t>
            </a:r>
            <a:endParaRPr lang="en-IN" sz="22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decremented (-- ), e.g. </a:t>
            </a:r>
            <a:r>
              <a:rPr lang="en-IN" sz="2200" dirty="0" err="1"/>
              <a:t>ptr</a:t>
            </a:r>
            <a:r>
              <a:rPr lang="en-IN" sz="2200" dirty="0"/>
              <a:t>--, --</a:t>
            </a:r>
            <a:r>
              <a:rPr lang="en-IN" sz="2200" dirty="0" err="1"/>
              <a:t>ptr</a:t>
            </a:r>
            <a:endParaRPr lang="en-IN" sz="22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an integer may be added to a pointer ( + or += ), e.g. ptr+2, </a:t>
            </a:r>
            <a:r>
              <a:rPr lang="en-IN" sz="2200" dirty="0" err="1"/>
              <a:t>ptr</a:t>
            </a:r>
            <a:r>
              <a:rPr lang="en-IN" sz="2200" dirty="0"/>
              <a:t>=ptr+2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an integer may be subtracted from a pointer ( – or -= ), e.g. ptr-2, </a:t>
            </a:r>
            <a:r>
              <a:rPr lang="en-IN" sz="2200" dirty="0" err="1"/>
              <a:t>ptr</a:t>
            </a:r>
            <a:r>
              <a:rPr lang="en-IN" sz="2200" dirty="0"/>
              <a:t>=ptr-2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We can subtract two pointers, if they are pointing towards same array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We can compare two pointers, if they are pointing towards same array</a:t>
            </a:r>
          </a:p>
          <a:p>
            <a:r>
              <a:rPr lang="en-IN" sz="2200" b="1" i="1" u="sng" dirty="0"/>
              <a:t>Following set of operations are not applicable on pointers</a:t>
            </a:r>
          </a:p>
          <a:p>
            <a:r>
              <a:rPr lang="en-IN" sz="2200" dirty="0"/>
              <a:t>We cannot add two pointers(addresses)</a:t>
            </a:r>
          </a:p>
          <a:p>
            <a:r>
              <a:rPr lang="en-IN" sz="2200" dirty="0"/>
              <a:t>We cannot multiply, divide and modulo two pointers(addresses)</a:t>
            </a:r>
          </a:p>
          <a:p>
            <a:r>
              <a:rPr lang="en-IN" sz="2200" dirty="0"/>
              <a:t>We cannot multiply, divide, modulo any constant from pointer(address)</a:t>
            </a:r>
          </a:p>
          <a:p>
            <a:endParaRPr lang="en-IN" sz="2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74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/>
              <a:t>Pointer arithmetic-Example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609600"/>
            <a:ext cx="44196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#include&lt;</a:t>
            </a:r>
            <a:r>
              <a:rPr lang="en-IN" sz="1400" dirty="0" err="1"/>
              <a:t>stdio.h</a:t>
            </a:r>
            <a:r>
              <a:rPr lang="en-IN" sz="1400" dirty="0"/>
              <a:t>&gt;</a:t>
            </a:r>
          </a:p>
          <a:p>
            <a:pPr marL="0" indent="0">
              <a:buNone/>
            </a:pPr>
            <a:r>
              <a:rPr lang="en-IN" sz="1400" dirty="0" err="1"/>
              <a:t>int</a:t>
            </a:r>
            <a:r>
              <a:rPr lang="en-IN" sz="1400" dirty="0"/>
              <a:t> main()</a:t>
            </a:r>
          </a:p>
          <a:p>
            <a:pPr marL="0" indent="0">
              <a:buNone/>
            </a:pPr>
            <a:r>
              <a:rPr lang="en-IN" sz="1400" dirty="0"/>
              <a:t>{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arr</a:t>
            </a:r>
            <a:r>
              <a:rPr lang="en-IN" sz="1400" dirty="0"/>
              <a:t>[]={1,2,3,4,5,6,7,8,9};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int</a:t>
            </a:r>
            <a:r>
              <a:rPr lang="en-IN" sz="1400" dirty="0"/>
              <a:t> *p1,*p2;</a:t>
            </a:r>
          </a:p>
          <a:p>
            <a:pPr marL="0" indent="0">
              <a:buNone/>
            </a:pPr>
            <a:r>
              <a:rPr lang="en-IN" sz="1400" dirty="0"/>
              <a:t>	p1=</a:t>
            </a:r>
            <a:r>
              <a:rPr lang="en-IN" sz="1400" dirty="0" err="1"/>
              <a:t>arr</a:t>
            </a:r>
            <a:r>
              <a:rPr lang="en-IN" sz="1400" dirty="0"/>
              <a:t>;</a:t>
            </a:r>
          </a:p>
          <a:p>
            <a:pPr marL="0" indent="0">
              <a:buNone/>
            </a:pPr>
            <a:r>
              <a:rPr lang="en-IN" sz="1400" dirty="0"/>
              <a:t>	p1++;// p1 will point towards next memory location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n%d</a:t>
            </a:r>
            <a:r>
              <a:rPr lang="en-IN" sz="1400" dirty="0"/>
              <a:t>",*p1);//2 will be displayed</a:t>
            </a:r>
          </a:p>
          <a:p>
            <a:pPr marL="0" indent="0">
              <a:buNone/>
            </a:pPr>
            <a:r>
              <a:rPr lang="en-IN" sz="1400" dirty="0"/>
              <a:t>	p1--;//p1 will point towards previous memory location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n%d</a:t>
            </a:r>
            <a:r>
              <a:rPr lang="en-IN" sz="1400" dirty="0"/>
              <a:t>",*p1);// 1 will be displayed</a:t>
            </a:r>
          </a:p>
          <a:p>
            <a:pPr marL="0" indent="0">
              <a:buNone/>
            </a:pPr>
            <a:r>
              <a:rPr lang="en-IN" sz="1400" dirty="0"/>
              <a:t>	p1=p1+2;// Adding a constant to pointer(p1 will point towards 3rd element)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n%d</a:t>
            </a:r>
            <a:r>
              <a:rPr lang="en-IN" sz="1400" dirty="0"/>
              <a:t>",*p1);// 3 will be displayed</a:t>
            </a:r>
          </a:p>
          <a:p>
            <a:pPr marL="0" indent="0">
              <a:buNone/>
            </a:pPr>
            <a:r>
              <a:rPr lang="en-IN" sz="1400" dirty="0"/>
              <a:t>	p1=p1-2;//Subtracting a constant from a pointer(P1 will point towards first element)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n%d</a:t>
            </a:r>
            <a:r>
              <a:rPr lang="en-IN" sz="1400" dirty="0"/>
              <a:t>",*p1);// 1 will be displayed</a:t>
            </a:r>
          </a:p>
          <a:p>
            <a:pPr marL="0" indent="0">
              <a:buNone/>
            </a:pPr>
            <a:r>
              <a:rPr lang="en-IN" sz="1400" dirty="0"/>
              <a:t>	p2=&amp;</a:t>
            </a:r>
            <a:r>
              <a:rPr lang="en-IN" sz="1400" dirty="0" err="1"/>
              <a:t>arr</a:t>
            </a:r>
            <a:r>
              <a:rPr lang="en-IN" sz="1400" dirty="0"/>
              <a:t>[4];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("\n%d",p2-p1);//Subtracting two pointers(Returns 4(no. of elements b/w+1)(Pointers pointing to the same array)</a:t>
            </a:r>
          </a:p>
          <a:p>
            <a:pPr marL="0" indent="0">
              <a:buNone/>
            </a:pPr>
            <a:r>
              <a:rPr lang="en-IN" sz="1400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609600"/>
            <a:ext cx="4572000" cy="5516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//Comparing two pointers</a:t>
            </a:r>
          </a:p>
          <a:p>
            <a:pPr marL="0" indent="0">
              <a:buNone/>
            </a:pPr>
            <a:r>
              <a:rPr lang="en-IN" dirty="0"/>
              <a:t>	while(p1&lt;=p2)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",*p1);//Comparison of two pointers (Pointers pointing to the same array)</a:t>
            </a:r>
          </a:p>
          <a:p>
            <a:pPr marL="0" indent="0">
              <a:buNone/>
            </a:pPr>
            <a:r>
              <a:rPr lang="en-IN" dirty="0"/>
              <a:t>		p1++;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//Following are the invalid arithmetic operations(Not allowed on pointers)</a:t>
            </a:r>
          </a:p>
          <a:p>
            <a:pPr marL="0" indent="0">
              <a:buNone/>
            </a:pPr>
            <a:r>
              <a:rPr lang="en-IN" dirty="0"/>
              <a:t>	//</a:t>
            </a:r>
            <a:r>
              <a:rPr lang="en-IN" dirty="0" err="1"/>
              <a:t>printf</a:t>
            </a:r>
            <a:r>
              <a:rPr lang="en-IN" dirty="0"/>
              <a:t>("\n%d",p1+p2);//Invalid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("\n%d",p1/p2);//Invalid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("\n%d",p1*p2);//Invalid arithmetic</a:t>
            </a:r>
          </a:p>
          <a:p>
            <a:pPr marL="0" indent="0">
              <a:buNone/>
            </a:pPr>
            <a:r>
              <a:rPr lang="en-IN" dirty="0"/>
              <a:t>	//</a:t>
            </a:r>
            <a:r>
              <a:rPr lang="en-IN" dirty="0" err="1"/>
              <a:t>printf</a:t>
            </a:r>
            <a:r>
              <a:rPr lang="en-IN" dirty="0"/>
              <a:t>("\n%d",p1%p2);//Invalid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("\n%d",p1*2);//Invalid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("\n%d",p1/2);//Invalid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("\n%d",p1%2);//Invalid arithmetic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29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/>
          <a:lstStyle/>
          <a:p>
            <a:r>
              <a:rPr lang="en-IN" dirty="0"/>
              <a:t>Pointer expressions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en-IN" sz="4200" dirty="0"/>
              <a:t>We can perform rich set of operations like: arithmetic, relational, assignment, conditional, unary, bitwise on pointer variables</a:t>
            </a:r>
          </a:p>
          <a:p>
            <a:r>
              <a:rPr lang="en-IN" sz="4200" dirty="0"/>
              <a:t>Examples:</a:t>
            </a:r>
          </a:p>
          <a:p>
            <a:pPr marL="0" indent="0">
              <a:buNone/>
            </a:pPr>
            <a:r>
              <a:rPr lang="en-IN" sz="4200" dirty="0"/>
              <a:t>*ptr1 + *ptr2</a:t>
            </a:r>
          </a:p>
          <a:p>
            <a:pPr marL="0" indent="0">
              <a:buNone/>
            </a:pPr>
            <a:r>
              <a:rPr lang="en-IN" sz="4200" dirty="0"/>
              <a:t>*ptr1 * *ptr2</a:t>
            </a:r>
          </a:p>
          <a:p>
            <a:pPr marL="0" indent="0">
              <a:buNone/>
            </a:pPr>
            <a:r>
              <a:rPr lang="en-IN" sz="4200" dirty="0"/>
              <a:t>*ptr1 + *ptr2 - *ptr3</a:t>
            </a:r>
          </a:p>
          <a:p>
            <a:pPr marL="0" indent="0">
              <a:buNone/>
            </a:pPr>
            <a:r>
              <a:rPr lang="en-IN" sz="4200" dirty="0"/>
              <a:t>*ptr1 &gt; *ptr2</a:t>
            </a:r>
          </a:p>
          <a:p>
            <a:pPr marL="0" indent="0">
              <a:buNone/>
            </a:pPr>
            <a:r>
              <a:rPr lang="en-IN" sz="4200" dirty="0"/>
              <a:t>*ptr1 &lt; *ptr2</a:t>
            </a:r>
          </a:p>
          <a:p>
            <a:pPr marL="0" indent="0">
              <a:buNone/>
            </a:pPr>
            <a:r>
              <a:rPr lang="en-IN" sz="4200" dirty="0"/>
              <a:t>*a=10</a:t>
            </a:r>
          </a:p>
          <a:p>
            <a:pPr marL="0" indent="0">
              <a:buNone/>
            </a:pPr>
            <a:r>
              <a:rPr lang="en-IN" sz="4200" dirty="0"/>
              <a:t>*b+=20</a:t>
            </a:r>
          </a:p>
          <a:p>
            <a:pPr marL="0" indent="0">
              <a:buNone/>
            </a:pPr>
            <a:r>
              <a:rPr lang="en-IN" sz="4200" dirty="0"/>
              <a:t>*z=3.5</a:t>
            </a:r>
          </a:p>
          <a:p>
            <a:pPr marL="0" indent="0">
              <a:buNone/>
            </a:pPr>
            <a:r>
              <a:rPr lang="en-IN" sz="4200" dirty="0"/>
              <a:t>*s=4.56743</a:t>
            </a:r>
          </a:p>
          <a:p>
            <a:pPr marL="0" indent="0">
              <a:buNone/>
            </a:pPr>
            <a:r>
              <a:rPr lang="en-IN" sz="4200" dirty="0"/>
              <a:t>c = (*ptr1 &gt; *ptr2) ? *ptr1 : *ptr2;</a:t>
            </a:r>
          </a:p>
          <a:p>
            <a:pPr marL="0" indent="0">
              <a:buNone/>
            </a:pPr>
            <a:r>
              <a:rPr lang="en-IN" sz="4200" dirty="0"/>
              <a:t>(*ptr1)++</a:t>
            </a:r>
          </a:p>
          <a:p>
            <a:pPr marL="0" indent="0">
              <a:buNone/>
            </a:pPr>
            <a:r>
              <a:rPr lang="en-IN" sz="4200" dirty="0"/>
              <a:t>(*ptr1)--</a:t>
            </a:r>
          </a:p>
          <a:p>
            <a:pPr marL="0" indent="0">
              <a:buNone/>
            </a:pPr>
            <a:r>
              <a:rPr lang="en-IN" sz="4200" dirty="0"/>
              <a:t>*ptr1 &amp; *ptr2</a:t>
            </a:r>
          </a:p>
          <a:p>
            <a:pPr marL="0" indent="0">
              <a:buNone/>
            </a:pPr>
            <a:r>
              <a:rPr lang="en-IN" sz="4200" dirty="0"/>
              <a:t>*ptr1 | *ptr2</a:t>
            </a:r>
          </a:p>
          <a:p>
            <a:pPr marL="0" indent="0">
              <a:buNone/>
            </a:pPr>
            <a:r>
              <a:rPr lang="en-IN" sz="4200" dirty="0"/>
              <a:t>*ptr1 ^ *ptr2</a:t>
            </a:r>
          </a:p>
          <a:p>
            <a:pPr marL="0" indent="0">
              <a:buNone/>
            </a:pPr>
            <a:r>
              <a:rPr lang="en-IN" sz="4200" dirty="0"/>
              <a:t>All these are the valid pointer expressions, and here we are working on values(not on addresses)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32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to an array(1D)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pointer can point towards an array using following notation:</a:t>
            </a:r>
          </a:p>
          <a:p>
            <a:pPr marL="0" indent="0">
              <a:buNone/>
            </a:pPr>
            <a:r>
              <a:rPr lang="en-IN" dirty="0"/>
              <a:t> Consider: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a[]={1,2,3,4,5};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*p=a; // pointer p starts pointing towards first element of array</a:t>
            </a:r>
          </a:p>
          <a:p>
            <a:pPr marL="0" indent="0">
              <a:buNone/>
            </a:pPr>
            <a:r>
              <a:rPr lang="en-IN" dirty="0"/>
              <a:t>Or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*p=&amp;a[0];</a:t>
            </a:r>
          </a:p>
          <a:p>
            <a:pPr marL="0" indent="0">
              <a:buNone/>
            </a:pPr>
            <a:r>
              <a:rPr lang="en-IN" dirty="0"/>
              <a:t>Now we can access elements of given array via pointer, such as: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=0;i&lt;5;i++)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(“\</a:t>
            </a:r>
            <a:r>
              <a:rPr lang="en-IN" dirty="0" err="1"/>
              <a:t>n%d</a:t>
            </a:r>
            <a:r>
              <a:rPr lang="en-IN" dirty="0"/>
              <a:t>”,*(</a:t>
            </a:r>
            <a:r>
              <a:rPr lang="en-IN" dirty="0" err="1"/>
              <a:t>p+i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89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Relationship Between Pointers and Arrays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Arrays and pointers closely related</a:t>
            </a:r>
          </a:p>
          <a:p>
            <a:pPr lvl="1"/>
            <a:r>
              <a:rPr lang="en-US" sz="2000" dirty="0"/>
              <a:t>Array name is like a constant pointer</a:t>
            </a:r>
          </a:p>
          <a:p>
            <a:pPr lvl="1"/>
            <a:r>
              <a:rPr lang="en-US" sz="2000" dirty="0"/>
              <a:t>Pointers can do array subscripting operations</a:t>
            </a:r>
          </a:p>
          <a:p>
            <a:r>
              <a:rPr lang="en-US" sz="2000" dirty="0"/>
              <a:t>Define an array </a:t>
            </a:r>
            <a:r>
              <a:rPr lang="en-US" sz="2000" dirty="0">
                <a:latin typeface="Lucida Console" pitchFamily="49" charset="0"/>
              </a:rPr>
              <a:t>b[5]</a:t>
            </a:r>
            <a:r>
              <a:rPr lang="en-US" sz="2000" dirty="0"/>
              <a:t> and a pointer </a:t>
            </a:r>
            <a:r>
              <a:rPr lang="en-US" sz="2000" dirty="0" err="1">
                <a:latin typeface="Lucida Console" pitchFamily="49" charset="0"/>
              </a:rPr>
              <a:t>bPtr</a:t>
            </a:r>
            <a:endParaRPr lang="en-US" sz="2000" dirty="0">
              <a:latin typeface="Lucida Console" pitchFamily="49" charset="0"/>
            </a:endParaRPr>
          </a:p>
          <a:p>
            <a:pPr lvl="1"/>
            <a:r>
              <a:rPr lang="en-US" sz="2000" dirty="0"/>
              <a:t>To set </a:t>
            </a:r>
            <a:r>
              <a:rPr lang="en-US" sz="2000" dirty="0" err="1">
                <a:latin typeface="Lucida Console" pitchFamily="49" charset="0"/>
              </a:rPr>
              <a:t>bPtr</a:t>
            </a: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/>
              <a:t>to point to </a:t>
            </a:r>
            <a:r>
              <a:rPr lang="en-US" sz="2000" dirty="0">
                <a:latin typeface="Lucida Console" pitchFamily="49" charset="0"/>
              </a:rPr>
              <a:t>b[5]:</a:t>
            </a:r>
            <a:endParaRPr lang="en-US" sz="2000" dirty="0"/>
          </a:p>
          <a:p>
            <a:pPr lvl="3">
              <a:buFontTx/>
              <a:buNone/>
            </a:pPr>
            <a:r>
              <a:rPr lang="en-US" dirty="0" err="1">
                <a:latin typeface="Lucida Console" pitchFamily="49" charset="0"/>
              </a:rPr>
              <a:t>bPtr</a:t>
            </a:r>
            <a:r>
              <a:rPr lang="en-US" dirty="0">
                <a:latin typeface="Lucida Console" pitchFamily="49" charset="0"/>
              </a:rPr>
              <a:t> = b;</a:t>
            </a:r>
            <a:r>
              <a:rPr lang="en-US" b="1" dirty="0">
                <a:latin typeface="Courier New" pitchFamily="49" charset="0"/>
              </a:rPr>
              <a:t> </a:t>
            </a:r>
          </a:p>
          <a:p>
            <a:pPr lvl="2"/>
            <a:r>
              <a:rPr lang="en-US" sz="2000" dirty="0"/>
              <a:t>The array name (</a:t>
            </a:r>
            <a:r>
              <a:rPr lang="en-US" sz="2000" dirty="0">
                <a:latin typeface="Lucida Console" pitchFamily="49" charset="0"/>
              </a:rPr>
              <a:t>b</a:t>
            </a:r>
            <a:r>
              <a:rPr lang="en-US" sz="2000" dirty="0"/>
              <a:t>) is actually the address of first element of the array </a:t>
            </a:r>
            <a:r>
              <a:rPr lang="en-US" sz="2000" dirty="0">
                <a:latin typeface="Lucida Console" pitchFamily="49" charset="0"/>
              </a:rPr>
              <a:t>b[5] </a:t>
            </a:r>
            <a:r>
              <a:rPr lang="en-US" sz="2000" dirty="0"/>
              <a:t>which is equivalent to</a:t>
            </a:r>
          </a:p>
          <a:p>
            <a:pPr lvl="3">
              <a:buFontTx/>
              <a:buNone/>
            </a:pPr>
            <a:r>
              <a:rPr lang="en-US" dirty="0" err="1">
                <a:latin typeface="Lucida Console" pitchFamily="49" charset="0"/>
              </a:rPr>
              <a:t>bPtr</a:t>
            </a:r>
            <a:r>
              <a:rPr lang="en-US" dirty="0">
                <a:latin typeface="Lucida Console" pitchFamily="49" charset="0"/>
              </a:rPr>
              <a:t> = &amp;b[0]</a:t>
            </a:r>
            <a:r>
              <a:rPr lang="en-US" b="1" dirty="0">
                <a:latin typeface="Courier New" pitchFamily="49" charset="0"/>
              </a:rPr>
              <a:t>  </a:t>
            </a:r>
          </a:p>
          <a:p>
            <a:pPr lvl="2"/>
            <a:r>
              <a:rPr lang="en-US" sz="2000" dirty="0"/>
              <a:t>Explicitly assigns </a:t>
            </a:r>
            <a:r>
              <a:rPr lang="en-US" sz="2000" dirty="0" err="1">
                <a:latin typeface="Lucida Console" pitchFamily="49" charset="0"/>
              </a:rPr>
              <a:t>bPtr</a:t>
            </a:r>
            <a:r>
              <a:rPr lang="en-US" sz="2000" dirty="0"/>
              <a:t> to address of first element of </a:t>
            </a:r>
            <a:r>
              <a:rPr lang="en-US" sz="2000" dirty="0">
                <a:latin typeface="Lucida Console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8943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Relationship Between Pointers and Arrays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Element </a:t>
            </a:r>
            <a:r>
              <a:rPr lang="en-US" sz="2000" dirty="0">
                <a:latin typeface="Lucida Console" pitchFamily="49" charset="0"/>
              </a:rPr>
              <a:t>b[3]</a:t>
            </a:r>
            <a:r>
              <a:rPr lang="en-US" sz="2000" b="1" dirty="0">
                <a:latin typeface="Courier New" pitchFamily="49" charset="0"/>
              </a:rPr>
              <a:t> </a:t>
            </a:r>
          </a:p>
          <a:p>
            <a:pPr lvl="2"/>
            <a:r>
              <a:rPr lang="en-US" sz="2000" dirty="0"/>
              <a:t>Can be accessed by </a:t>
            </a:r>
            <a:r>
              <a:rPr lang="en-US" sz="2000" dirty="0">
                <a:latin typeface="Lucida Console" pitchFamily="49" charset="0"/>
              </a:rPr>
              <a:t>*(</a:t>
            </a:r>
            <a:r>
              <a:rPr lang="en-US" sz="2000" dirty="0" err="1">
                <a:latin typeface="Lucida Console" pitchFamily="49" charset="0"/>
              </a:rPr>
              <a:t>bPtr</a:t>
            </a:r>
            <a:r>
              <a:rPr lang="en-US" sz="2000" dirty="0">
                <a:latin typeface="Lucida Console" pitchFamily="49" charset="0"/>
              </a:rPr>
              <a:t> + 3)</a:t>
            </a:r>
          </a:p>
          <a:p>
            <a:pPr lvl="3"/>
            <a:r>
              <a:rPr lang="en-US" dirty="0"/>
              <a:t>Where </a:t>
            </a:r>
            <a:r>
              <a:rPr lang="en-US" dirty="0">
                <a:latin typeface="Lucida Console" pitchFamily="49" charset="0"/>
              </a:rPr>
              <a:t>3</a:t>
            </a:r>
            <a:r>
              <a:rPr lang="en-US" dirty="0"/>
              <a:t> is the offset. Called </a:t>
            </a:r>
            <a:r>
              <a:rPr lang="en-US" b="1" dirty="0"/>
              <a:t>pointer/offset notation</a:t>
            </a:r>
          </a:p>
          <a:p>
            <a:pPr lvl="2"/>
            <a:r>
              <a:rPr lang="en-US" sz="2000" dirty="0"/>
              <a:t>Can be accessed by </a:t>
            </a:r>
            <a:r>
              <a:rPr lang="en-US" sz="2000" dirty="0" err="1">
                <a:latin typeface="Lucida Console" pitchFamily="49" charset="0"/>
              </a:rPr>
              <a:t>bptr</a:t>
            </a:r>
            <a:r>
              <a:rPr lang="en-US" sz="2000" dirty="0">
                <a:latin typeface="Lucida Console" pitchFamily="49" charset="0"/>
              </a:rPr>
              <a:t>[3]</a:t>
            </a:r>
          </a:p>
          <a:p>
            <a:pPr lvl="3"/>
            <a:r>
              <a:rPr lang="en-US" dirty="0"/>
              <a:t>Called </a:t>
            </a:r>
            <a:r>
              <a:rPr lang="en-US" b="1" dirty="0"/>
              <a:t>pointer/subscript notation</a:t>
            </a:r>
          </a:p>
          <a:p>
            <a:pPr lvl="3"/>
            <a:r>
              <a:rPr lang="en-US" dirty="0" err="1">
                <a:latin typeface="Lucida Console" pitchFamily="49" charset="0"/>
              </a:rPr>
              <a:t>bPtr</a:t>
            </a:r>
            <a:r>
              <a:rPr lang="en-US" dirty="0">
                <a:latin typeface="Lucida Console" pitchFamily="49" charset="0"/>
              </a:rPr>
              <a:t>[3]</a:t>
            </a:r>
            <a:r>
              <a:rPr lang="en-US" dirty="0"/>
              <a:t> same as </a:t>
            </a:r>
            <a:r>
              <a:rPr lang="en-US" dirty="0">
                <a:latin typeface="Lucida Console" pitchFamily="49" charset="0"/>
              </a:rPr>
              <a:t>b[3]</a:t>
            </a:r>
          </a:p>
          <a:p>
            <a:pPr lvl="2"/>
            <a:r>
              <a:rPr lang="en-US" sz="2000" dirty="0"/>
              <a:t>Can be accessed by performing pointer arithmetic on the array itself</a:t>
            </a:r>
          </a:p>
          <a:p>
            <a:pPr lvl="3">
              <a:buFontTx/>
              <a:buNone/>
            </a:pPr>
            <a:r>
              <a:rPr lang="en-US" dirty="0">
                <a:latin typeface="Lucida Console" pitchFamily="49" charset="0"/>
              </a:rPr>
              <a:t>*(b + 3)</a:t>
            </a:r>
          </a:p>
        </p:txBody>
      </p:sp>
    </p:spTree>
    <p:extLst>
      <p:ext uri="{BB962C8B-B14F-4D97-AF65-F5344CB8AC3E}">
        <p14:creationId xmlns:p14="http://schemas.microsoft.com/office/powerpoint/2010/main" val="1935410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name itself is an address or pointer.  It points to the first element(0</a:t>
            </a:r>
            <a:r>
              <a:rPr lang="en-US" baseline="30000" dirty="0"/>
              <a:t>th</a:t>
            </a:r>
            <a:r>
              <a:rPr lang="en-US" dirty="0"/>
              <a:t> element) of array.</a:t>
            </a:r>
          </a:p>
          <a:p>
            <a:r>
              <a:rPr lang="en-US" dirty="0"/>
              <a:t>The arrays are accessed by pointers in same way as we access arrays using array name.</a:t>
            </a:r>
          </a:p>
          <a:p>
            <a:r>
              <a:rPr lang="en-US" dirty="0"/>
              <a:t>Consider an array </a:t>
            </a:r>
            <a:r>
              <a:rPr lang="en-US" sz="2600" dirty="0">
                <a:latin typeface="Lucida Console" pitchFamily="49" charset="0"/>
              </a:rPr>
              <a:t>b[5]</a:t>
            </a:r>
            <a:r>
              <a:rPr lang="en-US" dirty="0"/>
              <a:t> and a pointer </a:t>
            </a:r>
            <a:r>
              <a:rPr lang="en-US" sz="2600" dirty="0" err="1">
                <a:latin typeface="Lucida Console" pitchFamily="49" charset="0"/>
              </a:rPr>
              <a:t>bPtr</a:t>
            </a:r>
            <a:r>
              <a:rPr lang="en-US" sz="2600" dirty="0">
                <a:latin typeface="Lucida Console" pitchFamily="49" charset="0"/>
              </a:rPr>
              <a:t>:</a:t>
            </a:r>
          </a:p>
          <a:p>
            <a:pPr lvl="1"/>
            <a:r>
              <a:rPr lang="en-US" dirty="0" err="1">
                <a:latin typeface="Lucida Console" pitchFamily="49" charset="0"/>
              </a:rPr>
              <a:t>bPtr</a:t>
            </a:r>
            <a:r>
              <a:rPr lang="en-US" dirty="0">
                <a:latin typeface="Lucida Console" pitchFamily="49" charset="0"/>
              </a:rPr>
              <a:t>[3] </a:t>
            </a:r>
            <a:r>
              <a:rPr lang="en-US" dirty="0">
                <a:latin typeface="+mj-lt"/>
              </a:rPr>
              <a:t>is</a:t>
            </a:r>
            <a:r>
              <a:rPr lang="en-US" dirty="0"/>
              <a:t> same as </a:t>
            </a:r>
            <a:r>
              <a:rPr lang="en-US" dirty="0">
                <a:latin typeface="Lucida Console" pitchFamily="49" charset="0"/>
              </a:rPr>
              <a:t>b[3]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Example-Different notations with pointer to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a[]={1,2,3,4,5};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*p=a;</a:t>
            </a:r>
          </a:p>
          <a:p>
            <a:pPr marL="0" indent="0">
              <a:buNone/>
            </a:pPr>
            <a:r>
              <a:rPr lang="en-IN" dirty="0"/>
              <a:t>	// Different notations with pointer to an array for displaying second element</a:t>
            </a:r>
          </a:p>
          <a:p>
            <a:pPr marL="0" indent="0">
              <a:buNone/>
            </a:pPr>
            <a:r>
              <a:rPr lang="en-IN" dirty="0"/>
              <a:t>    // Same terminology can be used to display any element</a:t>
            </a:r>
          </a:p>
          <a:p>
            <a:pPr marL="0" indent="0">
              <a:buNone/>
            </a:pPr>
            <a:r>
              <a:rPr lang="en-IN" dirty="0"/>
              <a:t>    // All will display 2 on screen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",*(p+1));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",*(a+1));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",p[1]);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("\n%d",1[p]);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("\n%d",1[a]);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715740"/>
      </p:ext>
    </p:extLst>
  </p:cSld>
  <p:clrMapOvr>
    <a:masterClrMapping/>
  </p:clrMapOvr>
</p:sld>
</file>

<file path=ppt/theme/theme1.xml><?xml version="1.0" encoding="utf-8"?>
<a:theme xmlns:a="http://schemas.openxmlformats.org/drawingml/2006/main" name="FINAL LPU THEME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792</TotalTime>
  <Words>2319</Words>
  <Application>Microsoft Office PowerPoint</Application>
  <PresentationFormat>On-screen Show (4:3)</PresentationFormat>
  <Paragraphs>301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 Black</vt:lpstr>
      <vt:lpstr>Arial Rounded MT Bold</vt:lpstr>
      <vt:lpstr>Calibri</vt:lpstr>
      <vt:lpstr>Calibri Light</vt:lpstr>
      <vt:lpstr>Courier New</vt:lpstr>
      <vt:lpstr>Lucida Console</vt:lpstr>
      <vt:lpstr>Wingdings</vt:lpstr>
      <vt:lpstr>FINAL LPU THEME</vt:lpstr>
      <vt:lpstr>Lpu theme final with copyright</vt:lpstr>
      <vt:lpstr>Office Theme</vt:lpstr>
      <vt:lpstr>CSE109-Lec 20</vt:lpstr>
      <vt:lpstr>Pointer arithmetic</vt:lpstr>
      <vt:lpstr>Pointer arithmetic-Example</vt:lpstr>
      <vt:lpstr>Pointer expressions</vt:lpstr>
      <vt:lpstr>Pointer to an array(1D)</vt:lpstr>
      <vt:lpstr>The Relationship Between Pointers and Arrays</vt:lpstr>
      <vt:lpstr>The Relationship Between Pointers and Arrays</vt:lpstr>
      <vt:lpstr>PowerPoint Presentation</vt:lpstr>
      <vt:lpstr>Example-Different notations with pointer to an array</vt:lpstr>
      <vt:lpstr>Pointer to an array with pointer arithmetic</vt:lpstr>
      <vt:lpstr>Program example 1-WAP to read and display elements of 1D array using pointer to an array</vt:lpstr>
      <vt:lpstr>Program example 2-WAP to find the sum and mean of 1D array elements using pointer to an array</vt:lpstr>
      <vt:lpstr>Pointer vs Array</vt:lpstr>
      <vt:lpstr>                              Q1(Output)</vt:lpstr>
      <vt:lpstr>                              Q2(Output)</vt:lpstr>
      <vt:lpstr>                              Q3(Output)</vt:lpstr>
      <vt:lpstr>                              Q4(Output)</vt:lpstr>
      <vt:lpstr>                              Q5(Output)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CSE101-Lec#24</dc:title>
  <dc:creator>Aman</dc:creator>
  <cp:lastModifiedBy>Mir Junaid Rasool</cp:lastModifiedBy>
  <cp:revision>28</cp:revision>
  <dcterms:created xsi:type="dcterms:W3CDTF">2014-05-25T20:26:11Z</dcterms:created>
  <dcterms:modified xsi:type="dcterms:W3CDTF">2023-10-22T16:43:15Z</dcterms:modified>
</cp:coreProperties>
</file>