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8"/>
  </p:notesMasterIdLst>
  <p:sldIdLst>
    <p:sldId id="258" r:id="rId2"/>
    <p:sldId id="302" r:id="rId3"/>
    <p:sldId id="303" r:id="rId4"/>
    <p:sldId id="304" r:id="rId5"/>
    <p:sldId id="305" r:id="rId6"/>
    <p:sldId id="306" r:id="rId7"/>
    <p:sldId id="315" r:id="rId8"/>
    <p:sldId id="308" r:id="rId9"/>
    <p:sldId id="316" r:id="rId10"/>
    <p:sldId id="309" r:id="rId11"/>
    <p:sldId id="310" r:id="rId12"/>
    <p:sldId id="311" r:id="rId13"/>
    <p:sldId id="317" r:id="rId14"/>
    <p:sldId id="312" r:id="rId15"/>
    <p:sldId id="313" r:id="rId16"/>
    <p:sldId id="268" r:id="rId17"/>
    <p:sldId id="318" r:id="rId18"/>
    <p:sldId id="319" r:id="rId19"/>
    <p:sldId id="320" r:id="rId20"/>
    <p:sldId id="321" r:id="rId21"/>
    <p:sldId id="296" r:id="rId22"/>
    <p:sldId id="276" r:id="rId23"/>
    <p:sldId id="277" r:id="rId24"/>
    <p:sldId id="297" r:id="rId25"/>
    <p:sldId id="298" r:id="rId26"/>
    <p:sldId id="278" r:id="rId27"/>
    <p:sldId id="279" r:id="rId28"/>
    <p:sldId id="283" r:id="rId29"/>
    <p:sldId id="286" r:id="rId30"/>
    <p:sldId id="287" r:id="rId31"/>
    <p:sldId id="322" r:id="rId32"/>
    <p:sldId id="323" r:id="rId33"/>
    <p:sldId id="324" r:id="rId34"/>
    <p:sldId id="325" r:id="rId35"/>
    <p:sldId id="326" r:id="rId36"/>
    <p:sldId id="327" r:id="rId37"/>
    <p:sldId id="329" r:id="rId38"/>
    <p:sldId id="339" r:id="rId39"/>
    <p:sldId id="340" r:id="rId40"/>
    <p:sldId id="342" r:id="rId41"/>
    <p:sldId id="341" r:id="rId42"/>
    <p:sldId id="330" r:id="rId43"/>
    <p:sldId id="331" r:id="rId44"/>
    <p:sldId id="333" r:id="rId45"/>
    <p:sldId id="337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8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meet Singh" userId="dc89e43a-6dc6-4fc9-9c26-3afcce885f72" providerId="ADAL" clId="{B4A1A41F-5B23-44A0-BF2C-660145582605}"/>
    <pc:docChg chg="undo custSel modSld">
      <pc:chgData name="Jagmeet Singh" userId="dc89e43a-6dc6-4fc9-9c26-3afcce885f72" providerId="ADAL" clId="{B4A1A41F-5B23-44A0-BF2C-660145582605}" dt="2023-11-15T00:16:13.592" v="1" actId="6549"/>
      <pc:docMkLst>
        <pc:docMk/>
      </pc:docMkLst>
      <pc:sldChg chg="modSp mod">
        <pc:chgData name="Jagmeet Singh" userId="dc89e43a-6dc6-4fc9-9c26-3afcce885f72" providerId="ADAL" clId="{B4A1A41F-5B23-44A0-BF2C-660145582605}" dt="2023-11-15T00:16:13.592" v="1" actId="6549"/>
        <pc:sldMkLst>
          <pc:docMk/>
          <pc:sldMk cId="0" sldId="339"/>
        </pc:sldMkLst>
        <pc:spChg chg="mod">
          <ac:chgData name="Jagmeet Singh" userId="dc89e43a-6dc6-4fc9-9c26-3afcce885f72" providerId="ADAL" clId="{B4A1A41F-5B23-44A0-BF2C-660145582605}" dt="2023-11-15T00:16:13.592" v="1" actId="6549"/>
          <ac:spMkLst>
            <pc:docMk/>
            <pc:sldMk cId="0" sldId="33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Lecture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Content of next lecture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B67534-34F3-49C8-A827-8146374044E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Placeholder 11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490"/>
            <a:ext cx="1809750" cy="32956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 userDrawn="1"/>
        </p:nvSpPr>
        <p:spPr>
          <a:xfrm>
            <a:off x="5940152" y="6237312"/>
            <a:ext cx="3192748" cy="61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cse101@lpu.co.in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2492375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Lecture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3500438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Content of next lecture</a:t>
            </a:r>
          </a:p>
        </p:txBody>
      </p:sp>
    </p:spTree>
    <p:extLst>
      <p:ext uri="{BB962C8B-B14F-4D97-AF65-F5344CB8AC3E}">
        <p14:creationId xmlns:p14="http://schemas.microsoft.com/office/powerpoint/2010/main" val="2593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0" r:id="rId6"/>
    <p:sldLayoutId id="2147483791" r:id="rId7"/>
    <p:sldLayoutId id="2147483792" r:id="rId8"/>
    <p:sldLayoutId id="2147483780" r:id="rId9"/>
    <p:sldLayoutId id="214748379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library-function/strcpy" TargetMode="External"/><Relationship Id="rId7" Type="http://schemas.openxmlformats.org/officeDocument/2006/relationships/hyperlink" Target="http://www.programiz.com/c-programming/library-function/strupr" TargetMode="External"/><Relationship Id="rId2" Type="http://schemas.openxmlformats.org/officeDocument/2006/relationships/hyperlink" Target="http://www.programiz.com/c-programming/library-function/strl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gramiz.com/c-programming/library-function/strlwr" TargetMode="External"/><Relationship Id="rId5" Type="http://schemas.openxmlformats.org/officeDocument/2006/relationships/hyperlink" Target="http://www.programiz.com/c-programming/library-function/strcmp" TargetMode="External"/><Relationship Id="rId4" Type="http://schemas.openxmlformats.org/officeDocument/2006/relationships/hyperlink" Target="http://www.programiz.com/c-programming/library-function/strca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CSE101-Lec#20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Strings 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&lt;stdio.h&gt;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[20]; </a:t>
            </a:r>
            <a:r>
              <a:rPr lang="en-US" dirty="0">
                <a:solidFill>
                  <a:srgbClr val="00B050"/>
                </a:solidFill>
              </a:rPr>
              <a:t>//string char array</a:t>
            </a:r>
          </a:p>
          <a:p>
            <a:pPr>
              <a:defRPr/>
            </a:pPr>
            <a:r>
              <a:rPr lang="en-US" dirty="0"/>
              <a:t> printf(</a:t>
            </a:r>
            <a:r>
              <a:rPr lang="en-US" dirty="0">
                <a:solidFill>
                  <a:schemeClr val="accent2"/>
                </a:solidFill>
              </a:rPr>
              <a:t>“Enter the name of your car: "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 scanf(</a:t>
            </a:r>
            <a:r>
              <a:rPr lang="en-US" dirty="0">
                <a:solidFill>
                  <a:schemeClr val="accent2"/>
                </a:solidFill>
              </a:rPr>
              <a:t>"%s"</a:t>
            </a:r>
            <a:r>
              <a:rPr lang="en-US" dirty="0"/>
              <a:t>, </a:t>
            </a:r>
            <a:r>
              <a:rPr lang="en-US" dirty="0" err="1"/>
              <a:t>carname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 		</a:t>
            </a:r>
            <a:r>
              <a:rPr lang="en-US" dirty="0">
                <a:solidFill>
                  <a:srgbClr val="00B050"/>
                </a:solidFill>
              </a:rPr>
              <a:t>// to display the input</a:t>
            </a:r>
          </a:p>
          <a:p>
            <a:pPr>
              <a:defRPr/>
            </a:pPr>
            <a:r>
              <a:rPr lang="en-US" dirty="0"/>
              <a:t> printf(</a:t>
            </a:r>
            <a:r>
              <a:rPr lang="en-US" dirty="0">
                <a:solidFill>
                  <a:schemeClr val="accent2"/>
                </a:solidFill>
              </a:rPr>
              <a:t>“\</a:t>
            </a:r>
            <a:r>
              <a:rPr lang="en-US" dirty="0" err="1">
                <a:solidFill>
                  <a:schemeClr val="accent2"/>
                </a:solidFill>
              </a:rPr>
              <a:t>nName</a:t>
            </a:r>
            <a:r>
              <a:rPr lang="en-US" dirty="0">
                <a:solidFill>
                  <a:schemeClr val="accent2"/>
                </a:solidFill>
              </a:rPr>
              <a:t> of car is %s"</a:t>
            </a:r>
            <a:r>
              <a:rPr lang="en-US" dirty="0"/>
              <a:t>, </a:t>
            </a:r>
            <a:r>
              <a:rPr lang="en-US" dirty="0" err="1"/>
              <a:t>carname</a:t>
            </a: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//end main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to read and display string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Enter the name of your car: XUV500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Name of car is XUV500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last program will print only a single word not the sentences with white spaces?</a:t>
            </a:r>
          </a:p>
          <a:p>
            <a:r>
              <a:rPr lang="en-US" dirty="0"/>
              <a:t>That is if input is</a:t>
            </a:r>
          </a:p>
          <a:p>
            <a:pPr>
              <a:buNone/>
            </a:pPr>
            <a:r>
              <a:rPr lang="en-US" dirty="0"/>
              <a:t>		 </a:t>
            </a:r>
            <a:r>
              <a:rPr lang="en-US" sz="2800" dirty="0"/>
              <a:t>Lovely Professional University </a:t>
            </a:r>
          </a:p>
          <a:p>
            <a:r>
              <a:rPr lang="en-US" dirty="0"/>
              <a:t>Output will be:</a:t>
            </a:r>
          </a:p>
          <a:p>
            <a:pPr lvl="1">
              <a:buNone/>
            </a:pPr>
            <a:r>
              <a:rPr lang="en-US" dirty="0"/>
              <a:t>	Lovely</a:t>
            </a:r>
          </a:p>
          <a:p>
            <a:r>
              <a:rPr lang="en-US" dirty="0"/>
              <a:t>So how to print: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/>
              <a:t>Lovely Professional University</a:t>
            </a:r>
          </a:p>
        </p:txBody>
      </p:sp>
      <p:pic>
        <p:nvPicPr>
          <p:cNvPr id="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" cy="914400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7" name="Rectangular Callout 6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gets and 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 anything else with strings, we must typically call functions. The C library contains a few basic string manipulation functions, and to learn more about strings, we'll be looking at how these functions might be implemented.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List of functions in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#include&lt;stdio.h&gt;</a:t>
            </a:r>
          </a:p>
          <a:p>
            <a:r>
              <a:rPr lang="en-US" dirty="0">
                <a:solidFill>
                  <a:schemeClr val="accent1"/>
                </a:solidFill>
              </a:rPr>
              <a:t>Used for string input/output functions.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 Library Functions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5212080"/>
          <a:ext cx="7315200" cy="1645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Function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 Description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gets(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Inputs characters from the standard input into the array s until a </a:t>
                      </a:r>
                      <a:r>
                        <a:rPr lang="en-US" sz="1800" b="1" dirty="0"/>
                        <a:t>newline or end-of-file </a:t>
                      </a:r>
                      <a:r>
                        <a:rPr lang="en-US" sz="1800" dirty="0"/>
                        <a:t>character is encountered. A terminating null character is appended to the array.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puts( const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Prints the string s followed by a newline character.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life easier, there are predefined functions gets() and puts in C language to read and display string respectively.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 Library Functions </a:t>
            </a:r>
          </a:p>
        </p:txBody>
      </p:sp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&lt;stdio.h&gt;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 name[100]; </a:t>
            </a:r>
            <a:r>
              <a:rPr lang="en-US" dirty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puts(</a:t>
            </a:r>
            <a:r>
              <a:rPr lang="en-US" dirty="0">
                <a:solidFill>
                  <a:schemeClr val="accent1"/>
                </a:solidFill>
              </a:rPr>
              <a:t>“\</a:t>
            </a:r>
            <a:r>
              <a:rPr lang="en-US" dirty="0" err="1">
                <a:solidFill>
                  <a:schemeClr val="accent1"/>
                </a:solidFill>
              </a:rPr>
              <a:t>nEnter</a:t>
            </a:r>
            <a:r>
              <a:rPr lang="en-US" dirty="0">
                <a:solidFill>
                  <a:schemeClr val="accent1"/>
                </a:solidFill>
              </a:rPr>
              <a:t> a string: ”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gets(name); </a:t>
            </a:r>
            <a:r>
              <a:rPr lang="en-US" dirty="0">
                <a:solidFill>
                  <a:srgbClr val="00B050"/>
                </a:solidFill>
              </a:rPr>
              <a:t>//to input string with space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printf(</a:t>
            </a:r>
            <a:r>
              <a:rPr lang="en-US" dirty="0">
                <a:solidFill>
                  <a:schemeClr val="accent1"/>
                </a:solidFill>
              </a:rPr>
              <a:t>“\</a:t>
            </a:r>
            <a:r>
              <a:rPr lang="en-US" dirty="0" err="1">
                <a:solidFill>
                  <a:schemeClr val="accent1"/>
                </a:solidFill>
              </a:rPr>
              <a:t>nString</a:t>
            </a:r>
            <a:r>
              <a:rPr lang="en-US" dirty="0">
                <a:solidFill>
                  <a:schemeClr val="accent1"/>
                </a:solidFill>
              </a:rPr>
              <a:t> is: ”</a:t>
            </a:r>
            <a:r>
              <a:rPr lang="en-US" dirty="0"/>
              <a:t>)</a:t>
            </a:r>
          </a:p>
          <a:p>
            <a:r>
              <a:rPr lang="en-US" dirty="0"/>
              <a:t> puts(name); </a:t>
            </a:r>
            <a:r>
              <a:rPr lang="en-US" dirty="0">
                <a:solidFill>
                  <a:srgbClr val="00B050"/>
                </a:solidFill>
              </a:rPr>
              <a:t>//to output const string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  <a:r>
              <a:rPr lang="en-US" dirty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to print strings with white spaces using library functions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1185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Enter a string: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String is: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&lt;stdio.h&gt;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 name[]={</a:t>
            </a:r>
            <a:r>
              <a:rPr lang="en-US" dirty="0">
                <a:solidFill>
                  <a:schemeClr val="accent1"/>
                </a:solidFill>
              </a:rPr>
              <a:t>“Lovely Professional University"</a:t>
            </a:r>
            <a:r>
              <a:rPr lang="en-US" dirty="0"/>
              <a:t>}; </a:t>
            </a:r>
            <a:r>
              <a:rPr lang="en-US" dirty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(name[</a:t>
            </a:r>
            <a:r>
              <a:rPr lang="en-US" dirty="0" err="1"/>
              <a:t>i</a:t>
            </a:r>
            <a:r>
              <a:rPr lang="en-US" dirty="0"/>
              <a:t>]!='\0')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untill</a:t>
            </a:r>
            <a:r>
              <a:rPr lang="en-US" dirty="0">
                <a:solidFill>
                  <a:srgbClr val="00B050"/>
                </a:solidFill>
              </a:rPr>
              <a:t> null character</a:t>
            </a:r>
          </a:p>
          <a:p>
            <a:r>
              <a:rPr lang="en-US" dirty="0"/>
              <a:t>  {           </a:t>
            </a:r>
          </a:p>
          <a:p>
            <a:r>
              <a:rPr lang="en-US" dirty="0"/>
              <a:t>   printf(</a:t>
            </a:r>
            <a:r>
              <a:rPr lang="en-US" dirty="0">
                <a:solidFill>
                  <a:schemeClr val="accent1"/>
                </a:solidFill>
              </a:rPr>
              <a:t>"%c"</a:t>
            </a:r>
            <a:r>
              <a:rPr lang="en-US" dirty="0"/>
              <a:t>, name[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}</a:t>
            </a:r>
            <a:r>
              <a:rPr lang="en-US" dirty="0">
                <a:solidFill>
                  <a:srgbClr val="00B050"/>
                </a:solidFill>
              </a:rPr>
              <a:t>//end while</a:t>
            </a:r>
          </a:p>
          <a:p>
            <a:endParaRPr lang="en-US" dirty="0"/>
          </a:p>
          <a:p>
            <a:r>
              <a:rPr lang="en-US" dirty="0"/>
              <a:t>}</a:t>
            </a:r>
            <a:r>
              <a:rPr lang="en-US" dirty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to print strings character by character using loop.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  <a:latin typeface="+mj-lt"/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Functions defined in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#include&lt;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String handling library provides </a:t>
            </a:r>
            <a:r>
              <a:rPr lang="en-US" b="1" dirty="0">
                <a:solidFill>
                  <a:schemeClr val="accent1"/>
                </a:solidFill>
              </a:rPr>
              <a:t>many</a:t>
            </a:r>
            <a:r>
              <a:rPr lang="en-US" dirty="0">
                <a:solidFill>
                  <a:schemeClr val="accent1"/>
                </a:solidFill>
              </a:rPr>
              <a:t> useful functions: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Manipulate string data(copy and concatenate)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/>
              <a:t>Determine string length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Search strings</a:t>
            </a:r>
          </a:p>
        </p:txBody>
      </p:sp>
    </p:spTree>
    <p:extLst>
      <p:ext uri="{BB962C8B-B14F-4D97-AF65-F5344CB8AC3E}">
        <p14:creationId xmlns:p14="http://schemas.microsoft.com/office/powerpoint/2010/main" val="23939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Manipulation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string manipulation functions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286000"/>
          <a:ext cx="6096000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2B6DAD"/>
                          </a:solidFill>
                          <a:hlinkClick r:id="rId2" tooltip="Strlen()"/>
                        </a:rPr>
                        <a:t>strlen</a:t>
                      </a:r>
                      <a:r>
                        <a:rPr lang="en-US" u="none" strike="noStrike" dirty="0">
                          <a:solidFill>
                            <a:srgbClr val="2B6DAD"/>
                          </a:solidFill>
                          <a:hlinkClick r:id="rId2" tooltip="Strlen()"/>
                        </a:rPr>
                        <a:t>()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Calculates the length of string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B6DAD"/>
                          </a:solidFill>
                          <a:hlinkClick r:id="rId3" tooltip="Strcpy()"/>
                        </a:rPr>
                        <a:t>strcpy()</a:t>
                      </a:r>
                      <a:endParaRPr lang="en-US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Copies a string to another string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B6DAD"/>
                          </a:solidFill>
                          <a:hlinkClick r:id="rId4" tooltip="Strcat()"/>
                        </a:rPr>
                        <a:t>strcat()</a:t>
                      </a:r>
                      <a:endParaRPr lang="en-US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Concatenates(joins) two strings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B6DAD"/>
                          </a:solidFill>
                          <a:hlinkClick r:id="rId5" tooltip="Strcmp()"/>
                        </a:rPr>
                        <a:t>strcmp()</a:t>
                      </a:r>
                      <a:endParaRPr lang="en-US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Compares two string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B6DAD"/>
                          </a:solidFill>
                          <a:hlinkClick r:id="rId6" tooltip="Strlwr()"/>
                        </a:rPr>
                        <a:t>strlwr()</a:t>
                      </a:r>
                      <a:endParaRPr lang="en-US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string to lowercase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B6DAD"/>
                          </a:solidFill>
                          <a:hlinkClick r:id="rId7" tooltip="Strupr()"/>
                        </a:rPr>
                        <a:t>strupr()</a:t>
                      </a:r>
                      <a:endParaRPr lang="en-US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string to uppercase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length of string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strlen</a:t>
            </a:r>
            <a:r>
              <a:rPr lang="en-US" dirty="0"/>
              <a:t>() </a:t>
            </a:r>
          </a:p>
          <a:p>
            <a:r>
              <a:rPr lang="en-US" b="1" i="1" dirty="0"/>
              <a:t>Function </a:t>
            </a:r>
            <a:r>
              <a:rPr lang="en-US" sz="2800" dirty="0" err="1">
                <a:latin typeface="Lucida Console" pitchFamily="49" charset="0"/>
              </a:rPr>
              <a:t>strlen</a:t>
            </a:r>
            <a:r>
              <a:rPr 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800" dirty="0"/>
              <a:t>in</a:t>
            </a:r>
            <a:r>
              <a:rPr lang="en-US" sz="2800" dirty="0">
                <a:solidFill>
                  <a:schemeClr val="tx1"/>
                </a:solidFill>
                <a:latin typeface="Lucida Console" pitchFamily="49" charset="0"/>
              </a:rPr>
              <a:t> #include&lt;</a:t>
            </a:r>
            <a:r>
              <a:rPr lang="en-US" sz="2800" dirty="0" err="1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sz="2800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/>
              <a:t>Function </a:t>
            </a:r>
            <a:r>
              <a:rPr lang="en-US" b="1" dirty="0" err="1"/>
              <a:t>strlen</a:t>
            </a:r>
            <a:r>
              <a:rPr lang="en-US" b="1" dirty="0"/>
              <a:t>()  </a:t>
            </a:r>
            <a:r>
              <a:rPr lang="en-US" dirty="0"/>
              <a:t>takes a </a:t>
            </a:r>
            <a:r>
              <a:rPr lang="en-US" b="1" dirty="0"/>
              <a:t>string</a:t>
            </a:r>
            <a:r>
              <a:rPr lang="en-US" dirty="0"/>
              <a:t> as an argument and returns the</a:t>
            </a:r>
            <a:r>
              <a:rPr lang="en-US" b="1" dirty="0"/>
              <a:t> number </a:t>
            </a:r>
            <a:r>
              <a:rPr lang="en-US" dirty="0"/>
              <a:t>of characters in the string</a:t>
            </a:r>
          </a:p>
          <a:p>
            <a:pPr lvl="1"/>
            <a:r>
              <a:rPr lang="en-US" dirty="0"/>
              <a:t>the terminating null character is not included in the length</a:t>
            </a:r>
          </a:p>
          <a:p>
            <a:r>
              <a:rPr lang="en-US" dirty="0"/>
              <a:t>Syntax of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  <a:p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string_name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algn="just"/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 algn="just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just"/>
            <a:r>
              <a:rPr lang="en-US" dirty="0"/>
              <a:t>{ </a:t>
            </a:r>
          </a:p>
          <a:p>
            <a:pPr algn="just"/>
            <a:r>
              <a:rPr lang="en-US" dirty="0"/>
              <a:t>  char a[20]="Program"; </a:t>
            </a:r>
          </a:p>
          <a:p>
            <a:pPr algn="just"/>
            <a:r>
              <a:rPr lang="en-US" dirty="0"/>
              <a:t>  Char    b[20]={'</a:t>
            </a:r>
            <a:r>
              <a:rPr lang="en-US" dirty="0" err="1"/>
              <a:t>P','r','o','g','r','a','m</a:t>
            </a:r>
            <a:r>
              <a:rPr lang="en-US" dirty="0"/>
              <a:t>','\0'};</a:t>
            </a:r>
          </a:p>
          <a:p>
            <a:pPr algn="just"/>
            <a:r>
              <a:rPr lang="en-US" dirty="0"/>
              <a:t>  char c[20]; </a:t>
            </a:r>
          </a:p>
          <a:p>
            <a:pPr algn="just"/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("Enter string: "); </a:t>
            </a:r>
          </a:p>
          <a:p>
            <a:pPr algn="just"/>
            <a:r>
              <a:rPr lang="en-US" dirty="0"/>
              <a:t>  gets(c); </a:t>
            </a:r>
          </a:p>
          <a:p>
            <a:pPr algn="just"/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("Length of string a=%d  \</a:t>
            </a:r>
            <a:r>
              <a:rPr lang="en-US" dirty="0" err="1"/>
              <a:t>n",strlen</a:t>
            </a:r>
            <a:r>
              <a:rPr lang="en-US" dirty="0"/>
              <a:t>(a));  </a:t>
            </a:r>
          </a:p>
          <a:p>
            <a:pPr algn="just"/>
            <a:r>
              <a:rPr lang="en-US" dirty="0"/>
              <a:t>  //calculates the length of string before null </a:t>
            </a:r>
            <a:r>
              <a:rPr lang="en-US" dirty="0" err="1"/>
              <a:t>charcter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("Length of string b=%d \</a:t>
            </a:r>
            <a:r>
              <a:rPr lang="en-US" dirty="0" err="1"/>
              <a:t>n",strlen</a:t>
            </a:r>
            <a:r>
              <a:rPr lang="en-US" dirty="0"/>
              <a:t>(b));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("Length of string c=%d   \</a:t>
            </a:r>
            <a:r>
              <a:rPr lang="en-US" dirty="0" err="1"/>
              <a:t>n",strlen</a:t>
            </a:r>
            <a:r>
              <a:rPr lang="en-US" dirty="0"/>
              <a:t>(c));</a:t>
            </a:r>
          </a:p>
          <a:p>
            <a:pPr algn="just"/>
            <a:r>
              <a:rPr lang="en-US" dirty="0"/>
              <a:t> return 0;</a:t>
            </a:r>
          </a:p>
          <a:p>
            <a:pPr algn="just"/>
            <a:r>
              <a:rPr lang="en-US" dirty="0"/>
              <a:t> 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Program demonstrates string length function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characters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  <a:p>
            <a:pPr lvl="1"/>
            <a:r>
              <a:rPr lang="en-US" dirty="0"/>
              <a:t>Building blocks of programs</a:t>
            </a:r>
          </a:p>
          <a:p>
            <a:pPr lvl="2"/>
            <a:r>
              <a:rPr lang="en-US" dirty="0"/>
              <a:t>Every program is a sequence of meaningfully grouped characters</a:t>
            </a:r>
          </a:p>
          <a:p>
            <a:pPr lvl="1"/>
            <a:r>
              <a:rPr lang="en-US" dirty="0"/>
              <a:t>Character constant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 value represented as a character in single quotes</a:t>
            </a:r>
          </a:p>
        </p:txBody>
      </p:sp>
    </p:spTree>
    <p:extLst>
      <p:ext uri="{BB962C8B-B14F-4D97-AF65-F5344CB8AC3E}">
        <p14:creationId xmlns:p14="http://schemas.microsoft.com/office/powerpoint/2010/main" val="106625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67818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Enter string: String </a:t>
            </a:r>
          </a:p>
          <a:p>
            <a:r>
              <a:rPr lang="en-US" sz="2400" b="1" dirty="0"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Length of string a=7 </a:t>
            </a:r>
          </a:p>
          <a:p>
            <a:r>
              <a:rPr lang="en-US" sz="2400" b="1" dirty="0"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Length of string b=7 </a:t>
            </a:r>
          </a:p>
          <a:p>
            <a:r>
              <a:rPr lang="en-US" sz="2400" b="1" dirty="0"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Length of string c=6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strcpy</a:t>
            </a:r>
            <a:r>
              <a:rPr lang="en-US" dirty="0">
                <a:latin typeface="Lucida Console" pitchFamily="49" charset="0"/>
              </a:rPr>
              <a:t>() </a:t>
            </a:r>
            <a:r>
              <a:rPr lang="en-US" dirty="0"/>
              <a:t>and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strncpy</a:t>
            </a:r>
            <a:r>
              <a:rPr lang="en-US" dirty="0">
                <a:latin typeface="Lucida Console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Lucida Console" pitchFamily="49" charset="0"/>
              </a:rPr>
              <a:t>strcpy</a:t>
            </a:r>
            <a:r>
              <a:rPr lang="en-US" b="1" dirty="0">
                <a:latin typeface="Lucida Console" pitchFamily="49" charset="0"/>
              </a:rPr>
              <a:t>()</a:t>
            </a:r>
            <a:r>
              <a:rPr lang="en-US" dirty="0"/>
              <a:t> copies the entire </a:t>
            </a:r>
            <a:r>
              <a:rPr lang="en-US" b="1" dirty="0">
                <a:solidFill>
                  <a:schemeClr val="tx2"/>
                </a:solidFill>
              </a:rPr>
              <a:t>second</a:t>
            </a:r>
            <a:r>
              <a:rPr lang="en-US" dirty="0"/>
              <a:t> argument string  into </a:t>
            </a:r>
            <a:r>
              <a:rPr lang="en-US" b="1" dirty="0">
                <a:solidFill>
                  <a:schemeClr val="tx2"/>
                </a:solidFill>
              </a:rPr>
              <a:t>first</a:t>
            </a:r>
            <a:r>
              <a:rPr lang="en-US" dirty="0"/>
              <a:t> argument.</a:t>
            </a:r>
          </a:p>
          <a:p>
            <a:pPr lvl="1">
              <a:buNone/>
            </a:pPr>
            <a:r>
              <a:rPr lang="en-US" sz="2600" b="1" dirty="0">
                <a:latin typeface="Lucida Console" pitchFamily="49" charset="0"/>
              </a:rPr>
              <a:t>			</a:t>
            </a:r>
            <a:r>
              <a:rPr lang="en-US" sz="2600" b="1" dirty="0" err="1">
                <a:latin typeface="Lucida Console" pitchFamily="49" charset="0"/>
              </a:rPr>
              <a:t>strcpy</a:t>
            </a:r>
            <a:r>
              <a:rPr lang="en-US" sz="2600" dirty="0">
                <a:latin typeface="Lucida Console" pitchFamily="49" charset="0"/>
              </a:rPr>
              <a:t>( s1, s2);</a:t>
            </a:r>
            <a:endParaRPr lang="en-US" dirty="0"/>
          </a:p>
          <a:p>
            <a:r>
              <a:rPr lang="en-US" b="1" dirty="0" err="1">
                <a:latin typeface="Lucida Console" pitchFamily="49" charset="0"/>
              </a:rPr>
              <a:t>strncpy</a:t>
            </a:r>
            <a:r>
              <a:rPr lang="en-US" b="1" dirty="0">
                <a:latin typeface="Lucida Console" pitchFamily="49" charset="0"/>
              </a:rPr>
              <a:t>()</a:t>
            </a:r>
            <a:r>
              <a:rPr lang="en-US" dirty="0"/>
              <a:t> copies the </a:t>
            </a:r>
            <a:r>
              <a:rPr lang="en-US" b="1" dirty="0">
                <a:solidFill>
                  <a:schemeClr val="tx2"/>
                </a:solidFill>
              </a:rPr>
              <a:t>first 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characters of </a:t>
            </a:r>
            <a:r>
              <a:rPr lang="en-US" b="1" dirty="0">
                <a:solidFill>
                  <a:schemeClr val="tx2"/>
                </a:solidFill>
              </a:rPr>
              <a:t>second</a:t>
            </a:r>
            <a:r>
              <a:rPr lang="en-US" dirty="0"/>
              <a:t> string argument into </a:t>
            </a:r>
            <a:r>
              <a:rPr lang="en-US" b="1" dirty="0">
                <a:solidFill>
                  <a:schemeClr val="tx2"/>
                </a:solidFill>
              </a:rPr>
              <a:t>first</a:t>
            </a:r>
            <a:r>
              <a:rPr lang="en-US" dirty="0"/>
              <a:t> string argument.</a:t>
            </a:r>
          </a:p>
          <a:p>
            <a:pPr marL="342900" lvl="1" indent="-342900">
              <a:buNone/>
            </a:pPr>
            <a:r>
              <a:rPr lang="en-US" dirty="0"/>
              <a:t>			</a:t>
            </a:r>
            <a:r>
              <a:rPr lang="en-US" sz="2600" b="1" dirty="0" err="1">
                <a:latin typeface="Lucida Console" pitchFamily="49" charset="0"/>
              </a:rPr>
              <a:t>strncpy</a:t>
            </a:r>
            <a:r>
              <a:rPr lang="en-US" sz="2600" dirty="0">
                <a:latin typeface="Lucida Console" pitchFamily="49" charset="0"/>
              </a:rPr>
              <a:t>( s1, s2, 4);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third argument is less than the string length of the second argument.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53200" y="1340768"/>
            <a:ext cx="2209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string manipulation/ processing functions: </a:t>
            </a:r>
            <a:r>
              <a:rPr lang="en-US" dirty="0" err="1">
                <a:solidFill>
                  <a:schemeClr val="accent1"/>
                </a:solidFill>
              </a:rPr>
              <a:t>strcpy</a:t>
            </a:r>
            <a:r>
              <a:rPr lang="en-US" dirty="0">
                <a:solidFill>
                  <a:schemeClr val="accent1"/>
                </a:solidFill>
              </a:rPr>
              <a:t>() and </a:t>
            </a:r>
            <a:r>
              <a:rPr lang="en-US" dirty="0" err="1">
                <a:solidFill>
                  <a:schemeClr val="accent1"/>
                </a:solidFill>
              </a:rPr>
              <a:t>strncpy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pic>
        <p:nvPicPr>
          <p:cNvPr id="9219" name="Picture 3" descr="C:\Users\sanjeev\Pictures\c20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5666" b="17522"/>
          <a:stretch/>
        </p:blipFill>
        <p:spPr bwMode="auto">
          <a:xfrm>
            <a:off x="0" y="1324099"/>
            <a:ext cx="6551658" cy="55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 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0" y="1628800"/>
            <a:ext cx="64008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string in array x is: Happy Birthday to You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string in array y is: Happy Birthday to You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string in array z is: Happy Birthday 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strcat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 err="1"/>
              <a:t>strcat</a:t>
            </a:r>
            <a:r>
              <a:rPr lang="en-US" b="1" dirty="0"/>
              <a:t> appends its </a:t>
            </a:r>
            <a:r>
              <a:rPr lang="en-US" b="1" dirty="0">
                <a:solidFill>
                  <a:schemeClr val="tx2"/>
                </a:solidFill>
              </a:rPr>
              <a:t>second</a:t>
            </a:r>
            <a:r>
              <a:rPr lang="en-US" b="1" dirty="0"/>
              <a:t> argument string to its </a:t>
            </a:r>
            <a:r>
              <a:rPr lang="en-US" b="1" dirty="0">
                <a:solidFill>
                  <a:schemeClr val="tx2"/>
                </a:solidFill>
              </a:rPr>
              <a:t>first</a:t>
            </a:r>
            <a:r>
              <a:rPr lang="en-US" b="1" dirty="0"/>
              <a:t> argument string.</a:t>
            </a:r>
          </a:p>
          <a:p>
            <a:pPr>
              <a:buNone/>
            </a:pPr>
            <a:r>
              <a:rPr lang="en-US" b="1" dirty="0">
                <a:latin typeface="Lucida Console" pitchFamily="49" charset="0"/>
              </a:rPr>
              <a:t>			</a:t>
            </a:r>
            <a:r>
              <a:rPr lang="en-US" sz="2800" b="1" dirty="0" err="1">
                <a:latin typeface="Lucida Console" pitchFamily="49" charset="0"/>
              </a:rPr>
              <a:t>strcat</a:t>
            </a:r>
            <a:r>
              <a:rPr lang="en-US" sz="2800" dirty="0">
                <a:latin typeface="Lucida Console" pitchFamily="49" charset="0"/>
              </a:rPr>
              <a:t>( s1, s2);</a:t>
            </a:r>
            <a:endParaRPr lang="en-US" sz="2800" b="1" dirty="0">
              <a:latin typeface="Lucida Console" pitchFamily="49" charset="0"/>
            </a:endParaRPr>
          </a:p>
          <a:p>
            <a:r>
              <a:rPr lang="en-US" sz="2800" dirty="0"/>
              <a:t>The array used to store the first string should be large enough to store </a:t>
            </a:r>
          </a:p>
          <a:p>
            <a:pPr lvl="1"/>
            <a:r>
              <a:rPr lang="en-US" sz="2400" dirty="0"/>
              <a:t>the first string</a:t>
            </a:r>
          </a:p>
          <a:p>
            <a:pPr lvl="1"/>
            <a:r>
              <a:rPr lang="en-US" sz="2400" dirty="0"/>
              <a:t>the second string and </a:t>
            </a:r>
          </a:p>
          <a:p>
            <a:pPr lvl="1"/>
            <a:r>
              <a:rPr lang="en-US" sz="2400" dirty="0"/>
              <a:t>the terminating null character copied from the second string.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1295400"/>
            <a:ext cx="3276600" cy="3276600"/>
            <a:chOff x="4731657" y="1143000"/>
            <a:chExt cx="3276600" cy="3276600"/>
          </a:xfrm>
        </p:grpSpPr>
        <p:pic>
          <p:nvPicPr>
            <p:cNvPr id="7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303997">
              <a:off x="5303157" y="2077956"/>
              <a:ext cx="213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Ask the students to work with </a:t>
              </a:r>
              <a:r>
                <a:rPr lang="en-US" b="1" dirty="0" err="1">
                  <a:latin typeface="Bradley Hand ITC" panose="03070402050302030203" pitchFamily="66" charset="0"/>
                </a:rPr>
                <a:t>f_name</a:t>
              </a:r>
              <a:r>
                <a:rPr lang="en-US" b="1" dirty="0">
                  <a:latin typeface="Bradley Hand ITC" panose="03070402050302030203" pitchFamily="66" charset="0"/>
                </a:rPr>
                <a:t>, </a:t>
              </a:r>
              <a:r>
                <a:rPr lang="en-US" b="1" dirty="0" err="1">
                  <a:latin typeface="Bradley Hand ITC" panose="03070402050302030203" pitchFamily="66" charset="0"/>
                </a:rPr>
                <a:t>l_name</a:t>
              </a:r>
              <a:r>
                <a:rPr lang="en-US" b="1" dirty="0">
                  <a:latin typeface="Bradley Hand ITC" panose="03070402050302030203" pitchFamily="66" charset="0"/>
                </a:rPr>
                <a:t> arrays of their names using</a:t>
              </a:r>
            </a:p>
            <a:p>
              <a:r>
                <a:rPr lang="en-US" b="1" dirty="0" err="1">
                  <a:latin typeface="Bradley Hand ITC" panose="03070402050302030203" pitchFamily="66" charset="0"/>
                </a:rPr>
                <a:t>Strcat</a:t>
              </a:r>
              <a:r>
                <a:rPr lang="en-US" b="1" dirty="0">
                  <a:latin typeface="Bradley Hand ITC" panose="03070402050302030203" pitchFamily="66" charset="0"/>
                </a:rPr>
                <a:t>()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strncat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800" dirty="0" err="1">
                <a:latin typeface="Lucida Console" pitchFamily="49" charset="0"/>
              </a:rPr>
              <a:t>strncat</a:t>
            </a:r>
            <a:r>
              <a:rPr lang="en-US" dirty="0"/>
              <a:t> appends a specified number of characters from the second string to the first string. 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sz="2800" b="1" dirty="0" err="1">
                <a:latin typeface="Lucida Console" pitchFamily="49" charset="0"/>
              </a:rPr>
              <a:t>strncat</a:t>
            </a:r>
            <a:r>
              <a:rPr lang="en-US" sz="2800" dirty="0">
                <a:latin typeface="Lucida Console" pitchFamily="49" charset="0"/>
              </a:rPr>
              <a:t>( s1, s2, 6)</a:t>
            </a:r>
          </a:p>
          <a:p>
            <a:r>
              <a:rPr lang="en-US" dirty="0"/>
              <a:t>A terminating null character is </a:t>
            </a:r>
            <a:r>
              <a:rPr lang="en-US" b="1" dirty="0"/>
              <a:t>automatically</a:t>
            </a:r>
            <a:r>
              <a:rPr lang="en-US" dirty="0"/>
              <a:t> appended to the result.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53200" y="1340768"/>
            <a:ext cx="2209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string manipulation/ processing functions: </a:t>
            </a:r>
            <a:r>
              <a:rPr lang="en-US" dirty="0" err="1">
                <a:solidFill>
                  <a:schemeClr val="accent1"/>
                </a:solidFill>
              </a:rPr>
              <a:t>strcat</a:t>
            </a:r>
            <a:r>
              <a:rPr lang="en-US" dirty="0">
                <a:solidFill>
                  <a:schemeClr val="accent1"/>
                </a:solidFill>
              </a:rPr>
              <a:t>() and </a:t>
            </a:r>
            <a:r>
              <a:rPr lang="en-US" dirty="0" err="1">
                <a:solidFill>
                  <a:schemeClr val="accent1"/>
                </a:solidFill>
              </a:rPr>
              <a:t>strncat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pic>
        <p:nvPicPr>
          <p:cNvPr id="10242" name="Picture 2" descr="C:\Users\sanjeev\Pictures\c20_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5596" b="21452"/>
          <a:stretch/>
        </p:blipFill>
        <p:spPr bwMode="auto">
          <a:xfrm>
            <a:off x="0" y="1313056"/>
            <a:ext cx="6552728" cy="55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 </a:t>
            </a: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1613970"/>
            <a:ext cx="6400800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s1 = Happy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s2 = New Year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 s1, s2 ) = Happy New Year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strncat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 s3, s1, 6 ) = Happy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 s3, s1 ) = Happy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Happy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New Year 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7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303997">
              <a:off x="5303157" y="1800958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Ask students to print their names as:</a:t>
              </a:r>
            </a:p>
            <a:p>
              <a:r>
                <a:rPr lang="en-US" b="1" dirty="0" err="1">
                  <a:latin typeface="Bradley Hand ITC" panose="03070402050302030203" pitchFamily="66" charset="0"/>
                </a:rPr>
                <a:t>Ankur</a:t>
              </a:r>
              <a:r>
                <a:rPr lang="en-US" b="1" dirty="0">
                  <a:latin typeface="Bradley Hand ITC" panose="03070402050302030203" pitchFamily="66" charset="0"/>
                </a:rPr>
                <a:t> Sharma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Sharma </a:t>
              </a:r>
              <a:r>
                <a:rPr lang="en-US" b="1" dirty="0" err="1">
                  <a:latin typeface="Bradley Hand ITC" panose="03070402050302030203" pitchFamily="66" charset="0"/>
                </a:rPr>
                <a:t>Ankur</a:t>
              </a:r>
              <a:endParaRPr lang="en-US" b="1" dirty="0">
                <a:latin typeface="Bradley Hand ITC" panose="03070402050302030203" pitchFamily="66" charset="0"/>
              </a:endParaRPr>
            </a:p>
            <a:p>
              <a:r>
                <a:rPr lang="en-US" b="1" dirty="0" err="1">
                  <a:latin typeface="Bradley Hand ITC" panose="03070402050302030203" pitchFamily="66" charset="0"/>
                </a:rPr>
                <a:t>Ankur</a:t>
              </a:r>
              <a:r>
                <a:rPr lang="en-US" b="1" dirty="0">
                  <a:latin typeface="Bradley Hand ITC" panose="03070402050302030203" pitchFamily="66" charset="0"/>
                </a:rPr>
                <a:t> S.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A. Sharma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9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Comparison Functions of the        String 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Computer compares numeric ASCII codes of characters in string</a:t>
            </a:r>
          </a:p>
          <a:p>
            <a:pPr lvl="1"/>
            <a:r>
              <a:rPr lang="en-US" sz="2000" b="1" dirty="0" err="1">
                <a:latin typeface="Lucida Console" pitchFamily="49" charset="0"/>
              </a:rPr>
              <a:t>strcmp</a:t>
            </a:r>
            <a:r>
              <a:rPr lang="en-US" sz="2000" b="1" dirty="0">
                <a:latin typeface="Lucida Console" pitchFamily="49" charset="0"/>
              </a:rPr>
              <a:t>()</a:t>
            </a:r>
            <a:r>
              <a:rPr lang="en-US" sz="2000" b="1" dirty="0"/>
              <a:t> </a:t>
            </a:r>
            <a:r>
              <a:rPr lang="en-US" dirty="0"/>
              <a:t>Compares its first string argument with its second string argument, character by character.</a:t>
            </a:r>
          </a:p>
          <a:p>
            <a:pPr lvl="1"/>
            <a:r>
              <a:rPr lang="en-US" dirty="0"/>
              <a:t>Function </a:t>
            </a:r>
            <a:r>
              <a:rPr lang="en-US" sz="2000" b="1" dirty="0" err="1">
                <a:latin typeface="Lucida Console" pitchFamily="49" charset="0"/>
              </a:rPr>
              <a:t>strncmp</a:t>
            </a:r>
            <a:r>
              <a:rPr lang="en-US" sz="2000" b="1" dirty="0">
                <a:latin typeface="Lucida Console" pitchFamily="49" charset="0"/>
              </a:rPr>
              <a:t>()</a:t>
            </a:r>
            <a:r>
              <a:rPr lang="en-US" sz="2000" dirty="0"/>
              <a:t> </a:t>
            </a:r>
            <a:r>
              <a:rPr lang="en-US" dirty="0"/>
              <a:t>does not compare characters following a null character in a string.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strcmp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Lucida Console" pitchFamily="49" charset="0"/>
              </a:rPr>
              <a:t>int </a:t>
            </a:r>
            <a:r>
              <a:rPr lang="en-US" sz="2000" b="1" dirty="0" err="1">
                <a:latin typeface="Lucida Console" pitchFamily="49" charset="0"/>
              </a:rPr>
              <a:t>strcmp</a:t>
            </a:r>
            <a:r>
              <a:rPr lang="en-US" sz="2000" b="1" dirty="0">
                <a:latin typeface="Lucida Console" pitchFamily="49" charset="0"/>
              </a:rPr>
              <a:t>( s1, s2 );</a:t>
            </a:r>
          </a:p>
          <a:p>
            <a:pPr lvl="1"/>
            <a:r>
              <a:rPr lang="en-US" dirty="0"/>
              <a:t>Compares string </a:t>
            </a:r>
            <a:r>
              <a:rPr lang="en-US" sz="2000" dirty="0">
                <a:latin typeface="Lucida Console" pitchFamily="49" charset="0"/>
              </a:rPr>
              <a:t>s1</a:t>
            </a:r>
            <a:r>
              <a:rPr lang="en-US" dirty="0"/>
              <a:t> to </a:t>
            </a:r>
            <a:r>
              <a:rPr lang="en-US" sz="2000" dirty="0">
                <a:latin typeface="Lucida Console" pitchFamily="49" charset="0"/>
              </a:rPr>
              <a:t>s2</a:t>
            </a:r>
          </a:p>
          <a:p>
            <a:pPr lvl="2"/>
            <a:r>
              <a:rPr lang="en-US" dirty="0"/>
              <a:t>a negative number if </a:t>
            </a:r>
            <a:r>
              <a:rPr lang="en-US" sz="1600" dirty="0">
                <a:latin typeface="Lucida Console" pitchFamily="49" charset="0"/>
              </a:rPr>
              <a:t>s1 &lt; s2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zero if </a:t>
            </a:r>
            <a:r>
              <a:rPr lang="en-US" sz="1600" dirty="0">
                <a:latin typeface="Lucida Console" pitchFamily="49" charset="0"/>
              </a:rPr>
              <a:t>s1 == s2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positive number if </a:t>
            </a:r>
            <a:r>
              <a:rPr lang="en-US" sz="1600" dirty="0">
                <a:latin typeface="Lucida Console" pitchFamily="49" charset="0"/>
              </a:rPr>
              <a:t>s1 &gt; s2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0200" y="35814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2077956"/>
              <a:ext cx="213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Comparison of strings: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Meghalaya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Manipur 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To be discussed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84731" cy="437249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strings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Array of characters treated as a single unit called string:</a:t>
            </a:r>
          </a:p>
          <a:p>
            <a:pPr lvl="2"/>
            <a:r>
              <a:rPr lang="en-US" dirty="0"/>
              <a:t>Can include </a:t>
            </a:r>
            <a:r>
              <a:rPr lang="en-US" b="1" dirty="0">
                <a:solidFill>
                  <a:schemeClr val="tx2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digits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special characters </a:t>
            </a:r>
            <a:r>
              <a:rPr lang="en-US" dirty="0"/>
              <a:t>(*, /, $)</a:t>
            </a:r>
          </a:p>
          <a:p>
            <a:pPr lvl="1"/>
            <a:r>
              <a:rPr lang="en-US" dirty="0"/>
              <a:t>String literal (string constant) - written in </a:t>
            </a:r>
            <a:r>
              <a:rPr lang="en-US" b="1" dirty="0">
                <a:solidFill>
                  <a:schemeClr val="tx2"/>
                </a:solidFill>
              </a:rPr>
              <a:t>double</a:t>
            </a:r>
            <a:r>
              <a:rPr lang="en-US" dirty="0"/>
              <a:t> quotes</a:t>
            </a:r>
          </a:p>
          <a:p>
            <a:pPr lvl="2"/>
            <a:r>
              <a:rPr lang="en-US" dirty="0"/>
              <a:t>“Lovely Professional University."</a:t>
            </a:r>
          </a:p>
        </p:txBody>
      </p:sp>
    </p:spTree>
    <p:extLst>
      <p:ext uri="{BB962C8B-B14F-4D97-AF65-F5344CB8AC3E}">
        <p14:creationId xmlns:p14="http://schemas.microsoft.com/office/powerpoint/2010/main" val="1286266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Lucida Console" pitchFamily="49" charset="0"/>
              </a:rPr>
              <a:t>int </a:t>
            </a:r>
            <a:r>
              <a:rPr lang="en-US" sz="2800" b="1" dirty="0" err="1">
                <a:latin typeface="Lucida Console" pitchFamily="49" charset="0"/>
              </a:rPr>
              <a:t>strncmp</a:t>
            </a:r>
            <a:r>
              <a:rPr lang="en-US" sz="2800" b="1" dirty="0">
                <a:latin typeface="Lucida Console" pitchFamily="49" charset="0"/>
              </a:rPr>
              <a:t>( s1, s2,</a:t>
            </a:r>
            <a:r>
              <a:rPr lang="en-US" sz="2800" b="1" dirty="0">
                <a:latin typeface="Courier New" pitchFamily="49" charset="0"/>
              </a:rPr>
              <a:t> int</a:t>
            </a:r>
            <a:r>
              <a:rPr lang="en-US" sz="2800" b="1" dirty="0">
                <a:latin typeface="Lucida Console" pitchFamily="49" charset="0"/>
              </a:rPr>
              <a:t> n);</a:t>
            </a:r>
          </a:p>
          <a:p>
            <a:r>
              <a:rPr lang="en-US" sz="2800" b="1" dirty="0">
                <a:latin typeface="Lucida Console" pitchFamily="49" charset="0"/>
              </a:rPr>
              <a:t>int </a:t>
            </a:r>
            <a:r>
              <a:rPr lang="en-US" sz="2800" b="1" dirty="0" err="1">
                <a:latin typeface="Lucida Console" pitchFamily="49" charset="0"/>
              </a:rPr>
              <a:t>stricmp</a:t>
            </a:r>
            <a:r>
              <a:rPr lang="en-US" sz="2800" b="1" dirty="0">
                <a:latin typeface="Lucida Console" pitchFamily="49" charset="0"/>
              </a:rPr>
              <a:t>(s1,s2);</a:t>
            </a:r>
          </a:p>
          <a:p>
            <a:r>
              <a:rPr lang="en-US" sz="2800" b="1" dirty="0" err="1">
                <a:latin typeface="Lucida Console" pitchFamily="49" charset="0"/>
              </a:rPr>
              <a:t>int</a:t>
            </a:r>
            <a:r>
              <a:rPr lang="en-US" sz="2800" b="1" dirty="0">
                <a:latin typeface="Lucida Console" pitchFamily="49" charset="0"/>
              </a:rPr>
              <a:t> </a:t>
            </a:r>
            <a:r>
              <a:rPr lang="en-US" sz="2800" b="1" dirty="0" err="1">
                <a:latin typeface="Lucida Console" pitchFamily="49" charset="0"/>
              </a:rPr>
              <a:t>strnicmp</a:t>
            </a:r>
            <a:r>
              <a:rPr lang="en-US" sz="2800" b="1" dirty="0">
                <a:latin typeface="Lucida Console" pitchFamily="49" charset="0"/>
              </a:rPr>
              <a:t>(s1,s2,int n);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strlwr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strlwr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function converts all the uppercase characters in that string to lowercase characters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strlwr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strlwr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 </a:t>
            </a:r>
          </a:p>
          <a:p>
            <a:pPr lvl="1"/>
            <a:r>
              <a:rPr lang="en-US" dirty="0"/>
              <a:t>	char str1[]="</a:t>
            </a:r>
            <a:r>
              <a:rPr lang="en-US" dirty="0" err="1"/>
              <a:t>LOWer</a:t>
            </a:r>
            <a:r>
              <a:rPr lang="en-US" dirty="0"/>
              <a:t> Case"; </a:t>
            </a:r>
          </a:p>
          <a:p>
            <a:pPr lvl="1"/>
            <a:r>
              <a:rPr lang="en-US" dirty="0"/>
              <a:t>	puts(</a:t>
            </a:r>
            <a:r>
              <a:rPr lang="en-US" dirty="0" err="1"/>
              <a:t>strlwr</a:t>
            </a:r>
            <a:r>
              <a:rPr lang="en-US" dirty="0"/>
              <a:t>(str1)); </a:t>
            </a:r>
          </a:p>
          <a:p>
            <a:pPr lvl="1"/>
            <a:r>
              <a:rPr lang="en-US" dirty="0"/>
              <a:t>	//converts to lowercase and displays 	it. </a:t>
            </a:r>
          </a:p>
          <a:p>
            <a:pPr lvl="1"/>
            <a:r>
              <a:rPr lang="en-US" dirty="0"/>
              <a:t>	return 0;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strlwr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524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lower case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strupr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strupr</a:t>
            </a:r>
            <a:r>
              <a:rPr lang="en-US" sz="2800" dirty="0"/>
              <a:t>() function converts all the lowercase characters in that string to uppercase characters. 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strupr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strupr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char str1[]="</a:t>
            </a:r>
            <a:r>
              <a:rPr lang="en-US" dirty="0" err="1"/>
              <a:t>UppEr</a:t>
            </a:r>
            <a:r>
              <a:rPr lang="en-US" dirty="0"/>
              <a:t> Case"; </a:t>
            </a:r>
          </a:p>
          <a:p>
            <a:r>
              <a:rPr lang="en-US" dirty="0"/>
              <a:t>	puts(</a:t>
            </a:r>
            <a:r>
              <a:rPr lang="en-US" dirty="0" err="1"/>
              <a:t>strupr</a:t>
            </a:r>
            <a:r>
              <a:rPr lang="en-US" dirty="0"/>
              <a:t>(str1)); </a:t>
            </a:r>
          </a:p>
          <a:p>
            <a:r>
              <a:rPr lang="en-US" dirty="0"/>
              <a:t>	//Converts to uppercase and displays 	it. </a:t>
            </a:r>
          </a:p>
          <a:p>
            <a:r>
              <a:rPr lang="en-US" dirty="0"/>
              <a:t>	return 0;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strupr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UPPER CASE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strrev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strrev</a:t>
            </a:r>
            <a:r>
              <a:rPr lang="en-US" dirty="0"/>
              <a:t>( ) function reverses a given string in C language. Syntax for </a:t>
            </a:r>
            <a:r>
              <a:rPr lang="en-US" dirty="0" err="1"/>
              <a:t>strrev</a:t>
            </a:r>
            <a:r>
              <a:rPr lang="en-US" dirty="0"/>
              <a:t>( ) function is given below:</a:t>
            </a:r>
            <a:br>
              <a:rPr lang="en-US" dirty="0"/>
            </a:br>
            <a:r>
              <a:rPr lang="en-US" dirty="0" err="1"/>
              <a:t>strrev</a:t>
            </a:r>
            <a:r>
              <a:rPr lang="en-US" dirty="0"/>
              <a:t>(string);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strchr</a:t>
            </a:r>
            <a:r>
              <a:rPr lang="en-US" dirty="0"/>
              <a:t>( ) function returns pointer to the first occurrence of the character in a given string. </a:t>
            </a:r>
          </a:p>
          <a:p>
            <a:r>
              <a:rPr lang="en-US" dirty="0"/>
              <a:t>Syntax for </a:t>
            </a:r>
            <a:r>
              <a:rPr lang="en-US" dirty="0" err="1"/>
              <a:t>strchr</a:t>
            </a:r>
            <a:r>
              <a:rPr lang="en-US" dirty="0"/>
              <a:t>( ) function is given below:</a:t>
            </a:r>
            <a:br>
              <a:rPr lang="en-US" dirty="0"/>
            </a:b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character);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strrchr</a:t>
            </a:r>
            <a:r>
              <a:rPr lang="en-US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strrchr</a:t>
            </a:r>
            <a:r>
              <a:rPr lang="en-US" dirty="0"/>
              <a:t>( ) function in C returns pointer to the last occurrence of the character in a given string. </a:t>
            </a:r>
          </a:p>
          <a:p>
            <a:r>
              <a:rPr lang="en-US" dirty="0"/>
              <a:t>Syntax for </a:t>
            </a:r>
            <a:r>
              <a:rPr lang="en-US" dirty="0" err="1"/>
              <a:t>strrchr</a:t>
            </a:r>
            <a:r>
              <a:rPr lang="en-US" dirty="0"/>
              <a:t>( ) function is given below.</a:t>
            </a:r>
            <a:br>
              <a:rPr lang="en-US" dirty="0"/>
            </a:br>
            <a:r>
              <a:rPr lang="en-US" dirty="0" err="1"/>
              <a:t>strrchr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character);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Strings are arrays of characters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String is a </a:t>
            </a:r>
            <a:r>
              <a:rPr lang="en-US" b="1" dirty="0">
                <a:solidFill>
                  <a:schemeClr val="tx2"/>
                </a:solidFill>
              </a:rPr>
              <a:t>pointer</a:t>
            </a:r>
            <a:r>
              <a:rPr lang="en-US" dirty="0"/>
              <a:t> to first character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Name of string is the </a:t>
            </a:r>
            <a:r>
              <a:rPr lang="en-US" b="1" dirty="0">
                <a:solidFill>
                  <a:schemeClr val="tx2"/>
                </a:solidFill>
              </a:rPr>
              <a:t>address</a:t>
            </a:r>
            <a:r>
              <a:rPr lang="en-US" dirty="0"/>
              <a:t> of first character</a:t>
            </a:r>
          </a:p>
          <a:p>
            <a:r>
              <a:rPr lang="en-US" dirty="0"/>
              <a:t>Each element of the string is stored in a </a:t>
            </a:r>
            <a:r>
              <a:rPr lang="en-US" b="1" dirty="0">
                <a:solidFill>
                  <a:schemeClr val="tx2"/>
                </a:solidFill>
              </a:rPr>
              <a:t>contiguous</a:t>
            </a:r>
            <a:r>
              <a:rPr lang="en-US" dirty="0"/>
              <a:t> memory locations.</a:t>
            </a:r>
          </a:p>
          <a:p>
            <a:r>
              <a:rPr lang="en-US" dirty="0"/>
              <a:t>Terminated by a </a:t>
            </a:r>
            <a:r>
              <a:rPr lang="en-US" b="1" dirty="0">
                <a:solidFill>
                  <a:schemeClr val="tx2"/>
                </a:solidFill>
              </a:rPr>
              <a:t>null character</a:t>
            </a:r>
            <a:r>
              <a:rPr lang="en-US" dirty="0"/>
              <a:t>(‘\0’) which is automatically inserted by the compiler to indicate the </a:t>
            </a:r>
            <a:r>
              <a:rPr lang="en-US" b="1" dirty="0"/>
              <a:t>end of string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Strstr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C library function finds the first occurrence of the substring  in the string . The terminating '\0' characters are not compared.</a:t>
            </a:r>
          </a:p>
          <a:p>
            <a:r>
              <a:rPr lang="en-US" dirty="0"/>
              <a:t>Following is the declaration for </a:t>
            </a:r>
            <a:r>
              <a:rPr lang="en-US" dirty="0" err="1"/>
              <a:t>strstr</a:t>
            </a:r>
            <a:r>
              <a:rPr lang="en-US" dirty="0"/>
              <a:t>() function.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strstr</a:t>
            </a:r>
            <a:r>
              <a:rPr lang="en-US" dirty="0"/>
              <a:t>(string, substring);</a:t>
            </a:r>
          </a:p>
          <a:p>
            <a:r>
              <a:rPr lang="en-US" dirty="0"/>
              <a:t>This function returns a pointer to the first occurrence in string of any of the entire sequence of characters specified in substring, or a null pointer if the sequence is not present in haystack.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0762"/>
          </a:xfrm>
        </p:spPr>
        <p:txBody>
          <a:bodyPr/>
          <a:lstStyle/>
          <a:p>
            <a:r>
              <a:rPr lang="en-US" dirty="0"/>
              <a:t>Other Functions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strset</a:t>
            </a:r>
            <a:r>
              <a:rPr lang="en-US" dirty="0"/>
              <a:t>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err="1"/>
              <a:t>strset</a:t>
            </a:r>
            <a:r>
              <a:rPr lang="en-US" dirty="0"/>
              <a:t>( ) function sets all the characters in a string to given character. Syntax for </a:t>
            </a:r>
            <a:r>
              <a:rPr lang="en-US" dirty="0" err="1"/>
              <a:t>strset</a:t>
            </a:r>
            <a:r>
              <a:rPr lang="en-US" dirty="0"/>
              <a:t>( ) function is given below.</a:t>
            </a:r>
            <a:br>
              <a:rPr lang="en-US" dirty="0"/>
            </a:br>
            <a:r>
              <a:rPr lang="en-US" dirty="0" err="1"/>
              <a:t>strset</a:t>
            </a:r>
            <a:r>
              <a:rPr lang="en-US" dirty="0"/>
              <a:t>(string, given character);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char a[]=“Hello”;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strset</a:t>
            </a:r>
            <a:r>
              <a:rPr lang="en-US" dirty="0"/>
              <a:t>(a,’#’);</a:t>
            </a:r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#####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strnset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strset</a:t>
            </a:r>
            <a:r>
              <a:rPr lang="en-US" dirty="0"/>
              <a:t>( ) function sets n number characters in a string to given character. Syntax for </a:t>
            </a:r>
            <a:r>
              <a:rPr lang="en-US" dirty="0" err="1"/>
              <a:t>strset</a:t>
            </a:r>
            <a:r>
              <a:rPr lang="en-US" dirty="0"/>
              <a:t>( ) function is given below.</a:t>
            </a:r>
            <a:br>
              <a:rPr lang="en-US" dirty="0"/>
            </a:br>
            <a:r>
              <a:rPr lang="en-US" dirty="0" err="1"/>
              <a:t>strnset</a:t>
            </a:r>
            <a:r>
              <a:rPr lang="en-US" dirty="0"/>
              <a:t>(string, given character, n);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char a[]=“Hello”;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strset</a:t>
            </a:r>
            <a:r>
              <a:rPr lang="en-US" dirty="0"/>
              <a:t>(a,’#’,3);</a:t>
            </a:r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###lo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strdup</a:t>
            </a:r>
            <a:r>
              <a:rPr lang="en-US" dirty="0"/>
              <a:t>( ) function in C duplicates the given string. Syntax for </a:t>
            </a:r>
            <a:r>
              <a:rPr lang="en-US" dirty="0" err="1"/>
              <a:t>strdup</a:t>
            </a:r>
            <a:r>
              <a:rPr lang="en-US" dirty="0"/>
              <a:t>( ) function is given below.</a:t>
            </a:r>
            <a:br>
              <a:rPr lang="en-US" dirty="0"/>
            </a:br>
            <a:r>
              <a:rPr lang="en-US" dirty="0" err="1"/>
              <a:t>strdup</a:t>
            </a:r>
            <a:r>
              <a:rPr lang="en-US" dirty="0"/>
              <a:t>(string);</a:t>
            </a:r>
          </a:p>
          <a:p>
            <a:pPr fontAlgn="base"/>
            <a:r>
              <a:rPr lang="en-US" dirty="0"/>
              <a:t>Same as </a:t>
            </a:r>
            <a:r>
              <a:rPr lang="en-US" dirty="0" err="1"/>
              <a:t>strcpy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strtok</a:t>
            </a:r>
            <a:r>
              <a:rPr lang="en-US" dirty="0"/>
              <a:t>( ) function in C tokenizes the given string using delimiter. Syntax for </a:t>
            </a:r>
            <a:r>
              <a:rPr lang="en-US" dirty="0" err="1"/>
              <a:t>strtok</a:t>
            </a:r>
            <a:r>
              <a:rPr lang="en-US" dirty="0"/>
              <a:t>( ) function is given below:</a:t>
            </a:r>
            <a:br>
              <a:rPr lang="en-US" dirty="0"/>
            </a:br>
            <a:r>
              <a:rPr lang="en-US" dirty="0" err="1"/>
              <a:t>strtok</a:t>
            </a:r>
            <a:r>
              <a:rPr lang="en-US" dirty="0"/>
              <a:t> ( </a:t>
            </a:r>
            <a:r>
              <a:rPr lang="en-US" dirty="0" err="1"/>
              <a:t>str</a:t>
            </a:r>
            <a:r>
              <a:rPr lang="en-US" dirty="0"/>
              <a:t>, delimiters );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char a[]=“Test1;test2:test3,test4”;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strtok</a:t>
            </a:r>
            <a:r>
              <a:rPr lang="en-US" dirty="0"/>
              <a:t>(a,”:;,”);</a:t>
            </a:r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Test1 test 2 test3 test4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828800" y="4005064"/>
            <a:ext cx="59436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Mining different types of data from string  …??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String 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17196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They are defined as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C00000"/>
                </a:solidFill>
              </a:rPr>
              <a:t>char </a:t>
            </a:r>
            <a:r>
              <a:rPr lang="en-US" sz="2400" dirty="0" err="1">
                <a:solidFill>
                  <a:srgbClr val="C00000"/>
                </a:solidFill>
              </a:rPr>
              <a:t>array_name</a:t>
            </a:r>
            <a:r>
              <a:rPr lang="en-US" sz="2400" dirty="0">
                <a:solidFill>
                  <a:srgbClr val="C00000"/>
                </a:solidFill>
              </a:rPr>
              <a:t>[size];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/>
              <a:t>      e.g. char </a:t>
            </a:r>
            <a:r>
              <a:rPr lang="en-US" sz="2400" dirty="0" err="1"/>
              <a:t>carname</a:t>
            </a:r>
            <a:r>
              <a:rPr lang="en-US" sz="2400" dirty="0"/>
              <a:t>[30];	</a:t>
            </a:r>
            <a:endParaRPr lang="en-US" sz="2400" b="1" dirty="0"/>
          </a:p>
          <a:p>
            <a:pPr>
              <a:defRPr/>
            </a:pPr>
            <a:r>
              <a:rPr lang="en-US" sz="2400" dirty="0"/>
              <a:t>It defines an array name and reserves 30 bytes for storing characters and single character consumes 1 bytes each.</a:t>
            </a:r>
          </a:p>
          <a:p>
            <a:pPr>
              <a:defRPr/>
            </a:pPr>
            <a:r>
              <a:rPr lang="en-US" sz="2400" dirty="0"/>
              <a:t>Since the last byte is used for storing null character so total number of character specified by the user cannot exceed </a:t>
            </a:r>
            <a:r>
              <a:rPr lang="en-US" sz="2400" b="1" dirty="0">
                <a:solidFill>
                  <a:schemeClr val="tx2"/>
                </a:solidFill>
              </a:rPr>
              <a:t>29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600" dirty="0">
                <a:solidFill>
                  <a:schemeClr val="accent2"/>
                </a:solidFill>
                <a:cs typeface="Arial" charset="0"/>
              </a:rPr>
              <a:t>Initialization</a:t>
            </a:r>
          </a:p>
          <a:p>
            <a:pPr lvl="1"/>
            <a:r>
              <a:rPr lang="th-TH" b="1" dirty="0">
                <a:solidFill>
                  <a:schemeClr val="accent2"/>
                </a:solidFill>
                <a:cs typeface="Arial" charset="0"/>
              </a:rPr>
              <a:t>char m[9] = “I like C”;</a:t>
            </a:r>
          </a:p>
          <a:p>
            <a:pPr lvl="1"/>
            <a:r>
              <a:rPr lang="th-TH" b="1" dirty="0">
                <a:solidFill>
                  <a:schemeClr val="accent2"/>
                </a:solidFill>
                <a:cs typeface="Arial" charset="0"/>
              </a:rPr>
              <a:t>char m[ ]  = “I like C”;</a:t>
            </a:r>
          </a:p>
          <a:p>
            <a:pPr lvl="1"/>
            <a:r>
              <a:rPr lang="th-TH" b="1" dirty="0">
                <a:solidFill>
                  <a:schemeClr val="accent2"/>
                </a:solidFill>
                <a:cs typeface="Arial" charset="0"/>
              </a:rPr>
              <a:t>char m[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th-TH" b="1" dirty="0">
                <a:solidFill>
                  <a:schemeClr val="accent2"/>
                </a:solidFill>
                <a:cs typeface="Arial" charset="0"/>
              </a:rPr>
              <a:t>] = { ‘I’, ‘ ’, ‘l’, ‘i’, ‘k’, ‘e’, ‘ ’,’C’ };</a:t>
            </a:r>
            <a:endParaRPr lang="en-US" b="1" dirty="0">
              <a:solidFill>
                <a:schemeClr val="accent2"/>
              </a:solidFill>
              <a:cs typeface="Arial" charset="0"/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  <a:cs typeface="Arial" charset="0"/>
              </a:rPr>
              <a:t>char m[ ] ={  { ‘I’ },{ ‘l’ },{  ‘</a:t>
            </a:r>
            <a:r>
              <a:rPr lang="en-US" b="1" dirty="0" err="1">
                <a:solidFill>
                  <a:schemeClr val="accent2"/>
                </a:solidFill>
                <a:cs typeface="Arial" charset="0"/>
              </a:rPr>
              <a:t>i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’ },{ ‘k’ },{ ‘e’ },{‘u’ }  };</a:t>
            </a:r>
          </a:p>
          <a:p>
            <a:endParaRPr lang="en-US" sz="2600" dirty="0">
              <a:solidFill>
                <a:schemeClr val="accent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empty brackets notation [] tells the compiler to calculate the size of the array automatically. This is in fact the same as allocating it explicitly, adding one to the length of the string:</a:t>
            </a:r>
          </a:p>
          <a:p>
            <a:pPr>
              <a:buNone/>
            </a:pPr>
            <a:r>
              <a:rPr lang="en-US" dirty="0"/>
              <a:t>	char name[] = "John Smith"; /* is the same as */ </a:t>
            </a:r>
          </a:p>
          <a:p>
            <a:pPr>
              <a:buNone/>
            </a:pPr>
            <a:r>
              <a:rPr lang="en-US" dirty="0"/>
              <a:t>	char name[11] = "John Smith";</a:t>
            </a:r>
          </a:p>
          <a:p>
            <a:r>
              <a:rPr lang="en-US" dirty="0"/>
              <a:t>The reason that we need to add one, although the string John Smith is exactly 10 characters long, is for the string termination, a special character (equal to 0) which indicates the end of the string.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use the </a:t>
            </a:r>
            <a:r>
              <a:rPr lang="en-US" dirty="0" err="1"/>
              <a:t>scanf</a:t>
            </a:r>
            <a:r>
              <a:rPr lang="en-US" dirty="0"/>
              <a:t>() function to read a string like any other data types.</a:t>
            </a:r>
          </a:p>
          <a:p>
            <a:r>
              <a:rPr lang="en-US" dirty="0"/>
              <a:t>However, the </a:t>
            </a:r>
            <a:r>
              <a:rPr lang="en-US" dirty="0" err="1"/>
              <a:t>scanf</a:t>
            </a:r>
            <a:r>
              <a:rPr lang="en-US" dirty="0"/>
              <a:t>() function only takes the first entered word. The function terminates when it encounters a white space (or just space).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Inputting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scanf.</a:t>
            </a: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scanf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Copies input into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word[]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Do not need </a:t>
            </a:r>
            <a:r>
              <a:rPr lang="en-US" sz="1800" b="1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  <a:p>
            <a:pPr lvl="2"/>
            <a:r>
              <a:rPr lang="en-US" b="1" dirty="0"/>
              <a:t>Because strings are arrays of characters and arrays name contains in itself the address of the first index  location it points </a:t>
            </a:r>
            <a:r>
              <a:rPr lang="en-US" b="1" dirty="0" err="1"/>
              <a:t>to.It</a:t>
            </a:r>
            <a:r>
              <a:rPr lang="en-US" b="1" dirty="0"/>
              <a:t> happens because array name is nothing  but a pointer </a:t>
            </a:r>
            <a:r>
              <a:rPr lang="en-US" b="1" dirty="0" err="1"/>
              <a:t>pointi</a:t>
            </a:r>
            <a:r>
              <a:rPr lang="en-US" b="1" dirty="0"/>
              <a:t> </a:t>
            </a:r>
            <a:r>
              <a:rPr lang="en-US" b="1" dirty="0" err="1"/>
              <a:t>ng</a:t>
            </a:r>
            <a:r>
              <a:rPr lang="en-US" b="1" dirty="0"/>
              <a:t> to the first location in array.</a:t>
            </a:r>
          </a:p>
          <a:p>
            <a:pPr lvl="2"/>
            <a:r>
              <a:rPr lang="en-US" b="1" dirty="0"/>
              <a:t>So the name of the string is itself the address of string. When you write the name of an array , it implies its base address. 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Displaying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printf.</a:t>
            </a: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printf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4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the string </a:t>
            </a:r>
            <a:r>
              <a:rPr lang="en-US" dirty="0" err="1"/>
              <a:t>first_name</a:t>
            </a:r>
            <a:r>
              <a:rPr lang="en-US" dirty="0"/>
              <a:t> with the value John using the pointer notation, and define the string </a:t>
            </a:r>
            <a:r>
              <a:rPr lang="en-US" dirty="0" err="1"/>
              <a:t>last_name</a:t>
            </a:r>
            <a:r>
              <a:rPr lang="en-US" dirty="0"/>
              <a:t> with the value Doe using the local array notation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9252</TotalTime>
  <Words>2321</Words>
  <Application>Microsoft Office PowerPoint</Application>
  <PresentationFormat>On-screen Show (4:3)</PresentationFormat>
  <Paragraphs>308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Arial Rounded MT Bold</vt:lpstr>
      <vt:lpstr>AvantGarde</vt:lpstr>
      <vt:lpstr>Bradley Hand ITC</vt:lpstr>
      <vt:lpstr>Calibri</vt:lpstr>
      <vt:lpstr>Courier New</vt:lpstr>
      <vt:lpstr>Lucida Console</vt:lpstr>
      <vt:lpstr>Times</vt:lpstr>
      <vt:lpstr>Times New Roman</vt:lpstr>
      <vt:lpstr>Lpu theme final with copyright</vt:lpstr>
      <vt:lpstr>CSE101-Lec#20</vt:lpstr>
      <vt:lpstr>Fundamentals of characters</vt:lpstr>
      <vt:lpstr>Fundamentals of strings</vt:lpstr>
      <vt:lpstr>Fundamentals of strings</vt:lpstr>
      <vt:lpstr>String Definition</vt:lpstr>
      <vt:lpstr>String Initialization</vt:lpstr>
      <vt:lpstr>PowerPoint Presentation</vt:lpstr>
      <vt:lpstr>String Input/Output</vt:lpstr>
      <vt:lpstr>Exercise</vt:lpstr>
      <vt:lpstr>PowerPoint Presentation</vt:lpstr>
      <vt:lpstr>How?</vt:lpstr>
      <vt:lpstr>Standard I/O Library Functions </vt:lpstr>
      <vt:lpstr>Standard I/O Library Functions </vt:lpstr>
      <vt:lpstr>PowerPoint Presentation</vt:lpstr>
      <vt:lpstr>PowerPoint Presentation</vt:lpstr>
      <vt:lpstr>String Handling Library</vt:lpstr>
      <vt:lpstr>String Manipulation Functions</vt:lpstr>
      <vt:lpstr>Determining the length of string</vt:lpstr>
      <vt:lpstr>PowerPoint Presentation</vt:lpstr>
      <vt:lpstr>PowerPoint Presentation</vt:lpstr>
      <vt:lpstr>strcpy() and strncpy() </vt:lpstr>
      <vt:lpstr>Example Code</vt:lpstr>
      <vt:lpstr>Output </vt:lpstr>
      <vt:lpstr>strcat()</vt:lpstr>
      <vt:lpstr>strncat()</vt:lpstr>
      <vt:lpstr>Example Code </vt:lpstr>
      <vt:lpstr>output </vt:lpstr>
      <vt:lpstr>Comparison Functions of the        String Handling Library</vt:lpstr>
      <vt:lpstr>strcmp()</vt:lpstr>
      <vt:lpstr>PowerPoint Presentation</vt:lpstr>
      <vt:lpstr>strlwr()</vt:lpstr>
      <vt:lpstr>PowerPoint Presentation</vt:lpstr>
      <vt:lpstr>Output: lower case</vt:lpstr>
      <vt:lpstr>strupr()</vt:lpstr>
      <vt:lpstr>PowerPoint Presentation</vt:lpstr>
      <vt:lpstr>Output: UPPER CASE</vt:lpstr>
      <vt:lpstr>strrev()</vt:lpstr>
      <vt:lpstr>strchr()</vt:lpstr>
      <vt:lpstr>strrchr( )</vt:lpstr>
      <vt:lpstr>Strstr()</vt:lpstr>
      <vt:lpstr>Other Functions</vt:lpstr>
      <vt:lpstr>strset():-</vt:lpstr>
      <vt:lpstr>strnset()</vt:lpstr>
      <vt:lpstr>strdup()</vt:lpstr>
      <vt:lpstr>strtok()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Jagmeet Singh</cp:lastModifiedBy>
  <cp:revision>330</cp:revision>
  <dcterms:created xsi:type="dcterms:W3CDTF">2014-05-22T23:22:20Z</dcterms:created>
  <dcterms:modified xsi:type="dcterms:W3CDTF">2023-11-15T00:16:18Z</dcterms:modified>
</cp:coreProperties>
</file>