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44"/>
  </p:notesMasterIdLst>
  <p:sldIdLst>
    <p:sldId id="258" r:id="rId2"/>
    <p:sldId id="266" r:id="rId3"/>
    <p:sldId id="302" r:id="rId4"/>
    <p:sldId id="286" r:id="rId5"/>
    <p:sldId id="269" r:id="rId6"/>
    <p:sldId id="285" r:id="rId7"/>
    <p:sldId id="270" r:id="rId8"/>
    <p:sldId id="287" r:id="rId9"/>
    <p:sldId id="271" r:id="rId10"/>
    <p:sldId id="303" r:id="rId11"/>
    <p:sldId id="297" r:id="rId12"/>
    <p:sldId id="298" r:id="rId13"/>
    <p:sldId id="299" r:id="rId14"/>
    <p:sldId id="300" r:id="rId15"/>
    <p:sldId id="301" r:id="rId16"/>
    <p:sldId id="296" r:id="rId17"/>
    <p:sldId id="294" r:id="rId18"/>
    <p:sldId id="295"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26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10/19/2016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fld id="{6AC6D936-54B0-4627-8630-09540485316C}" type="slidenum">
              <a:rPr lang="en-US" smtClean="0"/>
              <a:pPr/>
              <a:t>1</a:t>
            </a:fld>
            <a:endParaRPr lang="en-US"/>
          </a:p>
        </p:txBody>
      </p:sp>
    </p:spTree>
    <p:extLst>
      <p:ext uri="{BB962C8B-B14F-4D97-AF65-F5344CB8AC3E}">
        <p14:creationId xmlns="" xmlns:p14="http://schemas.microsoft.com/office/powerpoint/2010/main" val="23884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pic>
        <p:nvPicPr>
          <p:cNvPr id="4"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7" name="Text Placeholder 16"/>
          <p:cNvSpPr>
            <a:spLocks noGrp="1"/>
          </p:cNvSpPr>
          <p:nvPr>
            <p:ph type="body" sz="quarter" idx="13" hasCustomPrompt="1"/>
          </p:nvPr>
        </p:nvSpPr>
        <p:spPr>
          <a:xfrm>
            <a:off x="2916238" y="3140447"/>
            <a:ext cx="4620288" cy="720601"/>
          </a:xfrm>
        </p:spPr>
        <p:txBody>
          <a:bodyPr/>
          <a:lstStyle>
            <a:lvl1pPr marL="0" indent="0">
              <a:buNone/>
              <a:defRPr/>
            </a:lvl1pPr>
          </a:lstStyle>
          <a:p>
            <a:pPr lvl="0"/>
            <a:r>
              <a:rPr lang="en-US" dirty="0" smtClean="0"/>
              <a:t>Next Lecture</a:t>
            </a:r>
            <a:endParaRPr lang="en-US" dirty="0"/>
          </a:p>
        </p:txBody>
      </p:sp>
      <p:sp>
        <p:nvSpPr>
          <p:cNvPr id="19" name="Text Placeholder 18"/>
          <p:cNvSpPr>
            <a:spLocks noGrp="1"/>
          </p:cNvSpPr>
          <p:nvPr>
            <p:ph type="body" sz="quarter" idx="14" hasCustomPrompt="1"/>
          </p:nvPr>
        </p:nvSpPr>
        <p:spPr>
          <a:xfrm>
            <a:off x="2916238" y="4005064"/>
            <a:ext cx="4620288" cy="1090702"/>
          </a:xfrm>
        </p:spPr>
        <p:txBody>
          <a:bodyPr/>
          <a:lstStyle>
            <a:lvl1pPr>
              <a:defRPr baseline="0"/>
            </a:lvl1pPr>
          </a:lstStyle>
          <a:p>
            <a:pPr lvl="0"/>
            <a:r>
              <a:rPr lang="en-US" dirty="0" smtClean="0"/>
              <a:t>Content of next lecture</a:t>
            </a:r>
            <a:endParaRPr lang="en-US" dirty="0"/>
          </a:p>
        </p:txBody>
      </p:sp>
      <p:pic>
        <p:nvPicPr>
          <p:cNvPr id="11"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cxnSp>
        <p:nvCxnSpPr>
          <p:cNvPr id="12" name="Straight Connector 11"/>
          <p:cNvCxnSpPr/>
          <p:nvPr userDrawn="1"/>
        </p:nvCxnSpPr>
        <p:spPr>
          <a:xfrm>
            <a:off x="755576" y="3933056"/>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4" name="Title 1"/>
          <p:cNvSpPr txBox="1">
            <a:spLocks/>
          </p:cNvSpPr>
          <p:nvPr userDrawn="1"/>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spTree>
    <p:extLst>
      <p:ext uri="{BB962C8B-B14F-4D97-AF65-F5344CB8AC3E}">
        <p14:creationId xmlns="" xmlns:p14="http://schemas.microsoft.com/office/powerpoint/2010/main" val="1664896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0"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803"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95" y="10459"/>
            <a:ext cx="9139237" cy="9444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ctrTitle"/>
          </p:nvPr>
        </p:nvSpPr>
        <p:spPr/>
        <p:txBody>
          <a:bodyPr/>
          <a:lstStyle/>
          <a:p>
            <a:r>
              <a:rPr lang="en-US" dirty="0" smtClean="0"/>
              <a:t>CSE101-Lec#21</a:t>
            </a:r>
            <a:endParaRPr lang="en-US" dirty="0"/>
          </a:p>
        </p:txBody>
      </p:sp>
      <p:sp>
        <p:nvSpPr>
          <p:cNvPr id="5" name="Subtitle 4"/>
          <p:cNvSpPr>
            <a:spLocks noGrp="1"/>
          </p:cNvSpPr>
          <p:nvPr>
            <p:ph type="subTitle" idx="1"/>
          </p:nvPr>
        </p:nvSpPr>
        <p:spPr/>
        <p:txBody>
          <a:bodyPr/>
          <a:lstStyle/>
          <a:p>
            <a:r>
              <a:rPr lang="en-US" dirty="0" smtClean="0"/>
              <a:t>Some other functions from string handling library</a:t>
            </a:r>
            <a:endParaRPr lang="en-US" dirty="0"/>
          </a:p>
        </p:txBody>
      </p:sp>
    </p:spTree>
    <p:extLst>
      <p:ext uri="{BB962C8B-B14F-4D97-AF65-F5344CB8AC3E}">
        <p14:creationId xmlns="" xmlns:p14="http://schemas.microsoft.com/office/powerpoint/2010/main" val="2788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itoa</a:t>
            </a:r>
            <a:r>
              <a:rPr lang="en-US" dirty="0" smtClean="0"/>
              <a: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000" dirty="0" smtClean="0"/>
              <a:t>Converts an integer </a:t>
            </a:r>
            <a:r>
              <a:rPr lang="en-US" sz="2000" i="1" dirty="0" smtClean="0"/>
              <a:t>value</a:t>
            </a:r>
            <a:r>
              <a:rPr lang="en-US" sz="2000" dirty="0" smtClean="0"/>
              <a:t> to a null-terminated string using the specified </a:t>
            </a:r>
            <a:r>
              <a:rPr lang="en-US" sz="2000" i="1" dirty="0" smtClean="0"/>
              <a:t>base</a:t>
            </a:r>
            <a:r>
              <a:rPr lang="en-US" sz="2000" dirty="0" smtClean="0"/>
              <a:t> and stores the result in the array given by </a:t>
            </a:r>
            <a:r>
              <a:rPr lang="en-US" sz="2000" i="1" dirty="0" err="1" smtClean="0"/>
              <a:t>str</a:t>
            </a:r>
            <a:r>
              <a:rPr lang="en-US" sz="2000" dirty="0" smtClean="0"/>
              <a:t> parameter.</a:t>
            </a:r>
          </a:p>
          <a:p>
            <a:r>
              <a:rPr lang="en-US" sz="2000" dirty="0" smtClean="0"/>
              <a:t>Syntax</a:t>
            </a:r>
          </a:p>
          <a:p>
            <a:pPr>
              <a:buNone/>
            </a:pPr>
            <a:r>
              <a:rPr lang="en-US" sz="2000" dirty="0" smtClean="0"/>
              <a:t>     </a:t>
            </a:r>
            <a:r>
              <a:rPr lang="en-US" sz="2000" dirty="0" err="1" smtClean="0"/>
              <a:t>itoa</a:t>
            </a:r>
            <a:r>
              <a:rPr lang="en-US" sz="2000" dirty="0" smtClean="0"/>
              <a:t> ( </a:t>
            </a:r>
            <a:r>
              <a:rPr lang="en-US" sz="2000" dirty="0" err="1" smtClean="0"/>
              <a:t>int</a:t>
            </a:r>
            <a:r>
              <a:rPr lang="en-US" sz="2000" dirty="0" smtClean="0"/>
              <a:t> value, char * </a:t>
            </a:r>
            <a:r>
              <a:rPr lang="en-US" sz="2000" dirty="0" err="1" smtClean="0"/>
              <a:t>str</a:t>
            </a:r>
            <a:r>
              <a:rPr lang="en-US" sz="2000" dirty="0" smtClean="0"/>
              <a:t>, </a:t>
            </a:r>
            <a:r>
              <a:rPr lang="en-US" sz="2000" dirty="0" err="1" smtClean="0"/>
              <a:t>int</a:t>
            </a:r>
            <a:r>
              <a:rPr lang="en-US" sz="2000" dirty="0" smtClean="0"/>
              <a:t> base );</a:t>
            </a:r>
          </a:p>
          <a:p>
            <a:pPr>
              <a:buNone/>
            </a:pPr>
            <a:r>
              <a:rPr lang="en-US" sz="2000" dirty="0" smtClean="0"/>
              <a:t>	where</a:t>
            </a:r>
          </a:p>
          <a:p>
            <a:pPr>
              <a:buNone/>
            </a:pPr>
            <a:r>
              <a:rPr lang="en-US" sz="2000" dirty="0" smtClean="0"/>
              <a:t>	value: Value to be converted to a string.</a:t>
            </a:r>
          </a:p>
          <a:p>
            <a:pPr>
              <a:buNone/>
            </a:pPr>
            <a:r>
              <a:rPr lang="en-US" sz="2000" dirty="0" smtClean="0"/>
              <a:t>	</a:t>
            </a:r>
            <a:r>
              <a:rPr lang="en-US" sz="2000" dirty="0" err="1" smtClean="0"/>
              <a:t>str</a:t>
            </a:r>
            <a:r>
              <a:rPr lang="en-US" sz="2000" dirty="0" smtClean="0"/>
              <a:t>: Array in memory where to store the resulting null-terminated string.</a:t>
            </a:r>
          </a:p>
          <a:p>
            <a:pPr>
              <a:buNone/>
            </a:pPr>
            <a:r>
              <a:rPr lang="en-US" sz="2000" dirty="0" smtClean="0"/>
              <a:t>	base: Numerical base used to represent the </a:t>
            </a:r>
            <a:r>
              <a:rPr lang="en-US" sz="2000" i="1" dirty="0" smtClean="0"/>
              <a:t>value</a:t>
            </a:r>
            <a:r>
              <a:rPr lang="en-US" sz="2000" dirty="0" smtClean="0"/>
              <a:t> as a string.</a:t>
            </a:r>
            <a:br>
              <a:rPr lang="en-US" sz="2000" dirty="0" smtClean="0"/>
            </a:b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Character arithmetic</a:t>
            </a:r>
            <a:endParaRPr lang="en-US" dirty="0"/>
          </a:p>
        </p:txBody>
      </p:sp>
      <p:sp>
        <p:nvSpPr>
          <p:cNvPr id="4" name="Content Placeholder 3"/>
          <p:cNvSpPr>
            <a:spLocks noGrp="1"/>
          </p:cNvSpPr>
          <p:nvPr>
            <p:ph idx="1"/>
          </p:nvPr>
        </p:nvSpPr>
        <p:spPr/>
        <p:txBody>
          <a:bodyPr/>
          <a:lstStyle/>
          <a:p>
            <a:r>
              <a:rPr lang="en-US" dirty="0" smtClean="0"/>
              <a:t>To perform increment , decrement, addition subtraction operations on the characters.</a:t>
            </a:r>
          </a:p>
          <a:p>
            <a:r>
              <a:rPr lang="en-US" dirty="0" smtClean="0"/>
              <a:t>These operations work on the </a:t>
            </a:r>
            <a:r>
              <a:rPr lang="en-US" b="1" dirty="0" smtClean="0">
                <a:solidFill>
                  <a:schemeClr val="tx2"/>
                </a:solidFill>
              </a:rPr>
              <a:t>ASCII</a:t>
            </a:r>
            <a:r>
              <a:rPr lang="en-US" dirty="0" smtClean="0"/>
              <a:t> value of characters.</a:t>
            </a:r>
          </a:p>
          <a:p>
            <a:r>
              <a:rPr lang="en-US" dirty="0" smtClean="0"/>
              <a:t>Starting from  ASCII value of ‘a’ = 97 to the ASCII value of ‘z’ = 122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endParaRPr lang="en-US" dirty="0"/>
          </a:p>
        </p:txBody>
      </p:sp>
      <p:sp>
        <p:nvSpPr>
          <p:cNvPr id="3" name="Content Placeholder 2"/>
          <p:cNvSpPr>
            <a:spLocks noGrp="1"/>
          </p:cNvSpPr>
          <p:nvPr>
            <p:ph idx="1"/>
          </p:nvPr>
        </p:nvSpPr>
        <p:spPr/>
        <p:txBody>
          <a:bodyPr/>
          <a:lstStyle/>
          <a:p>
            <a:r>
              <a:rPr lang="en-US" dirty="0" smtClean="0"/>
              <a:t>To display next char value</a:t>
            </a:r>
          </a:p>
          <a:p>
            <a:pPr>
              <a:buNone/>
            </a:pPr>
            <a:r>
              <a:rPr lang="en-US" sz="1800" b="1" dirty="0" smtClean="0">
                <a:solidFill>
                  <a:schemeClr val="tx1"/>
                </a:solidFill>
                <a:latin typeface="Courier New" pitchFamily="49" charset="0"/>
                <a:cs typeface="Courier New" pitchFamily="49" charset="0"/>
              </a:rPr>
              <a:t>void main()</a:t>
            </a:r>
          </a:p>
          <a:p>
            <a:pPr>
              <a:buNone/>
            </a:pPr>
            <a:r>
              <a:rPr lang="en-US" sz="1800" b="1" dirty="0" smtClean="0">
                <a:solidFill>
                  <a:schemeClr val="tx1"/>
                </a:solidFill>
                <a:latin typeface="Courier New" pitchFamily="49" charset="0"/>
                <a:cs typeface="Courier New" pitchFamily="49" charset="0"/>
              </a:rPr>
              <a:t>{</a:t>
            </a:r>
          </a:p>
          <a:p>
            <a:pPr>
              <a:buNone/>
            </a:pPr>
            <a:r>
              <a:rPr lang="en-US" sz="1800" b="1" dirty="0" smtClean="0">
                <a:solidFill>
                  <a:schemeClr val="tx1"/>
                </a:solidFill>
                <a:latin typeface="Courier New" pitchFamily="49" charset="0"/>
                <a:cs typeface="Courier New" pitchFamily="49" charset="0"/>
              </a:rPr>
              <a:t>char x = 'a' + 1; </a:t>
            </a:r>
          </a:p>
          <a:p>
            <a:pPr>
              <a:buNone/>
            </a:pPr>
            <a:r>
              <a:rPr lang="en-US" sz="1800" b="1" dirty="0" smtClean="0">
                <a:solidFill>
                  <a:schemeClr val="tx1"/>
                </a:solidFill>
                <a:latin typeface="Courier New" pitchFamily="49" charset="0"/>
                <a:cs typeface="Courier New" pitchFamily="49" charset="0"/>
              </a:rPr>
              <a:t>printf("%c", x); // Display Result = 'b‘</a:t>
            </a:r>
          </a:p>
          <a:p>
            <a:pPr>
              <a:buNone/>
            </a:pPr>
            <a:r>
              <a:rPr lang="en-US" sz="1800" b="1" dirty="0" smtClean="0">
                <a:solidFill>
                  <a:schemeClr val="tx1"/>
                </a:solidFill>
                <a:latin typeface="Courier New" pitchFamily="49" charset="0"/>
                <a:cs typeface="Courier New" pitchFamily="49" charset="0"/>
              </a:rPr>
              <a:t>printf("%c", ++x); // Display Result = ‘c‘</a:t>
            </a:r>
          </a:p>
          <a:p>
            <a:pPr>
              <a:buNone/>
            </a:pPr>
            <a:endParaRPr lang="en-US" sz="1800" b="1" dirty="0" smtClean="0">
              <a:solidFill>
                <a:schemeClr val="tx1"/>
              </a:solidFill>
              <a:latin typeface="Courier New" pitchFamily="49" charset="0"/>
              <a:cs typeface="Courier New" pitchFamily="49" charset="0"/>
            </a:endParaRPr>
          </a:p>
          <a:p>
            <a:pPr>
              <a:buNone/>
            </a:pPr>
            <a:r>
              <a:rPr lang="en-US" sz="1800" b="1" dirty="0" smtClean="0">
                <a:solidFill>
                  <a:schemeClr val="tx1"/>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Decrement </a:t>
            </a:r>
            <a:endParaRPr lang="en-US" dirty="0"/>
          </a:p>
        </p:txBody>
      </p:sp>
      <p:sp>
        <p:nvSpPr>
          <p:cNvPr id="3" name="Content Placeholder 2"/>
          <p:cNvSpPr>
            <a:spLocks noGrp="1"/>
          </p:cNvSpPr>
          <p:nvPr>
            <p:ph idx="1"/>
          </p:nvPr>
        </p:nvSpPr>
        <p:spPr/>
        <p:txBody>
          <a:bodyPr/>
          <a:lstStyle/>
          <a:p>
            <a:r>
              <a:rPr lang="en-US" dirty="0" smtClean="0"/>
              <a:t>To display previous char value</a:t>
            </a:r>
          </a:p>
          <a:p>
            <a:pPr>
              <a:buNone/>
            </a:pPr>
            <a:r>
              <a:rPr lang="en-US" sz="1800" b="1" dirty="0" smtClean="0">
                <a:solidFill>
                  <a:schemeClr val="tx1"/>
                </a:solidFill>
                <a:latin typeface="Courier New" pitchFamily="49" charset="0"/>
                <a:cs typeface="Courier New" pitchFamily="49" charset="0"/>
              </a:rPr>
              <a:t>void main()</a:t>
            </a:r>
          </a:p>
          <a:p>
            <a:pPr>
              <a:buNone/>
            </a:pPr>
            <a:r>
              <a:rPr lang="en-US" sz="1800" b="1" dirty="0" smtClean="0">
                <a:solidFill>
                  <a:schemeClr val="tx1"/>
                </a:solidFill>
                <a:latin typeface="Courier New" pitchFamily="49" charset="0"/>
                <a:cs typeface="Courier New" pitchFamily="49" charset="0"/>
              </a:rPr>
              <a:t>{</a:t>
            </a:r>
          </a:p>
          <a:p>
            <a:pPr>
              <a:buNone/>
            </a:pPr>
            <a:r>
              <a:rPr lang="en-US" sz="1800" b="1" dirty="0" smtClean="0">
                <a:solidFill>
                  <a:schemeClr val="tx1"/>
                </a:solidFill>
                <a:latin typeface="Courier New" pitchFamily="49" charset="0"/>
                <a:cs typeface="Courier New" pitchFamily="49" charset="0"/>
              </a:rPr>
              <a:t>char x = ‘b' - 1; </a:t>
            </a:r>
          </a:p>
          <a:p>
            <a:pPr>
              <a:buNone/>
            </a:pPr>
            <a:r>
              <a:rPr lang="en-US" sz="1800" b="1" dirty="0" smtClean="0">
                <a:solidFill>
                  <a:schemeClr val="tx1"/>
                </a:solidFill>
                <a:latin typeface="Courier New" pitchFamily="49" charset="0"/>
                <a:cs typeface="Courier New" pitchFamily="49" charset="0"/>
              </a:rPr>
              <a:t>printf("%c", x); // Display Result = ‘a‘</a:t>
            </a:r>
          </a:p>
          <a:p>
            <a:pPr>
              <a:buNone/>
            </a:pPr>
            <a:r>
              <a:rPr lang="en-US" sz="1800" b="1" dirty="0" smtClean="0">
                <a:solidFill>
                  <a:schemeClr val="tx1"/>
                </a:solidFill>
                <a:latin typeface="Courier New" pitchFamily="49" charset="0"/>
                <a:cs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a:t>
            </a:r>
            <a:endParaRPr lang="en-US" dirty="0"/>
          </a:p>
        </p:txBody>
      </p:sp>
      <p:sp>
        <p:nvSpPr>
          <p:cNvPr id="3" name="Content Placeholder 2"/>
          <p:cNvSpPr>
            <a:spLocks noGrp="1"/>
          </p:cNvSpPr>
          <p:nvPr>
            <p:ph idx="1"/>
          </p:nvPr>
        </p:nvSpPr>
        <p:spPr/>
        <p:txBody>
          <a:bodyPr>
            <a:normAutofit/>
          </a:bodyPr>
          <a:lstStyle/>
          <a:p>
            <a:r>
              <a:rPr lang="en-US" dirty="0" smtClean="0">
                <a:cs typeface="Courier New" pitchFamily="49" charset="0"/>
              </a:rPr>
              <a:t>Adding two ASCII values</a:t>
            </a:r>
          </a:p>
          <a:p>
            <a:pPr>
              <a:buNone/>
            </a:pPr>
            <a:r>
              <a:rPr lang="en-US" sz="1800" b="1" dirty="0" smtClean="0">
                <a:solidFill>
                  <a:schemeClr val="tx1"/>
                </a:solidFill>
                <a:latin typeface="Courier New" pitchFamily="49" charset="0"/>
                <a:cs typeface="Courier New" pitchFamily="49" charset="0"/>
              </a:rPr>
              <a:t>void main()</a:t>
            </a:r>
          </a:p>
          <a:p>
            <a:pPr>
              <a:buNone/>
            </a:pPr>
            <a:r>
              <a:rPr lang="en-US" sz="1800" b="1" dirty="0" smtClean="0">
                <a:solidFill>
                  <a:schemeClr val="tx1"/>
                </a:solidFill>
                <a:latin typeface="Courier New" pitchFamily="49" charset="0"/>
                <a:cs typeface="Courier New" pitchFamily="49" charset="0"/>
              </a:rPr>
              <a:t>{</a:t>
            </a:r>
          </a:p>
          <a:p>
            <a:pPr>
              <a:buNone/>
            </a:pPr>
            <a:r>
              <a:rPr lang="en-US" sz="1800" b="1" dirty="0" smtClean="0">
                <a:solidFill>
                  <a:schemeClr val="tx1"/>
                </a:solidFill>
                <a:latin typeface="Courier New" pitchFamily="49" charset="0"/>
                <a:cs typeface="Courier New" pitchFamily="49" charset="0"/>
              </a:rPr>
              <a:t>  char x =  'a‘ + ‘c’; </a:t>
            </a:r>
          </a:p>
          <a:p>
            <a:pPr>
              <a:buNone/>
            </a:pPr>
            <a:r>
              <a:rPr lang="en-US" sz="1800" b="1" dirty="0" smtClean="0">
                <a:solidFill>
                  <a:schemeClr val="tx1"/>
                </a:solidFill>
                <a:latin typeface="Courier New" pitchFamily="49" charset="0"/>
                <a:cs typeface="Courier New" pitchFamily="49" charset="0"/>
              </a:rPr>
              <a:t>  printf("%c", x); /* Display Result = - ( addition of ASCII of a and c is 196) */</a:t>
            </a:r>
          </a:p>
          <a:p>
            <a:pPr>
              <a:buNone/>
            </a:pPr>
            <a:r>
              <a:rPr lang="en-US" sz="1800" b="1" dirty="0" smtClean="0">
                <a:solidFill>
                  <a:schemeClr val="tx1"/>
                </a:solidFill>
                <a:latin typeface="Courier New" pitchFamily="49" charset="0"/>
                <a:cs typeface="Courier New" pitchFamily="49" charset="0"/>
              </a:rPr>
              <a:t>}</a:t>
            </a:r>
            <a:endParaRPr lang="en-US" sz="1800" b="1"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a:t>
            </a:r>
            <a:endParaRPr lang="en-US" dirty="0"/>
          </a:p>
        </p:txBody>
      </p:sp>
      <p:sp>
        <p:nvSpPr>
          <p:cNvPr id="3" name="Content Placeholder 2"/>
          <p:cNvSpPr>
            <a:spLocks noGrp="1"/>
          </p:cNvSpPr>
          <p:nvPr>
            <p:ph idx="1"/>
          </p:nvPr>
        </p:nvSpPr>
        <p:spPr/>
        <p:txBody>
          <a:bodyPr>
            <a:normAutofit/>
          </a:bodyPr>
          <a:lstStyle/>
          <a:p>
            <a:pPr lvl="0"/>
            <a:r>
              <a:rPr lang="en-US" dirty="0" smtClean="0">
                <a:solidFill>
                  <a:srgbClr val="0F6FC6"/>
                </a:solidFill>
                <a:cs typeface="Courier New" pitchFamily="49" charset="0"/>
              </a:rPr>
              <a:t>Subtracting two ASCII values</a:t>
            </a:r>
            <a:endParaRPr lang="en-US" sz="1800" b="1" dirty="0" smtClean="0">
              <a:solidFill>
                <a:schemeClr val="tx1"/>
              </a:solidFill>
              <a:latin typeface="Courier New" pitchFamily="49" charset="0"/>
              <a:cs typeface="Courier New" pitchFamily="49" charset="0"/>
            </a:endParaRPr>
          </a:p>
          <a:p>
            <a:pPr>
              <a:buNone/>
            </a:pPr>
            <a:r>
              <a:rPr lang="en-US" sz="1800" b="1" dirty="0" smtClean="0">
                <a:solidFill>
                  <a:schemeClr val="tx1"/>
                </a:solidFill>
                <a:latin typeface="Courier New" pitchFamily="49" charset="0"/>
                <a:cs typeface="Courier New" pitchFamily="49" charset="0"/>
              </a:rPr>
              <a:t>void main()</a:t>
            </a:r>
          </a:p>
          <a:p>
            <a:pPr>
              <a:buNone/>
            </a:pPr>
            <a:r>
              <a:rPr lang="en-US" sz="1800" b="1" dirty="0" smtClean="0">
                <a:solidFill>
                  <a:schemeClr val="tx1"/>
                </a:solidFill>
                <a:latin typeface="Courier New" pitchFamily="49" charset="0"/>
                <a:cs typeface="Courier New" pitchFamily="49" charset="0"/>
              </a:rPr>
              <a:t>{</a:t>
            </a:r>
          </a:p>
          <a:p>
            <a:pPr>
              <a:buNone/>
            </a:pPr>
            <a:r>
              <a:rPr lang="en-US" sz="1800" b="1" dirty="0" smtClean="0">
                <a:solidFill>
                  <a:schemeClr val="tx1"/>
                </a:solidFill>
                <a:latin typeface="Courier New" pitchFamily="49" charset="0"/>
                <a:cs typeface="Courier New" pitchFamily="49" charset="0"/>
              </a:rPr>
              <a:t>  char x =  ‘z’ – ‘a’; </a:t>
            </a:r>
          </a:p>
          <a:p>
            <a:pPr>
              <a:buNone/>
            </a:pPr>
            <a:r>
              <a:rPr lang="en-US" sz="1800" b="1" dirty="0" smtClean="0">
                <a:solidFill>
                  <a:schemeClr val="tx1"/>
                </a:solidFill>
                <a:latin typeface="Courier New" pitchFamily="49" charset="0"/>
                <a:cs typeface="Courier New" pitchFamily="49" charset="0"/>
              </a:rPr>
              <a:t>  printf("%</a:t>
            </a:r>
            <a:r>
              <a:rPr lang="en-US" sz="1800" b="1" dirty="0" err="1" smtClean="0">
                <a:solidFill>
                  <a:schemeClr val="tx1"/>
                </a:solidFill>
                <a:latin typeface="Courier New" pitchFamily="49" charset="0"/>
                <a:cs typeface="Courier New" pitchFamily="49" charset="0"/>
              </a:rPr>
              <a:t>c",x</a:t>
            </a:r>
            <a:r>
              <a:rPr lang="en-US" sz="1800" b="1" dirty="0" smtClean="0">
                <a:solidFill>
                  <a:schemeClr val="tx1"/>
                </a:solidFill>
                <a:latin typeface="Courier New" pitchFamily="49" charset="0"/>
                <a:cs typeface="Courier New" pitchFamily="49" charset="0"/>
              </a:rPr>
              <a:t>); /* Display Result = ↓ (difference between ASCII of z and a ) */</a:t>
            </a:r>
          </a:p>
          <a:p>
            <a:pPr>
              <a:buNone/>
            </a:pPr>
            <a:r>
              <a:rPr lang="en-US" sz="1800" b="1" dirty="0" smtClean="0">
                <a:solidFill>
                  <a:schemeClr val="tx1"/>
                </a:solidFill>
                <a:latin typeface="Courier New" pitchFamily="49" charset="0"/>
                <a:cs typeface="Courier New" pitchFamily="49" charset="0"/>
              </a:rPr>
              <a:t>}</a:t>
            </a:r>
            <a:endParaRPr lang="en-US" sz="1800" b="1" dirty="0">
              <a:solidFill>
                <a:schemeClr val="tx1"/>
              </a:solidFill>
              <a:latin typeface="Courier New" pitchFamily="49" charset="0"/>
              <a:cs typeface="Courier New" pitchFamily="49" charset="0"/>
            </a:endParaRPr>
          </a:p>
        </p:txBody>
      </p:sp>
      <p:grpSp>
        <p:nvGrpSpPr>
          <p:cNvPr id="4" name="Group 3"/>
          <p:cNvGrpSpPr/>
          <p:nvPr/>
        </p:nvGrpSpPr>
        <p:grpSpPr>
          <a:xfrm>
            <a:off x="5867400" y="35814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rot="21303997">
              <a:off x="5303157" y="1800958"/>
              <a:ext cx="2133600" cy="2308324"/>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The friendship game can NOW be made more comprehensive based on ASCII values of characters in the First Names</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Sorting of strings</a:t>
            </a:r>
            <a:endParaRPr lang="en-US" dirty="0"/>
          </a:p>
        </p:txBody>
      </p:sp>
      <p:sp>
        <p:nvSpPr>
          <p:cNvPr id="6" name="Content Placeholder 5"/>
          <p:cNvSpPr>
            <a:spLocks noGrp="1"/>
          </p:cNvSpPr>
          <p:nvPr>
            <p:ph idx="1"/>
          </p:nvPr>
        </p:nvSpPr>
        <p:spPr/>
        <p:txBody>
          <a:bodyPr/>
          <a:lstStyle/>
          <a:p>
            <a:r>
              <a:rPr lang="en-US" dirty="0" smtClean="0"/>
              <a:t>To sort the strings in increasing order.</a:t>
            </a:r>
          </a:p>
          <a:p>
            <a:pPr lvl="1"/>
            <a:r>
              <a:rPr lang="en-US" dirty="0" smtClean="0"/>
              <a:t>That is if list of names is given then sort the list in alphabetical order.</a:t>
            </a:r>
          </a:p>
          <a:p>
            <a:r>
              <a:rPr lang="en-US" dirty="0" smtClean="0"/>
              <a:t>Use </a:t>
            </a:r>
            <a:r>
              <a:rPr lang="en-US" dirty="0" err="1" smtClean="0"/>
              <a:t>strcmp</a:t>
            </a:r>
            <a:r>
              <a:rPr lang="en-US" dirty="0" smtClean="0"/>
              <a:t>() and </a:t>
            </a:r>
            <a:r>
              <a:rPr lang="en-US" dirty="0" err="1" smtClean="0"/>
              <a:t>strcpy</a:t>
            </a:r>
            <a:r>
              <a:rPr lang="en-US" dirty="0" smtClean="0"/>
              <a:t>() functions.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fontScale="77500" lnSpcReduction="20000"/>
          </a:bodyPr>
          <a:lstStyle/>
          <a:p>
            <a:r>
              <a:rPr lang="en-US" dirty="0" smtClean="0"/>
              <a:t>#include&lt;stdio.h&gt;</a:t>
            </a:r>
          </a:p>
          <a:p>
            <a:r>
              <a:rPr lang="en-US" dirty="0" smtClean="0"/>
              <a:t>#include&lt;</a:t>
            </a:r>
            <a:r>
              <a:rPr lang="en-US" dirty="0" err="1" smtClean="0"/>
              <a:t>conio.h</a:t>
            </a:r>
            <a:r>
              <a:rPr lang="en-US" dirty="0" smtClean="0"/>
              <a:t>&gt;</a:t>
            </a:r>
          </a:p>
          <a:p>
            <a:r>
              <a:rPr lang="en-US" dirty="0" smtClean="0"/>
              <a:t>#include&lt;</a:t>
            </a:r>
            <a:r>
              <a:rPr lang="en-US" dirty="0" err="1" smtClean="0"/>
              <a:t>string.h</a:t>
            </a:r>
            <a:r>
              <a:rPr lang="en-US" dirty="0" smtClean="0"/>
              <a:t>&gt;</a:t>
            </a:r>
          </a:p>
          <a:p>
            <a:r>
              <a:rPr lang="en-US" dirty="0" smtClean="0"/>
              <a:t>main()</a:t>
            </a:r>
          </a:p>
          <a:p>
            <a:r>
              <a:rPr lang="en-US" dirty="0" smtClean="0"/>
              <a:t>{</a:t>
            </a:r>
          </a:p>
          <a:p>
            <a:r>
              <a:rPr lang="en-US" dirty="0" smtClean="0"/>
              <a:t>   char name[20][20];</a:t>
            </a:r>
          </a:p>
          <a:p>
            <a:r>
              <a:rPr lang="en-US" dirty="0" smtClean="0"/>
              <a:t>   char temp[20];</a:t>
            </a:r>
          </a:p>
          <a:p>
            <a:r>
              <a:rPr lang="en-US" dirty="0" smtClean="0"/>
              <a:t>   int </a:t>
            </a:r>
            <a:r>
              <a:rPr lang="en-US" dirty="0" err="1" smtClean="0"/>
              <a:t>i,j,n,l</a:t>
            </a:r>
            <a:r>
              <a:rPr lang="en-US" dirty="0" smtClean="0"/>
              <a:t>;</a:t>
            </a:r>
          </a:p>
          <a:p>
            <a:r>
              <a:rPr lang="en-US" dirty="0" smtClean="0"/>
              <a:t>   printf("Enter the no. of string to be sorted");</a:t>
            </a:r>
          </a:p>
          <a:p>
            <a:r>
              <a:rPr lang="en-US" dirty="0" smtClean="0"/>
              <a:t>   scanf("%</a:t>
            </a:r>
            <a:r>
              <a:rPr lang="en-US" dirty="0" err="1" smtClean="0"/>
              <a:t>d",&amp;n</a:t>
            </a:r>
            <a:r>
              <a:rPr lang="en-US" dirty="0" smtClean="0"/>
              <a:t>);</a:t>
            </a:r>
          </a:p>
          <a:p>
            <a:r>
              <a:rPr lang="en-US" dirty="0" smtClean="0"/>
              <a:t>   printf(“Enter %d strings:\n", n);</a:t>
            </a:r>
          </a:p>
          <a:p>
            <a:r>
              <a:rPr lang="en-US" dirty="0" smtClean="0"/>
              <a:t>   for(</a:t>
            </a:r>
            <a:r>
              <a:rPr lang="en-US" dirty="0" err="1" smtClean="0"/>
              <a:t>i</a:t>
            </a:r>
            <a:r>
              <a:rPr lang="en-US" dirty="0" smtClean="0"/>
              <a:t>=0;i&lt;=</a:t>
            </a:r>
            <a:r>
              <a:rPr lang="en-US" dirty="0" err="1" smtClean="0"/>
              <a:t>n;i</a:t>
            </a:r>
            <a:r>
              <a:rPr lang="en-US" dirty="0" smtClean="0"/>
              <a:t>++)</a:t>
            </a:r>
          </a:p>
          <a:p>
            <a:r>
              <a:rPr lang="en-US" dirty="0" smtClean="0"/>
              <a:t>      gets(name[</a:t>
            </a:r>
            <a:r>
              <a:rPr lang="en-US" dirty="0" err="1" smtClean="0"/>
              <a:t>i</a:t>
            </a:r>
            <a:r>
              <a:rPr lang="en-US" dirty="0" smtClean="0"/>
              <a:t>]);</a:t>
            </a:r>
          </a:p>
          <a:p>
            <a:r>
              <a:rPr lang="en-US" dirty="0" smtClean="0"/>
              <a:t>   for(</a:t>
            </a:r>
            <a:r>
              <a:rPr lang="en-US" dirty="0" err="1" smtClean="0"/>
              <a:t>i</a:t>
            </a:r>
            <a:r>
              <a:rPr lang="en-US" dirty="0" smtClean="0"/>
              <a:t>=0;i&lt;=</a:t>
            </a:r>
            <a:r>
              <a:rPr lang="en-US" dirty="0" err="1" smtClean="0"/>
              <a:t>n;i</a:t>
            </a:r>
            <a:r>
              <a:rPr lang="en-US" dirty="0" smtClean="0"/>
              <a:t>++)</a:t>
            </a:r>
          </a:p>
          <a:p>
            <a:r>
              <a:rPr lang="en-US" dirty="0" smtClean="0"/>
              <a:t>   {</a:t>
            </a:r>
          </a:p>
          <a:p>
            <a:r>
              <a:rPr lang="en-US" dirty="0" smtClean="0"/>
              <a:t>      for(j=i+1;j&lt;=</a:t>
            </a:r>
            <a:r>
              <a:rPr lang="en-US" dirty="0" err="1" smtClean="0"/>
              <a:t>n;j</a:t>
            </a:r>
            <a:r>
              <a:rPr lang="en-US" dirty="0" smtClean="0"/>
              <a:t>++)</a:t>
            </a:r>
          </a:p>
          <a:p>
            <a:r>
              <a:rPr lang="en-US" dirty="0" smtClean="0"/>
              <a:t>      {</a:t>
            </a:r>
          </a:p>
          <a:p>
            <a:r>
              <a:rPr lang="en-US" dirty="0" smtClean="0"/>
              <a:t>          l = </a:t>
            </a:r>
            <a:r>
              <a:rPr lang="en-US" dirty="0" err="1" smtClean="0"/>
              <a:t>strcmp</a:t>
            </a:r>
            <a:r>
              <a:rPr lang="en-US" dirty="0" smtClean="0"/>
              <a:t>(name[</a:t>
            </a:r>
            <a:r>
              <a:rPr lang="en-US" dirty="0" err="1" smtClean="0"/>
              <a:t>i</a:t>
            </a:r>
            <a:r>
              <a:rPr lang="en-US" dirty="0" smtClean="0"/>
              <a:t>], name[j]);</a:t>
            </a:r>
          </a:p>
          <a:p>
            <a:r>
              <a:rPr lang="en-US" dirty="0" smtClean="0"/>
              <a:t>          if(l&gt;0) // if first string is greater then swap</a:t>
            </a:r>
          </a:p>
          <a:p>
            <a:r>
              <a:rPr lang="en-US" dirty="0" smtClean="0"/>
              <a:t>          {</a:t>
            </a:r>
          </a:p>
          <a:p>
            <a:r>
              <a:rPr lang="en-US" dirty="0" smtClean="0"/>
              <a:t>            </a:t>
            </a:r>
            <a:r>
              <a:rPr lang="en-US" dirty="0" err="1" smtClean="0"/>
              <a:t>strcpy</a:t>
            </a:r>
            <a:r>
              <a:rPr lang="en-US" dirty="0" smtClean="0"/>
              <a:t>(temp, name[</a:t>
            </a:r>
            <a:r>
              <a:rPr lang="en-US" dirty="0" err="1" smtClean="0"/>
              <a:t>i</a:t>
            </a:r>
            <a:r>
              <a:rPr lang="en-US" dirty="0" smtClean="0"/>
              <a:t>]);</a:t>
            </a:r>
          </a:p>
          <a:p>
            <a:r>
              <a:rPr lang="en-US" dirty="0" smtClean="0"/>
              <a:t>            </a:t>
            </a:r>
            <a:r>
              <a:rPr lang="en-US" dirty="0" err="1" smtClean="0"/>
              <a:t>strcpy</a:t>
            </a:r>
            <a:r>
              <a:rPr lang="en-US" dirty="0" smtClean="0"/>
              <a:t>(name[</a:t>
            </a:r>
            <a:r>
              <a:rPr lang="en-US" dirty="0" err="1" smtClean="0"/>
              <a:t>i</a:t>
            </a:r>
            <a:r>
              <a:rPr lang="en-US" dirty="0" smtClean="0"/>
              <a:t>],name[j]);</a:t>
            </a:r>
          </a:p>
          <a:p>
            <a:r>
              <a:rPr lang="en-US" dirty="0" smtClean="0"/>
              <a:t>            </a:t>
            </a:r>
            <a:r>
              <a:rPr lang="en-US" dirty="0" err="1" smtClean="0"/>
              <a:t>strcpy</a:t>
            </a:r>
            <a:r>
              <a:rPr lang="en-US" dirty="0" smtClean="0"/>
              <a:t>(name[j],temp);</a:t>
            </a:r>
          </a:p>
          <a:p>
            <a:r>
              <a:rPr lang="en-US" dirty="0" smtClean="0"/>
              <a:t>          }</a:t>
            </a:r>
          </a:p>
          <a:p>
            <a:r>
              <a:rPr lang="en-US" dirty="0" smtClean="0"/>
              <a:t>      }</a:t>
            </a:r>
          </a:p>
          <a:p>
            <a:r>
              <a:rPr lang="en-US" dirty="0" smtClean="0"/>
              <a:t>   }</a:t>
            </a:r>
          </a:p>
          <a:p>
            <a:r>
              <a:rPr lang="en-US" dirty="0" smtClean="0"/>
              <a:t>   puts("Sorted list is:\n");</a:t>
            </a:r>
          </a:p>
          <a:p>
            <a:r>
              <a:rPr lang="en-US" dirty="0" smtClean="0"/>
              <a:t>   for(</a:t>
            </a:r>
            <a:r>
              <a:rPr lang="en-US" dirty="0" err="1" smtClean="0"/>
              <a:t>i</a:t>
            </a:r>
            <a:r>
              <a:rPr lang="en-US" dirty="0" smtClean="0"/>
              <a:t>=0;i&lt;=</a:t>
            </a:r>
            <a:r>
              <a:rPr lang="en-US" dirty="0" err="1" smtClean="0"/>
              <a:t>n;i</a:t>
            </a:r>
            <a:r>
              <a:rPr lang="en-US" dirty="0" smtClean="0"/>
              <a:t>++)</a:t>
            </a:r>
          </a:p>
          <a:p>
            <a:r>
              <a:rPr lang="en-US" dirty="0" smtClean="0"/>
              <a:t>      puts(name[</a:t>
            </a:r>
            <a:r>
              <a:rPr lang="en-US" dirty="0" err="1" smtClean="0"/>
              <a:t>i</a:t>
            </a:r>
            <a:r>
              <a:rPr lang="en-US" dirty="0" smtClean="0"/>
              <a:t>]);</a:t>
            </a:r>
          </a:p>
          <a:p>
            <a:r>
              <a:rPr lang="en-US" dirty="0" smtClean="0"/>
              <a:t>   </a:t>
            </a:r>
            <a:r>
              <a:rPr lang="en-US" dirty="0" err="1" smtClean="0"/>
              <a:t>getch</a:t>
            </a:r>
            <a:r>
              <a:rPr lang="en-US" dirty="0" smtClean="0"/>
              <a:t>();</a:t>
            </a:r>
          </a:p>
          <a:p>
            <a:r>
              <a:rPr lang="en-US" dirty="0" smtClean="0"/>
              <a:t>}        </a:t>
            </a:r>
          </a:p>
        </p:txBody>
      </p:sp>
      <p:sp>
        <p:nvSpPr>
          <p:cNvPr id="6" name="Content Placeholder 5"/>
          <p:cNvSpPr>
            <a:spLocks noGrp="1"/>
          </p:cNvSpPr>
          <p:nvPr>
            <p:ph sz="quarter" idx="13"/>
          </p:nvPr>
        </p:nvSpPr>
        <p:spPr>
          <a:xfrm>
            <a:off x="6400800" y="685800"/>
            <a:ext cx="2590800" cy="5486400"/>
          </a:xfrm>
        </p:spPr>
        <p:txBody>
          <a:bodyPr/>
          <a:lstStyle/>
          <a:p>
            <a:r>
              <a:rPr lang="en-US" dirty="0" smtClean="0"/>
              <a:t>Program to sort the strings using arrays.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600201"/>
            <a:ext cx="5486400" cy="3048000"/>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sz="1400" b="1" dirty="0" smtClean="0">
                <a:solidFill>
                  <a:schemeClr val="tx1"/>
                </a:solidFill>
                <a:latin typeface="Courier New" pitchFamily="49" charset="0"/>
                <a:cs typeface="Courier New" pitchFamily="49" charset="0"/>
              </a:rPr>
              <a:t>Enter the no. of string to be sorted 3</a:t>
            </a:r>
          </a:p>
          <a:p>
            <a:pPr>
              <a:buNone/>
            </a:pPr>
            <a:r>
              <a:rPr lang="en-US" sz="1400" b="1" dirty="0" smtClean="0">
                <a:solidFill>
                  <a:schemeClr val="tx1"/>
                </a:solidFill>
                <a:latin typeface="Courier New" pitchFamily="49" charset="0"/>
                <a:cs typeface="Courier New" pitchFamily="49" charset="0"/>
              </a:rPr>
              <a:t>Enter 3 strings</a:t>
            </a:r>
          </a:p>
          <a:p>
            <a:pPr>
              <a:buNone/>
            </a:pPr>
            <a:r>
              <a:rPr lang="en-US" sz="1400" b="1" dirty="0" smtClean="0">
                <a:solidFill>
                  <a:schemeClr val="tx1"/>
                </a:solidFill>
                <a:latin typeface="Courier New" pitchFamily="49" charset="0"/>
                <a:cs typeface="Courier New" pitchFamily="49" charset="0"/>
              </a:rPr>
              <a:t>lovely</a:t>
            </a:r>
          </a:p>
          <a:p>
            <a:pPr>
              <a:buNone/>
            </a:pPr>
            <a:r>
              <a:rPr lang="en-US" sz="1400" b="1" dirty="0" err="1" smtClean="0">
                <a:solidFill>
                  <a:schemeClr val="tx1"/>
                </a:solidFill>
                <a:latin typeface="Courier New" pitchFamily="49" charset="0"/>
                <a:cs typeface="Courier New" pitchFamily="49" charset="0"/>
              </a:rPr>
              <a:t>aananya</a:t>
            </a:r>
            <a:endParaRPr lang="en-US" sz="1400" b="1" dirty="0" smtClean="0">
              <a:solidFill>
                <a:schemeClr val="tx1"/>
              </a:solidFill>
              <a:latin typeface="Courier New" pitchFamily="49" charset="0"/>
              <a:cs typeface="Courier New" pitchFamily="49" charset="0"/>
            </a:endParaRPr>
          </a:p>
          <a:p>
            <a:pPr>
              <a:buNone/>
            </a:pPr>
            <a:r>
              <a:rPr lang="en-US" sz="1400" b="1" dirty="0" err="1" smtClean="0">
                <a:solidFill>
                  <a:schemeClr val="tx1"/>
                </a:solidFill>
                <a:latin typeface="Courier New" pitchFamily="49" charset="0"/>
                <a:cs typeface="Courier New" pitchFamily="49" charset="0"/>
              </a:rPr>
              <a:t>aman</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preet</a:t>
            </a:r>
            <a:endParaRPr lang="en-US" sz="1400" b="1" dirty="0" smtClean="0">
              <a:solidFill>
                <a:schemeClr val="tx1"/>
              </a:solidFill>
              <a:latin typeface="Courier New" pitchFamily="49" charset="0"/>
              <a:cs typeface="Courier New" pitchFamily="49" charset="0"/>
            </a:endParaRPr>
          </a:p>
          <a:p>
            <a:pPr>
              <a:buNone/>
            </a:pPr>
            <a:r>
              <a:rPr lang="en-US" sz="1400" b="1" dirty="0" smtClean="0">
                <a:solidFill>
                  <a:schemeClr val="tx1"/>
                </a:solidFill>
                <a:latin typeface="Courier New" pitchFamily="49" charset="0"/>
                <a:cs typeface="Courier New" pitchFamily="49" charset="0"/>
              </a:rPr>
              <a:t>Sorted list is:</a:t>
            </a:r>
          </a:p>
          <a:p>
            <a:pPr>
              <a:buNone/>
            </a:pPr>
            <a:r>
              <a:rPr lang="en-US" sz="1400" b="1" dirty="0" err="1" smtClean="0">
                <a:solidFill>
                  <a:schemeClr val="tx1"/>
                </a:solidFill>
                <a:latin typeface="Courier New" pitchFamily="49" charset="0"/>
                <a:cs typeface="Courier New" pitchFamily="49" charset="0"/>
              </a:rPr>
              <a:t>aananya</a:t>
            </a:r>
            <a:endParaRPr lang="en-US" sz="1400" b="1" dirty="0" smtClean="0">
              <a:solidFill>
                <a:schemeClr val="tx1"/>
              </a:solidFill>
              <a:latin typeface="Courier New" pitchFamily="49" charset="0"/>
              <a:cs typeface="Courier New" pitchFamily="49" charset="0"/>
            </a:endParaRPr>
          </a:p>
          <a:p>
            <a:pPr>
              <a:buNone/>
            </a:pPr>
            <a:r>
              <a:rPr lang="en-US" sz="1400" b="1" dirty="0" err="1" smtClean="0">
                <a:solidFill>
                  <a:schemeClr val="tx1"/>
                </a:solidFill>
                <a:latin typeface="Courier New" pitchFamily="49" charset="0"/>
                <a:cs typeface="Courier New" pitchFamily="49" charset="0"/>
              </a:rPr>
              <a:t>aman</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preet</a:t>
            </a:r>
            <a:endParaRPr lang="en-US" sz="1400" b="1" dirty="0" smtClean="0">
              <a:solidFill>
                <a:schemeClr val="tx1"/>
              </a:solidFill>
              <a:latin typeface="Courier New" pitchFamily="49" charset="0"/>
              <a:cs typeface="Courier New" pitchFamily="49" charset="0"/>
            </a:endParaRPr>
          </a:p>
          <a:p>
            <a:pPr>
              <a:buNone/>
            </a:pPr>
            <a:r>
              <a:rPr lang="en-US" sz="1400" b="1" dirty="0" smtClean="0">
                <a:solidFill>
                  <a:schemeClr val="tx1"/>
                </a:solidFill>
                <a:latin typeface="Courier New" pitchFamily="49" charset="0"/>
                <a:cs typeface="Courier New" pitchFamily="49" charset="0"/>
              </a:rPr>
              <a:t>lovely</a:t>
            </a:r>
            <a:endParaRPr lang="en-US" sz="1400" b="1"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8000" dirty="0" smtClean="0"/>
              <a:t>QUIZ</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String </a:t>
            </a:r>
            <a:r>
              <a:rPr lang="en-US" dirty="0">
                <a:solidFill>
                  <a:schemeClr val="accent1"/>
                </a:solidFill>
              </a:rPr>
              <a:t>Conversion </a:t>
            </a:r>
            <a:r>
              <a:rPr lang="en-US" dirty="0" smtClean="0">
                <a:solidFill>
                  <a:schemeClr val="accent1"/>
                </a:solidFill>
              </a:rPr>
              <a:t>Functions</a:t>
            </a:r>
          </a:p>
          <a:p>
            <a:r>
              <a:rPr lang="en-US" dirty="0" smtClean="0"/>
              <a:t>Character arithmetic</a:t>
            </a:r>
            <a:endParaRPr lang="en-US" dirty="0" smtClean="0">
              <a:solidFill>
                <a:schemeClr val="accent1"/>
              </a:solidFill>
            </a:endParaRPr>
          </a:p>
          <a:p>
            <a:r>
              <a:rPr lang="en-US" dirty="0" smtClean="0"/>
              <a:t>Sorting of strings.</a:t>
            </a:r>
          </a:p>
        </p:txBody>
      </p:sp>
    </p:spTree>
    <p:extLst>
      <p:ext uri="{BB962C8B-B14F-4D97-AF65-F5344CB8AC3E}">
        <p14:creationId xmlns="" xmlns:p14="http://schemas.microsoft.com/office/powerpoint/2010/main" val="2167197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a:t>
            </a:r>
            <a:r>
              <a:rPr lang="en-US" dirty="0" smtClean="0"/>
              <a:t>the two strings are identical, then </a:t>
            </a:r>
            <a:r>
              <a:rPr lang="en-US" dirty="0" err="1" smtClean="0"/>
              <a:t>strcmp</a:t>
            </a:r>
            <a:r>
              <a:rPr lang="en-US" dirty="0" smtClean="0"/>
              <a:t>() function returns</a:t>
            </a:r>
          </a:p>
          <a:p>
            <a:pPr lvl="1">
              <a:buNone/>
            </a:pPr>
            <a:r>
              <a:rPr lang="en-US" b="1" dirty="0" smtClean="0"/>
              <a:t>A.</a:t>
            </a:r>
            <a:r>
              <a:rPr lang="en-US" dirty="0" smtClean="0"/>
              <a:t>-</a:t>
            </a:r>
            <a:r>
              <a:rPr lang="en-US" dirty="0" smtClean="0"/>
              <a:t>1</a:t>
            </a:r>
          </a:p>
          <a:p>
            <a:pPr lvl="1">
              <a:buNone/>
            </a:pPr>
            <a:r>
              <a:rPr lang="en-US" b="1" dirty="0" smtClean="0"/>
              <a:t>B.</a:t>
            </a:r>
            <a:r>
              <a:rPr lang="en-US" dirty="0" smtClean="0"/>
              <a:t>1</a:t>
            </a:r>
          </a:p>
          <a:p>
            <a:pPr lvl="1">
              <a:buNone/>
            </a:pPr>
            <a:r>
              <a:rPr lang="en-US" b="1" dirty="0" smtClean="0"/>
              <a:t>C.</a:t>
            </a:r>
            <a:r>
              <a:rPr lang="en-US" dirty="0" smtClean="0"/>
              <a:t>0</a:t>
            </a:r>
          </a:p>
          <a:p>
            <a:pPr lvl="1">
              <a:buNone/>
            </a:pPr>
            <a:r>
              <a:rPr lang="en-US" b="1" dirty="0" err="1" smtClean="0"/>
              <a:t>D.</a:t>
            </a:r>
            <a:r>
              <a:rPr lang="en-US" dirty="0" err="1" smtClean="0"/>
              <a:t>Yes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smtClean="0"/>
              <a:t>library function used to find the last occurrence of a character in a string is</a:t>
            </a:r>
          </a:p>
          <a:p>
            <a:pPr lvl="1">
              <a:buNone/>
            </a:pPr>
            <a:r>
              <a:rPr lang="en-US" b="1" dirty="0" err="1" smtClean="0"/>
              <a:t>A.</a:t>
            </a:r>
            <a:r>
              <a:rPr lang="en-US" dirty="0" err="1" smtClean="0"/>
              <a:t>strnstr</a:t>
            </a:r>
            <a:r>
              <a:rPr lang="en-US" dirty="0" smtClean="0"/>
              <a:t>()</a:t>
            </a:r>
          </a:p>
          <a:p>
            <a:pPr lvl="1">
              <a:buNone/>
            </a:pPr>
            <a:r>
              <a:rPr lang="en-US" b="1" dirty="0" err="1" smtClean="0"/>
              <a:t>B.</a:t>
            </a:r>
            <a:r>
              <a:rPr lang="en-US" dirty="0" err="1" smtClean="0"/>
              <a:t>laststr</a:t>
            </a:r>
            <a:r>
              <a:rPr lang="en-US" dirty="0" smtClean="0"/>
              <a:t>()</a:t>
            </a:r>
          </a:p>
          <a:p>
            <a:pPr lvl="1">
              <a:buNone/>
            </a:pPr>
            <a:r>
              <a:rPr lang="en-US" b="1" dirty="0" err="1" smtClean="0"/>
              <a:t>C.</a:t>
            </a:r>
            <a:r>
              <a:rPr lang="en-US" dirty="0" err="1" smtClean="0"/>
              <a:t>strrchr</a:t>
            </a:r>
            <a:r>
              <a:rPr lang="en-US" dirty="0" smtClean="0"/>
              <a:t>()</a:t>
            </a:r>
          </a:p>
          <a:p>
            <a:pPr lvl="1">
              <a:buNone/>
            </a:pPr>
            <a:r>
              <a:rPr lang="en-US" b="1" dirty="0" err="1" smtClean="0"/>
              <a:t>D.</a:t>
            </a:r>
            <a:r>
              <a:rPr lang="en-US" dirty="0" err="1" smtClean="0"/>
              <a:t>strstr</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function is used to find the first occurrence of a given string in another string?</a:t>
            </a:r>
          </a:p>
          <a:p>
            <a:pPr lvl="1">
              <a:buNone/>
            </a:pPr>
            <a:r>
              <a:rPr lang="en-US" b="1" dirty="0" err="1" smtClean="0"/>
              <a:t>A.</a:t>
            </a:r>
            <a:r>
              <a:rPr lang="en-US" dirty="0" err="1" smtClean="0"/>
              <a:t>strchr</a:t>
            </a:r>
            <a:r>
              <a:rPr lang="en-US" dirty="0" smtClean="0"/>
              <a:t>()</a:t>
            </a:r>
          </a:p>
          <a:p>
            <a:pPr lvl="1">
              <a:buNone/>
            </a:pPr>
            <a:r>
              <a:rPr lang="en-US" b="1" dirty="0" err="1" smtClean="0"/>
              <a:t>B.</a:t>
            </a:r>
            <a:r>
              <a:rPr lang="en-US" dirty="0" err="1" smtClean="0"/>
              <a:t>strrchr</a:t>
            </a:r>
            <a:r>
              <a:rPr lang="en-US" dirty="0" smtClean="0"/>
              <a:t>()</a:t>
            </a:r>
          </a:p>
          <a:p>
            <a:pPr lvl="1">
              <a:buNone/>
            </a:pPr>
            <a:r>
              <a:rPr lang="en-US" b="1" dirty="0" err="1" smtClean="0"/>
              <a:t>C.</a:t>
            </a:r>
            <a:r>
              <a:rPr lang="en-US" dirty="0" err="1" smtClean="0"/>
              <a:t>strstr</a:t>
            </a:r>
            <a:r>
              <a:rPr lang="en-US" dirty="0" smtClean="0"/>
              <a:t>()</a:t>
            </a:r>
          </a:p>
          <a:p>
            <a:pPr lvl="1">
              <a:buNone/>
            </a:pPr>
            <a:r>
              <a:rPr lang="en-US" b="1" dirty="0" err="1" smtClean="0"/>
              <a:t>D.</a:t>
            </a:r>
            <a:r>
              <a:rPr lang="en-US" dirty="0" err="1" smtClean="0"/>
              <a:t>strnset</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function is more appropriate for reading in a multi-word string?</a:t>
            </a:r>
          </a:p>
          <a:p>
            <a:pPr lvl="1">
              <a:buNone/>
            </a:pPr>
            <a:r>
              <a:rPr lang="en-US" b="1" dirty="0" err="1" smtClean="0"/>
              <a:t>A.</a:t>
            </a:r>
            <a:r>
              <a:rPr lang="en-US" dirty="0" err="1" smtClean="0"/>
              <a:t>printf</a:t>
            </a:r>
            <a:r>
              <a:rPr lang="en-US" dirty="0" smtClean="0"/>
              <a:t>();</a:t>
            </a:r>
          </a:p>
          <a:p>
            <a:pPr lvl="1">
              <a:buNone/>
            </a:pPr>
            <a:r>
              <a:rPr lang="en-US" b="1" dirty="0" err="1" smtClean="0"/>
              <a:t>B.</a:t>
            </a:r>
            <a:r>
              <a:rPr lang="en-US" dirty="0" err="1" smtClean="0"/>
              <a:t>scanf</a:t>
            </a:r>
            <a:r>
              <a:rPr lang="en-US" dirty="0" smtClean="0"/>
              <a:t>();</a:t>
            </a:r>
          </a:p>
          <a:p>
            <a:pPr lvl="1">
              <a:buNone/>
            </a:pPr>
            <a:r>
              <a:rPr lang="en-US" b="1" dirty="0" err="1" smtClean="0"/>
              <a:t>C.</a:t>
            </a:r>
            <a:r>
              <a:rPr lang="en-US" dirty="0" err="1" smtClean="0"/>
              <a:t>gets</a:t>
            </a:r>
            <a:r>
              <a:rPr lang="en-US" dirty="0" smtClean="0"/>
              <a:t>();</a:t>
            </a:r>
          </a:p>
          <a:p>
            <a:pPr lvl="1">
              <a:buNone/>
            </a:pPr>
            <a:r>
              <a:rPr lang="en-US" b="1" dirty="0" err="1" smtClean="0"/>
              <a:t>D.</a:t>
            </a:r>
            <a:r>
              <a:rPr lang="en-US" dirty="0" err="1" smtClean="0"/>
              <a:t>puts</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b="1" dirty="0" smtClean="0"/>
              <a:t>#</a:t>
            </a:r>
            <a:r>
              <a:rPr lang="en-US" b="1" dirty="0" smtClean="0"/>
              <a:t>include&lt;</a:t>
            </a:r>
            <a:r>
              <a:rPr lang="en-US" b="1" dirty="0" err="1" smtClean="0"/>
              <a:t>string.h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smtClean="0"/>
              <a:t>char </a:t>
            </a:r>
            <a:r>
              <a:rPr lang="en-US" dirty="0" smtClean="0"/>
              <a:t>str1[20] = "Hello", str2[20] = " World"; </a:t>
            </a:r>
            <a:endParaRPr lang="en-US" dirty="0" smtClean="0"/>
          </a:p>
          <a:p>
            <a:pPr>
              <a:buNone/>
            </a:pPr>
            <a:r>
              <a:rPr lang="en-US" dirty="0" err="1" smtClean="0"/>
              <a:t>printf</a:t>
            </a:r>
            <a:r>
              <a:rPr lang="en-US" dirty="0" smtClean="0"/>
              <a:t>("%s\n", </a:t>
            </a:r>
            <a:r>
              <a:rPr lang="en-US" dirty="0" err="1" smtClean="0"/>
              <a:t>strcpy</a:t>
            </a:r>
            <a:r>
              <a:rPr lang="en-US" dirty="0" smtClean="0"/>
              <a:t>(str2, </a:t>
            </a:r>
            <a:r>
              <a:rPr lang="en-US" dirty="0" err="1" smtClean="0"/>
              <a:t>strcat</a:t>
            </a:r>
            <a:r>
              <a:rPr lang="en-US" dirty="0" smtClean="0"/>
              <a:t>(str1, str2)));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Hello</a:t>
            </a:r>
            <a:endParaRPr lang="en-US" dirty="0" smtClean="0"/>
          </a:p>
          <a:p>
            <a:pPr lvl="1">
              <a:buNone/>
            </a:pPr>
            <a:r>
              <a:rPr lang="en-US" b="1" dirty="0" err="1" smtClean="0"/>
              <a:t>B.</a:t>
            </a:r>
            <a:r>
              <a:rPr lang="en-US" dirty="0" err="1" smtClean="0"/>
              <a:t>World</a:t>
            </a:r>
            <a:endParaRPr lang="en-US" dirty="0" smtClean="0"/>
          </a:p>
          <a:p>
            <a:pPr lvl="1">
              <a:buNone/>
            </a:pPr>
            <a:r>
              <a:rPr lang="en-US" b="1" dirty="0" err="1" smtClean="0"/>
              <a:t>C.</a:t>
            </a:r>
            <a:r>
              <a:rPr lang="en-US" dirty="0" err="1" smtClean="0"/>
              <a:t>Hello</a:t>
            </a:r>
            <a:r>
              <a:rPr lang="en-US" dirty="0" smtClean="0"/>
              <a:t> World</a:t>
            </a:r>
          </a:p>
          <a:p>
            <a:pPr lvl="1">
              <a:buNone/>
            </a:pPr>
            <a:r>
              <a:rPr lang="en-US" b="1" dirty="0" err="1" smtClean="0"/>
              <a:t>D.</a:t>
            </a:r>
            <a:r>
              <a:rPr lang="en-US" dirty="0" err="1" smtClean="0"/>
              <a:t>WorldHello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b="1" dirty="0" smtClean="0"/>
              <a:t>#</a:t>
            </a:r>
            <a:r>
              <a:rPr lang="en-US" b="1" dirty="0" smtClean="0"/>
              <a:t>include&lt;</a:t>
            </a:r>
            <a:r>
              <a:rPr lang="en-US" b="1" dirty="0" err="1" smtClean="0"/>
              <a:t>string.h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err="1" smtClean="0"/>
              <a:t>printf</a:t>
            </a:r>
            <a:r>
              <a:rPr lang="en-US" dirty="0" smtClean="0"/>
              <a:t>("%d\n", </a:t>
            </a:r>
            <a:r>
              <a:rPr lang="en-US" dirty="0" err="1" smtClean="0"/>
              <a:t>strlen</a:t>
            </a:r>
            <a:r>
              <a:rPr lang="en-US" dirty="0" smtClean="0"/>
              <a:t>("123456"));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smtClean="0"/>
              <a:t>A.</a:t>
            </a:r>
            <a:r>
              <a:rPr lang="en-US" dirty="0" smtClean="0"/>
              <a:t>6</a:t>
            </a:r>
          </a:p>
          <a:p>
            <a:pPr lvl="1">
              <a:buNone/>
            </a:pPr>
            <a:r>
              <a:rPr lang="en-US" b="1" dirty="0" smtClean="0"/>
              <a:t>B.</a:t>
            </a:r>
            <a:r>
              <a:rPr lang="en-US" dirty="0" smtClean="0"/>
              <a:t>12</a:t>
            </a:r>
          </a:p>
          <a:p>
            <a:pPr lvl="1">
              <a:buNone/>
            </a:pPr>
            <a:r>
              <a:rPr lang="en-US" b="1" dirty="0" smtClean="0"/>
              <a:t>C.</a:t>
            </a:r>
            <a:r>
              <a:rPr lang="en-US" dirty="0" smtClean="0"/>
              <a:t>7</a:t>
            </a:r>
          </a:p>
          <a:p>
            <a:pPr lvl="1">
              <a:buNone/>
            </a:pPr>
            <a:r>
              <a:rPr lang="en-US" b="1" dirty="0" smtClean="0"/>
              <a:t>D.</a:t>
            </a:r>
            <a:r>
              <a:rPr lang="en-US" dirty="0" smtClean="0"/>
              <a:t>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endParaRPr lang="en-US" dirty="0" smtClean="0"/>
          </a:p>
        </p:txBody>
      </p:sp>
      <p:sp>
        <p:nvSpPr>
          <p:cNvPr id="3" name="Content Placeholder 2"/>
          <p:cNvSpPr>
            <a:spLocks noGrp="1"/>
          </p:cNvSpPr>
          <p:nvPr>
            <p:ph idx="1"/>
          </p:nvPr>
        </p:nvSpPr>
        <p:spPr/>
        <p:txBody>
          <a:bodyPr>
            <a:normAutofit fontScale="925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err="1" smtClean="0"/>
              <a:t>printf</a:t>
            </a:r>
            <a:r>
              <a:rPr lang="en-US" dirty="0" smtClean="0"/>
              <a:t>(5</a:t>
            </a:r>
            <a:r>
              <a:rPr lang="en-US" dirty="0" smtClean="0"/>
              <a:t>+"Good Morning\n");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Good</a:t>
            </a:r>
            <a:r>
              <a:rPr lang="en-US" dirty="0" smtClean="0"/>
              <a:t> Morning</a:t>
            </a:r>
          </a:p>
          <a:p>
            <a:pPr lvl="1">
              <a:buNone/>
            </a:pPr>
            <a:r>
              <a:rPr lang="en-US" b="1" dirty="0" err="1" smtClean="0"/>
              <a:t>B.</a:t>
            </a:r>
            <a:r>
              <a:rPr lang="en-US" dirty="0" err="1" smtClean="0"/>
              <a:t>Good</a:t>
            </a:r>
            <a:endParaRPr lang="en-US" dirty="0" smtClean="0"/>
          </a:p>
          <a:p>
            <a:pPr lvl="1">
              <a:buNone/>
            </a:pPr>
            <a:r>
              <a:rPr lang="en-US" b="1" dirty="0" smtClean="0"/>
              <a:t>C.</a:t>
            </a:r>
            <a:r>
              <a:rPr lang="en-US" dirty="0" smtClean="0"/>
              <a:t>M</a:t>
            </a:r>
          </a:p>
          <a:p>
            <a:pPr lvl="1">
              <a:buNone/>
            </a:pPr>
            <a:r>
              <a:rPr lang="en-US" b="1" dirty="0" err="1" smtClean="0"/>
              <a:t>D.</a:t>
            </a:r>
            <a:r>
              <a:rPr lang="en-US" dirty="0" err="1" smtClean="0"/>
              <a:t>Morning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b="1" dirty="0" smtClean="0"/>
              <a:t>#</a:t>
            </a:r>
            <a:r>
              <a:rPr lang="en-US" b="1" dirty="0" smtClean="0"/>
              <a:t>include&lt;</a:t>
            </a:r>
            <a:r>
              <a:rPr lang="en-US" b="1" dirty="0" err="1" smtClean="0"/>
              <a:t>string.h</a:t>
            </a:r>
            <a:r>
              <a:rPr lang="en-US" b="1" dirty="0" smtClean="0"/>
              <a:t>&gt;</a:t>
            </a:r>
          </a:p>
          <a:p>
            <a:pPr>
              <a:buNone/>
            </a:pPr>
            <a:r>
              <a:rPr lang="en-US" dirty="0" smtClean="0"/>
              <a:t> </a:t>
            </a:r>
            <a:r>
              <a:rPr lang="en-US" dirty="0" err="1" smtClean="0"/>
              <a:t>int</a:t>
            </a:r>
            <a:r>
              <a:rPr lang="en-US" dirty="0" smtClean="0"/>
              <a:t> main() </a:t>
            </a:r>
            <a:endParaRPr lang="en-US" dirty="0" smtClean="0"/>
          </a:p>
          <a:p>
            <a:pPr>
              <a:buNone/>
            </a:pPr>
            <a:r>
              <a:rPr lang="en-US" dirty="0" smtClean="0"/>
              <a:t>{ </a:t>
            </a:r>
          </a:p>
          <a:p>
            <a:pPr>
              <a:buNone/>
            </a:pPr>
            <a:r>
              <a:rPr lang="en-US" dirty="0" smtClean="0"/>
              <a:t>char </a:t>
            </a:r>
            <a:r>
              <a:rPr lang="en-US" dirty="0" err="1" smtClean="0"/>
              <a:t>str</a:t>
            </a:r>
            <a:r>
              <a:rPr lang="en-US" dirty="0" smtClean="0"/>
              <a:t>[] = "India\0\BIX\0"; </a:t>
            </a:r>
            <a:endParaRPr lang="en-US" dirty="0" smtClean="0"/>
          </a:p>
          <a:p>
            <a:pPr>
              <a:buNone/>
            </a:pPr>
            <a:r>
              <a:rPr lang="en-US" dirty="0" err="1" smtClean="0"/>
              <a:t>printf</a:t>
            </a:r>
            <a:r>
              <a:rPr lang="en-US" dirty="0" smtClean="0"/>
              <a:t>("%s\n", </a:t>
            </a:r>
            <a:r>
              <a:rPr lang="en-US" dirty="0" err="1" smtClean="0"/>
              <a:t>str</a:t>
            </a:r>
            <a:r>
              <a:rPr lang="en-US" dirty="0" smtClean="0"/>
              <a:t>);</a:t>
            </a:r>
          </a:p>
          <a:p>
            <a:pPr>
              <a:buNone/>
            </a:pPr>
            <a:r>
              <a:rPr lang="en-US" dirty="0" smtClean="0"/>
              <a:t> </a:t>
            </a:r>
            <a:r>
              <a:rPr lang="en-US" dirty="0" smtClean="0"/>
              <a:t>return 0; </a:t>
            </a:r>
            <a:endParaRPr lang="en-US" dirty="0" smtClean="0"/>
          </a:p>
          <a:p>
            <a:pPr>
              <a:buNone/>
            </a:pPr>
            <a:r>
              <a:rPr lang="en-US" dirty="0" smtClean="0"/>
              <a:t>} </a:t>
            </a:r>
            <a:endParaRPr lang="en-US" dirty="0" smtClean="0"/>
          </a:p>
          <a:p>
            <a:pPr lvl="1">
              <a:buNone/>
            </a:pPr>
            <a:r>
              <a:rPr lang="en-US" b="1" dirty="0" smtClean="0"/>
              <a:t>A.</a:t>
            </a:r>
            <a:r>
              <a:rPr lang="en-US" dirty="0" smtClean="0"/>
              <a:t>BIX</a:t>
            </a:r>
          </a:p>
          <a:p>
            <a:pPr lvl="1">
              <a:buNone/>
            </a:pPr>
            <a:r>
              <a:rPr lang="en-US" b="1" dirty="0" err="1" smtClean="0"/>
              <a:t>B.</a:t>
            </a:r>
            <a:r>
              <a:rPr lang="en-US" dirty="0" err="1" smtClean="0"/>
              <a:t>India</a:t>
            </a:r>
            <a:endParaRPr lang="en-US" dirty="0" smtClean="0"/>
          </a:p>
          <a:p>
            <a:pPr lvl="1">
              <a:buNone/>
            </a:pPr>
            <a:r>
              <a:rPr lang="en-US" b="1" dirty="0" err="1" smtClean="0"/>
              <a:t>C.</a:t>
            </a:r>
            <a:r>
              <a:rPr lang="en-US" dirty="0" err="1" smtClean="0"/>
              <a:t>India</a:t>
            </a:r>
            <a:r>
              <a:rPr lang="en-US" dirty="0" smtClean="0"/>
              <a:t> BIX</a:t>
            </a:r>
          </a:p>
          <a:p>
            <a:pPr lvl="1">
              <a:buNone/>
            </a:pPr>
            <a:r>
              <a:rPr lang="en-US" b="1" dirty="0" err="1" smtClean="0"/>
              <a:t>D.</a:t>
            </a:r>
            <a:r>
              <a:rPr lang="en-US" dirty="0" err="1" smtClean="0"/>
              <a:t>India</a:t>
            </a:r>
            <a:r>
              <a:rPr lang="en-US" dirty="0" smtClean="0"/>
              <a:t>\0BIX</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err="1" smtClean="0"/>
              <a:t>printf</a:t>
            </a:r>
            <a:r>
              <a:rPr lang="en-US" dirty="0" smtClean="0"/>
              <a:t>("India", "BIX\n");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Error</a:t>
            </a:r>
            <a:endParaRPr lang="en-US" dirty="0" smtClean="0"/>
          </a:p>
          <a:p>
            <a:pPr lvl="1">
              <a:buNone/>
            </a:pPr>
            <a:r>
              <a:rPr lang="en-US" b="1" dirty="0" err="1" smtClean="0"/>
              <a:t>B.</a:t>
            </a:r>
            <a:r>
              <a:rPr lang="en-US" dirty="0" err="1" smtClean="0"/>
              <a:t>India</a:t>
            </a:r>
            <a:r>
              <a:rPr lang="en-US" dirty="0" smtClean="0"/>
              <a:t> BIX </a:t>
            </a:r>
          </a:p>
          <a:p>
            <a:pPr lvl="1">
              <a:buNone/>
            </a:pPr>
            <a:r>
              <a:rPr lang="en-US" b="1" dirty="0" err="1" smtClean="0"/>
              <a:t>C.</a:t>
            </a:r>
            <a:r>
              <a:rPr lang="en-US" dirty="0" err="1" smtClean="0"/>
              <a:t>India</a:t>
            </a:r>
            <a:endParaRPr lang="en-US" dirty="0" smtClean="0"/>
          </a:p>
          <a:p>
            <a:pPr lvl="1">
              <a:buNone/>
            </a:pPr>
            <a:r>
              <a:rPr lang="en-US" b="1" dirty="0" smtClean="0"/>
              <a:t>D.</a:t>
            </a:r>
            <a:r>
              <a:rPr lang="en-US" dirty="0" smtClean="0"/>
              <a:t>BIX</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smtClean="0"/>
              <a:t>char </a:t>
            </a:r>
            <a:r>
              <a:rPr lang="en-US" dirty="0" smtClean="0"/>
              <a:t>*names[] = { "Suresh", "Siva", "</a:t>
            </a:r>
            <a:r>
              <a:rPr lang="en-US" dirty="0" err="1" smtClean="0"/>
              <a:t>Sona</a:t>
            </a:r>
            <a:r>
              <a:rPr lang="en-US" dirty="0" smtClean="0"/>
              <a:t>", "</a:t>
            </a:r>
            <a:r>
              <a:rPr lang="en-US" dirty="0" err="1" smtClean="0"/>
              <a:t>Baiju</a:t>
            </a:r>
            <a:r>
              <a:rPr lang="en-US" dirty="0" smtClean="0"/>
              <a:t>", "</a:t>
            </a:r>
            <a:r>
              <a:rPr lang="en-US" dirty="0" err="1" smtClean="0"/>
              <a:t>Ritu</a:t>
            </a:r>
            <a:r>
              <a:rPr lang="en-US" dirty="0" smtClean="0"/>
              <a:t>"}; </a:t>
            </a:r>
            <a:endParaRPr lang="en-US" dirty="0" smtClean="0"/>
          </a:p>
          <a:p>
            <a:pPr>
              <a:buNone/>
            </a:pPr>
            <a:r>
              <a:rPr lang="en-US" dirty="0" err="1" smtClean="0"/>
              <a:t>int</a:t>
            </a:r>
            <a:r>
              <a:rPr lang="en-US" dirty="0" smtClean="0"/>
              <a:t> </a:t>
            </a:r>
            <a:r>
              <a:rPr lang="en-US" dirty="0" err="1" smtClean="0"/>
              <a:t>i</a:t>
            </a:r>
            <a:r>
              <a:rPr lang="en-US" dirty="0" smtClean="0"/>
              <a:t>; </a:t>
            </a:r>
            <a:endParaRPr lang="en-US" dirty="0" smtClean="0"/>
          </a:p>
          <a:p>
            <a:pPr>
              <a:buNone/>
            </a:pPr>
            <a:r>
              <a:rPr lang="en-US" dirty="0" smtClean="0"/>
              <a:t>char </a:t>
            </a:r>
            <a:r>
              <a:rPr lang="en-US" dirty="0" smtClean="0"/>
              <a:t>*t</a:t>
            </a:r>
            <a:r>
              <a:rPr lang="en-US" dirty="0" smtClean="0"/>
              <a:t>;</a:t>
            </a:r>
          </a:p>
          <a:p>
            <a:pPr>
              <a:buNone/>
            </a:pPr>
            <a:r>
              <a:rPr lang="en-US" dirty="0" smtClean="0"/>
              <a:t> </a:t>
            </a:r>
            <a:r>
              <a:rPr lang="en-US" dirty="0" smtClean="0"/>
              <a:t>t = names[3]; </a:t>
            </a:r>
            <a:endParaRPr lang="en-US" dirty="0" smtClean="0"/>
          </a:p>
          <a:p>
            <a:pPr>
              <a:buNone/>
            </a:pPr>
            <a:r>
              <a:rPr lang="en-US" dirty="0" smtClean="0"/>
              <a:t>names[3</a:t>
            </a:r>
            <a:r>
              <a:rPr lang="en-US" dirty="0" smtClean="0"/>
              <a:t>] = names[4]; </a:t>
            </a:r>
            <a:endParaRPr lang="en-US" dirty="0" smtClean="0"/>
          </a:p>
          <a:p>
            <a:pPr>
              <a:buNone/>
            </a:pPr>
            <a:r>
              <a:rPr lang="en-US" dirty="0" smtClean="0"/>
              <a:t>names[4</a:t>
            </a:r>
            <a:r>
              <a:rPr lang="en-US" dirty="0" smtClean="0"/>
              <a:t>] = t; </a:t>
            </a:r>
            <a:endParaRPr lang="en-US" dirty="0" smtClean="0"/>
          </a:p>
          <a:p>
            <a:pPr>
              <a:buNone/>
            </a:pPr>
            <a:r>
              <a:rPr lang="en-US" dirty="0" smtClean="0"/>
              <a:t>for(</a:t>
            </a:r>
            <a:r>
              <a:rPr lang="en-US" dirty="0" err="1" smtClean="0"/>
              <a:t>i</a:t>
            </a:r>
            <a:r>
              <a:rPr lang="en-US" dirty="0" smtClean="0"/>
              <a:t>=0</a:t>
            </a:r>
            <a:r>
              <a:rPr lang="en-US" dirty="0" smtClean="0"/>
              <a:t>; </a:t>
            </a:r>
            <a:r>
              <a:rPr lang="en-US" dirty="0" err="1" smtClean="0"/>
              <a:t>i</a:t>
            </a:r>
            <a:r>
              <a:rPr lang="en-US" dirty="0" smtClean="0"/>
              <a:t>&lt;=4; </a:t>
            </a:r>
            <a:r>
              <a:rPr lang="en-US" dirty="0" err="1" smtClean="0"/>
              <a:t>i</a:t>
            </a:r>
            <a:r>
              <a:rPr lang="en-US" dirty="0" smtClean="0"/>
              <a:t>++) </a:t>
            </a:r>
            <a:endParaRPr lang="en-US" dirty="0" smtClean="0"/>
          </a:p>
          <a:p>
            <a:pPr>
              <a:buNone/>
            </a:pPr>
            <a:r>
              <a:rPr lang="en-US" dirty="0" err="1" smtClean="0"/>
              <a:t>printf</a:t>
            </a:r>
            <a:r>
              <a:rPr lang="en-US" dirty="0" smtClean="0"/>
              <a:t>("%s,", names[</a:t>
            </a:r>
            <a:r>
              <a:rPr lang="en-US" dirty="0" err="1" smtClean="0"/>
              <a:t>i</a:t>
            </a:r>
            <a:r>
              <a:rPr lang="en-US" dirty="0" smtClean="0"/>
              <a:t>]);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Suresh</a:t>
            </a:r>
            <a:r>
              <a:rPr lang="en-US" dirty="0" smtClean="0"/>
              <a:t>, Siva, </a:t>
            </a:r>
            <a:r>
              <a:rPr lang="en-US" dirty="0" err="1" smtClean="0"/>
              <a:t>Sona</a:t>
            </a:r>
            <a:r>
              <a:rPr lang="en-US" dirty="0" smtClean="0"/>
              <a:t>, </a:t>
            </a:r>
            <a:r>
              <a:rPr lang="en-US" dirty="0" err="1" smtClean="0"/>
              <a:t>Baiju</a:t>
            </a:r>
            <a:r>
              <a:rPr lang="en-US" dirty="0" smtClean="0"/>
              <a:t>, </a:t>
            </a:r>
            <a:r>
              <a:rPr lang="en-US" dirty="0" err="1" smtClean="0"/>
              <a:t>Ritu</a:t>
            </a:r>
            <a:endParaRPr lang="en-US" dirty="0" smtClean="0"/>
          </a:p>
          <a:p>
            <a:pPr lvl="1">
              <a:buNone/>
            </a:pPr>
            <a:r>
              <a:rPr lang="en-US" b="1" dirty="0" err="1" smtClean="0"/>
              <a:t>B.</a:t>
            </a:r>
            <a:r>
              <a:rPr lang="en-US" dirty="0" err="1" smtClean="0"/>
              <a:t>Suresh</a:t>
            </a:r>
            <a:r>
              <a:rPr lang="en-US" dirty="0" smtClean="0"/>
              <a:t>, Siva, </a:t>
            </a:r>
            <a:r>
              <a:rPr lang="en-US" dirty="0" err="1" smtClean="0"/>
              <a:t>Sona</a:t>
            </a:r>
            <a:r>
              <a:rPr lang="en-US" dirty="0" smtClean="0"/>
              <a:t>, </a:t>
            </a:r>
            <a:r>
              <a:rPr lang="en-US" dirty="0" err="1" smtClean="0"/>
              <a:t>Ritu</a:t>
            </a:r>
            <a:r>
              <a:rPr lang="en-US" dirty="0" smtClean="0"/>
              <a:t>, </a:t>
            </a:r>
            <a:r>
              <a:rPr lang="en-US" dirty="0" err="1" smtClean="0"/>
              <a:t>Baiju</a:t>
            </a:r>
            <a:endParaRPr lang="en-US" dirty="0" smtClean="0"/>
          </a:p>
          <a:p>
            <a:pPr lvl="1">
              <a:buNone/>
            </a:pPr>
            <a:r>
              <a:rPr lang="en-US" b="1" dirty="0" err="1" smtClean="0"/>
              <a:t>C.</a:t>
            </a:r>
            <a:r>
              <a:rPr lang="en-US" dirty="0" err="1" smtClean="0"/>
              <a:t>Suresh</a:t>
            </a:r>
            <a:r>
              <a:rPr lang="en-US" dirty="0" smtClean="0"/>
              <a:t>, Siva, </a:t>
            </a:r>
            <a:r>
              <a:rPr lang="en-US" dirty="0" err="1" smtClean="0"/>
              <a:t>Baiju</a:t>
            </a:r>
            <a:r>
              <a:rPr lang="en-US" dirty="0" smtClean="0"/>
              <a:t>, </a:t>
            </a:r>
            <a:r>
              <a:rPr lang="en-US" dirty="0" err="1" smtClean="0"/>
              <a:t>Sona</a:t>
            </a:r>
            <a:r>
              <a:rPr lang="en-US" dirty="0" smtClean="0"/>
              <a:t>, </a:t>
            </a:r>
            <a:r>
              <a:rPr lang="en-US" dirty="0" err="1" smtClean="0"/>
              <a:t>Ritu</a:t>
            </a:r>
            <a:endParaRPr lang="en-US" dirty="0" smtClean="0"/>
          </a:p>
          <a:p>
            <a:pPr lvl="1">
              <a:buNone/>
            </a:pPr>
            <a:r>
              <a:rPr lang="en-US" b="1" dirty="0" err="1" smtClean="0"/>
              <a:t>D.</a:t>
            </a:r>
            <a:r>
              <a:rPr lang="en-US" dirty="0" err="1" smtClean="0"/>
              <a:t>Suresh</a:t>
            </a:r>
            <a:r>
              <a:rPr lang="en-US" dirty="0" smtClean="0"/>
              <a:t>, Siva, </a:t>
            </a:r>
            <a:r>
              <a:rPr lang="en-US" dirty="0" err="1" smtClean="0"/>
              <a:t>Ritu</a:t>
            </a:r>
            <a:r>
              <a:rPr lang="en-US" dirty="0" smtClean="0"/>
              <a:t>, </a:t>
            </a:r>
            <a:r>
              <a:rPr lang="en-US" dirty="0" err="1" smtClean="0"/>
              <a:t>Sona</a:t>
            </a:r>
            <a:r>
              <a:rPr lang="en-US" dirty="0" smtClean="0"/>
              <a:t>, </a:t>
            </a:r>
            <a:r>
              <a:rPr lang="en-US" dirty="0" err="1" smtClean="0"/>
              <a:t>Baiju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Conversion Functions </a:t>
            </a:r>
          </a:p>
        </p:txBody>
      </p:sp>
      <p:sp>
        <p:nvSpPr>
          <p:cNvPr id="2" name="Content Placeholder 1"/>
          <p:cNvSpPr>
            <a:spLocks noGrp="1"/>
          </p:cNvSpPr>
          <p:nvPr>
            <p:ph idx="1"/>
          </p:nvPr>
        </p:nvSpPr>
        <p:spPr/>
        <p:txBody>
          <a:bodyPr>
            <a:normAutofit fontScale="77500" lnSpcReduction="20000"/>
          </a:bodyPr>
          <a:lstStyle/>
          <a:p>
            <a:pPr algn="just"/>
            <a:r>
              <a:rPr lang="en-US" dirty="0" smtClean="0"/>
              <a:t>The header file </a:t>
            </a:r>
            <a:r>
              <a:rPr lang="en-US" dirty="0" err="1" smtClean="0"/>
              <a:t>stdlib.h</a:t>
            </a:r>
            <a:r>
              <a:rPr lang="en-US" dirty="0" smtClean="0"/>
              <a:t> includes functions, used for different conversions.</a:t>
            </a:r>
          </a:p>
          <a:p>
            <a:pPr algn="just"/>
            <a:r>
              <a:rPr lang="en-US" dirty="0" smtClean="0"/>
              <a:t>When we get input of a different type other than the type of variable in which the value is being stored, it warrants the need to convert that type into another type.</a:t>
            </a:r>
          </a:p>
          <a:p>
            <a:pPr algn="just"/>
            <a:r>
              <a:rPr lang="en-US" dirty="0" smtClean="0"/>
              <a:t>These conversion functions take an argument of a type and return it after converting into another type.</a:t>
            </a:r>
          </a:p>
          <a:p>
            <a:pPr algn="just"/>
            <a:r>
              <a:rPr lang="en-US" dirty="0" smtClean="0"/>
              <a:t>Many times in C programs, expressions contain variables and constants of different data types. For calculation purposes, they need to be converted to the same data type. When you convert one data type into another, the method is termed type conversion</a:t>
            </a:r>
            <a:endParaRPr lang="en-US" dirty="0">
              <a:solidFill>
                <a:schemeClr val="accent1"/>
              </a:solidFill>
            </a:endParaRPr>
          </a:p>
        </p:txBody>
      </p:sp>
    </p:spTree>
    <p:extLst>
      <p:ext uri="{BB962C8B-B14F-4D97-AF65-F5344CB8AC3E}">
        <p14:creationId xmlns="" xmlns:p14="http://schemas.microsoft.com/office/powerpoint/2010/main" val="110459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b="1" dirty="0" smtClean="0"/>
              <a:t>#</a:t>
            </a:r>
            <a:r>
              <a:rPr lang="en-US" b="1" dirty="0" smtClean="0"/>
              <a:t>include&lt;</a:t>
            </a:r>
            <a:r>
              <a:rPr lang="en-US" b="1" dirty="0" err="1" smtClean="0"/>
              <a:t>string.h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smtClean="0"/>
              <a:t>static </a:t>
            </a:r>
            <a:r>
              <a:rPr lang="en-US" dirty="0" smtClean="0"/>
              <a:t>char str1[] = "dills"; </a:t>
            </a:r>
            <a:endParaRPr lang="en-US" dirty="0" smtClean="0"/>
          </a:p>
          <a:p>
            <a:pPr>
              <a:buNone/>
            </a:pPr>
            <a:r>
              <a:rPr lang="en-US" dirty="0" smtClean="0"/>
              <a:t>static </a:t>
            </a:r>
            <a:r>
              <a:rPr lang="en-US" dirty="0" smtClean="0"/>
              <a:t>char str2[20]; </a:t>
            </a:r>
            <a:endParaRPr lang="en-US" dirty="0" smtClean="0"/>
          </a:p>
          <a:p>
            <a:pPr>
              <a:buNone/>
            </a:pPr>
            <a:r>
              <a:rPr lang="en-US" dirty="0" smtClean="0"/>
              <a:t>static </a:t>
            </a:r>
            <a:r>
              <a:rPr lang="en-US" dirty="0" smtClean="0"/>
              <a:t>char str3[] = "</a:t>
            </a:r>
            <a:r>
              <a:rPr lang="en-US" dirty="0" err="1" smtClean="0"/>
              <a:t>Daffo</a:t>
            </a:r>
            <a:r>
              <a:rPr lang="en-US" dirty="0" smtClean="0"/>
              <a:t>"; </a:t>
            </a:r>
            <a:endParaRPr lang="en-US" dirty="0" smtClean="0"/>
          </a:p>
          <a:p>
            <a:pPr>
              <a:buNone/>
            </a:pPr>
            <a:r>
              <a:rPr lang="en-US" dirty="0" err="1" smtClean="0"/>
              <a:t>int</a:t>
            </a:r>
            <a:r>
              <a:rPr lang="en-US" dirty="0" smtClean="0"/>
              <a:t> </a:t>
            </a:r>
            <a:r>
              <a:rPr lang="en-US" dirty="0" err="1" smtClean="0"/>
              <a:t>i</a:t>
            </a:r>
            <a:r>
              <a:rPr lang="en-US" dirty="0" smtClean="0"/>
              <a:t>; </a:t>
            </a:r>
            <a:endParaRPr lang="en-US" dirty="0" smtClean="0"/>
          </a:p>
          <a:p>
            <a:pPr>
              <a:buNone/>
            </a:pPr>
            <a:r>
              <a:rPr lang="en-US" dirty="0" err="1" smtClean="0"/>
              <a:t>i</a:t>
            </a:r>
            <a:r>
              <a:rPr lang="en-US" dirty="0" smtClean="0"/>
              <a:t> </a:t>
            </a:r>
            <a:r>
              <a:rPr lang="en-US" dirty="0" smtClean="0"/>
              <a:t>= </a:t>
            </a:r>
            <a:r>
              <a:rPr lang="en-US" dirty="0" err="1" smtClean="0"/>
              <a:t>strcmp</a:t>
            </a:r>
            <a:r>
              <a:rPr lang="en-US" dirty="0" smtClean="0"/>
              <a:t>(</a:t>
            </a:r>
            <a:r>
              <a:rPr lang="en-US" dirty="0" err="1" smtClean="0"/>
              <a:t>strcat</a:t>
            </a:r>
            <a:r>
              <a:rPr lang="en-US" dirty="0" smtClean="0"/>
              <a:t>(str3, </a:t>
            </a:r>
            <a:r>
              <a:rPr lang="en-US" dirty="0" err="1" smtClean="0"/>
              <a:t>strcpy</a:t>
            </a:r>
            <a:r>
              <a:rPr lang="en-US" dirty="0" smtClean="0"/>
              <a:t>(str2, str1)), "</a:t>
            </a:r>
            <a:r>
              <a:rPr lang="en-US" dirty="0" err="1" smtClean="0"/>
              <a:t>Daffodills</a:t>
            </a:r>
            <a:r>
              <a:rPr lang="en-US" dirty="0" smtClean="0"/>
              <a:t>"); </a:t>
            </a:r>
            <a:endParaRPr lang="en-US" dirty="0" smtClean="0"/>
          </a:p>
          <a:p>
            <a:pPr>
              <a:buNone/>
            </a:pPr>
            <a:r>
              <a:rPr lang="en-US" dirty="0" err="1" smtClean="0"/>
              <a:t>printf</a:t>
            </a:r>
            <a:r>
              <a:rPr lang="en-US" dirty="0" smtClean="0"/>
              <a:t>("%d\n", </a:t>
            </a:r>
            <a:r>
              <a:rPr lang="en-US" dirty="0" err="1" smtClean="0"/>
              <a:t>i</a:t>
            </a:r>
            <a:r>
              <a:rPr lang="en-US" dirty="0" smtClean="0"/>
              <a:t>);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smtClean="0"/>
              <a:t>A.</a:t>
            </a:r>
            <a:r>
              <a:rPr lang="en-US" dirty="0" smtClean="0"/>
              <a:t>0 </a:t>
            </a:r>
          </a:p>
          <a:p>
            <a:pPr lvl="1">
              <a:buNone/>
            </a:pPr>
            <a:r>
              <a:rPr lang="en-US" b="1" dirty="0" smtClean="0"/>
              <a:t>B.</a:t>
            </a:r>
            <a:r>
              <a:rPr lang="en-US" dirty="0" smtClean="0"/>
              <a:t>1</a:t>
            </a:r>
          </a:p>
          <a:p>
            <a:pPr lvl="1">
              <a:buNone/>
            </a:pPr>
            <a:r>
              <a:rPr lang="en-US" b="1" dirty="0" smtClean="0"/>
              <a:t>C.</a:t>
            </a:r>
            <a:r>
              <a:rPr lang="en-US" dirty="0" smtClean="0"/>
              <a:t>2 </a:t>
            </a:r>
          </a:p>
          <a:p>
            <a:pPr lvl="1">
              <a:buNone/>
            </a:pPr>
            <a:r>
              <a:rPr lang="en-US" b="1" dirty="0" smtClean="0"/>
              <a:t>D.</a:t>
            </a:r>
            <a:r>
              <a:rPr lang="en-US" dirty="0" smtClean="0"/>
              <a:t>4</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program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err="1" smtClean="0"/>
              <a:t>int</a:t>
            </a:r>
            <a:r>
              <a:rPr lang="en-US" dirty="0" smtClean="0"/>
              <a:t> </a:t>
            </a:r>
            <a:r>
              <a:rPr lang="en-US" dirty="0" err="1" smtClean="0"/>
              <a:t>i</a:t>
            </a:r>
            <a:r>
              <a:rPr lang="en-US" dirty="0" smtClean="0"/>
              <a:t>; </a:t>
            </a:r>
            <a:endParaRPr lang="en-US" dirty="0" smtClean="0"/>
          </a:p>
          <a:p>
            <a:pPr>
              <a:buNone/>
            </a:pPr>
            <a:r>
              <a:rPr lang="en-US" dirty="0" smtClean="0"/>
              <a:t>char </a:t>
            </a:r>
            <a:r>
              <a:rPr lang="en-US" dirty="0" smtClean="0"/>
              <a:t>a[] = "\0"; </a:t>
            </a:r>
            <a:endParaRPr lang="en-US" dirty="0" smtClean="0"/>
          </a:p>
          <a:p>
            <a:pPr>
              <a:buNone/>
            </a:pPr>
            <a:r>
              <a:rPr lang="en-US" dirty="0" smtClean="0"/>
              <a:t>if(</a:t>
            </a:r>
            <a:r>
              <a:rPr lang="en-US" dirty="0" err="1" smtClean="0"/>
              <a:t>printf</a:t>
            </a:r>
            <a:r>
              <a:rPr lang="en-US" dirty="0" smtClean="0"/>
              <a:t>("%s", a)) </a:t>
            </a:r>
            <a:endParaRPr lang="en-US" dirty="0" smtClean="0"/>
          </a:p>
          <a:p>
            <a:pPr>
              <a:buNone/>
            </a:pPr>
            <a:r>
              <a:rPr lang="en-US" dirty="0" err="1" smtClean="0"/>
              <a:t>printf</a:t>
            </a:r>
            <a:r>
              <a:rPr lang="en-US" dirty="0" smtClean="0"/>
              <a:t>("The string is empty\n"); </a:t>
            </a:r>
            <a:endParaRPr lang="en-US" dirty="0" smtClean="0"/>
          </a:p>
          <a:p>
            <a:pPr>
              <a:buNone/>
            </a:pPr>
            <a:r>
              <a:rPr lang="en-US" dirty="0" smtClean="0"/>
              <a:t>else </a:t>
            </a:r>
          </a:p>
          <a:p>
            <a:pPr>
              <a:buNone/>
            </a:pPr>
            <a:r>
              <a:rPr lang="en-US" dirty="0" err="1" smtClean="0"/>
              <a:t>printf</a:t>
            </a:r>
            <a:r>
              <a:rPr lang="en-US" dirty="0" smtClean="0"/>
              <a:t>("The string is not empty\n");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The</a:t>
            </a:r>
            <a:r>
              <a:rPr lang="en-US" dirty="0" smtClean="0"/>
              <a:t> string is </a:t>
            </a:r>
            <a:r>
              <a:rPr lang="en-US" dirty="0" smtClean="0"/>
              <a:t>empty </a:t>
            </a:r>
          </a:p>
          <a:p>
            <a:pPr lvl="1">
              <a:buNone/>
            </a:pPr>
            <a:r>
              <a:rPr lang="en-US" b="1" dirty="0" err="1" smtClean="0"/>
              <a:t>B.</a:t>
            </a:r>
            <a:r>
              <a:rPr lang="en-US" dirty="0" err="1" smtClean="0"/>
              <a:t>The</a:t>
            </a:r>
            <a:r>
              <a:rPr lang="en-US" dirty="0" smtClean="0"/>
              <a:t> </a:t>
            </a:r>
            <a:r>
              <a:rPr lang="en-US" dirty="0" smtClean="0"/>
              <a:t>string is not </a:t>
            </a:r>
            <a:r>
              <a:rPr lang="en-US" dirty="0" smtClean="0"/>
              <a:t>empty</a:t>
            </a:r>
          </a:p>
          <a:p>
            <a:pPr lvl="1">
              <a:buNone/>
            </a:pPr>
            <a:r>
              <a:rPr lang="en-US" b="1" dirty="0" err="1" smtClean="0"/>
              <a:t>C.</a:t>
            </a:r>
            <a:r>
              <a:rPr lang="en-US" dirty="0" err="1" smtClean="0"/>
              <a:t>No</a:t>
            </a:r>
            <a:r>
              <a:rPr lang="en-US" dirty="0" smtClean="0"/>
              <a:t> output</a:t>
            </a:r>
          </a:p>
          <a:p>
            <a:pPr lvl="1">
              <a:buNone/>
            </a:pPr>
            <a:r>
              <a:rPr lang="en-US" b="1" dirty="0" smtClean="0"/>
              <a:t>D.</a:t>
            </a:r>
            <a:r>
              <a:rPr lang="en-US" dirty="0" smtClean="0"/>
              <a:t>0</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smtClean="0"/>
              <a:t>char </a:t>
            </a:r>
            <a:r>
              <a:rPr lang="en-US" dirty="0" err="1" smtClean="0"/>
              <a:t>str</a:t>
            </a:r>
            <a:r>
              <a:rPr lang="en-US" dirty="0" smtClean="0"/>
              <a:t> = "</a:t>
            </a:r>
            <a:r>
              <a:rPr lang="en-US" dirty="0" err="1" smtClean="0"/>
              <a:t>IndiaBIX</a:t>
            </a:r>
            <a:r>
              <a:rPr lang="en-US" dirty="0" smtClean="0"/>
              <a:t>"; </a:t>
            </a:r>
            <a:endParaRPr lang="en-US" dirty="0" smtClean="0"/>
          </a:p>
          <a:p>
            <a:pPr>
              <a:buNone/>
            </a:pPr>
            <a:r>
              <a:rPr lang="en-US" dirty="0" err="1" smtClean="0"/>
              <a:t>printf</a:t>
            </a:r>
            <a:r>
              <a:rPr lang="en-US" dirty="0" smtClean="0"/>
              <a:t>("%s\n", </a:t>
            </a:r>
            <a:r>
              <a:rPr lang="en-US" dirty="0" err="1" smtClean="0"/>
              <a:t>str</a:t>
            </a:r>
            <a:r>
              <a:rPr lang="en-US" dirty="0" smtClean="0"/>
              <a:t>);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Error</a:t>
            </a:r>
            <a:endParaRPr lang="en-US" dirty="0" smtClean="0"/>
          </a:p>
          <a:p>
            <a:pPr lvl="1">
              <a:buNone/>
            </a:pPr>
            <a:r>
              <a:rPr lang="en-US" b="1" dirty="0" err="1" smtClean="0"/>
              <a:t>B.</a:t>
            </a:r>
            <a:r>
              <a:rPr lang="en-US" dirty="0" err="1" smtClean="0"/>
              <a:t>IndiaBIX</a:t>
            </a:r>
            <a:endParaRPr lang="en-US" dirty="0" smtClean="0"/>
          </a:p>
          <a:p>
            <a:pPr lvl="1">
              <a:buNone/>
            </a:pPr>
            <a:r>
              <a:rPr lang="en-US" b="1" dirty="0" err="1" smtClean="0"/>
              <a:t>C.</a:t>
            </a:r>
            <a:r>
              <a:rPr lang="en-US" dirty="0" err="1" smtClean="0"/>
              <a:t>Base</a:t>
            </a:r>
            <a:r>
              <a:rPr lang="en-US" dirty="0" smtClean="0"/>
              <a:t> </a:t>
            </a:r>
            <a:r>
              <a:rPr lang="en-US" dirty="0" smtClean="0"/>
              <a:t>address of </a:t>
            </a:r>
            <a:r>
              <a:rPr lang="en-US" dirty="0" err="1" smtClean="0"/>
              <a:t>str</a:t>
            </a:r>
            <a:endParaRPr lang="en-US" dirty="0" smtClean="0"/>
          </a:p>
          <a:p>
            <a:pPr lvl="1">
              <a:buNone/>
            </a:pPr>
            <a:r>
              <a:rPr lang="en-US" b="1" dirty="0" err="1" smtClean="0"/>
              <a:t>D.</a:t>
            </a:r>
            <a:r>
              <a:rPr lang="en-US" dirty="0" err="1" smtClean="0"/>
              <a:t>No</a:t>
            </a:r>
            <a:r>
              <a:rPr lang="en-US" dirty="0" smtClean="0"/>
              <a:t> </a:t>
            </a:r>
            <a:r>
              <a:rPr lang="en-US" dirty="0" smtClean="0"/>
              <a:t>output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be the output of the </a:t>
            </a:r>
            <a:r>
              <a:rPr lang="en-US" dirty="0" smtClean="0"/>
              <a:t>program?</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b="1" dirty="0" smtClean="0"/>
              <a:t>#</a:t>
            </a:r>
            <a:r>
              <a:rPr lang="en-US" b="1" dirty="0" smtClean="0"/>
              <a:t>include&lt;</a:t>
            </a:r>
            <a:r>
              <a:rPr lang="en-US" b="1" dirty="0" err="1" smtClean="0"/>
              <a:t>string.h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smtClean="0"/>
              <a:t>char </a:t>
            </a:r>
            <a:r>
              <a:rPr lang="en-US" dirty="0" smtClean="0"/>
              <a:t>*str1 = "India"; </a:t>
            </a:r>
            <a:endParaRPr lang="en-US" dirty="0" smtClean="0"/>
          </a:p>
          <a:p>
            <a:pPr>
              <a:buNone/>
            </a:pPr>
            <a:r>
              <a:rPr lang="en-US" dirty="0" smtClean="0"/>
              <a:t>char </a:t>
            </a:r>
            <a:r>
              <a:rPr lang="en-US" dirty="0" smtClean="0"/>
              <a:t>*str2 = "BIX"; </a:t>
            </a:r>
            <a:endParaRPr lang="en-US" dirty="0" smtClean="0"/>
          </a:p>
          <a:p>
            <a:pPr>
              <a:buNone/>
            </a:pPr>
            <a:r>
              <a:rPr lang="en-US" dirty="0" smtClean="0"/>
              <a:t>char </a:t>
            </a:r>
            <a:r>
              <a:rPr lang="en-US" dirty="0" smtClean="0"/>
              <a:t>*str3; </a:t>
            </a:r>
            <a:endParaRPr lang="en-US" dirty="0" smtClean="0"/>
          </a:p>
          <a:p>
            <a:pPr>
              <a:buNone/>
            </a:pPr>
            <a:r>
              <a:rPr lang="en-US" dirty="0" smtClean="0"/>
              <a:t>str3 </a:t>
            </a:r>
            <a:r>
              <a:rPr lang="en-US" dirty="0" smtClean="0"/>
              <a:t>= </a:t>
            </a:r>
            <a:r>
              <a:rPr lang="en-US" dirty="0" err="1" smtClean="0"/>
              <a:t>strcat</a:t>
            </a:r>
            <a:r>
              <a:rPr lang="en-US" dirty="0" smtClean="0"/>
              <a:t>(str1, str2</a:t>
            </a:r>
            <a:r>
              <a:rPr lang="en-US" dirty="0" smtClean="0"/>
              <a:t>);</a:t>
            </a:r>
          </a:p>
          <a:p>
            <a:pPr>
              <a:buNone/>
            </a:pPr>
            <a:r>
              <a:rPr lang="en-US" dirty="0" smtClean="0"/>
              <a:t> </a:t>
            </a:r>
            <a:r>
              <a:rPr lang="en-US" dirty="0" err="1" smtClean="0"/>
              <a:t>printf</a:t>
            </a:r>
            <a:r>
              <a:rPr lang="en-US" dirty="0" smtClean="0"/>
              <a:t>("%s %s\n", str3, str1);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a:buNone/>
            </a:pPr>
            <a:r>
              <a:rPr lang="en-US" b="1" dirty="0" err="1" smtClean="0"/>
              <a:t>A.</a:t>
            </a:r>
            <a:r>
              <a:rPr lang="en-US" dirty="0" err="1" smtClean="0"/>
              <a:t>IndiaBIX</a:t>
            </a:r>
            <a:r>
              <a:rPr lang="en-US" dirty="0" smtClean="0"/>
              <a:t> </a:t>
            </a:r>
            <a:r>
              <a:rPr lang="en-US" dirty="0" smtClean="0"/>
              <a:t>India </a:t>
            </a:r>
          </a:p>
          <a:p>
            <a:pPr>
              <a:buNone/>
            </a:pPr>
            <a:r>
              <a:rPr lang="en-US" b="1" dirty="0" err="1" smtClean="0"/>
              <a:t>B.</a:t>
            </a:r>
            <a:r>
              <a:rPr lang="en-US" dirty="0" err="1" smtClean="0"/>
              <a:t>IndiaBIX</a:t>
            </a:r>
            <a:r>
              <a:rPr lang="en-US" dirty="0" smtClean="0"/>
              <a:t> </a:t>
            </a:r>
            <a:r>
              <a:rPr lang="en-US" dirty="0" err="1" smtClean="0"/>
              <a:t>IndiaBIX</a:t>
            </a:r>
            <a:r>
              <a:rPr lang="en-US" dirty="0" smtClean="0"/>
              <a:t> </a:t>
            </a:r>
          </a:p>
          <a:p>
            <a:pPr>
              <a:buNone/>
            </a:pPr>
            <a:r>
              <a:rPr lang="en-US" b="1" dirty="0" err="1" smtClean="0"/>
              <a:t>C.</a:t>
            </a:r>
            <a:r>
              <a:rPr lang="en-US" dirty="0" err="1" smtClean="0"/>
              <a:t>India</a:t>
            </a:r>
            <a:r>
              <a:rPr lang="en-US" dirty="0" smtClean="0"/>
              <a:t> India</a:t>
            </a:r>
          </a:p>
          <a:p>
            <a:pPr>
              <a:buNone/>
            </a:pPr>
            <a:r>
              <a:rPr lang="en-US" b="1" dirty="0" err="1" smtClean="0"/>
              <a:t>D.</a:t>
            </a:r>
            <a:r>
              <a:rPr lang="en-US" dirty="0" err="1" smtClean="0"/>
              <a:t>Error</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statements are correct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1:A </a:t>
            </a:r>
            <a:r>
              <a:rPr lang="en-US" dirty="0" smtClean="0"/>
              <a:t>string is a collection of characters terminated by '\0</a:t>
            </a:r>
            <a:r>
              <a:rPr lang="en-US" dirty="0" smtClean="0"/>
              <a:t>'.</a:t>
            </a:r>
          </a:p>
          <a:p>
            <a:pPr>
              <a:buNone/>
            </a:pPr>
            <a:r>
              <a:rPr lang="en-US" dirty="0" smtClean="0"/>
              <a:t>2:The </a:t>
            </a:r>
            <a:r>
              <a:rPr lang="en-US" dirty="0" smtClean="0"/>
              <a:t>format </a:t>
            </a:r>
            <a:r>
              <a:rPr lang="en-US" dirty="0" err="1" smtClean="0"/>
              <a:t>specifier</a:t>
            </a:r>
            <a:r>
              <a:rPr lang="en-US" dirty="0" smtClean="0"/>
              <a:t> %s is used to print a string</a:t>
            </a:r>
            <a:r>
              <a:rPr lang="en-US" dirty="0" smtClean="0"/>
              <a:t>.</a:t>
            </a:r>
          </a:p>
          <a:p>
            <a:pPr>
              <a:buNone/>
            </a:pPr>
            <a:r>
              <a:rPr lang="en-US" dirty="0" smtClean="0"/>
              <a:t>3:The </a:t>
            </a:r>
            <a:r>
              <a:rPr lang="en-US" dirty="0" smtClean="0"/>
              <a:t>length of the string can be obtained by </a:t>
            </a:r>
            <a:r>
              <a:rPr lang="en-US" dirty="0" err="1" smtClean="0"/>
              <a:t>strlen</a:t>
            </a:r>
            <a:r>
              <a:rPr lang="en-US" dirty="0" smtClean="0"/>
              <a:t>().</a:t>
            </a:r>
          </a:p>
          <a:p>
            <a:pPr>
              <a:buNone/>
            </a:pPr>
            <a:r>
              <a:rPr lang="en-US" dirty="0" smtClean="0"/>
              <a:t>4:The </a:t>
            </a:r>
            <a:r>
              <a:rPr lang="en-US" dirty="0" smtClean="0"/>
              <a:t>pointer CANNOT work on string.</a:t>
            </a:r>
          </a:p>
          <a:p>
            <a:pPr lvl="1">
              <a:buNone/>
            </a:pPr>
            <a:r>
              <a:rPr lang="en-US" b="1" dirty="0" smtClean="0"/>
              <a:t>A.</a:t>
            </a:r>
            <a:r>
              <a:rPr lang="en-US" dirty="0" smtClean="0"/>
              <a:t>1, </a:t>
            </a:r>
            <a:r>
              <a:rPr lang="en-US" dirty="0" smtClean="0"/>
              <a:t>2</a:t>
            </a:r>
          </a:p>
          <a:p>
            <a:pPr lvl="1">
              <a:buNone/>
            </a:pPr>
            <a:r>
              <a:rPr lang="en-US" b="1" dirty="0" smtClean="0"/>
              <a:t>B.</a:t>
            </a:r>
            <a:r>
              <a:rPr lang="en-US" dirty="0" smtClean="0"/>
              <a:t>1</a:t>
            </a:r>
            <a:r>
              <a:rPr lang="en-US" dirty="0" smtClean="0"/>
              <a:t>, 2, </a:t>
            </a:r>
            <a:r>
              <a:rPr lang="en-US" dirty="0" smtClean="0"/>
              <a:t>3</a:t>
            </a:r>
          </a:p>
          <a:p>
            <a:pPr lvl="1">
              <a:buNone/>
            </a:pPr>
            <a:r>
              <a:rPr lang="en-US" b="1" dirty="0" smtClean="0"/>
              <a:t>C.</a:t>
            </a:r>
            <a:r>
              <a:rPr lang="en-US" dirty="0" smtClean="0"/>
              <a:t>2</a:t>
            </a:r>
            <a:r>
              <a:rPr lang="en-US" dirty="0" smtClean="0"/>
              <a:t>, </a:t>
            </a:r>
            <a:r>
              <a:rPr lang="en-US" dirty="0" smtClean="0"/>
              <a:t>4</a:t>
            </a:r>
          </a:p>
          <a:p>
            <a:pPr lvl="1">
              <a:buNone/>
            </a:pPr>
            <a:r>
              <a:rPr lang="en-US" b="1" dirty="0" smtClean="0"/>
              <a:t>D.</a:t>
            </a:r>
            <a:r>
              <a:rPr lang="en-US" dirty="0" smtClean="0"/>
              <a:t>3</a:t>
            </a:r>
            <a:r>
              <a:rPr lang="en-US" dirty="0" smtClean="0"/>
              <a:t>, 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statement is correct?</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err="1" smtClean="0"/>
              <a:t>A.</a:t>
            </a:r>
            <a:r>
              <a:rPr lang="en-US" dirty="0" err="1" smtClean="0"/>
              <a:t>strcmp</a:t>
            </a:r>
            <a:r>
              <a:rPr lang="en-US" dirty="0" smtClean="0"/>
              <a:t>(s1</a:t>
            </a:r>
            <a:r>
              <a:rPr lang="en-US" dirty="0" smtClean="0"/>
              <a:t>, s2) returns a number less than 0 if </a:t>
            </a:r>
            <a:r>
              <a:rPr lang="en-US" dirty="0" smtClean="0"/>
              <a:t>s1&gt;s2</a:t>
            </a:r>
          </a:p>
          <a:p>
            <a:pPr>
              <a:buNone/>
            </a:pPr>
            <a:r>
              <a:rPr lang="en-US" b="1" dirty="0" err="1" smtClean="0"/>
              <a:t>B.</a:t>
            </a:r>
            <a:r>
              <a:rPr lang="en-US" dirty="0" err="1" smtClean="0"/>
              <a:t>strcmp</a:t>
            </a:r>
            <a:r>
              <a:rPr lang="en-US" dirty="0" smtClean="0"/>
              <a:t>(s1</a:t>
            </a:r>
            <a:r>
              <a:rPr lang="en-US" dirty="0" smtClean="0"/>
              <a:t>, s2) returns a number greater than 0 if </a:t>
            </a:r>
            <a:r>
              <a:rPr lang="en-US" dirty="0" smtClean="0"/>
              <a:t>s1&lt;s2</a:t>
            </a:r>
          </a:p>
          <a:p>
            <a:pPr>
              <a:buNone/>
            </a:pPr>
            <a:r>
              <a:rPr lang="en-US" b="1" dirty="0" err="1" smtClean="0"/>
              <a:t>C.</a:t>
            </a:r>
            <a:r>
              <a:rPr lang="en-US" dirty="0" err="1" smtClean="0"/>
              <a:t>strcmp</a:t>
            </a:r>
            <a:r>
              <a:rPr lang="en-US" dirty="0" smtClean="0"/>
              <a:t>(s1</a:t>
            </a:r>
            <a:r>
              <a:rPr lang="en-US" dirty="0" smtClean="0"/>
              <a:t>, s2) returns 0 if s1==</a:t>
            </a:r>
            <a:r>
              <a:rPr lang="en-US" dirty="0" smtClean="0"/>
              <a:t>s2</a:t>
            </a:r>
          </a:p>
          <a:p>
            <a:pPr>
              <a:buNone/>
            </a:pPr>
            <a:r>
              <a:rPr lang="en-US" b="1" dirty="0" err="1" smtClean="0"/>
              <a:t>D.</a:t>
            </a:r>
            <a:r>
              <a:rPr lang="en-US" dirty="0" err="1" smtClean="0"/>
              <a:t>strcmp</a:t>
            </a:r>
            <a:r>
              <a:rPr lang="en-US" dirty="0" smtClean="0"/>
              <a:t>(s1</a:t>
            </a:r>
            <a:r>
              <a:rPr lang="en-US" dirty="0" smtClean="0"/>
              <a:t>, s2) returns 1 if s1==s2</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Will the program compile successfully?</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a:t>
            </a:r>
            <a:r>
              <a:rPr lang="en-US" b="1" dirty="0" smtClean="0"/>
              <a:t>include&lt;</a:t>
            </a:r>
            <a:r>
              <a:rPr lang="en-US" b="1" dirty="0" err="1" smtClean="0"/>
              <a:t>stdio.h</a:t>
            </a:r>
            <a:r>
              <a:rPr lang="en-US" b="1" dirty="0" smtClean="0"/>
              <a:t>&gt;</a:t>
            </a:r>
            <a:r>
              <a:rPr lang="en-US" dirty="0" smtClean="0"/>
              <a:t> </a:t>
            </a:r>
            <a:endParaRPr lang="en-US" dirty="0" smtClean="0"/>
          </a:p>
          <a:p>
            <a:pPr>
              <a:buNone/>
            </a:pPr>
            <a:r>
              <a:rPr lang="en-US" dirty="0" err="1" smtClean="0"/>
              <a:t>int</a:t>
            </a:r>
            <a:r>
              <a:rPr lang="en-US" dirty="0" smtClean="0"/>
              <a:t> </a:t>
            </a:r>
            <a:r>
              <a:rPr lang="en-US" dirty="0" smtClean="0"/>
              <a:t>main() </a:t>
            </a:r>
            <a:endParaRPr lang="en-US" dirty="0" smtClean="0"/>
          </a:p>
          <a:p>
            <a:pPr>
              <a:buNone/>
            </a:pPr>
            <a:r>
              <a:rPr lang="en-US" dirty="0" smtClean="0"/>
              <a:t>{ </a:t>
            </a:r>
          </a:p>
          <a:p>
            <a:pPr>
              <a:buNone/>
            </a:pPr>
            <a:r>
              <a:rPr lang="en-US" dirty="0" smtClean="0"/>
              <a:t>char </a:t>
            </a:r>
            <a:r>
              <a:rPr lang="en-US" dirty="0" smtClean="0"/>
              <a:t>a[] = "India"; </a:t>
            </a:r>
            <a:endParaRPr lang="en-US" dirty="0" smtClean="0"/>
          </a:p>
          <a:p>
            <a:pPr>
              <a:buNone/>
            </a:pPr>
            <a:r>
              <a:rPr lang="en-US" dirty="0" smtClean="0"/>
              <a:t>char </a:t>
            </a:r>
            <a:r>
              <a:rPr lang="en-US" dirty="0" smtClean="0"/>
              <a:t>*p = "BIX"; </a:t>
            </a:r>
            <a:endParaRPr lang="en-US" dirty="0" smtClean="0"/>
          </a:p>
          <a:p>
            <a:pPr>
              <a:buNone/>
            </a:pPr>
            <a:r>
              <a:rPr lang="en-US" dirty="0" smtClean="0"/>
              <a:t>a </a:t>
            </a:r>
            <a:r>
              <a:rPr lang="en-US" dirty="0" smtClean="0"/>
              <a:t>= "BIX"; </a:t>
            </a:r>
            <a:endParaRPr lang="en-US" dirty="0" smtClean="0"/>
          </a:p>
          <a:p>
            <a:pPr>
              <a:buNone/>
            </a:pPr>
            <a:r>
              <a:rPr lang="en-US" dirty="0" smtClean="0"/>
              <a:t>p </a:t>
            </a:r>
            <a:r>
              <a:rPr lang="en-US" dirty="0" smtClean="0"/>
              <a:t>= "India"; </a:t>
            </a:r>
            <a:endParaRPr lang="en-US" dirty="0" smtClean="0"/>
          </a:p>
          <a:p>
            <a:pPr>
              <a:buNone/>
            </a:pPr>
            <a:r>
              <a:rPr lang="en-US" dirty="0" err="1" smtClean="0"/>
              <a:t>printf</a:t>
            </a:r>
            <a:r>
              <a:rPr lang="en-US" dirty="0" smtClean="0"/>
              <a:t>("%s %s\n", a, p); </a:t>
            </a:r>
            <a:endParaRPr lang="en-US" dirty="0" smtClean="0"/>
          </a:p>
          <a:p>
            <a:pPr>
              <a:buNone/>
            </a:pPr>
            <a:r>
              <a:rPr lang="en-US" dirty="0" smtClean="0"/>
              <a:t>return </a:t>
            </a:r>
            <a:r>
              <a:rPr lang="en-US" dirty="0" smtClean="0"/>
              <a:t>0; </a:t>
            </a:r>
            <a:endParaRPr lang="en-US" dirty="0" smtClean="0"/>
          </a:p>
          <a:p>
            <a:pPr>
              <a:buNone/>
            </a:pPr>
            <a:r>
              <a:rPr lang="en-US" dirty="0" smtClean="0"/>
              <a:t>} </a:t>
            </a:r>
            <a:endParaRPr lang="en-US" dirty="0" smtClean="0"/>
          </a:p>
          <a:p>
            <a:pPr lvl="1">
              <a:buNone/>
            </a:pPr>
            <a:r>
              <a:rPr lang="en-US" b="1" dirty="0" err="1" smtClean="0"/>
              <a:t>A.</a:t>
            </a:r>
            <a:r>
              <a:rPr lang="en-US" dirty="0" err="1" smtClean="0"/>
              <a:t>Yes</a:t>
            </a:r>
            <a:endParaRPr lang="en-US" dirty="0" smtClean="0"/>
          </a:p>
          <a:p>
            <a:pPr lvl="1">
              <a:buNone/>
            </a:pPr>
            <a:r>
              <a:rPr lang="en-US" b="1" dirty="0" err="1" smtClean="0"/>
              <a:t>B.</a:t>
            </a:r>
            <a:r>
              <a:rPr lang="en-US" dirty="0" err="1" smtClean="0"/>
              <a:t>No</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the following statements will </a:t>
            </a:r>
            <a:r>
              <a:rPr lang="en-US" dirty="0" err="1" smtClean="0"/>
              <a:t>arr</a:t>
            </a:r>
            <a:r>
              <a:rPr lang="en-US" dirty="0" smtClean="0"/>
              <a:t>[3] and </a:t>
            </a:r>
            <a:r>
              <a:rPr lang="en-US" dirty="0" err="1" smtClean="0"/>
              <a:t>ptr</a:t>
            </a:r>
            <a:r>
              <a:rPr lang="en-US" dirty="0" smtClean="0"/>
              <a:t>[3] fetch the same character?</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char </a:t>
            </a:r>
            <a:r>
              <a:rPr lang="en-US" dirty="0" err="1" smtClean="0"/>
              <a:t>arr</a:t>
            </a:r>
            <a:r>
              <a:rPr lang="en-US" dirty="0" smtClean="0"/>
              <a:t>[] = "</a:t>
            </a:r>
            <a:r>
              <a:rPr lang="en-US" dirty="0" err="1" smtClean="0"/>
              <a:t>IndiaBIX</a:t>
            </a:r>
            <a:r>
              <a:rPr lang="en-US" dirty="0" smtClean="0"/>
              <a:t>";</a:t>
            </a:r>
          </a:p>
          <a:p>
            <a:pPr>
              <a:buNone/>
            </a:pPr>
            <a:r>
              <a:rPr lang="en-US" dirty="0" smtClean="0"/>
              <a:t>char </a:t>
            </a:r>
            <a:r>
              <a:rPr lang="en-US" dirty="0" smtClean="0"/>
              <a:t>*</a:t>
            </a:r>
            <a:r>
              <a:rPr lang="en-US" dirty="0" err="1" smtClean="0"/>
              <a:t>ptr</a:t>
            </a:r>
            <a:r>
              <a:rPr lang="en-US" dirty="0" smtClean="0"/>
              <a:t> = "</a:t>
            </a:r>
            <a:r>
              <a:rPr lang="en-US" dirty="0" err="1" smtClean="0"/>
              <a:t>IndiaBIX</a:t>
            </a:r>
            <a:r>
              <a:rPr lang="en-US" dirty="0" smtClean="0"/>
              <a:t>";</a:t>
            </a:r>
          </a:p>
          <a:p>
            <a:pPr lvl="1">
              <a:buNone/>
            </a:pPr>
            <a:r>
              <a:rPr lang="en-US" b="1" dirty="0" err="1" smtClean="0"/>
              <a:t>A.</a:t>
            </a:r>
            <a:r>
              <a:rPr lang="en-US" dirty="0" err="1" smtClean="0"/>
              <a:t>Yes</a:t>
            </a:r>
            <a:endParaRPr lang="en-US" dirty="0" smtClean="0"/>
          </a:p>
          <a:p>
            <a:pPr lvl="1">
              <a:buNone/>
            </a:pPr>
            <a:r>
              <a:rPr lang="en-US" b="1" dirty="0" err="1" smtClean="0"/>
              <a:t>B.</a:t>
            </a:r>
            <a:r>
              <a:rPr lang="en-US" dirty="0" err="1" smtClean="0"/>
              <a:t>No</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there any difference between the two statements?</a:t>
            </a:r>
            <a:endParaRPr lang="en-US" dirty="0"/>
          </a:p>
        </p:txBody>
      </p:sp>
      <p:sp>
        <p:nvSpPr>
          <p:cNvPr id="3" name="Content Placeholder 2"/>
          <p:cNvSpPr>
            <a:spLocks noGrp="1"/>
          </p:cNvSpPr>
          <p:nvPr>
            <p:ph idx="1"/>
          </p:nvPr>
        </p:nvSpPr>
        <p:spPr/>
        <p:txBody>
          <a:bodyPr/>
          <a:lstStyle/>
          <a:p>
            <a:pPr>
              <a:buNone/>
            </a:pPr>
            <a:r>
              <a:rPr lang="en-US" dirty="0" smtClean="0"/>
              <a:t>char </a:t>
            </a:r>
            <a:r>
              <a:rPr lang="en-US" dirty="0" smtClean="0"/>
              <a:t>*</a:t>
            </a:r>
            <a:r>
              <a:rPr lang="en-US" dirty="0" err="1" smtClean="0"/>
              <a:t>ch</a:t>
            </a:r>
            <a:r>
              <a:rPr lang="en-US" dirty="0" smtClean="0"/>
              <a:t> = "</a:t>
            </a:r>
            <a:r>
              <a:rPr lang="en-US" dirty="0" err="1" smtClean="0"/>
              <a:t>IndiaBIX</a:t>
            </a:r>
            <a:r>
              <a:rPr lang="en-US" dirty="0" smtClean="0"/>
              <a:t>"; </a:t>
            </a:r>
          </a:p>
          <a:p>
            <a:pPr>
              <a:buNone/>
            </a:pPr>
            <a:r>
              <a:rPr lang="en-US" dirty="0" smtClean="0"/>
              <a:t>char </a:t>
            </a:r>
            <a:r>
              <a:rPr lang="en-US" dirty="0" err="1" smtClean="0"/>
              <a:t>ch</a:t>
            </a:r>
            <a:r>
              <a:rPr lang="en-US" dirty="0" smtClean="0"/>
              <a:t>[] = "</a:t>
            </a:r>
            <a:r>
              <a:rPr lang="en-US" dirty="0" err="1" smtClean="0"/>
              <a:t>IndiaBIX</a:t>
            </a:r>
            <a:r>
              <a:rPr lang="en-US" dirty="0" smtClean="0"/>
              <a:t>";</a:t>
            </a:r>
          </a:p>
          <a:p>
            <a:pPr lvl="1">
              <a:buNone/>
            </a:pPr>
            <a:r>
              <a:rPr lang="en-US" b="1" dirty="0" err="1" smtClean="0"/>
              <a:t>A.</a:t>
            </a:r>
            <a:r>
              <a:rPr lang="en-US" dirty="0" err="1" smtClean="0"/>
              <a:t>Yes</a:t>
            </a:r>
            <a:endParaRPr lang="en-US" dirty="0" smtClean="0"/>
          </a:p>
          <a:p>
            <a:pPr lvl="1">
              <a:buNone/>
            </a:pPr>
            <a:r>
              <a:rPr lang="en-US" b="1" dirty="0" err="1" smtClean="0"/>
              <a:t>B.</a:t>
            </a:r>
            <a:r>
              <a:rPr lang="en-US" dirty="0" err="1" smtClean="0"/>
              <a:t>No</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Output of the Following Program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a:t>
            </a:r>
            <a:r>
              <a:rPr lang="en-US" dirty="0" smtClean="0"/>
              <a:t>include&lt;</a:t>
            </a:r>
            <a:r>
              <a:rPr lang="en-US" dirty="0" err="1" smtClean="0"/>
              <a:t>stdio.h</a:t>
            </a:r>
            <a:r>
              <a:rPr lang="en-US" dirty="0" smtClean="0"/>
              <a:t>&gt; </a:t>
            </a:r>
            <a:endParaRPr lang="en-US" dirty="0" smtClean="0"/>
          </a:p>
          <a:p>
            <a:pPr>
              <a:buNone/>
            </a:pPr>
            <a:r>
              <a:rPr lang="en-US" dirty="0" smtClean="0"/>
              <a:t>#</a:t>
            </a:r>
            <a:r>
              <a:rPr lang="en-US" dirty="0" smtClean="0"/>
              <a:t>include&lt;</a:t>
            </a:r>
            <a:r>
              <a:rPr lang="en-US" dirty="0" err="1" smtClean="0"/>
              <a:t>string.h</a:t>
            </a:r>
            <a:r>
              <a:rPr lang="en-US" dirty="0" smtClean="0"/>
              <a:t>&gt; </a:t>
            </a:r>
            <a:endParaRPr lang="en-US" dirty="0" smtClean="0"/>
          </a:p>
          <a:p>
            <a:pPr>
              <a:buNone/>
            </a:pPr>
            <a:r>
              <a:rPr lang="en-US" b="1" dirty="0" err="1" smtClean="0"/>
              <a:t>int</a:t>
            </a:r>
            <a:r>
              <a:rPr lang="en-US" dirty="0" smtClean="0"/>
              <a:t> </a:t>
            </a:r>
            <a:r>
              <a:rPr lang="en-US" dirty="0" smtClean="0"/>
              <a:t>main() </a:t>
            </a:r>
            <a:endParaRPr lang="en-US" dirty="0" smtClean="0"/>
          </a:p>
          <a:p>
            <a:pPr>
              <a:buNone/>
            </a:pPr>
            <a:r>
              <a:rPr lang="en-US" dirty="0" smtClean="0"/>
              <a:t>{ </a:t>
            </a:r>
          </a:p>
          <a:p>
            <a:pPr>
              <a:buNone/>
            </a:pPr>
            <a:r>
              <a:rPr lang="en-US" b="1" dirty="0" smtClean="0"/>
              <a:t>char</a:t>
            </a:r>
            <a:r>
              <a:rPr lang="en-US" dirty="0" smtClean="0"/>
              <a:t> </a:t>
            </a:r>
            <a:r>
              <a:rPr lang="en-US" dirty="0" err="1" smtClean="0"/>
              <a:t>str</a:t>
            </a:r>
            <a:r>
              <a:rPr lang="en-US" dirty="0" smtClean="0"/>
              <a:t>[] = "Programming"; </a:t>
            </a:r>
            <a:endParaRPr lang="en-US" dirty="0" smtClean="0"/>
          </a:p>
          <a:p>
            <a:pPr>
              <a:buNone/>
            </a:pPr>
            <a:r>
              <a:rPr lang="en-US" dirty="0" err="1" smtClean="0"/>
              <a:t>printf</a:t>
            </a:r>
            <a:r>
              <a:rPr lang="en-US" dirty="0" smtClean="0"/>
              <a:t>("%s ",&amp;</a:t>
            </a:r>
            <a:r>
              <a:rPr lang="en-US" dirty="0" err="1" smtClean="0"/>
              <a:t>str</a:t>
            </a:r>
            <a:r>
              <a:rPr lang="en-US" dirty="0" smtClean="0"/>
              <a:t>[2]); </a:t>
            </a:r>
            <a:endParaRPr lang="en-US" dirty="0" smtClean="0"/>
          </a:p>
          <a:p>
            <a:pPr>
              <a:buNone/>
            </a:pPr>
            <a:r>
              <a:rPr lang="en-US" dirty="0" err="1" smtClean="0"/>
              <a:t>printf</a:t>
            </a:r>
            <a:r>
              <a:rPr lang="en-US" dirty="0" smtClean="0"/>
              <a:t>("%s ",</a:t>
            </a:r>
            <a:r>
              <a:rPr lang="en-US" dirty="0" err="1" smtClean="0"/>
              <a:t>str</a:t>
            </a:r>
            <a:r>
              <a:rPr lang="en-US" dirty="0" smtClean="0"/>
              <a:t>); </a:t>
            </a:r>
            <a:endParaRPr lang="en-US" dirty="0" smtClean="0"/>
          </a:p>
          <a:p>
            <a:pPr>
              <a:buNone/>
            </a:pPr>
            <a:r>
              <a:rPr lang="en-US" dirty="0" err="1" smtClean="0"/>
              <a:t>printf</a:t>
            </a:r>
            <a:r>
              <a:rPr lang="en-US" dirty="0" smtClean="0"/>
              <a:t>("%s ",&amp;</a:t>
            </a:r>
            <a:r>
              <a:rPr lang="en-US" dirty="0" err="1" smtClean="0"/>
              <a:t>str</a:t>
            </a:r>
            <a:r>
              <a:rPr lang="en-US" dirty="0" smtClean="0"/>
              <a:t>); </a:t>
            </a:r>
            <a:endParaRPr lang="en-US" dirty="0" smtClean="0"/>
          </a:p>
          <a:p>
            <a:pPr>
              <a:buNone/>
            </a:pPr>
            <a:r>
              <a:rPr lang="en-US" b="1" dirty="0" smtClean="0"/>
              <a:t>return</a:t>
            </a:r>
            <a:r>
              <a:rPr lang="en-US" dirty="0" smtClean="0"/>
              <a:t>(0</a:t>
            </a:r>
            <a:r>
              <a:rPr lang="en-US" dirty="0" smtClean="0"/>
              <a:t>); </a:t>
            </a:r>
            <a:endParaRPr lang="en-US" dirty="0" smtClean="0"/>
          </a:p>
          <a:p>
            <a:pPr>
              <a:buNone/>
            </a:pPr>
            <a:r>
              <a:rPr lang="en-US" dirty="0" smtClean="0"/>
              <a:t>}</a:t>
            </a:r>
            <a:endParaRPr lang="en-US" dirty="0" smtClean="0"/>
          </a:p>
          <a:p>
            <a:pPr>
              <a:buNone/>
            </a:pPr>
            <a:r>
              <a:rPr lang="en-US" dirty="0" smtClean="0"/>
              <a:t>A. </a:t>
            </a:r>
            <a:r>
              <a:rPr lang="en-US" dirty="0" err="1" smtClean="0"/>
              <a:t>ogramming</a:t>
            </a:r>
            <a:r>
              <a:rPr lang="en-US" dirty="0" smtClean="0"/>
              <a:t> </a:t>
            </a:r>
            <a:r>
              <a:rPr lang="en-US" dirty="0" smtClean="0"/>
              <a:t>Programming </a:t>
            </a:r>
            <a:r>
              <a:rPr lang="en-US" dirty="0" err="1" smtClean="0"/>
              <a:t>Programming</a:t>
            </a:r>
            <a:endParaRPr lang="en-US" dirty="0" smtClean="0"/>
          </a:p>
          <a:p>
            <a:pPr>
              <a:buNone/>
            </a:pPr>
            <a:r>
              <a:rPr lang="en-US" dirty="0" smtClean="0"/>
              <a:t>B. </a:t>
            </a:r>
            <a:r>
              <a:rPr lang="en-US" dirty="0" err="1" smtClean="0"/>
              <a:t>ogramming</a:t>
            </a:r>
            <a:r>
              <a:rPr lang="en-US" dirty="0" smtClean="0"/>
              <a:t> </a:t>
            </a:r>
            <a:r>
              <a:rPr lang="en-US" dirty="0" smtClean="0"/>
              <a:t>Programming &lt; Garbage Value &gt;</a:t>
            </a:r>
          </a:p>
          <a:p>
            <a:pPr>
              <a:buNone/>
            </a:pPr>
            <a:r>
              <a:rPr lang="en-US" dirty="0" smtClean="0"/>
              <a:t>C. Programming </a:t>
            </a:r>
            <a:r>
              <a:rPr lang="en-US" dirty="0" err="1" smtClean="0"/>
              <a:t>ogramming</a:t>
            </a:r>
            <a:r>
              <a:rPr lang="en-US" dirty="0" smtClean="0"/>
              <a:t> Programming</a:t>
            </a:r>
          </a:p>
          <a:p>
            <a:pPr>
              <a:buNone/>
            </a:pPr>
            <a:r>
              <a:rPr lang="en-US" dirty="0" smtClean="0"/>
              <a:t>D. Program </a:t>
            </a:r>
            <a:r>
              <a:rPr lang="en-US" dirty="0" smtClean="0"/>
              <a:t>Compiled with Syntax Errors</a:t>
            </a:r>
          </a:p>
          <a:p>
            <a:pPr>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atof</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i="1" dirty="0" smtClean="0"/>
              <a:t>Function </a:t>
            </a:r>
            <a:r>
              <a:rPr lang="en-US" b="1" i="1" dirty="0" err="1" smtClean="0"/>
              <a:t>atof</a:t>
            </a:r>
            <a:endParaRPr lang="en-US" b="1" i="1" dirty="0" smtClean="0"/>
          </a:p>
          <a:p>
            <a:pPr algn="just"/>
            <a:r>
              <a:rPr lang="en-US" dirty="0" smtClean="0"/>
              <a:t>Function </a:t>
            </a:r>
            <a:r>
              <a:rPr lang="en-US" b="1" dirty="0" err="1" smtClean="0"/>
              <a:t>atof</a:t>
            </a:r>
            <a:r>
              <a:rPr lang="en-US" b="1" dirty="0" smtClean="0"/>
              <a:t> converts its argument—a string </a:t>
            </a:r>
            <a:r>
              <a:rPr lang="en-US" dirty="0" smtClean="0"/>
              <a:t>to a floating point value.</a:t>
            </a:r>
          </a:p>
          <a:p>
            <a:pPr algn="just"/>
            <a:r>
              <a:rPr lang="en-US" dirty="0" smtClean="0"/>
              <a:t>Syntax:</a:t>
            </a:r>
          </a:p>
          <a:p>
            <a:pPr lvl="1" algn="just"/>
            <a:r>
              <a:rPr lang="en-US" dirty="0" err="1" smtClean="0"/>
              <a:t>atof</a:t>
            </a:r>
            <a:r>
              <a:rPr lang="en-US" dirty="0" smtClean="0"/>
              <a:t>(</a:t>
            </a:r>
            <a:r>
              <a:rPr lang="en-US" dirty="0" err="1" smtClean="0"/>
              <a:t>str</a:t>
            </a:r>
            <a:r>
              <a:rPr lang="en-US" dirty="0" smtClean="0"/>
              <a:t>); </a:t>
            </a:r>
          </a:p>
          <a:p>
            <a:pPr algn="just"/>
            <a:r>
              <a:rPr lang="en-US" dirty="0" smtClean="0"/>
              <a:t>The function returns the floating point value. </a:t>
            </a:r>
          </a:p>
          <a:p>
            <a:pPr algn="just"/>
            <a:r>
              <a:rPr lang="en-US" dirty="0" smtClean="0"/>
              <a:t>If the converted value cannot be represented—for example, if the first character of the string is a letter—the behavior of function </a:t>
            </a:r>
            <a:r>
              <a:rPr lang="en-US" dirty="0" err="1" smtClean="0"/>
              <a:t>atof</a:t>
            </a:r>
            <a:r>
              <a:rPr lang="en-US" dirty="0" smtClean="0"/>
              <a:t> is undefined.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blanks: </a:t>
            </a:r>
          </a:p>
        </p:txBody>
      </p:sp>
      <p:sp>
        <p:nvSpPr>
          <p:cNvPr id="3" name="Content Placeholder 2"/>
          <p:cNvSpPr>
            <a:spLocks noGrp="1"/>
          </p:cNvSpPr>
          <p:nvPr>
            <p:ph idx="1"/>
          </p:nvPr>
        </p:nvSpPr>
        <p:spPr/>
        <p:txBody>
          <a:bodyPr>
            <a:normAutofit/>
          </a:bodyPr>
          <a:lstStyle/>
          <a:p>
            <a:pPr algn="just"/>
            <a:r>
              <a:rPr lang="en-US" dirty="0" smtClean="0"/>
              <a:t>"</a:t>
            </a:r>
            <a:r>
              <a:rPr lang="en-US" dirty="0" smtClean="0"/>
              <a:t>A" is a ___________ while ’A’ </a:t>
            </a:r>
            <a:r>
              <a:rPr lang="en-US" dirty="0" smtClean="0"/>
              <a:t>is a____________. </a:t>
            </a:r>
            <a:endParaRPr lang="en-US" dirty="0" smtClean="0"/>
          </a:p>
          <a:p>
            <a:pPr algn="just"/>
            <a:r>
              <a:rPr lang="en-US" dirty="0" smtClean="0"/>
              <a:t>A string is terminated by a ______ character, which is written </a:t>
            </a:r>
            <a:r>
              <a:rPr lang="en-US" dirty="0" smtClean="0"/>
              <a:t>as </a:t>
            </a:r>
            <a:r>
              <a:rPr lang="en-US" dirty="0" smtClean="0"/>
              <a:t>______. </a:t>
            </a:r>
          </a:p>
          <a:p>
            <a:pPr algn="just"/>
            <a:r>
              <a:rPr lang="en-US" dirty="0" smtClean="0"/>
              <a:t>The array char  name[10]can consist of a maximum of </a:t>
            </a:r>
            <a:r>
              <a:rPr lang="en-US" dirty="0" smtClean="0"/>
              <a:t>______ </a:t>
            </a:r>
            <a:r>
              <a:rPr lang="en-US" dirty="0" smtClean="0"/>
              <a:t>characters. </a:t>
            </a:r>
            <a:endParaRPr lang="en-US" dirty="0" smtClean="0"/>
          </a:p>
          <a:p>
            <a:pPr algn="just"/>
            <a:r>
              <a:rPr lang="en-US" dirty="0" smtClean="0"/>
              <a:t>The </a:t>
            </a:r>
            <a:r>
              <a:rPr lang="en-US" dirty="0" smtClean="0"/>
              <a:t>array elements are always stored in _________ memory </a:t>
            </a:r>
            <a:r>
              <a:rPr lang="en-US" dirty="0" smtClean="0"/>
              <a:t>locations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a program that converts a string like "124" to an integer </a:t>
            </a:r>
            <a:r>
              <a:rPr lang="en-US" dirty="0" smtClean="0"/>
              <a:t>124</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solidFill>
                  <a:srgbClr val="C00000"/>
                </a:solidFill>
              </a:rPr>
              <a:t>Next Lecture</a:t>
            </a:r>
          </a:p>
        </p:txBody>
      </p:sp>
      <p:sp>
        <p:nvSpPr>
          <p:cNvPr id="4" name="Text Placeholder 3"/>
          <p:cNvSpPr>
            <a:spLocks noGrp="1"/>
          </p:cNvSpPr>
          <p:nvPr>
            <p:ph type="body" sz="quarter" idx="14"/>
          </p:nvPr>
        </p:nvSpPr>
        <p:spPr>
          <a:xfrm>
            <a:off x="1828800" y="4005064"/>
            <a:ext cx="5943600" cy="2232248"/>
          </a:xfrm>
        </p:spPr>
        <p:txBody>
          <a:bodyPr>
            <a:normAutofit/>
          </a:bodyPr>
          <a:lstStyle/>
          <a:p>
            <a:pPr marL="0" indent="0">
              <a:buNone/>
            </a:pPr>
            <a:r>
              <a:rPr lang="en-US" dirty="0" smtClean="0">
                <a:solidFill>
                  <a:srgbClr val="C00000"/>
                </a:solidFill>
              </a:rPr>
              <a:t>Marking the attendance of students by passing attendance sheet …??</a:t>
            </a:r>
          </a:p>
          <a:p>
            <a:pPr marL="0" indent="0" algn="ctr">
              <a:buNone/>
            </a:pPr>
            <a:r>
              <a:rPr lang="en-US" dirty="0" smtClean="0">
                <a:solidFill>
                  <a:srgbClr val="C00000"/>
                </a:solidFill>
              </a:rPr>
              <a:t>Pointer</a:t>
            </a:r>
            <a:endParaRPr lang="en-US" dirty="0">
              <a:solidFill>
                <a:srgbClr val="C00000"/>
              </a:solidFill>
            </a:endParaRPr>
          </a:p>
        </p:txBody>
      </p:sp>
    </p:spTree>
    <p:extLst>
      <p:ext uri="{BB962C8B-B14F-4D97-AF65-F5344CB8AC3E}">
        <p14:creationId xmlns="" xmlns:p14="http://schemas.microsoft.com/office/powerpoint/2010/main" val="171969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Example Code</a:t>
            </a:r>
            <a:endParaRPr lang="en-US" dirty="0"/>
          </a:p>
        </p:txBody>
      </p:sp>
      <p:sp>
        <p:nvSpPr>
          <p:cNvPr id="2" name="Content Placeholder 1"/>
          <p:cNvSpPr>
            <a:spLocks noGrp="1"/>
          </p:cNvSpPr>
          <p:nvPr>
            <p:ph sz="half" idx="1"/>
          </p:nvPr>
        </p:nvSpPr>
        <p:spPr/>
        <p:txBody>
          <a:bodyPr/>
          <a:lstStyle/>
          <a:p>
            <a:endParaRPr lang="en-US" dirty="0"/>
          </a:p>
        </p:txBody>
      </p:sp>
      <p:sp>
        <p:nvSpPr>
          <p:cNvPr id="3" name="Content Placeholder 2"/>
          <p:cNvSpPr>
            <a:spLocks noGrp="1"/>
          </p:cNvSpPr>
          <p:nvPr>
            <p:ph sz="half" idx="2"/>
          </p:nvPr>
        </p:nvSpPr>
        <p:spPr>
          <a:xfrm>
            <a:off x="6400800" y="1600200"/>
            <a:ext cx="2438400" cy="4114799"/>
          </a:xfrm>
        </p:spPr>
        <p:txBody>
          <a:bodyPr/>
          <a:lstStyle/>
          <a:p>
            <a:pPr marL="0" indent="0">
              <a:buNone/>
            </a:pPr>
            <a:r>
              <a:rPr lang="en-US" dirty="0" smtClean="0">
                <a:solidFill>
                  <a:schemeClr val="accent1"/>
                </a:solidFill>
              </a:rPr>
              <a:t>This program demonstrates string conversion function: </a:t>
            </a:r>
            <a:r>
              <a:rPr lang="en-US" dirty="0" err="1" smtClean="0">
                <a:solidFill>
                  <a:schemeClr val="accent1"/>
                </a:solidFill>
              </a:rPr>
              <a:t>atof</a:t>
            </a:r>
            <a:r>
              <a:rPr lang="en-US" dirty="0" smtClean="0">
                <a:solidFill>
                  <a:schemeClr val="accent1"/>
                </a:solidFill>
              </a:rPr>
              <a:t>()</a:t>
            </a:r>
            <a:endParaRPr lang="en-US" dirty="0">
              <a:solidFill>
                <a:schemeClr val="accent1"/>
              </a:solidFill>
            </a:endParaRPr>
          </a:p>
        </p:txBody>
      </p:sp>
      <p:pic>
        <p:nvPicPr>
          <p:cNvPr id="4099" name="Picture 3" descr="C:\Users\sanjeev\Pictures\c21_1.pn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598" t="8760" b="8631"/>
          <a:stretch/>
        </p:blipFill>
        <p:spPr bwMode="auto">
          <a:xfrm>
            <a:off x="-4697" y="1628800"/>
            <a:ext cx="6405497" cy="415987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 5"/>
          <p:cNvGrpSpPr/>
          <p:nvPr/>
        </p:nvGrpSpPr>
        <p:grpSpPr>
          <a:xfrm>
            <a:off x="0" y="5770131"/>
            <a:ext cx="8686800" cy="683205"/>
            <a:chOff x="0" y="5770131"/>
            <a:chExt cx="8686800" cy="683205"/>
          </a:xfrm>
        </p:grpSpPr>
        <p:sp>
          <p:nvSpPr>
            <p:cNvPr id="7" name="Rectangle 52"/>
            <p:cNvSpPr>
              <a:spLocks noChangeArrowheads="1"/>
            </p:cNvSpPr>
            <p:nvPr/>
          </p:nvSpPr>
          <p:spPr bwMode="auto">
            <a:xfrm>
              <a:off x="0" y="5794126"/>
              <a:ext cx="6400800"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eaLnBrk="1" hangingPunct="1">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The string "99.0" converted to double is 99.000</a:t>
              </a:r>
            </a:p>
            <a:p>
              <a:pPr eaLnBrk="1" hangingPunct="1">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The converted value divided by 2 is 49.500</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endParaRPr lang="en-US" sz="1200" b="1" dirty="0">
                <a:solidFill>
                  <a:schemeClr val="tx1"/>
                </a:solidFill>
                <a:latin typeface="Lucida Console" pitchFamily="49" charset="0"/>
              </a:endParaRPr>
            </a:p>
          </p:txBody>
        </p:sp>
        <p:sp>
          <p:nvSpPr>
            <p:cNvPr id="8" name="Content Placeholder 2"/>
            <p:cNvSpPr txBox="1">
              <a:spLocks/>
            </p:cNvSpPr>
            <p:nvPr/>
          </p:nvSpPr>
          <p:spPr>
            <a:xfrm>
              <a:off x="6660232" y="5770131"/>
              <a:ext cx="2026568" cy="6832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chemeClr val="accent1"/>
                  </a:solidFill>
                </a:rPr>
                <a:t>output</a:t>
              </a:r>
              <a:endParaRPr lang="en-US" dirty="0">
                <a:solidFill>
                  <a:schemeClr val="accent1"/>
                </a:solidFill>
              </a:endParaRPr>
            </a:p>
          </p:txBody>
        </p:sp>
      </p:grpSp>
    </p:spTree>
    <p:extLst>
      <p:ext uri="{BB962C8B-B14F-4D97-AF65-F5344CB8AC3E}">
        <p14:creationId xmlns="" xmlns:p14="http://schemas.microsoft.com/office/powerpoint/2010/main" val="27127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atoi</a:t>
            </a:r>
            <a:r>
              <a:rPr lang="en-US" dirty="0" smtClean="0"/>
              <a:t>()</a:t>
            </a:r>
            <a:endParaRPr lang="en-US" dirty="0"/>
          </a:p>
        </p:txBody>
      </p:sp>
      <p:sp>
        <p:nvSpPr>
          <p:cNvPr id="3" name="Content Placeholder 2"/>
          <p:cNvSpPr>
            <a:spLocks noGrp="1"/>
          </p:cNvSpPr>
          <p:nvPr>
            <p:ph idx="1"/>
          </p:nvPr>
        </p:nvSpPr>
        <p:spPr/>
        <p:txBody>
          <a:bodyPr>
            <a:normAutofit/>
          </a:bodyPr>
          <a:lstStyle/>
          <a:p>
            <a:pPr algn="just">
              <a:buNone/>
            </a:pPr>
            <a:r>
              <a:rPr lang="en-US" b="1" i="1" dirty="0" smtClean="0"/>
              <a:t>Function </a:t>
            </a:r>
            <a:r>
              <a:rPr lang="en-US" b="1" i="1" dirty="0" err="1" smtClean="0"/>
              <a:t>atoi</a:t>
            </a:r>
            <a:endParaRPr lang="en-US" b="1" i="1" dirty="0" smtClean="0"/>
          </a:p>
          <a:p>
            <a:pPr algn="just"/>
            <a:r>
              <a:rPr lang="en-US" dirty="0" smtClean="0"/>
              <a:t>Function </a:t>
            </a:r>
            <a:r>
              <a:rPr lang="en-US" b="1" dirty="0" err="1" smtClean="0"/>
              <a:t>atoi</a:t>
            </a:r>
            <a:r>
              <a:rPr lang="en-US" b="1" dirty="0" smtClean="0"/>
              <a:t> converts its argument—a string— </a:t>
            </a:r>
            <a:r>
              <a:rPr lang="en-US" dirty="0" smtClean="0"/>
              <a:t>to an int value. </a:t>
            </a:r>
          </a:p>
          <a:p>
            <a:pPr algn="just"/>
            <a:r>
              <a:rPr lang="en-US" dirty="0" smtClean="0"/>
              <a:t>Syntax:</a:t>
            </a:r>
          </a:p>
          <a:p>
            <a:pPr lvl="1" algn="just"/>
            <a:r>
              <a:rPr lang="en-US" dirty="0" err="1" smtClean="0"/>
              <a:t>atoi</a:t>
            </a:r>
            <a:r>
              <a:rPr lang="en-US" dirty="0" smtClean="0"/>
              <a:t>(</a:t>
            </a:r>
            <a:r>
              <a:rPr lang="en-US" dirty="0" err="1" smtClean="0"/>
              <a:t>str</a:t>
            </a:r>
            <a:r>
              <a:rPr lang="en-US" dirty="0" smtClean="0"/>
              <a:t>); </a:t>
            </a:r>
          </a:p>
          <a:p>
            <a:pPr algn="just"/>
            <a:r>
              <a:rPr lang="en-US" dirty="0" smtClean="0"/>
              <a:t>The function returns the int value. </a:t>
            </a:r>
          </a:p>
          <a:p>
            <a:pPr algn="just"/>
            <a:r>
              <a:rPr lang="en-US" dirty="0" smtClean="0"/>
              <a:t>If the converted value cannot be represented, the behavior of function </a:t>
            </a:r>
            <a:r>
              <a:rPr lang="en-US" dirty="0" err="1" smtClean="0"/>
              <a:t>atoi</a:t>
            </a:r>
            <a:r>
              <a:rPr lang="en-US" dirty="0" smtClean="0"/>
              <a:t> is undefined.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Example Code</a:t>
            </a:r>
            <a:endParaRPr lang="en-US" dirty="0"/>
          </a:p>
        </p:txBody>
      </p:sp>
      <p:sp>
        <p:nvSpPr>
          <p:cNvPr id="2" name="Content Placeholder 1"/>
          <p:cNvSpPr>
            <a:spLocks noGrp="1"/>
          </p:cNvSpPr>
          <p:nvPr>
            <p:ph sz="half" idx="1"/>
          </p:nvPr>
        </p:nvSpPr>
        <p:spPr/>
        <p:txBody>
          <a:bodyPr/>
          <a:lstStyle/>
          <a:p>
            <a:endParaRPr lang="en-US" dirty="0"/>
          </a:p>
        </p:txBody>
      </p:sp>
      <p:sp>
        <p:nvSpPr>
          <p:cNvPr id="3" name="Content Placeholder 2"/>
          <p:cNvSpPr>
            <a:spLocks noGrp="1"/>
          </p:cNvSpPr>
          <p:nvPr>
            <p:ph sz="half" idx="2"/>
          </p:nvPr>
        </p:nvSpPr>
        <p:spPr>
          <a:xfrm>
            <a:off x="6400800" y="1600200"/>
            <a:ext cx="2362200" cy="3268960"/>
          </a:xfrm>
        </p:spPr>
        <p:txBody>
          <a:bodyPr/>
          <a:lstStyle/>
          <a:p>
            <a:pPr marL="0" indent="0">
              <a:buNone/>
            </a:pPr>
            <a:r>
              <a:rPr lang="en-US" dirty="0" smtClean="0">
                <a:solidFill>
                  <a:schemeClr val="accent1"/>
                </a:solidFill>
              </a:rPr>
              <a:t>This program demonstrates string conversion function: </a:t>
            </a:r>
            <a:r>
              <a:rPr lang="en-US" dirty="0" err="1" smtClean="0">
                <a:solidFill>
                  <a:schemeClr val="accent1"/>
                </a:solidFill>
              </a:rPr>
              <a:t>atoi</a:t>
            </a:r>
            <a:r>
              <a:rPr lang="en-US" dirty="0" smtClean="0">
                <a:solidFill>
                  <a:schemeClr val="accent1"/>
                </a:solidFill>
              </a:rPr>
              <a:t>()</a:t>
            </a:r>
            <a:endParaRPr lang="en-US" dirty="0">
              <a:solidFill>
                <a:schemeClr val="accent1"/>
              </a:solidFill>
            </a:endParaRPr>
          </a:p>
        </p:txBody>
      </p:sp>
      <p:grpSp>
        <p:nvGrpSpPr>
          <p:cNvPr id="6" name="Group 5"/>
          <p:cNvGrpSpPr/>
          <p:nvPr/>
        </p:nvGrpSpPr>
        <p:grpSpPr>
          <a:xfrm>
            <a:off x="0" y="5674127"/>
            <a:ext cx="8686800" cy="683205"/>
            <a:chOff x="0" y="5770131"/>
            <a:chExt cx="8686800" cy="683205"/>
          </a:xfrm>
        </p:grpSpPr>
        <p:sp>
          <p:nvSpPr>
            <p:cNvPr id="7" name="Rectangle 52"/>
            <p:cNvSpPr>
              <a:spLocks noChangeArrowheads="1"/>
            </p:cNvSpPr>
            <p:nvPr/>
          </p:nvSpPr>
          <p:spPr bwMode="auto">
            <a:xfrm>
              <a:off x="0" y="5794126"/>
              <a:ext cx="6400800"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The string "2593" converted to </a:t>
              </a:r>
              <a:r>
                <a:rPr lang="en-US" sz="1200" b="1" dirty="0" err="1">
                  <a:latin typeface="Lucida Console" pitchFamily="49" charset="0"/>
                </a:rPr>
                <a:t>int</a:t>
              </a:r>
              <a:r>
                <a:rPr lang="en-US" sz="1200" b="1" dirty="0">
                  <a:latin typeface="Lucida Console" pitchFamily="49" charset="0"/>
                </a:rPr>
                <a:t> is 2593</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The converted value minus 593 is 2000</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 </a:t>
              </a:r>
            </a:p>
          </p:txBody>
        </p:sp>
        <p:sp>
          <p:nvSpPr>
            <p:cNvPr id="8" name="Content Placeholder 2"/>
            <p:cNvSpPr txBox="1">
              <a:spLocks/>
            </p:cNvSpPr>
            <p:nvPr/>
          </p:nvSpPr>
          <p:spPr>
            <a:xfrm>
              <a:off x="6660232" y="5770131"/>
              <a:ext cx="2026568" cy="6832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chemeClr val="accent1"/>
                  </a:solidFill>
                </a:rPr>
                <a:t>output</a:t>
              </a:r>
              <a:endParaRPr lang="en-US" dirty="0">
                <a:solidFill>
                  <a:schemeClr val="accent1"/>
                </a:solidFill>
              </a:endParaRPr>
            </a:p>
          </p:txBody>
        </p:sp>
      </p:grpSp>
      <p:pic>
        <p:nvPicPr>
          <p:cNvPr id="5122" name="Picture 2" descr="C:\Users\sanjeev\Pictures\c21_2.pn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313" t="8195" r="1130" b="12676"/>
          <a:stretch/>
        </p:blipFill>
        <p:spPr bwMode="auto">
          <a:xfrm>
            <a:off x="1" y="1628800"/>
            <a:ext cx="6400799" cy="39795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7539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atol</a:t>
            </a:r>
            <a:r>
              <a:rPr lang="en-US" dirty="0" smtClean="0"/>
              <a:t>()</a:t>
            </a:r>
            <a:endParaRPr lang="en-US" dirty="0"/>
          </a:p>
        </p:txBody>
      </p:sp>
      <p:sp>
        <p:nvSpPr>
          <p:cNvPr id="6" name="Content Placeholder 5"/>
          <p:cNvSpPr>
            <a:spLocks noGrp="1"/>
          </p:cNvSpPr>
          <p:nvPr>
            <p:ph idx="1"/>
          </p:nvPr>
        </p:nvSpPr>
        <p:spPr/>
        <p:txBody>
          <a:bodyPr>
            <a:normAutofit lnSpcReduction="10000"/>
          </a:bodyPr>
          <a:lstStyle/>
          <a:p>
            <a:pPr algn="just">
              <a:buNone/>
            </a:pPr>
            <a:r>
              <a:rPr lang="en-US" b="1" i="1" dirty="0" smtClean="0"/>
              <a:t>Function </a:t>
            </a:r>
            <a:r>
              <a:rPr lang="en-US" b="1" i="1" dirty="0" err="1" smtClean="0"/>
              <a:t>atol</a:t>
            </a:r>
            <a:endParaRPr lang="en-US" b="1" i="1" dirty="0" smtClean="0"/>
          </a:p>
          <a:p>
            <a:pPr algn="just"/>
            <a:r>
              <a:rPr lang="en-US" dirty="0" smtClean="0"/>
              <a:t>Function </a:t>
            </a:r>
            <a:r>
              <a:rPr lang="en-US" b="1" dirty="0" err="1" smtClean="0"/>
              <a:t>atol</a:t>
            </a:r>
            <a:r>
              <a:rPr lang="en-US" b="1" dirty="0" smtClean="0"/>
              <a:t> converts its argument—a string— </a:t>
            </a:r>
            <a:r>
              <a:rPr lang="en-US" dirty="0" smtClean="0"/>
              <a:t>to a long value.</a:t>
            </a:r>
          </a:p>
          <a:p>
            <a:pPr algn="just"/>
            <a:r>
              <a:rPr lang="en-US" dirty="0" smtClean="0"/>
              <a:t>Syntax:</a:t>
            </a:r>
          </a:p>
          <a:p>
            <a:pPr lvl="1" algn="just"/>
            <a:r>
              <a:rPr lang="en-US" dirty="0" err="1" smtClean="0"/>
              <a:t>atol</a:t>
            </a:r>
            <a:r>
              <a:rPr lang="en-US" dirty="0" smtClean="0"/>
              <a:t>(</a:t>
            </a:r>
            <a:r>
              <a:rPr lang="en-US" dirty="0" err="1" smtClean="0"/>
              <a:t>str</a:t>
            </a:r>
            <a:r>
              <a:rPr lang="en-US" dirty="0" smtClean="0"/>
              <a:t>);  </a:t>
            </a:r>
          </a:p>
          <a:p>
            <a:pPr algn="just"/>
            <a:r>
              <a:rPr lang="en-US" dirty="0" smtClean="0"/>
              <a:t>The function returns the long value. </a:t>
            </a:r>
          </a:p>
          <a:p>
            <a:pPr algn="just"/>
            <a:r>
              <a:rPr lang="en-US" dirty="0" smtClean="0"/>
              <a:t>If int and long are both stored in 4 bytes, function </a:t>
            </a:r>
            <a:r>
              <a:rPr lang="en-US" dirty="0" err="1" smtClean="0"/>
              <a:t>atoi</a:t>
            </a:r>
            <a:r>
              <a:rPr lang="en-US" dirty="0" smtClean="0"/>
              <a:t> and function </a:t>
            </a:r>
            <a:r>
              <a:rPr lang="en-US" dirty="0" err="1" smtClean="0"/>
              <a:t>atol</a:t>
            </a:r>
            <a:r>
              <a:rPr lang="en-US" dirty="0" smtClean="0"/>
              <a:t> work identically.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Example Code</a:t>
            </a:r>
            <a:endParaRPr lang="en-US" dirty="0"/>
          </a:p>
        </p:txBody>
      </p:sp>
      <p:sp>
        <p:nvSpPr>
          <p:cNvPr id="2" name="Content Placeholder 1"/>
          <p:cNvSpPr>
            <a:spLocks noGrp="1"/>
          </p:cNvSpPr>
          <p:nvPr>
            <p:ph sz="half" idx="1"/>
          </p:nvPr>
        </p:nvSpPr>
        <p:spPr/>
        <p:txBody>
          <a:bodyPr/>
          <a:lstStyle/>
          <a:p>
            <a:endParaRPr lang="en-US" dirty="0"/>
          </a:p>
        </p:txBody>
      </p:sp>
      <p:sp>
        <p:nvSpPr>
          <p:cNvPr id="3" name="Content Placeholder 2"/>
          <p:cNvSpPr>
            <a:spLocks noGrp="1"/>
          </p:cNvSpPr>
          <p:nvPr>
            <p:ph sz="half" idx="2"/>
          </p:nvPr>
        </p:nvSpPr>
        <p:spPr>
          <a:xfrm>
            <a:off x="6400800" y="1600200"/>
            <a:ext cx="2514600" cy="3268960"/>
          </a:xfrm>
        </p:spPr>
        <p:txBody>
          <a:bodyPr/>
          <a:lstStyle/>
          <a:p>
            <a:pPr marL="0" indent="0">
              <a:buNone/>
            </a:pPr>
            <a:r>
              <a:rPr lang="en-US" dirty="0" smtClean="0">
                <a:solidFill>
                  <a:schemeClr val="accent1"/>
                </a:solidFill>
              </a:rPr>
              <a:t>This program demonstrates string conversion function: </a:t>
            </a:r>
            <a:r>
              <a:rPr lang="en-US" dirty="0" err="1" smtClean="0">
                <a:solidFill>
                  <a:schemeClr val="accent1"/>
                </a:solidFill>
              </a:rPr>
              <a:t>atol</a:t>
            </a:r>
            <a:r>
              <a:rPr lang="en-US" dirty="0" smtClean="0">
                <a:solidFill>
                  <a:schemeClr val="accent1"/>
                </a:solidFill>
              </a:rPr>
              <a:t>()</a:t>
            </a:r>
            <a:endParaRPr lang="en-US" dirty="0">
              <a:solidFill>
                <a:schemeClr val="accent1"/>
              </a:solidFill>
            </a:endParaRPr>
          </a:p>
        </p:txBody>
      </p:sp>
      <p:grpSp>
        <p:nvGrpSpPr>
          <p:cNvPr id="6" name="Group 5"/>
          <p:cNvGrpSpPr/>
          <p:nvPr/>
        </p:nvGrpSpPr>
        <p:grpSpPr>
          <a:xfrm>
            <a:off x="0" y="5674127"/>
            <a:ext cx="8686800" cy="683205"/>
            <a:chOff x="0" y="5770131"/>
            <a:chExt cx="8686800" cy="683205"/>
          </a:xfrm>
        </p:grpSpPr>
        <p:sp>
          <p:nvSpPr>
            <p:cNvPr id="7" name="Rectangle 52"/>
            <p:cNvSpPr>
              <a:spLocks noChangeArrowheads="1"/>
            </p:cNvSpPr>
            <p:nvPr/>
          </p:nvSpPr>
          <p:spPr bwMode="auto">
            <a:xfrm>
              <a:off x="0" y="5794126"/>
              <a:ext cx="6400800"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The string "1000000" converted to long </a:t>
              </a:r>
              <a:r>
                <a:rPr lang="en-US" sz="1200" b="1" dirty="0" err="1">
                  <a:latin typeface="Lucida Console" pitchFamily="49" charset="0"/>
                </a:rPr>
                <a:t>int</a:t>
              </a:r>
              <a:r>
                <a:rPr lang="en-US" sz="1200" b="1" dirty="0">
                  <a:latin typeface="Lucida Console" pitchFamily="49" charset="0"/>
                </a:rPr>
                <a:t> is 1000000</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The converted value divided by 2 is 500000 </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 </a:t>
              </a:r>
            </a:p>
          </p:txBody>
        </p:sp>
        <p:sp>
          <p:nvSpPr>
            <p:cNvPr id="8" name="Content Placeholder 2"/>
            <p:cNvSpPr txBox="1">
              <a:spLocks/>
            </p:cNvSpPr>
            <p:nvPr/>
          </p:nvSpPr>
          <p:spPr>
            <a:xfrm>
              <a:off x="6660232" y="5770131"/>
              <a:ext cx="2026568" cy="6832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chemeClr val="accent1"/>
                  </a:solidFill>
                </a:rPr>
                <a:t>output</a:t>
              </a:r>
              <a:endParaRPr lang="en-US" dirty="0">
                <a:solidFill>
                  <a:schemeClr val="accent1"/>
                </a:solidFill>
              </a:endParaRPr>
            </a:p>
          </p:txBody>
        </p:sp>
      </p:grpSp>
      <p:pic>
        <p:nvPicPr>
          <p:cNvPr id="6146" name="Picture 2" descr="C:\Users\sanjeev\Pictures\c21_3.pn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486" t="8964" b="13188"/>
          <a:stretch/>
        </p:blipFill>
        <p:spPr bwMode="auto">
          <a:xfrm>
            <a:off x="-6331" y="1609224"/>
            <a:ext cx="6407131" cy="39543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126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Template>
  <TotalTime>6517</TotalTime>
  <Words>1686</Words>
  <Application>Microsoft Office PowerPoint</Application>
  <PresentationFormat>On-screen Show (4:3)</PresentationFormat>
  <Paragraphs>360</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Lpu theme final with copyright</vt:lpstr>
      <vt:lpstr>CSE101-Lec#21</vt:lpstr>
      <vt:lpstr>Outline</vt:lpstr>
      <vt:lpstr>String Conversion Functions </vt:lpstr>
      <vt:lpstr>atof()</vt:lpstr>
      <vt:lpstr>Example Code</vt:lpstr>
      <vt:lpstr>atoi()</vt:lpstr>
      <vt:lpstr>Example Code</vt:lpstr>
      <vt:lpstr>atol()</vt:lpstr>
      <vt:lpstr>Example Code</vt:lpstr>
      <vt:lpstr>itoa()</vt:lpstr>
      <vt:lpstr>Character arithmetic</vt:lpstr>
      <vt:lpstr>Increment  </vt:lpstr>
      <vt:lpstr>Decrement </vt:lpstr>
      <vt:lpstr>Addition </vt:lpstr>
      <vt:lpstr>Subtraction</vt:lpstr>
      <vt:lpstr>Sorting of strings</vt:lpstr>
      <vt:lpstr>Slide 17</vt:lpstr>
      <vt:lpstr>Slide 18</vt:lpstr>
      <vt:lpstr>Slide 19</vt:lpstr>
      <vt:lpstr>Slide 20</vt:lpstr>
      <vt:lpstr>Slide 21</vt:lpstr>
      <vt:lpstr>Slide 22</vt:lpstr>
      <vt:lpstr>Slide 23</vt:lpstr>
      <vt:lpstr>What will be the output of the program ? </vt:lpstr>
      <vt:lpstr>What will be the output of the program ? </vt:lpstr>
      <vt:lpstr>What will be the output of the program ?</vt:lpstr>
      <vt:lpstr>What will be the output of the program ?</vt:lpstr>
      <vt:lpstr>What will be the output of the program ? </vt:lpstr>
      <vt:lpstr>What will be the output of the program ? </vt:lpstr>
      <vt:lpstr>What will be the output of the program ? </vt:lpstr>
      <vt:lpstr>What will be the output of the program ?</vt:lpstr>
      <vt:lpstr>Slide 32</vt:lpstr>
      <vt:lpstr>What will be the output of the program?</vt:lpstr>
      <vt:lpstr>Which of the following statements are correct ?</vt:lpstr>
      <vt:lpstr>Which of the following statement is correct? </vt:lpstr>
      <vt:lpstr>Will the program compile successfully? </vt:lpstr>
      <vt:lpstr>For the following statements will arr[3] and ptr[3] fetch the same character?</vt:lpstr>
      <vt:lpstr>Is there any difference between the two statements?</vt:lpstr>
      <vt:lpstr>What is the Output of the Following Program ? </vt:lpstr>
      <vt:lpstr>Fill in the blanks: </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aman</dc:creator>
  <cp:lastModifiedBy>Surbhi</cp:lastModifiedBy>
  <cp:revision>213</cp:revision>
  <dcterms:created xsi:type="dcterms:W3CDTF">2014-05-23T01:33:07Z</dcterms:created>
  <dcterms:modified xsi:type="dcterms:W3CDTF">2016-10-19T16:10:17Z</dcterms:modified>
</cp:coreProperties>
</file>