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58" r:id="rId3"/>
    <p:sldId id="380" r:id="rId4"/>
    <p:sldId id="391" r:id="rId5"/>
    <p:sldId id="392" r:id="rId6"/>
    <p:sldId id="381" r:id="rId7"/>
    <p:sldId id="382" r:id="rId8"/>
    <p:sldId id="383" r:id="rId9"/>
    <p:sldId id="39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EC13E8-5750-489E-8FD2-33F1B87CC6A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1AEF2-2BDC-4B24-AE32-43FE0B6A70E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8EC13E8-5750-489E-8FD2-33F1B87CC6A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1AEF2-2BDC-4B24-AE32-43FE0B6A70E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8EC13E8-5750-489E-8FD2-33F1B87CC6A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1AEF2-2BDC-4B24-AE32-43FE0B6A70E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8EC13E8-5750-489E-8FD2-33F1B87CC6A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1AEF2-2BDC-4B24-AE32-43FE0B6A70E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78EC13E8-5750-489E-8FD2-33F1B87CC6A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1AEF2-2BDC-4B24-AE32-43FE0B6A70E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78EC13E8-5750-489E-8FD2-33F1B87CC6A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1AEF2-2BDC-4B24-AE32-43FE0B6A70E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78EC13E8-5750-489E-8FD2-33F1B87CC6A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D1AEF2-2BDC-4B24-AE32-43FE0B6A70E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EC13E8-5750-489E-8FD2-33F1B87CC6A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D1AEF2-2BDC-4B24-AE32-43FE0B6A70E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C13E8-5750-489E-8FD2-33F1B87CC6A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D1AEF2-2BDC-4B24-AE32-43FE0B6A70E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8EC13E8-5750-489E-8FD2-33F1B87CC6A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1AEF2-2BDC-4B24-AE32-43FE0B6A70E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8EC13E8-5750-489E-8FD2-33F1B87CC6A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1AEF2-2BDC-4B24-AE32-43FE0B6A70E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EC13E8-5750-489E-8FD2-33F1B87CC6A4}"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D1AEF2-2BDC-4B24-AE32-43FE0B6A70E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53253"/>
            <a:ext cx="8763000" cy="5293757"/>
          </a:xfrm>
          <a:prstGeom prst="rect">
            <a:avLst/>
          </a:prstGeom>
        </p:spPr>
        <p:txBody>
          <a:bodyPr wrap="square">
            <a:spAutoFit/>
          </a:bodyPr>
          <a:lstStyle/>
          <a:p>
            <a:pPr algn="ctr"/>
            <a:r>
              <a:rPr lang="en-US" sz="2800" b="1" dirty="0" smtClean="0"/>
              <a:t>Unit VI</a:t>
            </a:r>
            <a:endParaRPr lang="en-US" sz="2800" b="1" dirty="0" smtClean="0"/>
          </a:p>
          <a:p>
            <a:pPr algn="ctr"/>
            <a:endParaRPr lang="en-US" sz="2800" b="1" dirty="0"/>
          </a:p>
          <a:p>
            <a:pPr algn="ctr"/>
            <a:r>
              <a:rPr lang="en-US" sz="4800" b="1" dirty="0" smtClean="0"/>
              <a:t>Introduction </a:t>
            </a:r>
            <a:r>
              <a:rPr lang="en-US" sz="4800" b="1" dirty="0"/>
              <a:t>to ARM processors </a:t>
            </a:r>
            <a:endParaRPr lang="en-US" sz="4800" b="1" dirty="0" smtClean="0"/>
          </a:p>
          <a:p>
            <a:pPr algn="ctr"/>
            <a:endParaRPr lang="en-US" sz="4800" b="1" dirty="0"/>
          </a:p>
          <a:p>
            <a:pPr algn="ctr"/>
            <a:r>
              <a:rPr lang="en-US" sz="4800" b="1" dirty="0" smtClean="0"/>
              <a:t>Advance RISC Machine</a:t>
            </a:r>
            <a:endParaRPr lang="en-US" sz="4800" b="1" dirty="0" smtClean="0"/>
          </a:p>
          <a:p>
            <a:pPr algn="r"/>
            <a:endParaRPr lang="en-US" b="1" dirty="0" smtClean="0"/>
          </a:p>
          <a:p>
            <a:pPr algn="r"/>
            <a:endParaRPr lang="en-US" b="1" dirty="0"/>
          </a:p>
          <a:p>
            <a:pPr algn="r"/>
            <a:endParaRPr lang="en-US" b="1" dirty="0" smtClean="0"/>
          </a:p>
          <a:p>
            <a:pPr algn="r"/>
            <a:endParaRPr lang="en-US" b="1" dirty="0"/>
          </a:p>
          <a:p>
            <a:pPr algn="r"/>
            <a:r>
              <a:rPr lang="en-US" b="1" dirty="0" smtClean="0"/>
              <a:t>ARM company manufacture only core, not board</a:t>
            </a:r>
            <a:endParaRPr lang="en-US" b="1" dirty="0" smtClean="0"/>
          </a:p>
          <a:p>
            <a:pPr algn="r"/>
            <a:r>
              <a:rPr lang="en-US" b="1" dirty="0" smtClean="0"/>
              <a:t>ARM is providing the CPU to many companies</a:t>
            </a:r>
            <a:endParaRPr lang="en-US" b="1" dirty="0" smtClean="0"/>
          </a:p>
          <a:p>
            <a:pPr algn="r"/>
            <a:r>
              <a:rPr lang="en-US" sz="1600" dirty="0"/>
              <a:t>https://</a:t>
            </a:r>
            <a:r>
              <a:rPr lang="en-US" sz="1600" dirty="0" smtClean="0"/>
              <a:t>www.youtube.com/watch?v=R8bH_pary3Y&amp;t=7s</a:t>
            </a:r>
            <a:endParaRPr lang="en-US" sz="1600" dirty="0" smtClean="0"/>
          </a:p>
          <a:p>
            <a:pPr algn="r"/>
            <a:r>
              <a:rPr lang="en-US" sz="1400" dirty="0" smtClean="0"/>
              <a:t>https://www.youtube.com/watch?v=KmF3YKwP18c&amp;list=PLgwJf8NK-2e7nFEozQhZDZDSm09SwqbGP&amp;index=5</a:t>
            </a:r>
            <a:endParaRPr lang="en-US" sz="16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3750" y="228600"/>
            <a:ext cx="8645449" cy="646331"/>
          </a:xfrm>
          <a:prstGeom prst="rect">
            <a:avLst/>
          </a:prstGeom>
        </p:spPr>
        <p:txBody>
          <a:bodyPr wrap="square">
            <a:spAutoFit/>
          </a:bodyPr>
          <a:lstStyle/>
          <a:p>
            <a:pPr algn="ctr"/>
            <a:r>
              <a:rPr lang="en-US" sz="3600" b="1" dirty="0" smtClean="0"/>
              <a:t>Embedded </a:t>
            </a:r>
            <a:r>
              <a:rPr lang="en-US" sz="3600" b="1" dirty="0"/>
              <a:t>system software and hardware</a:t>
            </a:r>
            <a:endParaRPr lang="en-US" sz="3600" b="1" dirty="0"/>
          </a:p>
        </p:txBody>
      </p:sp>
      <p:sp>
        <p:nvSpPr>
          <p:cNvPr id="5" name="Rectangle 4"/>
          <p:cNvSpPr/>
          <p:nvPr/>
        </p:nvSpPr>
        <p:spPr>
          <a:xfrm>
            <a:off x="208990" y="1524000"/>
            <a:ext cx="8706409" cy="4401205"/>
          </a:xfrm>
          <a:prstGeom prst="rect">
            <a:avLst/>
          </a:prstGeom>
        </p:spPr>
        <p:txBody>
          <a:bodyPr wrap="square">
            <a:spAutoFit/>
          </a:bodyPr>
          <a:lstStyle/>
          <a:p>
            <a:pPr algn="just"/>
            <a:r>
              <a:rPr lang="en-US" sz="2800" dirty="0"/>
              <a:t>An embedded system is a combination of computer hardware and software designed for a specific function. Embedded systems may also function within a larger system. The systems can be programmable or have a fixed functionality. Industrial machines, consumer electronics, agricultural and processing industry devices, automobiles, medical equipment, cameras, digital watches, household appliances, airplanes, vending machines and toys, as well as mobile devices, are possible locations for an embedded system.</a:t>
            </a:r>
            <a:endParaRPr lang="en-IN"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2400" y="76200"/>
            <a:ext cx="8229600" cy="707390"/>
          </a:xfrm>
        </p:spPr>
        <p:txBody>
          <a:bodyPr>
            <a:normAutofit fontScale="90000"/>
          </a:bodyPr>
          <a:p>
            <a:r>
              <a:rPr lang="en-US"/>
              <a:t>ARM</a:t>
            </a:r>
            <a:endParaRPr lang="en-US"/>
          </a:p>
        </p:txBody>
      </p:sp>
      <p:sp>
        <p:nvSpPr>
          <p:cNvPr id="3" name="Content Placeholder 2"/>
          <p:cNvSpPr>
            <a:spLocks noGrp="1"/>
          </p:cNvSpPr>
          <p:nvPr>
            <p:ph idx="1"/>
          </p:nvPr>
        </p:nvSpPr>
        <p:spPr>
          <a:xfrm>
            <a:off x="381000" y="838200"/>
            <a:ext cx="8229600" cy="5668010"/>
          </a:xfrm>
        </p:spPr>
        <p:txBody>
          <a:bodyPr>
            <a:normAutofit fontScale="90000"/>
          </a:bodyPr>
          <a:p>
            <a:pPr marL="0" indent="0" algn="just">
              <a:buNone/>
            </a:pPr>
            <a:r>
              <a:rPr lang="en-US">
                <a:latin typeface="Times New Roman" panose="02020603050405020304" charset="0"/>
                <a:cs typeface="Times New Roman" panose="02020603050405020304" charset="0"/>
              </a:rPr>
              <a:t>ARM processors are ideal for light, portable, battery-powered devices, such as smartphones, laptops and tablet computers, and other embedded systems, because of their low costs, little power consumption, and reduced heat generation than their competitors.</a:t>
            </a:r>
            <a:endParaRPr lang="en-US">
              <a:latin typeface="Times New Roman" panose="02020603050405020304" charset="0"/>
              <a:cs typeface="Times New Roman" panose="02020603050405020304" charset="0"/>
            </a:endParaRPr>
          </a:p>
          <a:p>
            <a:pPr marL="0" indent="0" algn="just">
              <a:buNone/>
            </a:pP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Devices like digital cameras, mobile phones, home network modules and wireless communication technologies use these processors, as well as a variety of embedded systems, such as Access Control, Communication Gateway, Medical System, and more.</a:t>
            </a:r>
            <a:endParaRPr 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381000"/>
            <a:ext cx="8229600" cy="5949315"/>
          </a:xfrm>
        </p:spPr>
        <p:txBody>
          <a:bodyPr>
            <a:normAutofit fontScale="70000"/>
          </a:bodyPr>
          <a:p>
            <a:pPr marL="0" indent="0">
              <a:buNone/>
            </a:pPr>
            <a:r>
              <a:rPr lang="en-US" sz="4570" b="1"/>
              <a:t>Advances in ARM Processor Technology</a:t>
            </a:r>
            <a:endParaRPr lang="en-US" sz="4570" b="1"/>
          </a:p>
          <a:p>
            <a:pPr marL="0" indent="0">
              <a:buNone/>
            </a:pPr>
            <a:endParaRPr lang="en-US" sz="4570" b="1"/>
          </a:p>
          <a:p>
            <a:pPr marL="0" indent="0"/>
            <a:r>
              <a:rPr lang="en-US"/>
              <a:t> 25 fundamental instruction types are available in this CPU</a:t>
            </a:r>
            <a:endParaRPr lang="en-US"/>
          </a:p>
          <a:p>
            <a:pPr marL="0" indent="0"/>
            <a:r>
              <a:rPr lang="en-US"/>
              <a:t>Most activities are carried out by using registers</a:t>
            </a:r>
            <a:endParaRPr lang="en-US"/>
          </a:p>
          <a:p>
            <a:pPr marL="0" indent="0"/>
            <a:r>
              <a:rPr lang="en-US"/>
              <a:t>Each instruction has its own set of register conditions</a:t>
            </a:r>
            <a:endParaRPr lang="en-US"/>
          </a:p>
          <a:p>
            <a:pPr marL="0" indent="0"/>
            <a:r>
              <a:rPr lang="en-US"/>
              <a:t>There are numerous ways to address this processor</a:t>
            </a:r>
            <a:endParaRPr lang="en-US"/>
          </a:p>
          <a:p>
            <a:pPr marL="0" indent="0"/>
            <a:r>
              <a:rPr lang="en-US"/>
              <a:t>The stacks are manually manipulated</a:t>
            </a:r>
            <a:endParaRPr lang="en-US"/>
          </a:p>
          <a:p>
            <a:pPr marL="0" indent="0"/>
            <a:r>
              <a:rPr lang="en-US"/>
              <a:t>Specific approaches are used to address the stack and call subroutines in programmes</a:t>
            </a:r>
            <a:endParaRPr lang="en-US"/>
          </a:p>
          <a:p>
            <a:pPr marL="0" indent="0"/>
            <a:r>
              <a:rPr lang="en-US"/>
              <a:t>Because of the 32-bit microprocessor, data stored in those 32 bits can be accessed and manipulated</a:t>
            </a:r>
            <a:endParaRPr lang="en-US"/>
          </a:p>
          <a:p>
            <a:pPr marL="0" indent="0"/>
            <a:r>
              <a:rPr lang="en-US"/>
              <a:t>There is a 26-bit address range on this CPU</a:t>
            </a:r>
            <a:endParaRPr lang="en-US"/>
          </a:p>
          <a:p>
            <a:pPr marL="0" indent="0">
              <a:buNone/>
            </a:pPr>
            <a:r>
              <a:rPr lang="en-US"/>
              <a:t>64 megabytes of memory are available to use for direct access</a:t>
            </a:r>
            <a:endParaRPr lang="en-US"/>
          </a:p>
          <a:p>
            <a:pPr marL="0" indent="0">
              <a:buNone/>
            </a:pPr>
            <a:r>
              <a:rPr lang="en-US"/>
              <a:t>Single-cycle execution is the only method employed here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52400"/>
            <a:ext cx="8839200" cy="584775"/>
          </a:xfrm>
          <a:prstGeom prst="rect">
            <a:avLst/>
          </a:prstGeom>
        </p:spPr>
        <p:txBody>
          <a:bodyPr wrap="square">
            <a:spAutoFit/>
          </a:bodyPr>
          <a:lstStyle/>
          <a:p>
            <a:pPr algn="ctr"/>
            <a:r>
              <a:rPr lang="en-IN" sz="3200" b="1" dirty="0"/>
              <a:t>ARM7 TDMI </a:t>
            </a:r>
            <a:r>
              <a:rPr lang="en-IN" sz="3200" b="1" dirty="0" smtClean="0"/>
              <a:t>interface signals</a:t>
            </a:r>
            <a:endParaRPr lang="en-IN" sz="3200" b="1" dirty="0"/>
          </a:p>
        </p:txBody>
      </p:sp>
      <p:sp>
        <p:nvSpPr>
          <p:cNvPr id="3" name="Rectangle 2"/>
          <p:cNvSpPr/>
          <p:nvPr/>
        </p:nvSpPr>
        <p:spPr>
          <a:xfrm>
            <a:off x="76200" y="685800"/>
            <a:ext cx="8839200" cy="923330"/>
          </a:xfrm>
          <a:prstGeom prst="rect">
            <a:avLst/>
          </a:prstGeom>
        </p:spPr>
        <p:txBody>
          <a:bodyPr wrap="square">
            <a:spAutoFit/>
          </a:bodyPr>
          <a:lstStyle/>
          <a:p>
            <a:pPr algn="just"/>
            <a:r>
              <a:rPr lang="en-US" dirty="0"/>
              <a:t>The ARM7TDMI-S architecture is a member of the Advanced RISC Machines (ARM) family of general-purpose 32-bit microprocessors, which offer high performance for very low power consumption and price.</a:t>
            </a:r>
            <a:endParaRPr lang="en-IN"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0" y="1600200"/>
            <a:ext cx="7317105" cy="5189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2369623" cy="369332"/>
          </a:xfrm>
          <a:prstGeom prst="rect">
            <a:avLst/>
          </a:prstGeom>
        </p:spPr>
        <p:txBody>
          <a:bodyPr wrap="none">
            <a:spAutoFit/>
          </a:bodyPr>
          <a:lstStyle/>
          <a:p>
            <a:r>
              <a:rPr lang="en-IN" dirty="0" smtClean="0"/>
              <a:t>ARM memory </a:t>
            </a:r>
            <a:r>
              <a:rPr lang="en-IN" dirty="0"/>
              <a:t>interface</a:t>
            </a:r>
            <a:endParaRPr lang="en-IN" dirty="0"/>
          </a:p>
        </p:txBody>
      </p:sp>
      <p:sp>
        <p:nvSpPr>
          <p:cNvPr id="3" name="Rectangle 2"/>
          <p:cNvSpPr/>
          <p:nvPr/>
        </p:nvSpPr>
        <p:spPr>
          <a:xfrm>
            <a:off x="236022" y="685800"/>
            <a:ext cx="8603177" cy="4618059"/>
          </a:xfrm>
          <a:prstGeom prst="rect">
            <a:avLst/>
          </a:prstGeom>
        </p:spPr>
        <p:txBody>
          <a:bodyPr wrap="square">
            <a:spAutoFit/>
          </a:bodyPr>
          <a:lstStyle/>
          <a:p>
            <a:pPr algn="just">
              <a:lnSpc>
                <a:spcPct val="150000"/>
              </a:lnSpc>
            </a:pPr>
            <a:r>
              <a:rPr lang="en-US" dirty="0"/>
              <a:t>The ARM7TDMI-S memory interface allows performance potential to be realized while minimizing the use of memory. Speed-critical control signals are pipelined to allow system control functions to be implemented in standard low-power logic. These control signals facilitate the exploitation of the fast burst access modes supported by many on-chip and off-chip memory technologies.</a:t>
            </a:r>
            <a:endParaRPr lang="en-US" dirty="0"/>
          </a:p>
          <a:p>
            <a:pPr>
              <a:lnSpc>
                <a:spcPct val="150000"/>
              </a:lnSpc>
            </a:pPr>
            <a:endParaRPr lang="en-US" dirty="0" smtClean="0"/>
          </a:p>
          <a:p>
            <a:pPr>
              <a:lnSpc>
                <a:spcPct val="150000"/>
              </a:lnSpc>
            </a:pPr>
            <a:r>
              <a:rPr lang="en-US" dirty="0" smtClean="0"/>
              <a:t>The </a:t>
            </a:r>
            <a:r>
              <a:rPr lang="en-US" dirty="0"/>
              <a:t>ARM7TDMI-S has four basic types of memory cycles:</a:t>
            </a:r>
            <a:endParaRPr lang="en-US" dirty="0"/>
          </a:p>
          <a:p>
            <a:pPr>
              <a:lnSpc>
                <a:spcPct val="150000"/>
              </a:lnSpc>
            </a:pPr>
            <a:r>
              <a:rPr lang="en-US" dirty="0"/>
              <a:t>♦ idle cycles</a:t>
            </a:r>
            <a:endParaRPr lang="en-US" dirty="0"/>
          </a:p>
          <a:p>
            <a:pPr>
              <a:lnSpc>
                <a:spcPct val="150000"/>
              </a:lnSpc>
            </a:pPr>
            <a:r>
              <a:rPr lang="en-US" dirty="0"/>
              <a:t>♦ nonsequential cycles</a:t>
            </a:r>
            <a:endParaRPr lang="en-US" dirty="0"/>
          </a:p>
          <a:p>
            <a:pPr>
              <a:lnSpc>
                <a:spcPct val="150000"/>
              </a:lnSpc>
            </a:pPr>
            <a:r>
              <a:rPr lang="en-US" dirty="0"/>
              <a:t>♦ sequential cycles</a:t>
            </a:r>
            <a:endParaRPr lang="en-US" dirty="0"/>
          </a:p>
          <a:p>
            <a:pPr>
              <a:lnSpc>
                <a:spcPct val="150000"/>
              </a:lnSpc>
            </a:pPr>
            <a:r>
              <a:rPr lang="en-US" dirty="0"/>
              <a:t>♦ coprocessor register transfer cycles</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1738296" cy="369332"/>
          </a:xfrm>
          <a:prstGeom prst="rect">
            <a:avLst/>
          </a:prstGeom>
        </p:spPr>
        <p:txBody>
          <a:bodyPr wrap="none">
            <a:spAutoFit/>
          </a:bodyPr>
          <a:lstStyle/>
          <a:p>
            <a:r>
              <a:rPr lang="en-IN" dirty="0" smtClean="0"/>
              <a:t>ARM register </a:t>
            </a:r>
            <a:r>
              <a:rPr lang="en-IN" dirty="0"/>
              <a:t>set</a:t>
            </a:r>
            <a:endParaRPr lang="en-IN" dirty="0"/>
          </a:p>
        </p:txBody>
      </p:sp>
      <p:sp>
        <p:nvSpPr>
          <p:cNvPr id="3" name="Rectangle 2"/>
          <p:cNvSpPr/>
          <p:nvPr/>
        </p:nvSpPr>
        <p:spPr>
          <a:xfrm>
            <a:off x="204216" y="762000"/>
            <a:ext cx="8634984" cy="4619854"/>
          </a:xfrm>
          <a:prstGeom prst="rect">
            <a:avLst/>
          </a:prstGeom>
        </p:spPr>
        <p:txBody>
          <a:bodyPr wrap="square">
            <a:spAutoFit/>
          </a:bodyPr>
          <a:lstStyle/>
          <a:p>
            <a:pPr>
              <a:lnSpc>
                <a:spcPct val="150000"/>
              </a:lnSpc>
            </a:pPr>
            <a:r>
              <a:rPr lang="en-US" dirty="0"/>
              <a:t>The Thumb state register set is a subset of the ARM state set. The programmer has direct access to:</a:t>
            </a:r>
            <a:endParaRPr lang="en-US" dirty="0"/>
          </a:p>
          <a:p>
            <a:pPr>
              <a:lnSpc>
                <a:spcPct val="150000"/>
              </a:lnSpc>
            </a:pPr>
            <a:endParaRPr lang="en-US" dirty="0" smtClean="0"/>
          </a:p>
          <a:p>
            <a:pPr>
              <a:lnSpc>
                <a:spcPct val="150000"/>
              </a:lnSpc>
            </a:pPr>
            <a:r>
              <a:rPr lang="en-US" dirty="0" smtClean="0"/>
              <a:t>• </a:t>
            </a:r>
            <a:r>
              <a:rPr lang="en-US" dirty="0"/>
              <a:t>eight general registers, R0-R7</a:t>
            </a:r>
            <a:endParaRPr lang="en-US" dirty="0"/>
          </a:p>
          <a:p>
            <a:pPr>
              <a:lnSpc>
                <a:spcPct val="150000"/>
              </a:lnSpc>
            </a:pPr>
            <a:r>
              <a:rPr lang="en-US" dirty="0"/>
              <a:t>• the Program Counter (PC),</a:t>
            </a:r>
            <a:endParaRPr lang="en-US" dirty="0"/>
          </a:p>
          <a:p>
            <a:pPr>
              <a:lnSpc>
                <a:spcPct val="150000"/>
              </a:lnSpc>
            </a:pPr>
            <a:r>
              <a:rPr lang="en-US" dirty="0"/>
              <a:t>• a stack pointer register (SP),</a:t>
            </a:r>
            <a:endParaRPr lang="en-US" dirty="0"/>
          </a:p>
          <a:p>
            <a:pPr>
              <a:lnSpc>
                <a:spcPct val="150000"/>
              </a:lnSpc>
            </a:pPr>
            <a:r>
              <a:rPr lang="en-US" dirty="0"/>
              <a:t>• a link register (LR),</a:t>
            </a:r>
            <a:endParaRPr lang="en-US" dirty="0"/>
          </a:p>
          <a:p>
            <a:pPr>
              <a:lnSpc>
                <a:spcPct val="150000"/>
              </a:lnSpc>
            </a:pPr>
            <a:r>
              <a:rPr lang="en-US" dirty="0"/>
              <a:t>• and the Current Program Status register (CPSR).</a:t>
            </a:r>
            <a:endParaRPr lang="en-US" dirty="0"/>
          </a:p>
          <a:p>
            <a:pPr>
              <a:lnSpc>
                <a:spcPct val="150000"/>
              </a:lnSpc>
            </a:pPr>
            <a:endParaRPr lang="en-US" dirty="0"/>
          </a:p>
          <a:p>
            <a:pPr>
              <a:lnSpc>
                <a:spcPct val="150000"/>
              </a:lnSpc>
            </a:pPr>
            <a:r>
              <a:rPr lang="en-US" dirty="0"/>
              <a:t>There are banked Stack Pointers, Link registers and Saved Process Status registers (SPSRs) for each privileged mode</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04800" y="381000"/>
            <a:ext cx="6047105" cy="922020"/>
          </a:xfrm>
          <a:prstGeom prst="rect">
            <a:avLst/>
          </a:prstGeom>
          <a:noFill/>
        </p:spPr>
        <p:txBody>
          <a:bodyPr wrap="square" rtlCol="0" anchor="t">
            <a:spAutoFit/>
          </a:bodyPr>
          <a:lstStyle/>
          <a:p>
            <a:r>
              <a:rPr lang="en-US"/>
              <a:t>low-power microprocessor design for IoT devices</a:t>
            </a:r>
            <a:endParaRPr lang="en-US"/>
          </a:p>
          <a:p>
            <a:endParaRPr lang="en-US"/>
          </a:p>
          <a:p>
            <a:r>
              <a:rPr lang="en-US"/>
              <a:t>https://www.youtube.com/watch?v=8QZ3UbGpbgo</a:t>
            </a:r>
            <a:endParaRPr lang="en-US"/>
          </a:p>
        </p:txBody>
      </p:sp>
      <p:sp>
        <p:nvSpPr>
          <p:cNvPr id="3" name="Text Box 2"/>
          <p:cNvSpPr txBox="1"/>
          <p:nvPr/>
        </p:nvSpPr>
        <p:spPr>
          <a:xfrm>
            <a:off x="413385" y="2819400"/>
            <a:ext cx="8011160" cy="922020"/>
          </a:xfrm>
          <a:prstGeom prst="rect">
            <a:avLst/>
          </a:prstGeom>
          <a:noFill/>
        </p:spPr>
        <p:txBody>
          <a:bodyPr wrap="square" rtlCol="0" anchor="t">
            <a:spAutoFit/>
          </a:bodyPr>
          <a:lstStyle/>
          <a:p>
            <a:r>
              <a:rPr lang="en-IN" altLang="en-US"/>
              <a:t>I</a:t>
            </a:r>
            <a:r>
              <a:rPr lang="en-US"/>
              <a:t>ntroduction to edge computing and Microprocessor requirements for edge devices</a:t>
            </a:r>
            <a:endParaRPr lang="en-US"/>
          </a:p>
          <a:p>
            <a:endParaRPr lang="en-US"/>
          </a:p>
          <a:p>
            <a:r>
              <a:rPr lang="en-US"/>
              <a:t>https://www.youtube.com/watch?v=5aepM3ek6J0</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3322</Words>
  <Application>WPS Presentation</Application>
  <PresentationFormat>On-screen Show (4:3)</PresentationFormat>
  <Paragraphs>71</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Calibri</vt:lpstr>
      <vt:lpstr>Microsoft YaHei</vt:lpstr>
      <vt:lpstr>Arial Unicode MS</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 Malik</dc:creator>
  <cp:lastModifiedBy>Acer</cp:lastModifiedBy>
  <cp:revision>149</cp:revision>
  <dcterms:created xsi:type="dcterms:W3CDTF">2019-01-09T04:15:00Z</dcterms:created>
  <dcterms:modified xsi:type="dcterms:W3CDTF">2024-05-02T04:08:58Z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A13C40B3518E4024B5B5989752444A32_12</vt:lpwstr>
  </property>
  <property fmtid="{D5CDD505-2E9C-101B-9397-08002B2CF9AE}" pid="3" name="KSOProductBuildVer">
    <vt:lpwstr>1033-12.2.0.16731</vt:lpwstr>
  </property>
</Properties>
</file>