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58" r:id="rId3"/>
    <p:sldId id="380" r:id="rId4"/>
    <p:sldId id="379" r:id="rId5"/>
    <p:sldId id="382" r:id="rId6"/>
    <p:sldId id="378" r:id="rId7"/>
    <p:sldId id="356" r:id="rId8"/>
    <p:sldId id="363" r:id="rId9"/>
    <p:sldId id="375" r:id="rId10"/>
    <p:sldId id="376" r:id="rId11"/>
    <p:sldId id="265" r:id="rId12"/>
    <p:sldId id="359" r:id="rId13"/>
    <p:sldId id="377" r:id="rId14"/>
    <p:sldId id="383" r:id="rId15"/>
    <p:sldId id="384" r:id="rId16"/>
    <p:sldId id="385" r:id="rId17"/>
    <p:sldId id="362" r:id="rId18"/>
    <p:sldId id="386" r:id="rId19"/>
    <p:sldId id="267" r:id="rId20"/>
    <p:sldId id="387" r:id="rId21"/>
    <p:sldId id="268" r:id="rId22"/>
    <p:sldId id="388" r:id="rId23"/>
    <p:sldId id="269" r:id="rId24"/>
    <p:sldId id="389" r:id="rId25"/>
    <p:sldId id="364" r:id="rId26"/>
    <p:sldId id="270" r:id="rId27"/>
    <p:sldId id="390" r:id="rId28"/>
    <p:sldId id="271" r:id="rId29"/>
    <p:sldId id="391" r:id="rId30"/>
    <p:sldId id="374" r:id="rId31"/>
    <p:sldId id="365" r:id="rId32"/>
    <p:sldId id="38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13E8-5750-489E-8FD2-33F1B87CC6A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AEF2-2BDC-4B24-AE32-43FE0B6A70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13E8-5750-489E-8FD2-33F1B87CC6A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AEF2-2BDC-4B24-AE32-43FE0B6A70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13E8-5750-489E-8FD2-33F1B87CC6A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AEF2-2BDC-4B24-AE32-43FE0B6A70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13E8-5750-489E-8FD2-33F1B87CC6A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AEF2-2BDC-4B24-AE32-43FE0B6A70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13E8-5750-489E-8FD2-33F1B87CC6A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AEF2-2BDC-4B24-AE32-43FE0B6A70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13E8-5750-489E-8FD2-33F1B87CC6A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AEF2-2BDC-4B24-AE32-43FE0B6A70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13E8-5750-489E-8FD2-33F1B87CC6A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AEF2-2BDC-4B24-AE32-43FE0B6A70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13E8-5750-489E-8FD2-33F1B87CC6A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AEF2-2BDC-4B24-AE32-43FE0B6A70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13E8-5750-489E-8FD2-33F1B87CC6A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AEF2-2BDC-4B24-AE32-43FE0B6A70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13E8-5750-489E-8FD2-33F1B87CC6A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AEF2-2BDC-4B24-AE32-43FE0B6A70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13E8-5750-489E-8FD2-33F1B87CC6A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AEF2-2BDC-4B24-AE32-43FE0B6A70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C13E8-5750-489E-8FD2-33F1B87CC6A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1AEF2-2BDC-4B24-AE32-43FE0B6A70E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76200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8085 Microprocessor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88976" y="615458"/>
            <a:ext cx="87264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8085 is pronounced as "eighty-eighty-five" microprocessor. It is an 8-bit microprocessor designed by Intel in 1977 using NMOS technology.</a:t>
            </a:r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It has the following configuration −</a:t>
            </a:r>
            <a:endParaRPr lang="en-US" b="1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8-bit data bus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16-bit address bus, which can address </a:t>
            </a:r>
            <a:r>
              <a:rPr lang="en-US" dirty="0" err="1"/>
              <a:t>upto</a:t>
            </a:r>
            <a:r>
              <a:rPr lang="en-US" dirty="0"/>
              <a:t> 64KB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 16-bit program counter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 16-bit stack pointer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Six 8-bit registers arranged in pairs: </a:t>
            </a:r>
            <a:r>
              <a:rPr lang="en-US" dirty="0" smtClean="0"/>
              <a:t>B-C</a:t>
            </a:r>
            <a:r>
              <a:rPr lang="en-US" dirty="0"/>
              <a:t>, </a:t>
            </a:r>
            <a:r>
              <a:rPr lang="en-US" dirty="0" smtClean="0"/>
              <a:t>D-E</a:t>
            </a:r>
            <a:r>
              <a:rPr lang="en-US" dirty="0"/>
              <a:t>, </a:t>
            </a:r>
            <a:r>
              <a:rPr lang="en-US" dirty="0" smtClean="0"/>
              <a:t>H-L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Requires +5V supply to operate at 3.2 MHZ </a:t>
            </a:r>
            <a:r>
              <a:rPr lang="en-US" dirty="0" smtClean="0"/>
              <a:t>clock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76200"/>
            <a:ext cx="883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Timing and control </a:t>
            </a:r>
            <a:r>
              <a:rPr lang="en-US" sz="2800" dirty="0"/>
              <a:t>unit</a:t>
            </a:r>
            <a:endParaRPr lang="en-US" sz="2800" dirty="0"/>
          </a:p>
        </p:txBody>
      </p:sp>
      <p:pic>
        <p:nvPicPr>
          <p:cNvPr id="3" name="Content Placeholder 3" descr="timing-diagram-8085-microprocessor-3-638.jpg"/>
          <p:cNvPicPr>
            <a:picLocks noChangeAspect="1"/>
          </p:cNvPicPr>
          <p:nvPr/>
        </p:nvPicPr>
        <p:blipFill>
          <a:blip r:embed="rId1"/>
          <a:srcRect l="13648" t="21918" r="4467" b="24019"/>
          <a:stretch>
            <a:fillRect/>
          </a:stretch>
        </p:blipFill>
        <p:spPr>
          <a:xfrm>
            <a:off x="381000" y="685800"/>
            <a:ext cx="6211708" cy="2362199"/>
          </a:xfrm>
          <a:prstGeom prst="rect">
            <a:avLst/>
          </a:prstGeom>
        </p:spPr>
      </p:pic>
      <p:sp>
        <p:nvSpPr>
          <p:cNvPr id="4" name="Content Placeholder 2"/>
          <p:cNvSpPr txBox="1"/>
          <p:nvPr/>
        </p:nvSpPr>
        <p:spPr>
          <a:xfrm>
            <a:off x="152400" y="3505200"/>
            <a:ext cx="87630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8085 microprocessor has following machine cycles.: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96900" marR="0" lvl="0" indent="-5143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Op-code Fetch cycle(4T or 6T). 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96900" marR="0" lvl="0" indent="-5143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Memory read cycle (3T)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96900" marR="0" lvl="0" indent="-5143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Memory write cycle(3T) 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96900" marR="0" lvl="0" indent="-5143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I/O read cycle(3T) 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96900" marR="0" lvl="0" indent="-5143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I/O write cycle(3T) 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96900" marR="0" lvl="0" indent="-5143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Interrupt Acknowledge cycle(6T or 12T)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76200"/>
            <a:ext cx="883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Timing and control </a:t>
            </a:r>
            <a:r>
              <a:rPr lang="en-US" sz="2800" dirty="0"/>
              <a:t>unit</a:t>
            </a:r>
            <a:endParaRPr lang="en-US" sz="2800" dirty="0"/>
          </a:p>
        </p:txBody>
      </p:sp>
      <p:pic>
        <p:nvPicPr>
          <p:cNvPr id="3" name="Content Placeholder 3" descr="timing-diagram-8085-microprocessor-5-638.jpg"/>
          <p:cNvPicPr>
            <a:picLocks noChangeAspect="1"/>
          </p:cNvPicPr>
          <p:nvPr/>
        </p:nvPicPr>
        <p:blipFill>
          <a:blip r:embed="rId1"/>
          <a:srcRect t="6667" r="6727" b="13333"/>
          <a:stretch>
            <a:fillRect/>
          </a:stretch>
        </p:blipFill>
        <p:spPr>
          <a:xfrm>
            <a:off x="140208" y="838200"/>
            <a:ext cx="8452784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player.slideplayer.com/78/12933971/slides/slide_13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89975" cy="651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player.slideplayer.com/78/12933971/slides/slide_1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77" y="76200"/>
            <a:ext cx="8769223" cy="65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layer.slideplayer.com/78/12933971/slides/slide_1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610600" cy="645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layer.slideplayer.com/78/12933971/slides/slide_18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152400"/>
            <a:ext cx="87376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28600" y="152400"/>
            <a:ext cx="8686800" cy="627864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0" tIns="0" rIns="0" bIns="0" anchor="ctr">
            <a:spAutoFit/>
          </a:bodyPr>
          <a:lstStyle/>
          <a:p>
            <a:r>
              <a:rPr lang="en-US" sz="2400" b="1" dirty="0"/>
              <a:t>Instruction </a:t>
            </a:r>
            <a:r>
              <a:rPr lang="en-US" sz="2400" b="1" dirty="0" smtClean="0"/>
              <a:t>set of </a:t>
            </a:r>
            <a:r>
              <a:rPr lang="en-US" sz="2400" b="1" dirty="0"/>
              <a:t>8085: -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u="sng" dirty="0"/>
              <a:t>DATA TRANSFER: -</a:t>
            </a:r>
            <a:endParaRPr lang="en-US" sz="2400" b="1" u="sng" dirty="0"/>
          </a:p>
          <a:p>
            <a:endParaRPr lang="en-US" sz="2400" b="1" u="sng" dirty="0"/>
          </a:p>
          <a:p>
            <a:pPr marL="457200" indent="-457200">
              <a:buAutoNum type="arabicPeriod"/>
            </a:pPr>
            <a:r>
              <a:rPr lang="en-US" sz="2400" dirty="0" smtClean="0"/>
              <a:t>MOV </a:t>
            </a:r>
            <a:r>
              <a:rPr lang="en-US" sz="2400" dirty="0"/>
              <a:t>r1, r2	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Move </a:t>
            </a:r>
            <a:r>
              <a:rPr lang="en-US" sz="2400" dirty="0"/>
              <a:t>contents of register (A, B, C, D, E, H, L) r2 to r1.</a:t>
            </a:r>
            <a:endParaRPr lang="en-US" sz="2400" dirty="0"/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Eg</a:t>
            </a:r>
            <a:r>
              <a:rPr lang="en-US" sz="2400" dirty="0"/>
              <a:t>.	MOV A, B	Move the contents of B to A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2.	MVI r, data	Move the data to the specify register</a:t>
            </a:r>
            <a:endParaRPr lang="en-US" sz="2400" dirty="0"/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Eg</a:t>
            </a:r>
            <a:r>
              <a:rPr lang="en-US" sz="2400" dirty="0"/>
              <a:t>.	MVI C, F0H	Move the data F0 to the </a:t>
            </a:r>
            <a:r>
              <a:rPr lang="en-US" sz="2400" dirty="0" err="1"/>
              <a:t>reg</a:t>
            </a:r>
            <a:r>
              <a:rPr lang="en-US" sz="2400" dirty="0"/>
              <a:t> C</a:t>
            </a:r>
            <a:endParaRPr lang="en-US" sz="2400" dirty="0"/>
          </a:p>
          <a:p>
            <a:endParaRPr lang="en-US" sz="2400" dirty="0"/>
          </a:p>
          <a:p>
            <a:pPr marL="457200" indent="-457200">
              <a:buAutoNum type="arabicPeriod" startAt="3"/>
            </a:pPr>
            <a:r>
              <a:rPr lang="en-US" sz="2400" dirty="0" smtClean="0"/>
              <a:t>LDA </a:t>
            </a:r>
            <a:r>
              <a:rPr lang="en-US" sz="2400" dirty="0"/>
              <a:t>2000H	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Load </a:t>
            </a:r>
            <a:r>
              <a:rPr lang="en-US" sz="2400" dirty="0"/>
              <a:t>the contents of memory location 2000 to </a:t>
            </a:r>
            <a:r>
              <a:rPr lang="en-US" sz="2400" dirty="0" err="1"/>
              <a:t>Accu</a:t>
            </a:r>
            <a:r>
              <a:rPr lang="en-US" sz="2400" dirty="0"/>
              <a:t>. A</a:t>
            </a:r>
            <a:endParaRPr lang="en-US" sz="2400" dirty="0"/>
          </a:p>
          <a:p>
            <a:pPr marL="457200" indent="-457200">
              <a:buAutoNum type="arabicPeriod" startAt="4"/>
            </a:pPr>
            <a:r>
              <a:rPr lang="en-US" sz="2400" dirty="0" smtClean="0"/>
              <a:t>LXIH </a:t>
            </a:r>
            <a:r>
              <a:rPr lang="en-US" sz="2400" dirty="0"/>
              <a:t>2000H	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Load </a:t>
            </a:r>
            <a:r>
              <a:rPr lang="en-US" sz="2400" dirty="0"/>
              <a:t>the 20 to H		Load the 00 to L</a:t>
            </a:r>
            <a:endParaRPr lang="en-US" sz="2400" dirty="0"/>
          </a:p>
          <a:p>
            <a:pPr marL="457200" indent="-457200">
              <a:buAutoNum type="arabicPeriod" startAt="5"/>
            </a:pPr>
            <a:r>
              <a:rPr lang="en-US" sz="2400" dirty="0" smtClean="0"/>
              <a:t>MOV </a:t>
            </a:r>
            <a:r>
              <a:rPr lang="en-US" sz="2400" dirty="0"/>
              <a:t>A, M	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Load </a:t>
            </a:r>
            <a:r>
              <a:rPr lang="en-US" sz="2400" dirty="0"/>
              <a:t>the value of data from </a:t>
            </a:r>
            <a:r>
              <a:rPr lang="en-US" sz="2400" dirty="0" err="1"/>
              <a:t>mem</a:t>
            </a:r>
            <a:r>
              <a:rPr lang="en-US" sz="2400" dirty="0"/>
              <a:t> location 2000  to A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28600" y="182433"/>
            <a:ext cx="8305800" cy="59093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r>
              <a:rPr lang="en-US" sz="2400" b="1" u="sng" dirty="0" smtClean="0"/>
              <a:t>DATA </a:t>
            </a:r>
            <a:r>
              <a:rPr lang="en-US" sz="2400" b="1" u="sng" dirty="0"/>
              <a:t>TRANSFER: -</a:t>
            </a:r>
            <a:endParaRPr lang="en-US" sz="2400" b="1" u="sng" dirty="0"/>
          </a:p>
          <a:p>
            <a:pPr marL="457200" indent="-457200">
              <a:buAutoNum type="arabicPeriod" startAt="6"/>
            </a:pPr>
            <a:r>
              <a:rPr lang="en-US" sz="2400" dirty="0" smtClean="0"/>
              <a:t>MOV </a:t>
            </a:r>
            <a:r>
              <a:rPr lang="en-US" sz="2400" dirty="0"/>
              <a:t>M, A	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Load </a:t>
            </a:r>
            <a:r>
              <a:rPr lang="en-US" sz="2400" dirty="0"/>
              <a:t>the value of A to the memory pointed by HL pair.</a:t>
            </a:r>
            <a:endParaRPr lang="en-US" sz="2400" dirty="0"/>
          </a:p>
          <a:p>
            <a:pPr marL="457200" indent="-457200">
              <a:buAutoNum type="arabicPeriod" startAt="7"/>
            </a:pPr>
            <a:r>
              <a:rPr lang="en-US" sz="2400" dirty="0" smtClean="0"/>
              <a:t>MVI </a:t>
            </a:r>
            <a:r>
              <a:rPr lang="en-US" sz="2400" dirty="0"/>
              <a:t>M, F0H	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Load </a:t>
            </a:r>
            <a:r>
              <a:rPr lang="en-US" sz="2400" dirty="0"/>
              <a:t>F0 to the memory pointed by HL pair.</a:t>
            </a:r>
            <a:endParaRPr lang="en-US" sz="2400" dirty="0"/>
          </a:p>
          <a:p>
            <a:pPr marL="457200" indent="-457200">
              <a:buAutoNum type="arabicPeriod" startAt="8"/>
            </a:pPr>
            <a:r>
              <a:rPr lang="en-US" sz="2400" dirty="0" smtClean="0"/>
              <a:t>STA </a:t>
            </a:r>
            <a:r>
              <a:rPr lang="en-US" sz="2400" dirty="0"/>
              <a:t>2000H	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Store </a:t>
            </a:r>
            <a:r>
              <a:rPr lang="en-US" sz="2400" dirty="0"/>
              <a:t>the data of </a:t>
            </a:r>
            <a:r>
              <a:rPr lang="en-US" sz="2400" dirty="0" err="1"/>
              <a:t>Accu</a:t>
            </a:r>
            <a:r>
              <a:rPr lang="en-US" sz="2400" dirty="0"/>
              <a:t>. A to the memory 2000H</a:t>
            </a:r>
            <a:endParaRPr lang="en-US" sz="2400" dirty="0"/>
          </a:p>
          <a:p>
            <a:pPr marL="457200" indent="-457200">
              <a:buAutoNum type="arabicPeriod" startAt="9"/>
            </a:pPr>
            <a:r>
              <a:rPr lang="en-US" sz="2400" dirty="0" smtClean="0"/>
              <a:t>LHLD </a:t>
            </a:r>
            <a:r>
              <a:rPr lang="en-US" sz="2400" dirty="0"/>
              <a:t>2000H	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Data </a:t>
            </a:r>
            <a:r>
              <a:rPr lang="en-US" sz="2400" dirty="0"/>
              <a:t>of 2000 to L,		Data of 2001 to H</a:t>
            </a:r>
            <a:endParaRPr lang="en-US" sz="2400" dirty="0"/>
          </a:p>
          <a:p>
            <a:pPr marL="457200" indent="-457200">
              <a:buAutoNum type="arabicPeriod" startAt="10"/>
            </a:pPr>
            <a:r>
              <a:rPr lang="en-US" sz="2400" dirty="0" smtClean="0"/>
              <a:t>SHLD </a:t>
            </a:r>
            <a:r>
              <a:rPr lang="en-US" sz="2400" dirty="0"/>
              <a:t>2000H	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Store </a:t>
            </a:r>
            <a:r>
              <a:rPr lang="en-US" sz="2400" dirty="0"/>
              <a:t>the value of L to 2000 &amp; H to 2001</a:t>
            </a:r>
            <a:endParaRPr lang="en-US" sz="2400" dirty="0"/>
          </a:p>
          <a:p>
            <a:pPr marL="457200" indent="-457200">
              <a:buAutoNum type="arabicPeriod" startAt="11"/>
            </a:pPr>
            <a:r>
              <a:rPr lang="en-US" sz="2400" dirty="0" smtClean="0"/>
              <a:t>LDAX </a:t>
            </a:r>
            <a:r>
              <a:rPr lang="en-US" sz="2400" dirty="0"/>
              <a:t>D		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If </a:t>
            </a:r>
            <a:r>
              <a:rPr lang="en-US" sz="2400" dirty="0"/>
              <a:t>DE=2000H, then load the value of 2000 to </a:t>
            </a:r>
            <a:r>
              <a:rPr lang="en-US" sz="2400" dirty="0" err="1"/>
              <a:t>Accu</a:t>
            </a:r>
            <a:r>
              <a:rPr lang="en-US" sz="2400" dirty="0"/>
              <a:t>. A</a:t>
            </a:r>
            <a:endParaRPr lang="en-US" sz="2400" dirty="0"/>
          </a:p>
          <a:p>
            <a:pPr marL="457200" indent="-457200">
              <a:buAutoNum type="arabicPeriod" startAt="12"/>
            </a:pPr>
            <a:r>
              <a:rPr lang="en-US" sz="2400" dirty="0" smtClean="0"/>
              <a:t>STAX </a:t>
            </a:r>
            <a:r>
              <a:rPr lang="en-US" sz="2400" dirty="0"/>
              <a:t>D		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if </a:t>
            </a:r>
            <a:r>
              <a:rPr lang="en-US" sz="2400" dirty="0"/>
              <a:t>DE=3000H, Store the value of A to the 3000H</a:t>
            </a:r>
            <a:endParaRPr lang="en-US" sz="2400" dirty="0"/>
          </a:p>
          <a:p>
            <a:r>
              <a:rPr lang="en-US" sz="2400" dirty="0"/>
              <a:t>13.	XCHG		Exchange the value of DE with HL pair.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52400" y="321678"/>
            <a:ext cx="8763000" cy="61863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indent="457200"/>
            <a:r>
              <a:rPr lang="en-US" sz="4400" b="1" u="sng" dirty="0"/>
              <a:t>ARITHMETIC: -</a:t>
            </a:r>
            <a:endParaRPr lang="en-US" sz="4400" b="1" u="sng" dirty="0"/>
          </a:p>
          <a:p>
            <a:pPr indent="457200"/>
            <a:endParaRPr lang="en-US" sz="4400" dirty="0"/>
          </a:p>
          <a:p>
            <a:pPr indent="457200"/>
            <a:r>
              <a:rPr lang="en-US" sz="4400" dirty="0"/>
              <a:t>1.	ADD C		A+C=A</a:t>
            </a:r>
            <a:endParaRPr lang="en-US" sz="4400" dirty="0"/>
          </a:p>
          <a:p>
            <a:pPr indent="457200"/>
            <a:r>
              <a:rPr lang="en-US" sz="4400" dirty="0"/>
              <a:t>2.	ADD M		A+[H-L]=A</a:t>
            </a:r>
            <a:endParaRPr lang="en-US" sz="4400" dirty="0"/>
          </a:p>
          <a:p>
            <a:pPr indent="457200"/>
            <a:r>
              <a:rPr lang="en-US" sz="4400" dirty="0"/>
              <a:t>3.	ADI F0H		A+F0=A</a:t>
            </a:r>
            <a:endParaRPr lang="en-US" sz="4400" dirty="0"/>
          </a:p>
          <a:p>
            <a:pPr indent="457200"/>
            <a:r>
              <a:rPr lang="en-US" sz="4400" dirty="0"/>
              <a:t>4.	ADC C		A+C+[CF]=A</a:t>
            </a:r>
            <a:endParaRPr lang="en-US" sz="4400" dirty="0"/>
          </a:p>
          <a:p>
            <a:pPr indent="457200"/>
            <a:r>
              <a:rPr lang="en-US" sz="4400" dirty="0"/>
              <a:t>5.	ADC M		A+[H-L]+[CF]=A</a:t>
            </a:r>
            <a:endParaRPr lang="en-US" sz="4400" dirty="0"/>
          </a:p>
          <a:p>
            <a:pPr indent="457200"/>
            <a:r>
              <a:rPr lang="en-US" sz="4400" dirty="0"/>
              <a:t>6.	ACI F0H		A+F0+[CF]=A</a:t>
            </a:r>
            <a:endParaRPr lang="en-US" sz="4400" dirty="0"/>
          </a:p>
          <a:p>
            <a:pPr indent="457200"/>
            <a:r>
              <a:rPr lang="en-US" sz="4400" dirty="0"/>
              <a:t>7.	DAD D		</a:t>
            </a:r>
            <a:r>
              <a:rPr lang="en-US" sz="4400" dirty="0" smtClean="0"/>
              <a:t>H-L+D-E=H-L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52400" y="170418"/>
            <a:ext cx="8763000" cy="64888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sz="2800" dirty="0" smtClean="0"/>
              <a:t>8</a:t>
            </a:r>
            <a:r>
              <a:rPr lang="en-US" sz="2800" dirty="0"/>
              <a:t>.	SUB B		A-B=A</a:t>
            </a:r>
            <a:endParaRPr lang="en-US" sz="2800" dirty="0"/>
          </a:p>
          <a:p>
            <a:pPr indent="457200">
              <a:lnSpc>
                <a:spcPct val="150000"/>
              </a:lnSpc>
            </a:pPr>
            <a:r>
              <a:rPr lang="en-US" sz="2800" dirty="0"/>
              <a:t>9.	SUB M	</a:t>
            </a:r>
            <a:r>
              <a:rPr lang="en-US" sz="2800" dirty="0" smtClean="0"/>
              <a:t>A-</a:t>
            </a:r>
            <a:r>
              <a:rPr lang="en-US" sz="2800" dirty="0"/>
              <a:t>[H-L]=A</a:t>
            </a:r>
            <a:endParaRPr lang="en-US" sz="2800" dirty="0"/>
          </a:p>
          <a:p>
            <a:pPr indent="457200">
              <a:lnSpc>
                <a:spcPct val="150000"/>
              </a:lnSpc>
            </a:pPr>
            <a:r>
              <a:rPr lang="en-US" sz="2800" dirty="0"/>
              <a:t>10.	SUI F0H	</a:t>
            </a:r>
            <a:r>
              <a:rPr lang="en-US" sz="2800" dirty="0" smtClean="0"/>
              <a:t>A-F0=A</a:t>
            </a:r>
            <a:endParaRPr lang="en-US" sz="2800" dirty="0"/>
          </a:p>
          <a:p>
            <a:pPr indent="457200">
              <a:lnSpc>
                <a:spcPct val="150000"/>
              </a:lnSpc>
            </a:pPr>
            <a:r>
              <a:rPr lang="en-US" sz="2800" dirty="0"/>
              <a:t>11.	SBB B		A-B-[CF]=A</a:t>
            </a:r>
            <a:endParaRPr lang="en-US" sz="2800" dirty="0"/>
          </a:p>
          <a:p>
            <a:pPr indent="457200">
              <a:lnSpc>
                <a:spcPct val="150000"/>
              </a:lnSpc>
            </a:pPr>
            <a:r>
              <a:rPr lang="en-US" sz="2800" dirty="0"/>
              <a:t>12.	SBB M	</a:t>
            </a:r>
            <a:r>
              <a:rPr lang="en-US" sz="2800" dirty="0" smtClean="0"/>
              <a:t>A-</a:t>
            </a:r>
            <a:r>
              <a:rPr lang="en-US" sz="2800" dirty="0"/>
              <a:t>[H-L]-[CF]=A</a:t>
            </a:r>
            <a:endParaRPr lang="en-US" sz="2800" dirty="0"/>
          </a:p>
          <a:p>
            <a:pPr indent="457200">
              <a:lnSpc>
                <a:spcPct val="150000"/>
              </a:lnSpc>
            </a:pPr>
            <a:r>
              <a:rPr lang="en-US" sz="2800" dirty="0"/>
              <a:t>13.	SBI F0H	</a:t>
            </a:r>
            <a:r>
              <a:rPr lang="en-US" sz="2800" dirty="0" smtClean="0"/>
              <a:t>A-</a:t>
            </a:r>
            <a:r>
              <a:rPr lang="en-US" sz="2800" dirty="0"/>
              <a:t>[F0]-[CF]=A</a:t>
            </a:r>
            <a:endParaRPr lang="en-US" sz="2800" dirty="0"/>
          </a:p>
          <a:p>
            <a:pPr indent="457200">
              <a:lnSpc>
                <a:spcPct val="150000"/>
              </a:lnSpc>
            </a:pPr>
            <a:r>
              <a:rPr lang="en-US" sz="2800" dirty="0"/>
              <a:t>14.	INR D		Increment the content of D by one</a:t>
            </a:r>
            <a:endParaRPr lang="en-US" sz="2800" dirty="0"/>
          </a:p>
          <a:p>
            <a:pPr indent="457200">
              <a:lnSpc>
                <a:spcPct val="150000"/>
              </a:lnSpc>
            </a:pPr>
            <a:r>
              <a:rPr lang="en-US" sz="2800" dirty="0"/>
              <a:t>15	INX D		Increment the content of DE pair by one</a:t>
            </a:r>
            <a:endParaRPr lang="en-US" sz="2800" dirty="0"/>
          </a:p>
          <a:p>
            <a:pPr indent="457200">
              <a:lnSpc>
                <a:spcPct val="150000"/>
              </a:lnSpc>
            </a:pPr>
            <a:r>
              <a:rPr lang="en-US" sz="2800" dirty="0"/>
              <a:t>16.	DCR L		Decrement the content of L by one.</a:t>
            </a:r>
            <a:endParaRPr lang="en-US" sz="2800" dirty="0"/>
          </a:p>
          <a:p>
            <a:pPr indent="457200">
              <a:lnSpc>
                <a:spcPct val="150000"/>
              </a:lnSpc>
            </a:pPr>
            <a:r>
              <a:rPr lang="en-US" sz="2800" dirty="0" smtClean="0"/>
              <a:t>17.	DCR </a:t>
            </a:r>
            <a:r>
              <a:rPr lang="en-US" sz="2800" dirty="0"/>
              <a:t>H		</a:t>
            </a:r>
            <a:r>
              <a:rPr lang="en-US" sz="2400" dirty="0" smtClean="0"/>
              <a:t>Decrement </a:t>
            </a:r>
            <a:r>
              <a:rPr lang="en-US" sz="2400" dirty="0"/>
              <a:t>the content of HL pair by one</a:t>
            </a:r>
            <a:r>
              <a:rPr lang="en-US" sz="24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76200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8085 Microprocessor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88976" y="615458"/>
            <a:ext cx="87264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8085 consists of the following functional units −</a:t>
            </a:r>
            <a:endParaRPr lang="en-US" b="1" dirty="0"/>
          </a:p>
          <a:p>
            <a:pPr algn="just"/>
            <a:endParaRPr lang="en-US" dirty="0"/>
          </a:p>
          <a:p>
            <a:pPr algn="just"/>
            <a:r>
              <a:rPr lang="en-US" b="1" dirty="0"/>
              <a:t>Accumulator</a:t>
            </a:r>
            <a:endParaRPr lang="en-US" b="1" dirty="0"/>
          </a:p>
          <a:p>
            <a:pPr algn="just"/>
            <a:r>
              <a:rPr lang="en-US" dirty="0" smtClean="0"/>
              <a:t>It is an 8-bit register used to perform arithmetic, logical, I/O &amp; LOAD/STORE operations. It is connected to internal data bus &amp; ALU.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b="1" dirty="0"/>
              <a:t>Arithmetic and logic unit</a:t>
            </a:r>
            <a:endParaRPr lang="en-US" b="1" dirty="0"/>
          </a:p>
          <a:p>
            <a:pPr algn="just"/>
            <a:r>
              <a:rPr lang="en-US" dirty="0"/>
              <a:t>As the name suggests, it performs arithmetic and logical operations like Addition, Subtraction, AND, OR, etc. on 8-bit data.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b="1" dirty="0"/>
              <a:t>General purpose register</a:t>
            </a:r>
            <a:endParaRPr lang="en-US" b="1" dirty="0"/>
          </a:p>
          <a:p>
            <a:pPr algn="just"/>
            <a:r>
              <a:rPr lang="en-US" dirty="0"/>
              <a:t>There are 6 general purpose registers in 8085 processor, i.e. B, C, D, E, H &amp; L. Each register can hold 8-bit data.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These registers can work in pair to hold 16-bit data and their pairing combination is like B-C, D-E &amp; H-L.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52400" y="407804"/>
            <a:ext cx="8686800" cy="60016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indent="457200"/>
            <a:r>
              <a:rPr lang="en-US" sz="2400" b="1" u="sng" dirty="0" smtClean="0"/>
              <a:t>LOGICAL GROUP: -</a:t>
            </a:r>
            <a:endParaRPr lang="en-US" sz="2400" b="1" u="sng" dirty="0" smtClean="0"/>
          </a:p>
          <a:p>
            <a:pPr indent="457200"/>
            <a:r>
              <a:rPr lang="en-US" sz="2400" dirty="0" smtClean="0"/>
              <a:t>1.	ANA D		Logical AND Between the contents of A and D</a:t>
            </a:r>
            <a:endParaRPr lang="en-US" sz="2400" dirty="0" smtClean="0"/>
          </a:p>
          <a:p>
            <a:pPr marL="914400" lvl="1" indent="-457200">
              <a:buAutoNum type="arabicPeriod" startAt="2"/>
            </a:pPr>
            <a:r>
              <a:rPr lang="en-US" sz="2400" dirty="0" smtClean="0"/>
              <a:t>AND M		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Logical AND Between the contents of A and [H-L]</a:t>
            </a:r>
            <a:endParaRPr lang="en-US" sz="2400" dirty="0" smtClean="0"/>
          </a:p>
          <a:p>
            <a:pPr marL="914400" lvl="1" indent="-457200">
              <a:buAutoNum type="arabicPeriod" startAt="3"/>
            </a:pPr>
            <a:r>
              <a:rPr lang="en-US" sz="2400" dirty="0" smtClean="0"/>
              <a:t>ANI F0 H		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Logical AND Between the contents of A and F0 H</a:t>
            </a:r>
            <a:endParaRPr lang="en-US" sz="2400" dirty="0" smtClean="0"/>
          </a:p>
          <a:p>
            <a:pPr marL="914400" lvl="1" indent="-457200">
              <a:buAutoNum type="arabicPeriod" startAt="4"/>
            </a:pPr>
            <a:r>
              <a:rPr lang="en-US" sz="2400" dirty="0" smtClean="0"/>
              <a:t>ORA C		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Logical OR Between the contents of A and C</a:t>
            </a:r>
            <a:endParaRPr lang="en-US" sz="2400" dirty="0" smtClean="0"/>
          </a:p>
          <a:p>
            <a:pPr marL="914400" lvl="1" indent="-457200">
              <a:buAutoNum type="arabicPeriod" startAt="5"/>
            </a:pPr>
            <a:r>
              <a:rPr lang="en-US" sz="2400" dirty="0" smtClean="0"/>
              <a:t>ORA M		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Logical OR Between the contents of A and [H-L]</a:t>
            </a:r>
            <a:endParaRPr lang="en-US" sz="2400" dirty="0" smtClean="0"/>
          </a:p>
          <a:p>
            <a:pPr marL="914400" lvl="1" indent="-457200">
              <a:buAutoNum type="arabicPeriod" startAt="6"/>
            </a:pPr>
            <a:r>
              <a:rPr lang="en-US" sz="2400" dirty="0" smtClean="0"/>
              <a:t>ORI F0 H		</a:t>
            </a:r>
            <a:endParaRPr lang="en-US" sz="2400" dirty="0" smtClean="0"/>
          </a:p>
          <a:p>
            <a:pPr lvl="1"/>
            <a:r>
              <a:rPr lang="en-US" sz="2400" dirty="0" smtClean="0"/>
              <a:t>	Logical OR Between the contents of A and F0 H</a:t>
            </a:r>
            <a:endParaRPr lang="en-US" sz="2400" dirty="0" smtClean="0"/>
          </a:p>
          <a:p>
            <a:pPr indent="457200"/>
            <a:r>
              <a:rPr lang="en-US" sz="2400" dirty="0" smtClean="0"/>
              <a:t>7.	XRA C		Logical XOR Between the contents of A and C</a:t>
            </a:r>
            <a:endParaRPr lang="en-US" sz="2400" dirty="0" smtClean="0"/>
          </a:p>
          <a:p>
            <a:pPr indent="457200"/>
            <a:r>
              <a:rPr lang="en-US" sz="2400" dirty="0" smtClean="0"/>
              <a:t>8.	XRA M		</a:t>
            </a:r>
            <a:r>
              <a:rPr lang="en-US" sz="2000" dirty="0" smtClean="0"/>
              <a:t>Logical XOR Between the contents of A and [H-L]</a:t>
            </a:r>
            <a:endParaRPr lang="en-US" sz="2400" dirty="0" smtClean="0"/>
          </a:p>
          <a:p>
            <a:pPr marL="914400" lvl="1" indent="-457200">
              <a:buAutoNum type="arabicPeriod" startAt="9"/>
            </a:pPr>
            <a:r>
              <a:rPr lang="en-US" sz="2400" dirty="0" smtClean="0"/>
              <a:t>XRI 0F H	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Logical XOR Between the contents of A and 0F H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52400" y="381000"/>
            <a:ext cx="8686800" cy="60016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indent="457200"/>
            <a:r>
              <a:rPr lang="en-US" sz="3200" dirty="0" smtClean="0"/>
              <a:t>10.	CMA		Complement the contents of A only.</a:t>
            </a:r>
            <a:endParaRPr lang="en-US" sz="3200" dirty="0" smtClean="0"/>
          </a:p>
          <a:p>
            <a:pPr indent="457200"/>
            <a:endParaRPr lang="en-US" sz="3200" dirty="0" smtClean="0"/>
          </a:p>
          <a:p>
            <a:pPr indent="457200"/>
            <a:r>
              <a:rPr lang="en-US" sz="3200" dirty="0" smtClean="0"/>
              <a:t>11.	CMC		Complement the carry status.</a:t>
            </a:r>
            <a:endParaRPr lang="en-US" sz="3200" dirty="0" smtClean="0"/>
          </a:p>
          <a:p>
            <a:pPr indent="457200"/>
            <a:endParaRPr lang="en-US" sz="3200" dirty="0" smtClean="0"/>
          </a:p>
          <a:p>
            <a:pPr indent="457200"/>
            <a:r>
              <a:rPr lang="en-US" sz="3200" dirty="0" smtClean="0"/>
              <a:t>12.	STC		Set the carry flag.</a:t>
            </a:r>
            <a:endParaRPr lang="en-US" sz="3200" dirty="0" smtClean="0"/>
          </a:p>
          <a:p>
            <a:pPr indent="457200"/>
            <a:r>
              <a:rPr lang="en-US" sz="3200" dirty="0" smtClean="0"/>
              <a:t>13.	CMP M	Compare the contents of A and [H-L]. </a:t>
            </a:r>
            <a:endParaRPr lang="en-US" sz="3200" dirty="0" smtClean="0"/>
          </a:p>
          <a:p>
            <a:pPr indent="457200"/>
            <a:r>
              <a:rPr lang="en-US" sz="3200" dirty="0" smtClean="0"/>
              <a:t>			i.e. A-[HL]. But the  contents of A and 				[HL] are not changed.</a:t>
            </a:r>
            <a:endParaRPr lang="en-US" sz="3200" dirty="0" smtClean="0"/>
          </a:p>
          <a:p>
            <a:pPr indent="457200"/>
            <a:r>
              <a:rPr lang="en-US" sz="3200" dirty="0" smtClean="0"/>
              <a:t>15.	CPI F0 H	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dirty="0"/>
              <a:t>			</a:t>
            </a:r>
            <a:endParaRPr 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52400" y="505602"/>
            <a:ext cx="8763000" cy="56323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indent="457200">
              <a:tabLst>
                <a:tab pos="457200" algn="l"/>
              </a:tabLst>
            </a:pPr>
            <a:r>
              <a:rPr lang="en-US" sz="2800" b="1" u="sng" dirty="0"/>
              <a:t>BRANCH GROUP: -</a:t>
            </a:r>
            <a:endParaRPr lang="en-US" sz="2800" b="1" u="sng" dirty="0"/>
          </a:p>
          <a:p>
            <a:pPr indent="457200">
              <a:tabLst>
                <a:tab pos="457200" algn="l"/>
              </a:tabLst>
            </a:pPr>
            <a:endParaRPr lang="en-US" sz="2000" dirty="0"/>
          </a:p>
          <a:p>
            <a:pPr indent="457200">
              <a:tabLst>
                <a:tab pos="457200" algn="l"/>
              </a:tabLst>
            </a:pPr>
            <a:r>
              <a:rPr lang="en-US" sz="2400" dirty="0"/>
              <a:t>Unconditional</a:t>
            </a:r>
            <a:endParaRPr lang="en-US" sz="2400" dirty="0"/>
          </a:p>
          <a:p>
            <a:pPr indent="457200">
              <a:tabLst>
                <a:tab pos="457200" algn="l"/>
              </a:tabLst>
            </a:pPr>
            <a:r>
              <a:rPr lang="en-US" sz="2400" dirty="0"/>
              <a:t>1.	JMP </a:t>
            </a:r>
            <a:r>
              <a:rPr lang="en-US" sz="2400" dirty="0" smtClean="0"/>
              <a:t>2000	</a:t>
            </a:r>
            <a:r>
              <a:rPr lang="en-US" sz="2400" dirty="0"/>
              <a:t>	Jump to the location 2000</a:t>
            </a:r>
            <a:endParaRPr lang="en-US" sz="2400" dirty="0"/>
          </a:p>
          <a:p>
            <a:pPr indent="457200">
              <a:tabLst>
                <a:tab pos="457200" algn="l"/>
              </a:tabLst>
            </a:pPr>
            <a:r>
              <a:rPr lang="en-US" sz="2400" dirty="0"/>
              <a:t>2.	CALL 2000	Jump to the location 2000</a:t>
            </a:r>
            <a:endParaRPr lang="en-US" sz="2400" dirty="0"/>
          </a:p>
          <a:p>
            <a:pPr indent="457200">
              <a:tabLst>
                <a:tab pos="457200" algn="l"/>
              </a:tabLst>
            </a:pPr>
            <a:endParaRPr lang="en-US" sz="2400" dirty="0"/>
          </a:p>
          <a:p>
            <a:pPr indent="457200">
              <a:tabLst>
                <a:tab pos="457200" algn="l"/>
              </a:tabLst>
            </a:pPr>
            <a:r>
              <a:rPr lang="en-US" sz="2400" dirty="0"/>
              <a:t>Conditional</a:t>
            </a:r>
            <a:endParaRPr lang="en-US" sz="2400" dirty="0"/>
          </a:p>
          <a:p>
            <a:pPr marL="914400" lvl="1" indent="-457200">
              <a:buAutoNum type="arabicPeriod"/>
              <a:tabLst>
                <a:tab pos="457200" algn="l"/>
              </a:tabLst>
            </a:pPr>
            <a:r>
              <a:rPr lang="en-US" sz="2400" dirty="0" smtClean="0"/>
              <a:t>JZ </a:t>
            </a:r>
            <a:r>
              <a:rPr lang="en-US" sz="2400" dirty="0"/>
              <a:t>2000		</a:t>
            </a:r>
            <a:endParaRPr lang="en-US" sz="2400" dirty="0" smtClean="0"/>
          </a:p>
          <a:p>
            <a:pPr>
              <a:tabLst>
                <a:tab pos="457200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	Jump </a:t>
            </a:r>
            <a:r>
              <a:rPr lang="en-US" sz="2400" dirty="0"/>
              <a:t>to the location 2000 if there is zero in result i.e. in </a:t>
            </a:r>
            <a:r>
              <a:rPr lang="en-US" sz="2400" dirty="0" err="1"/>
              <a:t>Accu</a:t>
            </a:r>
            <a:r>
              <a:rPr lang="en-US" sz="2400" dirty="0"/>
              <a:t>.</a:t>
            </a:r>
            <a:endParaRPr lang="en-US" sz="2400" dirty="0"/>
          </a:p>
          <a:p>
            <a:pPr marL="914400" lvl="1" indent="-457200">
              <a:buAutoNum type="arabicPeriod" startAt="2"/>
              <a:tabLst>
                <a:tab pos="457200" algn="l"/>
              </a:tabLst>
            </a:pPr>
            <a:r>
              <a:rPr lang="en-US" sz="2400" dirty="0" smtClean="0"/>
              <a:t>JNZ </a:t>
            </a:r>
            <a:r>
              <a:rPr lang="en-US" sz="2400" dirty="0"/>
              <a:t>2000		</a:t>
            </a:r>
            <a:endParaRPr lang="en-US" sz="2400" dirty="0" smtClean="0"/>
          </a:p>
          <a:p>
            <a:pPr>
              <a:tabLst>
                <a:tab pos="457200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000" dirty="0" smtClean="0"/>
              <a:t>Jump </a:t>
            </a:r>
            <a:r>
              <a:rPr lang="en-US" sz="2000" dirty="0"/>
              <a:t>to the location 2000 if there is non zero in </a:t>
            </a:r>
            <a:r>
              <a:rPr lang="en-US" sz="2000" dirty="0" smtClean="0"/>
              <a:t>result i.e. in </a:t>
            </a:r>
            <a:r>
              <a:rPr lang="en-US" sz="2000" dirty="0" err="1"/>
              <a:t>Accu</a:t>
            </a:r>
            <a:r>
              <a:rPr lang="en-US" sz="2000" dirty="0"/>
              <a:t>.</a:t>
            </a:r>
            <a:endParaRPr lang="en-US" sz="2400" dirty="0"/>
          </a:p>
          <a:p>
            <a:pPr marL="914400" lvl="1" indent="-457200">
              <a:buAutoNum type="arabicPeriod" startAt="3"/>
              <a:tabLst>
                <a:tab pos="457200" algn="l"/>
              </a:tabLst>
            </a:pPr>
            <a:r>
              <a:rPr lang="en-US" sz="2400" dirty="0" smtClean="0"/>
              <a:t>JC </a:t>
            </a:r>
            <a:r>
              <a:rPr lang="en-US" sz="2400" dirty="0"/>
              <a:t>2000		</a:t>
            </a:r>
            <a:endParaRPr lang="en-US" sz="2400" dirty="0" smtClean="0"/>
          </a:p>
          <a:p>
            <a:pPr>
              <a:tabLst>
                <a:tab pos="457200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	Jump </a:t>
            </a:r>
            <a:r>
              <a:rPr lang="en-US" sz="2400" dirty="0"/>
              <a:t>to the location 2000 if there is carry in </a:t>
            </a:r>
            <a:r>
              <a:rPr lang="en-US" sz="2400" dirty="0" smtClean="0"/>
              <a:t>result</a:t>
            </a:r>
            <a:endParaRPr lang="en-US" sz="2400" dirty="0"/>
          </a:p>
          <a:p>
            <a:pPr marL="914400" lvl="1" indent="-457200">
              <a:buAutoNum type="arabicPeriod" startAt="4"/>
              <a:tabLst>
                <a:tab pos="457200" algn="l"/>
              </a:tabLst>
            </a:pPr>
            <a:r>
              <a:rPr lang="en-US" sz="2400" dirty="0" smtClean="0"/>
              <a:t>JNC 2000</a:t>
            </a:r>
            <a:endParaRPr lang="en-US" sz="2400" dirty="0"/>
          </a:p>
          <a:p>
            <a:pPr>
              <a:tabLst>
                <a:tab pos="457200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000" dirty="0" smtClean="0"/>
              <a:t>Jump </a:t>
            </a:r>
            <a:r>
              <a:rPr lang="en-US" sz="2000" dirty="0"/>
              <a:t>to the location 2000 if there is no carry in result i.e. in </a:t>
            </a:r>
            <a:r>
              <a:rPr lang="en-US" sz="2000" dirty="0" err="1"/>
              <a:t>Accu</a:t>
            </a:r>
            <a:r>
              <a:rPr lang="en-US" sz="20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dirty="0"/>
              <a:t>			</a:t>
            </a:r>
            <a:endParaRPr 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52400" y="690632"/>
            <a:ext cx="8763000" cy="52622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indent="457200">
              <a:tabLst>
                <a:tab pos="457200" algn="l"/>
              </a:tabLst>
            </a:pPr>
            <a:r>
              <a:rPr lang="en-US" sz="2400" b="1" dirty="0" smtClean="0"/>
              <a:t>Conditional</a:t>
            </a:r>
            <a:endParaRPr lang="en-US" sz="2400" b="1" dirty="0"/>
          </a:p>
          <a:p>
            <a:pPr marL="914400" lvl="1" indent="-457200">
              <a:buAutoNum type="arabicPeriod" startAt="5"/>
              <a:tabLst>
                <a:tab pos="457200" algn="l"/>
              </a:tabLst>
            </a:pPr>
            <a:r>
              <a:rPr lang="en-US" sz="2400" dirty="0" smtClean="0"/>
              <a:t>JP 2000</a:t>
            </a:r>
            <a:endParaRPr lang="en-US" sz="2400" dirty="0"/>
          </a:p>
          <a:p>
            <a:pPr>
              <a:tabLst>
                <a:tab pos="457200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	Jump </a:t>
            </a:r>
            <a:r>
              <a:rPr lang="en-US" sz="2400" dirty="0"/>
              <a:t>to the location 2000 if result is positive in </a:t>
            </a:r>
            <a:r>
              <a:rPr lang="en-US" sz="2400" dirty="0" err="1"/>
              <a:t>Accu</a:t>
            </a:r>
            <a:r>
              <a:rPr lang="en-US" sz="2400" dirty="0"/>
              <a:t>.</a:t>
            </a:r>
            <a:endParaRPr lang="en-US" sz="2400" dirty="0"/>
          </a:p>
          <a:p>
            <a:pPr marL="914400" lvl="1" indent="-457200">
              <a:buAutoNum type="arabicPeriod" startAt="6"/>
              <a:tabLst>
                <a:tab pos="457200" algn="l"/>
              </a:tabLst>
            </a:pPr>
            <a:r>
              <a:rPr lang="en-US" sz="2400" dirty="0" smtClean="0"/>
              <a:t>JM 2000</a:t>
            </a:r>
            <a:endParaRPr lang="en-US" sz="2400" dirty="0"/>
          </a:p>
          <a:p>
            <a:pPr>
              <a:tabLst>
                <a:tab pos="457200" algn="l"/>
              </a:tabLst>
            </a:pPr>
            <a:r>
              <a:rPr lang="en-US" sz="2400" dirty="0" smtClean="0"/>
              <a:t>		Jump </a:t>
            </a:r>
            <a:r>
              <a:rPr lang="en-US" sz="2400" dirty="0"/>
              <a:t>to the location 2000 if result is negative in </a:t>
            </a:r>
            <a:r>
              <a:rPr lang="en-US" sz="2400" dirty="0" err="1"/>
              <a:t>Accu</a:t>
            </a:r>
            <a:r>
              <a:rPr lang="en-US" sz="2400" dirty="0"/>
              <a:t>.</a:t>
            </a:r>
            <a:endParaRPr lang="en-US" sz="2400" dirty="0"/>
          </a:p>
          <a:p>
            <a:pPr marL="914400" lvl="1" indent="-457200">
              <a:buAutoNum type="arabicPeriod" startAt="7"/>
              <a:tabLst>
                <a:tab pos="457200" algn="l"/>
              </a:tabLst>
            </a:pPr>
            <a:r>
              <a:rPr lang="en-US" sz="2400" dirty="0" smtClean="0"/>
              <a:t>JPE 2000</a:t>
            </a:r>
            <a:endParaRPr lang="en-US" sz="2400" dirty="0"/>
          </a:p>
          <a:p>
            <a:pPr>
              <a:tabLst>
                <a:tab pos="457200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000" dirty="0" smtClean="0"/>
              <a:t>Jump </a:t>
            </a:r>
            <a:r>
              <a:rPr lang="en-US" sz="2000" dirty="0"/>
              <a:t>to the location 2000 if result contain even parity in </a:t>
            </a:r>
            <a:r>
              <a:rPr lang="en-US" sz="2000" dirty="0" err="1"/>
              <a:t>Accu</a:t>
            </a:r>
            <a:r>
              <a:rPr lang="en-US" sz="2000" dirty="0"/>
              <a:t>.</a:t>
            </a:r>
            <a:endParaRPr lang="en-US" sz="2400" dirty="0"/>
          </a:p>
          <a:p>
            <a:pPr marL="914400" lvl="1" indent="-457200">
              <a:buAutoNum type="arabicPeriod" startAt="8"/>
              <a:tabLst>
                <a:tab pos="457200" algn="l"/>
              </a:tabLst>
            </a:pPr>
            <a:r>
              <a:rPr lang="en-US" sz="2400" dirty="0" smtClean="0"/>
              <a:t>JPO 2000</a:t>
            </a:r>
            <a:endParaRPr lang="en-US" sz="2400" dirty="0"/>
          </a:p>
          <a:p>
            <a:pPr>
              <a:tabLst>
                <a:tab pos="457200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	Jump </a:t>
            </a:r>
            <a:r>
              <a:rPr lang="en-US" sz="2400" dirty="0"/>
              <a:t>to the location 2000 if result contain odd parity in </a:t>
            </a:r>
            <a:r>
              <a:rPr lang="en-US" sz="2400" dirty="0" err="1"/>
              <a:t>Accu</a:t>
            </a:r>
            <a:r>
              <a:rPr lang="en-US" sz="2400" dirty="0"/>
              <a:t>.</a:t>
            </a:r>
            <a:endParaRPr lang="en-US" sz="2400" dirty="0"/>
          </a:p>
          <a:p>
            <a:pPr indent="457200">
              <a:tabLst>
                <a:tab pos="457200" algn="l"/>
              </a:tabLst>
            </a:pPr>
            <a:r>
              <a:rPr lang="en-US" sz="2400" dirty="0"/>
              <a:t>9.	RET		Return from the subroutine.</a:t>
            </a:r>
            <a:endParaRPr lang="en-US" sz="2400" dirty="0"/>
          </a:p>
          <a:p>
            <a:pPr indent="457200">
              <a:tabLst>
                <a:tab pos="457200" algn="l"/>
              </a:tabLst>
            </a:pPr>
            <a:r>
              <a:rPr lang="en-US" sz="2400" dirty="0"/>
              <a:t>10.	PUSH C		Push the contents of C reg. into stack.</a:t>
            </a:r>
            <a:endParaRPr lang="en-US" sz="2400" dirty="0"/>
          </a:p>
          <a:p>
            <a:pPr indent="457200">
              <a:tabLst>
                <a:tab pos="457200" algn="l"/>
              </a:tabLst>
            </a:pPr>
            <a:r>
              <a:rPr lang="en-US" sz="2400" dirty="0"/>
              <a:t>11.	POP C		Retrieve the contents of stack top into </a:t>
            </a:r>
            <a:r>
              <a:rPr lang="en-US" sz="2400" dirty="0" err="1"/>
              <a:t>reg</a:t>
            </a:r>
            <a:r>
              <a:rPr lang="en-US" sz="2400" dirty="0"/>
              <a:t> C.</a:t>
            </a:r>
            <a:endParaRPr lang="en-US" sz="2400" dirty="0"/>
          </a:p>
          <a:p>
            <a:pPr indent="457200">
              <a:tabLst>
                <a:tab pos="457200" algn="l"/>
              </a:tabLst>
            </a:pPr>
            <a:r>
              <a:rPr lang="en-US" sz="2400" dirty="0"/>
              <a:t>12.	HLT		End of the program.</a:t>
            </a:r>
            <a:endParaRPr lang="en-US" sz="2400" dirty="0"/>
          </a:p>
          <a:p>
            <a:pPr indent="457200">
              <a:tabLst>
                <a:tab pos="457200" algn="l"/>
              </a:tabLst>
            </a:pPr>
            <a:r>
              <a:rPr lang="en-US" sz="2400" dirty="0"/>
              <a:t>13.	NOP		No operation.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533400"/>
            <a:ext cx="8229600" cy="5257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000" b="1" dirty="0">
                <a:latin typeface="Times New Roman" panose="02020603050405020304" pitchFamily="18" charset="0"/>
              </a:rPr>
              <a:t>OPCODE FORMAT</a:t>
            </a:r>
            <a:endParaRPr 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sz="2000" dirty="0">
                <a:latin typeface="Times New Roman" panose="02020603050405020304" pitchFamily="18" charset="0"/>
              </a:rPr>
              <a:t>Registered 		code	Register 	pair  code</a:t>
            </a:r>
            <a:endParaRPr lang="en-US" sz="2000" dirty="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sz="2000" dirty="0">
                <a:latin typeface="Times New Roman" panose="02020603050405020304" pitchFamily="18" charset="0"/>
              </a:rPr>
              <a:t>B		000	BC	00</a:t>
            </a:r>
            <a:endParaRPr lang="en-US" sz="2000" dirty="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sz="2000" dirty="0">
                <a:latin typeface="Times New Roman" panose="02020603050405020304" pitchFamily="18" charset="0"/>
              </a:rPr>
              <a:t>C		001	DE	01</a:t>
            </a:r>
            <a:endParaRPr lang="en-US" sz="2000" dirty="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sz="2000" dirty="0">
                <a:latin typeface="Times New Roman" panose="02020603050405020304" pitchFamily="18" charset="0"/>
              </a:rPr>
              <a:t>D		010	HL	10</a:t>
            </a:r>
            <a:endParaRPr lang="en-US" sz="2000" dirty="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sz="2000" dirty="0">
                <a:latin typeface="Times New Roman" panose="02020603050405020304" pitchFamily="18" charset="0"/>
              </a:rPr>
              <a:t>E		011			</a:t>
            </a:r>
            <a:endParaRPr lang="en-US" sz="2000" dirty="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sz="2000" dirty="0">
                <a:latin typeface="Times New Roman" panose="02020603050405020304" pitchFamily="18" charset="0"/>
              </a:rPr>
              <a:t>H		100</a:t>
            </a:r>
            <a:endParaRPr lang="en-US" sz="2000" dirty="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sz="2000" dirty="0">
                <a:latin typeface="Times New Roman" panose="02020603050405020304" pitchFamily="18" charset="0"/>
              </a:rPr>
              <a:t>L		101</a:t>
            </a:r>
            <a:endParaRPr lang="en-US" sz="2000" dirty="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sz="2000" dirty="0">
                <a:latin typeface="Times New Roman" panose="02020603050405020304" pitchFamily="18" charset="0"/>
              </a:rPr>
              <a:t>M		110</a:t>
            </a:r>
            <a:endParaRPr lang="en-US" sz="2000" dirty="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sz="2000" dirty="0">
                <a:latin typeface="Times New Roman" panose="02020603050405020304" pitchFamily="18" charset="0"/>
              </a:rPr>
              <a:t>A		111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81000" y="76200"/>
            <a:ext cx="8610600" cy="6629400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3600" b="1" dirty="0">
                <a:solidFill>
                  <a:schemeClr val="tx1"/>
                </a:solidFill>
              </a:rPr>
              <a:t>			ADDRESSING MODES</a:t>
            </a:r>
            <a:endParaRPr lang="en-US" sz="3600" b="1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endParaRPr lang="en-US" sz="3600" b="1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u="sng" dirty="0" smtClean="0">
                <a:solidFill>
                  <a:schemeClr val="tx1"/>
                </a:solidFill>
              </a:rPr>
              <a:t>Immediate Addressing Mode:-</a:t>
            </a:r>
            <a:endParaRPr lang="en-US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dirty="0" smtClean="0">
                <a:solidFill>
                  <a:schemeClr val="tx1"/>
                </a:solidFill>
              </a:rPr>
              <a:t>The data to be used is given in the instruction itself. Immediate addressing mode instruction are either 2 byte or 3 byte long.</a:t>
            </a:r>
            <a:endParaRPr lang="en-US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dirty="0">
                <a:solidFill>
                  <a:schemeClr val="tx1"/>
                </a:solidFill>
              </a:rPr>
              <a:t>EX.	MVI A, 20H	</a:t>
            </a:r>
            <a:r>
              <a:rPr lang="en-US" dirty="0" smtClean="0">
                <a:solidFill>
                  <a:schemeClr val="tx1"/>
                </a:solidFill>
              </a:rPr>
              <a:t>ADI </a:t>
            </a:r>
            <a:r>
              <a:rPr lang="en-US" dirty="0">
                <a:solidFill>
                  <a:schemeClr val="tx1"/>
                </a:solidFill>
              </a:rPr>
              <a:t>30H	</a:t>
            </a:r>
            <a:r>
              <a:rPr lang="en-US" dirty="0" smtClean="0">
                <a:solidFill>
                  <a:schemeClr val="tx1"/>
                </a:solidFill>
              </a:rPr>
              <a:t>LXI </a:t>
            </a:r>
            <a:r>
              <a:rPr lang="en-US" dirty="0">
                <a:solidFill>
                  <a:schemeClr val="tx1"/>
                </a:solidFill>
              </a:rPr>
              <a:t>H, C200H</a:t>
            </a:r>
            <a:endParaRPr lang="en-US" u="sng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endParaRPr lang="en-US" u="sng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u="sng" dirty="0" smtClean="0">
                <a:solidFill>
                  <a:schemeClr val="tx1"/>
                </a:solidFill>
              </a:rPr>
              <a:t>Register addressing mode</a:t>
            </a:r>
            <a:endParaRPr lang="en-US" dirty="0" smtClean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dirty="0" smtClean="0">
                <a:solidFill>
                  <a:schemeClr val="tx1"/>
                </a:solidFill>
              </a:rPr>
              <a:t>This mode of addressing specify the register or register pair that contain the data. </a:t>
            </a:r>
            <a:endParaRPr lang="en-US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dirty="0">
                <a:solidFill>
                  <a:schemeClr val="tx1"/>
                </a:solidFill>
              </a:rPr>
              <a:t>EX.	MOV A, B		ADD </a:t>
            </a: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2800" u="sng" dirty="0" smtClean="0">
                <a:solidFill>
                  <a:schemeClr val="tx1"/>
                </a:solidFill>
              </a:rPr>
              <a:t>Direct addressing mode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In this mode the operand is given by a direct address where the data is present. The direct addressing mode instruction is a 3 byte inst.</a:t>
            </a:r>
            <a:endParaRPr lang="en-US" sz="28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</a:rPr>
              <a:t>EX.	LDA 2000H		STA 2000H</a:t>
            </a:r>
            <a:endParaRPr lang="en-US" sz="2800" u="sng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endParaRPr lang="en-US" sz="2800" u="sng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2800" u="sng" dirty="0" smtClean="0">
                <a:solidFill>
                  <a:schemeClr val="tx1"/>
                </a:solidFill>
              </a:rPr>
              <a:t>Indirect Addressing Mode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Here Inst. Does Not Have Address Of The Data. But The Instruction Point Where The Address Is Stored</a:t>
            </a:r>
            <a:endParaRPr lang="en-US" sz="28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</a:rPr>
              <a:t>EX.	MOV A, M		MOV M, A</a:t>
            </a:r>
            <a:endParaRPr lang="en-US" sz="2800" u="sng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endParaRPr lang="en-US" sz="2800" u="sng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2800" u="sng" dirty="0" smtClean="0">
                <a:solidFill>
                  <a:schemeClr val="tx1"/>
                </a:solidFill>
              </a:rPr>
              <a:t>Implied or inherent addressing mode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This mode does not required any operand. The data is specified within the </a:t>
            </a:r>
            <a:r>
              <a:rPr lang="en-US" sz="2800" dirty="0" err="1" smtClean="0">
                <a:solidFill>
                  <a:schemeClr val="tx1"/>
                </a:solidFill>
              </a:rPr>
              <a:t>opcode</a:t>
            </a:r>
            <a:r>
              <a:rPr lang="en-US" sz="2800" dirty="0" smtClean="0">
                <a:solidFill>
                  <a:schemeClr val="tx1"/>
                </a:solidFill>
              </a:rPr>
              <a:t> itself.</a:t>
            </a:r>
            <a:endParaRPr lang="en-US" sz="28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</a:rPr>
              <a:t>EX.	RAL	</a:t>
            </a:r>
            <a:r>
              <a:rPr lang="en-US" sz="2800" dirty="0" smtClean="0">
                <a:solidFill>
                  <a:schemeClr val="tx1"/>
                </a:solidFill>
              </a:rPr>
              <a:t>RAR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l">
              <a:lnSpc>
                <a:spcPct val="80000"/>
              </a:lnSpc>
            </a:pPr>
            <a:r>
              <a:rPr lang="en-US" sz="4000" b="1" dirty="0">
                <a:solidFill>
                  <a:schemeClr val="tx1"/>
                </a:solidFill>
              </a:rPr>
              <a:t>			INSTRUCTION TYPE</a:t>
            </a:r>
            <a:endParaRPr lang="en-US" sz="4000" b="1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endParaRPr lang="en-US" sz="4000" b="1" dirty="0">
              <a:solidFill>
                <a:schemeClr val="tx1"/>
              </a:solidFill>
            </a:endParaRPr>
          </a:p>
          <a:p>
            <a:pPr algn="just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</a:rPr>
              <a:t>The first part of the instruction is called </a:t>
            </a:r>
            <a:r>
              <a:rPr lang="en-US" sz="2800" dirty="0" err="1">
                <a:solidFill>
                  <a:schemeClr val="tx1"/>
                </a:solidFill>
              </a:rPr>
              <a:t>opcode</a:t>
            </a:r>
            <a:r>
              <a:rPr lang="en-US" sz="2800" dirty="0">
                <a:solidFill>
                  <a:schemeClr val="tx1"/>
                </a:solidFill>
              </a:rPr>
              <a:t> and the second part is called operand. The operand may be either 8 bit data or memory location. Depending upon the number of bytes required to specify an operation the instruction are of 3 bytes.</a:t>
            </a:r>
            <a:endParaRPr lang="en-US" sz="28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endParaRPr lang="en-US" sz="2800" u="sng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2800" u="sng" dirty="0">
                <a:solidFill>
                  <a:schemeClr val="tx1"/>
                </a:solidFill>
              </a:rPr>
              <a:t>ONE BYTE INSTRUCTION:-</a:t>
            </a:r>
            <a:endParaRPr lang="en-US" sz="2800" dirty="0">
              <a:solidFill>
                <a:schemeClr val="tx1"/>
              </a:solidFill>
            </a:endParaRPr>
          </a:p>
          <a:p>
            <a:pPr algn="just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</a:rPr>
              <a:t>A 1 byte instruction include the </a:t>
            </a:r>
            <a:r>
              <a:rPr lang="en-US" sz="2800" dirty="0" err="1">
                <a:solidFill>
                  <a:schemeClr val="tx1"/>
                </a:solidFill>
              </a:rPr>
              <a:t>opcode</a:t>
            </a:r>
            <a:r>
              <a:rPr lang="en-US" sz="2800" dirty="0">
                <a:solidFill>
                  <a:schemeClr val="tx1"/>
                </a:solidFill>
              </a:rPr>
              <a:t> and the operand in the 8 bits only i.e. One byte</a:t>
            </a:r>
            <a:endParaRPr lang="en-US" sz="28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endParaRPr lang="en-US" sz="28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</a:rPr>
              <a:t>MOV	A, B	</a:t>
            </a:r>
            <a:endParaRPr lang="en-US" sz="28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</a:rPr>
              <a:t>MOV	 A, C	</a:t>
            </a:r>
            <a:endParaRPr lang="en-US" sz="28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</a:rPr>
              <a:t>ADD </a:t>
            </a:r>
            <a:r>
              <a:rPr lang="en-US" sz="2800" dirty="0" smtClean="0">
                <a:solidFill>
                  <a:schemeClr val="tx1"/>
                </a:solidFill>
              </a:rPr>
              <a:t>B</a:t>
            </a:r>
            <a:endParaRPr lang="en-US" sz="2800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2800" u="sng" dirty="0" smtClean="0">
                <a:solidFill>
                  <a:schemeClr val="tx1"/>
                </a:solidFill>
              </a:rPr>
              <a:t>TWO </a:t>
            </a:r>
            <a:r>
              <a:rPr lang="en-US" sz="2800" u="sng" dirty="0">
                <a:solidFill>
                  <a:schemeClr val="tx1"/>
                </a:solidFill>
              </a:rPr>
              <a:t>BYTE INSTRUCTION:-</a:t>
            </a:r>
            <a:endParaRPr lang="en-US" sz="28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</a:rPr>
              <a:t>The 2 byte instruction uses first byte to specify the operation and second byte to specify the operand.</a:t>
            </a:r>
            <a:endParaRPr lang="en-US" sz="28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endParaRPr lang="en-US" sz="28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</a:rPr>
              <a:t>MVI A, 20		</a:t>
            </a:r>
            <a:endParaRPr lang="en-US" sz="28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</a:rPr>
              <a:t>MVI B, 30		</a:t>
            </a:r>
            <a:endParaRPr lang="en-US" sz="28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endParaRPr lang="en-US" sz="28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2800" u="sng" dirty="0">
                <a:solidFill>
                  <a:schemeClr val="tx1"/>
                </a:solidFill>
              </a:rPr>
              <a:t>THREE BYTE INSTRUCTION:-</a:t>
            </a:r>
            <a:endParaRPr lang="en-US" sz="2800" u="sng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</a:rPr>
              <a:t>The 3 byte instruction uses first byte to specify the operation, second and third bytes are used to specify the operand. Generally those instruction are used to specify memory address.</a:t>
            </a:r>
            <a:endParaRPr lang="en-US" sz="28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endParaRPr lang="en-US" sz="28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LDA</a:t>
            </a: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2000H</a:t>
            </a:r>
            <a:endParaRPr lang="en-US" sz="28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LXIH 	2101H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80000"/>
              </a:lnSpc>
            </a:pPr>
            <a:endParaRPr lang="en-US" sz="2800" b="1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2800" b="1" dirty="0">
                <a:solidFill>
                  <a:schemeClr val="tx1"/>
                </a:solidFill>
              </a:rPr>
              <a:t>			INSTRUCTION TYPE</a:t>
            </a:r>
            <a:endParaRPr lang="en-US" sz="2800" b="1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endParaRPr lang="en-US" sz="2800" b="1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1800" dirty="0">
                <a:solidFill>
                  <a:schemeClr val="tx1"/>
                </a:solidFill>
              </a:rPr>
              <a:t>The first part of the instruction is called </a:t>
            </a:r>
            <a:r>
              <a:rPr lang="en-US" sz="1800" dirty="0" err="1">
                <a:solidFill>
                  <a:schemeClr val="tx1"/>
                </a:solidFill>
              </a:rPr>
              <a:t>opcode</a:t>
            </a:r>
            <a:r>
              <a:rPr lang="en-US" sz="1800" dirty="0">
                <a:solidFill>
                  <a:schemeClr val="tx1"/>
                </a:solidFill>
              </a:rPr>
              <a:t> and the second part is called operand. The operand may be either 8 bit data or memory location. Depending upon the number of bytes required to specify an operation the instruction are of 3 bytes.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endParaRPr lang="en-US" sz="1800" u="sng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1800" u="sng" dirty="0">
                <a:solidFill>
                  <a:schemeClr val="tx1"/>
                </a:solidFill>
              </a:rPr>
              <a:t>ONE BYTE INSTRUCTION:-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1800" dirty="0">
                <a:solidFill>
                  <a:schemeClr val="tx1"/>
                </a:solidFill>
              </a:rPr>
              <a:t>A 1 byte instruction include the </a:t>
            </a:r>
            <a:r>
              <a:rPr lang="en-US" sz="1800" dirty="0" err="1">
                <a:solidFill>
                  <a:schemeClr val="tx1"/>
                </a:solidFill>
              </a:rPr>
              <a:t>opcode</a:t>
            </a:r>
            <a:r>
              <a:rPr lang="en-US" sz="1800" dirty="0">
                <a:solidFill>
                  <a:schemeClr val="tx1"/>
                </a:solidFill>
              </a:rPr>
              <a:t> and the operand in the 8 bits only i.e. One byte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1800" dirty="0">
                <a:solidFill>
                  <a:schemeClr val="tx1"/>
                </a:solidFill>
              </a:rPr>
              <a:t>MOV	A, B	01	111	000 = 78H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1800" dirty="0">
                <a:solidFill>
                  <a:schemeClr val="tx1"/>
                </a:solidFill>
              </a:rPr>
              <a:t>MOV	 A, C	01	111	001 = 79H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1800" dirty="0">
                <a:solidFill>
                  <a:schemeClr val="tx1"/>
                </a:solidFill>
              </a:rPr>
              <a:t>ADD B		1000	0	000 = 80H</a:t>
            </a:r>
            <a:endParaRPr lang="en-US" sz="1800" u="sng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endParaRPr lang="en-US" sz="1800" u="sng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1800" u="sng" dirty="0">
                <a:solidFill>
                  <a:schemeClr val="tx1"/>
                </a:solidFill>
              </a:rPr>
              <a:t>TWO BYTE INSTRUCTION:-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1800" dirty="0">
                <a:solidFill>
                  <a:schemeClr val="tx1"/>
                </a:solidFill>
              </a:rPr>
              <a:t>The 2 byte instruction uses first byte to specify the operation and second byte to specify the operand.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1800" dirty="0">
                <a:solidFill>
                  <a:schemeClr val="tx1"/>
                </a:solidFill>
              </a:rPr>
              <a:t>MVI A, 20		0011	1110	0010	0000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1800" dirty="0">
                <a:solidFill>
                  <a:schemeClr val="tx1"/>
                </a:solidFill>
              </a:rPr>
              <a:t>MVI B, 30		0000	0110	0011	0000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1800" u="sng" dirty="0">
                <a:solidFill>
                  <a:schemeClr val="tx1"/>
                </a:solidFill>
              </a:rPr>
              <a:t>THREE BYTE INSTRUCTION:-</a:t>
            </a:r>
            <a:endParaRPr lang="en-US" sz="1800" u="sng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1800" dirty="0">
                <a:solidFill>
                  <a:schemeClr val="tx1"/>
                </a:solidFill>
              </a:rPr>
              <a:t>The 3 byte instruction uses first byte to specify the operation, second and third bytes are used to specify the operand. Generally those instruction are used to specify memory address.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1800" dirty="0">
                <a:solidFill>
                  <a:schemeClr val="tx1"/>
                </a:solidFill>
              </a:rPr>
              <a:t>LDA ADDRESS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1800" dirty="0">
                <a:solidFill>
                  <a:schemeClr val="tx1"/>
                </a:solidFill>
              </a:rPr>
              <a:t>LDA	2000H	0011	1010	0010	0000	0000	0000	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76200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Pins diagram of </a:t>
            </a:r>
            <a:r>
              <a:rPr lang="en-US" sz="2800" dirty="0"/>
              <a:t>8085</a:t>
            </a:r>
            <a:endParaRPr lang="en-US" sz="2800" dirty="0"/>
          </a:p>
        </p:txBody>
      </p:sp>
      <p:pic>
        <p:nvPicPr>
          <p:cNvPr id="95234" name="Picture 2" descr="Image result for 8085 pin diagram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2400" y="762000"/>
            <a:ext cx="8889553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0"/>
            <a:ext cx="2514600" cy="3429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1800" b="1" dirty="0">
                <a:solidFill>
                  <a:schemeClr val="tx1"/>
                </a:solidFill>
              </a:rPr>
              <a:t>To find the addition of two eight bit numbers sum is 8 bits.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1800" dirty="0">
                <a:solidFill>
                  <a:schemeClr val="tx1"/>
                </a:solidFill>
              </a:rPr>
              <a:t>LXIH  2501 H              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1800" dirty="0">
                <a:solidFill>
                  <a:schemeClr val="tx1"/>
                </a:solidFill>
              </a:rPr>
              <a:t>MOV  A,M                   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1800" dirty="0">
                <a:solidFill>
                  <a:schemeClr val="tx1"/>
                </a:solidFill>
              </a:rPr>
              <a:t>INX  H                       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1800" dirty="0">
                <a:solidFill>
                  <a:schemeClr val="tx1"/>
                </a:solidFill>
              </a:rPr>
              <a:t>ADD  M                      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1800" dirty="0">
                <a:solidFill>
                  <a:schemeClr val="tx1"/>
                </a:solidFill>
              </a:rPr>
              <a:t>STA  2503 H                 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1800" dirty="0">
                <a:solidFill>
                  <a:schemeClr val="tx1"/>
                </a:solidFill>
              </a:rPr>
              <a:t>HLT       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6003925" y="457200"/>
            <a:ext cx="2530475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1219200" y="3387725"/>
            <a:ext cx="2667000" cy="3470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b="1"/>
              <a:t>To find the subtraction of two eight bit numbers</a:t>
            </a:r>
            <a:endParaRPr lang="en-US" b="1"/>
          </a:p>
          <a:p>
            <a:endParaRPr lang="en-US" b="1"/>
          </a:p>
          <a:p>
            <a:r>
              <a:rPr lang="en-US"/>
              <a:t>LXIH 2501 H              </a:t>
            </a:r>
            <a:endParaRPr lang="en-US"/>
          </a:p>
          <a:p>
            <a:r>
              <a:rPr lang="en-US"/>
              <a:t>MOV  A,M                </a:t>
            </a:r>
            <a:endParaRPr lang="en-US"/>
          </a:p>
          <a:p>
            <a:r>
              <a:rPr lang="en-US"/>
              <a:t>INX  H                    </a:t>
            </a:r>
            <a:endParaRPr lang="en-US"/>
          </a:p>
          <a:p>
            <a:r>
              <a:rPr lang="en-US"/>
              <a:t>SUB  M                    </a:t>
            </a:r>
            <a:endParaRPr lang="en-US"/>
          </a:p>
          <a:p>
            <a:r>
              <a:rPr lang="en-US"/>
              <a:t>INX  H                     </a:t>
            </a:r>
            <a:endParaRPr lang="en-US"/>
          </a:p>
          <a:p>
            <a:r>
              <a:rPr lang="en-US"/>
              <a:t>MOV  M,A                </a:t>
            </a:r>
            <a:endParaRPr lang="en-US"/>
          </a:p>
          <a:p>
            <a:r>
              <a:rPr lang="en-US"/>
              <a:t>HLT          </a:t>
            </a:r>
            <a:endParaRPr lang="en-US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/>
              <a:t>                                   </a:t>
            </a:r>
            <a:endParaRPr lang="en-US"/>
          </a:p>
        </p:txBody>
      </p:sp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4419600" y="1066800"/>
            <a:ext cx="4191000" cy="449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endParaRPr lang="en-US" sz="120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en-US" b="1" dirty="0"/>
              <a:t>ADDITION  OF TWO 8-BIT  NUMBER, SUM  16 BITS	</a:t>
            </a:r>
            <a:endParaRPr lang="en-US" b="1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endParaRPr lang="en-US" b="1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en-US" sz="2000" dirty="0"/>
              <a:t>		LXI      H,2501H</a:t>
            </a:r>
            <a:endParaRPr lang="en-US" sz="200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en-US" sz="2000" dirty="0"/>
              <a:t>		MVI     C,00</a:t>
            </a:r>
            <a:endParaRPr lang="en-US" sz="200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en-US" sz="2000" dirty="0"/>
              <a:t>		MOV   A,M     </a:t>
            </a:r>
            <a:endParaRPr lang="en-US" sz="200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en-US" sz="2000" dirty="0"/>
              <a:t>		INX     H</a:t>
            </a:r>
            <a:endParaRPr lang="en-US" sz="200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en-US" sz="2000" dirty="0"/>
              <a:t>		ADD   M</a:t>
            </a:r>
            <a:endParaRPr lang="en-US" sz="200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en-US" sz="2000" dirty="0"/>
              <a:t>		</a:t>
            </a:r>
            <a:r>
              <a:rPr lang="en-US" sz="2000" dirty="0" smtClean="0"/>
              <a:t>JNC</a:t>
            </a:r>
            <a:endParaRPr lang="en-US" sz="200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en-US" sz="2000" dirty="0"/>
              <a:t>		INR    C</a:t>
            </a:r>
            <a:endParaRPr lang="en-US" sz="200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en-US" sz="2000" dirty="0"/>
              <a:t>	</a:t>
            </a:r>
            <a:r>
              <a:rPr lang="en-US" sz="2000" dirty="0" smtClean="0"/>
              <a:t>	STA   </a:t>
            </a:r>
            <a:r>
              <a:rPr lang="en-US" sz="2000" dirty="0"/>
              <a:t>2503H</a:t>
            </a:r>
            <a:endParaRPr lang="en-US" sz="200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en-US" sz="2000" dirty="0"/>
              <a:t>		MOV  A,C</a:t>
            </a:r>
            <a:endParaRPr lang="en-US" sz="200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en-US" sz="2000" dirty="0"/>
              <a:t>		STA   2504H</a:t>
            </a:r>
            <a:endParaRPr lang="en-US" sz="200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en-US" sz="2000" dirty="0"/>
              <a:t>		HLT           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" y="381000"/>
            <a:ext cx="83058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Disclaimer: </a:t>
            </a:r>
            <a:endParaRPr lang="en-US" b="1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Proposed notes in the PPT are for your reference and for more detail description kindly refer the text books and reference books of the syllabus.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smtClean="0"/>
              <a:t>As per the new guidelines MTE/ETE question paper may be from the external agency. Therefore, it is requested to prepare yourself through the suggested reading materials in the syllabus also.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304800"/>
            <a:ext cx="8610600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HOLD − This signal indicates that another master is requesting the use of the address and data buses. 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HLDA (HOLD Acknowledge) − It indicates that the CPU has received the HOLD request and it will relinquish the bus in the next clock cycle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/>
              <a:t>READY − This signal indicates that the device is ready to send or receive data. If READY is low, then the CPU has to wait for READY to go high.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RESET_IN* pin which is an active low input pin. We RESET 8085 by placing a logic 0 on this pin at least for 0.5μs, after that the power is supplied to </a:t>
            </a:r>
            <a:r>
              <a:rPr lang="en-US" dirty="0" err="1"/>
              <a:t>Vcc</a:t>
            </a:r>
            <a:r>
              <a:rPr lang="en-US" dirty="0"/>
              <a:t> pin of 8085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RESET </a:t>
            </a:r>
            <a:r>
              <a:rPr lang="en-US" dirty="0"/>
              <a:t>OUT − This signal is used to reset all the connected devices when the microprocessor is reset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614" y="76200"/>
            <a:ext cx="89079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8085 architecture and its </a:t>
            </a:r>
            <a:r>
              <a:rPr lang="en-US" sz="2800" dirty="0" smtClean="0"/>
              <a:t>block diagram</a:t>
            </a:r>
            <a:endParaRPr lang="en-US" sz="2800" dirty="0"/>
          </a:p>
        </p:txBody>
      </p:sp>
      <p:pic>
        <p:nvPicPr>
          <p:cNvPr id="3" name="Picture 105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62000" y="762000"/>
            <a:ext cx="7467600" cy="5844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76200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Signal </a:t>
            </a:r>
            <a:r>
              <a:rPr lang="en-US" sz="2800" dirty="0"/>
              <a:t>descriptions and pins of 8085</a:t>
            </a:r>
            <a:endParaRPr lang="en-US" sz="2800" dirty="0"/>
          </a:p>
        </p:txBody>
      </p:sp>
      <p:sp>
        <p:nvSpPr>
          <p:cNvPr id="3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" y="685800"/>
            <a:ext cx="8458200" cy="5867400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provided by a variety of lines which support memory and I/O interfacing,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requiring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a 5 volt supply.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8085 comes in two models, the 8085A and the 8085A-2. The 8085A expects clock frequency of 3 MHz, while the 8085A-2 expects clock frequency of 5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MHz.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clock is generated by a crystal externally.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8085 make use of multiplexing of the lower 8 bits of the address with the data bits on the same 8 pins. This requires that the external circuitry be able to catch and hold the A0-A7 lines for later use.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 8 bits of the address have their own pins, however.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 Array contains the B, C, D, E, H, and L registers, each 8 bits wide. The B and C, D and E, and H and L registers may be grouped into 16-bit register pairs. The H &amp; L register pair may be used to store indirect addresses.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address generation system consisting of the Program Counter, Stack Pointer, address latches, and incremented / decremented.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array also contains the Program Counter (PC) and Stack Pointer (SP). These 16-bit registers contain the address of the next instruction part to be fetched, and the address of the top of the stack, respectively.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57200"/>
            <a:ext cx="8382000" cy="6096000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FLAG REGISTER</a:t>
            </a:r>
            <a:endParaRPr lang="en-US" sz="1800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Status Flags of the 8085 indicate the logical conditions that existed as a result of the execution of the instruction just completed. 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	Z 	x 	A 	C 	x 	P 	x 	C</a:t>
            </a:r>
            <a:endParaRPr lang="en-US" sz="36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</a:pPr>
            <a:endParaRPr lang="en-US" sz="18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sz="1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FLAG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This flag is set to a 1 by the instruction just ending if the A Register contains a result of all 0’s.Otherwise 0.</a:t>
            </a:r>
            <a:endParaRPr lang="en-US" sz="18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endParaRPr lang="en-US" sz="18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sz="1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FLAG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This flag is set to a 1 by the instruction just ending if the leftmost,  bit of the A Register is set to a 1. Otherwise 0. </a:t>
            </a:r>
            <a:endParaRPr lang="en-US" sz="18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endParaRPr lang="en-US" sz="18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sz="1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PARITY FLAG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This flag is set to a 1 by the instruction if the A Register is left with an even number of bits set on, i.e., in even parity. Otherwise 0. </a:t>
            </a:r>
            <a:endParaRPr lang="en-US" sz="18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endParaRPr lang="en-US" sz="18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sz="1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CARRY FLAG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This flag is set to a 1 by the instruction just ending if a carry out of the leftmost bit occurred during the execution of the instruction. Otherwise 0.</a:t>
            </a:r>
            <a:endParaRPr lang="en-US" sz="18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endParaRPr lang="en-US" sz="18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sz="1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AUXILIARY CARRY FLAG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This flag is set to a 1 by the instruction just ending if a carry occurred from bit 3 to bit 4 of the A Register. Otherwise 0.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76200"/>
            <a:ext cx="883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Timing and control </a:t>
            </a:r>
            <a:r>
              <a:rPr lang="en-US" sz="2800" dirty="0"/>
              <a:t>unit</a:t>
            </a:r>
            <a:endParaRPr lang="en-US" sz="2800" dirty="0"/>
          </a:p>
        </p:txBody>
      </p:sp>
      <p:sp>
        <p:nvSpPr>
          <p:cNvPr id="3" name="Content Placeholder 2"/>
          <p:cNvSpPr txBox="1"/>
          <p:nvPr/>
        </p:nvSpPr>
        <p:spPr>
          <a:xfrm>
            <a:off x="228600" y="609600"/>
            <a:ext cx="86106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Timing Diagram is a graphical representation. It represents the execution time taken by each instruction in a graphical format. The execution time is represented in T-states.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IN" sz="3200" dirty="0" smtClean="0"/>
              <a:t>One byte, two byte and three byte instruction</a:t>
            </a:r>
            <a:endParaRPr lang="en-IN" sz="32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Instruction Cycle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 The time required to execute an instruction.</a:t>
            </a:r>
            <a:r>
              <a:rPr kumimoji="0" lang="en-IN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(Fetch cycle + Execution cycle)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/>
          <p:nvPr/>
        </p:nvSpPr>
        <p:spPr>
          <a:xfrm>
            <a:off x="152400" y="76200"/>
            <a:ext cx="88392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Machine Cycle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 The time required to access the memory or input/output devices . 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T-State: </a:t>
            </a:r>
            <a:r>
              <a:rPr kumimoji="0" lang="en-IN" sz="3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Subdivision of operation performed in one clock cycle.</a:t>
            </a:r>
            <a:r>
              <a:rPr kumimoji="0" lang="en-IN" sz="32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machine cycle and instruction cycle takes multiple clock </a:t>
            </a:r>
            <a:r>
              <a:rPr lang="en-IN" sz="3200" dirty="0" smtClean="0"/>
              <a:t>cycles.</a:t>
            </a:r>
            <a:endParaRPr lang="en-IN" sz="32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en-US" sz="3200" b="1" dirty="0">
                <a:solidFill>
                  <a:srgbClr val="FF0000"/>
                </a:solidFill>
              </a:rPr>
              <a:t>One time period of frequency of microprocessor is called t-state.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11258</Words>
  <Application>WPS Presentation</Application>
  <PresentationFormat>On-screen Show (4:3)</PresentationFormat>
  <Paragraphs>338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 Malik</dc:creator>
  <cp:lastModifiedBy>Acer</cp:lastModifiedBy>
  <cp:revision>136</cp:revision>
  <dcterms:created xsi:type="dcterms:W3CDTF">2019-01-09T04:15:00Z</dcterms:created>
  <dcterms:modified xsi:type="dcterms:W3CDTF">2024-01-31T05:08:49Z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476C2843AC9542B8BBDFC9538DF7A58F_12</vt:lpwstr>
  </property>
  <property fmtid="{D5CDD505-2E9C-101B-9397-08002B2CF9AE}" pid="3" name="KSOProductBuildVer">
    <vt:lpwstr>1033-12.2.0.13431</vt:lpwstr>
  </property>
</Properties>
</file>