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355" r:id="rId4"/>
    <p:sldId id="357" r:id="rId5"/>
    <p:sldId id="413" r:id="rId6"/>
    <p:sldId id="414" r:id="rId7"/>
    <p:sldId id="447" r:id="rId8"/>
    <p:sldId id="415" r:id="rId9"/>
    <p:sldId id="416" r:id="rId10"/>
    <p:sldId id="417" r:id="rId11"/>
    <p:sldId id="418" r:id="rId12"/>
    <p:sldId id="421"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8EC13E8-5750-489E-8FD2-33F1B87CC6A4}" type="datetimeFigureOut">
              <a:rPr lang="en-US" smtClean="0"/>
              <a:pPr/>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1AEF2-2BDC-4B24-AE32-43FE0B6A70E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EC13E8-5750-489E-8FD2-33F1B87CC6A4}" type="datetimeFigureOut">
              <a:rPr lang="en-US" smtClean="0"/>
              <a:pPr/>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1AEF2-2BDC-4B24-AE32-43FE0B6A70E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EC13E8-5750-489E-8FD2-33F1B87CC6A4}" type="datetimeFigureOut">
              <a:rPr lang="en-US" smtClean="0"/>
              <a:pPr/>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1AEF2-2BDC-4B24-AE32-43FE0B6A70E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EC13E8-5750-489E-8FD2-33F1B87CC6A4}" type="datetimeFigureOut">
              <a:rPr lang="en-US" smtClean="0"/>
              <a:pPr/>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1AEF2-2BDC-4B24-AE32-43FE0B6A70E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EC13E8-5750-489E-8FD2-33F1B87CC6A4}" type="datetimeFigureOut">
              <a:rPr lang="en-US" smtClean="0"/>
              <a:pPr/>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1AEF2-2BDC-4B24-AE32-43FE0B6A70E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8EC13E8-5750-489E-8FD2-33F1B87CC6A4}" type="datetimeFigureOut">
              <a:rPr lang="en-US" smtClean="0"/>
              <a:pPr/>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D1AEF2-2BDC-4B24-AE32-43FE0B6A70E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8EC13E8-5750-489E-8FD2-33F1B87CC6A4}" type="datetimeFigureOut">
              <a:rPr lang="en-US" smtClean="0"/>
              <a:pPr/>
              <a:t>2/22/2024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D1AEF2-2BDC-4B24-AE32-43FE0B6A70E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8EC13E8-5750-489E-8FD2-33F1B87CC6A4}" type="datetimeFigureOut">
              <a:rPr lang="en-US" smtClean="0"/>
              <a:pPr/>
              <a:t>2/22/2024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D1AEF2-2BDC-4B24-AE32-43FE0B6A70E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EC13E8-5750-489E-8FD2-33F1B87CC6A4}" type="datetimeFigureOut">
              <a:rPr lang="en-US" smtClean="0"/>
              <a:pPr/>
              <a:t>2/22/2024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D1AEF2-2BDC-4B24-AE32-43FE0B6A70E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EC13E8-5750-489E-8FD2-33F1B87CC6A4}" type="datetimeFigureOut">
              <a:rPr lang="en-US" smtClean="0"/>
              <a:pPr/>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D1AEF2-2BDC-4B24-AE32-43FE0B6A70E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EC13E8-5750-489E-8FD2-33F1B87CC6A4}" type="datetimeFigureOut">
              <a:rPr lang="en-US" smtClean="0"/>
              <a:pPr/>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D1AEF2-2BDC-4B24-AE32-43FE0B6A70E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EC13E8-5750-489E-8FD2-33F1B87CC6A4}" type="datetimeFigureOut">
              <a:rPr lang="en-US" smtClean="0"/>
              <a:pPr/>
              <a:t>2/22/2024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D1AEF2-2BDC-4B24-AE32-43FE0B6A70E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subTitle" idx="1"/>
          </p:nvPr>
        </p:nvSpPr>
        <p:spPr>
          <a:xfrm>
            <a:off x="228600" y="228600"/>
            <a:ext cx="8763000" cy="6324600"/>
          </a:xfrm>
        </p:spPr>
        <p:txBody>
          <a:bodyPr>
            <a:normAutofit lnSpcReduction="10000"/>
          </a:bodyPr>
          <a:lstStyle/>
          <a:p>
            <a:r>
              <a:rPr lang="en-US" b="1" i="1" u="sng" dirty="0">
                <a:solidFill>
                  <a:schemeClr val="tx1"/>
                </a:solidFill>
                <a:latin typeface="Times New Roman" pitchFamily="18" charset="0"/>
                <a:cs typeface="Times New Roman" pitchFamily="18" charset="0"/>
              </a:rPr>
              <a:t>RISC &amp; CISC Architecture</a:t>
            </a:r>
          </a:p>
          <a:p>
            <a:pPr algn="l"/>
            <a:endParaRPr lang="en-US" sz="2000" dirty="0">
              <a:solidFill>
                <a:schemeClr val="tx1"/>
              </a:solidFill>
              <a:latin typeface="Times New Roman" pitchFamily="18" charset="0"/>
              <a:cs typeface="Times New Roman" pitchFamily="18" charset="0"/>
            </a:endParaRPr>
          </a:p>
          <a:p>
            <a:pPr algn="l"/>
            <a:r>
              <a:rPr lang="en-US" sz="2000" b="1" u="sng" dirty="0">
                <a:solidFill>
                  <a:schemeClr val="tx1"/>
                </a:solidFill>
                <a:latin typeface="Times New Roman" pitchFamily="18" charset="0"/>
                <a:cs typeface="Times New Roman" pitchFamily="18" charset="0"/>
              </a:rPr>
              <a:t>RISC: REDUCED INSTRUCTION SET COMPUTERS.</a:t>
            </a:r>
          </a:p>
          <a:p>
            <a:pPr algn="l"/>
            <a:r>
              <a:rPr lang="en-US" sz="2000" dirty="0">
                <a:solidFill>
                  <a:schemeClr val="tx1"/>
                </a:solidFill>
                <a:latin typeface="Times New Roman" pitchFamily="18" charset="0"/>
                <a:cs typeface="Times New Roman" pitchFamily="18" charset="0"/>
              </a:rPr>
              <a:t>	In RISC instruction are bare as minimum possible to allow the user to design 	its own application. (We can say that 8085 is RISC processor)</a:t>
            </a:r>
          </a:p>
          <a:p>
            <a:pPr algn="l"/>
            <a:r>
              <a:rPr lang="en-US" sz="2000" dirty="0">
                <a:solidFill>
                  <a:schemeClr val="tx1"/>
                </a:solidFill>
                <a:latin typeface="Times New Roman" pitchFamily="18" charset="0"/>
                <a:cs typeface="Times New Roman" pitchFamily="18" charset="0"/>
              </a:rPr>
              <a:t>	Ex: -	MOV B,A</a:t>
            </a:r>
          </a:p>
          <a:p>
            <a:pPr algn="l"/>
            <a:r>
              <a:rPr lang="en-US" sz="2000" dirty="0">
                <a:solidFill>
                  <a:schemeClr val="tx1"/>
                </a:solidFill>
                <a:latin typeface="Times New Roman" pitchFamily="18" charset="0"/>
                <a:cs typeface="Times New Roman" pitchFamily="18" charset="0"/>
              </a:rPr>
              <a:t>		LDA 2000 H</a:t>
            </a:r>
          </a:p>
          <a:p>
            <a:pPr algn="l"/>
            <a:r>
              <a:rPr lang="en-US" sz="2000" dirty="0">
                <a:solidFill>
                  <a:schemeClr val="tx1"/>
                </a:solidFill>
                <a:latin typeface="Times New Roman" pitchFamily="18" charset="0"/>
                <a:cs typeface="Times New Roman" pitchFamily="18" charset="0"/>
              </a:rPr>
              <a:t>		MUL B	(First transfer the data from B to A, then Multiply)</a:t>
            </a:r>
          </a:p>
          <a:p>
            <a:pPr algn="l"/>
            <a:endParaRPr lang="en-US" sz="2000" b="1" u="sng" dirty="0">
              <a:solidFill>
                <a:schemeClr val="tx1"/>
              </a:solidFill>
              <a:latin typeface="Times New Roman" pitchFamily="18" charset="0"/>
              <a:cs typeface="Times New Roman" pitchFamily="18" charset="0"/>
            </a:endParaRPr>
          </a:p>
          <a:p>
            <a:pPr algn="l"/>
            <a:r>
              <a:rPr lang="en-US" sz="2000" b="1" u="sng" dirty="0">
                <a:solidFill>
                  <a:schemeClr val="tx1"/>
                </a:solidFill>
                <a:latin typeface="Times New Roman" pitchFamily="18" charset="0"/>
                <a:cs typeface="Times New Roman" pitchFamily="18" charset="0"/>
              </a:rPr>
              <a:t>CISC: COMPLEX INSTRUCTION SET COMPUTERS.</a:t>
            </a:r>
          </a:p>
          <a:p>
            <a:pPr algn="l"/>
            <a:r>
              <a:rPr lang="en-US" sz="2000" dirty="0">
                <a:solidFill>
                  <a:schemeClr val="tx1"/>
                </a:solidFill>
                <a:latin typeface="Times New Roman" pitchFamily="18" charset="0"/>
                <a:cs typeface="Times New Roman" pitchFamily="18" charset="0"/>
              </a:rPr>
              <a:t>	In CISC processor there tends to be large number of instructions, each carrying out a different permutation of the same operations. (We can say that </a:t>
            </a:r>
            <a:r>
              <a:rPr lang="en-US" sz="2000" dirty="0" smtClean="0">
                <a:solidFill>
                  <a:schemeClr val="tx1"/>
                </a:solidFill>
                <a:latin typeface="Times New Roman" pitchFamily="18" charset="0"/>
                <a:cs typeface="Times New Roman" pitchFamily="18" charset="0"/>
              </a:rPr>
              <a:t>8086 </a:t>
            </a:r>
            <a:r>
              <a:rPr lang="en-US" sz="2000" dirty="0">
                <a:solidFill>
                  <a:schemeClr val="tx1"/>
                </a:solidFill>
                <a:latin typeface="Times New Roman" pitchFamily="18" charset="0"/>
                <a:cs typeface="Times New Roman" pitchFamily="18" charset="0"/>
              </a:rPr>
              <a:t>is 	CISC processor)</a:t>
            </a:r>
          </a:p>
          <a:p>
            <a:pPr algn="l"/>
            <a:r>
              <a:rPr lang="en-US" sz="2000" dirty="0">
                <a:solidFill>
                  <a:schemeClr val="tx1"/>
                </a:solidFill>
                <a:latin typeface="Times New Roman" pitchFamily="18" charset="0"/>
                <a:cs typeface="Times New Roman" pitchFamily="18" charset="0"/>
              </a:rPr>
              <a:t>	Ex: -	MUL AX, BX	(Direct Multiplication can take place)</a:t>
            </a:r>
          </a:p>
          <a:p>
            <a:pPr algn="l"/>
            <a:endParaRPr lang="en-US" sz="2000" dirty="0">
              <a:solidFill>
                <a:schemeClr val="tx1"/>
              </a:solidFill>
              <a:latin typeface="Times New Roman" pitchFamily="18" charset="0"/>
              <a:cs typeface="Times New Roman" pitchFamily="18" charset="0"/>
            </a:endParaRPr>
          </a:p>
          <a:p>
            <a:pPr algn="l"/>
            <a:r>
              <a:rPr lang="en-US" sz="2000" dirty="0">
                <a:solidFill>
                  <a:schemeClr val="tx1"/>
                </a:solidFill>
                <a:latin typeface="Times New Roman" pitchFamily="18" charset="0"/>
                <a:cs typeface="Times New Roman" pitchFamily="18" charset="0"/>
              </a:rPr>
              <a:t>In general it is observed that RISC are faster then CISC. But, there are some CISC processor which are faster then RISC. i.e. we cannot say always that this one is faster.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228600" y="152400"/>
            <a:ext cx="861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endParaRPr lang="en-US" sz="2000">
              <a:latin typeface="Times New Roman" pitchFamily="18" charset="0"/>
            </a:endParaRPr>
          </a:p>
        </p:txBody>
      </p:sp>
      <p:sp>
        <p:nvSpPr>
          <p:cNvPr id="16387" name="Rectangle 4"/>
          <p:cNvSpPr>
            <a:spLocks noChangeArrowheads="1"/>
          </p:cNvSpPr>
          <p:nvPr/>
        </p:nvSpPr>
        <p:spPr bwMode="auto">
          <a:xfrm>
            <a:off x="152400" y="152400"/>
            <a:ext cx="88392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spcBef>
                <a:spcPct val="20000"/>
              </a:spcBef>
            </a:pPr>
            <a:r>
              <a:rPr lang="en-US" sz="2400" u="sng" dirty="0">
                <a:latin typeface="Times New Roman" pitchFamily="18" charset="0"/>
              </a:rPr>
              <a:t>The Data Pointer (DPTR): -</a:t>
            </a:r>
          </a:p>
          <a:p>
            <a:pPr marL="342900" indent="-342900" algn="just">
              <a:spcBef>
                <a:spcPct val="20000"/>
              </a:spcBef>
            </a:pPr>
            <a:r>
              <a:rPr lang="en-US" sz="2000" dirty="0">
                <a:latin typeface="Times New Roman" pitchFamily="18" charset="0"/>
              </a:rPr>
              <a:t>The Data Pointer (DPTR) is the 8051s only user-</a:t>
            </a:r>
            <a:r>
              <a:rPr lang="en-US" sz="2000" dirty="0" err="1">
                <a:latin typeface="Times New Roman" pitchFamily="18" charset="0"/>
              </a:rPr>
              <a:t>accessable</a:t>
            </a:r>
            <a:r>
              <a:rPr lang="en-US" sz="2000" dirty="0">
                <a:latin typeface="Times New Roman" pitchFamily="18" charset="0"/>
              </a:rPr>
              <a:t> 16-bit (2-byte) register. The Accumulator, "R" registers, and "B" register are all 1-byte values. DPTR, as the name suggests, is used to point to data. It is used by a number of commands which allow the 8051 to access external memory. When the 8051 accesses external memory it will access external memory at the address indicated by DPTR.</a:t>
            </a:r>
          </a:p>
          <a:p>
            <a:pPr marL="342900" indent="-342900" algn="just">
              <a:spcBef>
                <a:spcPct val="20000"/>
              </a:spcBef>
            </a:pPr>
            <a:endParaRPr lang="en-US" sz="2000" dirty="0">
              <a:latin typeface="Times New Roman" pitchFamily="18" charset="0"/>
            </a:endParaRPr>
          </a:p>
          <a:p>
            <a:pPr marL="342900" indent="-342900" algn="just">
              <a:spcBef>
                <a:spcPct val="20000"/>
              </a:spcBef>
            </a:pPr>
            <a:r>
              <a:rPr lang="en-US" sz="2400" u="sng" dirty="0">
                <a:latin typeface="Times New Roman" pitchFamily="18" charset="0"/>
              </a:rPr>
              <a:t>The Program Counter (PC) : -</a:t>
            </a:r>
          </a:p>
          <a:p>
            <a:pPr marL="342900" indent="-342900" algn="just">
              <a:spcBef>
                <a:spcPct val="20000"/>
              </a:spcBef>
            </a:pPr>
            <a:r>
              <a:rPr lang="en-US" sz="2000" dirty="0">
                <a:latin typeface="Times New Roman" pitchFamily="18" charset="0"/>
              </a:rPr>
              <a:t>The Program Counter (PC) is a 2-byte address which tells the 8051 where the next instruction to execute is found in memory. When the 8051 is initialized PC always starts at 0000h and is incremented each time an instruction is executed.</a:t>
            </a:r>
          </a:p>
          <a:p>
            <a:pPr marL="342900" indent="-342900" algn="just">
              <a:spcBef>
                <a:spcPct val="20000"/>
              </a:spcBef>
            </a:pPr>
            <a:endParaRPr lang="en-US" sz="2000" b="1" dirty="0">
              <a:latin typeface="Times New Roman" pitchFamily="18" charset="0"/>
            </a:endParaRPr>
          </a:p>
          <a:p>
            <a:pPr marL="342900" indent="-342900" algn="just">
              <a:spcBef>
                <a:spcPct val="20000"/>
              </a:spcBef>
            </a:pPr>
            <a:r>
              <a:rPr lang="en-US" sz="2400" u="sng" dirty="0">
                <a:latin typeface="Times New Roman" pitchFamily="18" charset="0"/>
              </a:rPr>
              <a:t>The Stack Pointer (SP) : -</a:t>
            </a:r>
          </a:p>
          <a:p>
            <a:pPr marL="342900" indent="-342900" algn="just">
              <a:spcBef>
                <a:spcPct val="20000"/>
              </a:spcBef>
            </a:pPr>
            <a:r>
              <a:rPr lang="en-US" sz="2000" dirty="0">
                <a:latin typeface="Times New Roman" pitchFamily="18" charset="0"/>
              </a:rPr>
              <a:t>The Stack Pointer, hold an 8-bit (1-byte) value. When we push a value onto the stack, the 8051 first increments the value of SP and then stores the value at the resulting memory location. During pop a value off the stack, the 8051 returns the value from the memory location indicated by SP, and then decrements the value of SP.</a:t>
            </a:r>
          </a:p>
        </p:txBody>
      </p:sp>
    </p:spTree>
    <p:extLst>
      <p:ext uri="{BB962C8B-B14F-4D97-AF65-F5344CB8AC3E}">
        <p14:creationId xmlns:p14="http://schemas.microsoft.com/office/powerpoint/2010/main" val="20228023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228600" y="152400"/>
            <a:ext cx="861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endParaRPr lang="en-US" sz="2000">
              <a:latin typeface="Times New Roman" pitchFamily="18" charset="0"/>
            </a:endParaRPr>
          </a:p>
        </p:txBody>
      </p:sp>
      <p:sp>
        <p:nvSpPr>
          <p:cNvPr id="14339" name="Rectangle 3"/>
          <p:cNvSpPr>
            <a:spLocks noChangeArrowheads="1"/>
          </p:cNvSpPr>
          <p:nvPr/>
        </p:nvSpPr>
        <p:spPr bwMode="auto">
          <a:xfrm>
            <a:off x="152400" y="304800"/>
            <a:ext cx="8763000" cy="632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sz="2400" b="1" u="sng" dirty="0">
                <a:latin typeface="Times New Roman" pitchFamily="18" charset="0"/>
              </a:rPr>
              <a:t>Program status (PSW) word of 8051: -</a:t>
            </a:r>
          </a:p>
          <a:p>
            <a:pPr marL="342900" indent="-342900">
              <a:lnSpc>
                <a:spcPct val="90000"/>
              </a:lnSpc>
              <a:spcBef>
                <a:spcPct val="20000"/>
              </a:spcBef>
            </a:pPr>
            <a:r>
              <a:rPr lang="en-US" sz="2000" dirty="0">
                <a:latin typeface="Times New Roman" pitchFamily="18" charset="0"/>
              </a:rPr>
              <a:t>Cy Carry	Ac Auxiliary carry	P Parity</a:t>
            </a:r>
          </a:p>
          <a:p>
            <a:pPr marL="342900" indent="-342900">
              <a:lnSpc>
                <a:spcPct val="90000"/>
              </a:lnSpc>
              <a:spcBef>
                <a:spcPct val="20000"/>
              </a:spcBef>
            </a:pPr>
            <a:endParaRPr lang="en-US" sz="2000" dirty="0">
              <a:latin typeface="Times New Roman" pitchFamily="18" charset="0"/>
            </a:endParaRPr>
          </a:p>
          <a:p>
            <a:pPr marL="342900" indent="-342900">
              <a:lnSpc>
                <a:spcPct val="90000"/>
              </a:lnSpc>
              <a:spcBef>
                <a:spcPct val="20000"/>
              </a:spcBef>
            </a:pPr>
            <a:r>
              <a:rPr lang="en-US" sz="2000" dirty="0">
                <a:latin typeface="Times New Roman" pitchFamily="18" charset="0"/>
              </a:rPr>
              <a:t>Cy 	Ac 	</a:t>
            </a:r>
            <a:r>
              <a:rPr lang="en-US" sz="2000" dirty="0" smtClean="0">
                <a:latin typeface="Times New Roman" pitchFamily="18" charset="0"/>
              </a:rPr>
              <a:t>x </a:t>
            </a:r>
            <a:r>
              <a:rPr lang="en-US" sz="2000" dirty="0">
                <a:latin typeface="Times New Roman" pitchFamily="18" charset="0"/>
              </a:rPr>
              <a:t>	RS1 	RS0 	OV 	x 	P</a:t>
            </a:r>
          </a:p>
          <a:p>
            <a:pPr marL="342900" indent="-342900">
              <a:lnSpc>
                <a:spcPct val="90000"/>
              </a:lnSpc>
              <a:spcBef>
                <a:spcPct val="20000"/>
              </a:spcBef>
            </a:pPr>
            <a:endParaRPr lang="en-US" sz="2000" dirty="0">
              <a:latin typeface="Times New Roman" pitchFamily="18" charset="0"/>
            </a:endParaRPr>
          </a:p>
          <a:p>
            <a:pPr marL="342900" indent="-342900">
              <a:lnSpc>
                <a:spcPct val="90000"/>
              </a:lnSpc>
              <a:spcBef>
                <a:spcPct val="20000"/>
              </a:spcBef>
            </a:pPr>
            <a:r>
              <a:rPr lang="en-US" sz="2000" dirty="0">
                <a:latin typeface="Times New Roman" pitchFamily="18" charset="0"/>
              </a:rPr>
              <a:t>   RS1	            RS0</a:t>
            </a:r>
          </a:p>
          <a:p>
            <a:pPr marL="342900" indent="-342900">
              <a:lnSpc>
                <a:spcPct val="90000"/>
              </a:lnSpc>
              <a:spcBef>
                <a:spcPct val="20000"/>
              </a:spcBef>
            </a:pPr>
            <a:r>
              <a:rPr lang="en-US" sz="2000" dirty="0">
                <a:latin typeface="Times New Roman" pitchFamily="18" charset="0"/>
              </a:rPr>
              <a:t>	0		0		Bank 0</a:t>
            </a:r>
          </a:p>
          <a:p>
            <a:pPr marL="342900" indent="-342900">
              <a:lnSpc>
                <a:spcPct val="90000"/>
              </a:lnSpc>
              <a:spcBef>
                <a:spcPct val="20000"/>
              </a:spcBef>
            </a:pPr>
            <a:r>
              <a:rPr lang="en-US" sz="2000" dirty="0">
                <a:latin typeface="Times New Roman" pitchFamily="18" charset="0"/>
              </a:rPr>
              <a:t>	0		1		Bank 1</a:t>
            </a:r>
          </a:p>
          <a:p>
            <a:pPr marL="342900" indent="-342900">
              <a:lnSpc>
                <a:spcPct val="90000"/>
              </a:lnSpc>
              <a:spcBef>
                <a:spcPct val="20000"/>
              </a:spcBef>
            </a:pPr>
            <a:r>
              <a:rPr lang="en-US" sz="2000" dirty="0">
                <a:latin typeface="Times New Roman" pitchFamily="18" charset="0"/>
              </a:rPr>
              <a:t>	1		0		Bank 2</a:t>
            </a:r>
          </a:p>
          <a:p>
            <a:pPr marL="342900" indent="-342900">
              <a:lnSpc>
                <a:spcPct val="90000"/>
              </a:lnSpc>
              <a:spcBef>
                <a:spcPct val="20000"/>
              </a:spcBef>
            </a:pPr>
            <a:r>
              <a:rPr lang="en-US" sz="2000" dirty="0">
                <a:latin typeface="Times New Roman" pitchFamily="18" charset="0"/>
              </a:rPr>
              <a:t>	1		1		Bank 3</a:t>
            </a:r>
          </a:p>
          <a:p>
            <a:pPr marL="342900" indent="-342900">
              <a:lnSpc>
                <a:spcPct val="90000"/>
              </a:lnSpc>
              <a:spcBef>
                <a:spcPct val="20000"/>
              </a:spcBef>
            </a:pPr>
            <a:r>
              <a:rPr lang="en-US" sz="2000" dirty="0">
                <a:latin typeface="Times New Roman" pitchFamily="18" charset="0"/>
              </a:rPr>
              <a:t>The user may make use of 128 byte memory variables with commands such as</a:t>
            </a:r>
          </a:p>
          <a:p>
            <a:pPr marL="342900" indent="-342900">
              <a:lnSpc>
                <a:spcPct val="90000"/>
              </a:lnSpc>
              <a:spcBef>
                <a:spcPct val="20000"/>
              </a:spcBef>
            </a:pPr>
            <a:r>
              <a:rPr lang="en-US" sz="2000" dirty="0">
                <a:latin typeface="Times New Roman" pitchFamily="18" charset="0"/>
              </a:rPr>
              <a:t>SETB and CLR. </a:t>
            </a:r>
            <a:endParaRPr lang="en-US" sz="2000" dirty="0" smtClean="0">
              <a:latin typeface="Times New Roman" pitchFamily="18" charset="0"/>
            </a:endParaRPr>
          </a:p>
          <a:p>
            <a:pPr marL="342900" indent="-342900">
              <a:lnSpc>
                <a:spcPct val="90000"/>
              </a:lnSpc>
              <a:spcBef>
                <a:spcPct val="20000"/>
              </a:spcBef>
            </a:pPr>
            <a:endParaRPr lang="en-US" sz="2000" dirty="0">
              <a:latin typeface="Times New Roman" pitchFamily="18" charset="0"/>
            </a:endParaRPr>
          </a:p>
          <a:p>
            <a:pPr marL="342900" indent="-342900">
              <a:lnSpc>
                <a:spcPct val="90000"/>
              </a:lnSpc>
              <a:spcBef>
                <a:spcPct val="20000"/>
              </a:spcBef>
            </a:pPr>
            <a:r>
              <a:rPr lang="en-US" sz="2000" dirty="0" smtClean="0">
                <a:latin typeface="Times New Roman" pitchFamily="18" charset="0"/>
              </a:rPr>
              <a:t>For </a:t>
            </a:r>
            <a:r>
              <a:rPr lang="en-US" sz="2000" dirty="0">
                <a:latin typeface="Times New Roman" pitchFamily="18" charset="0"/>
              </a:rPr>
              <a:t>example, to set bit number 24 (hex) to 1 you would execute </a:t>
            </a:r>
            <a:r>
              <a:rPr lang="en-US" sz="2000" dirty="0" smtClean="0">
                <a:latin typeface="Times New Roman" pitchFamily="18" charset="0"/>
              </a:rPr>
              <a:t>the instruction:</a:t>
            </a:r>
          </a:p>
          <a:p>
            <a:pPr marL="342900" indent="-342900">
              <a:lnSpc>
                <a:spcPct val="90000"/>
              </a:lnSpc>
              <a:spcBef>
                <a:spcPct val="20000"/>
              </a:spcBef>
            </a:pPr>
            <a:r>
              <a:rPr lang="en-US" sz="2000" dirty="0" smtClean="0">
                <a:latin typeface="Times New Roman" pitchFamily="18" charset="0"/>
              </a:rPr>
              <a:t>SETB 24h</a:t>
            </a:r>
            <a:endParaRPr lang="en-US" sz="2000" dirty="0">
              <a:latin typeface="Times New Roman" pitchFamily="18" charset="0"/>
            </a:endParaRPr>
          </a:p>
        </p:txBody>
      </p:sp>
    </p:spTree>
    <p:extLst>
      <p:ext uri="{BB962C8B-B14F-4D97-AF65-F5344CB8AC3E}">
        <p14:creationId xmlns:p14="http://schemas.microsoft.com/office/powerpoint/2010/main" val="17241210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81000"/>
            <a:ext cx="8305800" cy="3000821"/>
          </a:xfrm>
          <a:prstGeom prst="rect">
            <a:avLst/>
          </a:prstGeom>
          <a:noFill/>
        </p:spPr>
        <p:txBody>
          <a:bodyPr wrap="square" rtlCol="0">
            <a:spAutoFit/>
          </a:bodyPr>
          <a:lstStyle/>
          <a:p>
            <a:pPr>
              <a:lnSpc>
                <a:spcPct val="150000"/>
              </a:lnSpc>
            </a:pPr>
            <a:r>
              <a:rPr lang="en-US" b="1" dirty="0" smtClean="0"/>
              <a:t>Disclaimer: </a:t>
            </a:r>
          </a:p>
          <a:p>
            <a:pPr algn="just">
              <a:lnSpc>
                <a:spcPct val="150000"/>
              </a:lnSpc>
            </a:pPr>
            <a:r>
              <a:rPr lang="en-US" dirty="0" smtClean="0"/>
              <a:t>Proposed notes in the PPT are for your reference and for more detail description kindly refer the text books and reference books of the syllabus.</a:t>
            </a:r>
          </a:p>
          <a:p>
            <a:pPr algn="just">
              <a:lnSpc>
                <a:spcPct val="150000"/>
              </a:lnSpc>
            </a:pPr>
            <a:endParaRPr lang="en-US" dirty="0"/>
          </a:p>
          <a:p>
            <a:pPr algn="just">
              <a:lnSpc>
                <a:spcPct val="150000"/>
              </a:lnSpc>
            </a:pPr>
            <a:r>
              <a:rPr lang="en-US" dirty="0" smtClean="0"/>
              <a:t>As per the new guidelines MTE/ETE question paper may be from the external agency. Therefore, it is requested to prepare yourself through the suggested reading materials in the syllabus also.</a:t>
            </a:r>
            <a:endParaRPr lang="en-IN" dirty="0"/>
          </a:p>
        </p:txBody>
      </p:sp>
    </p:spTree>
    <p:extLst>
      <p:ext uri="{BB962C8B-B14F-4D97-AF65-F5344CB8AC3E}">
        <p14:creationId xmlns:p14="http://schemas.microsoft.com/office/powerpoint/2010/main" val="26002816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
            <a:ext cx="8839200" cy="523220"/>
          </a:xfrm>
          <a:prstGeom prst="rect">
            <a:avLst/>
          </a:prstGeom>
        </p:spPr>
        <p:txBody>
          <a:bodyPr wrap="square">
            <a:spAutoFit/>
          </a:bodyPr>
          <a:lstStyle/>
          <a:p>
            <a:pPr algn="ctr"/>
            <a:r>
              <a:rPr lang="en-US" sz="2800" dirty="0"/>
              <a:t>Microprocessor </a:t>
            </a:r>
            <a:r>
              <a:rPr lang="en-US" sz="2800" dirty="0" smtClean="0"/>
              <a:t>v/s Microcontrollers</a:t>
            </a:r>
            <a:endParaRPr lang="en-US" sz="2800" dirty="0"/>
          </a:p>
        </p:txBody>
      </p:sp>
      <p:sp>
        <p:nvSpPr>
          <p:cNvPr id="3" name="Text Box 2"/>
          <p:cNvSpPr txBox="1">
            <a:spLocks noChangeArrowheads="1"/>
          </p:cNvSpPr>
          <p:nvPr/>
        </p:nvSpPr>
        <p:spPr bwMode="auto">
          <a:xfrm>
            <a:off x="228600" y="912812"/>
            <a:ext cx="8610600" cy="5335588"/>
          </a:xfrm>
          <a:prstGeom prst="rect">
            <a:avLst/>
          </a:prstGeom>
          <a:noFill/>
          <a:ln w="9525">
            <a:noFill/>
            <a:miter lim="800000"/>
            <a:headEnd/>
            <a:tailEnd/>
          </a:ln>
        </p:spPr>
        <p:txBody>
          <a:bodyPr>
            <a:spAutoFit/>
          </a:bodyPr>
          <a:lstStyle/>
          <a:p>
            <a:pPr algn="just"/>
            <a:r>
              <a:rPr lang="en-US" sz="2800" u="sng" dirty="0" smtClean="0">
                <a:latin typeface="Times New Roman" pitchFamily="18" charset="0"/>
              </a:rPr>
              <a:t>Microcontroller</a:t>
            </a:r>
            <a:endParaRPr lang="en-US" sz="2800" u="sng" dirty="0">
              <a:latin typeface="Times New Roman" pitchFamily="18" charset="0"/>
            </a:endParaRPr>
          </a:p>
          <a:p>
            <a:pPr algn="just"/>
            <a:endParaRPr lang="en-US" sz="2000" dirty="0">
              <a:latin typeface="Times New Roman" pitchFamily="18" charset="0"/>
            </a:endParaRPr>
          </a:p>
          <a:p>
            <a:pPr algn="just"/>
            <a:r>
              <a:rPr lang="en-US" sz="2000" dirty="0">
                <a:latin typeface="Times New Roman" pitchFamily="18" charset="0"/>
              </a:rPr>
              <a:t>A </a:t>
            </a:r>
            <a:r>
              <a:rPr lang="en-US" sz="2000" b="1" dirty="0">
                <a:latin typeface="Times New Roman" pitchFamily="18" charset="0"/>
              </a:rPr>
              <a:t>microcontroller</a:t>
            </a:r>
            <a:r>
              <a:rPr lang="en-US" sz="2000" dirty="0">
                <a:latin typeface="Times New Roman" pitchFamily="18" charset="0"/>
              </a:rPr>
              <a:t> (also microcomputer, MCU or µC) is a small computer on a single integrated circuit consisting internally of a relatively simple CPU, clock, timers, I/O ports, and memory. Microcontrollers are designed for small or dedicated applications. Thus, in contrast to the microprocessors used in personal computers and other high-performance or general purpose applications </a:t>
            </a:r>
          </a:p>
          <a:p>
            <a:pPr algn="just"/>
            <a:endParaRPr lang="en-US" sz="2000" dirty="0">
              <a:latin typeface="Times New Roman" pitchFamily="18" charset="0"/>
            </a:endParaRPr>
          </a:p>
          <a:p>
            <a:pPr algn="just"/>
            <a:r>
              <a:rPr lang="en-US" sz="2800" u="sng" dirty="0" smtClean="0">
                <a:latin typeface="Times New Roman" pitchFamily="18" charset="0"/>
              </a:rPr>
              <a:t>Microprocessor</a:t>
            </a:r>
            <a:endParaRPr lang="en-US" sz="2800" u="sng" dirty="0">
              <a:latin typeface="Times New Roman" pitchFamily="18" charset="0"/>
            </a:endParaRPr>
          </a:p>
          <a:p>
            <a:pPr algn="just"/>
            <a:endParaRPr lang="en-US" sz="2800" u="sng" dirty="0">
              <a:latin typeface="Times New Roman" pitchFamily="18" charset="0"/>
            </a:endParaRPr>
          </a:p>
          <a:p>
            <a:pPr algn="just"/>
            <a:r>
              <a:rPr lang="en-US" sz="2000" dirty="0">
                <a:latin typeface="Times New Roman" pitchFamily="18" charset="0"/>
              </a:rPr>
              <a:t>A </a:t>
            </a:r>
            <a:r>
              <a:rPr lang="en-US" sz="2000" b="1" dirty="0">
                <a:latin typeface="Times New Roman" pitchFamily="18" charset="0"/>
              </a:rPr>
              <a:t>microprocessor</a:t>
            </a:r>
            <a:r>
              <a:rPr lang="en-US" sz="2000" dirty="0">
                <a:latin typeface="Times New Roman" pitchFamily="18" charset="0"/>
              </a:rPr>
              <a:t> incorporates most or all of the functions of a computer's central processing unit (CPU) on a single integrated circuit. The first microprocessors emerged in the early 1970s and were used for electronic calculators, using binary-coded decimal (BCD) arithmetic on 4-bit words. Other embedded uses of 4- and 8-bit microprocessors. Affordable 8-bit microprocessors with 16-bit addressing also led to the first general purpose microcomputers in the mid-1970s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228600" y="152400"/>
            <a:ext cx="8610600" cy="396875"/>
          </a:xfrm>
          <a:prstGeom prst="rect">
            <a:avLst/>
          </a:prstGeom>
          <a:noFill/>
          <a:ln w="9525">
            <a:noFill/>
            <a:miter lim="800000"/>
            <a:headEnd/>
            <a:tailEnd/>
          </a:ln>
        </p:spPr>
        <p:txBody>
          <a:bodyPr>
            <a:spAutoFit/>
          </a:bodyPr>
          <a:lstStyle/>
          <a:p>
            <a:pPr algn="just"/>
            <a:endParaRPr lang="en-US" sz="2000">
              <a:latin typeface="Times New Roman" pitchFamily="18" charset="0"/>
            </a:endParaRPr>
          </a:p>
        </p:txBody>
      </p:sp>
      <p:sp>
        <p:nvSpPr>
          <p:cNvPr id="5" name="Text Box 3"/>
          <p:cNvSpPr txBox="1">
            <a:spLocks noChangeArrowheads="1"/>
          </p:cNvSpPr>
          <p:nvPr/>
        </p:nvSpPr>
        <p:spPr bwMode="auto">
          <a:xfrm>
            <a:off x="228600" y="152400"/>
            <a:ext cx="8610600" cy="6340475"/>
          </a:xfrm>
          <a:prstGeom prst="rect">
            <a:avLst/>
          </a:prstGeom>
          <a:noFill/>
          <a:ln w="9525">
            <a:noFill/>
            <a:miter lim="800000"/>
            <a:headEnd/>
            <a:tailEnd/>
          </a:ln>
        </p:spPr>
        <p:txBody>
          <a:bodyPr>
            <a:spAutoFit/>
          </a:bodyPr>
          <a:lstStyle/>
          <a:p>
            <a:pPr marL="342900" indent="-342900" algn="ctr">
              <a:lnSpc>
                <a:spcPct val="125000"/>
              </a:lnSpc>
            </a:pPr>
            <a:r>
              <a:rPr lang="en-US" sz="2800" dirty="0">
                <a:latin typeface="Times New Roman" pitchFamily="18" charset="0"/>
              </a:rPr>
              <a:t>Embedded Vs External Memory </a:t>
            </a:r>
            <a:r>
              <a:rPr lang="en-US" sz="2800" dirty="0" smtClean="0">
                <a:latin typeface="Times New Roman" pitchFamily="18" charset="0"/>
              </a:rPr>
              <a:t>Devices</a:t>
            </a:r>
            <a:endParaRPr lang="en-US" sz="2800" dirty="0">
              <a:latin typeface="Times New Roman" pitchFamily="18" charset="0"/>
            </a:endParaRPr>
          </a:p>
          <a:p>
            <a:pPr marL="342900" indent="-342900" algn="just">
              <a:lnSpc>
                <a:spcPct val="125000"/>
              </a:lnSpc>
            </a:pPr>
            <a:endParaRPr lang="en-US" sz="2000" dirty="0">
              <a:latin typeface="Times New Roman" pitchFamily="18" charset="0"/>
            </a:endParaRPr>
          </a:p>
          <a:p>
            <a:pPr marL="342900" indent="-342900" algn="just">
              <a:lnSpc>
                <a:spcPct val="125000"/>
              </a:lnSpc>
            </a:pPr>
            <a:r>
              <a:rPr lang="en-US" sz="2000" dirty="0">
                <a:latin typeface="Times New Roman" pitchFamily="18" charset="0"/>
              </a:rPr>
              <a:t>Embedded Devices (Microcontroller): -</a:t>
            </a:r>
          </a:p>
          <a:p>
            <a:pPr marL="342900" indent="-342900" algn="just">
              <a:lnSpc>
                <a:spcPct val="125000"/>
              </a:lnSpc>
              <a:buFontTx/>
              <a:buAutoNum type="arabicPeriod"/>
            </a:pPr>
            <a:endParaRPr lang="en-US" sz="2000" dirty="0">
              <a:latin typeface="Times New Roman" pitchFamily="18" charset="0"/>
            </a:endParaRPr>
          </a:p>
          <a:p>
            <a:pPr marL="800100" lvl="1" indent="-342900" algn="just">
              <a:lnSpc>
                <a:spcPct val="125000"/>
              </a:lnSpc>
              <a:buFontTx/>
              <a:buAutoNum type="arabicPeriod"/>
            </a:pPr>
            <a:r>
              <a:rPr lang="en-US" sz="2000" dirty="0">
                <a:latin typeface="Times New Roman" pitchFamily="18" charset="0"/>
              </a:rPr>
              <a:t>8051  Microcontroller</a:t>
            </a:r>
          </a:p>
          <a:p>
            <a:pPr marL="800100" lvl="1" indent="-342900" algn="just">
              <a:lnSpc>
                <a:spcPct val="125000"/>
              </a:lnSpc>
              <a:buFontTx/>
              <a:buAutoNum type="arabicPeriod"/>
            </a:pPr>
            <a:r>
              <a:rPr lang="en-US" sz="2000" dirty="0">
                <a:latin typeface="Times New Roman" pitchFamily="18" charset="0"/>
              </a:rPr>
              <a:t>AVR  Microcontroller</a:t>
            </a:r>
          </a:p>
          <a:p>
            <a:pPr marL="800100" lvl="1" indent="-342900" algn="just">
              <a:lnSpc>
                <a:spcPct val="125000"/>
              </a:lnSpc>
              <a:buFontTx/>
              <a:buAutoNum type="arabicPeriod"/>
            </a:pPr>
            <a:r>
              <a:rPr lang="en-US" sz="2000" dirty="0">
                <a:latin typeface="Times New Roman" pitchFamily="18" charset="0"/>
              </a:rPr>
              <a:t>PIC    Microcontroller</a:t>
            </a:r>
          </a:p>
          <a:p>
            <a:pPr marL="800100" lvl="1" indent="-342900" algn="just">
              <a:lnSpc>
                <a:spcPct val="125000"/>
              </a:lnSpc>
              <a:buFontTx/>
              <a:buAutoNum type="arabicPeriod"/>
            </a:pPr>
            <a:r>
              <a:rPr lang="en-US" sz="2000" dirty="0">
                <a:latin typeface="Times New Roman" pitchFamily="18" charset="0"/>
              </a:rPr>
              <a:t>ARM Microcontroller </a:t>
            </a:r>
          </a:p>
          <a:p>
            <a:pPr marL="342900" indent="-342900" algn="just">
              <a:lnSpc>
                <a:spcPct val="125000"/>
              </a:lnSpc>
            </a:pPr>
            <a:endParaRPr lang="en-US" sz="2000" dirty="0">
              <a:latin typeface="Times New Roman" pitchFamily="18" charset="0"/>
            </a:endParaRPr>
          </a:p>
          <a:p>
            <a:pPr marL="342900" indent="-342900" algn="just">
              <a:lnSpc>
                <a:spcPct val="125000"/>
              </a:lnSpc>
            </a:pPr>
            <a:r>
              <a:rPr lang="en-US" sz="2000" dirty="0">
                <a:latin typeface="Times New Roman" pitchFamily="18" charset="0"/>
              </a:rPr>
              <a:t>External Memory Devices (Microprocessor): -</a:t>
            </a:r>
          </a:p>
          <a:p>
            <a:pPr marL="342900" indent="-342900" algn="just">
              <a:lnSpc>
                <a:spcPct val="125000"/>
              </a:lnSpc>
            </a:pPr>
            <a:endParaRPr lang="en-US" sz="2000" dirty="0">
              <a:latin typeface="Times New Roman" pitchFamily="18" charset="0"/>
            </a:endParaRPr>
          </a:p>
          <a:p>
            <a:pPr marL="342900" indent="-342900" algn="just">
              <a:lnSpc>
                <a:spcPct val="125000"/>
              </a:lnSpc>
            </a:pPr>
            <a:r>
              <a:rPr lang="en-US" sz="2000" dirty="0">
                <a:latin typeface="Times New Roman" pitchFamily="18" charset="0"/>
              </a:rPr>
              <a:t>	1.	8085 Microprocessor</a:t>
            </a:r>
          </a:p>
          <a:p>
            <a:pPr marL="342900" indent="-342900" algn="just">
              <a:lnSpc>
                <a:spcPct val="125000"/>
              </a:lnSpc>
            </a:pPr>
            <a:r>
              <a:rPr lang="en-US" sz="2000" dirty="0">
                <a:latin typeface="Times New Roman" pitchFamily="18" charset="0"/>
              </a:rPr>
              <a:t>	2.	8086 Microprocessor</a:t>
            </a:r>
          </a:p>
          <a:p>
            <a:pPr marL="342900" indent="-342900" algn="just">
              <a:lnSpc>
                <a:spcPct val="125000"/>
              </a:lnSpc>
            </a:pPr>
            <a:r>
              <a:rPr lang="en-US" sz="2000" dirty="0">
                <a:latin typeface="Times New Roman" pitchFamily="18" charset="0"/>
              </a:rPr>
              <a:t>	3.	80186 Microprocessor</a:t>
            </a:r>
          </a:p>
          <a:p>
            <a:pPr marL="342900" indent="-342900" algn="just">
              <a:lnSpc>
                <a:spcPct val="125000"/>
              </a:lnSpc>
            </a:pPr>
            <a:r>
              <a:rPr lang="en-US" sz="2000" dirty="0">
                <a:latin typeface="Times New Roman" pitchFamily="18" charset="0"/>
              </a:rPr>
              <a:t>	4.	80286 Microprocessor</a:t>
            </a:r>
          </a:p>
          <a:p>
            <a:pPr marL="342900" indent="-342900" algn="just">
              <a:lnSpc>
                <a:spcPct val="125000"/>
              </a:lnSpc>
            </a:pPr>
            <a:r>
              <a:rPr lang="en-US" sz="2000" dirty="0">
                <a:latin typeface="Times New Roman" pitchFamily="18" charset="0"/>
              </a:rPr>
              <a:t>	5.	80386 Microprocessor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228600" y="152400"/>
            <a:ext cx="8610600" cy="396875"/>
          </a:xfrm>
          <a:prstGeom prst="rect">
            <a:avLst/>
          </a:prstGeom>
          <a:noFill/>
          <a:ln w="9525">
            <a:noFill/>
            <a:miter lim="800000"/>
            <a:headEnd/>
            <a:tailEnd/>
          </a:ln>
        </p:spPr>
        <p:txBody>
          <a:bodyPr>
            <a:spAutoFit/>
          </a:bodyPr>
          <a:lstStyle/>
          <a:p>
            <a:pPr algn="just"/>
            <a:endParaRPr lang="en-US" sz="2000">
              <a:latin typeface="Times New Roman" pitchFamily="18" charset="0"/>
            </a:endParaRPr>
          </a:p>
        </p:txBody>
      </p:sp>
      <p:sp>
        <p:nvSpPr>
          <p:cNvPr id="5" name="Text Box 3"/>
          <p:cNvSpPr txBox="1">
            <a:spLocks noChangeArrowheads="1"/>
          </p:cNvSpPr>
          <p:nvPr/>
        </p:nvSpPr>
        <p:spPr bwMode="auto">
          <a:xfrm>
            <a:off x="228600" y="152400"/>
            <a:ext cx="8610600" cy="6361742"/>
          </a:xfrm>
          <a:prstGeom prst="rect">
            <a:avLst/>
          </a:prstGeom>
          <a:noFill/>
          <a:ln w="9525">
            <a:noFill/>
            <a:miter lim="800000"/>
            <a:headEnd/>
            <a:tailEnd/>
          </a:ln>
        </p:spPr>
        <p:txBody>
          <a:bodyPr>
            <a:spAutoFit/>
          </a:bodyPr>
          <a:lstStyle/>
          <a:p>
            <a:pPr marL="342900" indent="-342900" algn="ctr">
              <a:lnSpc>
                <a:spcPct val="125000"/>
              </a:lnSpc>
            </a:pPr>
            <a:r>
              <a:rPr lang="en-US" sz="2800" b="1" dirty="0" smtClean="0">
                <a:latin typeface="Times New Roman" pitchFamily="18" charset="0"/>
              </a:rPr>
              <a:t>Evolution of Processor</a:t>
            </a:r>
            <a:endParaRPr lang="en-US" sz="2800" b="1" dirty="0">
              <a:latin typeface="Times New Roman" pitchFamily="18" charset="0"/>
            </a:endParaRPr>
          </a:p>
          <a:p>
            <a:pPr>
              <a:lnSpc>
                <a:spcPct val="90000"/>
              </a:lnSpc>
            </a:pPr>
            <a:r>
              <a:rPr lang="en-US" b="1" i="1" dirty="0" smtClean="0"/>
              <a:t>4004:</a:t>
            </a:r>
          </a:p>
          <a:p>
            <a:pPr>
              <a:lnSpc>
                <a:spcPct val="90000"/>
              </a:lnSpc>
            </a:pPr>
            <a:r>
              <a:rPr lang="en-US" dirty="0" smtClean="0"/>
              <a:t>4-bit microprocessor.	4KB main memory.</a:t>
            </a:r>
          </a:p>
          <a:p>
            <a:pPr>
              <a:lnSpc>
                <a:spcPct val="90000"/>
              </a:lnSpc>
            </a:pPr>
            <a:r>
              <a:rPr lang="en-US" dirty="0" smtClean="0"/>
              <a:t>45 instructions.		PMOS technology.		50 KIPS</a:t>
            </a:r>
          </a:p>
          <a:p>
            <a:pPr>
              <a:lnSpc>
                <a:spcPct val="90000"/>
              </a:lnSpc>
            </a:pPr>
            <a:r>
              <a:rPr lang="en-US" b="1" i="1" dirty="0" smtClean="0"/>
              <a:t>8008: (1971)</a:t>
            </a:r>
          </a:p>
          <a:p>
            <a:pPr>
              <a:lnSpc>
                <a:spcPct val="90000"/>
              </a:lnSpc>
            </a:pPr>
            <a:r>
              <a:rPr lang="en-US" b="1" dirty="0" smtClean="0"/>
              <a:t>8-bit </a:t>
            </a:r>
            <a:r>
              <a:rPr lang="en-US" dirty="0" smtClean="0"/>
              <a:t>version of 4004.		</a:t>
            </a:r>
            <a:r>
              <a:rPr lang="en-US" b="1" dirty="0" smtClean="0"/>
              <a:t>16KB </a:t>
            </a:r>
            <a:r>
              <a:rPr lang="en-US" dirty="0" smtClean="0"/>
              <a:t>main memory.</a:t>
            </a:r>
          </a:p>
          <a:p>
            <a:pPr>
              <a:lnSpc>
                <a:spcPct val="90000"/>
              </a:lnSpc>
            </a:pPr>
            <a:r>
              <a:rPr lang="en-US" dirty="0" smtClean="0"/>
              <a:t>48 instructions.			NMOS technology.</a:t>
            </a:r>
          </a:p>
          <a:p>
            <a:pPr>
              <a:lnSpc>
                <a:spcPct val="90000"/>
              </a:lnSpc>
            </a:pPr>
            <a:r>
              <a:rPr lang="en-US" b="1" i="1" dirty="0" smtClean="0"/>
              <a:t>8080: (1973)</a:t>
            </a:r>
          </a:p>
          <a:p>
            <a:pPr>
              <a:lnSpc>
                <a:spcPct val="90000"/>
              </a:lnSpc>
            </a:pPr>
            <a:r>
              <a:rPr lang="en-US" dirty="0" smtClean="0"/>
              <a:t>8-bit microprocessor.		</a:t>
            </a:r>
            <a:r>
              <a:rPr lang="en-US" b="1" dirty="0" smtClean="0"/>
              <a:t>64KB </a:t>
            </a:r>
            <a:r>
              <a:rPr lang="en-US" dirty="0" smtClean="0"/>
              <a:t>main memory.</a:t>
            </a:r>
          </a:p>
          <a:p>
            <a:pPr>
              <a:lnSpc>
                <a:spcPct val="90000"/>
              </a:lnSpc>
            </a:pPr>
            <a:r>
              <a:rPr lang="en-US" dirty="0" smtClean="0"/>
              <a:t>2 microseconds clock cycle time; 500,000 instructions/sec.	10X faster than 8008.</a:t>
            </a:r>
          </a:p>
          <a:p>
            <a:r>
              <a:rPr lang="en-US" b="1" i="1" dirty="0" smtClean="0"/>
              <a:t>8085: (1977)</a:t>
            </a:r>
          </a:p>
          <a:p>
            <a:r>
              <a:rPr lang="en-US" dirty="0" smtClean="0"/>
              <a:t>8-bit microprocessor - upgraded version of the 8080, 64KB main memory, </a:t>
            </a:r>
            <a:r>
              <a:rPr lang="en-US" b="1" dirty="0" smtClean="0"/>
              <a:t>1.3 microseconds </a:t>
            </a:r>
            <a:r>
              <a:rPr lang="en-US" dirty="0" smtClean="0"/>
              <a:t>clock cycle time; 769,230, instructions/sec, 246 instructions, Intel sold 100 million copies of this 8-bit microprocessor.</a:t>
            </a:r>
          </a:p>
          <a:p>
            <a:pPr>
              <a:lnSpc>
                <a:spcPct val="90000"/>
              </a:lnSpc>
            </a:pPr>
            <a:r>
              <a:rPr lang="en-US" b="1" i="1" dirty="0" smtClean="0"/>
              <a:t>8086: (1978) 8088 (1979)</a:t>
            </a:r>
          </a:p>
          <a:p>
            <a:pPr>
              <a:lnSpc>
                <a:spcPct val="90000"/>
              </a:lnSpc>
            </a:pPr>
            <a:r>
              <a:rPr lang="en-US" b="1" dirty="0" smtClean="0"/>
              <a:t>16-bit </a:t>
            </a:r>
            <a:r>
              <a:rPr lang="en-US" dirty="0" smtClean="0"/>
              <a:t>microprocessor, </a:t>
            </a:r>
            <a:r>
              <a:rPr lang="en-US" b="1" dirty="0" smtClean="0"/>
              <a:t>1MB </a:t>
            </a:r>
            <a:r>
              <a:rPr lang="en-US" dirty="0" smtClean="0"/>
              <a:t>main memory, 2.5 MIPS (400 ns).</a:t>
            </a:r>
          </a:p>
          <a:p>
            <a:pPr>
              <a:lnSpc>
                <a:spcPct val="90000"/>
              </a:lnSpc>
            </a:pPr>
            <a:r>
              <a:rPr lang="en-US" dirty="0" smtClean="0"/>
              <a:t>4- or 6-byte instruction cache, Other improvements included more registers and additional instructions.</a:t>
            </a:r>
          </a:p>
          <a:p>
            <a:pPr>
              <a:lnSpc>
                <a:spcPct val="90000"/>
              </a:lnSpc>
            </a:pPr>
            <a:endParaRPr lang="en-US" b="1" i="1" dirty="0" smtClean="0"/>
          </a:p>
          <a:p>
            <a:pPr>
              <a:lnSpc>
                <a:spcPct val="90000"/>
              </a:lnSpc>
            </a:pPr>
            <a:r>
              <a:rPr lang="en-US" b="1" i="1" dirty="0" smtClean="0"/>
              <a:t>80286: (1983)</a:t>
            </a:r>
          </a:p>
          <a:p>
            <a:pPr>
              <a:lnSpc>
                <a:spcPct val="90000"/>
              </a:lnSpc>
            </a:pPr>
            <a:r>
              <a:rPr lang="en-US" dirty="0" smtClean="0"/>
              <a:t>16-bit microprocessor very similar in instruction set to the 8086.</a:t>
            </a:r>
          </a:p>
          <a:p>
            <a:pPr>
              <a:lnSpc>
                <a:spcPct val="90000"/>
              </a:lnSpc>
            </a:pPr>
            <a:r>
              <a:rPr lang="en-US" b="1" dirty="0" smtClean="0"/>
              <a:t>16MB </a:t>
            </a:r>
            <a:r>
              <a:rPr lang="en-US" dirty="0" smtClean="0"/>
              <a:t>main memory, 4.0 MIPS (250 ns/8MHz).</a:t>
            </a:r>
          </a:p>
          <a:p>
            <a:pPr marL="342900" indent="-342900" algn="just">
              <a:lnSpc>
                <a:spcPct val="125000"/>
              </a:lnSpc>
            </a:pPr>
            <a:endParaRPr lang="en-US" sz="2000" dirty="0">
              <a:latin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subTitle" idx="1"/>
          </p:nvPr>
        </p:nvSpPr>
        <p:spPr>
          <a:xfrm>
            <a:off x="228600" y="76200"/>
            <a:ext cx="8686800" cy="6629400"/>
          </a:xfrm>
        </p:spPr>
        <p:txBody>
          <a:bodyPr/>
          <a:lstStyle/>
          <a:p>
            <a:pPr marL="609600" indent="-609600" algn="l">
              <a:spcBef>
                <a:spcPct val="0"/>
              </a:spcBef>
            </a:pPr>
            <a:r>
              <a:rPr lang="en-US" sz="2800" dirty="0">
                <a:solidFill>
                  <a:schemeClr val="tx1"/>
                </a:solidFill>
                <a:latin typeface="Times New Roman" pitchFamily="18" charset="0"/>
              </a:rPr>
              <a:t>8051 </a:t>
            </a:r>
            <a:r>
              <a:rPr lang="en-US" sz="2800" dirty="0" smtClean="0">
                <a:solidFill>
                  <a:schemeClr val="tx1"/>
                </a:solidFill>
                <a:latin typeface="Times New Roman" pitchFamily="18" charset="0"/>
              </a:rPr>
              <a:t>Architecture</a:t>
            </a:r>
          </a:p>
          <a:p>
            <a:pPr marL="609600" indent="-609600" algn="l">
              <a:spcBef>
                <a:spcPct val="0"/>
              </a:spcBef>
            </a:pPr>
            <a:r>
              <a:rPr lang="en-US" sz="2000" dirty="0" smtClean="0">
                <a:solidFill>
                  <a:schemeClr val="tx1"/>
                </a:solidFill>
                <a:latin typeface="Times New Roman" pitchFamily="18" charset="0"/>
              </a:rPr>
              <a:t>8051 is a general purpose 8 bit micro controller. 8 bit means its data bus &amp; CPU is</a:t>
            </a:r>
          </a:p>
          <a:p>
            <a:pPr marL="609600" indent="-609600" algn="l" eaLnBrk="1" hangingPunct="1">
              <a:spcBef>
                <a:spcPct val="0"/>
              </a:spcBef>
            </a:pPr>
            <a:r>
              <a:rPr lang="en-US" sz="2000" dirty="0" smtClean="0">
                <a:solidFill>
                  <a:schemeClr val="tx1"/>
                </a:solidFill>
                <a:latin typeface="Times New Roman" pitchFamily="18" charset="0"/>
              </a:rPr>
              <a:t>8 bit wide. Intel 8051 micro controller was designed by the company Intel. But is</a:t>
            </a:r>
          </a:p>
          <a:p>
            <a:pPr marL="609600" indent="-609600" algn="l" eaLnBrk="1" hangingPunct="1">
              <a:spcBef>
                <a:spcPct val="0"/>
              </a:spcBef>
            </a:pPr>
            <a:r>
              <a:rPr lang="en-US" sz="2000" dirty="0" smtClean="0">
                <a:solidFill>
                  <a:schemeClr val="tx1"/>
                </a:solidFill>
                <a:latin typeface="Times New Roman" pitchFamily="18" charset="0"/>
              </a:rPr>
              <a:t>rarely available &amp; costly also. Therefore most of the company are using Atmel</a:t>
            </a:r>
          </a:p>
          <a:p>
            <a:pPr marL="609600" indent="-609600" algn="l" eaLnBrk="1" hangingPunct="1">
              <a:spcBef>
                <a:spcPct val="0"/>
              </a:spcBef>
            </a:pPr>
            <a:r>
              <a:rPr lang="en-US" sz="2000" dirty="0" smtClean="0">
                <a:solidFill>
                  <a:schemeClr val="tx1"/>
                </a:solidFill>
                <a:latin typeface="Times New Roman" pitchFamily="18" charset="0"/>
              </a:rPr>
              <a:t>89C51/89C52/89S51/89S52 microcontroller</a:t>
            </a:r>
          </a:p>
          <a:p>
            <a:pPr marL="609600" indent="-609600" algn="l" eaLnBrk="1" hangingPunct="1">
              <a:spcBef>
                <a:spcPct val="0"/>
              </a:spcBef>
            </a:pPr>
            <a:endParaRPr lang="en-US" sz="2000" dirty="0" smtClean="0">
              <a:solidFill>
                <a:schemeClr val="tx1"/>
              </a:solidFill>
              <a:latin typeface="Times New Roman" pitchFamily="18" charset="0"/>
            </a:endParaRPr>
          </a:p>
          <a:p>
            <a:pPr marL="609600" indent="-609600" algn="l" eaLnBrk="1" hangingPunct="1">
              <a:spcBef>
                <a:spcPct val="0"/>
              </a:spcBef>
            </a:pPr>
            <a:r>
              <a:rPr lang="en-US" sz="2000" b="1" dirty="0" smtClean="0">
                <a:solidFill>
                  <a:schemeClr val="tx1"/>
                </a:solidFill>
                <a:latin typeface="Times New Roman" pitchFamily="18" charset="0"/>
              </a:rPr>
              <a:t>Major companies manufacturing the 8051 series micro controller : -</a:t>
            </a:r>
          </a:p>
          <a:p>
            <a:pPr marL="609600" indent="-609600" algn="l" eaLnBrk="1" hangingPunct="1">
              <a:spcBef>
                <a:spcPct val="0"/>
              </a:spcBef>
              <a:buFontTx/>
              <a:buAutoNum type="arabicPeriod"/>
            </a:pPr>
            <a:r>
              <a:rPr lang="en-US" sz="2000" dirty="0" smtClean="0">
                <a:solidFill>
                  <a:schemeClr val="tx1"/>
                </a:solidFill>
                <a:latin typeface="Times New Roman" pitchFamily="18" charset="0"/>
              </a:rPr>
              <a:t>Intel / Atmel / Philips / Motorola / Dallas</a:t>
            </a:r>
          </a:p>
          <a:p>
            <a:pPr marL="609600" indent="-609600" algn="l" eaLnBrk="1" hangingPunct="1">
              <a:spcBef>
                <a:spcPct val="0"/>
              </a:spcBef>
            </a:pPr>
            <a:endParaRPr lang="en-US" sz="2000" dirty="0" smtClean="0">
              <a:solidFill>
                <a:schemeClr val="tx1"/>
              </a:solidFill>
              <a:latin typeface="Times New Roman" pitchFamily="18" charset="0"/>
            </a:endParaRPr>
          </a:p>
          <a:p>
            <a:pPr marL="609600" indent="-609600" algn="l" eaLnBrk="1" hangingPunct="1">
              <a:spcBef>
                <a:spcPct val="0"/>
              </a:spcBef>
            </a:pPr>
            <a:r>
              <a:rPr lang="en-US" sz="2000" b="1" dirty="0" smtClean="0">
                <a:solidFill>
                  <a:schemeClr val="tx1"/>
                </a:solidFill>
                <a:latin typeface="Times New Roman" pitchFamily="18" charset="0"/>
              </a:rPr>
              <a:t>Main features of 8051 series micro controller: -</a:t>
            </a:r>
          </a:p>
          <a:p>
            <a:pPr marL="609600" indent="-609600" algn="l" eaLnBrk="1" hangingPunct="1">
              <a:spcBef>
                <a:spcPct val="0"/>
              </a:spcBef>
              <a:buFontTx/>
              <a:buAutoNum type="arabicPeriod"/>
            </a:pPr>
            <a:r>
              <a:rPr lang="en-US" sz="2000" dirty="0" smtClean="0">
                <a:solidFill>
                  <a:schemeClr val="tx1"/>
                </a:solidFill>
                <a:latin typeface="Times New Roman" pitchFamily="18" charset="0"/>
              </a:rPr>
              <a:t>40 pin IC package		DIP (Dual in line package)</a:t>
            </a:r>
          </a:p>
          <a:p>
            <a:pPr marL="609600" indent="-609600" algn="l" eaLnBrk="1" hangingPunct="1">
              <a:spcBef>
                <a:spcPct val="0"/>
              </a:spcBef>
              <a:buFontTx/>
              <a:buAutoNum type="arabicPeriod"/>
            </a:pPr>
            <a:r>
              <a:rPr lang="en-US" sz="2000" dirty="0" smtClean="0">
                <a:solidFill>
                  <a:schemeClr val="tx1"/>
                </a:solidFill>
                <a:latin typeface="Times New Roman" pitchFamily="18" charset="0"/>
              </a:rPr>
              <a:t>4K byte of flash memory	(EEPROM) 000 H to FFF H</a:t>
            </a:r>
          </a:p>
          <a:p>
            <a:pPr marL="609600" indent="-609600" algn="l" eaLnBrk="1" hangingPunct="1">
              <a:spcBef>
                <a:spcPct val="0"/>
              </a:spcBef>
              <a:buFontTx/>
              <a:buAutoNum type="arabicPeriod"/>
            </a:pPr>
            <a:r>
              <a:rPr lang="en-US" sz="2000" dirty="0" smtClean="0">
                <a:solidFill>
                  <a:schemeClr val="tx1"/>
                </a:solidFill>
                <a:latin typeface="Times New Roman" pitchFamily="18" charset="0"/>
              </a:rPr>
              <a:t>128 byte of RAM		00H to 07 F</a:t>
            </a:r>
          </a:p>
          <a:p>
            <a:pPr marL="609600" indent="-609600" algn="l" eaLnBrk="1" hangingPunct="1">
              <a:spcBef>
                <a:spcPct val="0"/>
              </a:spcBef>
              <a:buFontTx/>
              <a:buAutoNum type="arabicPeriod"/>
            </a:pPr>
            <a:r>
              <a:rPr lang="en-US" sz="2000" dirty="0" smtClean="0">
                <a:solidFill>
                  <a:schemeClr val="tx1"/>
                </a:solidFill>
                <a:latin typeface="Times New Roman" pitchFamily="18" charset="0"/>
              </a:rPr>
              <a:t>4 Port, P0, P1, P2, P3	Each port of 8 bits, like P10, P11,P12, P13, P14, P15, P16 P17 </a:t>
            </a:r>
          </a:p>
          <a:p>
            <a:pPr marL="609600" indent="-609600" algn="l" eaLnBrk="1" hangingPunct="1">
              <a:spcBef>
                <a:spcPct val="0"/>
              </a:spcBef>
            </a:pPr>
            <a:r>
              <a:rPr lang="en-US" sz="2000" dirty="0" smtClean="0">
                <a:solidFill>
                  <a:schemeClr val="tx1"/>
                </a:solidFill>
                <a:latin typeface="Times New Roman" pitchFamily="18" charset="0"/>
              </a:rPr>
              <a:t>						</a:t>
            </a:r>
            <a:endParaRPr lang="en-US" sz="2000" b="1" dirty="0" smtClean="0">
              <a:solidFill>
                <a:schemeClr val="tx1"/>
              </a:solidFill>
              <a:latin typeface="Times New Roman" pitchFamily="18" charset="0"/>
            </a:endParaRPr>
          </a:p>
          <a:p>
            <a:pPr marL="609600" indent="-609600" algn="l" eaLnBrk="1" hangingPunct="1">
              <a:spcBef>
                <a:spcPct val="0"/>
              </a:spcBef>
              <a:buFontTx/>
              <a:buAutoNum type="arabicPeriod"/>
            </a:pPr>
            <a:r>
              <a:rPr lang="en-US" sz="2000" dirty="0" smtClean="0">
                <a:solidFill>
                  <a:schemeClr val="tx1"/>
                </a:solidFill>
                <a:latin typeface="Times New Roman" pitchFamily="18" charset="0"/>
              </a:rPr>
              <a:t>2 Timers T0, T1	2 Counters	1 Serial Communication (UART)</a:t>
            </a:r>
          </a:p>
          <a:p>
            <a:pPr marL="609600" indent="-609600" algn="l" eaLnBrk="1" hangingPunct="1">
              <a:spcBef>
                <a:spcPct val="0"/>
              </a:spcBef>
            </a:pPr>
            <a:r>
              <a:rPr lang="en-US" sz="2000" dirty="0" smtClean="0">
                <a:solidFill>
                  <a:schemeClr val="tx1"/>
                </a:solidFill>
                <a:latin typeface="Times New Roman" pitchFamily="18" charset="0"/>
              </a:rPr>
              <a:t>Atmel 89C51	4K, 128, 2 Timer (4K Means 000H to FFFH)</a:t>
            </a:r>
          </a:p>
          <a:p>
            <a:pPr marL="609600" indent="-609600" algn="l" eaLnBrk="1" hangingPunct="1">
              <a:spcBef>
                <a:spcPct val="0"/>
              </a:spcBef>
            </a:pPr>
            <a:r>
              <a:rPr lang="en-US" sz="2000" dirty="0" smtClean="0">
                <a:solidFill>
                  <a:schemeClr val="tx1"/>
                </a:solidFill>
                <a:latin typeface="Times New Roman" pitchFamily="18" charset="0"/>
              </a:rPr>
              <a:t>Atmel 89C52	8K, 256, 3 Timer (8K Means 0000H to 1FFFH)</a:t>
            </a:r>
          </a:p>
          <a:p>
            <a:pPr marL="609600" indent="-609600" algn="l" eaLnBrk="1" hangingPunct="1">
              <a:spcBef>
                <a:spcPct val="0"/>
              </a:spcBef>
            </a:pPr>
            <a:r>
              <a:rPr lang="en-US" sz="2000" dirty="0" smtClean="0">
                <a:solidFill>
                  <a:schemeClr val="tx1"/>
                </a:solidFill>
                <a:latin typeface="Times New Roman" pitchFamily="18" charset="0"/>
              </a:rPr>
              <a:t>Atmel 89S51	4K, 128, 2 Timer, 1 Watch dog timer</a:t>
            </a:r>
          </a:p>
          <a:p>
            <a:pPr marL="609600" indent="-609600" algn="l" eaLnBrk="1" hangingPunct="1">
              <a:spcBef>
                <a:spcPct val="0"/>
              </a:spcBef>
            </a:pPr>
            <a:r>
              <a:rPr lang="en-US" sz="2000" dirty="0" smtClean="0">
                <a:solidFill>
                  <a:schemeClr val="tx1"/>
                </a:solidFill>
                <a:latin typeface="Times New Roman" pitchFamily="18" charset="0"/>
              </a:rPr>
              <a:t>Atmel 89S52	8K, 256, 3 Timer, 1 Watch dog timer</a:t>
            </a:r>
          </a:p>
        </p:txBody>
      </p:sp>
    </p:spTree>
    <p:extLst>
      <p:ext uri="{BB962C8B-B14F-4D97-AF65-F5344CB8AC3E}">
        <p14:creationId xmlns:p14="http://schemas.microsoft.com/office/powerpoint/2010/main" val="40767041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pin diagram 8051 microcontroll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52400"/>
            <a:ext cx="8077200" cy="575914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6200" y="152400"/>
            <a:ext cx="1678665" cy="461665"/>
          </a:xfrm>
          <a:prstGeom prst="rect">
            <a:avLst/>
          </a:prstGeom>
        </p:spPr>
        <p:txBody>
          <a:bodyPr wrap="none">
            <a:spAutoFit/>
          </a:bodyPr>
          <a:lstStyle/>
          <a:p>
            <a:r>
              <a:rPr lang="en-US" sz="2400" dirty="0" smtClean="0">
                <a:latin typeface="Times New Roman" pitchFamily="18" charset="0"/>
              </a:rPr>
              <a:t>Pin diagram</a:t>
            </a:r>
            <a:endParaRPr lang="en-IN" sz="2400" dirty="0"/>
          </a:p>
        </p:txBody>
      </p:sp>
    </p:spTree>
    <p:extLst>
      <p:ext uri="{BB962C8B-B14F-4D97-AF65-F5344CB8AC3E}">
        <p14:creationId xmlns:p14="http://schemas.microsoft.com/office/powerpoint/2010/main" val="14769578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1.bp.blogspot.com/-nXDFcBrTqZU/XTV4lm_OMdI/AAAAAAAABz8/U1CxCsI7pus_iah_PDsYsPoBIWpRfb5FgCLcBGAs/s1600/Block%2BDiagram%2Bof%2BMicrocontroll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 y="914400"/>
            <a:ext cx="8464117" cy="42672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28600" y="228600"/>
            <a:ext cx="1845442" cy="369332"/>
          </a:xfrm>
          <a:prstGeom prst="rect">
            <a:avLst/>
          </a:prstGeom>
        </p:spPr>
        <p:txBody>
          <a:bodyPr wrap="none">
            <a:spAutoFit/>
          </a:bodyPr>
          <a:lstStyle/>
          <a:p>
            <a:r>
              <a:rPr lang="en-US" dirty="0">
                <a:latin typeface="Times New Roman" pitchFamily="18" charset="0"/>
              </a:rPr>
              <a:t>8051 Architecture</a:t>
            </a:r>
            <a:endParaRPr lang="en-IN" dirty="0"/>
          </a:p>
        </p:txBody>
      </p:sp>
    </p:spTree>
    <p:extLst>
      <p:ext uri="{BB962C8B-B14F-4D97-AF65-F5344CB8AC3E}">
        <p14:creationId xmlns:p14="http://schemas.microsoft.com/office/powerpoint/2010/main" val="41129200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228600" y="152400"/>
            <a:ext cx="861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endParaRPr lang="en-US" sz="2000">
              <a:latin typeface="Times New Roman" pitchFamily="18" charset="0"/>
            </a:endParaRPr>
          </a:p>
        </p:txBody>
      </p:sp>
      <p:sp>
        <p:nvSpPr>
          <p:cNvPr id="13315" name="Rectangle 3"/>
          <p:cNvSpPr>
            <a:spLocks noChangeArrowheads="1"/>
          </p:cNvSpPr>
          <p:nvPr/>
        </p:nvSpPr>
        <p:spPr bwMode="auto">
          <a:xfrm>
            <a:off x="228600" y="228600"/>
            <a:ext cx="8686800" cy="64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ctr">
              <a:spcBef>
                <a:spcPct val="20000"/>
              </a:spcBef>
            </a:pPr>
            <a:r>
              <a:rPr lang="en-US" sz="2000" dirty="0" smtClean="0">
                <a:latin typeface="Times New Roman" pitchFamily="18" charset="0"/>
              </a:rPr>
              <a:t>Memory Organization of </a:t>
            </a:r>
            <a:r>
              <a:rPr lang="en-US" sz="2000" dirty="0">
                <a:latin typeface="Times New Roman" pitchFamily="18" charset="0"/>
              </a:rPr>
              <a:t>8051: -</a:t>
            </a:r>
            <a:endParaRPr lang="en-US" sz="2800" dirty="0">
              <a:latin typeface="Times New Roman" pitchFamily="18" charset="0"/>
            </a:endParaRPr>
          </a:p>
          <a:p>
            <a:pPr marL="342900" indent="-342900" algn="just">
              <a:spcBef>
                <a:spcPct val="20000"/>
              </a:spcBef>
            </a:pPr>
            <a:endParaRPr lang="en-US" sz="2800" dirty="0">
              <a:latin typeface="Times New Roman" pitchFamily="18" charset="0"/>
            </a:endParaRPr>
          </a:p>
          <a:p>
            <a:pPr marL="342900" indent="-342900" algn="just">
              <a:spcBef>
                <a:spcPct val="20000"/>
              </a:spcBef>
            </a:pPr>
            <a:endParaRPr lang="en-US" sz="2000" dirty="0">
              <a:latin typeface="Times New Roman" pitchFamily="18" charset="0"/>
            </a:endParaRPr>
          </a:p>
          <a:p>
            <a:pPr marL="342900" indent="-342900" algn="just">
              <a:spcBef>
                <a:spcPct val="20000"/>
              </a:spcBef>
            </a:pPr>
            <a:endParaRPr lang="en-US" sz="2000" dirty="0">
              <a:latin typeface="Times New Roman" pitchFamily="18" charset="0"/>
            </a:endParaRPr>
          </a:p>
          <a:p>
            <a:pPr marL="342900" indent="-342900" algn="just">
              <a:spcBef>
                <a:spcPct val="20000"/>
              </a:spcBef>
            </a:pPr>
            <a:endParaRPr lang="en-US" sz="2000" dirty="0">
              <a:latin typeface="Times New Roman" pitchFamily="18" charset="0"/>
            </a:endParaRPr>
          </a:p>
          <a:p>
            <a:pPr marL="342900" indent="-342900" algn="just">
              <a:spcBef>
                <a:spcPct val="20000"/>
              </a:spcBef>
            </a:pPr>
            <a:endParaRPr lang="en-US" sz="2000" dirty="0">
              <a:latin typeface="Times New Roman" pitchFamily="18" charset="0"/>
            </a:endParaRPr>
          </a:p>
          <a:p>
            <a:pPr marL="342900" indent="-342900" algn="just">
              <a:spcBef>
                <a:spcPct val="20000"/>
              </a:spcBef>
            </a:pPr>
            <a:endParaRPr lang="en-US" sz="2000" dirty="0" smtClean="0">
              <a:latin typeface="Times New Roman" pitchFamily="18" charset="0"/>
            </a:endParaRPr>
          </a:p>
          <a:p>
            <a:pPr marL="342900" indent="-342900" algn="just">
              <a:spcBef>
                <a:spcPct val="20000"/>
              </a:spcBef>
            </a:pPr>
            <a:endParaRPr lang="en-US" sz="2000" dirty="0" smtClean="0">
              <a:latin typeface="Times New Roman" pitchFamily="18" charset="0"/>
            </a:endParaRPr>
          </a:p>
          <a:p>
            <a:pPr marL="342900" indent="-342900" algn="just">
              <a:spcBef>
                <a:spcPct val="20000"/>
              </a:spcBef>
            </a:pPr>
            <a:endParaRPr lang="en-US" sz="2000" dirty="0" smtClean="0">
              <a:latin typeface="Times New Roman" pitchFamily="18" charset="0"/>
            </a:endParaRPr>
          </a:p>
          <a:p>
            <a:pPr marL="342900" indent="-342900" algn="just">
              <a:spcBef>
                <a:spcPct val="20000"/>
              </a:spcBef>
            </a:pPr>
            <a:endParaRPr lang="en-US" sz="2000" dirty="0" smtClean="0">
              <a:latin typeface="Times New Roman" pitchFamily="18" charset="0"/>
            </a:endParaRPr>
          </a:p>
          <a:p>
            <a:pPr marL="342900" indent="-342900" algn="just">
              <a:spcBef>
                <a:spcPct val="20000"/>
              </a:spcBef>
            </a:pPr>
            <a:r>
              <a:rPr lang="en-US" sz="2000" dirty="0" smtClean="0">
                <a:latin typeface="Times New Roman" pitchFamily="18" charset="0"/>
              </a:rPr>
              <a:t>The </a:t>
            </a:r>
            <a:r>
              <a:rPr lang="en-US" sz="2000" dirty="0">
                <a:latin typeface="Times New Roman" pitchFamily="18" charset="0"/>
              </a:rPr>
              <a:t>first 8 bytes (00h - 07h) are "register bank 0". Bit memory resides in internal</a:t>
            </a:r>
          </a:p>
          <a:p>
            <a:pPr marL="342900" indent="-342900" algn="just">
              <a:spcBef>
                <a:spcPct val="20000"/>
              </a:spcBef>
            </a:pPr>
            <a:r>
              <a:rPr lang="en-US" sz="2000" dirty="0">
                <a:latin typeface="Times New Roman" pitchFamily="18" charset="0"/>
              </a:rPr>
              <a:t>RAM, from addresses 20h through 2Fh. The 80 bytes remaining of Internal RAM,</a:t>
            </a:r>
          </a:p>
          <a:p>
            <a:pPr marL="342900" indent="-342900" algn="just">
              <a:spcBef>
                <a:spcPct val="20000"/>
              </a:spcBef>
            </a:pPr>
            <a:r>
              <a:rPr lang="en-US" sz="2000" dirty="0">
                <a:latin typeface="Times New Roman" pitchFamily="18" charset="0"/>
              </a:rPr>
              <a:t>from addresses 30h through 7Fh, may be used by user variables that need to be</a:t>
            </a:r>
          </a:p>
          <a:p>
            <a:pPr marL="342900" indent="-342900" algn="just">
              <a:spcBef>
                <a:spcPct val="20000"/>
              </a:spcBef>
            </a:pPr>
            <a:r>
              <a:rPr lang="en-US" sz="2000" dirty="0">
                <a:latin typeface="Times New Roman" pitchFamily="18" charset="0"/>
              </a:rPr>
              <a:t>Accessed frequently or at high-speed. This area is also utilized by the</a:t>
            </a:r>
          </a:p>
          <a:p>
            <a:pPr marL="342900" indent="-342900" algn="just">
              <a:spcBef>
                <a:spcPct val="20000"/>
              </a:spcBef>
            </a:pPr>
            <a:r>
              <a:rPr lang="en-US" sz="2000" dirty="0">
                <a:latin typeface="Times New Roman" pitchFamily="18" charset="0"/>
              </a:rPr>
              <a:t> microcontroller as a </a:t>
            </a:r>
            <a:r>
              <a:rPr lang="en-US" sz="2000" i="1" dirty="0">
                <a:latin typeface="Times New Roman" pitchFamily="18" charset="0"/>
              </a:rPr>
              <a:t>stack</a:t>
            </a:r>
            <a:r>
              <a:rPr lang="en-US" sz="2000" dirty="0">
                <a:latin typeface="Times New Roman" pitchFamily="18" charset="0"/>
              </a:rPr>
              <a:t>.</a:t>
            </a:r>
          </a:p>
        </p:txBody>
      </p:sp>
      <p:graphicFrame>
        <p:nvGraphicFramePr>
          <p:cNvPr id="2" name="Table 1"/>
          <p:cNvGraphicFramePr>
            <a:graphicFrameLocks noGrp="1"/>
          </p:cNvGraphicFramePr>
          <p:nvPr>
            <p:extLst>
              <p:ext uri="{D42A27DB-BD31-4B8C-83A1-F6EECF244321}">
                <p14:modId xmlns:p14="http://schemas.microsoft.com/office/powerpoint/2010/main" val="1131006809"/>
              </p:ext>
            </p:extLst>
          </p:nvPr>
        </p:nvGraphicFramePr>
        <p:xfrm>
          <a:off x="109724" y="685800"/>
          <a:ext cx="8958073" cy="2971800"/>
        </p:xfrm>
        <a:graphic>
          <a:graphicData uri="http://schemas.openxmlformats.org/drawingml/2006/table">
            <a:tbl>
              <a:tblPr>
                <a:tableStyleId>{5C22544A-7EE6-4342-B048-85BDC9FD1C3A}</a:tableStyleId>
              </a:tblPr>
              <a:tblGrid>
                <a:gridCol w="1241396"/>
                <a:gridCol w="636716"/>
                <a:gridCol w="636716"/>
                <a:gridCol w="636716"/>
                <a:gridCol w="636716"/>
                <a:gridCol w="636716"/>
                <a:gridCol w="636716"/>
                <a:gridCol w="636716"/>
                <a:gridCol w="636716"/>
                <a:gridCol w="1161306"/>
                <a:gridCol w="1461643"/>
              </a:tblGrid>
              <a:tr h="371475">
                <a:tc>
                  <a:txBody>
                    <a:bodyPr/>
                    <a:lstStyle/>
                    <a:p>
                      <a:pPr algn="ctr" fontAlgn="ctr"/>
                      <a:r>
                        <a:rPr lang="en-IN" sz="1700" b="1" u="none" strike="noStrike" dirty="0">
                          <a:effectLst/>
                        </a:rPr>
                        <a:t>Start address</a:t>
                      </a:r>
                      <a:endParaRPr lang="en-IN" sz="1700" b="1" i="0" u="none" strike="noStrike" dirty="0">
                        <a:solidFill>
                          <a:srgbClr val="000000"/>
                        </a:solidFill>
                        <a:effectLst/>
                        <a:latin typeface="Calibri"/>
                      </a:endParaRPr>
                    </a:p>
                  </a:txBody>
                  <a:tcPr marL="7620" marR="7620" marT="7620" marB="0" anchor="ctr"/>
                </a:tc>
                <a:tc gridSpan="8">
                  <a:txBody>
                    <a:bodyPr/>
                    <a:lstStyle/>
                    <a:p>
                      <a:pPr algn="ctr" fontAlgn="ctr"/>
                      <a:r>
                        <a:rPr lang="en-IN" sz="1700" b="1" u="none" strike="noStrike" dirty="0">
                          <a:effectLst/>
                        </a:rPr>
                        <a:t>Register name</a:t>
                      </a:r>
                      <a:endParaRPr lang="en-IN" sz="1700" b="1" i="0" u="none" strike="noStrike" dirty="0">
                        <a:solidFill>
                          <a:srgbClr val="000000"/>
                        </a:solidFill>
                        <a:effectLst/>
                        <a:latin typeface="Calibri"/>
                      </a:endParaRPr>
                    </a:p>
                  </a:txBody>
                  <a:tcPr marL="7620" marR="7620" marT="762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ctr" fontAlgn="ctr"/>
                      <a:r>
                        <a:rPr lang="en-IN" sz="1700" b="1" u="none" strike="noStrike" dirty="0">
                          <a:effectLst/>
                        </a:rPr>
                        <a:t>End Address</a:t>
                      </a:r>
                      <a:endParaRPr lang="en-IN" sz="1700" b="1" i="0" u="none" strike="noStrike" dirty="0">
                        <a:solidFill>
                          <a:srgbClr val="000000"/>
                        </a:solidFill>
                        <a:effectLst/>
                        <a:latin typeface="Calibri"/>
                      </a:endParaRPr>
                    </a:p>
                  </a:txBody>
                  <a:tcPr marL="7620" marR="7620" marT="7620" marB="0" anchor="ctr"/>
                </a:tc>
                <a:tc>
                  <a:txBody>
                    <a:bodyPr/>
                    <a:lstStyle/>
                    <a:p>
                      <a:pPr algn="l" fontAlgn="ctr"/>
                      <a:r>
                        <a:rPr lang="en-IN" sz="1700" u="none" strike="noStrike">
                          <a:effectLst/>
                        </a:rPr>
                        <a:t> </a:t>
                      </a:r>
                      <a:endParaRPr lang="en-IN" sz="1700" b="1" i="0" u="none" strike="noStrike">
                        <a:solidFill>
                          <a:srgbClr val="000000"/>
                        </a:solidFill>
                        <a:effectLst/>
                        <a:latin typeface="Calibri"/>
                      </a:endParaRPr>
                    </a:p>
                  </a:txBody>
                  <a:tcPr marL="7620" marR="7620" marT="7620" marB="0" anchor="ctr"/>
                </a:tc>
              </a:tr>
              <a:tr h="371475">
                <a:tc>
                  <a:txBody>
                    <a:bodyPr/>
                    <a:lstStyle/>
                    <a:p>
                      <a:pPr algn="ctr" fontAlgn="ctr"/>
                      <a:r>
                        <a:rPr lang="en-IN" sz="1700" u="none" strike="noStrike">
                          <a:effectLst/>
                        </a:rPr>
                        <a:t>00H</a:t>
                      </a:r>
                      <a:endParaRPr lang="en-IN" sz="1700" b="0" i="0" u="none" strike="noStrike">
                        <a:solidFill>
                          <a:srgbClr val="000000"/>
                        </a:solidFill>
                        <a:effectLst/>
                        <a:latin typeface="Calibri"/>
                      </a:endParaRPr>
                    </a:p>
                  </a:txBody>
                  <a:tcPr marL="7620" marR="7620" marT="7620" marB="0" anchor="ctr"/>
                </a:tc>
                <a:tc>
                  <a:txBody>
                    <a:bodyPr/>
                    <a:lstStyle/>
                    <a:p>
                      <a:pPr algn="ctr" fontAlgn="ctr"/>
                      <a:r>
                        <a:rPr lang="en-IN" sz="1700" u="none" strike="noStrike">
                          <a:effectLst/>
                        </a:rPr>
                        <a:t>R0</a:t>
                      </a:r>
                      <a:endParaRPr lang="en-IN" sz="1700" b="1" i="0" u="none" strike="noStrike">
                        <a:solidFill>
                          <a:srgbClr val="000000"/>
                        </a:solidFill>
                        <a:effectLst/>
                        <a:latin typeface="Calibri"/>
                      </a:endParaRPr>
                    </a:p>
                  </a:txBody>
                  <a:tcPr marL="7620" marR="7620" marT="7620" marB="0" anchor="ctr"/>
                </a:tc>
                <a:tc>
                  <a:txBody>
                    <a:bodyPr/>
                    <a:lstStyle/>
                    <a:p>
                      <a:pPr algn="ctr" fontAlgn="ctr"/>
                      <a:r>
                        <a:rPr lang="en-IN" sz="1700" u="none" strike="noStrike">
                          <a:effectLst/>
                        </a:rPr>
                        <a:t>R1</a:t>
                      </a:r>
                      <a:endParaRPr lang="en-IN" sz="1700" b="1" i="0" u="none" strike="noStrike">
                        <a:solidFill>
                          <a:srgbClr val="000000"/>
                        </a:solidFill>
                        <a:effectLst/>
                        <a:latin typeface="Calibri"/>
                      </a:endParaRPr>
                    </a:p>
                  </a:txBody>
                  <a:tcPr marL="7620" marR="7620" marT="7620" marB="0" anchor="ctr"/>
                </a:tc>
                <a:tc>
                  <a:txBody>
                    <a:bodyPr/>
                    <a:lstStyle/>
                    <a:p>
                      <a:pPr algn="ctr" fontAlgn="ctr"/>
                      <a:r>
                        <a:rPr lang="en-IN" sz="1700" u="none" strike="noStrike">
                          <a:effectLst/>
                        </a:rPr>
                        <a:t>R2</a:t>
                      </a:r>
                      <a:endParaRPr lang="en-IN" sz="1700" b="1" i="0" u="none" strike="noStrike">
                        <a:solidFill>
                          <a:srgbClr val="000000"/>
                        </a:solidFill>
                        <a:effectLst/>
                        <a:latin typeface="Calibri"/>
                      </a:endParaRPr>
                    </a:p>
                  </a:txBody>
                  <a:tcPr marL="7620" marR="7620" marT="7620" marB="0" anchor="ctr"/>
                </a:tc>
                <a:tc>
                  <a:txBody>
                    <a:bodyPr/>
                    <a:lstStyle/>
                    <a:p>
                      <a:pPr algn="ctr" fontAlgn="ctr"/>
                      <a:r>
                        <a:rPr lang="en-IN" sz="1700" u="none" strike="noStrike">
                          <a:effectLst/>
                        </a:rPr>
                        <a:t>R3</a:t>
                      </a:r>
                      <a:endParaRPr lang="en-IN" sz="1700" b="1" i="0" u="none" strike="noStrike">
                        <a:solidFill>
                          <a:srgbClr val="000000"/>
                        </a:solidFill>
                        <a:effectLst/>
                        <a:latin typeface="Calibri"/>
                      </a:endParaRPr>
                    </a:p>
                  </a:txBody>
                  <a:tcPr marL="7620" marR="7620" marT="7620" marB="0" anchor="ctr"/>
                </a:tc>
                <a:tc>
                  <a:txBody>
                    <a:bodyPr/>
                    <a:lstStyle/>
                    <a:p>
                      <a:pPr algn="ctr" fontAlgn="ctr"/>
                      <a:r>
                        <a:rPr lang="en-IN" sz="1700" u="none" strike="noStrike">
                          <a:effectLst/>
                        </a:rPr>
                        <a:t>R4</a:t>
                      </a:r>
                      <a:endParaRPr lang="en-IN" sz="1700" b="1" i="0" u="none" strike="noStrike">
                        <a:solidFill>
                          <a:srgbClr val="000000"/>
                        </a:solidFill>
                        <a:effectLst/>
                        <a:latin typeface="Calibri"/>
                      </a:endParaRPr>
                    </a:p>
                  </a:txBody>
                  <a:tcPr marL="7620" marR="7620" marT="7620" marB="0" anchor="ctr"/>
                </a:tc>
                <a:tc>
                  <a:txBody>
                    <a:bodyPr/>
                    <a:lstStyle/>
                    <a:p>
                      <a:pPr algn="ctr" fontAlgn="ctr"/>
                      <a:r>
                        <a:rPr lang="en-IN" sz="1700" u="none" strike="noStrike">
                          <a:effectLst/>
                        </a:rPr>
                        <a:t>R5</a:t>
                      </a:r>
                      <a:endParaRPr lang="en-IN" sz="1700" b="1" i="0" u="none" strike="noStrike">
                        <a:solidFill>
                          <a:srgbClr val="000000"/>
                        </a:solidFill>
                        <a:effectLst/>
                        <a:latin typeface="Calibri"/>
                      </a:endParaRPr>
                    </a:p>
                  </a:txBody>
                  <a:tcPr marL="7620" marR="7620" marT="7620" marB="0" anchor="ctr"/>
                </a:tc>
                <a:tc>
                  <a:txBody>
                    <a:bodyPr/>
                    <a:lstStyle/>
                    <a:p>
                      <a:pPr algn="ctr" fontAlgn="ctr"/>
                      <a:r>
                        <a:rPr lang="en-IN" sz="1700" u="none" strike="noStrike">
                          <a:effectLst/>
                        </a:rPr>
                        <a:t>R6</a:t>
                      </a:r>
                      <a:endParaRPr lang="en-IN" sz="1700" b="1" i="0" u="none" strike="noStrike">
                        <a:solidFill>
                          <a:srgbClr val="000000"/>
                        </a:solidFill>
                        <a:effectLst/>
                        <a:latin typeface="Calibri"/>
                      </a:endParaRPr>
                    </a:p>
                  </a:txBody>
                  <a:tcPr marL="7620" marR="7620" marT="7620" marB="0" anchor="ctr"/>
                </a:tc>
                <a:tc>
                  <a:txBody>
                    <a:bodyPr/>
                    <a:lstStyle/>
                    <a:p>
                      <a:pPr algn="ctr" fontAlgn="ctr"/>
                      <a:r>
                        <a:rPr lang="en-IN" sz="1700" u="none" strike="noStrike">
                          <a:effectLst/>
                        </a:rPr>
                        <a:t>R7</a:t>
                      </a:r>
                      <a:endParaRPr lang="en-IN" sz="1700" b="1" i="0" u="none" strike="noStrike">
                        <a:solidFill>
                          <a:srgbClr val="000000"/>
                        </a:solidFill>
                        <a:effectLst/>
                        <a:latin typeface="Calibri"/>
                      </a:endParaRPr>
                    </a:p>
                  </a:txBody>
                  <a:tcPr marL="7620" marR="7620" marT="7620" marB="0" anchor="ctr"/>
                </a:tc>
                <a:tc>
                  <a:txBody>
                    <a:bodyPr/>
                    <a:lstStyle/>
                    <a:p>
                      <a:pPr algn="ctr" fontAlgn="ctr"/>
                      <a:r>
                        <a:rPr lang="en-IN" sz="1700" u="none" strike="noStrike">
                          <a:effectLst/>
                        </a:rPr>
                        <a:t>07H</a:t>
                      </a:r>
                      <a:endParaRPr lang="en-IN" sz="1700" b="0" i="0" u="none" strike="noStrike">
                        <a:solidFill>
                          <a:srgbClr val="000000"/>
                        </a:solidFill>
                        <a:effectLst/>
                        <a:latin typeface="Calibri"/>
                      </a:endParaRPr>
                    </a:p>
                  </a:txBody>
                  <a:tcPr marL="7620" marR="7620" marT="7620" marB="0" anchor="ctr"/>
                </a:tc>
                <a:tc>
                  <a:txBody>
                    <a:bodyPr/>
                    <a:lstStyle/>
                    <a:p>
                      <a:pPr algn="l" fontAlgn="ctr"/>
                      <a:r>
                        <a:rPr lang="en-IN" sz="1700" b="1" u="none" strike="noStrike" dirty="0">
                          <a:effectLst/>
                        </a:rPr>
                        <a:t>Register bank 0</a:t>
                      </a:r>
                      <a:endParaRPr lang="en-IN" sz="1700" b="1" i="0" u="none" strike="noStrike" dirty="0">
                        <a:solidFill>
                          <a:srgbClr val="000000"/>
                        </a:solidFill>
                        <a:effectLst/>
                        <a:latin typeface="Calibri"/>
                      </a:endParaRPr>
                    </a:p>
                  </a:txBody>
                  <a:tcPr marL="7620" marR="7620" marT="7620" marB="0" anchor="ctr"/>
                </a:tc>
              </a:tr>
              <a:tr h="371475">
                <a:tc>
                  <a:txBody>
                    <a:bodyPr/>
                    <a:lstStyle/>
                    <a:p>
                      <a:pPr algn="ctr" fontAlgn="ctr"/>
                      <a:r>
                        <a:rPr lang="en-IN" sz="1700" u="none" strike="noStrike">
                          <a:effectLst/>
                        </a:rPr>
                        <a:t>08H</a:t>
                      </a:r>
                      <a:endParaRPr lang="en-IN" sz="1700" b="0" i="0" u="none" strike="noStrike">
                        <a:solidFill>
                          <a:srgbClr val="000000"/>
                        </a:solidFill>
                        <a:effectLst/>
                        <a:latin typeface="Calibri"/>
                      </a:endParaRPr>
                    </a:p>
                  </a:txBody>
                  <a:tcPr marL="7620" marR="7620" marT="7620" marB="0" anchor="ctr"/>
                </a:tc>
                <a:tc>
                  <a:txBody>
                    <a:bodyPr/>
                    <a:lstStyle/>
                    <a:p>
                      <a:pPr algn="ctr" fontAlgn="ctr"/>
                      <a:r>
                        <a:rPr lang="en-IN" sz="1700" u="none" strike="noStrike">
                          <a:effectLst/>
                        </a:rPr>
                        <a:t>R0</a:t>
                      </a:r>
                      <a:endParaRPr lang="en-IN" sz="1700" b="1" i="0" u="none" strike="noStrike">
                        <a:solidFill>
                          <a:srgbClr val="000000"/>
                        </a:solidFill>
                        <a:effectLst/>
                        <a:latin typeface="Calibri"/>
                      </a:endParaRPr>
                    </a:p>
                  </a:txBody>
                  <a:tcPr marL="7620" marR="7620" marT="7620" marB="0" anchor="ctr"/>
                </a:tc>
                <a:tc>
                  <a:txBody>
                    <a:bodyPr/>
                    <a:lstStyle/>
                    <a:p>
                      <a:pPr algn="ctr" fontAlgn="ctr"/>
                      <a:r>
                        <a:rPr lang="en-IN" sz="1700" u="none" strike="noStrike" dirty="0">
                          <a:effectLst/>
                        </a:rPr>
                        <a:t>R1</a:t>
                      </a:r>
                      <a:endParaRPr lang="en-IN" sz="1700" b="1" i="0" u="none" strike="noStrike" dirty="0">
                        <a:solidFill>
                          <a:srgbClr val="000000"/>
                        </a:solidFill>
                        <a:effectLst/>
                        <a:latin typeface="Calibri"/>
                      </a:endParaRPr>
                    </a:p>
                  </a:txBody>
                  <a:tcPr marL="7620" marR="7620" marT="7620" marB="0" anchor="ctr"/>
                </a:tc>
                <a:tc>
                  <a:txBody>
                    <a:bodyPr/>
                    <a:lstStyle/>
                    <a:p>
                      <a:pPr algn="ctr" fontAlgn="ctr"/>
                      <a:r>
                        <a:rPr lang="en-IN" sz="1700" u="none" strike="noStrike">
                          <a:effectLst/>
                        </a:rPr>
                        <a:t>R2</a:t>
                      </a:r>
                      <a:endParaRPr lang="en-IN" sz="1700" b="1" i="0" u="none" strike="noStrike">
                        <a:solidFill>
                          <a:srgbClr val="000000"/>
                        </a:solidFill>
                        <a:effectLst/>
                        <a:latin typeface="Calibri"/>
                      </a:endParaRPr>
                    </a:p>
                  </a:txBody>
                  <a:tcPr marL="7620" marR="7620" marT="7620" marB="0" anchor="ctr"/>
                </a:tc>
                <a:tc>
                  <a:txBody>
                    <a:bodyPr/>
                    <a:lstStyle/>
                    <a:p>
                      <a:pPr algn="ctr" fontAlgn="ctr"/>
                      <a:r>
                        <a:rPr lang="en-IN" sz="1700" u="none" strike="noStrike">
                          <a:effectLst/>
                        </a:rPr>
                        <a:t>R3</a:t>
                      </a:r>
                      <a:endParaRPr lang="en-IN" sz="1700" b="1" i="0" u="none" strike="noStrike">
                        <a:solidFill>
                          <a:srgbClr val="000000"/>
                        </a:solidFill>
                        <a:effectLst/>
                        <a:latin typeface="Calibri"/>
                      </a:endParaRPr>
                    </a:p>
                  </a:txBody>
                  <a:tcPr marL="7620" marR="7620" marT="7620" marB="0" anchor="ctr"/>
                </a:tc>
                <a:tc>
                  <a:txBody>
                    <a:bodyPr/>
                    <a:lstStyle/>
                    <a:p>
                      <a:pPr algn="ctr" fontAlgn="ctr"/>
                      <a:r>
                        <a:rPr lang="en-IN" sz="1700" u="none" strike="noStrike">
                          <a:effectLst/>
                        </a:rPr>
                        <a:t>R4</a:t>
                      </a:r>
                      <a:endParaRPr lang="en-IN" sz="1700" b="1" i="0" u="none" strike="noStrike">
                        <a:solidFill>
                          <a:srgbClr val="000000"/>
                        </a:solidFill>
                        <a:effectLst/>
                        <a:latin typeface="Calibri"/>
                      </a:endParaRPr>
                    </a:p>
                  </a:txBody>
                  <a:tcPr marL="7620" marR="7620" marT="7620" marB="0" anchor="ctr"/>
                </a:tc>
                <a:tc>
                  <a:txBody>
                    <a:bodyPr/>
                    <a:lstStyle/>
                    <a:p>
                      <a:pPr algn="ctr" fontAlgn="ctr"/>
                      <a:r>
                        <a:rPr lang="en-IN" sz="1700" u="none" strike="noStrike">
                          <a:effectLst/>
                        </a:rPr>
                        <a:t>R5</a:t>
                      </a:r>
                      <a:endParaRPr lang="en-IN" sz="1700" b="1" i="0" u="none" strike="noStrike">
                        <a:solidFill>
                          <a:srgbClr val="000000"/>
                        </a:solidFill>
                        <a:effectLst/>
                        <a:latin typeface="Calibri"/>
                      </a:endParaRPr>
                    </a:p>
                  </a:txBody>
                  <a:tcPr marL="7620" marR="7620" marT="7620" marB="0" anchor="ctr"/>
                </a:tc>
                <a:tc>
                  <a:txBody>
                    <a:bodyPr/>
                    <a:lstStyle/>
                    <a:p>
                      <a:pPr algn="ctr" fontAlgn="ctr"/>
                      <a:r>
                        <a:rPr lang="en-IN" sz="1700" u="none" strike="noStrike">
                          <a:effectLst/>
                        </a:rPr>
                        <a:t>R6</a:t>
                      </a:r>
                      <a:endParaRPr lang="en-IN" sz="1700" b="1" i="0" u="none" strike="noStrike">
                        <a:solidFill>
                          <a:srgbClr val="000000"/>
                        </a:solidFill>
                        <a:effectLst/>
                        <a:latin typeface="Calibri"/>
                      </a:endParaRPr>
                    </a:p>
                  </a:txBody>
                  <a:tcPr marL="7620" marR="7620" marT="7620" marB="0" anchor="ctr"/>
                </a:tc>
                <a:tc>
                  <a:txBody>
                    <a:bodyPr/>
                    <a:lstStyle/>
                    <a:p>
                      <a:pPr algn="ctr" fontAlgn="ctr"/>
                      <a:r>
                        <a:rPr lang="en-IN" sz="1700" u="none" strike="noStrike">
                          <a:effectLst/>
                        </a:rPr>
                        <a:t>R7</a:t>
                      </a:r>
                      <a:endParaRPr lang="en-IN" sz="1700" b="1" i="0" u="none" strike="noStrike">
                        <a:solidFill>
                          <a:srgbClr val="000000"/>
                        </a:solidFill>
                        <a:effectLst/>
                        <a:latin typeface="Calibri"/>
                      </a:endParaRPr>
                    </a:p>
                  </a:txBody>
                  <a:tcPr marL="7620" marR="7620" marT="7620" marB="0" anchor="ctr"/>
                </a:tc>
                <a:tc>
                  <a:txBody>
                    <a:bodyPr/>
                    <a:lstStyle/>
                    <a:p>
                      <a:pPr algn="ctr" fontAlgn="ctr"/>
                      <a:r>
                        <a:rPr lang="en-IN" sz="1700" u="none" strike="noStrike">
                          <a:effectLst/>
                        </a:rPr>
                        <a:t>0FH</a:t>
                      </a:r>
                      <a:endParaRPr lang="en-IN" sz="1700" b="0" i="0" u="none" strike="noStrike">
                        <a:solidFill>
                          <a:srgbClr val="000000"/>
                        </a:solidFill>
                        <a:effectLst/>
                        <a:latin typeface="Calibri"/>
                      </a:endParaRPr>
                    </a:p>
                  </a:txBody>
                  <a:tcPr marL="7620" marR="7620" marT="7620" marB="0" anchor="ctr"/>
                </a:tc>
                <a:tc>
                  <a:txBody>
                    <a:bodyPr/>
                    <a:lstStyle/>
                    <a:p>
                      <a:pPr algn="l" fontAlgn="ctr"/>
                      <a:r>
                        <a:rPr lang="en-IN" sz="1700" b="1" u="none" strike="noStrike" dirty="0">
                          <a:effectLst/>
                        </a:rPr>
                        <a:t>Register bank 1</a:t>
                      </a:r>
                      <a:endParaRPr lang="en-IN" sz="1700" b="1" i="0" u="none" strike="noStrike" dirty="0">
                        <a:solidFill>
                          <a:srgbClr val="000000"/>
                        </a:solidFill>
                        <a:effectLst/>
                        <a:latin typeface="Calibri"/>
                      </a:endParaRPr>
                    </a:p>
                  </a:txBody>
                  <a:tcPr marL="7620" marR="7620" marT="7620" marB="0" anchor="ctr"/>
                </a:tc>
              </a:tr>
              <a:tr h="371475">
                <a:tc>
                  <a:txBody>
                    <a:bodyPr/>
                    <a:lstStyle/>
                    <a:p>
                      <a:pPr algn="ctr" fontAlgn="ctr"/>
                      <a:r>
                        <a:rPr lang="en-IN" sz="1700" u="none" strike="noStrike">
                          <a:effectLst/>
                        </a:rPr>
                        <a:t>10H</a:t>
                      </a:r>
                      <a:endParaRPr lang="en-IN" sz="1700" b="0" i="0" u="none" strike="noStrike">
                        <a:solidFill>
                          <a:srgbClr val="000000"/>
                        </a:solidFill>
                        <a:effectLst/>
                        <a:latin typeface="Calibri"/>
                      </a:endParaRPr>
                    </a:p>
                  </a:txBody>
                  <a:tcPr marL="7620" marR="7620" marT="7620" marB="0" anchor="ctr"/>
                </a:tc>
                <a:tc>
                  <a:txBody>
                    <a:bodyPr/>
                    <a:lstStyle/>
                    <a:p>
                      <a:pPr algn="ctr" fontAlgn="ctr"/>
                      <a:r>
                        <a:rPr lang="en-IN" sz="1700" u="none" strike="noStrike">
                          <a:effectLst/>
                        </a:rPr>
                        <a:t>R0</a:t>
                      </a:r>
                      <a:endParaRPr lang="en-IN" sz="1700" b="1" i="0" u="none" strike="noStrike">
                        <a:solidFill>
                          <a:srgbClr val="000000"/>
                        </a:solidFill>
                        <a:effectLst/>
                        <a:latin typeface="Calibri"/>
                      </a:endParaRPr>
                    </a:p>
                  </a:txBody>
                  <a:tcPr marL="7620" marR="7620" marT="7620" marB="0" anchor="ctr"/>
                </a:tc>
                <a:tc>
                  <a:txBody>
                    <a:bodyPr/>
                    <a:lstStyle/>
                    <a:p>
                      <a:pPr algn="ctr" fontAlgn="ctr"/>
                      <a:r>
                        <a:rPr lang="en-IN" sz="1700" u="none" strike="noStrike">
                          <a:effectLst/>
                        </a:rPr>
                        <a:t>R1</a:t>
                      </a:r>
                      <a:endParaRPr lang="en-IN" sz="1700" b="1" i="0" u="none" strike="noStrike">
                        <a:solidFill>
                          <a:srgbClr val="000000"/>
                        </a:solidFill>
                        <a:effectLst/>
                        <a:latin typeface="Calibri"/>
                      </a:endParaRPr>
                    </a:p>
                  </a:txBody>
                  <a:tcPr marL="7620" marR="7620" marT="7620" marB="0" anchor="ctr"/>
                </a:tc>
                <a:tc>
                  <a:txBody>
                    <a:bodyPr/>
                    <a:lstStyle/>
                    <a:p>
                      <a:pPr algn="ctr" fontAlgn="ctr"/>
                      <a:r>
                        <a:rPr lang="en-IN" sz="1700" u="none" strike="noStrike">
                          <a:effectLst/>
                        </a:rPr>
                        <a:t>R2</a:t>
                      </a:r>
                      <a:endParaRPr lang="en-IN" sz="1700" b="1" i="0" u="none" strike="noStrike">
                        <a:solidFill>
                          <a:srgbClr val="000000"/>
                        </a:solidFill>
                        <a:effectLst/>
                        <a:latin typeface="Calibri"/>
                      </a:endParaRPr>
                    </a:p>
                  </a:txBody>
                  <a:tcPr marL="7620" marR="7620" marT="7620" marB="0" anchor="ctr"/>
                </a:tc>
                <a:tc>
                  <a:txBody>
                    <a:bodyPr/>
                    <a:lstStyle/>
                    <a:p>
                      <a:pPr algn="ctr" fontAlgn="ctr"/>
                      <a:r>
                        <a:rPr lang="en-IN" sz="1700" u="none" strike="noStrike">
                          <a:effectLst/>
                        </a:rPr>
                        <a:t>R3</a:t>
                      </a:r>
                      <a:endParaRPr lang="en-IN" sz="1700" b="1" i="0" u="none" strike="noStrike">
                        <a:solidFill>
                          <a:srgbClr val="000000"/>
                        </a:solidFill>
                        <a:effectLst/>
                        <a:latin typeface="Calibri"/>
                      </a:endParaRPr>
                    </a:p>
                  </a:txBody>
                  <a:tcPr marL="7620" marR="7620" marT="7620" marB="0" anchor="ctr"/>
                </a:tc>
                <a:tc>
                  <a:txBody>
                    <a:bodyPr/>
                    <a:lstStyle/>
                    <a:p>
                      <a:pPr algn="ctr" fontAlgn="ctr"/>
                      <a:r>
                        <a:rPr lang="en-IN" sz="1700" u="none" strike="noStrike">
                          <a:effectLst/>
                        </a:rPr>
                        <a:t>R4</a:t>
                      </a:r>
                      <a:endParaRPr lang="en-IN" sz="1700" b="1" i="0" u="none" strike="noStrike">
                        <a:solidFill>
                          <a:srgbClr val="000000"/>
                        </a:solidFill>
                        <a:effectLst/>
                        <a:latin typeface="Calibri"/>
                      </a:endParaRPr>
                    </a:p>
                  </a:txBody>
                  <a:tcPr marL="7620" marR="7620" marT="7620" marB="0" anchor="ctr"/>
                </a:tc>
                <a:tc>
                  <a:txBody>
                    <a:bodyPr/>
                    <a:lstStyle/>
                    <a:p>
                      <a:pPr algn="ctr" fontAlgn="ctr"/>
                      <a:r>
                        <a:rPr lang="en-IN" sz="1700" u="none" strike="noStrike">
                          <a:effectLst/>
                        </a:rPr>
                        <a:t>R5</a:t>
                      </a:r>
                      <a:endParaRPr lang="en-IN" sz="1700" b="1" i="0" u="none" strike="noStrike">
                        <a:solidFill>
                          <a:srgbClr val="000000"/>
                        </a:solidFill>
                        <a:effectLst/>
                        <a:latin typeface="Calibri"/>
                      </a:endParaRPr>
                    </a:p>
                  </a:txBody>
                  <a:tcPr marL="7620" marR="7620" marT="7620" marB="0" anchor="ctr"/>
                </a:tc>
                <a:tc>
                  <a:txBody>
                    <a:bodyPr/>
                    <a:lstStyle/>
                    <a:p>
                      <a:pPr algn="ctr" fontAlgn="ctr"/>
                      <a:r>
                        <a:rPr lang="en-IN" sz="1700" u="none" strike="noStrike">
                          <a:effectLst/>
                        </a:rPr>
                        <a:t>R6</a:t>
                      </a:r>
                      <a:endParaRPr lang="en-IN" sz="1700" b="1" i="0" u="none" strike="noStrike">
                        <a:solidFill>
                          <a:srgbClr val="000000"/>
                        </a:solidFill>
                        <a:effectLst/>
                        <a:latin typeface="Calibri"/>
                      </a:endParaRPr>
                    </a:p>
                  </a:txBody>
                  <a:tcPr marL="7620" marR="7620" marT="7620" marB="0" anchor="ctr"/>
                </a:tc>
                <a:tc>
                  <a:txBody>
                    <a:bodyPr/>
                    <a:lstStyle/>
                    <a:p>
                      <a:pPr algn="ctr" fontAlgn="ctr"/>
                      <a:r>
                        <a:rPr lang="en-IN" sz="1700" u="none" strike="noStrike">
                          <a:effectLst/>
                        </a:rPr>
                        <a:t>R7</a:t>
                      </a:r>
                      <a:endParaRPr lang="en-IN" sz="1700" b="1" i="0" u="none" strike="noStrike">
                        <a:solidFill>
                          <a:srgbClr val="000000"/>
                        </a:solidFill>
                        <a:effectLst/>
                        <a:latin typeface="Calibri"/>
                      </a:endParaRPr>
                    </a:p>
                  </a:txBody>
                  <a:tcPr marL="7620" marR="7620" marT="7620" marB="0" anchor="ctr"/>
                </a:tc>
                <a:tc>
                  <a:txBody>
                    <a:bodyPr/>
                    <a:lstStyle/>
                    <a:p>
                      <a:pPr algn="ctr" fontAlgn="ctr"/>
                      <a:r>
                        <a:rPr lang="en-IN" sz="1700" u="none" strike="noStrike">
                          <a:effectLst/>
                        </a:rPr>
                        <a:t>17H</a:t>
                      </a:r>
                      <a:endParaRPr lang="en-IN" sz="1700" b="0" i="0" u="none" strike="noStrike">
                        <a:solidFill>
                          <a:srgbClr val="000000"/>
                        </a:solidFill>
                        <a:effectLst/>
                        <a:latin typeface="Calibri"/>
                      </a:endParaRPr>
                    </a:p>
                  </a:txBody>
                  <a:tcPr marL="7620" marR="7620" marT="7620" marB="0" anchor="ctr"/>
                </a:tc>
                <a:tc>
                  <a:txBody>
                    <a:bodyPr/>
                    <a:lstStyle/>
                    <a:p>
                      <a:pPr algn="l" fontAlgn="ctr"/>
                      <a:r>
                        <a:rPr lang="en-IN" sz="1700" b="1" u="none" strike="noStrike" dirty="0">
                          <a:effectLst/>
                        </a:rPr>
                        <a:t>Register bank 2</a:t>
                      </a:r>
                      <a:endParaRPr lang="en-IN" sz="1700" b="1" i="0" u="none" strike="noStrike" dirty="0">
                        <a:solidFill>
                          <a:srgbClr val="000000"/>
                        </a:solidFill>
                        <a:effectLst/>
                        <a:latin typeface="Calibri"/>
                      </a:endParaRPr>
                    </a:p>
                  </a:txBody>
                  <a:tcPr marL="7620" marR="7620" marT="7620" marB="0" anchor="ctr"/>
                </a:tc>
              </a:tr>
              <a:tr h="371475">
                <a:tc>
                  <a:txBody>
                    <a:bodyPr/>
                    <a:lstStyle/>
                    <a:p>
                      <a:pPr algn="ctr" fontAlgn="ctr"/>
                      <a:r>
                        <a:rPr lang="en-IN" sz="1700" u="none" strike="noStrike">
                          <a:effectLst/>
                        </a:rPr>
                        <a:t>18H</a:t>
                      </a:r>
                      <a:endParaRPr lang="en-IN" sz="1700" b="0" i="0" u="none" strike="noStrike">
                        <a:solidFill>
                          <a:srgbClr val="000000"/>
                        </a:solidFill>
                        <a:effectLst/>
                        <a:latin typeface="Calibri"/>
                      </a:endParaRPr>
                    </a:p>
                  </a:txBody>
                  <a:tcPr marL="7620" marR="7620" marT="7620" marB="0" anchor="ctr"/>
                </a:tc>
                <a:tc>
                  <a:txBody>
                    <a:bodyPr/>
                    <a:lstStyle/>
                    <a:p>
                      <a:pPr algn="ctr" fontAlgn="ctr"/>
                      <a:r>
                        <a:rPr lang="en-IN" sz="1700" u="none" strike="noStrike">
                          <a:effectLst/>
                        </a:rPr>
                        <a:t>R0</a:t>
                      </a:r>
                      <a:endParaRPr lang="en-IN" sz="1700" b="1" i="0" u="none" strike="noStrike">
                        <a:solidFill>
                          <a:srgbClr val="000000"/>
                        </a:solidFill>
                        <a:effectLst/>
                        <a:latin typeface="Calibri"/>
                      </a:endParaRPr>
                    </a:p>
                  </a:txBody>
                  <a:tcPr marL="7620" marR="7620" marT="7620" marB="0" anchor="ctr"/>
                </a:tc>
                <a:tc>
                  <a:txBody>
                    <a:bodyPr/>
                    <a:lstStyle/>
                    <a:p>
                      <a:pPr algn="ctr" fontAlgn="ctr"/>
                      <a:r>
                        <a:rPr lang="en-IN" sz="1700" u="none" strike="noStrike">
                          <a:effectLst/>
                        </a:rPr>
                        <a:t>R1</a:t>
                      </a:r>
                      <a:endParaRPr lang="en-IN" sz="1700" b="1" i="0" u="none" strike="noStrike">
                        <a:solidFill>
                          <a:srgbClr val="000000"/>
                        </a:solidFill>
                        <a:effectLst/>
                        <a:latin typeface="Calibri"/>
                      </a:endParaRPr>
                    </a:p>
                  </a:txBody>
                  <a:tcPr marL="7620" marR="7620" marT="7620" marB="0" anchor="ctr"/>
                </a:tc>
                <a:tc>
                  <a:txBody>
                    <a:bodyPr/>
                    <a:lstStyle/>
                    <a:p>
                      <a:pPr algn="ctr" fontAlgn="ctr"/>
                      <a:r>
                        <a:rPr lang="en-IN" sz="1700" u="none" strike="noStrike">
                          <a:effectLst/>
                        </a:rPr>
                        <a:t>R2</a:t>
                      </a:r>
                      <a:endParaRPr lang="en-IN" sz="1700" b="1" i="0" u="none" strike="noStrike">
                        <a:solidFill>
                          <a:srgbClr val="000000"/>
                        </a:solidFill>
                        <a:effectLst/>
                        <a:latin typeface="Calibri"/>
                      </a:endParaRPr>
                    </a:p>
                  </a:txBody>
                  <a:tcPr marL="7620" marR="7620" marT="7620" marB="0" anchor="ctr"/>
                </a:tc>
                <a:tc>
                  <a:txBody>
                    <a:bodyPr/>
                    <a:lstStyle/>
                    <a:p>
                      <a:pPr algn="ctr" fontAlgn="ctr"/>
                      <a:r>
                        <a:rPr lang="en-IN" sz="1700" u="none" strike="noStrike">
                          <a:effectLst/>
                        </a:rPr>
                        <a:t>R3</a:t>
                      </a:r>
                      <a:endParaRPr lang="en-IN" sz="1700" b="1" i="0" u="none" strike="noStrike">
                        <a:solidFill>
                          <a:srgbClr val="000000"/>
                        </a:solidFill>
                        <a:effectLst/>
                        <a:latin typeface="Calibri"/>
                      </a:endParaRPr>
                    </a:p>
                  </a:txBody>
                  <a:tcPr marL="7620" marR="7620" marT="7620" marB="0" anchor="ctr"/>
                </a:tc>
                <a:tc>
                  <a:txBody>
                    <a:bodyPr/>
                    <a:lstStyle/>
                    <a:p>
                      <a:pPr algn="ctr" fontAlgn="ctr"/>
                      <a:r>
                        <a:rPr lang="en-IN" sz="1700" u="none" strike="noStrike">
                          <a:effectLst/>
                        </a:rPr>
                        <a:t>R4</a:t>
                      </a:r>
                      <a:endParaRPr lang="en-IN" sz="1700" b="1" i="0" u="none" strike="noStrike">
                        <a:solidFill>
                          <a:srgbClr val="000000"/>
                        </a:solidFill>
                        <a:effectLst/>
                        <a:latin typeface="Calibri"/>
                      </a:endParaRPr>
                    </a:p>
                  </a:txBody>
                  <a:tcPr marL="7620" marR="7620" marT="7620" marB="0" anchor="ctr"/>
                </a:tc>
                <a:tc>
                  <a:txBody>
                    <a:bodyPr/>
                    <a:lstStyle/>
                    <a:p>
                      <a:pPr algn="ctr" fontAlgn="ctr"/>
                      <a:r>
                        <a:rPr lang="en-IN" sz="1700" u="none" strike="noStrike">
                          <a:effectLst/>
                        </a:rPr>
                        <a:t>R5</a:t>
                      </a:r>
                      <a:endParaRPr lang="en-IN" sz="1700" b="1" i="0" u="none" strike="noStrike">
                        <a:solidFill>
                          <a:srgbClr val="000000"/>
                        </a:solidFill>
                        <a:effectLst/>
                        <a:latin typeface="Calibri"/>
                      </a:endParaRPr>
                    </a:p>
                  </a:txBody>
                  <a:tcPr marL="7620" marR="7620" marT="7620" marB="0" anchor="ctr"/>
                </a:tc>
                <a:tc>
                  <a:txBody>
                    <a:bodyPr/>
                    <a:lstStyle/>
                    <a:p>
                      <a:pPr algn="ctr" fontAlgn="ctr"/>
                      <a:r>
                        <a:rPr lang="en-IN" sz="1700" u="none" strike="noStrike">
                          <a:effectLst/>
                        </a:rPr>
                        <a:t>R6</a:t>
                      </a:r>
                      <a:endParaRPr lang="en-IN" sz="1700" b="1" i="0" u="none" strike="noStrike">
                        <a:solidFill>
                          <a:srgbClr val="000000"/>
                        </a:solidFill>
                        <a:effectLst/>
                        <a:latin typeface="Calibri"/>
                      </a:endParaRPr>
                    </a:p>
                  </a:txBody>
                  <a:tcPr marL="7620" marR="7620" marT="7620" marB="0" anchor="ctr"/>
                </a:tc>
                <a:tc>
                  <a:txBody>
                    <a:bodyPr/>
                    <a:lstStyle/>
                    <a:p>
                      <a:pPr algn="ctr" fontAlgn="ctr"/>
                      <a:r>
                        <a:rPr lang="en-IN" sz="1700" u="none" strike="noStrike">
                          <a:effectLst/>
                        </a:rPr>
                        <a:t>R7</a:t>
                      </a:r>
                      <a:endParaRPr lang="en-IN" sz="1700" b="1" i="0" u="none" strike="noStrike">
                        <a:solidFill>
                          <a:srgbClr val="000000"/>
                        </a:solidFill>
                        <a:effectLst/>
                        <a:latin typeface="Calibri"/>
                      </a:endParaRPr>
                    </a:p>
                  </a:txBody>
                  <a:tcPr marL="7620" marR="7620" marT="7620" marB="0" anchor="ctr"/>
                </a:tc>
                <a:tc>
                  <a:txBody>
                    <a:bodyPr/>
                    <a:lstStyle/>
                    <a:p>
                      <a:pPr algn="ctr" fontAlgn="ctr"/>
                      <a:r>
                        <a:rPr lang="en-IN" sz="1700" u="none" strike="noStrike">
                          <a:effectLst/>
                        </a:rPr>
                        <a:t>1FH</a:t>
                      </a:r>
                      <a:endParaRPr lang="en-IN" sz="1700" b="0" i="0" u="none" strike="noStrike">
                        <a:solidFill>
                          <a:srgbClr val="000000"/>
                        </a:solidFill>
                        <a:effectLst/>
                        <a:latin typeface="Calibri"/>
                      </a:endParaRPr>
                    </a:p>
                  </a:txBody>
                  <a:tcPr marL="7620" marR="7620" marT="7620" marB="0" anchor="ctr"/>
                </a:tc>
                <a:tc>
                  <a:txBody>
                    <a:bodyPr/>
                    <a:lstStyle/>
                    <a:p>
                      <a:pPr algn="l" fontAlgn="ctr"/>
                      <a:r>
                        <a:rPr lang="en-IN" sz="1700" b="1" u="none" strike="noStrike" dirty="0">
                          <a:effectLst/>
                        </a:rPr>
                        <a:t>Register bank 3</a:t>
                      </a:r>
                      <a:endParaRPr lang="en-IN" sz="1700" b="1" i="0" u="none" strike="noStrike" dirty="0">
                        <a:solidFill>
                          <a:srgbClr val="000000"/>
                        </a:solidFill>
                        <a:effectLst/>
                        <a:latin typeface="Calibri"/>
                      </a:endParaRPr>
                    </a:p>
                  </a:txBody>
                  <a:tcPr marL="7620" marR="7620" marT="7620" marB="0" anchor="ctr"/>
                </a:tc>
              </a:tr>
              <a:tr h="371475">
                <a:tc>
                  <a:txBody>
                    <a:bodyPr/>
                    <a:lstStyle/>
                    <a:p>
                      <a:pPr algn="ctr" fontAlgn="ctr"/>
                      <a:r>
                        <a:rPr lang="en-IN" sz="1700" u="none" strike="noStrike">
                          <a:effectLst/>
                        </a:rPr>
                        <a:t>20H</a:t>
                      </a:r>
                      <a:endParaRPr lang="en-IN" sz="1700" b="0" i="0" u="none" strike="noStrike">
                        <a:solidFill>
                          <a:srgbClr val="000000"/>
                        </a:solidFill>
                        <a:effectLst/>
                        <a:latin typeface="Calibri"/>
                      </a:endParaRPr>
                    </a:p>
                  </a:txBody>
                  <a:tcPr marL="7620" marR="7620" marT="7620" marB="0" anchor="ctr"/>
                </a:tc>
                <a:tc gridSpan="8">
                  <a:txBody>
                    <a:bodyPr/>
                    <a:lstStyle/>
                    <a:p>
                      <a:pPr algn="ctr" fontAlgn="ctr"/>
                      <a:r>
                        <a:rPr lang="en-IN" sz="1700" b="1" u="none" strike="noStrike" dirty="0">
                          <a:effectLst/>
                        </a:rPr>
                        <a:t>Bit addressable</a:t>
                      </a:r>
                      <a:endParaRPr lang="en-IN" sz="1700" b="1" i="0" u="none" strike="noStrike" dirty="0">
                        <a:solidFill>
                          <a:srgbClr val="000000"/>
                        </a:solidFill>
                        <a:effectLst/>
                        <a:latin typeface="Calibri"/>
                      </a:endParaRPr>
                    </a:p>
                  </a:txBody>
                  <a:tcPr marL="7620" marR="7620" marT="762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ctr" fontAlgn="ctr"/>
                      <a:r>
                        <a:rPr lang="en-IN" sz="1700" u="none" strike="noStrike">
                          <a:effectLst/>
                        </a:rPr>
                        <a:t>27H</a:t>
                      </a:r>
                      <a:endParaRPr lang="en-IN" sz="1700" b="0" i="0" u="none" strike="noStrike">
                        <a:solidFill>
                          <a:srgbClr val="000000"/>
                        </a:solidFill>
                        <a:effectLst/>
                        <a:latin typeface="Calibri"/>
                      </a:endParaRPr>
                    </a:p>
                  </a:txBody>
                  <a:tcPr marL="7620" marR="7620" marT="7620" marB="0" anchor="ctr"/>
                </a:tc>
                <a:tc>
                  <a:txBody>
                    <a:bodyPr/>
                    <a:lstStyle/>
                    <a:p>
                      <a:pPr algn="l" fontAlgn="ctr"/>
                      <a:r>
                        <a:rPr lang="en-IN" sz="1700" u="none" strike="noStrike">
                          <a:effectLst/>
                        </a:rPr>
                        <a:t> </a:t>
                      </a:r>
                      <a:endParaRPr lang="en-IN" sz="1700" b="0" i="0" u="none" strike="noStrike">
                        <a:solidFill>
                          <a:srgbClr val="000000"/>
                        </a:solidFill>
                        <a:effectLst/>
                        <a:latin typeface="Calibri"/>
                      </a:endParaRPr>
                    </a:p>
                  </a:txBody>
                  <a:tcPr marL="7620" marR="7620" marT="7620" marB="0" anchor="ctr"/>
                </a:tc>
              </a:tr>
              <a:tr h="371475">
                <a:tc>
                  <a:txBody>
                    <a:bodyPr/>
                    <a:lstStyle/>
                    <a:p>
                      <a:pPr algn="ctr" fontAlgn="ctr"/>
                      <a:r>
                        <a:rPr lang="en-IN" sz="1700" u="none" strike="noStrike">
                          <a:effectLst/>
                        </a:rPr>
                        <a:t>28H</a:t>
                      </a:r>
                      <a:endParaRPr lang="en-IN" sz="1700" b="0" i="0" u="none" strike="noStrike">
                        <a:solidFill>
                          <a:srgbClr val="000000"/>
                        </a:solidFill>
                        <a:effectLst/>
                        <a:latin typeface="Calibri"/>
                      </a:endParaRPr>
                    </a:p>
                  </a:txBody>
                  <a:tcPr marL="7620" marR="7620" marT="7620" marB="0" anchor="ctr"/>
                </a:tc>
                <a:tc gridSpan="8">
                  <a:txBody>
                    <a:bodyPr/>
                    <a:lstStyle/>
                    <a:p>
                      <a:pPr algn="ctr" fontAlgn="ctr"/>
                      <a:r>
                        <a:rPr lang="en-IN" sz="1700" b="1" u="none" strike="noStrike" dirty="0">
                          <a:effectLst/>
                        </a:rPr>
                        <a:t>Bit addressable</a:t>
                      </a:r>
                      <a:endParaRPr lang="en-IN" sz="1700" b="1" i="0" u="none" strike="noStrike" dirty="0">
                        <a:solidFill>
                          <a:srgbClr val="000000"/>
                        </a:solidFill>
                        <a:effectLst/>
                        <a:latin typeface="Calibri"/>
                      </a:endParaRPr>
                    </a:p>
                  </a:txBody>
                  <a:tcPr marL="7620" marR="7620" marT="762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ctr" fontAlgn="ctr"/>
                      <a:r>
                        <a:rPr lang="en-IN" sz="1700" u="none" strike="noStrike" dirty="0">
                          <a:effectLst/>
                        </a:rPr>
                        <a:t>2FH</a:t>
                      </a:r>
                      <a:endParaRPr lang="en-IN" sz="1700" b="0" i="0" u="none" strike="noStrike" dirty="0">
                        <a:solidFill>
                          <a:srgbClr val="000000"/>
                        </a:solidFill>
                        <a:effectLst/>
                        <a:latin typeface="Calibri"/>
                      </a:endParaRPr>
                    </a:p>
                  </a:txBody>
                  <a:tcPr marL="7620" marR="7620" marT="7620" marB="0" anchor="ctr"/>
                </a:tc>
                <a:tc>
                  <a:txBody>
                    <a:bodyPr/>
                    <a:lstStyle/>
                    <a:p>
                      <a:pPr algn="l" fontAlgn="ctr"/>
                      <a:r>
                        <a:rPr lang="en-IN" sz="1700" u="none" strike="noStrike">
                          <a:effectLst/>
                        </a:rPr>
                        <a:t> </a:t>
                      </a:r>
                      <a:endParaRPr lang="en-IN" sz="1700" b="0" i="0" u="none" strike="noStrike">
                        <a:solidFill>
                          <a:srgbClr val="000000"/>
                        </a:solidFill>
                        <a:effectLst/>
                        <a:latin typeface="Calibri"/>
                      </a:endParaRPr>
                    </a:p>
                  </a:txBody>
                  <a:tcPr marL="7620" marR="7620" marT="7620" marB="0" anchor="ctr"/>
                </a:tc>
              </a:tr>
              <a:tr h="371475">
                <a:tc>
                  <a:txBody>
                    <a:bodyPr/>
                    <a:lstStyle/>
                    <a:p>
                      <a:pPr algn="ctr" fontAlgn="ctr"/>
                      <a:r>
                        <a:rPr lang="en-IN" sz="1700" u="none" strike="noStrike">
                          <a:effectLst/>
                        </a:rPr>
                        <a:t>30H</a:t>
                      </a:r>
                      <a:endParaRPr lang="en-IN" sz="1700" b="0" i="0" u="none" strike="noStrike">
                        <a:solidFill>
                          <a:srgbClr val="000000"/>
                        </a:solidFill>
                        <a:effectLst/>
                        <a:latin typeface="Calibri"/>
                      </a:endParaRPr>
                    </a:p>
                  </a:txBody>
                  <a:tcPr marL="7620" marR="7620" marT="7620" marB="0" anchor="ctr"/>
                </a:tc>
                <a:tc gridSpan="8">
                  <a:txBody>
                    <a:bodyPr/>
                    <a:lstStyle/>
                    <a:p>
                      <a:pPr algn="ctr" fontAlgn="ctr"/>
                      <a:r>
                        <a:rPr lang="en-IN" sz="1700" b="1" u="none" strike="noStrike" dirty="0">
                          <a:effectLst/>
                        </a:rPr>
                        <a:t>General purpose RAM</a:t>
                      </a:r>
                      <a:endParaRPr lang="en-IN" sz="1700" b="1" i="0" u="none" strike="noStrike" dirty="0">
                        <a:solidFill>
                          <a:srgbClr val="000000"/>
                        </a:solidFill>
                        <a:effectLst/>
                        <a:latin typeface="Calibri"/>
                      </a:endParaRPr>
                    </a:p>
                  </a:txBody>
                  <a:tcPr marL="7620" marR="7620" marT="762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ctr" fontAlgn="ctr"/>
                      <a:r>
                        <a:rPr lang="en-IN" sz="1700" u="none" strike="noStrike">
                          <a:effectLst/>
                        </a:rPr>
                        <a:t>7FH</a:t>
                      </a:r>
                      <a:endParaRPr lang="en-IN" sz="1700" b="0" i="0" u="none" strike="noStrike">
                        <a:solidFill>
                          <a:srgbClr val="000000"/>
                        </a:solidFill>
                        <a:effectLst/>
                        <a:latin typeface="Calibri"/>
                      </a:endParaRPr>
                    </a:p>
                  </a:txBody>
                  <a:tcPr marL="7620" marR="7620" marT="7620" marB="0" anchor="ctr"/>
                </a:tc>
                <a:tc>
                  <a:txBody>
                    <a:bodyPr/>
                    <a:lstStyle/>
                    <a:p>
                      <a:pPr algn="l" fontAlgn="ctr"/>
                      <a:r>
                        <a:rPr lang="en-IN" sz="1700" u="none" strike="noStrike" dirty="0">
                          <a:effectLst/>
                        </a:rPr>
                        <a:t> </a:t>
                      </a:r>
                      <a:endParaRPr lang="en-IN" sz="1700" b="0" i="0" u="none" strike="noStrike" dirty="0">
                        <a:solidFill>
                          <a:srgbClr val="000000"/>
                        </a:solidFill>
                        <a:effectLst/>
                        <a:latin typeface="Calibri"/>
                      </a:endParaRPr>
                    </a:p>
                  </a:txBody>
                  <a:tcPr marL="7620" marR="7620" marT="7620" marB="0" anchor="ctr"/>
                </a:tc>
              </a:tr>
            </a:tbl>
          </a:graphicData>
        </a:graphic>
      </p:graphicFrame>
    </p:spTree>
    <p:extLst>
      <p:ext uri="{BB962C8B-B14F-4D97-AF65-F5344CB8AC3E}">
        <p14:creationId xmlns:p14="http://schemas.microsoft.com/office/powerpoint/2010/main" val="27871311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228600" y="152400"/>
            <a:ext cx="861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endParaRPr lang="en-US" sz="2000">
              <a:latin typeface="Times New Roman" pitchFamily="18" charset="0"/>
            </a:endParaRPr>
          </a:p>
        </p:txBody>
      </p:sp>
      <p:sp>
        <p:nvSpPr>
          <p:cNvPr id="15363" name="Rectangle 3"/>
          <p:cNvSpPr>
            <a:spLocks noChangeArrowheads="1"/>
          </p:cNvSpPr>
          <p:nvPr/>
        </p:nvSpPr>
        <p:spPr bwMode="auto">
          <a:xfrm>
            <a:off x="228600" y="152400"/>
            <a:ext cx="87630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ctr">
              <a:lnSpc>
                <a:spcPct val="90000"/>
              </a:lnSpc>
              <a:spcBef>
                <a:spcPct val="20000"/>
              </a:spcBef>
            </a:pPr>
            <a:r>
              <a:rPr lang="en-US" sz="2800" b="1" dirty="0" smtClean="0">
                <a:latin typeface="Times New Roman" pitchFamily="18" charset="0"/>
              </a:rPr>
              <a:t>Special Function Register Of 8051 Microcontroller: </a:t>
            </a:r>
            <a:r>
              <a:rPr lang="en-US" sz="2800" b="1" dirty="0" smtClean="0">
                <a:latin typeface="Times New Roman" pitchFamily="18" charset="0"/>
              </a:rPr>
              <a:t>-</a:t>
            </a:r>
            <a:endParaRPr lang="en-US" sz="2800" b="1" dirty="0">
              <a:latin typeface="Times New Roman" pitchFamily="18" charset="0"/>
            </a:endParaRPr>
          </a:p>
          <a:p>
            <a:pPr marL="342900" indent="-342900">
              <a:lnSpc>
                <a:spcPct val="90000"/>
              </a:lnSpc>
              <a:spcBef>
                <a:spcPct val="20000"/>
              </a:spcBef>
            </a:pPr>
            <a:endParaRPr lang="en-US" sz="2800" b="1" dirty="0" smtClean="0">
              <a:latin typeface="Times New Roman" pitchFamily="18" charset="0"/>
            </a:endParaRPr>
          </a:p>
          <a:p>
            <a:pPr marL="342900" indent="-342900">
              <a:lnSpc>
                <a:spcPct val="90000"/>
              </a:lnSpc>
              <a:spcBef>
                <a:spcPct val="20000"/>
              </a:spcBef>
            </a:pPr>
            <a:r>
              <a:rPr lang="en-US" sz="2800" dirty="0" smtClean="0">
                <a:latin typeface="Times New Roman" pitchFamily="18" charset="0"/>
              </a:rPr>
              <a:t>Port 0 				Port1	</a:t>
            </a:r>
          </a:p>
          <a:p>
            <a:pPr marL="342900" indent="-342900">
              <a:lnSpc>
                <a:spcPct val="90000"/>
              </a:lnSpc>
              <a:spcBef>
                <a:spcPct val="20000"/>
              </a:spcBef>
            </a:pPr>
            <a:r>
              <a:rPr lang="en-US" sz="2800" dirty="0" smtClean="0">
                <a:latin typeface="Times New Roman" pitchFamily="18" charset="0"/>
              </a:rPr>
              <a:t>Port2					Port3	</a:t>
            </a:r>
          </a:p>
          <a:p>
            <a:pPr marL="342900" indent="-342900">
              <a:lnSpc>
                <a:spcPct val="90000"/>
              </a:lnSpc>
              <a:spcBef>
                <a:spcPct val="20000"/>
              </a:spcBef>
            </a:pPr>
            <a:r>
              <a:rPr lang="en-US" sz="2800" dirty="0" smtClean="0">
                <a:latin typeface="Times New Roman" pitchFamily="18" charset="0"/>
              </a:rPr>
              <a:t>SCON				SBUF</a:t>
            </a:r>
          </a:p>
          <a:p>
            <a:pPr marL="342900" indent="-342900">
              <a:lnSpc>
                <a:spcPct val="90000"/>
              </a:lnSpc>
              <a:spcBef>
                <a:spcPct val="20000"/>
              </a:spcBef>
            </a:pPr>
            <a:r>
              <a:rPr lang="en-US" sz="2800" dirty="0" smtClean="0">
                <a:latin typeface="Times New Roman" pitchFamily="18" charset="0"/>
              </a:rPr>
              <a:t>Stack Pointer</a:t>
            </a:r>
            <a:r>
              <a:rPr lang="en-US" sz="2800" dirty="0">
                <a:latin typeface="Times New Roman" pitchFamily="18" charset="0"/>
              </a:rPr>
              <a:t> </a:t>
            </a:r>
            <a:r>
              <a:rPr lang="en-US" sz="2800" dirty="0" smtClean="0">
                <a:latin typeface="Times New Roman" pitchFamily="18" charset="0"/>
              </a:rPr>
              <a:t>(SP)				</a:t>
            </a:r>
          </a:p>
          <a:p>
            <a:pPr marL="342900" indent="-342900">
              <a:lnSpc>
                <a:spcPct val="90000"/>
              </a:lnSpc>
              <a:spcBef>
                <a:spcPct val="20000"/>
              </a:spcBef>
            </a:pPr>
            <a:r>
              <a:rPr lang="en-US" sz="2800" dirty="0" smtClean="0">
                <a:latin typeface="Times New Roman" pitchFamily="18" charset="0"/>
              </a:rPr>
              <a:t>DPTR (DPL and DPH)			</a:t>
            </a:r>
          </a:p>
          <a:p>
            <a:pPr marL="342900" indent="-342900">
              <a:lnSpc>
                <a:spcPct val="90000"/>
              </a:lnSpc>
              <a:spcBef>
                <a:spcPct val="20000"/>
              </a:spcBef>
            </a:pPr>
            <a:r>
              <a:rPr lang="en-US" sz="2800" dirty="0" smtClean="0">
                <a:latin typeface="Times New Roman" pitchFamily="18" charset="0"/>
              </a:rPr>
              <a:t>PCON				PSW			</a:t>
            </a:r>
          </a:p>
          <a:p>
            <a:pPr marL="342900" indent="-342900">
              <a:lnSpc>
                <a:spcPct val="90000"/>
              </a:lnSpc>
              <a:spcBef>
                <a:spcPct val="20000"/>
              </a:spcBef>
            </a:pPr>
            <a:r>
              <a:rPr lang="en-US" sz="2800" dirty="0" smtClean="0">
                <a:latin typeface="Times New Roman" pitchFamily="18" charset="0"/>
              </a:rPr>
              <a:t>Accumulator			B</a:t>
            </a:r>
            <a:r>
              <a:rPr lang="en-US" sz="2800" dirty="0">
                <a:latin typeface="Times New Roman" pitchFamily="18" charset="0"/>
              </a:rPr>
              <a:t>	</a:t>
            </a:r>
            <a:endParaRPr lang="en-US" sz="2800" dirty="0" smtClean="0">
              <a:latin typeface="Times New Roman" pitchFamily="18" charset="0"/>
            </a:endParaRPr>
          </a:p>
          <a:p>
            <a:pPr marL="342900" indent="-342900">
              <a:lnSpc>
                <a:spcPct val="90000"/>
              </a:lnSpc>
              <a:spcBef>
                <a:spcPct val="20000"/>
              </a:spcBef>
            </a:pPr>
            <a:r>
              <a:rPr lang="en-US" sz="2800" dirty="0" smtClean="0">
                <a:latin typeface="Times New Roman" pitchFamily="18" charset="0"/>
              </a:rPr>
              <a:t>TMOD					</a:t>
            </a:r>
          </a:p>
          <a:p>
            <a:pPr marL="342900" indent="-342900">
              <a:lnSpc>
                <a:spcPct val="90000"/>
              </a:lnSpc>
              <a:spcBef>
                <a:spcPct val="20000"/>
              </a:spcBef>
            </a:pPr>
            <a:r>
              <a:rPr lang="en-US" sz="2800" dirty="0" smtClean="0">
                <a:latin typeface="Times New Roman" pitchFamily="18" charset="0"/>
              </a:rPr>
              <a:t>TL0					TL1	</a:t>
            </a:r>
          </a:p>
          <a:p>
            <a:pPr marL="342900" indent="-342900">
              <a:lnSpc>
                <a:spcPct val="90000"/>
              </a:lnSpc>
              <a:spcBef>
                <a:spcPct val="20000"/>
              </a:spcBef>
            </a:pPr>
            <a:r>
              <a:rPr lang="en-US" sz="2800" dirty="0" smtClean="0">
                <a:latin typeface="Times New Roman" pitchFamily="18" charset="0"/>
              </a:rPr>
              <a:t>TH0					TH1</a:t>
            </a:r>
          </a:p>
        </p:txBody>
      </p:sp>
    </p:spTree>
    <p:extLst>
      <p:ext uri="{BB962C8B-B14F-4D97-AF65-F5344CB8AC3E}">
        <p14:creationId xmlns:p14="http://schemas.microsoft.com/office/powerpoint/2010/main" val="7814138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4815</TotalTime>
  <Words>732</Words>
  <Application>Microsoft Office PowerPoint</Application>
  <PresentationFormat>On-screen Show (4:3)</PresentationFormat>
  <Paragraphs>192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 Malik</dc:creator>
  <cp:lastModifiedBy>HP</cp:lastModifiedBy>
  <cp:revision>116</cp:revision>
  <dcterms:created xsi:type="dcterms:W3CDTF">2019-01-09T04:15:08Z</dcterms:created>
  <dcterms:modified xsi:type="dcterms:W3CDTF">2024-02-22T11:19:19Z</dcterms:modified>
</cp:coreProperties>
</file>