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58" r:id="rId5"/>
    <p:sldId id="259" r:id="rId6"/>
    <p:sldId id="276" r:id="rId7"/>
    <p:sldId id="260" r:id="rId8"/>
    <p:sldId id="265" r:id="rId9"/>
    <p:sldId id="275" r:id="rId10"/>
    <p:sldId id="261" r:id="rId11"/>
    <p:sldId id="266" r:id="rId12"/>
    <p:sldId id="277" r:id="rId13"/>
    <p:sldId id="262" r:id="rId14"/>
    <p:sldId id="267" r:id="rId15"/>
    <p:sldId id="274" r:id="rId16"/>
    <p:sldId id="263" r:id="rId17"/>
    <p:sldId id="268" r:id="rId18"/>
    <p:sldId id="264" r:id="rId19"/>
    <p:sldId id="269" r:id="rId20"/>
    <p:sldId id="278" r:id="rId2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1" d="100"/>
          <a:sy n="81" d="100"/>
        </p:scale>
        <p:origin x="1502" y="4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5BCC830-CCF6-4C14-9B8A-ED6CE5E0DC6F}"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5CEE1E1-46DE-43B1-B8A1-8BF6585CF4DD}" type="slidenum">
              <a:rPr kumimoji="0" lang="en-US"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10" name="Rectangle 9"/>
          <p:cNvSpPr/>
          <p:nvPr/>
        </p:nvSpPr>
        <p:spPr bwMode="white">
          <a:xfrm>
            <a:off x="0" y="5970588"/>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9525" y="6053138"/>
            <a:ext cx="224948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3" name="Date Placeholder 27"/>
          <p:cNvSpPr>
            <a:spLocks noGrp="1"/>
          </p:cNvSpPr>
          <p:nvPr>
            <p:ph type="dt" sz="half" idx="2"/>
          </p:nvPr>
        </p:nvSpPr>
        <p:spPr>
          <a:xfrm>
            <a:off x="76200" y="6069013"/>
            <a:ext cx="2057400" cy="685800"/>
          </a:xfrm>
          <a:prstGeom prst="rect">
            <a:avLst/>
          </a:prstGeom>
        </p:spPr>
        <p:txBody>
          <a:bodyPr vert="horz" anchor="ctr" anchorCtr="0">
            <a:noAutofit/>
          </a:bodyPr>
          <a:lstStyle>
            <a:lvl1pPr algn="ctr">
              <a:defRPr sz="2000">
                <a:solidFill>
                  <a:srgbClr val="FFFFFF"/>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CE01A7F-7B4A-4DEB-A193-786FD9ADC840}" type="datetime1">
              <a:rPr kumimoji="0" 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sz="20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5" name="Footer Placeholder 16"/>
          <p:cNvSpPr>
            <a:spLocks noGrp="1"/>
          </p:cNvSpPr>
          <p:nvPr>
            <p:ph type="ftr" sz="quarter" idx="3"/>
          </p:nvPr>
        </p:nvSpPr>
        <p:spPr>
          <a:xfrm>
            <a:off x="2085975" y="236538"/>
            <a:ext cx="5867400" cy="365125"/>
          </a:xfrm>
          <a:prstGeom prst="rect">
            <a:avLst/>
          </a:prstGeom>
        </p:spPr>
        <p:txBody>
          <a:bodyPr vert="horz" anchor="ctr"/>
          <a:lstStyle>
            <a:lvl1pPr algn="r">
              <a:defRPr>
                <a:solidFill>
                  <a:schemeClr val="tx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6" name="Slide Number Placeholder 28"/>
          <p:cNvSpPr>
            <a:spLocks noGrp="1"/>
          </p:cNvSpPr>
          <p:nvPr>
            <p:ph type="sldNum" sz="quarter" idx="4"/>
          </p:nvPr>
        </p:nvSpPr>
        <p:spPr>
          <a:xfrm>
            <a:off x="8001000" y="228600"/>
            <a:ext cx="838200" cy="381000"/>
          </a:xfrm>
          <a:prstGeom prst="rect">
            <a:avLst/>
          </a:prstGeom>
        </p:spPr>
        <p:txBody>
          <a:bodyPr vert="horz" wrap="square" lIns="91440" tIns="45720" rIns="91440" bIns="45720" numCol="1" anchor="ctr" anchorCtr="0" compatLnSpc="1">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346C814-91A7-4DCC-BF44-BEF10EF712B9}" type="slidenum">
              <a:rPr kumimoji="0" lang="en-US" altLang="en-US" sz="1400" b="1" i="0" u="none" strike="noStrike" kern="1200" cap="none" spc="0" normalizeH="0" baseline="0" noProof="0" smtClean="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7AB0103-3384-4C44-B5F5-8388B199C301}"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F3D8CC41-1A08-4029-891C-C54D38971E4C}" type="slidenum">
              <a:rPr kumimoji="0" lang="en-US"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Date Placeholder 3"/>
          <p:cNvSpPr>
            <a:spLocks noGrp="1"/>
          </p:cNvSpPr>
          <p:nvPr>
            <p:ph type="dt" sz="half" idx="2"/>
          </p:nvPr>
        </p:nvSpPr>
        <p:spPr>
          <a:xfrm>
            <a:off x="6553200" y="6248400"/>
            <a:ext cx="22098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A740A8D-9B1B-49B7-AEC7-3D0A5D3216B2}"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5" name="Footer Placeholder 4"/>
          <p:cNvSpPr>
            <a:spLocks noGrp="1"/>
          </p:cNvSpPr>
          <p:nvPr>
            <p:ph type="ftr" sz="quarter" idx="3"/>
          </p:nvPr>
        </p:nvSpPr>
        <p:spPr>
          <a:xfrm>
            <a:off x="457200" y="6248400"/>
            <a:ext cx="5573713" cy="365125"/>
          </a:xfrm>
          <a:prstGeom prst="rect">
            <a:avLst/>
          </a:prstGeom>
        </p:spPr>
        <p:txBody>
          <a:bodyPr vert="horz"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6" name="Slide Number Placeholder 5"/>
          <p:cNvSpPr>
            <a:spLocks noGrp="1"/>
          </p:cNvSpPr>
          <p:nvPr>
            <p:ph type="sldNum" sz="quarter" idx="4"/>
          </p:nvPr>
        </p:nvSpPr>
        <p:spPr>
          <a:xfrm rot="5400000">
            <a:off x="5989638" y="144463"/>
            <a:ext cx="533400" cy="244475"/>
          </a:xfrm>
          <a:prstGeom prst="rect">
            <a:avLst/>
          </a:prstGeom>
        </p:spPr>
        <p:txBody>
          <a:bodyPr vert="horz" wrap="square" lIns="91440" tIns="45720" rIns="91440" bIns="45720" numCol="1" anchor="ctr" anchorCtr="0" compatLnSpc="1">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84EEDF3-E6DB-440E-91BF-C8E5207008FF}" type="slidenum">
              <a:rPr kumimoji="0" lang="en-US"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7AB0103-3384-4C44-B5F5-8388B199C301}"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F3D8CC41-1A08-4029-891C-C54D38971E4C}" type="slidenum">
              <a:rPr kumimoji="0" lang="en-US"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a:p>
        </p:txBody>
      </p:sp>
      <p:sp>
        <p:nvSpPr>
          <p:cNvPr id="13" name="Date Placeholder 11"/>
          <p:cNvSpPr>
            <a:spLocks noGrp="1"/>
          </p:cNvSpPr>
          <p:nvPr>
            <p:ph type="dt" sz="half" idx="2"/>
          </p:nvPr>
        </p:nvSpPr>
        <p:spPr>
          <a:xfrm>
            <a:off x="6096000" y="6248400"/>
            <a:ext cx="26670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29D7AD1-E8D6-4160-8FA5-C50E46C7914C}"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5" name="Slide Number Placeholder 12"/>
          <p:cNvSpPr>
            <a:spLocks noGrp="1"/>
          </p:cNvSpPr>
          <p:nvPr>
            <p:ph type="sldNum" sz="quarter" idx="4"/>
          </p:nvPr>
        </p:nvSpPr>
        <p:spPr>
          <a:xfrm>
            <a:off x="0" y="1752600"/>
            <a:ext cx="1295400" cy="701675"/>
          </a:xfrm>
          <a:prstGeom prst="rect">
            <a:avLst/>
          </a:prstGeom>
        </p:spPr>
        <p:txBody>
          <a:bodyPr vert="horz" wrap="square" lIns="91440" tIns="45720" rIns="91440" bIns="45720" numCol="1" anchor="ctr" anchorCtr="0" compatLnSpc="1">
            <a:noAutofit/>
          </a:bodyPr>
          <a:lstStyle>
            <a:lvl1pPr>
              <a:defRPr sz="2400"/>
            </a:lvl1pPr>
          </a:lstStyle>
          <a:p>
            <a:pPr marL="0" marR="0" lvl="0" indent="0" algn="ctr" defTabSz="914400" rtl="0" eaLnBrk="1" fontAlgn="base" latinLnBrk="0" hangingPunct="1">
              <a:lnSpc>
                <a:spcPct val="100000"/>
              </a:lnSpc>
              <a:spcBef>
                <a:spcPct val="0"/>
              </a:spcBef>
              <a:spcAft>
                <a:spcPct val="0"/>
              </a:spcAft>
              <a:buClrTx/>
              <a:buSzTx/>
              <a:buFontTx/>
              <a:buNone/>
              <a:defRPr/>
            </a:pPr>
            <a:fld id="{8504A58F-B879-4B48-BF22-D3BADCC4F985}" type="slidenum">
              <a:rPr kumimoji="0" lang="en-US" altLang="en-US" sz="2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2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6" name="Footer Placeholder 13"/>
          <p:cNvSpPr>
            <a:spLocks noGrp="1"/>
          </p:cNvSpPr>
          <p:nvPr>
            <p:ph type="ftr" sz="quarter" idx="3"/>
          </p:nvPr>
        </p:nvSpPr>
        <p:spPr>
          <a:xfrm>
            <a:off x="609600" y="6248400"/>
            <a:ext cx="5421313" cy="365125"/>
          </a:xfrm>
          <a:prstGeom prst="rect">
            <a:avLst/>
          </a:prstGeom>
        </p:spPr>
        <p:txBody>
          <a:bodyPr vert="horz"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7"/>
          <p:cNvSpPr>
            <a:spLocks noGrp="1"/>
          </p:cNvSpPr>
          <p:nvPr>
            <p:ph type="dt" sz="half" idx="12"/>
          </p:nvPr>
        </p:nvSpPr>
        <p:spPr>
          <a:xfrm>
            <a:off x="6096000" y="6248400"/>
            <a:ext cx="26670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D6EFECA-A2D2-4E31-98CA-020DF34D8C18}"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Slide Number Placeholder 9"/>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12D2F11-2F4A-4D19-A01A-8853C4150DF8}" type="slidenum">
              <a:rPr kumimoji="0" lang="en-US"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2" name="Footer Placeholder 11"/>
          <p:cNvSpPr>
            <a:spLocks noGrp="1"/>
          </p:cNvSpPr>
          <p:nvPr>
            <p:ph type="ftr" sz="quarter" idx="3"/>
          </p:nvPr>
        </p:nvSpPr>
        <p:spPr>
          <a:xfrm>
            <a:off x="609600" y="6248400"/>
            <a:ext cx="5421313" cy="365125"/>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0" name="Date Placeholder 9"/>
          <p:cNvSpPr>
            <a:spLocks noGrp="1"/>
          </p:cNvSpPr>
          <p:nvPr>
            <p:ph type="dt" sz="half" idx="12"/>
          </p:nvPr>
        </p:nvSpPr>
        <p:spPr>
          <a:xfrm>
            <a:off x="6096000" y="6248400"/>
            <a:ext cx="26670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66E6F50-FDDA-4ACC-B389-561C459F98F0}"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Slide Number Placeholder 11"/>
          <p:cNvSpPr>
            <a:spLocks noGrp="1"/>
          </p:cNvSpPr>
          <p:nvPr>
            <p:ph type="sldNum" sz="quarter" idx="14"/>
          </p:nvPr>
        </p:nvSpPr>
        <p:spPr>
          <a:xfrm>
            <a:off x="0" y="1271588"/>
            <a:ext cx="533400" cy="244475"/>
          </a:xfrm>
          <a:prstGeom prst="rect">
            <a:avLst/>
          </a:prstGeom>
        </p:spPr>
        <p:txBody>
          <a:bodyPr vert="horz" wrap="square" lIns="91440" tIns="45720" rIns="91440" bIns="45720" numCol="1" anchor="ctr" anchorCtr="0" compatLnSpc="1">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39B4606-8045-4FD2-AF30-C952AFB84DAE}" type="slidenum">
              <a:rPr kumimoji="0" lang="en-US"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2" name="Footer Placeholder 13"/>
          <p:cNvSpPr>
            <a:spLocks noGrp="1"/>
          </p:cNvSpPr>
          <p:nvPr>
            <p:ph type="ftr" sz="quarter" idx="13"/>
          </p:nvPr>
        </p:nvSpPr>
        <p:spPr>
          <a:xfrm>
            <a:off x="609600" y="6248400"/>
            <a:ext cx="5421313" cy="365125"/>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7AB0103-3384-4C44-B5F5-8388B199C301}"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F3D8CC41-1A08-4029-891C-C54D38971E4C}" type="slidenum">
              <a:rPr kumimoji="0" lang="en-US"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0" name="Date Placeholder 1"/>
          <p:cNvSpPr>
            <a:spLocks noGrp="1"/>
          </p:cNvSpPr>
          <p:nvPr>
            <p:ph type="dt" sz="half" idx="2"/>
          </p:nvPr>
        </p:nvSpPr>
        <p:spPr>
          <a:xfrm>
            <a:off x="6096000" y="6248400"/>
            <a:ext cx="26670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40D9EF0-B6DD-46E8-A022-312616451C8E}"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Footer Placeholder 2"/>
          <p:cNvSpPr>
            <a:spLocks noGrp="1"/>
          </p:cNvSpPr>
          <p:nvPr>
            <p:ph type="ftr" sz="quarter" idx="3"/>
          </p:nvPr>
        </p:nvSpPr>
        <p:spPr>
          <a:xfrm>
            <a:off x="609600" y="6248400"/>
            <a:ext cx="5421313" cy="365125"/>
          </a:xfrm>
          <a:prstGeom prst="rect">
            <a:avLst/>
          </a:prstGeom>
        </p:spPr>
        <p:txBody>
          <a:bodyPr vert="horz"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3"/>
          <p:cNvSpPr>
            <a:spLocks noGrp="1"/>
          </p:cNvSpPr>
          <p:nvPr>
            <p:ph type="sldNum" sz="quarter" idx="4"/>
          </p:nvPr>
        </p:nvSpPr>
        <p:spPr>
          <a:xfrm>
            <a:off x="0" y="6248400"/>
            <a:ext cx="533400" cy="381000"/>
          </a:xfrm>
          <a:prstGeom prst="rect">
            <a:avLst/>
          </a:prstGeom>
        </p:spPr>
        <p:txBody>
          <a:bodyPr vert="horz" wrap="square" lIns="91440" tIns="45720" rIns="91440" bIns="45720" numCol="1" anchor="ctr" anchorCtr="0" compatLnSpc="1">
            <a:normAutofit/>
          </a:bodyPr>
          <a:lstStyle>
            <a:lvl1pPr>
              <a:defRPr>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B9941EE-9A71-4587-898F-A736904800EA}" type="slidenum">
              <a:rPr kumimoji="0" lang="en-US" altLang="en-US" sz="1400" b="1" i="0" u="none" strike="noStrike" kern="1200" cap="none" spc="0" normalizeH="0" baseline="0" noProof="0" smtClean="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F7AB0103-3384-4C44-B5F5-8388B199C301}"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F3D8CC41-1A08-4029-891C-C54D38971E4C}" type="slidenum">
              <a:rPr kumimoji="0" lang="en-US"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1544638" y="4654550"/>
            <a:ext cx="759936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Date Placeholder 11"/>
          <p:cNvSpPr>
            <a:spLocks noGrp="1"/>
          </p:cNvSpPr>
          <p:nvPr>
            <p:ph type="dt" sz="half" idx="12"/>
          </p:nvPr>
        </p:nvSpPr>
        <p:spPr>
          <a:xfrm>
            <a:off x="6248400" y="6248400"/>
            <a:ext cx="26670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84E0E7A-673C-4EFC-9A62-5F56A8B431F9}"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6" name="Slide Number Placeholder 12"/>
          <p:cNvSpPr>
            <a:spLocks noGrp="1"/>
          </p:cNvSpPr>
          <p:nvPr>
            <p:ph type="sldNum" sz="quarter" idx="4"/>
          </p:nvPr>
        </p:nvSpPr>
        <p:spPr>
          <a:xfrm>
            <a:off x="0" y="4667250"/>
            <a:ext cx="1447800" cy="663575"/>
          </a:xfrm>
          <a:prstGeom prst="rect">
            <a:avLst/>
          </a:prstGeom>
        </p:spPr>
        <p:txBody>
          <a:bodyPr vert="horz" wrap="square" lIns="91440" tIns="45720" rIns="91440" bIns="45720" numCol="1" anchor="ctr" anchorCtr="0" compatLnSpc="1">
            <a:normAutofit/>
          </a:bodyPr>
          <a:lstStyle>
            <a:lvl1pPr>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fld id="{B208763D-E875-4EB6-9EF3-CC03C75DA692}" type="slidenum">
              <a:rPr kumimoji="0" lang="en-US" altLang="en-US" sz="28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28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7" name="Footer Placeholder 13"/>
          <p:cNvSpPr>
            <a:spLocks noGrp="1"/>
          </p:cNvSpPr>
          <p:nvPr>
            <p:ph type="ftr" sz="quarter" idx="3"/>
          </p:nvPr>
        </p:nvSpPr>
        <p:spPr>
          <a:xfrm>
            <a:off x="1600200" y="6248400"/>
            <a:ext cx="4572000" cy="365125"/>
          </a:xfrm>
          <a:prstGeom prst="rect">
            <a:avLst/>
          </a:prstGeom>
        </p:spPr>
        <p:txBody>
          <a:bodyPr vert="horz"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21"/>
          <p:cNvSpPr>
            <a:spLocks noGrp="1"/>
          </p:cNvSpPr>
          <p:nvPr>
            <p:ph type="title"/>
          </p:nvPr>
        </p:nvSpPr>
        <p:spPr>
          <a:xfrm>
            <a:off x="609600" y="228600"/>
            <a:ext cx="8153400" cy="9906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12"/>
          <p:cNvSpPr>
            <a:spLocks noGrp="1"/>
          </p:cNvSpPr>
          <p:nvPr>
            <p:ph type="body" idx="1"/>
          </p:nvPr>
        </p:nvSpPr>
        <p:spPr>
          <a:xfrm>
            <a:off x="612775" y="1600200"/>
            <a:ext cx="81534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7AB0103-3384-4C44-B5F5-8388B199C301}" type="datetime1">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Gursharan Singh Tatla</a:t>
            </a:r>
            <a:endParaRPr kumimoji="0" lang="en-US" sz="14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normAutofit/>
          </a:bodyPr>
          <a:lstStyle>
            <a:lvl1pPr algn="ctr">
              <a:defRPr sz="1400" b="1">
                <a:solidFill>
                  <a:srgbClr val="FFFFFF"/>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3D8CC41-1A08-4029-891C-C54D38971E4C}" type="slidenum">
              <a:rPr kumimoji="0" lang="en-US" altLang="en-US" sz="1400" b="1"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fld>
            <a:endParaRPr kumimoji="0" lang="en-US" alt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defRPr>
      </a:lvl2pPr>
      <a:lvl3pPr algn="l" rtl="0" eaLnBrk="0" fontAlgn="base" hangingPunct="0">
        <a:spcBef>
          <a:spcPct val="0"/>
        </a:spcBef>
        <a:spcAft>
          <a:spcPct val="0"/>
        </a:spcAft>
        <a:defRPr sz="4400">
          <a:solidFill>
            <a:schemeClr val="tx2"/>
          </a:solidFill>
          <a:latin typeface="Tw Cen MT" panose="020B0602020104020603" pitchFamily="34" charset="0"/>
        </a:defRPr>
      </a:lvl3pPr>
      <a:lvl4pPr algn="l" rtl="0" eaLnBrk="0" fontAlgn="base" hangingPunct="0">
        <a:spcBef>
          <a:spcPct val="0"/>
        </a:spcBef>
        <a:spcAft>
          <a:spcPct val="0"/>
        </a:spcAft>
        <a:defRPr sz="4400">
          <a:solidFill>
            <a:schemeClr val="tx2"/>
          </a:solidFill>
          <a:latin typeface="Tw Cen MT" panose="020B0602020104020603" pitchFamily="34" charset="0"/>
        </a:defRPr>
      </a:lvl4pPr>
      <a:lvl5pPr algn="l" rtl="0" eaLnBrk="0" fontAlgn="base" hangingPunct="0">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431925" y="1576388"/>
            <a:ext cx="7407275" cy="1471613"/>
          </a:xfrm>
        </p:spPr>
        <p:txBody>
          <a:bodyPr vert="horz" wrap="square" lIns="91440" tIns="45720" rIns="91440" bIns="45720" numCol="1" anchor="b"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all" spc="0" normalizeH="0" baseline="0" noProof="0" dirty="0">
                <a:ln>
                  <a:noFill/>
                </a:ln>
                <a:solidFill>
                  <a:schemeClr val="tx2">
                    <a:satMod val="130000"/>
                  </a:schemeClr>
                </a:solidFill>
                <a:effectLst/>
                <a:uLnTx/>
                <a:uFillTx/>
                <a:latin typeface="+mj-lt"/>
                <a:ea typeface="+mj-ea"/>
                <a:cs typeface="+mj-cs"/>
              </a:rPr>
              <a:t>ADDRESSING MODES OF 8085</a:t>
            </a:r>
            <a:endParaRPr kumimoji="0" lang="en-US" sz="4800" b="1" i="0" u="none" strike="noStrike" kern="1200" cap="all" spc="0" normalizeH="0" baseline="0" noProof="0" dirty="0">
              <a:ln>
                <a:noFill/>
              </a:ln>
              <a:solidFill>
                <a:schemeClr val="tx2">
                  <a:satMod val="130000"/>
                </a:schemeClr>
              </a:solidFill>
              <a:effectLst/>
              <a:uLnTx/>
              <a:uFillTx/>
              <a:latin typeface="+mj-lt"/>
              <a:ea typeface="+mj-ea"/>
              <a:cs typeface="+mj-cs"/>
            </a:endParaRPr>
          </a:p>
        </p:txBody>
      </p:sp>
      <p:sp>
        <p:nvSpPr>
          <p:cNvPr id="10243" name="Subtitle 5"/>
          <p:cNvSpPr>
            <a:spLocks noGrp="1"/>
          </p:cNvSpPr>
          <p:nvPr>
            <p:ph type="subTitle" idx="1"/>
          </p:nvPr>
        </p:nvSpPr>
        <p:spPr>
          <a:ln/>
        </p:spPr>
        <p:txBody>
          <a:bodyPr vert="horz" wrap="square" lIns="91440" tIns="45720" rIns="91440" bIns="45720" anchor="ctr" anchorCtr="0"/>
          <a:p>
            <a:pPr eaLnBrk="1" hangingPunct="1">
              <a:buSzPct val="60000"/>
            </a:pPr>
            <a:endParaRPr lang="en-US" altLang="en-US" kern="1200" dirty="0">
              <a:solidFill>
                <a:srgbClr val="FFFFFF"/>
              </a:solidFill>
              <a:latin typeface="+mn-lt"/>
              <a:ea typeface="+mn-ea"/>
              <a:cs typeface="+mn-cs"/>
            </a:endParaRPr>
          </a:p>
        </p:txBody>
      </p:sp>
      <p:sp>
        <p:nvSpPr>
          <p:cNvPr id="10244" name="Slide Number Placeholder 3"/>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en-US" sz="1400" b="1" kern="1200" dirty="0">
                <a:latin typeface="Arial" panose="020B0604020202020204" pitchFamily="34" charset="0"/>
                <a:ea typeface="+mn-ea"/>
                <a:cs typeface="Arial" panose="020B0604020202020204" pitchFamily="34" charset="0"/>
              </a:rPr>
            </a:fld>
            <a:endParaRPr lang="en-US" altLang="en-US" sz="1400" b="1" kern="1200"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1"/>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en-US" sz="1400" b="1" kern="1200" dirty="0">
                <a:latin typeface="Arial" panose="020B0604020202020204" pitchFamily="34" charset="0"/>
                <a:ea typeface="+mn-ea"/>
                <a:cs typeface="Arial" panose="020B0604020202020204" pitchFamily="34" charset="0"/>
              </a:rPr>
            </a:fld>
            <a:endParaRPr lang="en-US" altLang="en-US" sz="1400" b="1" kern="1200" dirty="0">
              <a:latin typeface="Arial" panose="020B0604020202020204" pitchFamily="34" charset="0"/>
              <a:ea typeface="Arial" panose="020B0604020202020204" pitchFamily="34" charset="0"/>
              <a:cs typeface="Arial" panose="020B0604020202020204" pitchFamily="34" charset="0"/>
            </a:endParaRPr>
          </a:p>
        </p:txBody>
      </p:sp>
      <p:pic>
        <p:nvPicPr>
          <p:cNvPr id="17411" name="Picture 2"/>
          <p:cNvPicPr>
            <a:picLocks noChangeAspect="1"/>
          </p:cNvPicPr>
          <p:nvPr/>
        </p:nvPicPr>
        <p:blipFill>
          <a:blip r:embed="rId1"/>
          <a:stretch>
            <a:fillRect/>
          </a:stretch>
        </p:blipFill>
        <p:spPr>
          <a:xfrm>
            <a:off x="0" y="2633663"/>
            <a:ext cx="9144000" cy="15906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228600" y="1143000"/>
            <a:ext cx="8386445" cy="3844925"/>
          </a:xfrm>
          <a:prstGeom prst="rect">
            <a:avLst/>
          </a:prstGeom>
        </p:spPr>
        <p:txBody>
          <a:bodyPr wrap="square">
            <a:noAutofit/>
          </a:bodyPr>
          <a:p>
            <a:pPr algn="just">
              <a:buBlip>
                <a:blip r:embed="rId1"/>
              </a:buBlip>
            </a:pPr>
            <a:r>
              <a:rPr lang="en-US" sz="2800" b="0" i="0" dirty="0">
                <a:solidFill>
                  <a:srgbClr val="3C4852"/>
                </a:solidFill>
                <a:effectLst/>
                <a:latin typeface="Times New Roman" panose="02020603050405020304" charset="0"/>
                <a:cs typeface="Times New Roman" panose="02020603050405020304" charset="0"/>
              </a:rPr>
              <a:t>In this addressing mode, the data on which the operation is to be performed is stored in some memory location. This memory location is specified in a register pair. The instruction then specifies this register pair. Examples of instructions that use register indirect addressing mode are:</a:t>
            </a:r>
            <a:endParaRPr lang="en-US" sz="2800" b="0" i="0" dirty="0">
              <a:solidFill>
                <a:srgbClr val="3C4852"/>
              </a:solidFill>
              <a:effectLst/>
              <a:latin typeface="Times New Roman" panose="02020603050405020304" charset="0"/>
              <a:cs typeface="Times New Roman" panose="02020603050405020304" charset="0"/>
            </a:endParaRPr>
          </a:p>
          <a:p>
            <a:pPr algn="just">
              <a:buBlip>
                <a:blip r:embed="rId1"/>
              </a:buBlip>
            </a:pPr>
            <a:r>
              <a:rPr lang="en-US" sz="2800" dirty="0">
                <a:latin typeface="Times New Roman" panose="02020603050405020304" charset="0"/>
                <a:cs typeface="Times New Roman" panose="02020603050405020304" charset="0"/>
                <a:sym typeface="+mn-ea"/>
              </a:rPr>
              <a:t>Large address space </a:t>
            </a:r>
            <a:endParaRPr lang="en-US" sz="2800" dirty="0">
              <a:latin typeface="Times New Roman" panose="02020603050405020304" charset="0"/>
              <a:cs typeface="Times New Roman" panose="02020603050405020304" charset="0"/>
            </a:endParaRPr>
          </a:p>
          <a:p>
            <a:pPr algn="just">
              <a:buBlip>
                <a:blip r:embed="rId1"/>
              </a:buBlip>
            </a:pPr>
            <a:r>
              <a:rPr lang="en-US" sz="2800" dirty="0">
                <a:latin typeface="Times New Roman" panose="02020603050405020304" charset="0"/>
                <a:cs typeface="Times New Roman" panose="02020603050405020304" charset="0"/>
                <a:sym typeface="+mn-ea"/>
              </a:rPr>
              <a:t>2n where n = word length</a:t>
            </a:r>
            <a:endParaRPr lang="en-US" sz="2800" dirty="0">
              <a:latin typeface="Times New Roman" panose="02020603050405020304" charset="0"/>
              <a:cs typeface="Times New Roman" panose="02020603050405020304" charset="0"/>
            </a:endParaRPr>
          </a:p>
          <a:p>
            <a:pPr algn="just">
              <a:buBlip>
                <a:blip r:embed="rId1"/>
              </a:buBlip>
            </a:pPr>
            <a:r>
              <a:rPr lang="en-US" sz="2800" dirty="0">
                <a:latin typeface="Times New Roman" panose="02020603050405020304" charset="0"/>
                <a:cs typeface="Times New Roman" panose="02020603050405020304" charset="0"/>
                <a:sym typeface="+mn-ea"/>
              </a:rPr>
              <a:t>May be nested, multilevel, cascaded</a:t>
            </a:r>
            <a:endParaRPr lang="en-US" sz="2800" dirty="0">
              <a:latin typeface="Times New Roman" panose="02020603050405020304" charset="0"/>
              <a:cs typeface="Times New Roman" panose="02020603050405020304" charset="0"/>
            </a:endParaRPr>
          </a:p>
          <a:p>
            <a:pPr algn="just">
              <a:buBlip>
                <a:blip r:embed="rId1"/>
              </a:buBlip>
            </a:pPr>
            <a:r>
              <a:rPr lang="en-US" sz="2800" dirty="0">
                <a:latin typeface="Times New Roman" panose="02020603050405020304" charset="0"/>
                <a:cs typeface="Times New Roman" panose="02020603050405020304" charset="0"/>
                <a:sym typeface="+mn-ea"/>
              </a:rPr>
              <a:t>Multiple memory accesses to find operand</a:t>
            </a:r>
            <a:endParaRPr lang="en-US" sz="2800" dirty="0">
              <a:latin typeface="Times New Roman" panose="02020603050405020304" charset="0"/>
              <a:cs typeface="Times New Roman" panose="02020603050405020304" charset="0"/>
            </a:endParaRPr>
          </a:p>
          <a:p>
            <a:pPr algn="just">
              <a:buBlip>
                <a:blip r:embed="rId1"/>
              </a:buBlip>
            </a:pPr>
            <a:r>
              <a:rPr lang="en-US" sz="2800" dirty="0">
                <a:latin typeface="Times New Roman" panose="02020603050405020304" charset="0"/>
                <a:cs typeface="Times New Roman" panose="02020603050405020304" charset="0"/>
                <a:sym typeface="+mn-ea"/>
              </a:rPr>
              <a:t>Hence slower</a:t>
            </a:r>
            <a:endParaRPr lang="en-US" sz="2800" dirty="0">
              <a:latin typeface="Times New Roman" panose="02020603050405020304" charset="0"/>
              <a:cs typeface="Times New Roman" panose="02020603050405020304" charset="0"/>
            </a:endParaRPr>
          </a:p>
          <a:p>
            <a:pPr algn="just"/>
            <a:endParaRPr lang="en-US" sz="2400" b="0" i="0" dirty="0">
              <a:solidFill>
                <a:srgbClr val="3C4852"/>
              </a:solidFill>
              <a:effectLst/>
              <a:latin typeface="AvertaStd"/>
            </a:endParaRPr>
          </a:p>
          <a:p>
            <a:pPr algn="just"/>
            <a:endParaRPr lang="en-US" sz="2400" dirty="0">
              <a:latin typeface="Cambria" panose="02040503050406030204" pitchFamily="18" charset="0"/>
            </a:endParaRPr>
          </a:p>
        </p:txBody>
      </p:sp>
      <p:sp>
        <p:nvSpPr>
          <p:cNvPr id="2" name="Title 1"/>
          <p:cNvSpPr>
            <a:spLocks noGrp="1"/>
          </p:cNvSpPr>
          <p:nvPr/>
        </p:nvSpPr>
        <p:spPr>
          <a:xfrm>
            <a:off x="612648" y="228600"/>
            <a:ext cx="8153400" cy="990600"/>
          </a:xfrm>
          <a:prstGeom prst="rect">
            <a:avLst/>
          </a:prstGeom>
          <a:noFill/>
          <a:ln w="9525">
            <a:noFill/>
          </a:ln>
        </p:spPr>
        <p:txBody>
          <a:bodyPr vert="horz" wrap="square" lIns="91440" tIns="45720" rIns="91440" bIns="45720" numCol="1" anchor="ctr" anchorCtr="0" compatLnSpc="1">
            <a:normAutofit/>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defRPr>
            </a:lvl2pPr>
            <a:lvl3pPr algn="l" rtl="0" eaLnBrk="0" fontAlgn="base" hangingPunct="0">
              <a:spcBef>
                <a:spcPct val="0"/>
              </a:spcBef>
              <a:spcAft>
                <a:spcPct val="0"/>
              </a:spcAft>
              <a:defRPr sz="4400">
                <a:solidFill>
                  <a:schemeClr val="tx2"/>
                </a:solidFill>
                <a:latin typeface="Tw Cen MT" panose="020B0602020104020603" pitchFamily="34" charset="0"/>
              </a:defRPr>
            </a:lvl3pPr>
            <a:lvl4pPr algn="l" rtl="0" eaLnBrk="0" fontAlgn="base" hangingPunct="0">
              <a:spcBef>
                <a:spcPct val="0"/>
              </a:spcBef>
              <a:spcAft>
                <a:spcPct val="0"/>
              </a:spcAft>
              <a:defRPr sz="4400">
                <a:solidFill>
                  <a:schemeClr val="tx2"/>
                </a:solidFill>
                <a:latin typeface="Tw Cen MT" panose="020B0602020104020603" pitchFamily="34" charset="0"/>
              </a:defRPr>
            </a:lvl4pPr>
            <a:lvl5pPr algn="l" rtl="0" eaLnBrk="0" fontAlgn="base" hangingPunct="0">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Register Indirect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Register Indirect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
        <p:nvSpPr>
          <p:cNvPr id="18435" name="Slide Number Placeholder 3"/>
          <p:cNvSpPr txBox="1">
            <a:spLocks noGrp="1"/>
          </p:cNvSpPr>
          <p:nvPr>
            <p:ph type="sldNum" sz="quarter" idx="12"/>
          </p:nvPr>
        </p:nvSpPr>
        <p:spPr>
          <a:noFill/>
          <a:ln>
            <a:noFill/>
          </a:ln>
        </p:spPr>
        <p:txBody>
          <a:bodyPr anchor="ctr" anchorCtr="0">
            <a:normAutofit fontScale="90000" lnSpcReduction="10000"/>
          </a:bodyPr>
          <a:p>
            <a:pPr marL="0" indent="0" algn="ctr" eaLnBrk="1" hangingPunct="1">
              <a:lnSpc>
                <a:spcPct val="80000"/>
              </a:lnSpc>
              <a:spcBef>
                <a:spcPct val="0"/>
              </a:spcBef>
              <a:buClrTx/>
              <a:buSzTx/>
              <a:buFontTx/>
              <a:buNone/>
            </a:pPr>
            <a:fld id="{9A0DB2DC-4C9A-4742-B13C-FB6460FD3503}" type="slidenum">
              <a:rPr lang="en-US" altLang="en-US" sz="1200" b="1" dirty="0">
                <a:solidFill>
                  <a:srgbClr val="FFFFFF"/>
                </a:solidFill>
                <a:latin typeface="Arial" panose="020B0604020202020204" pitchFamily="34" charset="0"/>
                <a:cs typeface="Arial" panose="020B0604020202020204" pitchFamily="34" charset="0"/>
              </a:rPr>
            </a:fld>
            <a:endParaRPr lang="en-US" altLang="en-US" sz="12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8436" name="Content Placeholder 2"/>
          <p:cNvSpPr>
            <a:spLocks noGrp="1"/>
          </p:cNvSpPr>
          <p:nvPr>
            <p:ph sz="quarter" idx="1"/>
          </p:nvPr>
        </p:nvSpPr>
        <p:spPr>
          <a:xfrm>
            <a:off x="152273" y="1600200"/>
            <a:ext cx="8153400" cy="4495800"/>
          </a:xfrm>
          <a:ln/>
        </p:spPr>
        <p:txBody>
          <a:bodyPr vert="horz" wrap="square" lIns="91440" tIns="45720" rIns="91440" bIns="45720" anchor="t" anchorCtr="0"/>
          <a:p>
            <a:pPr eaLnBrk="1" hangingPunct="1">
              <a:spcBef>
                <a:spcPct val="0"/>
              </a:spcBef>
              <a:spcAft>
                <a:spcPts val="1200"/>
              </a:spcAft>
              <a:buClr>
                <a:schemeClr val="accent2"/>
              </a:buClr>
              <a:buSzPct val="60000"/>
              <a:buFont typeface="Wingdings" panose="05000000000000000000" pitchFamily="2" charset="2"/>
            </a:pPr>
            <a:r>
              <a:rPr lang="en-US" altLang="en-US" dirty="0"/>
              <a:t>In this mode, the address of operand is specified by a register pair.</a:t>
            </a:r>
            <a:endParaRPr lang="en-US" altLang="en-US" dirty="0"/>
          </a:p>
          <a:p>
            <a:pPr eaLnBrk="1" hangingPunct="1">
              <a:spcBef>
                <a:spcPct val="0"/>
              </a:spcBef>
              <a:spcAft>
                <a:spcPts val="1200"/>
              </a:spcAft>
              <a:buClr>
                <a:schemeClr val="accent2"/>
              </a:buClr>
              <a:buSzPct val="60000"/>
              <a:buFont typeface="Wingdings" panose="05000000000000000000" pitchFamily="2" charset="2"/>
            </a:pPr>
            <a:endParaRPr lang="en-US" altLang="en-US" dirty="0"/>
          </a:p>
          <a:p>
            <a:pPr eaLnBrk="1" hangingPunct="1">
              <a:spcBef>
                <a:spcPct val="0"/>
              </a:spcBef>
              <a:spcAft>
                <a:spcPts val="1200"/>
              </a:spcAft>
              <a:buClr>
                <a:schemeClr val="accent2"/>
              </a:buClr>
              <a:buSzPct val="60000"/>
              <a:buFont typeface="Wingdings 2" panose="05020102010507070707" pitchFamily="18" charset="2"/>
              <a:buNone/>
            </a:pP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MOV is the operation.</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M is the memory location </a:t>
            </a:r>
            <a:endParaRPr lang="en-US" altLang="en-US" dirty="0"/>
          </a:p>
          <a:p>
            <a:pPr marL="0" indent="0" eaLnBrk="1" hangingPunct="1">
              <a:spcBef>
                <a:spcPct val="0"/>
              </a:spcBef>
              <a:spcAft>
                <a:spcPts val="1200"/>
              </a:spcAft>
              <a:buClr>
                <a:schemeClr val="accent2"/>
              </a:buClr>
              <a:buSzPct val="60000"/>
              <a:buFont typeface="Wingdings" panose="05000000000000000000" pitchFamily="2" charset="2"/>
              <a:buNone/>
            </a:pPr>
            <a:r>
              <a:rPr lang="en-US" altLang="en-US" dirty="0"/>
              <a:t>specified by H-L register pair.</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A is the destination.</a:t>
            </a:r>
            <a:endParaRPr lang="en-US" altLang="en-US" dirty="0"/>
          </a:p>
        </p:txBody>
      </p:sp>
      <p:graphicFrame>
        <p:nvGraphicFramePr>
          <p:cNvPr id="6" name="Table 5"/>
          <p:cNvGraphicFramePr>
            <a:graphicFrameLocks noGrp="1"/>
          </p:cNvGraphicFramePr>
          <p:nvPr/>
        </p:nvGraphicFramePr>
        <p:xfrm>
          <a:off x="685800" y="2743200"/>
          <a:ext cx="7239000" cy="822960"/>
        </p:xfrm>
        <a:graphic>
          <a:graphicData uri="http://schemas.openxmlformats.org/drawingml/2006/table">
            <a:tbl>
              <a:tblPr firstRow="1" bandRow="1">
                <a:tableStyleId>{7DF18680-E054-41AD-8BC1-D1AEF772440D}</a:tableStyleId>
              </a:tblPr>
              <a:tblGrid>
                <a:gridCol w="1634490"/>
                <a:gridCol w="5604416"/>
              </a:tblGrid>
              <a:tr h="822325">
                <a:tc>
                  <a:txBody>
                    <a:bodyPr/>
                    <a:lstStyle/>
                    <a:p>
                      <a:r>
                        <a:rPr lang="en-US" sz="2400" dirty="0"/>
                        <a:t>MOV A, M</a:t>
                      </a:r>
                      <a:endParaRPr lang="en-US" sz="2400" dirty="0"/>
                    </a:p>
                  </a:txBody>
                  <a:tcPr marT="45654" marB="45654"/>
                </a:tc>
                <a:tc>
                  <a:txBody>
                    <a:bodyPr/>
                    <a:lstStyle/>
                    <a:p>
                      <a:r>
                        <a:rPr lang="en-US" sz="2400" dirty="0"/>
                        <a:t>Move data</a:t>
                      </a:r>
                      <a:r>
                        <a:rPr lang="en-US" sz="2400" baseline="0" dirty="0"/>
                        <a:t> from memory location specified by H-L pair to accumulator.</a:t>
                      </a:r>
                      <a:endParaRPr lang="en-US" sz="2400" dirty="0"/>
                    </a:p>
                  </a:txBody>
                  <a:tcPr marT="45654" marB="45654"/>
                </a:tc>
              </a:tr>
            </a:tbl>
          </a:graphicData>
        </a:graphic>
      </p:graphicFrame>
      <p:pic>
        <p:nvPicPr>
          <p:cNvPr id="41986" name="Picture 2"/>
          <p:cNvPicPr>
            <a:picLocks noChangeAspect="1" noChangeArrowheads="1"/>
          </p:cNvPicPr>
          <p:nvPr/>
        </p:nvPicPr>
        <p:blipFill>
          <a:blip r:embed="rId1"/>
          <a:srcRect/>
          <a:stretch>
            <a:fillRect/>
          </a:stretch>
        </p:blipFill>
        <p:spPr bwMode="auto">
          <a:xfrm>
            <a:off x="4634865" y="3742055"/>
            <a:ext cx="4425950" cy="29591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1"/>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en-US" sz="1400" b="1" kern="1200" dirty="0">
                <a:latin typeface="Arial" panose="020B0604020202020204" pitchFamily="34" charset="0"/>
                <a:ea typeface="+mn-ea"/>
                <a:cs typeface="Arial" panose="020B0604020202020204" pitchFamily="34" charset="0"/>
              </a:rPr>
            </a:fld>
            <a:endParaRPr lang="en-US" altLang="en-US" sz="1400" b="1" kern="1200" dirty="0">
              <a:latin typeface="Arial" panose="020B0604020202020204" pitchFamily="34" charset="0"/>
              <a:ea typeface="Arial" panose="020B0604020202020204" pitchFamily="34" charset="0"/>
              <a:cs typeface="Arial" panose="020B0604020202020204" pitchFamily="34" charset="0"/>
            </a:endParaRPr>
          </a:p>
        </p:txBody>
      </p:sp>
      <p:pic>
        <p:nvPicPr>
          <p:cNvPr id="19459" name="Picture 2"/>
          <p:cNvPicPr>
            <a:picLocks noChangeAspect="1"/>
          </p:cNvPicPr>
          <p:nvPr/>
        </p:nvPicPr>
        <p:blipFill>
          <a:blip r:embed="rId1"/>
          <a:stretch>
            <a:fillRect/>
          </a:stretch>
        </p:blipFill>
        <p:spPr>
          <a:xfrm>
            <a:off x="0" y="2528888"/>
            <a:ext cx="9144000" cy="18002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381000" y="1228090"/>
            <a:ext cx="7716520" cy="4798695"/>
          </a:xfrm>
          <a:prstGeom prst="rect">
            <a:avLst/>
          </a:prstGeom>
        </p:spPr>
        <p:txBody>
          <a:bodyPr wrap="square">
            <a:noAutofit/>
          </a:bodyPr>
          <a:p>
            <a:pPr algn="just">
              <a:buBlip>
                <a:blip r:embed="rId1"/>
              </a:buBlip>
            </a:pPr>
            <a:r>
              <a:rPr lang="en-US" sz="2400" b="0" i="0" dirty="0">
                <a:solidFill>
                  <a:srgbClr val="3C4852"/>
                </a:solidFill>
                <a:effectLst/>
                <a:latin typeface="+mj-lt"/>
              </a:rPr>
              <a:t>In this addressing mode, the data on which the operation is to be performed is mentioned in the instruction. Instead of specifying an address, the instruction specifies an operand along with the operation that is to be performed. </a:t>
            </a:r>
            <a:endParaRPr lang="en-US" sz="2400" b="0" i="0" dirty="0">
              <a:solidFill>
                <a:srgbClr val="3C4852"/>
              </a:solidFill>
              <a:effectLst/>
              <a:latin typeface="+mj-lt"/>
            </a:endParaRPr>
          </a:p>
          <a:p>
            <a:pPr algn="just"/>
            <a:endParaRPr lang="en-US" sz="2400" b="0" i="0" dirty="0">
              <a:solidFill>
                <a:srgbClr val="3C4852"/>
              </a:solidFill>
              <a:effectLst/>
              <a:latin typeface="+mj-lt"/>
            </a:endParaRPr>
          </a:p>
          <a:p>
            <a:pPr algn="just">
              <a:buBlip>
                <a:blip r:embed="rId1"/>
              </a:buBlip>
            </a:pPr>
            <a:r>
              <a:rPr lang="en-US" sz="2400" b="0" i="0" dirty="0">
                <a:solidFill>
                  <a:srgbClr val="3C4852"/>
                </a:solidFill>
                <a:effectLst/>
                <a:latin typeface="+mj-lt"/>
              </a:rPr>
              <a:t>The instruction is 2 bytes when there is 8-bit data and 3 bytes when there is 16-bit data.</a:t>
            </a:r>
            <a:endParaRPr lang="en-US" sz="2400" b="0" i="0" dirty="0">
              <a:solidFill>
                <a:srgbClr val="3C4852"/>
              </a:solidFill>
              <a:effectLst/>
              <a:latin typeface="+mj-lt"/>
            </a:endParaRPr>
          </a:p>
          <a:p>
            <a:pPr algn="just"/>
            <a:endParaRPr lang="en-US" sz="2400" b="0" i="0" dirty="0">
              <a:solidFill>
                <a:srgbClr val="3C4852"/>
              </a:solidFill>
              <a:effectLst/>
              <a:latin typeface="+mj-lt"/>
            </a:endParaRPr>
          </a:p>
          <a:p>
            <a:pPr>
              <a:buBlip>
                <a:blip r:embed="rId1"/>
              </a:buBlip>
            </a:pPr>
            <a:r>
              <a:rPr lang="en-US" sz="2400" dirty="0">
                <a:latin typeface="+mj-lt"/>
              </a:rPr>
              <a:t>No memory reference to fetch data</a:t>
            </a:r>
            <a:endParaRPr lang="en-US" sz="2400" dirty="0">
              <a:latin typeface="+mj-lt"/>
            </a:endParaRPr>
          </a:p>
          <a:p>
            <a:pPr>
              <a:buBlip>
                <a:blip r:embed="rId1"/>
              </a:buBlip>
            </a:pPr>
            <a:r>
              <a:rPr lang="en-US" sz="2400" dirty="0">
                <a:latin typeface="+mj-lt"/>
              </a:rPr>
              <a:t>Fast</a:t>
            </a:r>
            <a:endParaRPr lang="en-US" sz="2400" dirty="0">
              <a:latin typeface="+mj-lt"/>
            </a:endParaRPr>
          </a:p>
          <a:p>
            <a:pPr>
              <a:buBlip>
                <a:blip r:embed="rId1"/>
              </a:buBlip>
            </a:pPr>
            <a:r>
              <a:rPr lang="en-US" sz="2400" dirty="0">
                <a:latin typeface="+mj-lt"/>
              </a:rPr>
              <a:t>Limited range</a:t>
            </a:r>
            <a:endParaRPr lang="en-US" sz="2400" dirty="0">
              <a:latin typeface="+mj-lt"/>
            </a:endParaRPr>
          </a:p>
          <a:p>
            <a:pPr algn="just">
              <a:buBlip>
                <a:blip r:embed="rId1"/>
              </a:buBlip>
            </a:pPr>
            <a:endParaRPr lang="en-US" b="0" i="0" u="none" strike="noStrike" dirty="0">
              <a:solidFill>
                <a:srgbClr val="3C4852"/>
              </a:solidFill>
              <a:effectLst/>
              <a:latin typeface="+mj-lt"/>
            </a:endParaRPr>
          </a:p>
          <a:p>
            <a:pPr algn="just">
              <a:buBlip>
                <a:blip r:embed="rId1"/>
              </a:buBlip>
            </a:pPr>
            <a:endParaRPr lang="en-US" dirty="0">
              <a:latin typeface="+mj-lt"/>
            </a:endParaRPr>
          </a:p>
        </p:txBody>
      </p:sp>
      <p:sp>
        <p:nvSpPr>
          <p:cNvPr id="2" name="Title 1"/>
          <p:cNvSpPr>
            <a:spLocks noGrp="1"/>
          </p:cNvSpPr>
          <p:nvPr/>
        </p:nvSpPr>
        <p:spPr>
          <a:xfrm>
            <a:off x="612648" y="228600"/>
            <a:ext cx="8153400" cy="990600"/>
          </a:xfrm>
          <a:prstGeom prst="rect">
            <a:avLst/>
          </a:prstGeom>
          <a:noFill/>
          <a:ln w="9525">
            <a:noFill/>
          </a:ln>
        </p:spPr>
        <p:txBody>
          <a:bodyPr vert="horz" wrap="square" lIns="91440" tIns="45720" rIns="91440" bIns="45720" numCol="1" anchor="ctr" anchorCtr="0" compatLnSpc="1">
            <a:normAutofit/>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defRPr>
            </a:lvl2pPr>
            <a:lvl3pPr algn="l" rtl="0" eaLnBrk="0" fontAlgn="base" hangingPunct="0">
              <a:spcBef>
                <a:spcPct val="0"/>
              </a:spcBef>
              <a:spcAft>
                <a:spcPct val="0"/>
              </a:spcAft>
              <a:defRPr sz="4400">
                <a:solidFill>
                  <a:schemeClr val="tx2"/>
                </a:solidFill>
                <a:latin typeface="Tw Cen MT" panose="020B0602020104020603" pitchFamily="34" charset="0"/>
              </a:defRPr>
            </a:lvl3pPr>
            <a:lvl4pPr algn="l" rtl="0" eaLnBrk="0" fontAlgn="base" hangingPunct="0">
              <a:spcBef>
                <a:spcPct val="0"/>
              </a:spcBef>
              <a:spcAft>
                <a:spcPct val="0"/>
              </a:spcAft>
              <a:defRPr sz="4400">
                <a:solidFill>
                  <a:schemeClr val="tx2"/>
                </a:solidFill>
                <a:latin typeface="Tw Cen MT" panose="020B0602020104020603" pitchFamily="34" charset="0"/>
              </a:defRPr>
            </a:lvl4pPr>
            <a:lvl5pPr algn="l" rtl="0" eaLnBrk="0" fontAlgn="base" hangingPunct="0">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Immediate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Immediate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
        <p:nvSpPr>
          <p:cNvPr id="20483" name="Slide Number Placeholder 3"/>
          <p:cNvSpPr txBox="1">
            <a:spLocks noGrp="1"/>
          </p:cNvSpPr>
          <p:nvPr>
            <p:ph type="sldNum" sz="quarter" idx="12"/>
          </p:nvPr>
        </p:nvSpPr>
        <p:spPr>
          <a:noFill/>
          <a:ln>
            <a:noFill/>
          </a:ln>
        </p:spPr>
        <p:txBody>
          <a:bodyPr anchor="ctr" anchorCtr="0"/>
          <a:p>
            <a:pPr marL="0" indent="0" algn="ctr" eaLnBrk="1" hangingPunct="1">
              <a:lnSpc>
                <a:spcPct val="80000"/>
              </a:lnSpc>
              <a:spcBef>
                <a:spcPct val="0"/>
              </a:spcBef>
              <a:buClrTx/>
              <a:buSzTx/>
              <a:buFontTx/>
              <a:buNone/>
            </a:pPr>
            <a:fld id="{9A0DB2DC-4C9A-4742-B13C-FB6460FD3503}" type="slidenum">
              <a:rPr lang="en-US" altLang="en-US" sz="1200" b="1" dirty="0">
                <a:solidFill>
                  <a:srgbClr val="FFFFFF"/>
                </a:solidFill>
                <a:latin typeface="Arial" panose="020B0604020202020204" pitchFamily="34" charset="0"/>
                <a:cs typeface="Arial" panose="020B0604020202020204" pitchFamily="34" charset="0"/>
              </a:rPr>
            </a:fld>
            <a:endParaRPr lang="en-US" altLang="en-US" sz="12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0484" name="Content Placeholder 2"/>
          <p:cNvSpPr>
            <a:spLocks noGrp="1"/>
          </p:cNvSpPr>
          <p:nvPr>
            <p:ph sz="quarter" idx="1"/>
          </p:nvPr>
        </p:nvSpPr>
        <p:spPr>
          <a:ln/>
        </p:spPr>
        <p:txBody>
          <a:bodyPr vert="horz" wrap="square" lIns="91440" tIns="45720" rIns="91440" bIns="45720" anchor="t" anchorCtr="0"/>
          <a:p>
            <a:pPr eaLnBrk="1" hangingPunct="1">
              <a:spcBef>
                <a:spcPct val="0"/>
              </a:spcBef>
              <a:spcAft>
                <a:spcPts val="1200"/>
              </a:spcAft>
              <a:buClr>
                <a:schemeClr val="accent2"/>
              </a:buClr>
              <a:buSzPct val="60000"/>
              <a:buFont typeface="Wingdings" panose="05000000000000000000" pitchFamily="2" charset="2"/>
            </a:pPr>
            <a:r>
              <a:rPr lang="en-US" altLang="en-US" dirty="0"/>
              <a:t>In this mode, the operand (Immediate data) is specified within the instruction itself.</a:t>
            </a:r>
            <a:endParaRPr lang="en-US" altLang="en-US" dirty="0"/>
          </a:p>
          <a:p>
            <a:pPr eaLnBrk="1" hangingPunct="1">
              <a:spcBef>
                <a:spcPct val="0"/>
              </a:spcBef>
              <a:spcAft>
                <a:spcPts val="1200"/>
              </a:spcAft>
              <a:buClr>
                <a:schemeClr val="accent2"/>
              </a:buClr>
              <a:buSzPct val="60000"/>
              <a:buFont typeface="Wingdings" panose="05000000000000000000" pitchFamily="2" charset="2"/>
            </a:pPr>
            <a:endParaRPr lang="en-US" altLang="en-US" dirty="0"/>
          </a:p>
          <a:p>
            <a:pPr eaLnBrk="1" hangingPunct="1">
              <a:spcBef>
                <a:spcPct val="0"/>
              </a:spcBef>
              <a:spcAft>
                <a:spcPts val="1200"/>
              </a:spcAft>
              <a:buClr>
                <a:schemeClr val="accent2"/>
              </a:buClr>
              <a:buSzPct val="60000"/>
              <a:buFont typeface="Wingdings" panose="05000000000000000000" pitchFamily="2" charset="2"/>
            </a:pP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MVI is the operation.</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05 H is the immediate data (source).</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A is the destination.</a:t>
            </a:r>
            <a:endParaRPr lang="en-US" altLang="en-US" dirty="0"/>
          </a:p>
        </p:txBody>
      </p:sp>
      <p:graphicFrame>
        <p:nvGraphicFramePr>
          <p:cNvPr id="6" name="Table 5"/>
          <p:cNvGraphicFramePr>
            <a:graphicFrameLocks noGrp="1"/>
          </p:cNvGraphicFramePr>
          <p:nvPr/>
        </p:nvGraphicFramePr>
        <p:xfrm>
          <a:off x="1524000" y="2905125"/>
          <a:ext cx="7315200" cy="457200"/>
        </p:xfrm>
        <a:graphic>
          <a:graphicData uri="http://schemas.openxmlformats.org/drawingml/2006/table">
            <a:tbl>
              <a:tblPr firstRow="1" bandRow="1">
                <a:tableStyleId>{7DF18680-E054-41AD-8BC1-D1AEF772440D}</a:tableStyleId>
              </a:tblPr>
              <a:tblGrid>
                <a:gridCol w="2286000"/>
                <a:gridCol w="5029200"/>
              </a:tblGrid>
              <a:tr h="370840">
                <a:tc>
                  <a:txBody>
                    <a:bodyPr/>
                    <a:lstStyle/>
                    <a:p>
                      <a:r>
                        <a:rPr lang="en-US" sz="2400" dirty="0"/>
                        <a:t>MVI   A, 05 H</a:t>
                      </a:r>
                      <a:endParaRPr lang="en-US" sz="2400" dirty="0"/>
                    </a:p>
                  </a:txBody>
                  <a:tcPr/>
                </a:tc>
                <a:tc>
                  <a:txBody>
                    <a:bodyPr/>
                    <a:lstStyle/>
                    <a:p>
                      <a:r>
                        <a:rPr lang="en-US" sz="2400" dirty="0"/>
                        <a:t>Move 05</a:t>
                      </a:r>
                      <a:r>
                        <a:rPr lang="en-US" sz="2400" baseline="0" dirty="0"/>
                        <a:t> H in accumulator.</a:t>
                      </a:r>
                      <a:endParaRPr lang="en-US" sz="24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1"/>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en-US" sz="1400" b="1" kern="1200" dirty="0">
                <a:latin typeface="Arial" panose="020B0604020202020204" pitchFamily="34" charset="0"/>
                <a:ea typeface="+mn-ea"/>
                <a:cs typeface="Arial" panose="020B0604020202020204" pitchFamily="34" charset="0"/>
              </a:rPr>
            </a:fld>
            <a:endParaRPr lang="en-US" altLang="en-US" sz="1400" b="1" kern="1200" dirty="0">
              <a:latin typeface="Arial" panose="020B0604020202020204" pitchFamily="34" charset="0"/>
              <a:ea typeface="Arial" panose="020B0604020202020204" pitchFamily="34" charset="0"/>
              <a:cs typeface="Arial" panose="020B0604020202020204" pitchFamily="34" charset="0"/>
            </a:endParaRPr>
          </a:p>
        </p:txBody>
      </p:sp>
      <p:pic>
        <p:nvPicPr>
          <p:cNvPr id="21507" name="Picture 2"/>
          <p:cNvPicPr>
            <a:picLocks noChangeAspect="1"/>
          </p:cNvPicPr>
          <p:nvPr/>
        </p:nvPicPr>
        <p:blipFill>
          <a:blip r:embed="rId1"/>
          <a:stretch>
            <a:fillRect/>
          </a:stretch>
        </p:blipFill>
        <p:spPr>
          <a:xfrm>
            <a:off x="0" y="2647950"/>
            <a:ext cx="9144000" cy="15621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Implicit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
        <p:nvSpPr>
          <p:cNvPr id="22531" name="Slide Number Placeholder 3"/>
          <p:cNvSpPr txBox="1">
            <a:spLocks noGrp="1"/>
          </p:cNvSpPr>
          <p:nvPr>
            <p:ph type="sldNum" sz="quarter" idx="12"/>
          </p:nvPr>
        </p:nvSpPr>
        <p:spPr>
          <a:noFill/>
          <a:ln>
            <a:noFill/>
          </a:ln>
        </p:spPr>
        <p:txBody>
          <a:bodyPr anchor="ctr" anchorCtr="0"/>
          <a:p>
            <a:pPr marL="0" indent="0" algn="ctr" eaLnBrk="1" hangingPunct="1">
              <a:lnSpc>
                <a:spcPct val="80000"/>
              </a:lnSpc>
              <a:spcBef>
                <a:spcPct val="0"/>
              </a:spcBef>
              <a:buClrTx/>
              <a:buSzTx/>
              <a:buFontTx/>
              <a:buNone/>
            </a:pPr>
            <a:fld id="{9A0DB2DC-4C9A-4742-B13C-FB6460FD3503}" type="slidenum">
              <a:rPr lang="en-US" altLang="en-US" sz="1200" b="1" dirty="0">
                <a:solidFill>
                  <a:srgbClr val="FFFFFF"/>
                </a:solidFill>
                <a:latin typeface="Arial" panose="020B0604020202020204" pitchFamily="34" charset="0"/>
                <a:cs typeface="Arial" panose="020B0604020202020204" pitchFamily="34" charset="0"/>
              </a:rPr>
            </a:fld>
            <a:endParaRPr lang="en-US" altLang="en-US" sz="12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2532" name="Content Placeholder 2"/>
          <p:cNvSpPr>
            <a:spLocks noGrp="1"/>
          </p:cNvSpPr>
          <p:nvPr>
            <p:ph sz="quarter" idx="1"/>
          </p:nvPr>
        </p:nvSpPr>
        <p:spPr>
          <a:ln/>
        </p:spPr>
        <p:txBody>
          <a:bodyPr vert="horz" wrap="square" lIns="91440" tIns="45720" rIns="91440" bIns="45720" anchor="t" anchorCtr="0"/>
          <a:p>
            <a:pPr marL="365125" indent="-282575" eaLnBrk="1" hangingPunct="1">
              <a:spcBef>
                <a:spcPct val="0"/>
              </a:spcBef>
              <a:spcAft>
                <a:spcPts val="1200"/>
              </a:spcAft>
              <a:buClr>
                <a:schemeClr val="accent2"/>
              </a:buClr>
              <a:buSzPct val="60000"/>
              <a:buFont typeface="Wingdings 2" panose="05020102010507070707" pitchFamily="18" charset="2"/>
              <a:buChar char=""/>
            </a:pPr>
            <a:r>
              <a:rPr lang="en-US" altLang="en-US" dirty="0"/>
              <a:t>If address of source of data as well as address of destination of result is fixed, then there is no need to give any operand along with the instruction.</a:t>
            </a:r>
            <a:endParaRPr lang="en-US" altLang="en-US" dirty="0"/>
          </a:p>
          <a:p>
            <a:pPr marL="365125" indent="-282575" eaLnBrk="1" hangingPunct="1">
              <a:spcBef>
                <a:spcPct val="0"/>
              </a:spcBef>
              <a:spcAft>
                <a:spcPts val="1200"/>
              </a:spcAft>
              <a:buClr>
                <a:schemeClr val="accent2"/>
              </a:buClr>
              <a:buSzPct val="60000"/>
              <a:buFont typeface="Wingdings 2" panose="05020102010507070707" pitchFamily="18" charset="2"/>
              <a:buChar char=""/>
            </a:pPr>
            <a:endParaRPr lang="en-US" altLang="en-US" dirty="0"/>
          </a:p>
          <a:p>
            <a:pPr marL="365125" indent="-282575" eaLnBrk="1" hangingPunct="1">
              <a:spcBef>
                <a:spcPct val="0"/>
              </a:spcBef>
              <a:spcAft>
                <a:spcPts val="1200"/>
              </a:spcAft>
              <a:buClr>
                <a:schemeClr val="accent2"/>
              </a:buClr>
              <a:buSzPct val="60000"/>
              <a:buFont typeface="Wingdings 2" panose="05020102010507070707" pitchFamily="18" charset="2"/>
              <a:buChar char=""/>
            </a:pPr>
            <a:endParaRPr lang="en-US" altLang="en-US" dirty="0"/>
          </a:p>
          <a:p>
            <a:pPr marL="365125" indent="-282575" eaLnBrk="1" hangingPunct="1">
              <a:spcBef>
                <a:spcPct val="0"/>
              </a:spcBef>
              <a:spcAft>
                <a:spcPts val="1200"/>
              </a:spcAft>
              <a:buClr>
                <a:schemeClr val="accent2"/>
              </a:buClr>
              <a:buSzPct val="60000"/>
              <a:buFont typeface="Wingdings 2" panose="05020102010507070707" pitchFamily="18" charset="2"/>
              <a:buChar char=""/>
            </a:pPr>
            <a:r>
              <a:rPr lang="en-US" altLang="en-US" dirty="0"/>
              <a:t>CMA is the operation.</a:t>
            </a:r>
            <a:endParaRPr lang="en-US" altLang="en-US" dirty="0"/>
          </a:p>
          <a:p>
            <a:pPr marL="365125" indent="-282575" eaLnBrk="1" hangingPunct="1">
              <a:spcBef>
                <a:spcPct val="0"/>
              </a:spcBef>
              <a:spcAft>
                <a:spcPts val="1200"/>
              </a:spcAft>
              <a:buClr>
                <a:schemeClr val="accent2"/>
              </a:buClr>
              <a:buSzPct val="60000"/>
              <a:buFont typeface="Wingdings 2" panose="05020102010507070707" pitchFamily="18" charset="2"/>
              <a:buChar char=""/>
            </a:pPr>
            <a:r>
              <a:rPr lang="en-US" altLang="en-US" dirty="0"/>
              <a:t>A is the source.</a:t>
            </a:r>
            <a:endParaRPr lang="en-US" altLang="en-US" dirty="0"/>
          </a:p>
          <a:p>
            <a:pPr marL="365125" indent="-282575" eaLnBrk="1" hangingPunct="1">
              <a:spcBef>
                <a:spcPct val="0"/>
              </a:spcBef>
              <a:spcAft>
                <a:spcPts val="1200"/>
              </a:spcAft>
              <a:buClr>
                <a:schemeClr val="accent2"/>
              </a:buClr>
              <a:buSzPct val="60000"/>
              <a:buFont typeface="Wingdings 2" panose="05020102010507070707" pitchFamily="18" charset="2"/>
              <a:buChar char=""/>
            </a:pPr>
            <a:r>
              <a:rPr lang="en-US" altLang="en-US" dirty="0"/>
              <a:t>A is the destination.</a:t>
            </a:r>
            <a:endParaRPr lang="en-US" altLang="en-US" dirty="0"/>
          </a:p>
        </p:txBody>
      </p:sp>
      <p:graphicFrame>
        <p:nvGraphicFramePr>
          <p:cNvPr id="6" name="Table 5"/>
          <p:cNvGraphicFramePr>
            <a:graphicFrameLocks noGrp="1"/>
          </p:cNvGraphicFramePr>
          <p:nvPr/>
        </p:nvGraphicFramePr>
        <p:xfrm>
          <a:off x="1524000" y="3429000"/>
          <a:ext cx="7315200" cy="457200"/>
        </p:xfrm>
        <a:graphic>
          <a:graphicData uri="http://schemas.openxmlformats.org/drawingml/2006/table">
            <a:tbl>
              <a:tblPr firstRow="1" bandRow="1">
                <a:tableStyleId>{7DF18680-E054-41AD-8BC1-D1AEF772440D}</a:tableStyleId>
              </a:tblPr>
              <a:tblGrid>
                <a:gridCol w="1752600"/>
                <a:gridCol w="5562600"/>
              </a:tblGrid>
              <a:tr h="370840">
                <a:tc>
                  <a:txBody>
                    <a:bodyPr/>
                    <a:lstStyle/>
                    <a:p>
                      <a:r>
                        <a:rPr lang="en-US" sz="2400" dirty="0"/>
                        <a:t>CMA</a:t>
                      </a:r>
                      <a:endParaRPr lang="en-US" sz="2400" dirty="0"/>
                    </a:p>
                  </a:txBody>
                  <a:tcPr/>
                </a:tc>
                <a:tc>
                  <a:txBody>
                    <a:bodyPr/>
                    <a:lstStyle/>
                    <a:p>
                      <a:r>
                        <a:rPr lang="en-US" sz="2400" dirty="0"/>
                        <a:t>Complement accumulator.</a:t>
                      </a:r>
                      <a:endParaRPr lang="en-US" sz="24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1"/>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en-US" sz="1400" b="1" kern="1200" dirty="0">
                <a:latin typeface="Arial" panose="020B0604020202020204" pitchFamily="34" charset="0"/>
                <a:ea typeface="+mn-ea"/>
                <a:cs typeface="Arial" panose="020B0604020202020204" pitchFamily="34" charset="0"/>
              </a:rPr>
            </a:fld>
            <a:endParaRPr lang="en-US" altLang="en-US" sz="1400" b="1" kern="1200" dirty="0">
              <a:latin typeface="Arial" panose="020B0604020202020204" pitchFamily="34" charset="0"/>
              <a:ea typeface="Arial" panose="020B0604020202020204" pitchFamily="34" charset="0"/>
              <a:cs typeface="Arial" panose="020B0604020202020204" pitchFamily="34" charset="0"/>
            </a:endParaRPr>
          </a:p>
        </p:txBody>
      </p:sp>
      <p:pic>
        <p:nvPicPr>
          <p:cNvPr id="23555" name="Picture 2"/>
          <p:cNvPicPr>
            <a:picLocks noChangeAspect="1"/>
          </p:cNvPicPr>
          <p:nvPr/>
        </p:nvPicPr>
        <p:blipFill>
          <a:blip r:embed="rId1"/>
          <a:stretch>
            <a:fillRect/>
          </a:stretch>
        </p:blipFill>
        <p:spPr>
          <a:xfrm>
            <a:off x="0" y="2652713"/>
            <a:ext cx="9144000" cy="15525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rotWithShape="1">
          <a:blip r:embed="rId1"/>
          <a:srcRect t="9584"/>
          <a:stretch>
            <a:fillRect/>
          </a:stretch>
        </p:blipFill>
        <p:spPr>
          <a:xfrm>
            <a:off x="76200" y="639445"/>
            <a:ext cx="9001760" cy="6066155"/>
          </a:xfrm>
          <a:prstGeom prst="rect">
            <a:avLst/>
          </a:prstGeom>
        </p:spPr>
      </p:pic>
      <p:sp>
        <p:nvSpPr>
          <p:cNvPr id="2" name="Title 1"/>
          <p:cNvSpPr>
            <a:spLocks noGrp="1"/>
          </p:cNvSpPr>
          <p:nvPr/>
        </p:nvSpPr>
        <p:spPr>
          <a:xfrm>
            <a:off x="0" y="-241"/>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0" baseline="0">
                <a:solidFill>
                  <a:schemeClr val="tx1">
                    <a:lumMod val="75000"/>
                  </a:schemeClr>
                </a:solidFill>
                <a:latin typeface="Cambria" panose="02040503050406030204"/>
                <a:ea typeface="+mj-ea"/>
                <a:cs typeface="Cambria" panose="02040503050406030204"/>
              </a:defRPr>
            </a:lvl1pPr>
          </a:lstStyle>
          <a:p>
            <a:r>
              <a:rPr lang="en-US" sz="1800" b="1" i="0" u="none" strike="noStrike" baseline="0" dirty="0">
                <a:latin typeface="Verdana,Bold"/>
              </a:rPr>
              <a:t>Instruction and timing cycles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Addressing Modes of 8085</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
        <p:nvSpPr>
          <p:cNvPr id="11267" name="Slide Number Placeholder 3"/>
          <p:cNvSpPr txBox="1">
            <a:spLocks noGrp="1"/>
          </p:cNvSpPr>
          <p:nvPr>
            <p:ph type="sldNum" sz="quarter" idx="12"/>
          </p:nvPr>
        </p:nvSpPr>
        <p:spPr>
          <a:noFill/>
          <a:ln>
            <a:noFill/>
          </a:ln>
        </p:spPr>
        <p:txBody>
          <a:bodyPr anchor="ctr" anchorCtr="0"/>
          <a:p>
            <a:pPr marL="0" indent="0" algn="ctr" eaLnBrk="1" hangingPunct="1">
              <a:lnSpc>
                <a:spcPct val="80000"/>
              </a:lnSpc>
              <a:spcBef>
                <a:spcPct val="0"/>
              </a:spcBef>
              <a:buClrTx/>
              <a:buSzTx/>
              <a:buFontTx/>
              <a:buNone/>
            </a:pPr>
            <a:fld id="{9A0DB2DC-4C9A-4742-B13C-FB6460FD3503}" type="slidenum">
              <a:rPr lang="en-US" altLang="en-US" sz="1200" b="1" dirty="0">
                <a:solidFill>
                  <a:srgbClr val="FFFFFF"/>
                </a:solidFill>
                <a:latin typeface="Arial" panose="020B0604020202020204" pitchFamily="34" charset="0"/>
                <a:cs typeface="Arial" panose="020B0604020202020204" pitchFamily="34" charset="0"/>
              </a:rPr>
            </a:fld>
            <a:endParaRPr lang="en-US" altLang="en-US" sz="12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1268" name="Content Placeholder 2"/>
          <p:cNvSpPr>
            <a:spLocks noGrp="1"/>
          </p:cNvSpPr>
          <p:nvPr>
            <p:ph sz="quarter" idx="1"/>
          </p:nvPr>
        </p:nvSpPr>
        <p:spPr>
          <a:ln/>
        </p:spPr>
        <p:txBody>
          <a:bodyPr vert="horz" wrap="square" lIns="91440" tIns="45720" rIns="91440" bIns="45720" anchor="t" anchorCtr="0"/>
          <a:p>
            <a:pPr eaLnBrk="1" hangingPunct="1">
              <a:spcBef>
                <a:spcPct val="0"/>
              </a:spcBef>
              <a:spcAft>
                <a:spcPts val="1200"/>
              </a:spcAft>
              <a:buClr>
                <a:schemeClr val="accent2"/>
              </a:buClr>
              <a:buSzPct val="60000"/>
              <a:buFont typeface="Wingdings" panose="05000000000000000000" pitchFamily="2" charset="2"/>
            </a:pPr>
            <a:r>
              <a:rPr lang="en-US" altLang="en-US" dirty="0"/>
              <a:t>To perform any operation, we have to give the corresponding instructions to the microprocessor.</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In each instruction, programmer has to specify 3 things:</a:t>
            </a:r>
            <a:endParaRPr lang="en-US" altLang="en-US" dirty="0"/>
          </a:p>
          <a:p>
            <a:pPr lvl="1" eaLnBrk="1" hangingPunct="1">
              <a:spcBef>
                <a:spcPct val="0"/>
              </a:spcBef>
              <a:spcAft>
                <a:spcPts val="1200"/>
              </a:spcAft>
              <a:buClr>
                <a:schemeClr val="accent1"/>
              </a:buClr>
              <a:buSzPct val="70000"/>
              <a:buFont typeface="Wingdings 2" panose="05020102010507070707" pitchFamily="18" charset="2"/>
            </a:pPr>
            <a:r>
              <a:rPr lang="en-US" altLang="en-US" dirty="0"/>
              <a:t>Operation to be performed.</a:t>
            </a:r>
            <a:endParaRPr lang="en-US" altLang="en-US" dirty="0"/>
          </a:p>
          <a:p>
            <a:pPr lvl="1" eaLnBrk="1" hangingPunct="1">
              <a:spcBef>
                <a:spcPct val="0"/>
              </a:spcBef>
              <a:spcAft>
                <a:spcPts val="1200"/>
              </a:spcAft>
              <a:buClr>
                <a:schemeClr val="accent1"/>
              </a:buClr>
              <a:buSzPct val="70000"/>
              <a:buFont typeface="Wingdings 2" panose="05020102010507070707" pitchFamily="18" charset="2"/>
            </a:pPr>
            <a:r>
              <a:rPr lang="en-US" altLang="en-US" dirty="0"/>
              <a:t>Address of source of data.</a:t>
            </a:r>
            <a:endParaRPr lang="en-US" altLang="en-US" dirty="0"/>
          </a:p>
          <a:p>
            <a:pPr lvl="1" eaLnBrk="1" hangingPunct="1">
              <a:spcBef>
                <a:spcPct val="0"/>
              </a:spcBef>
              <a:spcAft>
                <a:spcPts val="1200"/>
              </a:spcAft>
              <a:buClr>
                <a:schemeClr val="accent1"/>
              </a:buClr>
              <a:buSzPct val="70000"/>
              <a:buFont typeface="Wingdings 2" panose="05020102010507070707" pitchFamily="18" charset="2"/>
            </a:pPr>
            <a:r>
              <a:rPr lang="en-US" altLang="en-US" dirty="0"/>
              <a:t>Address of destination of result.</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Addressing Modes of 8085</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
        <p:nvSpPr>
          <p:cNvPr id="12291" name="Slide Number Placeholder 3"/>
          <p:cNvSpPr txBox="1">
            <a:spLocks noGrp="1"/>
          </p:cNvSpPr>
          <p:nvPr>
            <p:ph type="sldNum" sz="quarter" idx="12"/>
          </p:nvPr>
        </p:nvSpPr>
        <p:spPr>
          <a:noFill/>
          <a:ln>
            <a:noFill/>
          </a:ln>
        </p:spPr>
        <p:txBody>
          <a:bodyPr anchor="ctr" anchorCtr="0"/>
          <a:p>
            <a:pPr marL="0" indent="0" algn="ctr" eaLnBrk="1" hangingPunct="1">
              <a:lnSpc>
                <a:spcPct val="80000"/>
              </a:lnSpc>
              <a:spcBef>
                <a:spcPct val="0"/>
              </a:spcBef>
              <a:buClrTx/>
              <a:buSzTx/>
              <a:buFontTx/>
              <a:buNone/>
            </a:pPr>
            <a:fld id="{9A0DB2DC-4C9A-4742-B13C-FB6460FD3503}" type="slidenum">
              <a:rPr lang="en-US" altLang="en-US" sz="1200" b="1" dirty="0">
                <a:solidFill>
                  <a:srgbClr val="FFFFFF"/>
                </a:solidFill>
                <a:latin typeface="Arial" panose="020B0604020202020204" pitchFamily="34" charset="0"/>
                <a:cs typeface="Arial" panose="020B0604020202020204" pitchFamily="34" charset="0"/>
              </a:rPr>
            </a:fld>
            <a:endParaRPr lang="en-US" altLang="en-US" sz="12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vert="horz" wrap="square" lIns="91440" tIns="45720" rIns="91440" bIns="45720" numCol="1" anchor="t" anchorCtr="0" compatLnSpc="1">
            <a:normAutofit/>
          </a:bodyPr>
          <a:lstStyle/>
          <a:p>
            <a:pPr marL="365760" marR="0" lvl="0" indent="-283210" algn="l" defTabSz="914400" rtl="0" eaLnBrk="1" fontAlgn="auto" latinLnBrk="0" hangingPunct="1">
              <a:lnSpc>
                <a:spcPct val="100000"/>
              </a:lnSpc>
              <a:spcBef>
                <a:spcPts val="0"/>
              </a:spcBef>
              <a:spcAft>
                <a:spcPts val="1200"/>
              </a:spcAft>
              <a:buClr>
                <a:schemeClr val="accent2"/>
              </a:buClr>
              <a:buSzPct val="60000"/>
              <a:buFont typeface="Wingdings 2" panose="05020102010507070707"/>
              <a:buChar char=""/>
              <a:defRPr/>
            </a:pPr>
            <a:r>
              <a:rPr kumimoji="0" lang="en-US" sz="2900" b="0" i="0" u="none" strike="noStrike" kern="1200" cap="none" spc="0" normalizeH="0" baseline="0" noProof="0" dirty="0">
                <a:ln>
                  <a:noFill/>
                </a:ln>
                <a:solidFill>
                  <a:schemeClr val="tx1"/>
                </a:solidFill>
                <a:effectLst/>
                <a:uLnTx/>
                <a:uFillTx/>
                <a:latin typeface="+mn-lt"/>
                <a:ea typeface="+mn-ea"/>
                <a:cs typeface="+mn-cs"/>
              </a:rPr>
              <a:t>The method by which the address of source of data or the address of destination of result is given in the instruction is called </a:t>
            </a:r>
            <a:r>
              <a:rPr kumimoji="0" lang="en-US" sz="2900" b="1" i="0" u="none" strike="noStrike" kern="1200" cap="none" spc="0" normalizeH="0" baseline="0" noProof="0" dirty="0">
                <a:ln>
                  <a:noFill/>
                </a:ln>
                <a:solidFill>
                  <a:schemeClr val="tx2">
                    <a:lumMod val="75000"/>
                  </a:schemeClr>
                </a:solidFill>
                <a:effectLst/>
                <a:uLnTx/>
                <a:uFillTx/>
                <a:latin typeface="+mn-lt"/>
                <a:ea typeface="+mn-ea"/>
                <a:cs typeface="+mn-cs"/>
              </a:rPr>
              <a:t>Addressing Modes.</a:t>
            </a:r>
            <a:endParaRPr kumimoji="0" lang="en-US" sz="2900" b="1" i="0" u="none" strike="noStrike" kern="1200" cap="none" spc="0" normalizeH="0" baseline="0" noProof="0" dirty="0">
              <a:ln>
                <a:noFill/>
              </a:ln>
              <a:solidFill>
                <a:schemeClr val="tx2">
                  <a:lumMod val="75000"/>
                </a:schemeClr>
              </a:solidFill>
              <a:effectLst/>
              <a:uLnTx/>
              <a:uFillTx/>
              <a:latin typeface="+mn-lt"/>
              <a:ea typeface="+mn-ea"/>
              <a:cs typeface="+mn-cs"/>
            </a:endParaRPr>
          </a:p>
          <a:p>
            <a:pPr marL="365760" marR="0" lvl="0" indent="-283210" algn="l" defTabSz="914400" rtl="0" eaLnBrk="1" fontAlgn="auto" latinLnBrk="0" hangingPunct="1">
              <a:lnSpc>
                <a:spcPct val="100000"/>
              </a:lnSpc>
              <a:spcBef>
                <a:spcPts val="0"/>
              </a:spcBef>
              <a:spcAft>
                <a:spcPts val="1200"/>
              </a:spcAft>
              <a:buClr>
                <a:schemeClr val="accent2"/>
              </a:buClr>
              <a:buSzPct val="60000"/>
              <a:buFont typeface="Wingdings 2" panose="05020102010507070707"/>
              <a:buChar char=""/>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210" algn="l" defTabSz="914400" rtl="0" eaLnBrk="1" fontAlgn="auto" latinLnBrk="0" hangingPunct="1">
              <a:lnSpc>
                <a:spcPct val="100000"/>
              </a:lnSpc>
              <a:spcBef>
                <a:spcPts val="0"/>
              </a:spcBef>
              <a:spcAft>
                <a:spcPts val="1200"/>
              </a:spcAft>
              <a:buClr>
                <a:schemeClr val="accent2"/>
              </a:buClr>
              <a:buSzPct val="60000"/>
              <a:buFont typeface="Wingdings 2" panose="05020102010507070707"/>
              <a:buChar char=""/>
              <a:defRPr/>
            </a:pPr>
            <a:r>
              <a:rPr kumimoji="0" lang="en-US" sz="2900" b="0" i="0" u="none" strike="noStrike" kern="1200" cap="none" spc="0" normalizeH="0" baseline="0" noProof="0" dirty="0">
                <a:ln>
                  <a:noFill/>
                </a:ln>
                <a:solidFill>
                  <a:schemeClr val="tx1"/>
                </a:solidFill>
                <a:effectLst/>
                <a:uLnTx/>
                <a:uFillTx/>
                <a:latin typeface="+mn-lt"/>
                <a:ea typeface="+mn-ea"/>
                <a:cs typeface="+mn-cs"/>
              </a:rPr>
              <a:t>The term addressing mode refers to the </a:t>
            </a:r>
            <a:r>
              <a:rPr kumimoji="0" lang="en-US" sz="2900" b="0" i="0" u="sng" strike="noStrike" kern="1200" cap="none" spc="0" normalizeH="0" baseline="0" noProof="0" dirty="0">
                <a:ln>
                  <a:noFill/>
                </a:ln>
                <a:solidFill>
                  <a:schemeClr val="tx1"/>
                </a:solidFill>
                <a:effectLst/>
                <a:uLnTx/>
                <a:uFillTx/>
                <a:latin typeface="+mn-lt"/>
                <a:ea typeface="+mn-ea"/>
                <a:cs typeface="+mn-cs"/>
              </a:rPr>
              <a:t>way in which the operand of the instruction is specified</a:t>
            </a:r>
            <a:r>
              <a:rPr kumimoji="0" lang="en-US" sz="2900" b="0" i="0" u="none" strike="noStrike" kern="1200" cap="none" spc="0" normalizeH="0" baseline="0" noProof="0" dirty="0">
                <a:ln>
                  <a:noFill/>
                </a:ln>
                <a:solidFill>
                  <a:schemeClr val="tx1"/>
                </a:solidFill>
                <a:effectLst/>
                <a:uLnTx/>
                <a:uFillTx/>
                <a:latin typeface="+mn-lt"/>
                <a:ea typeface="+mn-ea"/>
                <a:cs typeface="+mn-cs"/>
              </a:rPr>
              <a:t>.</a:t>
            </a: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Types of Addressing Modes</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
        <p:nvSpPr>
          <p:cNvPr id="13315" name="Slide Number Placeholder 3"/>
          <p:cNvSpPr txBox="1">
            <a:spLocks noGrp="1"/>
          </p:cNvSpPr>
          <p:nvPr>
            <p:ph type="sldNum" sz="quarter" idx="12"/>
          </p:nvPr>
        </p:nvSpPr>
        <p:spPr>
          <a:noFill/>
          <a:ln>
            <a:noFill/>
          </a:ln>
        </p:spPr>
        <p:txBody>
          <a:bodyPr anchor="ctr" anchorCtr="0"/>
          <a:p>
            <a:pPr marL="0" indent="0" algn="ctr" eaLnBrk="1" hangingPunct="1">
              <a:lnSpc>
                <a:spcPct val="80000"/>
              </a:lnSpc>
              <a:spcBef>
                <a:spcPct val="0"/>
              </a:spcBef>
              <a:buClrTx/>
              <a:buSzTx/>
              <a:buFontTx/>
              <a:buNone/>
            </a:pPr>
            <a:fld id="{9A0DB2DC-4C9A-4742-B13C-FB6460FD3503}" type="slidenum">
              <a:rPr lang="en-US" altLang="en-US" sz="1200" b="1" dirty="0">
                <a:solidFill>
                  <a:srgbClr val="FFFFFF"/>
                </a:solidFill>
                <a:latin typeface="Arial" panose="020B0604020202020204" pitchFamily="34" charset="0"/>
                <a:cs typeface="Arial" panose="020B0604020202020204" pitchFamily="34" charset="0"/>
              </a:rPr>
            </a:fld>
            <a:endParaRPr lang="en-US" altLang="en-US" sz="12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3316" name="Content Placeholder 2"/>
          <p:cNvSpPr>
            <a:spLocks noGrp="1"/>
          </p:cNvSpPr>
          <p:nvPr>
            <p:ph sz="quarter" idx="1"/>
          </p:nvPr>
        </p:nvSpPr>
        <p:spPr>
          <a:ln/>
        </p:spPr>
        <p:txBody>
          <a:bodyPr vert="horz" wrap="square" lIns="91440" tIns="45720" rIns="91440" bIns="45720" anchor="t" anchorCtr="0"/>
          <a:p>
            <a:pPr eaLnBrk="1" hangingPunct="1">
              <a:spcBef>
                <a:spcPct val="0"/>
              </a:spcBef>
              <a:spcAft>
                <a:spcPts val="1200"/>
              </a:spcAft>
              <a:buClr>
                <a:schemeClr val="accent2"/>
              </a:buClr>
              <a:buSzPct val="60000"/>
              <a:buFont typeface="Wingdings" panose="05000000000000000000" pitchFamily="2" charset="2"/>
            </a:pPr>
            <a:r>
              <a:rPr lang="en-US" altLang="en-US" dirty="0"/>
              <a:t>Intel 8085 uses the following addressing modes:</a:t>
            </a:r>
            <a:endParaRPr lang="en-US" altLang="en-US" dirty="0"/>
          </a:p>
          <a:p>
            <a:pPr marL="916305" lvl="1" indent="-514350" eaLnBrk="1" hangingPunct="1">
              <a:spcBef>
                <a:spcPct val="0"/>
              </a:spcBef>
              <a:spcAft>
                <a:spcPts val="1200"/>
              </a:spcAft>
              <a:buClr>
                <a:schemeClr val="accent1"/>
              </a:buClr>
              <a:buSzPct val="70000"/>
              <a:buFont typeface="Gill Sans MT" panose="020B0502020104020203" pitchFamily="34" charset="0"/>
              <a:buAutoNum type="arabicPeriod"/>
            </a:pPr>
            <a:r>
              <a:rPr lang="en-US" altLang="en-US" dirty="0"/>
              <a:t>Direct Addressing Mode</a:t>
            </a:r>
            <a:endParaRPr lang="en-US" altLang="en-US" dirty="0"/>
          </a:p>
          <a:p>
            <a:pPr marL="916305" lvl="1" indent="-514350" eaLnBrk="1" hangingPunct="1">
              <a:spcBef>
                <a:spcPct val="0"/>
              </a:spcBef>
              <a:spcAft>
                <a:spcPts val="1200"/>
              </a:spcAft>
              <a:buClr>
                <a:schemeClr val="accent1"/>
              </a:buClr>
              <a:buSzPct val="70000"/>
              <a:buFont typeface="Gill Sans MT" panose="020B0502020104020203" pitchFamily="34" charset="0"/>
              <a:buAutoNum type="arabicPeriod"/>
            </a:pPr>
            <a:r>
              <a:rPr lang="en-US" altLang="en-US" dirty="0"/>
              <a:t>Register Addressing Mode</a:t>
            </a:r>
            <a:endParaRPr lang="en-US" altLang="en-US" dirty="0"/>
          </a:p>
          <a:p>
            <a:pPr marL="916305" lvl="1" indent="-514350" eaLnBrk="1" hangingPunct="1">
              <a:spcBef>
                <a:spcPct val="0"/>
              </a:spcBef>
              <a:spcAft>
                <a:spcPts val="1200"/>
              </a:spcAft>
              <a:buClr>
                <a:schemeClr val="accent1"/>
              </a:buClr>
              <a:buSzPct val="70000"/>
              <a:buFont typeface="Gill Sans MT" panose="020B0502020104020203" pitchFamily="34" charset="0"/>
              <a:buAutoNum type="arabicPeriod"/>
            </a:pPr>
            <a:r>
              <a:rPr lang="en-US" altLang="en-US" dirty="0"/>
              <a:t>Register Indirect Addressing Mode</a:t>
            </a:r>
            <a:endParaRPr lang="en-US" altLang="en-US" dirty="0"/>
          </a:p>
          <a:p>
            <a:pPr marL="916305" lvl="1" indent="-514350" eaLnBrk="1" hangingPunct="1">
              <a:spcBef>
                <a:spcPct val="0"/>
              </a:spcBef>
              <a:spcAft>
                <a:spcPts val="1200"/>
              </a:spcAft>
              <a:buClr>
                <a:schemeClr val="accent1"/>
              </a:buClr>
              <a:buSzPct val="70000"/>
              <a:buFont typeface="Gill Sans MT" panose="020B0502020104020203" pitchFamily="34" charset="0"/>
              <a:buAutoNum type="arabicPeriod"/>
            </a:pPr>
            <a:r>
              <a:rPr lang="en-US" altLang="en-US" dirty="0"/>
              <a:t>Immediate Addressing Mode</a:t>
            </a:r>
            <a:endParaRPr lang="en-US" altLang="en-US" dirty="0"/>
          </a:p>
          <a:p>
            <a:pPr marL="916305" lvl="1" indent="-514350" eaLnBrk="1" hangingPunct="1">
              <a:spcBef>
                <a:spcPct val="0"/>
              </a:spcBef>
              <a:spcAft>
                <a:spcPts val="1200"/>
              </a:spcAft>
              <a:buClr>
                <a:schemeClr val="accent1"/>
              </a:buClr>
              <a:buSzPct val="70000"/>
              <a:buFont typeface="Gill Sans MT" panose="020B0502020104020203" pitchFamily="34" charset="0"/>
              <a:buAutoNum type="arabicPeriod"/>
            </a:pPr>
            <a:r>
              <a:rPr lang="en-US" altLang="en-US" dirty="0"/>
              <a:t>Implicit Addressing Mode</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228600" y="1676400"/>
            <a:ext cx="8388985" cy="4541520"/>
          </a:xfrm>
          <a:prstGeom prst="rect">
            <a:avLst/>
          </a:prstGeom>
        </p:spPr>
        <p:txBody>
          <a:bodyPr wrap="square">
            <a:noAutofit/>
          </a:bodyPr>
          <a:lstStyle/>
          <a:p>
            <a:pPr algn="just">
              <a:buBlip>
                <a:blip r:embed="rId1"/>
              </a:buBlip>
            </a:pPr>
            <a:r>
              <a:rPr lang="en-US" sz="2400" b="0" i="0" dirty="0">
                <a:solidFill>
                  <a:srgbClr val="3C4852"/>
                </a:solidFill>
                <a:effectLst/>
                <a:latin typeface="Times New Roman" panose="02020603050405020304" charset="0"/>
                <a:cs typeface="Times New Roman" panose="02020603050405020304" charset="0"/>
              </a:rPr>
              <a:t>In this addressing mode, the instruction specifies some address which stores the data. This memory location is mentioned in the instruction as an operand. The size of an instruction in the direct addressing mode is 3 bytes. However, input/output instructions in direct addressing mode are 2 bytes. </a:t>
            </a:r>
            <a:endParaRPr lang="en-US" sz="2400" b="0" i="0" dirty="0">
              <a:solidFill>
                <a:srgbClr val="3C4852"/>
              </a:solidFill>
              <a:effectLst/>
              <a:latin typeface="Times New Roman" panose="02020603050405020304" charset="0"/>
              <a:cs typeface="Times New Roman" panose="02020603050405020304" charset="0"/>
            </a:endParaRPr>
          </a:p>
          <a:p>
            <a:pPr algn="just">
              <a:buBlip>
                <a:blip r:embed="rId1"/>
              </a:buBlip>
            </a:pPr>
            <a:r>
              <a:rPr lang="en-US" sz="2400" dirty="0">
                <a:latin typeface="Times New Roman" panose="02020603050405020304" charset="0"/>
                <a:cs typeface="Times New Roman" panose="02020603050405020304" charset="0"/>
              </a:rPr>
              <a:t>Single memory reference to access data</a:t>
            </a:r>
            <a:endParaRPr lang="en-US" sz="2400" dirty="0">
              <a:latin typeface="Times New Roman" panose="02020603050405020304" charset="0"/>
              <a:cs typeface="Times New Roman" panose="02020603050405020304" charset="0"/>
            </a:endParaRPr>
          </a:p>
          <a:p>
            <a:pPr algn="just">
              <a:buBlip>
                <a:blip r:embed="rId1"/>
              </a:buBlip>
            </a:pPr>
            <a:r>
              <a:rPr lang="en-US" sz="2400" dirty="0">
                <a:latin typeface="Times New Roman" panose="02020603050405020304" charset="0"/>
                <a:cs typeface="Times New Roman" panose="02020603050405020304" charset="0"/>
              </a:rPr>
              <a:t>No additional calculations to work out effective address</a:t>
            </a:r>
            <a:endParaRPr lang="en-US" sz="2400" dirty="0">
              <a:latin typeface="Times New Roman" panose="02020603050405020304" charset="0"/>
              <a:cs typeface="Times New Roman" panose="02020603050405020304" charset="0"/>
            </a:endParaRPr>
          </a:p>
          <a:p>
            <a:pPr algn="just">
              <a:buBlip>
                <a:blip r:embed="rId1"/>
              </a:buBlip>
            </a:pPr>
            <a:r>
              <a:rPr lang="en-US" sz="2400" dirty="0">
                <a:latin typeface="Times New Roman" panose="02020603050405020304" charset="0"/>
                <a:cs typeface="Times New Roman" panose="02020603050405020304" charset="0"/>
              </a:rPr>
              <a:t>Limited address space</a:t>
            </a:r>
            <a:endParaRPr lang="en-US" sz="2400" dirty="0">
              <a:latin typeface="Times New Roman" panose="02020603050405020304" charset="0"/>
              <a:cs typeface="Times New Roman" panose="02020603050405020304" charset="0"/>
            </a:endParaRPr>
          </a:p>
          <a:p>
            <a:pPr algn="just"/>
            <a:endParaRPr lang="en-US" sz="2400" dirty="0">
              <a:latin typeface="Times New Roman" panose="02020603050405020304" charset="0"/>
              <a:cs typeface="Times New Roman" panose="02020603050405020304" charset="0"/>
            </a:endParaRPr>
          </a:p>
        </p:txBody>
      </p:sp>
      <p:sp>
        <p:nvSpPr>
          <p:cNvPr id="5" name="Title 4"/>
          <p:cNvSpPr>
            <a:spLocks noGrp="1"/>
          </p:cNvSpPr>
          <p:nvPr>
            <p:ph type="title"/>
          </p:nvPr>
        </p:nvSpPr>
        <p:spPr/>
        <p:txBody>
          <a:bodyPr vert="horz" wrap="square" lIns="91440" tIns="45720" rIns="91440" bIns="45720" numCol="1" anchor="ctr" anchorCtr="0" compatLnSpc="1">
            <a:norm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Direct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Direct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
        <p:nvSpPr>
          <p:cNvPr id="14339" name="Slide Number Placeholder 3"/>
          <p:cNvSpPr txBox="1">
            <a:spLocks noGrp="1"/>
          </p:cNvSpPr>
          <p:nvPr>
            <p:ph type="sldNum" sz="quarter" idx="12"/>
          </p:nvPr>
        </p:nvSpPr>
        <p:spPr>
          <a:noFill/>
          <a:ln>
            <a:noFill/>
          </a:ln>
        </p:spPr>
        <p:txBody>
          <a:bodyPr anchor="ctr" anchorCtr="0">
            <a:normAutofit fontScale="90000" lnSpcReduction="10000"/>
          </a:bodyPr>
          <a:p>
            <a:pPr marL="0" indent="0" algn="ctr" eaLnBrk="1" hangingPunct="1">
              <a:lnSpc>
                <a:spcPct val="80000"/>
              </a:lnSpc>
              <a:spcBef>
                <a:spcPct val="0"/>
              </a:spcBef>
              <a:buClrTx/>
              <a:buSzTx/>
              <a:buFontTx/>
              <a:buNone/>
            </a:pPr>
            <a:fld id="{9A0DB2DC-4C9A-4742-B13C-FB6460FD3503}" type="slidenum">
              <a:rPr lang="en-US" altLang="en-US" sz="1200" b="1" dirty="0">
                <a:solidFill>
                  <a:srgbClr val="FFFFFF"/>
                </a:solidFill>
                <a:latin typeface="Arial" panose="020B0604020202020204" pitchFamily="34" charset="0"/>
                <a:cs typeface="Arial" panose="020B0604020202020204" pitchFamily="34" charset="0"/>
              </a:rPr>
            </a:fld>
            <a:endParaRPr lang="en-US" altLang="en-US" sz="12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4340" name="Content Placeholder 2"/>
          <p:cNvSpPr>
            <a:spLocks noGrp="1"/>
          </p:cNvSpPr>
          <p:nvPr>
            <p:ph sz="quarter" idx="1"/>
          </p:nvPr>
        </p:nvSpPr>
        <p:spPr>
          <a:xfrm>
            <a:off x="152273" y="1600200"/>
            <a:ext cx="8153400" cy="4495800"/>
          </a:xfrm>
          <a:ln/>
        </p:spPr>
        <p:txBody>
          <a:bodyPr vert="horz" wrap="square" lIns="91440" tIns="45720" rIns="91440" bIns="45720" anchor="t" anchorCtr="0"/>
          <a:p>
            <a:pPr eaLnBrk="1" hangingPunct="1">
              <a:spcBef>
                <a:spcPct val="0"/>
              </a:spcBef>
              <a:spcAft>
                <a:spcPts val="1200"/>
              </a:spcAft>
              <a:buClr>
                <a:schemeClr val="accent2"/>
              </a:buClr>
              <a:buSzPct val="60000"/>
              <a:buFont typeface="Wingdings" panose="05000000000000000000" pitchFamily="2" charset="2"/>
            </a:pPr>
            <a:r>
              <a:rPr lang="en-US" altLang="en-US" dirty="0"/>
              <a:t>In this mode, the address of the operand is given in the instruction itself.</a:t>
            </a:r>
            <a:endParaRPr lang="en-US" altLang="en-US" dirty="0"/>
          </a:p>
          <a:p>
            <a:pPr eaLnBrk="1" hangingPunct="1">
              <a:spcBef>
                <a:spcPct val="0"/>
              </a:spcBef>
              <a:spcAft>
                <a:spcPts val="1200"/>
              </a:spcAft>
              <a:buClr>
                <a:schemeClr val="accent2"/>
              </a:buClr>
              <a:buSzPct val="60000"/>
              <a:buFont typeface="Wingdings" panose="05000000000000000000" pitchFamily="2" charset="2"/>
            </a:pPr>
            <a:endParaRPr lang="en-US" altLang="en-US" dirty="0"/>
          </a:p>
          <a:p>
            <a:pPr eaLnBrk="1" hangingPunct="1">
              <a:spcBef>
                <a:spcPct val="0"/>
              </a:spcBef>
              <a:spcAft>
                <a:spcPts val="1200"/>
              </a:spcAft>
              <a:buClr>
                <a:schemeClr val="accent2"/>
              </a:buClr>
              <a:buSzPct val="60000"/>
              <a:buFont typeface="Wingdings" panose="05000000000000000000" pitchFamily="2" charset="2"/>
            </a:pP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LDA is the operation.</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2500 H is the address of source.</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Accumulator is the destination.</a:t>
            </a:r>
            <a:endParaRPr lang="en-US" altLang="en-US" dirty="0"/>
          </a:p>
          <a:p>
            <a:pPr eaLnBrk="1" hangingPunct="1">
              <a:spcBef>
                <a:spcPct val="0"/>
              </a:spcBef>
              <a:spcAft>
                <a:spcPts val="1200"/>
              </a:spcAft>
              <a:buClr>
                <a:schemeClr val="accent2"/>
              </a:buClr>
              <a:buSzPct val="60000"/>
              <a:buFont typeface="Wingdings" panose="05000000000000000000" pitchFamily="2" charset="2"/>
            </a:pPr>
            <a:endParaRPr lang="en-US" altLang="en-US" dirty="0"/>
          </a:p>
        </p:txBody>
      </p:sp>
      <p:graphicFrame>
        <p:nvGraphicFramePr>
          <p:cNvPr id="6" name="Table 5"/>
          <p:cNvGraphicFramePr>
            <a:graphicFrameLocks noGrp="1"/>
          </p:cNvGraphicFramePr>
          <p:nvPr/>
        </p:nvGraphicFramePr>
        <p:xfrm>
          <a:off x="1524000" y="2743200"/>
          <a:ext cx="7315200" cy="822325"/>
        </p:xfrm>
        <a:graphic>
          <a:graphicData uri="http://schemas.openxmlformats.org/drawingml/2006/table">
            <a:tbl>
              <a:tblPr firstRow="1" bandRow="1">
                <a:tableStyleId>{7DF18680-E054-41AD-8BC1-D1AEF772440D}</a:tableStyleId>
              </a:tblPr>
              <a:tblGrid>
                <a:gridCol w="2133600"/>
                <a:gridCol w="5181600"/>
              </a:tblGrid>
              <a:tr h="822325">
                <a:tc>
                  <a:txBody>
                    <a:bodyPr/>
                    <a:lstStyle/>
                    <a:p>
                      <a:r>
                        <a:rPr lang="en-US" sz="2400" dirty="0"/>
                        <a:t>LDA</a:t>
                      </a:r>
                      <a:r>
                        <a:rPr lang="en-US" sz="2400" baseline="0" dirty="0"/>
                        <a:t> 2500 H</a:t>
                      </a:r>
                      <a:endParaRPr lang="en-US" sz="2400" dirty="0"/>
                    </a:p>
                  </a:txBody>
                  <a:tcPr marT="45654" marB="45654"/>
                </a:tc>
                <a:tc>
                  <a:txBody>
                    <a:bodyPr/>
                    <a:lstStyle/>
                    <a:p>
                      <a:r>
                        <a:rPr lang="en-US" sz="2400" dirty="0"/>
                        <a:t>Load the contents of memory location 2500 H</a:t>
                      </a:r>
                      <a:r>
                        <a:rPr lang="en-US" sz="2400" baseline="0" dirty="0"/>
                        <a:t> in accumulator.</a:t>
                      </a:r>
                      <a:endParaRPr lang="en-US" sz="2400" dirty="0"/>
                    </a:p>
                  </a:txBody>
                  <a:tcPr marT="45654" marB="45654"/>
                </a:tc>
              </a:tr>
            </a:tbl>
          </a:graphicData>
        </a:graphic>
      </p:graphicFrame>
      <p:pic>
        <p:nvPicPr>
          <p:cNvPr id="38914" name="Picture 2"/>
          <p:cNvPicPr>
            <a:picLocks noChangeAspect="1" noChangeArrowheads="1"/>
          </p:cNvPicPr>
          <p:nvPr/>
        </p:nvPicPr>
        <p:blipFill>
          <a:blip r:embed="rId1"/>
          <a:srcRect/>
          <a:stretch>
            <a:fillRect/>
          </a:stretch>
        </p:blipFill>
        <p:spPr bwMode="auto">
          <a:xfrm>
            <a:off x="4648206" y="3657325"/>
            <a:ext cx="4414245" cy="273122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1"/>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en-US" sz="1400" b="1" kern="1200" dirty="0">
                <a:latin typeface="Arial" panose="020B0604020202020204" pitchFamily="34" charset="0"/>
                <a:ea typeface="+mn-ea"/>
                <a:cs typeface="Arial" panose="020B0604020202020204" pitchFamily="34" charset="0"/>
              </a:rPr>
            </a:fld>
            <a:endParaRPr lang="en-US" altLang="en-US" sz="1400" b="1" kern="1200" dirty="0">
              <a:latin typeface="Arial" panose="020B0604020202020204" pitchFamily="34" charset="0"/>
              <a:ea typeface="Arial" panose="020B0604020202020204" pitchFamily="34" charset="0"/>
              <a:cs typeface="Arial" panose="020B0604020202020204" pitchFamily="34" charset="0"/>
            </a:endParaRPr>
          </a:p>
        </p:txBody>
      </p:sp>
      <p:pic>
        <p:nvPicPr>
          <p:cNvPr id="15363" name="Picture 2"/>
          <p:cNvPicPr>
            <a:picLocks noChangeAspect="1"/>
          </p:cNvPicPr>
          <p:nvPr/>
        </p:nvPicPr>
        <p:blipFill>
          <a:blip r:embed="rId1"/>
          <a:stretch>
            <a:fillRect/>
          </a:stretch>
        </p:blipFill>
        <p:spPr>
          <a:xfrm>
            <a:off x="0" y="2633663"/>
            <a:ext cx="9144000" cy="15906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228600" y="1103630"/>
            <a:ext cx="8586470" cy="5056505"/>
          </a:xfrm>
          <a:prstGeom prst="rect">
            <a:avLst/>
          </a:prstGeom>
        </p:spPr>
        <p:txBody>
          <a:bodyPr wrap="square">
            <a:noAutofit/>
          </a:bodyPr>
          <a:p>
            <a:pPr algn="just">
              <a:buBlip>
                <a:blip r:embed="rId1"/>
              </a:buBlip>
            </a:pPr>
            <a:r>
              <a:rPr lang="en-US" sz="2000" b="0" i="0" dirty="0">
                <a:solidFill>
                  <a:srgbClr val="3C4852"/>
                </a:solidFill>
                <a:effectLst/>
                <a:latin typeface="Times New Roman" panose="02020603050405020304" charset="0"/>
                <a:cs typeface="Times New Roman" panose="02020603050405020304" charset="0"/>
              </a:rPr>
              <a:t>In this addressing mode, the instruction mentions a register which stores some data. The operation specified by the instruction is performed in the register specified by it. </a:t>
            </a:r>
            <a:endParaRPr lang="en-US" sz="2000" b="0" i="0" dirty="0">
              <a:solidFill>
                <a:srgbClr val="3C4852"/>
              </a:solidFill>
              <a:effectLst/>
              <a:latin typeface="Times New Roman" panose="02020603050405020304" charset="0"/>
              <a:cs typeface="Times New Roman" panose="02020603050405020304" charset="0"/>
            </a:endParaRPr>
          </a:p>
          <a:p>
            <a:pPr algn="just"/>
            <a:endParaRPr lang="en-US" sz="2000" b="0" i="0" dirty="0">
              <a:solidFill>
                <a:srgbClr val="3C4852"/>
              </a:solidFill>
              <a:effectLst/>
              <a:latin typeface="Times New Roman" panose="02020603050405020304" charset="0"/>
              <a:cs typeface="Times New Roman" panose="02020603050405020304" charset="0"/>
            </a:endParaRPr>
          </a:p>
          <a:p>
            <a:pPr algn="just">
              <a:buBlip>
                <a:blip r:embed="rId1"/>
              </a:buBlip>
            </a:pPr>
            <a:r>
              <a:rPr lang="en-US" sz="2000" b="0" i="0" dirty="0">
                <a:solidFill>
                  <a:srgbClr val="3C4852"/>
                </a:solidFill>
                <a:effectLst/>
                <a:latin typeface="Times New Roman" panose="02020603050405020304" charset="0"/>
                <a:cs typeface="Times New Roman" panose="02020603050405020304" charset="0"/>
              </a:rPr>
              <a:t>The instruction can also specify two registers. The size of the instructions in register addressing mode is 1 byte. The instruction’s opcode includes both the register and the operation to be performed. </a:t>
            </a:r>
            <a:endParaRPr lang="en-US" sz="2000" b="0" i="0" dirty="0">
              <a:solidFill>
                <a:srgbClr val="3C4852"/>
              </a:solidFill>
              <a:effectLst/>
              <a:latin typeface="Times New Roman" panose="02020603050405020304" charset="0"/>
              <a:cs typeface="Times New Roman" panose="02020603050405020304" charset="0"/>
            </a:endParaRPr>
          </a:p>
          <a:p>
            <a:pPr algn="just">
              <a:buBlip>
                <a:blip r:embed="rId1"/>
              </a:buBlip>
            </a:pPr>
            <a:r>
              <a:rPr lang="en-US" sz="2000" dirty="0">
                <a:latin typeface="Times New Roman" panose="02020603050405020304" charset="0"/>
                <a:cs typeface="Times New Roman" panose="02020603050405020304" charset="0"/>
                <a:sym typeface="+mn-ea"/>
              </a:rPr>
              <a:t>No memory access</a:t>
            </a:r>
            <a:endParaRPr lang="en-US" sz="2000" dirty="0">
              <a:latin typeface="Times New Roman" panose="02020603050405020304" charset="0"/>
              <a:cs typeface="Times New Roman" panose="02020603050405020304" charset="0"/>
            </a:endParaRPr>
          </a:p>
          <a:p>
            <a:pPr algn="just">
              <a:buBlip>
                <a:blip r:embed="rId1"/>
              </a:buBlip>
            </a:pPr>
            <a:endParaRPr lang="en-US" sz="2000" dirty="0">
              <a:latin typeface="Times New Roman" panose="02020603050405020304" charset="0"/>
              <a:cs typeface="Times New Roman" panose="02020603050405020304" charset="0"/>
            </a:endParaRPr>
          </a:p>
          <a:p>
            <a:pPr algn="just">
              <a:buBlip>
                <a:blip r:embed="rId1"/>
              </a:buBlip>
            </a:pPr>
            <a:r>
              <a:rPr lang="en-US" sz="2000" dirty="0">
                <a:latin typeface="Times New Roman" panose="02020603050405020304" charset="0"/>
                <a:cs typeface="Times New Roman" panose="02020603050405020304" charset="0"/>
                <a:sym typeface="+mn-ea"/>
              </a:rPr>
              <a:t>Very fast execution</a:t>
            </a:r>
            <a:endParaRPr lang="en-US" sz="2000" dirty="0">
              <a:latin typeface="Times New Roman" panose="02020603050405020304" charset="0"/>
              <a:cs typeface="Times New Roman" panose="02020603050405020304" charset="0"/>
            </a:endParaRPr>
          </a:p>
          <a:p>
            <a:pPr algn="just">
              <a:buBlip>
                <a:blip r:embed="rId1"/>
              </a:buBlip>
            </a:pPr>
            <a:endParaRPr lang="en-US" sz="2000" dirty="0">
              <a:latin typeface="Times New Roman" panose="02020603050405020304" charset="0"/>
              <a:cs typeface="Times New Roman" panose="02020603050405020304" charset="0"/>
            </a:endParaRPr>
          </a:p>
          <a:p>
            <a:pPr algn="just">
              <a:buBlip>
                <a:blip r:embed="rId1"/>
              </a:buBlip>
            </a:pPr>
            <a:r>
              <a:rPr lang="en-US" sz="2000" dirty="0">
                <a:latin typeface="Times New Roman" panose="02020603050405020304" charset="0"/>
                <a:cs typeface="Times New Roman" panose="02020603050405020304" charset="0"/>
                <a:sym typeface="+mn-ea"/>
              </a:rPr>
              <a:t>Very limited address space</a:t>
            </a:r>
            <a:endParaRPr lang="en-US" sz="2000" dirty="0">
              <a:latin typeface="Times New Roman" panose="02020603050405020304" charset="0"/>
              <a:cs typeface="Times New Roman" panose="02020603050405020304" charset="0"/>
            </a:endParaRPr>
          </a:p>
          <a:p>
            <a:pPr algn="just">
              <a:buBlip>
                <a:blip r:embed="rId1"/>
              </a:buBlip>
            </a:pPr>
            <a:endParaRPr lang="en-US" sz="2000" dirty="0">
              <a:latin typeface="Times New Roman" panose="02020603050405020304" charset="0"/>
              <a:cs typeface="Times New Roman" panose="02020603050405020304" charset="0"/>
            </a:endParaRPr>
          </a:p>
          <a:p>
            <a:pPr algn="just">
              <a:buBlip>
                <a:blip r:embed="rId1"/>
              </a:buBlip>
            </a:pPr>
            <a:r>
              <a:rPr lang="en-US" sz="2000" dirty="0">
                <a:latin typeface="Times New Roman" panose="02020603050405020304" charset="0"/>
                <a:cs typeface="Times New Roman" panose="02020603050405020304" charset="0"/>
                <a:sym typeface="+mn-ea"/>
              </a:rPr>
              <a:t>Multiple registers helps performance</a:t>
            </a:r>
            <a:endParaRPr lang="en-US" sz="2000" dirty="0">
              <a:latin typeface="Times New Roman" panose="02020603050405020304" charset="0"/>
              <a:cs typeface="Times New Roman" panose="02020603050405020304" charset="0"/>
              <a:sym typeface="+mn-ea"/>
            </a:endParaRPr>
          </a:p>
          <a:p>
            <a:pPr algn="just">
              <a:buBlip>
                <a:blip r:embed="rId1"/>
              </a:buBlip>
            </a:pPr>
            <a:r>
              <a:rPr lang="en-US" sz="2000" dirty="0">
                <a:latin typeface="Times New Roman" panose="02020603050405020304" charset="0"/>
                <a:cs typeface="Times New Roman" panose="02020603050405020304" charset="0"/>
                <a:sym typeface="+mn-ea"/>
              </a:rPr>
              <a:t>Requires good assembly programming or compiler writing</a:t>
            </a:r>
            <a:endParaRPr lang="en-US" sz="2000" dirty="0">
              <a:latin typeface="Times New Roman" panose="02020603050405020304" charset="0"/>
              <a:cs typeface="Times New Roman" panose="02020603050405020304" charset="0"/>
            </a:endParaRPr>
          </a:p>
          <a:p>
            <a:pPr algn="just"/>
            <a:endParaRPr lang="en-US" sz="2000" dirty="0">
              <a:solidFill>
                <a:srgbClr val="3C4852"/>
              </a:solidFill>
              <a:latin typeface="Times New Roman" panose="02020603050405020304" charset="0"/>
              <a:cs typeface="Times New Roman" panose="02020603050405020304" charset="0"/>
            </a:endParaRPr>
          </a:p>
        </p:txBody>
      </p:sp>
      <p:sp>
        <p:nvSpPr>
          <p:cNvPr id="2" name="Title 1"/>
          <p:cNvSpPr>
            <a:spLocks noGrp="1"/>
          </p:cNvSpPr>
          <p:nvPr/>
        </p:nvSpPr>
        <p:spPr>
          <a:xfrm>
            <a:off x="612648" y="228600"/>
            <a:ext cx="8153400" cy="990600"/>
          </a:xfrm>
          <a:prstGeom prst="rect">
            <a:avLst/>
          </a:prstGeom>
          <a:noFill/>
          <a:ln w="9525">
            <a:noFill/>
          </a:ln>
        </p:spPr>
        <p:txBody>
          <a:bodyPr vert="horz" wrap="square" lIns="91440" tIns="45720" rIns="91440" bIns="45720" numCol="1" anchor="ctr" anchorCtr="0" compatLnSpc="1">
            <a:normAutofit/>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defRPr>
            </a:lvl2pPr>
            <a:lvl3pPr algn="l" rtl="0" eaLnBrk="0" fontAlgn="base" hangingPunct="0">
              <a:spcBef>
                <a:spcPct val="0"/>
              </a:spcBef>
              <a:spcAft>
                <a:spcPct val="0"/>
              </a:spcAft>
              <a:defRPr sz="4400">
                <a:solidFill>
                  <a:schemeClr val="tx2"/>
                </a:solidFill>
                <a:latin typeface="Tw Cen MT" panose="020B0602020104020603" pitchFamily="34" charset="0"/>
              </a:defRPr>
            </a:lvl3pPr>
            <a:lvl4pPr algn="l" rtl="0" eaLnBrk="0" fontAlgn="base" hangingPunct="0">
              <a:spcBef>
                <a:spcPct val="0"/>
              </a:spcBef>
              <a:spcAft>
                <a:spcPct val="0"/>
              </a:spcAft>
              <a:defRPr sz="4400">
                <a:solidFill>
                  <a:schemeClr val="tx2"/>
                </a:solidFill>
                <a:latin typeface="Tw Cen MT" panose="020B0602020104020603" pitchFamily="34" charset="0"/>
              </a:defRPr>
            </a:lvl4pPr>
            <a:lvl5pPr algn="l" rtl="0" eaLnBrk="0" fontAlgn="base" hangingPunct="0">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Register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rPr>
              <a:t>Register Addressing Mode</a:t>
            </a:r>
            <a:endParaRPr kumimoji="0" lang="en-US" sz="4400" b="1"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
        <p:nvSpPr>
          <p:cNvPr id="16387" name="Slide Number Placeholder 3"/>
          <p:cNvSpPr txBox="1">
            <a:spLocks noGrp="1"/>
          </p:cNvSpPr>
          <p:nvPr>
            <p:ph type="sldNum" sz="quarter" idx="12"/>
          </p:nvPr>
        </p:nvSpPr>
        <p:spPr>
          <a:noFill/>
          <a:ln>
            <a:noFill/>
          </a:ln>
        </p:spPr>
        <p:txBody>
          <a:bodyPr anchor="ctr" anchorCtr="0">
            <a:normAutofit fontScale="90000" lnSpcReduction="10000"/>
          </a:bodyPr>
          <a:p>
            <a:pPr marL="0" indent="0" algn="ctr" eaLnBrk="1" hangingPunct="1">
              <a:lnSpc>
                <a:spcPct val="80000"/>
              </a:lnSpc>
              <a:spcBef>
                <a:spcPct val="0"/>
              </a:spcBef>
              <a:buClrTx/>
              <a:buSzTx/>
              <a:buFontTx/>
              <a:buNone/>
            </a:pPr>
            <a:fld id="{9A0DB2DC-4C9A-4742-B13C-FB6460FD3503}" type="slidenum">
              <a:rPr lang="en-US" altLang="en-US" sz="1200" b="1" dirty="0">
                <a:solidFill>
                  <a:srgbClr val="FFFFFF"/>
                </a:solidFill>
                <a:latin typeface="Arial" panose="020B0604020202020204" pitchFamily="34" charset="0"/>
                <a:cs typeface="Arial" panose="020B0604020202020204" pitchFamily="34" charset="0"/>
              </a:rPr>
            </a:fld>
            <a:endParaRPr lang="en-US" altLang="en-US" sz="1200" b="1"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6388" name="Content Placeholder 2"/>
          <p:cNvSpPr>
            <a:spLocks noGrp="1"/>
          </p:cNvSpPr>
          <p:nvPr>
            <p:ph sz="quarter" idx="1"/>
          </p:nvPr>
        </p:nvSpPr>
        <p:spPr>
          <a:ln/>
        </p:spPr>
        <p:txBody>
          <a:bodyPr vert="horz" wrap="square" lIns="91440" tIns="45720" rIns="91440" bIns="45720" anchor="t" anchorCtr="0"/>
          <a:p>
            <a:pPr eaLnBrk="1" hangingPunct="1">
              <a:spcBef>
                <a:spcPct val="0"/>
              </a:spcBef>
              <a:spcAft>
                <a:spcPts val="1200"/>
              </a:spcAft>
              <a:buClr>
                <a:schemeClr val="accent2"/>
              </a:buClr>
              <a:buSzPct val="60000"/>
              <a:buFont typeface="Wingdings" panose="05000000000000000000" pitchFamily="2" charset="2"/>
            </a:pPr>
            <a:r>
              <a:rPr lang="en-US" altLang="en-US" dirty="0"/>
              <a:t>In this mode, the operand is in general purpose register.</a:t>
            </a:r>
            <a:endParaRPr lang="en-US" altLang="en-US" dirty="0"/>
          </a:p>
          <a:p>
            <a:pPr eaLnBrk="1" hangingPunct="1">
              <a:spcBef>
                <a:spcPct val="0"/>
              </a:spcBef>
              <a:spcAft>
                <a:spcPts val="1200"/>
              </a:spcAft>
              <a:buClr>
                <a:schemeClr val="accent2"/>
              </a:buClr>
              <a:buSzPct val="60000"/>
              <a:buFont typeface="Wingdings" panose="05000000000000000000" pitchFamily="2" charset="2"/>
            </a:pPr>
            <a:endParaRPr lang="en-US" altLang="en-US" dirty="0"/>
          </a:p>
          <a:p>
            <a:pPr eaLnBrk="1" hangingPunct="1">
              <a:spcBef>
                <a:spcPct val="0"/>
              </a:spcBef>
              <a:spcAft>
                <a:spcPts val="1200"/>
              </a:spcAft>
              <a:buClr>
                <a:schemeClr val="accent2"/>
              </a:buClr>
              <a:buSzPct val="60000"/>
              <a:buFont typeface="Wingdings" panose="05000000000000000000" pitchFamily="2" charset="2"/>
            </a:pP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MOV is the operation.</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B is the source of data.</a:t>
            </a:r>
            <a:endParaRPr lang="en-US" altLang="en-US" dirty="0"/>
          </a:p>
          <a:p>
            <a:pPr eaLnBrk="1" hangingPunct="1">
              <a:spcBef>
                <a:spcPct val="0"/>
              </a:spcBef>
              <a:spcAft>
                <a:spcPts val="1200"/>
              </a:spcAft>
              <a:buClr>
                <a:schemeClr val="accent2"/>
              </a:buClr>
              <a:buSzPct val="60000"/>
              <a:buFont typeface="Wingdings" panose="05000000000000000000" pitchFamily="2" charset="2"/>
            </a:pPr>
            <a:r>
              <a:rPr lang="en-US" altLang="en-US" dirty="0"/>
              <a:t>A is the destination.</a:t>
            </a:r>
            <a:endParaRPr lang="en-US" altLang="en-US" dirty="0"/>
          </a:p>
        </p:txBody>
      </p:sp>
      <p:graphicFrame>
        <p:nvGraphicFramePr>
          <p:cNvPr id="6" name="Table 5"/>
          <p:cNvGraphicFramePr>
            <a:graphicFrameLocks noGrp="1"/>
          </p:cNvGraphicFramePr>
          <p:nvPr/>
        </p:nvGraphicFramePr>
        <p:xfrm>
          <a:off x="1524000" y="2905125"/>
          <a:ext cx="7315200" cy="457200"/>
        </p:xfrm>
        <a:graphic>
          <a:graphicData uri="http://schemas.openxmlformats.org/drawingml/2006/table">
            <a:tbl>
              <a:tblPr firstRow="1" bandRow="1">
                <a:tableStyleId>{7DF18680-E054-41AD-8BC1-D1AEF772440D}</a:tableStyleId>
              </a:tblPr>
              <a:tblGrid>
                <a:gridCol w="1869440"/>
                <a:gridCol w="5445760"/>
              </a:tblGrid>
              <a:tr h="370840">
                <a:tc>
                  <a:txBody>
                    <a:bodyPr/>
                    <a:lstStyle/>
                    <a:p>
                      <a:r>
                        <a:rPr lang="en-US" sz="2400" dirty="0"/>
                        <a:t>MOV</a:t>
                      </a:r>
                      <a:r>
                        <a:rPr lang="en-US" sz="2400" baseline="0" dirty="0"/>
                        <a:t> A, B</a:t>
                      </a:r>
                      <a:endParaRPr lang="en-US" sz="2400" dirty="0"/>
                    </a:p>
                  </a:txBody>
                  <a:tcPr/>
                </a:tc>
                <a:tc>
                  <a:txBody>
                    <a:bodyPr/>
                    <a:lstStyle/>
                    <a:p>
                      <a:r>
                        <a:rPr lang="en-US" sz="2400" dirty="0"/>
                        <a:t>Move the contents of register B to A.</a:t>
                      </a:r>
                      <a:endParaRPr lang="en-US" sz="2400" dirty="0"/>
                    </a:p>
                  </a:txBody>
                  <a:tcPr/>
                </a:tc>
              </a:tr>
            </a:tbl>
          </a:graphicData>
        </a:graphic>
      </p:graphicFrame>
      <p:pic>
        <p:nvPicPr>
          <p:cNvPr id="40962" name="Picture 2"/>
          <p:cNvPicPr>
            <a:picLocks noChangeAspect="1" noChangeArrowheads="1"/>
          </p:cNvPicPr>
          <p:nvPr/>
        </p:nvPicPr>
        <p:blipFill>
          <a:blip r:embed="rId1"/>
          <a:srcRect/>
          <a:stretch>
            <a:fillRect/>
          </a:stretch>
        </p:blipFill>
        <p:spPr bwMode="auto">
          <a:xfrm>
            <a:off x="4425685" y="3429303"/>
            <a:ext cx="4411077" cy="286836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3832</Words>
  <Application>WPS Presentation</Application>
  <PresentationFormat>On-screen Show (4:3)</PresentationFormat>
  <Paragraphs>168</Paragraphs>
  <Slides>19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SimSun</vt:lpstr>
      <vt:lpstr>Wingdings</vt:lpstr>
      <vt:lpstr>Tw Cen MT</vt:lpstr>
      <vt:lpstr>Wingdings 2</vt:lpstr>
      <vt:lpstr>Calibri</vt:lpstr>
      <vt:lpstr>Gill Sans MT</vt:lpstr>
      <vt:lpstr>Wingdings</vt:lpstr>
      <vt:lpstr>Wingdings 2</vt:lpstr>
      <vt:lpstr>Microsoft YaHei</vt:lpstr>
      <vt:lpstr>Arial Unicode MS</vt:lpstr>
      <vt:lpstr>AvertaStd</vt:lpstr>
      <vt:lpstr>Segoe Print</vt:lpstr>
      <vt:lpstr>Cambria</vt:lpstr>
      <vt:lpstr>Times New Roman</vt:lpstr>
      <vt:lpstr>Verdana,Bold</vt:lpstr>
      <vt:lpstr>Cambria</vt:lpstr>
      <vt:lpstr>Median</vt:lpstr>
      <vt:lpstr>PowerPoint 演示文稿</vt:lpstr>
      <vt:lpstr>PowerPoint 演示文稿</vt:lpstr>
      <vt:lpstr>PowerPoint 演示文稿</vt:lpstr>
      <vt:lpstr>PowerPoint 演示文稿</vt:lpstr>
      <vt:lpstr>Direct Addressing Mode</vt:lpstr>
      <vt:lpstr>PowerPoint 演示文稿</vt:lpstr>
      <vt:lpstr>PowerPoint 演示文稿</vt:lpstr>
      <vt:lpstr>Register Addressing Mode</vt:lpstr>
      <vt:lpstr>PowerPoint 演示文稿</vt:lpstr>
      <vt:lpstr>PowerPoint 演示文稿</vt:lpstr>
      <vt:lpstr>Register Indirect Addressing Mode</vt:lpstr>
      <vt:lpstr>PowerPoint 演示文稿</vt:lpstr>
      <vt:lpstr>PowerPoint 演示文稿</vt:lpstr>
      <vt:lpstr>Immediate Addressing Mode</vt:lpstr>
      <vt:lpstr>PowerPoint 演示文稿</vt:lpstr>
      <vt:lpstr>PowerPoint 演示文稿</vt:lpstr>
      <vt:lpstr>PowerPoint 演示文稿</vt:lpstr>
      <vt:lpstr>PowerPoint 演示文稿</vt:lpstr>
      <vt:lpstr>Instruction and timing cycles</vt:lpstr>
    </vt:vector>
  </TitlesOfParts>
  <Company>PCTE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 OF 8085</dc:title>
  <dc:creator>Gursharan Singh Tatla</dc:creator>
  <cp:lastModifiedBy>Acer</cp:lastModifiedBy>
  <cp:revision>25</cp:revision>
  <dcterms:created xsi:type="dcterms:W3CDTF">2009-12-10T09:29:04Z</dcterms:created>
  <dcterms:modified xsi:type="dcterms:W3CDTF">2024-02-08T03:57:41Z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3B33C9F4091848BAB0030D433026B565_12</vt:lpwstr>
  </property>
  <property fmtid="{D5CDD505-2E9C-101B-9397-08002B2CF9AE}" pid="3" name="KSOProductBuildVer">
    <vt:lpwstr>1033-12.2.0.13431</vt:lpwstr>
  </property>
</Properties>
</file>