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0" Type="http://schemas.openxmlformats.org/officeDocument/2006/relationships/tableStyles" Target="tableStyles.xml"/><Relationship Id="rId8" Type="http://schemas.openxmlformats.org/officeDocument/2006/relationships/slide" Target="slides/slide6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7990" y="710310"/>
            <a:ext cx="3208019" cy="53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300" y="1819275"/>
            <a:ext cx="7905750" cy="411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994" y="2729229"/>
            <a:ext cx="6191250" cy="713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0" spc="-525" dirty="0"/>
              <a:t>INSTRUCTION </a:t>
            </a:r>
            <a:r>
              <a:rPr sz="4500" spc="-775" dirty="0"/>
              <a:t>SET </a:t>
            </a:r>
            <a:r>
              <a:rPr sz="4500" spc="-615" dirty="0"/>
              <a:t>OF</a:t>
            </a:r>
            <a:r>
              <a:rPr sz="4500" spc="-50" dirty="0"/>
              <a:t> </a:t>
            </a:r>
            <a:r>
              <a:rPr sz="4500" spc="-225" dirty="0"/>
              <a:t>8085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401" y="710310"/>
            <a:ext cx="425323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25" dirty="0"/>
              <a:t>Data </a:t>
            </a:r>
            <a:r>
              <a:rPr spc="-229" dirty="0"/>
              <a:t>Transfer</a:t>
            </a:r>
            <a:r>
              <a:rPr spc="-37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LHLD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16-bit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address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rlito"/>
                          <a:cs typeface="Carlito"/>
                        </a:rPr>
                        <a:t>Load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H-L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registers</a:t>
                      </a:r>
                      <a:r>
                        <a:rPr sz="18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direct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7757795" cy="2616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6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instruction </a:t>
            </a:r>
            <a:r>
              <a:rPr sz="2600" spc="60" dirty="0">
                <a:latin typeface="Times New Roman" panose="02020603050405020304"/>
                <a:cs typeface="Times New Roman" panose="02020603050405020304"/>
              </a:rPr>
              <a:t>copies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contents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memory  </a:t>
            </a:r>
            <a:r>
              <a:rPr sz="2600" spc="85" dirty="0">
                <a:latin typeface="Times New Roman" panose="02020603050405020304"/>
                <a:cs typeface="Times New Roman" panose="02020603050405020304"/>
              </a:rPr>
              <a:t>location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pointed</a:t>
            </a:r>
            <a:r>
              <a:rPr sz="2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45" dirty="0"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16-bit</a:t>
            </a:r>
            <a:r>
              <a:rPr sz="26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5" dirty="0"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6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0" dirty="0">
                <a:latin typeface="Times New Roman" panose="02020603050405020304"/>
                <a:cs typeface="Times New Roman" panose="02020603050405020304"/>
              </a:rPr>
              <a:t>register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L.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Arial" panose="020B0604020202020204"/>
              <a:buChar char="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287020" marR="230505" indent="-274320">
              <a:lnSpc>
                <a:spcPct val="100000"/>
              </a:lnSpc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7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6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60" dirty="0">
                <a:latin typeface="Times New Roman" panose="02020603050405020304"/>
                <a:cs typeface="Times New Roman" panose="02020603050405020304"/>
              </a:rPr>
              <a:t>copies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5" dirty="0">
                <a:latin typeface="Times New Roman" panose="02020603050405020304"/>
                <a:cs typeface="Times New Roman" panose="02020603050405020304"/>
              </a:rPr>
              <a:t>location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0" dirty="0">
                <a:latin typeface="Times New Roman" panose="02020603050405020304"/>
                <a:cs typeface="Times New Roman" panose="02020603050405020304"/>
              </a:rPr>
              <a:t>into 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register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5" dirty="0">
                <a:latin typeface="Times New Roman" panose="02020603050405020304"/>
                <a:cs typeface="Times New Roman" panose="02020603050405020304"/>
              </a:rPr>
              <a:t>H.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Arial" panose="020B0604020202020204"/>
              <a:buChar char="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 </a:t>
            </a:r>
            <a:r>
              <a:rPr sz="2600" spc="-20" dirty="0">
                <a:latin typeface="Times New Roman" panose="02020603050405020304"/>
                <a:cs typeface="Times New Roman" panose="02020603050405020304"/>
              </a:rPr>
              <a:t>LHLD </a:t>
            </a:r>
            <a:r>
              <a:rPr sz="2600" spc="40" dirty="0">
                <a:latin typeface="Times New Roman" panose="02020603050405020304"/>
                <a:cs typeface="Times New Roman" panose="02020603050405020304"/>
              </a:rPr>
              <a:t>2040</a:t>
            </a:r>
            <a:r>
              <a:rPr sz="2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70" dirty="0">
                <a:latin typeface="Times New Roman" panose="02020603050405020304"/>
                <a:cs typeface="Times New Roman" panose="02020603050405020304"/>
              </a:rPr>
              <a:t>H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401" y="710310"/>
            <a:ext cx="425323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25" dirty="0"/>
              <a:t>Data </a:t>
            </a:r>
            <a:r>
              <a:rPr spc="-229" dirty="0"/>
              <a:t>Transfer</a:t>
            </a:r>
            <a:r>
              <a:rPr spc="-37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0" dirty="0">
                          <a:latin typeface="Carlito"/>
                          <a:cs typeface="Carlito"/>
                        </a:rPr>
                        <a:t>STA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16-bit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address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Store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accumulator</a:t>
                      </a:r>
                      <a:r>
                        <a:rPr sz="18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direct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7071359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accumulator</a:t>
            </a:r>
            <a:r>
              <a:rPr sz="26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copied</a:t>
            </a:r>
            <a:r>
              <a:rPr sz="2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6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600" spc="12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5" dirty="0">
                <a:latin typeface="Times New Roman" panose="02020603050405020304"/>
                <a:cs typeface="Times New Roman" panose="02020603050405020304"/>
              </a:rPr>
              <a:t>location</a:t>
            </a:r>
            <a:r>
              <a:rPr sz="2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65" dirty="0">
                <a:latin typeface="Times New Roman" panose="02020603050405020304"/>
                <a:cs typeface="Times New Roman" panose="02020603050405020304"/>
              </a:rPr>
              <a:t>specified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operand.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Arial" panose="020B0604020202020204"/>
              <a:buChar char="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 </a:t>
            </a:r>
            <a:r>
              <a:rPr sz="2600" spc="-145" dirty="0">
                <a:latin typeface="Times New Roman" panose="02020603050405020304"/>
                <a:cs typeface="Times New Roman" panose="02020603050405020304"/>
              </a:rPr>
              <a:t>STA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2500</a:t>
            </a:r>
            <a:r>
              <a:rPr sz="26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70" dirty="0">
                <a:latin typeface="Times New Roman" panose="02020603050405020304"/>
                <a:cs typeface="Times New Roman" panose="02020603050405020304"/>
              </a:rPr>
              <a:t>H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401" y="710310"/>
            <a:ext cx="425323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25" dirty="0"/>
              <a:t>Data </a:t>
            </a:r>
            <a:r>
              <a:rPr spc="-229" dirty="0"/>
              <a:t>Transfer</a:t>
            </a:r>
            <a:r>
              <a:rPr spc="-37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STAX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Reg.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pair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Store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accumulator</a:t>
                      </a:r>
                      <a:r>
                        <a:rPr sz="18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indirect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7225665" cy="1915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contents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accumulator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 copied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600" spc="12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5" dirty="0">
                <a:latin typeface="Times New Roman" panose="02020603050405020304"/>
                <a:cs typeface="Times New Roman" panose="02020603050405020304"/>
              </a:rPr>
              <a:t>location</a:t>
            </a:r>
            <a:r>
              <a:rPr sz="2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65" dirty="0">
                <a:latin typeface="Times New Roman" panose="02020603050405020304"/>
                <a:cs typeface="Times New Roman" panose="02020603050405020304"/>
              </a:rPr>
              <a:t>specified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register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pair.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Arial" panose="020B0604020202020204"/>
              <a:buChar char="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 </a:t>
            </a:r>
            <a:r>
              <a:rPr sz="2600" spc="-155" dirty="0">
                <a:latin typeface="Times New Roman" panose="02020603050405020304"/>
                <a:cs typeface="Times New Roman" panose="02020603050405020304"/>
              </a:rPr>
              <a:t>STAX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85" dirty="0">
                <a:latin typeface="Times New Roman" panose="02020603050405020304"/>
                <a:cs typeface="Times New Roman" panose="02020603050405020304"/>
              </a:rPr>
              <a:t>B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401" y="710310"/>
            <a:ext cx="425323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25" dirty="0"/>
              <a:t>Data </a:t>
            </a:r>
            <a:r>
              <a:rPr spc="-229" dirty="0"/>
              <a:t>Transfer</a:t>
            </a:r>
            <a:r>
              <a:rPr spc="-37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SHLD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16-bit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address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Store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H-L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registers</a:t>
                      </a:r>
                      <a:r>
                        <a:rPr sz="180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direct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7351395" cy="2616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48895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register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5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memory  </a:t>
            </a:r>
            <a:r>
              <a:rPr sz="2600" spc="85" dirty="0">
                <a:latin typeface="Times New Roman" panose="02020603050405020304"/>
                <a:cs typeface="Times New Roman" panose="02020603050405020304"/>
              </a:rPr>
              <a:t>location</a:t>
            </a:r>
            <a:r>
              <a:rPr sz="26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65" dirty="0">
                <a:latin typeface="Times New Roman" panose="02020603050405020304"/>
                <a:cs typeface="Times New Roman" panose="02020603050405020304"/>
              </a:rPr>
              <a:t>specified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16-bit</a:t>
            </a:r>
            <a:r>
              <a:rPr sz="26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address.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Arial" panose="020B0604020202020204"/>
              <a:buChar char="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287020" marR="5080" indent="-274320">
              <a:lnSpc>
                <a:spcPct val="100000"/>
              </a:lnSpc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0" dirty="0">
                <a:latin typeface="Times New Roman" panose="02020603050405020304"/>
                <a:cs typeface="Times New Roman" panose="02020603050405020304"/>
              </a:rPr>
              <a:t>register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5" dirty="0"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6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6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next  </a:t>
            </a:r>
            <a:r>
              <a:rPr sz="2600" spc="12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location.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Arial" panose="020B0604020202020204"/>
              <a:buChar char="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 </a:t>
            </a:r>
            <a:r>
              <a:rPr sz="2600" spc="-10" dirty="0">
                <a:latin typeface="Times New Roman" panose="02020603050405020304"/>
                <a:cs typeface="Times New Roman" panose="02020603050405020304"/>
              </a:rPr>
              <a:t>SHLD 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2550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70" dirty="0">
                <a:latin typeface="Times New Roman" panose="02020603050405020304"/>
                <a:cs typeface="Times New Roman" panose="02020603050405020304"/>
              </a:rPr>
              <a:t>H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401" y="710310"/>
            <a:ext cx="425323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25" dirty="0"/>
              <a:t>Data </a:t>
            </a:r>
            <a:r>
              <a:rPr spc="-229" dirty="0"/>
              <a:t>Transfer</a:t>
            </a:r>
            <a:r>
              <a:rPr spc="-37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XCHG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None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Exchange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H-L with</a:t>
                      </a:r>
                      <a:r>
                        <a:rPr sz="18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D-E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7336155" cy="2616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6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register</a:t>
            </a:r>
            <a:r>
              <a:rPr sz="2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exchanged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contents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00" spc="70" dirty="0">
                <a:latin typeface="Times New Roman" panose="02020603050405020304"/>
                <a:cs typeface="Times New Roman" panose="02020603050405020304"/>
              </a:rPr>
              <a:t>register</a:t>
            </a:r>
            <a:r>
              <a:rPr sz="260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D.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Arial" panose="020B0604020202020204"/>
              <a:buChar char="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287020" marR="88900" indent="-274320">
              <a:lnSpc>
                <a:spcPct val="100000"/>
              </a:lnSpc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6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0" dirty="0">
                <a:latin typeface="Times New Roman" panose="02020603050405020304"/>
                <a:cs typeface="Times New Roman" panose="02020603050405020304"/>
              </a:rPr>
              <a:t>register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5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exchanged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contents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register</a:t>
            </a:r>
            <a:r>
              <a:rPr sz="260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E.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Arial" panose="020B0604020202020204"/>
              <a:buChar char="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</a:t>
            </a:r>
            <a:r>
              <a:rPr sz="26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XCHG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857" y="710310"/>
            <a:ext cx="381635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Arithmetic</a:t>
            </a:r>
            <a:r>
              <a:rPr spc="-32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07845"/>
            <a:ext cx="5267960" cy="2559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1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dirty="0">
                <a:latin typeface="Carlito"/>
                <a:cs typeface="Carlito"/>
              </a:rPr>
              <a:t>These </a:t>
            </a:r>
            <a:r>
              <a:rPr sz="2100" spc="-5" dirty="0">
                <a:latin typeface="Carlito"/>
                <a:cs typeface="Carlito"/>
              </a:rPr>
              <a:t>instructions perform the </a:t>
            </a:r>
            <a:r>
              <a:rPr sz="2100" spc="-10" dirty="0">
                <a:latin typeface="Carlito"/>
                <a:cs typeface="Carlito"/>
              </a:rPr>
              <a:t>operations</a:t>
            </a:r>
            <a:r>
              <a:rPr sz="2100" spc="-65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like: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•"/>
            </a:pPr>
            <a:endParaRPr sz="1800">
              <a:latin typeface="Carlito"/>
              <a:cs typeface="Carlito"/>
            </a:endParaRPr>
          </a:p>
          <a:p>
            <a:pPr marL="527685" lvl="1" indent="-171450">
              <a:lnSpc>
                <a:spcPct val="100000"/>
              </a:lnSpc>
              <a:buFont typeface="Arial" panose="020B0604020202020204"/>
              <a:buChar char="•"/>
              <a:tabLst>
                <a:tab pos="528320" algn="l"/>
              </a:tabLst>
            </a:pPr>
            <a:r>
              <a:rPr sz="1800" spc="-10" dirty="0">
                <a:latin typeface="Carlito"/>
                <a:cs typeface="Carlito"/>
              </a:rPr>
              <a:t>Addition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</a:pPr>
            <a:endParaRPr sz="1750">
              <a:latin typeface="Carlito"/>
              <a:cs typeface="Carlito"/>
            </a:endParaRPr>
          </a:p>
          <a:p>
            <a:pPr marL="527685" lvl="1" indent="-171450">
              <a:lnSpc>
                <a:spcPct val="100000"/>
              </a:lnSpc>
              <a:buFont typeface="Arial" panose="020B0604020202020204"/>
              <a:buChar char="•"/>
              <a:tabLst>
                <a:tab pos="528320" algn="l"/>
              </a:tabLst>
            </a:pPr>
            <a:r>
              <a:rPr sz="1800" spc="-15" dirty="0">
                <a:latin typeface="Carlito"/>
                <a:cs typeface="Carlito"/>
              </a:rPr>
              <a:t>Subtract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</a:pPr>
            <a:endParaRPr sz="1750">
              <a:latin typeface="Carlito"/>
              <a:cs typeface="Carlito"/>
            </a:endParaRPr>
          </a:p>
          <a:p>
            <a:pPr marL="527685" lvl="1" indent="-171450">
              <a:lnSpc>
                <a:spcPct val="100000"/>
              </a:lnSpc>
              <a:buFont typeface="Arial" panose="020B0604020202020204"/>
              <a:buChar char="•"/>
              <a:tabLst>
                <a:tab pos="528320" algn="l"/>
              </a:tabLst>
            </a:pPr>
            <a:r>
              <a:rPr sz="1800" spc="-10" dirty="0">
                <a:latin typeface="Carlito"/>
                <a:cs typeface="Carlito"/>
              </a:rPr>
              <a:t>Increment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</a:pPr>
            <a:endParaRPr sz="1750">
              <a:latin typeface="Carlito"/>
              <a:cs typeface="Carlito"/>
            </a:endParaRPr>
          </a:p>
          <a:p>
            <a:pPr marL="527685" lvl="1" indent="-171450">
              <a:lnSpc>
                <a:spcPct val="100000"/>
              </a:lnSpc>
              <a:buFont typeface="Arial" panose="020B0604020202020204"/>
              <a:buChar char="•"/>
              <a:tabLst>
                <a:tab pos="528320" algn="l"/>
              </a:tabLst>
            </a:pPr>
            <a:r>
              <a:rPr sz="1800" spc="-15" dirty="0">
                <a:latin typeface="Carlito"/>
                <a:cs typeface="Carlito"/>
              </a:rPr>
              <a:t>Decrement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1909" y="710310"/>
            <a:ext cx="144462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0" dirty="0"/>
              <a:t>Addition</a:t>
            </a:r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07845"/>
            <a:ext cx="7565390" cy="270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1450" marR="507365" indent="-171450" algn="r">
              <a:lnSpc>
                <a:spcPts val="2400"/>
              </a:lnSpc>
              <a:spcBef>
                <a:spcPts val="110"/>
              </a:spcBef>
              <a:buFont typeface="Arial" panose="020B0604020202020204"/>
              <a:buChar char="•"/>
              <a:tabLst>
                <a:tab pos="171450" algn="l"/>
              </a:tabLst>
            </a:pPr>
            <a:r>
              <a:rPr sz="2100" spc="-15" dirty="0">
                <a:latin typeface="Carlito"/>
                <a:cs typeface="Carlito"/>
              </a:rPr>
              <a:t>Any </a:t>
            </a:r>
            <a:r>
              <a:rPr sz="2100" dirty="0">
                <a:latin typeface="Carlito"/>
                <a:cs typeface="Carlito"/>
              </a:rPr>
              <a:t>8-bit </a:t>
            </a:r>
            <a:r>
              <a:rPr sz="2100" spc="-30" dirty="0">
                <a:latin typeface="Carlito"/>
                <a:cs typeface="Carlito"/>
              </a:rPr>
              <a:t>number, </a:t>
            </a:r>
            <a:r>
              <a:rPr sz="2100" dirty="0">
                <a:latin typeface="Carlito"/>
                <a:cs typeface="Carlito"/>
              </a:rPr>
              <a:t>or the </a:t>
            </a:r>
            <a:r>
              <a:rPr sz="2100" spc="-15" dirty="0">
                <a:latin typeface="Carlito"/>
                <a:cs typeface="Carlito"/>
              </a:rPr>
              <a:t>contents </a:t>
            </a:r>
            <a:r>
              <a:rPr sz="2100" dirty="0">
                <a:latin typeface="Carlito"/>
                <a:cs typeface="Carlito"/>
              </a:rPr>
              <a:t>of </a:t>
            </a:r>
            <a:r>
              <a:rPr sz="2100" spc="-30" dirty="0">
                <a:latin typeface="Carlito"/>
                <a:cs typeface="Carlito"/>
              </a:rPr>
              <a:t>register, </a:t>
            </a:r>
            <a:r>
              <a:rPr sz="2100" dirty="0">
                <a:latin typeface="Carlito"/>
                <a:cs typeface="Carlito"/>
              </a:rPr>
              <a:t>or the </a:t>
            </a:r>
            <a:r>
              <a:rPr sz="2100" spc="-15" dirty="0">
                <a:latin typeface="Carlito"/>
                <a:cs typeface="Carlito"/>
              </a:rPr>
              <a:t>contents</a:t>
            </a:r>
            <a:r>
              <a:rPr sz="2100" spc="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of</a:t>
            </a:r>
            <a:endParaRPr sz="2100">
              <a:latin typeface="Carlito"/>
              <a:cs typeface="Carlito"/>
            </a:endParaRPr>
          </a:p>
          <a:p>
            <a:pPr marR="571500" algn="r">
              <a:lnSpc>
                <a:spcPts val="2400"/>
              </a:lnSpc>
            </a:pPr>
            <a:r>
              <a:rPr sz="2100" dirty="0">
                <a:latin typeface="Carlito"/>
                <a:cs typeface="Carlito"/>
              </a:rPr>
              <a:t>memory </a:t>
            </a:r>
            <a:r>
              <a:rPr sz="2100" spc="-10" dirty="0">
                <a:latin typeface="Carlito"/>
                <a:cs typeface="Carlito"/>
              </a:rPr>
              <a:t>location </a:t>
            </a:r>
            <a:r>
              <a:rPr sz="2100" spc="-5" dirty="0">
                <a:latin typeface="Carlito"/>
                <a:cs typeface="Carlito"/>
              </a:rPr>
              <a:t>can </a:t>
            </a:r>
            <a:r>
              <a:rPr sz="2100" dirty="0">
                <a:latin typeface="Carlito"/>
                <a:cs typeface="Carlito"/>
              </a:rPr>
              <a:t>be added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contents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spc="-25" dirty="0">
                <a:latin typeface="Carlito"/>
                <a:cs typeface="Carlito"/>
              </a:rPr>
              <a:t>accumulator.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750">
              <a:latin typeface="Carlito"/>
              <a:cs typeface="Carlito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result (sum)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15" dirty="0">
                <a:latin typeface="Carlito"/>
                <a:cs typeface="Carlito"/>
              </a:rPr>
              <a:t>stored </a:t>
            </a:r>
            <a:r>
              <a:rPr sz="2100" dirty="0">
                <a:latin typeface="Carlito"/>
                <a:cs typeface="Carlito"/>
              </a:rPr>
              <a:t>in the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accumulator.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•"/>
            </a:pPr>
            <a:endParaRPr sz="1750">
              <a:latin typeface="Carlito"/>
              <a:cs typeface="Carlito"/>
            </a:endParaRPr>
          </a:p>
          <a:p>
            <a:pPr marL="183515" indent="-171450">
              <a:lnSpc>
                <a:spcPct val="100000"/>
              </a:lnSpc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spc="5" dirty="0">
                <a:latin typeface="Carlito"/>
                <a:cs typeface="Carlito"/>
              </a:rPr>
              <a:t>No </a:t>
            </a:r>
            <a:r>
              <a:rPr sz="2100" spc="-10" dirty="0">
                <a:latin typeface="Carlito"/>
                <a:cs typeface="Carlito"/>
              </a:rPr>
              <a:t>two </a:t>
            </a:r>
            <a:r>
              <a:rPr sz="2100" spc="-5" dirty="0">
                <a:latin typeface="Carlito"/>
                <a:cs typeface="Carlito"/>
              </a:rPr>
              <a:t>other </a:t>
            </a:r>
            <a:r>
              <a:rPr sz="2100" dirty="0">
                <a:latin typeface="Carlito"/>
                <a:cs typeface="Carlito"/>
              </a:rPr>
              <a:t>8-bit </a:t>
            </a:r>
            <a:r>
              <a:rPr sz="2100" spc="-10" dirty="0">
                <a:latin typeface="Carlito"/>
                <a:cs typeface="Carlito"/>
              </a:rPr>
              <a:t>registers </a:t>
            </a:r>
            <a:r>
              <a:rPr sz="2100" spc="-5" dirty="0">
                <a:latin typeface="Carlito"/>
                <a:cs typeface="Carlito"/>
              </a:rPr>
              <a:t>can </a:t>
            </a:r>
            <a:r>
              <a:rPr sz="2100" dirty="0">
                <a:latin typeface="Carlito"/>
                <a:cs typeface="Carlito"/>
              </a:rPr>
              <a:t>be </a:t>
            </a:r>
            <a:r>
              <a:rPr sz="2100" spc="5" dirty="0">
                <a:latin typeface="Carlito"/>
                <a:cs typeface="Carlito"/>
              </a:rPr>
              <a:t>added</a:t>
            </a:r>
            <a:r>
              <a:rPr sz="2100" spc="-80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directly.</a:t>
            </a:r>
            <a:endParaRPr sz="2100">
              <a:latin typeface="Carlito"/>
              <a:cs typeface="Carlito"/>
            </a:endParaRPr>
          </a:p>
          <a:p>
            <a:pPr marL="183515" indent="-171450">
              <a:lnSpc>
                <a:spcPts val="2400"/>
              </a:lnSpc>
              <a:spcBef>
                <a:spcPts val="2135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b="1" dirty="0">
                <a:latin typeface="Carlito"/>
                <a:cs typeface="Carlito"/>
              </a:rPr>
              <a:t>Example: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contents </a:t>
            </a:r>
            <a:r>
              <a:rPr sz="2100" dirty="0">
                <a:latin typeface="Carlito"/>
                <a:cs typeface="Carlito"/>
              </a:rPr>
              <a:t>of </a:t>
            </a:r>
            <a:r>
              <a:rPr sz="2100" spc="-10" dirty="0">
                <a:latin typeface="Carlito"/>
                <a:cs typeface="Carlito"/>
              </a:rPr>
              <a:t>register </a:t>
            </a:r>
            <a:r>
              <a:rPr sz="2100" spc="5" dirty="0">
                <a:latin typeface="Carlito"/>
                <a:cs typeface="Carlito"/>
              </a:rPr>
              <a:t>B </a:t>
            </a:r>
            <a:r>
              <a:rPr sz="2100" spc="-10" dirty="0">
                <a:latin typeface="Carlito"/>
                <a:cs typeface="Carlito"/>
              </a:rPr>
              <a:t>cannot </a:t>
            </a:r>
            <a:r>
              <a:rPr sz="2100" dirty="0">
                <a:latin typeface="Carlito"/>
                <a:cs typeface="Carlito"/>
              </a:rPr>
              <a:t>be added </a:t>
            </a:r>
            <a:r>
              <a:rPr sz="2100" spc="-5" dirty="0">
                <a:latin typeface="Carlito"/>
                <a:cs typeface="Carlito"/>
              </a:rPr>
              <a:t>directly </a:t>
            </a:r>
            <a:r>
              <a:rPr sz="2100" spc="-15" dirty="0">
                <a:latin typeface="Carlito"/>
                <a:cs typeface="Carlito"/>
              </a:rPr>
              <a:t>to</a:t>
            </a:r>
            <a:r>
              <a:rPr sz="2100" spc="-10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the</a:t>
            </a:r>
            <a:endParaRPr sz="2100">
              <a:latin typeface="Carlito"/>
              <a:cs typeface="Carlito"/>
            </a:endParaRPr>
          </a:p>
          <a:p>
            <a:pPr marL="183515">
              <a:lnSpc>
                <a:spcPts val="2400"/>
              </a:lnSpc>
            </a:pPr>
            <a:r>
              <a:rPr sz="2100" spc="-15" dirty="0">
                <a:latin typeface="Carlito"/>
                <a:cs typeface="Carlito"/>
              </a:rPr>
              <a:t>contents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spc="-10" dirty="0">
                <a:latin typeface="Carlito"/>
                <a:cs typeface="Carlito"/>
              </a:rPr>
              <a:t>register</a:t>
            </a:r>
            <a:r>
              <a:rPr sz="2100" spc="1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C.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021" y="710310"/>
            <a:ext cx="194119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95" dirty="0"/>
              <a:t>S</a:t>
            </a:r>
            <a:r>
              <a:rPr spc="-135" dirty="0"/>
              <a:t>u</a:t>
            </a:r>
            <a:r>
              <a:rPr spc="-160" dirty="0"/>
              <a:t>b</a:t>
            </a:r>
            <a:r>
              <a:rPr spc="135" dirty="0"/>
              <a:t>t</a:t>
            </a:r>
            <a:r>
              <a:rPr spc="-50" dirty="0"/>
              <a:t>r</a:t>
            </a:r>
            <a:r>
              <a:rPr spc="-330" dirty="0"/>
              <a:t>a</a:t>
            </a:r>
            <a:r>
              <a:rPr spc="-265" dirty="0"/>
              <a:t>c</a:t>
            </a:r>
            <a:r>
              <a:rPr spc="135" dirty="0"/>
              <a:t>t</a:t>
            </a:r>
            <a:r>
              <a:rPr spc="-20" dirty="0"/>
              <a:t>i</a:t>
            </a:r>
            <a:r>
              <a:rPr spc="-160" dirty="0"/>
              <a:t>o</a:t>
            </a:r>
            <a:r>
              <a:rPr spc="-114" dirty="0"/>
              <a:t>n</a:t>
            </a:r>
            <a:endParaRPr spc="-114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07845"/>
            <a:ext cx="7063105" cy="329628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3515" marR="5080" indent="-171450">
              <a:lnSpc>
                <a:spcPct val="900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spc="-15" dirty="0">
                <a:latin typeface="Carlito"/>
                <a:cs typeface="Carlito"/>
              </a:rPr>
              <a:t>Any </a:t>
            </a:r>
            <a:r>
              <a:rPr sz="2100" dirty="0">
                <a:latin typeface="Carlito"/>
                <a:cs typeface="Carlito"/>
              </a:rPr>
              <a:t>8-bit </a:t>
            </a:r>
            <a:r>
              <a:rPr sz="2100" spc="-30" dirty="0">
                <a:latin typeface="Carlito"/>
                <a:cs typeface="Carlito"/>
              </a:rPr>
              <a:t>number, </a:t>
            </a:r>
            <a:r>
              <a:rPr sz="2100" dirty="0">
                <a:latin typeface="Carlito"/>
                <a:cs typeface="Carlito"/>
              </a:rPr>
              <a:t>or the </a:t>
            </a:r>
            <a:r>
              <a:rPr sz="2100" spc="-15" dirty="0">
                <a:latin typeface="Carlito"/>
                <a:cs typeface="Carlito"/>
              </a:rPr>
              <a:t>contents </a:t>
            </a:r>
            <a:r>
              <a:rPr sz="2100" dirty="0">
                <a:latin typeface="Carlito"/>
                <a:cs typeface="Carlito"/>
              </a:rPr>
              <a:t>of </a:t>
            </a:r>
            <a:r>
              <a:rPr sz="2100" spc="-30" dirty="0">
                <a:latin typeface="Carlito"/>
                <a:cs typeface="Carlito"/>
              </a:rPr>
              <a:t>register, </a:t>
            </a:r>
            <a:r>
              <a:rPr sz="2100" dirty="0">
                <a:latin typeface="Carlito"/>
                <a:cs typeface="Carlito"/>
              </a:rPr>
              <a:t>or the </a:t>
            </a:r>
            <a:r>
              <a:rPr sz="2100" spc="-15" dirty="0">
                <a:latin typeface="Carlito"/>
                <a:cs typeface="Carlito"/>
              </a:rPr>
              <a:t>contents </a:t>
            </a:r>
            <a:r>
              <a:rPr sz="2100" dirty="0">
                <a:latin typeface="Carlito"/>
                <a:cs typeface="Carlito"/>
              </a:rPr>
              <a:t>of  memory </a:t>
            </a:r>
            <a:r>
              <a:rPr sz="2100" spc="-10" dirty="0">
                <a:latin typeface="Carlito"/>
                <a:cs typeface="Carlito"/>
              </a:rPr>
              <a:t>location </a:t>
            </a:r>
            <a:r>
              <a:rPr sz="2100" spc="-5" dirty="0">
                <a:latin typeface="Carlito"/>
                <a:cs typeface="Carlito"/>
              </a:rPr>
              <a:t>can </a:t>
            </a:r>
            <a:r>
              <a:rPr sz="2100" dirty="0">
                <a:latin typeface="Carlito"/>
                <a:cs typeface="Carlito"/>
              </a:rPr>
              <a:t>be </a:t>
            </a:r>
            <a:r>
              <a:rPr sz="2100" spc="-10" dirty="0">
                <a:latin typeface="Carlito"/>
                <a:cs typeface="Carlito"/>
              </a:rPr>
              <a:t>subtracted </a:t>
            </a:r>
            <a:r>
              <a:rPr sz="2100" spc="-5" dirty="0">
                <a:latin typeface="Carlito"/>
                <a:cs typeface="Carlito"/>
              </a:rPr>
              <a:t>from the </a:t>
            </a:r>
            <a:r>
              <a:rPr sz="2100" spc="-15" dirty="0">
                <a:latin typeface="Carlito"/>
                <a:cs typeface="Carlito"/>
              </a:rPr>
              <a:t>contents </a:t>
            </a:r>
            <a:r>
              <a:rPr sz="2100" spc="-5" dirty="0">
                <a:latin typeface="Carlito"/>
                <a:cs typeface="Carlito"/>
              </a:rPr>
              <a:t>of  </a:t>
            </a:r>
            <a:r>
              <a:rPr sz="2100" spc="-25" dirty="0">
                <a:latin typeface="Carlito"/>
                <a:cs typeface="Carlito"/>
              </a:rPr>
              <a:t>accumulator.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•"/>
            </a:pPr>
            <a:endParaRPr sz="1750">
              <a:latin typeface="Carlito"/>
              <a:cs typeface="Carlito"/>
            </a:endParaRPr>
          </a:p>
          <a:p>
            <a:pPr marL="183515" indent="-171450">
              <a:lnSpc>
                <a:spcPct val="100000"/>
              </a:lnSpc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result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15" dirty="0">
                <a:latin typeface="Carlito"/>
                <a:cs typeface="Carlito"/>
              </a:rPr>
              <a:t>stored </a:t>
            </a:r>
            <a:r>
              <a:rPr sz="2100" dirty="0">
                <a:latin typeface="Carlito"/>
                <a:cs typeface="Carlito"/>
              </a:rPr>
              <a:t>in the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accumulator.</a:t>
            </a:r>
            <a:endParaRPr sz="2100">
              <a:latin typeface="Carlito"/>
              <a:cs typeface="Carlito"/>
            </a:endParaRPr>
          </a:p>
          <a:p>
            <a:pPr marL="183515" indent="-171450">
              <a:lnSpc>
                <a:spcPct val="100000"/>
              </a:lnSpc>
              <a:spcBef>
                <a:spcPts val="2135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spc="-10" dirty="0">
                <a:latin typeface="Carlito"/>
                <a:cs typeface="Carlito"/>
              </a:rPr>
              <a:t>Subtraction </a:t>
            </a:r>
            <a:r>
              <a:rPr sz="2100" spc="-5" dirty="0">
                <a:latin typeface="Carlito"/>
                <a:cs typeface="Carlito"/>
              </a:rPr>
              <a:t>is performed </a:t>
            </a:r>
            <a:r>
              <a:rPr sz="2100" spc="5" dirty="0">
                <a:latin typeface="Carlito"/>
                <a:cs typeface="Carlito"/>
              </a:rPr>
              <a:t>in </a:t>
            </a:r>
            <a:r>
              <a:rPr sz="2100" spc="-35" dirty="0">
                <a:latin typeface="Carlito"/>
                <a:cs typeface="Carlito"/>
              </a:rPr>
              <a:t>2’s </a:t>
            </a:r>
            <a:r>
              <a:rPr sz="2100" spc="-5" dirty="0">
                <a:latin typeface="Carlito"/>
                <a:cs typeface="Carlito"/>
              </a:rPr>
              <a:t>complement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form.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•"/>
            </a:pPr>
            <a:endParaRPr sz="1750">
              <a:latin typeface="Carlito"/>
              <a:cs typeface="Carlito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dirty="0">
                <a:latin typeface="Carlito"/>
                <a:cs typeface="Carlito"/>
              </a:rPr>
              <a:t>If </a:t>
            </a:r>
            <a:r>
              <a:rPr sz="2100" spc="-5" dirty="0">
                <a:latin typeface="Carlito"/>
                <a:cs typeface="Carlito"/>
              </a:rPr>
              <a:t>the result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15" dirty="0">
                <a:latin typeface="Carlito"/>
                <a:cs typeface="Carlito"/>
              </a:rPr>
              <a:t>negative, </a:t>
            </a:r>
            <a:r>
              <a:rPr sz="2100" dirty="0">
                <a:latin typeface="Carlito"/>
                <a:cs typeface="Carlito"/>
              </a:rPr>
              <a:t>it is </a:t>
            </a:r>
            <a:r>
              <a:rPr sz="2100" spc="-15" dirty="0">
                <a:latin typeface="Carlito"/>
                <a:cs typeface="Carlito"/>
              </a:rPr>
              <a:t>stored </a:t>
            </a:r>
            <a:r>
              <a:rPr sz="2100" dirty="0">
                <a:latin typeface="Carlito"/>
                <a:cs typeface="Carlito"/>
              </a:rPr>
              <a:t>in </a:t>
            </a:r>
            <a:r>
              <a:rPr sz="2100" spc="-35" dirty="0">
                <a:latin typeface="Carlito"/>
                <a:cs typeface="Carlito"/>
              </a:rPr>
              <a:t>2’s </a:t>
            </a:r>
            <a:r>
              <a:rPr sz="2100" spc="-5" dirty="0">
                <a:latin typeface="Carlito"/>
                <a:cs typeface="Carlito"/>
              </a:rPr>
              <a:t>complement</a:t>
            </a:r>
            <a:r>
              <a:rPr sz="210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form.</a:t>
            </a:r>
            <a:endParaRPr sz="2100">
              <a:latin typeface="Carlito"/>
              <a:cs typeface="Carlito"/>
            </a:endParaRPr>
          </a:p>
          <a:p>
            <a:pPr marL="183515" indent="-171450">
              <a:lnSpc>
                <a:spcPct val="100000"/>
              </a:lnSpc>
              <a:spcBef>
                <a:spcPts val="2135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spc="5" dirty="0">
                <a:latin typeface="Carlito"/>
                <a:cs typeface="Carlito"/>
              </a:rPr>
              <a:t>No </a:t>
            </a:r>
            <a:r>
              <a:rPr sz="2100" spc="-10" dirty="0">
                <a:latin typeface="Carlito"/>
                <a:cs typeface="Carlito"/>
              </a:rPr>
              <a:t>two </a:t>
            </a:r>
            <a:r>
              <a:rPr sz="2100" spc="-5" dirty="0">
                <a:latin typeface="Carlito"/>
                <a:cs typeface="Carlito"/>
              </a:rPr>
              <a:t>other </a:t>
            </a:r>
            <a:r>
              <a:rPr sz="2100" spc="5" dirty="0">
                <a:latin typeface="Carlito"/>
                <a:cs typeface="Carlito"/>
              </a:rPr>
              <a:t>8-bit </a:t>
            </a:r>
            <a:r>
              <a:rPr sz="2100" spc="-10" dirty="0">
                <a:latin typeface="Carlito"/>
                <a:cs typeface="Carlito"/>
              </a:rPr>
              <a:t>registers </a:t>
            </a:r>
            <a:r>
              <a:rPr sz="2100" spc="-5" dirty="0">
                <a:latin typeface="Carlito"/>
                <a:cs typeface="Carlito"/>
              </a:rPr>
              <a:t>can </a:t>
            </a:r>
            <a:r>
              <a:rPr sz="2100" dirty="0">
                <a:latin typeface="Carlito"/>
                <a:cs typeface="Carlito"/>
              </a:rPr>
              <a:t>be </a:t>
            </a:r>
            <a:r>
              <a:rPr sz="2100" spc="-10" dirty="0">
                <a:latin typeface="Carlito"/>
                <a:cs typeface="Carlito"/>
              </a:rPr>
              <a:t>subtracted</a:t>
            </a:r>
            <a:r>
              <a:rPr sz="2100" spc="-75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directly.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7089" y="710310"/>
            <a:ext cx="391541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35" dirty="0"/>
              <a:t>Increment </a:t>
            </a:r>
            <a:r>
              <a:rPr spc="280" dirty="0"/>
              <a:t>/</a:t>
            </a:r>
            <a:r>
              <a:rPr spc="-385" dirty="0"/>
              <a:t> </a:t>
            </a:r>
            <a:r>
              <a:rPr spc="-180" dirty="0"/>
              <a:t>Decrement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07845"/>
            <a:ext cx="6998334" cy="2399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ts val="2400"/>
              </a:lnSpc>
              <a:spcBef>
                <a:spcPts val="11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dirty="0">
                <a:latin typeface="Carlito"/>
                <a:cs typeface="Carlito"/>
              </a:rPr>
              <a:t>The 8-bit </a:t>
            </a:r>
            <a:r>
              <a:rPr sz="2100" spc="-15" dirty="0">
                <a:latin typeface="Carlito"/>
                <a:cs typeface="Carlito"/>
              </a:rPr>
              <a:t>contents </a:t>
            </a:r>
            <a:r>
              <a:rPr sz="2100" dirty="0">
                <a:latin typeface="Carlito"/>
                <a:cs typeface="Carlito"/>
              </a:rPr>
              <a:t>of </a:t>
            </a:r>
            <a:r>
              <a:rPr sz="2100" spc="5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register </a:t>
            </a:r>
            <a:r>
              <a:rPr sz="2100" dirty="0">
                <a:latin typeface="Carlito"/>
                <a:cs typeface="Carlito"/>
              </a:rPr>
              <a:t>or </a:t>
            </a:r>
            <a:r>
              <a:rPr sz="2100" spc="5" dirty="0">
                <a:latin typeface="Carlito"/>
                <a:cs typeface="Carlito"/>
              </a:rPr>
              <a:t>a memory </a:t>
            </a:r>
            <a:r>
              <a:rPr sz="2100" spc="-10" dirty="0">
                <a:latin typeface="Carlito"/>
                <a:cs typeface="Carlito"/>
              </a:rPr>
              <a:t>location </a:t>
            </a:r>
            <a:r>
              <a:rPr sz="2100" spc="-5" dirty="0">
                <a:latin typeface="Carlito"/>
                <a:cs typeface="Carlito"/>
              </a:rPr>
              <a:t>can</a:t>
            </a:r>
            <a:r>
              <a:rPr sz="2100" spc="-7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be</a:t>
            </a:r>
            <a:endParaRPr sz="2100">
              <a:latin typeface="Carlito"/>
              <a:cs typeface="Carlito"/>
            </a:endParaRPr>
          </a:p>
          <a:p>
            <a:pPr marL="183515">
              <a:lnSpc>
                <a:spcPts val="2400"/>
              </a:lnSpc>
            </a:pPr>
            <a:r>
              <a:rPr sz="2100" spc="-5" dirty="0">
                <a:latin typeface="Carlito"/>
                <a:cs typeface="Carlito"/>
              </a:rPr>
              <a:t>incremented or decremented </a:t>
            </a:r>
            <a:r>
              <a:rPr sz="2100" dirty="0">
                <a:latin typeface="Carlito"/>
                <a:cs typeface="Carlito"/>
              </a:rPr>
              <a:t>by</a:t>
            </a:r>
            <a:r>
              <a:rPr sz="2100" spc="-100" dirty="0">
                <a:latin typeface="Carlito"/>
                <a:cs typeface="Carlito"/>
              </a:rPr>
              <a:t> </a:t>
            </a:r>
            <a:r>
              <a:rPr sz="2100" spc="5" dirty="0">
                <a:latin typeface="Carlito"/>
                <a:cs typeface="Carlito"/>
              </a:rPr>
              <a:t>1.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Carlito"/>
              <a:cs typeface="Carlito"/>
            </a:endParaRPr>
          </a:p>
          <a:p>
            <a:pPr marL="183515" marR="344805" indent="-171450">
              <a:lnSpc>
                <a:spcPts val="2280"/>
              </a:lnSpc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dirty="0">
                <a:latin typeface="Carlito"/>
                <a:cs typeface="Carlito"/>
              </a:rPr>
              <a:t>The </a:t>
            </a:r>
            <a:r>
              <a:rPr sz="2100" spc="5" dirty="0">
                <a:latin typeface="Carlito"/>
                <a:cs typeface="Carlito"/>
              </a:rPr>
              <a:t>16-bit </a:t>
            </a:r>
            <a:r>
              <a:rPr sz="2100" spc="-15" dirty="0">
                <a:latin typeface="Carlito"/>
                <a:cs typeface="Carlito"/>
              </a:rPr>
              <a:t>contents </a:t>
            </a:r>
            <a:r>
              <a:rPr sz="2100" dirty="0">
                <a:latin typeface="Carlito"/>
                <a:cs typeface="Carlito"/>
              </a:rPr>
              <a:t>of </a:t>
            </a:r>
            <a:r>
              <a:rPr sz="2100" spc="5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register </a:t>
            </a:r>
            <a:r>
              <a:rPr sz="2100" dirty="0">
                <a:latin typeface="Carlito"/>
                <a:cs typeface="Carlito"/>
              </a:rPr>
              <a:t>pair </a:t>
            </a:r>
            <a:r>
              <a:rPr sz="2100" spc="-5" dirty="0">
                <a:latin typeface="Carlito"/>
                <a:cs typeface="Carlito"/>
              </a:rPr>
              <a:t>can </a:t>
            </a:r>
            <a:r>
              <a:rPr sz="2100" dirty="0">
                <a:latin typeface="Carlito"/>
                <a:cs typeface="Carlito"/>
              </a:rPr>
              <a:t>be </a:t>
            </a:r>
            <a:r>
              <a:rPr sz="2100" spc="-5" dirty="0">
                <a:latin typeface="Carlito"/>
                <a:cs typeface="Carlito"/>
              </a:rPr>
              <a:t>incremented </a:t>
            </a:r>
            <a:r>
              <a:rPr sz="2100" dirty="0">
                <a:latin typeface="Carlito"/>
                <a:cs typeface="Carlito"/>
              </a:rPr>
              <a:t>or  </a:t>
            </a:r>
            <a:r>
              <a:rPr sz="2100" spc="-5" dirty="0">
                <a:latin typeface="Carlito"/>
                <a:cs typeface="Carlito"/>
              </a:rPr>
              <a:t>decremented </a:t>
            </a:r>
            <a:r>
              <a:rPr sz="2100" dirty="0">
                <a:latin typeface="Carlito"/>
                <a:cs typeface="Carlito"/>
              </a:rPr>
              <a:t>by</a:t>
            </a:r>
            <a:r>
              <a:rPr sz="2100" spc="-70" dirty="0">
                <a:latin typeface="Carlito"/>
                <a:cs typeface="Carlito"/>
              </a:rPr>
              <a:t> </a:t>
            </a:r>
            <a:r>
              <a:rPr sz="2100" spc="5" dirty="0">
                <a:latin typeface="Carlito"/>
                <a:cs typeface="Carlito"/>
              </a:rPr>
              <a:t>1.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•"/>
            </a:pPr>
            <a:endParaRPr sz="1700">
              <a:latin typeface="Carlito"/>
              <a:cs typeface="Carlito"/>
            </a:endParaRPr>
          </a:p>
          <a:p>
            <a:pPr marL="183515" indent="-171450">
              <a:lnSpc>
                <a:spcPts val="2400"/>
              </a:lnSpc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spc="-5" dirty="0">
                <a:latin typeface="Carlito"/>
                <a:cs typeface="Carlito"/>
              </a:rPr>
              <a:t>Increment or decrement can </a:t>
            </a:r>
            <a:r>
              <a:rPr sz="2100" dirty="0">
                <a:latin typeface="Carlito"/>
                <a:cs typeface="Carlito"/>
              </a:rPr>
              <a:t>be </a:t>
            </a:r>
            <a:r>
              <a:rPr sz="2100" spc="-5" dirty="0">
                <a:latin typeface="Carlito"/>
                <a:cs typeface="Carlito"/>
              </a:rPr>
              <a:t>performed </a:t>
            </a:r>
            <a:r>
              <a:rPr sz="2100" dirty="0">
                <a:latin typeface="Carlito"/>
                <a:cs typeface="Carlito"/>
              </a:rPr>
              <a:t>on </a:t>
            </a:r>
            <a:r>
              <a:rPr sz="2100" spc="-20" dirty="0">
                <a:latin typeface="Carlito"/>
                <a:cs typeface="Carlito"/>
              </a:rPr>
              <a:t>any </a:t>
            </a:r>
            <a:r>
              <a:rPr sz="2100" spc="-10" dirty="0">
                <a:latin typeface="Carlito"/>
                <a:cs typeface="Carlito"/>
              </a:rPr>
              <a:t>register </a:t>
            </a:r>
            <a:r>
              <a:rPr sz="2100" dirty="0">
                <a:latin typeface="Carlito"/>
                <a:cs typeface="Carlito"/>
              </a:rPr>
              <a:t>or</a:t>
            </a:r>
            <a:r>
              <a:rPr sz="2100" spc="-65" dirty="0">
                <a:latin typeface="Carlito"/>
                <a:cs typeface="Carlito"/>
              </a:rPr>
              <a:t> </a:t>
            </a:r>
            <a:r>
              <a:rPr sz="2100" spc="5" dirty="0">
                <a:latin typeface="Carlito"/>
                <a:cs typeface="Carlito"/>
              </a:rPr>
              <a:t>a</a:t>
            </a:r>
            <a:endParaRPr sz="2100">
              <a:latin typeface="Carlito"/>
              <a:cs typeface="Carlito"/>
            </a:endParaRPr>
          </a:p>
          <a:p>
            <a:pPr marL="183515">
              <a:lnSpc>
                <a:spcPts val="2400"/>
              </a:lnSpc>
            </a:pPr>
            <a:r>
              <a:rPr sz="2100" dirty="0">
                <a:latin typeface="Carlito"/>
                <a:cs typeface="Carlito"/>
              </a:rPr>
              <a:t>memory</a:t>
            </a:r>
            <a:r>
              <a:rPr sz="2100" spc="-2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location.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857" y="710310"/>
            <a:ext cx="381635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Arithmetic</a:t>
            </a:r>
            <a:r>
              <a:rPr spc="-32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ADD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R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Add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register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memory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1800" spc="1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accumulator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177667"/>
            <a:ext cx="7424420" cy="2768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indent="-274320">
              <a:lnSpc>
                <a:spcPts val="2160"/>
              </a:lnSpc>
              <a:spcBef>
                <a:spcPts val="90"/>
              </a:spcBef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spc="-1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contents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20" dirty="0">
                <a:latin typeface="Carlito"/>
                <a:cs typeface="Carlito"/>
              </a:rPr>
              <a:t>register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memory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added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contents</a:t>
            </a:r>
            <a:r>
              <a:rPr sz="2000" spc="29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of</a:t>
            </a:r>
            <a:endParaRPr sz="2000">
              <a:latin typeface="Carlito"/>
              <a:cs typeface="Carlito"/>
            </a:endParaRPr>
          </a:p>
          <a:p>
            <a:pPr marL="287020">
              <a:lnSpc>
                <a:spcPts val="2160"/>
              </a:lnSpc>
            </a:pPr>
            <a:r>
              <a:rPr sz="2000" spc="-25" dirty="0">
                <a:latin typeface="Carlito"/>
                <a:cs typeface="Carlito"/>
              </a:rPr>
              <a:t>accumulator.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spc="-1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result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20" dirty="0">
                <a:latin typeface="Carlito"/>
                <a:cs typeface="Carlito"/>
              </a:rPr>
              <a:t>stored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accumulator.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5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spc="-5" dirty="0">
                <a:latin typeface="Carlito"/>
                <a:cs typeface="Carlito"/>
              </a:rPr>
              <a:t>If the </a:t>
            </a:r>
            <a:r>
              <a:rPr sz="2000" spc="-10" dirty="0">
                <a:latin typeface="Carlito"/>
                <a:cs typeface="Carlito"/>
              </a:rPr>
              <a:t>operand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memory location, </a:t>
            </a:r>
            <a:r>
              <a:rPr sz="2000" spc="-5" dirty="0">
                <a:latin typeface="Carlito"/>
                <a:cs typeface="Carlito"/>
              </a:rPr>
              <a:t>its </a:t>
            </a:r>
            <a:r>
              <a:rPr sz="2000" spc="-10" dirty="0">
                <a:latin typeface="Carlito"/>
                <a:cs typeface="Carlito"/>
              </a:rPr>
              <a:t>address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specified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spc="10" dirty="0">
                <a:latin typeface="Carlito"/>
                <a:cs typeface="Carlito"/>
              </a:rPr>
              <a:t>H-L</a:t>
            </a:r>
            <a:r>
              <a:rPr sz="2000" spc="28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pair.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5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spc="-5" dirty="0">
                <a:latin typeface="Carlito"/>
                <a:cs typeface="Carlito"/>
              </a:rPr>
              <a:t>All flags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10" dirty="0">
                <a:latin typeface="Carlito"/>
                <a:cs typeface="Carlito"/>
              </a:rPr>
              <a:t>modified </a:t>
            </a:r>
            <a:r>
              <a:rPr sz="2000" spc="-15" dirty="0">
                <a:latin typeface="Carlito"/>
                <a:cs typeface="Carlito"/>
              </a:rPr>
              <a:t>to reflect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result </a:t>
            </a:r>
            <a:r>
              <a:rPr sz="2000" spc="-5" dirty="0">
                <a:latin typeface="Carlito"/>
                <a:cs typeface="Carlito"/>
              </a:rPr>
              <a:t>of the</a:t>
            </a:r>
            <a:r>
              <a:rPr sz="2000" spc="2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addition.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5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b="1" spc="-10" dirty="0">
                <a:latin typeface="Carlito"/>
                <a:cs typeface="Carlito"/>
              </a:rPr>
              <a:t>Example: </a:t>
            </a:r>
            <a:r>
              <a:rPr sz="2000" spc="-5" dirty="0">
                <a:latin typeface="Carlito"/>
                <a:cs typeface="Carlito"/>
              </a:rPr>
              <a:t>ADD B or ADD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5001" y="710310"/>
            <a:ext cx="379730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0" dirty="0"/>
              <a:t>Instruction </a:t>
            </a:r>
            <a:r>
              <a:rPr spc="-260" dirty="0"/>
              <a:t>Set </a:t>
            </a:r>
            <a:r>
              <a:rPr spc="-25" dirty="0"/>
              <a:t>of</a:t>
            </a:r>
            <a:r>
              <a:rPr spc="-505" dirty="0"/>
              <a:t> </a:t>
            </a:r>
            <a:r>
              <a:rPr spc="-170" dirty="0"/>
              <a:t>8085</a:t>
            </a:r>
            <a:endParaRPr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07845"/>
            <a:ext cx="7509509" cy="3296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955">
              <a:lnSpc>
                <a:spcPts val="2400"/>
              </a:lnSpc>
              <a:spcBef>
                <a:spcPts val="110"/>
              </a:spcBef>
              <a:buClr>
                <a:srgbClr val="A4A4A4"/>
              </a:buClr>
              <a:buFont typeface="Arial" panose="020B0604020202020204"/>
              <a:buChar char=""/>
              <a:tabLst>
                <a:tab pos="287655" algn="l"/>
              </a:tabLst>
            </a:pPr>
            <a:r>
              <a:rPr sz="2100" spc="5" dirty="0">
                <a:latin typeface="Carlito"/>
                <a:cs typeface="Carlito"/>
              </a:rPr>
              <a:t>An </a:t>
            </a:r>
            <a:r>
              <a:rPr sz="2100" spc="-5" dirty="0">
                <a:latin typeface="Carlito"/>
                <a:cs typeface="Carlito"/>
              </a:rPr>
              <a:t>instruction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5" dirty="0">
                <a:latin typeface="Carlito"/>
                <a:cs typeface="Carlito"/>
              </a:rPr>
              <a:t>a </a:t>
            </a:r>
            <a:r>
              <a:rPr sz="2100" dirty="0">
                <a:latin typeface="Carlito"/>
                <a:cs typeface="Carlito"/>
              </a:rPr>
              <a:t>binary </a:t>
            </a:r>
            <a:r>
              <a:rPr sz="2100" spc="-15" dirty="0">
                <a:latin typeface="Carlito"/>
                <a:cs typeface="Carlito"/>
              </a:rPr>
              <a:t>pattern </a:t>
            </a:r>
            <a:r>
              <a:rPr sz="2100" spc="-5" dirty="0">
                <a:latin typeface="Carlito"/>
                <a:cs typeface="Carlito"/>
              </a:rPr>
              <a:t>designed inside </a:t>
            </a:r>
            <a:r>
              <a:rPr sz="2100" spc="5" dirty="0">
                <a:latin typeface="Carlito"/>
                <a:cs typeface="Carlito"/>
              </a:rPr>
              <a:t>a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microprocessor</a:t>
            </a:r>
            <a:endParaRPr sz="2100">
              <a:latin typeface="Carlito"/>
              <a:cs typeface="Carlito"/>
            </a:endParaRPr>
          </a:p>
          <a:p>
            <a:pPr marL="287020">
              <a:lnSpc>
                <a:spcPts val="2400"/>
              </a:lnSpc>
            </a:pP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perform </a:t>
            </a:r>
            <a:r>
              <a:rPr sz="2100" spc="5" dirty="0">
                <a:latin typeface="Carlito"/>
                <a:cs typeface="Carlito"/>
              </a:rPr>
              <a:t>a </a:t>
            </a:r>
            <a:r>
              <a:rPr sz="2100" spc="-5" dirty="0">
                <a:latin typeface="Carlito"/>
                <a:cs typeface="Carlito"/>
              </a:rPr>
              <a:t>specific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function.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Carlito"/>
              <a:cs typeface="Carlito"/>
            </a:endParaRPr>
          </a:p>
          <a:p>
            <a:pPr marL="287020" marR="123190" indent="-274955">
              <a:lnSpc>
                <a:spcPts val="2280"/>
              </a:lnSpc>
              <a:buClr>
                <a:srgbClr val="A4A4A4"/>
              </a:buClr>
              <a:buFont typeface="Arial" panose="020B0604020202020204"/>
              <a:buChar char=""/>
              <a:tabLst>
                <a:tab pos="287655" algn="l"/>
              </a:tabLst>
            </a:pP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entire </a:t>
            </a:r>
            <a:r>
              <a:rPr sz="2100" spc="-5" dirty="0">
                <a:latin typeface="Carlito"/>
                <a:cs typeface="Carlito"/>
              </a:rPr>
              <a:t>group </a:t>
            </a:r>
            <a:r>
              <a:rPr sz="2100" dirty="0">
                <a:latin typeface="Carlito"/>
                <a:cs typeface="Carlito"/>
              </a:rPr>
              <a:t>of </a:t>
            </a:r>
            <a:r>
              <a:rPr sz="2100" spc="-5" dirty="0">
                <a:latin typeface="Carlito"/>
                <a:cs typeface="Carlito"/>
              </a:rPr>
              <a:t>instructions </a:t>
            </a:r>
            <a:r>
              <a:rPr sz="2100" spc="-10" dirty="0">
                <a:latin typeface="Carlito"/>
                <a:cs typeface="Carlito"/>
              </a:rPr>
              <a:t>that </a:t>
            </a:r>
            <a:r>
              <a:rPr sz="2100" spc="5" dirty="0">
                <a:latin typeface="Carlito"/>
                <a:cs typeface="Carlito"/>
              </a:rPr>
              <a:t>a </a:t>
            </a:r>
            <a:r>
              <a:rPr sz="2100" spc="-5" dirty="0">
                <a:latin typeface="Carlito"/>
                <a:cs typeface="Carlito"/>
              </a:rPr>
              <a:t>microprocessor supports </a:t>
            </a:r>
            <a:r>
              <a:rPr sz="2100" spc="-145" dirty="0">
                <a:latin typeface="Carlito"/>
                <a:cs typeface="Carlito"/>
              </a:rPr>
              <a:t>is  </a:t>
            </a:r>
            <a:r>
              <a:rPr sz="2100" spc="-5" dirty="0">
                <a:latin typeface="Carlito"/>
                <a:cs typeface="Carlito"/>
              </a:rPr>
              <a:t>called </a:t>
            </a:r>
            <a:r>
              <a:rPr sz="2100" b="1" i="1" dirty="0">
                <a:latin typeface="Carlito"/>
                <a:cs typeface="Carlito"/>
              </a:rPr>
              <a:t>Instruction</a:t>
            </a:r>
            <a:r>
              <a:rPr sz="2100" b="1" i="1" spc="-55" dirty="0">
                <a:latin typeface="Carlito"/>
                <a:cs typeface="Carlito"/>
              </a:rPr>
              <a:t> </a:t>
            </a:r>
            <a:r>
              <a:rPr sz="2100" b="1" i="1" spc="-10" dirty="0">
                <a:latin typeface="Carlito"/>
                <a:cs typeface="Carlito"/>
              </a:rPr>
              <a:t>Set</a:t>
            </a:r>
            <a:r>
              <a:rPr sz="2100" spc="-10" dirty="0">
                <a:latin typeface="Carlito"/>
                <a:cs typeface="Carlito"/>
              </a:rPr>
              <a:t>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700">
              <a:latin typeface="Carlito"/>
              <a:cs typeface="Carlito"/>
            </a:endParaRPr>
          </a:p>
          <a:p>
            <a:pPr marL="287020" indent="-274955">
              <a:lnSpc>
                <a:spcPct val="100000"/>
              </a:lnSpc>
              <a:buClr>
                <a:srgbClr val="A4A4A4"/>
              </a:buClr>
              <a:buFont typeface="Arial" panose="020B0604020202020204"/>
              <a:buChar char=""/>
              <a:tabLst>
                <a:tab pos="287655" algn="l"/>
              </a:tabLst>
            </a:pPr>
            <a:r>
              <a:rPr sz="2100" spc="10" dirty="0">
                <a:latin typeface="Carlito"/>
                <a:cs typeface="Carlito"/>
              </a:rPr>
              <a:t>8085 </a:t>
            </a:r>
            <a:r>
              <a:rPr sz="2100" dirty="0">
                <a:latin typeface="Carlito"/>
                <a:cs typeface="Carlito"/>
              </a:rPr>
              <a:t>has </a:t>
            </a:r>
            <a:r>
              <a:rPr sz="2100" b="1" spc="10" dirty="0">
                <a:latin typeface="Carlito"/>
                <a:cs typeface="Carlito"/>
              </a:rPr>
              <a:t>246</a:t>
            </a:r>
            <a:r>
              <a:rPr sz="2100" b="1" spc="-13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instructions.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750">
              <a:latin typeface="Carlito"/>
              <a:cs typeface="Carlito"/>
            </a:endParaRPr>
          </a:p>
          <a:p>
            <a:pPr marL="287020" indent="-274955">
              <a:lnSpc>
                <a:spcPct val="100000"/>
              </a:lnSpc>
              <a:spcBef>
                <a:spcPts val="5"/>
              </a:spcBef>
              <a:buClr>
                <a:srgbClr val="A4A4A4"/>
              </a:buClr>
              <a:buFont typeface="Arial" panose="020B0604020202020204"/>
              <a:buChar char=""/>
              <a:tabLst>
                <a:tab pos="287655" algn="l"/>
              </a:tabLst>
            </a:pPr>
            <a:r>
              <a:rPr sz="2100" spc="-5" dirty="0">
                <a:latin typeface="Carlito"/>
                <a:cs typeface="Carlito"/>
              </a:rPr>
              <a:t>Each instruction is represented </a:t>
            </a:r>
            <a:r>
              <a:rPr sz="2100" dirty="0">
                <a:latin typeface="Carlito"/>
                <a:cs typeface="Carlito"/>
              </a:rPr>
              <a:t>by </a:t>
            </a:r>
            <a:r>
              <a:rPr sz="2100" spc="5" dirty="0">
                <a:latin typeface="Carlito"/>
                <a:cs typeface="Carlito"/>
              </a:rPr>
              <a:t>an </a:t>
            </a:r>
            <a:r>
              <a:rPr sz="2100" dirty="0">
                <a:latin typeface="Carlito"/>
                <a:cs typeface="Carlito"/>
              </a:rPr>
              <a:t>8-bit binary</a:t>
            </a:r>
            <a:r>
              <a:rPr sz="2100" spc="-1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value.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A4A4A4"/>
              </a:buClr>
              <a:buFont typeface="Arial" panose="020B0604020202020204"/>
              <a:buChar char=""/>
            </a:pPr>
            <a:endParaRPr sz="1750">
              <a:latin typeface="Carlito"/>
              <a:cs typeface="Carlito"/>
            </a:endParaRPr>
          </a:p>
          <a:p>
            <a:pPr marL="287020" indent="-274955">
              <a:lnSpc>
                <a:spcPct val="100000"/>
              </a:lnSpc>
              <a:buClr>
                <a:srgbClr val="A4A4A4"/>
              </a:buClr>
              <a:buFont typeface="Arial" panose="020B0604020202020204"/>
              <a:buChar char=""/>
              <a:tabLst>
                <a:tab pos="287655" algn="l"/>
              </a:tabLst>
            </a:pPr>
            <a:r>
              <a:rPr sz="2100" dirty="0">
                <a:latin typeface="Carlito"/>
                <a:cs typeface="Carlito"/>
              </a:rPr>
              <a:t>These 8-bits of </a:t>
            </a:r>
            <a:r>
              <a:rPr sz="2100" spc="-5" dirty="0">
                <a:latin typeface="Carlito"/>
                <a:cs typeface="Carlito"/>
              </a:rPr>
              <a:t>binary value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5" dirty="0">
                <a:latin typeface="Carlito"/>
                <a:cs typeface="Carlito"/>
              </a:rPr>
              <a:t>called </a:t>
            </a:r>
            <a:r>
              <a:rPr sz="2100" b="1" i="1" dirty="0">
                <a:latin typeface="Carlito"/>
                <a:cs typeface="Carlito"/>
              </a:rPr>
              <a:t>Op-Code </a:t>
            </a:r>
            <a:r>
              <a:rPr sz="2100" spc="-5" dirty="0">
                <a:latin typeface="Carlito"/>
                <a:cs typeface="Carlito"/>
              </a:rPr>
              <a:t>or </a:t>
            </a:r>
            <a:r>
              <a:rPr sz="2100" b="1" i="1" spc="-5" dirty="0">
                <a:latin typeface="Carlito"/>
                <a:cs typeface="Carlito"/>
              </a:rPr>
              <a:t>Instruction</a:t>
            </a:r>
            <a:r>
              <a:rPr sz="2100" b="1" i="1" spc="-60" dirty="0">
                <a:latin typeface="Carlito"/>
                <a:cs typeface="Carlito"/>
              </a:rPr>
              <a:t> </a:t>
            </a:r>
            <a:r>
              <a:rPr sz="2100" b="1" i="1" spc="-10" dirty="0">
                <a:latin typeface="Carlito"/>
                <a:cs typeface="Carlito"/>
              </a:rPr>
              <a:t>Byte</a:t>
            </a:r>
            <a:r>
              <a:rPr sz="2100" spc="-10" dirty="0">
                <a:latin typeface="Carlito"/>
                <a:cs typeface="Carlito"/>
              </a:rPr>
              <a:t>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857" y="710310"/>
            <a:ext cx="381635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Arithmetic</a:t>
            </a:r>
            <a:r>
              <a:rPr spc="-32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ADC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R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Add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register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memory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accumulator</a:t>
                      </a:r>
                      <a:r>
                        <a:rPr sz="1800" spc="1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with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carry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177667"/>
            <a:ext cx="7724140" cy="2768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indent="-274320">
              <a:lnSpc>
                <a:spcPts val="2160"/>
              </a:lnSpc>
              <a:spcBef>
                <a:spcPts val="90"/>
              </a:spcBef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spc="-1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contents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20" dirty="0">
                <a:latin typeface="Carlito"/>
                <a:cs typeface="Carlito"/>
              </a:rPr>
              <a:t>register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memory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Carry Flag (CY)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added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3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L="287020">
              <a:lnSpc>
                <a:spcPts val="2160"/>
              </a:lnSpc>
            </a:pPr>
            <a:r>
              <a:rPr sz="2000" spc="-15" dirty="0">
                <a:latin typeface="Carlito"/>
                <a:cs typeface="Carlito"/>
              </a:rPr>
              <a:t>contents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accumulator.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spc="-1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result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20" dirty="0">
                <a:latin typeface="Carlito"/>
                <a:cs typeface="Carlito"/>
              </a:rPr>
              <a:t>stored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accumulator.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5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spc="-5" dirty="0">
                <a:latin typeface="Carlito"/>
                <a:cs typeface="Carlito"/>
              </a:rPr>
              <a:t>If the </a:t>
            </a:r>
            <a:r>
              <a:rPr sz="2000" spc="-10" dirty="0">
                <a:latin typeface="Carlito"/>
                <a:cs typeface="Carlito"/>
              </a:rPr>
              <a:t>operand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memory location, </a:t>
            </a:r>
            <a:r>
              <a:rPr sz="2000" spc="-5" dirty="0">
                <a:latin typeface="Carlito"/>
                <a:cs typeface="Carlito"/>
              </a:rPr>
              <a:t>its </a:t>
            </a:r>
            <a:r>
              <a:rPr sz="2000" spc="-10" dirty="0">
                <a:latin typeface="Carlito"/>
                <a:cs typeface="Carlito"/>
              </a:rPr>
              <a:t>address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specified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spc="10" dirty="0">
                <a:latin typeface="Carlito"/>
                <a:cs typeface="Carlito"/>
              </a:rPr>
              <a:t>H-L</a:t>
            </a:r>
            <a:r>
              <a:rPr sz="2000" spc="275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pair.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5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spc="-5" dirty="0">
                <a:latin typeface="Carlito"/>
                <a:cs typeface="Carlito"/>
              </a:rPr>
              <a:t>All flags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10" dirty="0">
                <a:latin typeface="Carlito"/>
                <a:cs typeface="Carlito"/>
              </a:rPr>
              <a:t>modified </a:t>
            </a:r>
            <a:r>
              <a:rPr sz="2000" spc="-15" dirty="0">
                <a:latin typeface="Carlito"/>
                <a:cs typeface="Carlito"/>
              </a:rPr>
              <a:t>to reflect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result </a:t>
            </a:r>
            <a:r>
              <a:rPr sz="2000" spc="-5" dirty="0">
                <a:latin typeface="Carlito"/>
                <a:cs typeface="Carlito"/>
              </a:rPr>
              <a:t>of the</a:t>
            </a:r>
            <a:r>
              <a:rPr sz="2000" spc="2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addition.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5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b="1" spc="-10" dirty="0">
                <a:latin typeface="Carlito"/>
                <a:cs typeface="Carlito"/>
              </a:rPr>
              <a:t>Example: </a:t>
            </a:r>
            <a:r>
              <a:rPr sz="2000" spc="-5" dirty="0">
                <a:latin typeface="Carlito"/>
                <a:cs typeface="Carlito"/>
              </a:rPr>
              <a:t>ADC B or ADC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857" y="710310"/>
            <a:ext cx="381635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Arithmetic</a:t>
            </a:r>
            <a:r>
              <a:rPr spc="-32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ADI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8-bit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data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Add immediate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180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accumulator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8016240" cy="2921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8-bit</a:t>
            </a:r>
            <a:r>
              <a:rPr sz="26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3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35" dirty="0">
                <a:latin typeface="Times New Roman" panose="02020603050405020304"/>
                <a:cs typeface="Times New Roman" panose="02020603050405020304"/>
              </a:rPr>
              <a:t>added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accumulator.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240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accumulator.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marR="1001395" indent="-274320">
              <a:lnSpc>
                <a:spcPct val="100000"/>
              </a:lnSpc>
              <a:spcBef>
                <a:spcPts val="24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flags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5" dirty="0">
                <a:latin typeface="Times New Roman" panose="02020603050405020304"/>
                <a:cs typeface="Times New Roman" panose="02020603050405020304"/>
              </a:rPr>
              <a:t>modified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5" dirty="0">
                <a:latin typeface="Times New Roman" panose="02020603050405020304"/>
                <a:cs typeface="Times New Roman" panose="02020603050405020304"/>
              </a:rPr>
              <a:t>reflect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26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 the 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addition.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Arial" panose="020B0604020202020204"/>
              <a:buChar char="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 </a:t>
            </a:r>
            <a:r>
              <a:rPr sz="2600" spc="-20" dirty="0">
                <a:latin typeface="Times New Roman" panose="02020603050405020304"/>
                <a:cs typeface="Times New Roman" panose="02020603050405020304"/>
              </a:rPr>
              <a:t>ADI </a:t>
            </a:r>
            <a:r>
              <a:rPr sz="2600" spc="-40" dirty="0">
                <a:latin typeface="Times New Roman" panose="02020603050405020304"/>
                <a:cs typeface="Times New Roman" panose="02020603050405020304"/>
              </a:rPr>
              <a:t>45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70" dirty="0">
                <a:latin typeface="Times New Roman" panose="02020603050405020304"/>
                <a:cs typeface="Times New Roman" panose="02020603050405020304"/>
              </a:rPr>
              <a:t>H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857" y="710310"/>
            <a:ext cx="381635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Arithmetic</a:t>
            </a:r>
            <a:r>
              <a:rPr spc="-32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ACI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8-bit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data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Add immediate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accumulator with</a:t>
                      </a:r>
                      <a:r>
                        <a:rPr sz="1800" spc="1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carry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7915275" cy="2921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328295" indent="-274320">
              <a:lnSpc>
                <a:spcPct val="100000"/>
              </a:lnSpc>
              <a:spcBef>
                <a:spcPts val="9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-5" dirty="0">
                <a:latin typeface="Carlito"/>
                <a:cs typeface="Carlito"/>
              </a:rPr>
              <a:t>The 8-bit </a:t>
            </a:r>
            <a:r>
              <a:rPr sz="2600" spc="-15" dirty="0">
                <a:latin typeface="Carlito"/>
                <a:cs typeface="Carlito"/>
              </a:rPr>
              <a:t>data </a:t>
            </a:r>
            <a:r>
              <a:rPr sz="2600" spc="-5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the </a:t>
            </a:r>
            <a:r>
              <a:rPr sz="2600" spc="5" dirty="0">
                <a:latin typeface="Carlito"/>
                <a:cs typeface="Carlito"/>
              </a:rPr>
              <a:t>Carry </a:t>
            </a:r>
            <a:r>
              <a:rPr sz="2600" dirty="0">
                <a:latin typeface="Carlito"/>
                <a:cs typeface="Carlito"/>
              </a:rPr>
              <a:t>Flag </a:t>
            </a:r>
            <a:r>
              <a:rPr sz="2600" spc="-5" dirty="0">
                <a:latin typeface="Carlito"/>
                <a:cs typeface="Carlito"/>
              </a:rPr>
              <a:t>(CY)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5" dirty="0">
                <a:latin typeface="Carlito"/>
                <a:cs typeface="Carlito"/>
              </a:rPr>
              <a:t>added </a:t>
            </a:r>
            <a:r>
              <a:rPr sz="2600" spc="-20" dirty="0">
                <a:latin typeface="Carlito"/>
                <a:cs typeface="Carlito"/>
              </a:rPr>
              <a:t>to </a:t>
            </a:r>
            <a:r>
              <a:rPr sz="2600" spc="-140" dirty="0">
                <a:latin typeface="Carlito"/>
                <a:cs typeface="Carlito"/>
              </a:rPr>
              <a:t>the  </a:t>
            </a:r>
            <a:r>
              <a:rPr sz="2600" spc="-15" dirty="0">
                <a:latin typeface="Carlito"/>
                <a:cs typeface="Carlito"/>
              </a:rPr>
              <a:t>contents </a:t>
            </a:r>
            <a:r>
              <a:rPr sz="2600" spc="-10" dirty="0">
                <a:latin typeface="Carlito"/>
                <a:cs typeface="Carlito"/>
              </a:rPr>
              <a:t>of</a:t>
            </a:r>
            <a:r>
              <a:rPr sz="2600" dirty="0">
                <a:latin typeface="Carlito"/>
                <a:cs typeface="Carlito"/>
              </a:rPr>
              <a:t> </a:t>
            </a:r>
            <a:r>
              <a:rPr sz="2600" spc="-30" dirty="0">
                <a:latin typeface="Carlito"/>
                <a:cs typeface="Carlito"/>
              </a:rPr>
              <a:t>accumulator.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9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-5" dirty="0">
                <a:latin typeface="Carlito"/>
                <a:cs typeface="Carlito"/>
              </a:rPr>
              <a:t>The result is </a:t>
            </a:r>
            <a:r>
              <a:rPr sz="2600" spc="-20" dirty="0">
                <a:latin typeface="Carlito"/>
                <a:cs typeface="Carlito"/>
              </a:rPr>
              <a:t>stored </a:t>
            </a:r>
            <a:r>
              <a:rPr sz="2600" spc="-5" dirty="0">
                <a:latin typeface="Carlito"/>
                <a:cs typeface="Carlito"/>
              </a:rPr>
              <a:t>in</a:t>
            </a:r>
            <a:r>
              <a:rPr sz="2600" spc="10" dirty="0">
                <a:latin typeface="Carlito"/>
                <a:cs typeface="Carlito"/>
              </a:rPr>
              <a:t> </a:t>
            </a:r>
            <a:r>
              <a:rPr sz="2600" spc="-30" dirty="0">
                <a:latin typeface="Carlito"/>
                <a:cs typeface="Carlito"/>
              </a:rPr>
              <a:t>accumulator.</a:t>
            </a:r>
            <a:endParaRPr sz="26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2400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-10" dirty="0">
                <a:latin typeface="Carlito"/>
                <a:cs typeface="Carlito"/>
              </a:rPr>
              <a:t>All </a:t>
            </a:r>
            <a:r>
              <a:rPr sz="2600" spc="-5" dirty="0">
                <a:latin typeface="Carlito"/>
                <a:cs typeface="Carlito"/>
              </a:rPr>
              <a:t>flags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5" dirty="0">
                <a:latin typeface="Carlito"/>
                <a:cs typeface="Carlito"/>
              </a:rPr>
              <a:t>modified </a:t>
            </a:r>
            <a:r>
              <a:rPr sz="2600" spc="-20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reflect </a:t>
            </a:r>
            <a:r>
              <a:rPr sz="2600" spc="-5" dirty="0">
                <a:latin typeface="Carlito"/>
                <a:cs typeface="Carlito"/>
              </a:rPr>
              <a:t>the result </a:t>
            </a:r>
            <a:r>
              <a:rPr sz="2600" spc="-10" dirty="0">
                <a:latin typeface="Carlito"/>
                <a:cs typeface="Carlito"/>
              </a:rPr>
              <a:t>of </a:t>
            </a:r>
            <a:r>
              <a:rPr sz="2600" spc="-15" dirty="0">
                <a:latin typeface="Carlito"/>
                <a:cs typeface="Carlito"/>
              </a:rPr>
              <a:t>the</a:t>
            </a:r>
            <a:r>
              <a:rPr sz="2600" spc="80" dirty="0">
                <a:latin typeface="Carlito"/>
                <a:cs typeface="Carlito"/>
              </a:rPr>
              <a:t> </a:t>
            </a:r>
            <a:r>
              <a:rPr sz="2600" spc="-40" dirty="0">
                <a:latin typeface="Carlito"/>
                <a:cs typeface="Carlito"/>
              </a:rPr>
              <a:t>addition.</a:t>
            </a:r>
            <a:endParaRPr sz="26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2400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-15" dirty="0">
                <a:latin typeface="Carlito"/>
                <a:cs typeface="Carlito"/>
              </a:rPr>
              <a:t>Example: </a:t>
            </a:r>
            <a:r>
              <a:rPr sz="2600" spc="-15" dirty="0">
                <a:latin typeface="Carlito"/>
                <a:cs typeface="Carlito"/>
              </a:rPr>
              <a:t>ACI </a:t>
            </a:r>
            <a:r>
              <a:rPr sz="2600" spc="-5" dirty="0">
                <a:latin typeface="Carlito"/>
                <a:cs typeface="Carlito"/>
              </a:rPr>
              <a:t>45</a:t>
            </a:r>
            <a:r>
              <a:rPr sz="2600" spc="5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H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857" y="710310"/>
            <a:ext cx="381635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Arithmetic</a:t>
            </a:r>
            <a:r>
              <a:rPr spc="-32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DAD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Reg.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pair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Add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register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pair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H-L</a:t>
                      </a:r>
                      <a:r>
                        <a:rPr sz="1800" spc="1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pair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162427"/>
            <a:ext cx="7193915" cy="30746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7020" marR="5080" indent="-274320">
              <a:lnSpc>
                <a:spcPct val="80000"/>
              </a:lnSpc>
              <a:spcBef>
                <a:spcPts val="67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dirty="0">
                <a:latin typeface="Carlito"/>
                <a:cs typeface="Carlito"/>
              </a:rPr>
              <a:t>The 16-bit </a:t>
            </a:r>
            <a:r>
              <a:rPr sz="2400" spc="-10" dirty="0">
                <a:latin typeface="Carlito"/>
                <a:cs typeface="Carlito"/>
              </a:rPr>
              <a:t>contents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register </a:t>
            </a:r>
            <a:r>
              <a:rPr sz="2400" dirty="0">
                <a:latin typeface="Carlito"/>
                <a:cs typeface="Carlito"/>
              </a:rPr>
              <a:t>pair </a:t>
            </a:r>
            <a:r>
              <a:rPr sz="2400" spc="-10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added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spc="-114" dirty="0">
                <a:latin typeface="Carlito"/>
                <a:cs typeface="Carlito"/>
              </a:rPr>
              <a:t>the  </a:t>
            </a:r>
            <a:r>
              <a:rPr sz="2400" spc="-10" dirty="0">
                <a:latin typeface="Carlito"/>
                <a:cs typeface="Carlito"/>
              </a:rPr>
              <a:t>contents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H-L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pair.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182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result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stored </a:t>
            </a:r>
            <a:r>
              <a:rPr sz="2400" dirty="0">
                <a:latin typeface="Carlito"/>
                <a:cs typeface="Carlito"/>
              </a:rPr>
              <a:t>in H-L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pair.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182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dirty="0">
                <a:latin typeface="Carlito"/>
                <a:cs typeface="Carlito"/>
              </a:rPr>
              <a:t>If the </a:t>
            </a:r>
            <a:r>
              <a:rPr sz="2400" spc="-5" dirty="0">
                <a:latin typeface="Carlito"/>
                <a:cs typeface="Carlito"/>
              </a:rPr>
              <a:t>result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larger </a:t>
            </a:r>
            <a:r>
              <a:rPr sz="2400" dirty="0">
                <a:latin typeface="Carlito"/>
                <a:cs typeface="Carlito"/>
              </a:rPr>
              <a:t>than 16 bits, then </a:t>
            </a:r>
            <a:r>
              <a:rPr sz="2400" spc="-10" dirty="0">
                <a:latin typeface="Carlito"/>
                <a:cs typeface="Carlito"/>
              </a:rPr>
              <a:t>CY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204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set.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1830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dirty="0">
                <a:latin typeface="Carlito"/>
                <a:cs typeface="Carlito"/>
              </a:rPr>
              <a:t>No other flags </a:t>
            </a:r>
            <a:r>
              <a:rPr sz="2400" spc="-10" dirty="0">
                <a:latin typeface="Carlito"/>
                <a:cs typeface="Carlito"/>
              </a:rPr>
              <a:t>are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changed.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182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b="1" spc="-10" dirty="0">
                <a:latin typeface="Carlito"/>
                <a:cs typeface="Carlito"/>
              </a:rPr>
              <a:t>Example: </a:t>
            </a:r>
            <a:r>
              <a:rPr sz="2400" spc="-5" dirty="0">
                <a:latin typeface="Carlito"/>
                <a:cs typeface="Carlito"/>
              </a:rPr>
              <a:t>DAD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857" y="710310"/>
            <a:ext cx="381635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Arithmetic</a:t>
            </a:r>
            <a:r>
              <a:rPr spc="-32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SUB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R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Subtract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register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memory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from</a:t>
                      </a:r>
                      <a:r>
                        <a:rPr sz="180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accumulator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177667"/>
            <a:ext cx="7756525" cy="2768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indent="-274320">
              <a:lnSpc>
                <a:spcPts val="2160"/>
              </a:lnSpc>
              <a:spcBef>
                <a:spcPts val="90"/>
              </a:spcBef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spc="-1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contents </a:t>
            </a:r>
            <a:r>
              <a:rPr sz="2000" spc="-5" dirty="0">
                <a:latin typeface="Carlito"/>
                <a:cs typeface="Carlito"/>
              </a:rPr>
              <a:t>of the </a:t>
            </a:r>
            <a:r>
              <a:rPr sz="2000" spc="-20" dirty="0">
                <a:latin typeface="Carlito"/>
                <a:cs typeface="Carlito"/>
              </a:rPr>
              <a:t>register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memory location </a:t>
            </a:r>
            <a:r>
              <a:rPr sz="2000" spc="-15" dirty="0">
                <a:latin typeface="Carlito"/>
                <a:cs typeface="Carlito"/>
              </a:rPr>
              <a:t>are subtracted from</a:t>
            </a:r>
            <a:r>
              <a:rPr sz="2000" spc="3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L="287020">
              <a:lnSpc>
                <a:spcPts val="2160"/>
              </a:lnSpc>
            </a:pPr>
            <a:r>
              <a:rPr sz="2000" spc="-15" dirty="0">
                <a:latin typeface="Carlito"/>
                <a:cs typeface="Carlito"/>
              </a:rPr>
              <a:t>contents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accumulator.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spc="-1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result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20" dirty="0">
                <a:latin typeface="Carlito"/>
                <a:cs typeface="Carlito"/>
              </a:rPr>
              <a:t>stored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accumulator.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5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spc="-5" dirty="0">
                <a:latin typeface="Carlito"/>
                <a:cs typeface="Carlito"/>
              </a:rPr>
              <a:t>If the </a:t>
            </a:r>
            <a:r>
              <a:rPr sz="2000" spc="-10" dirty="0">
                <a:latin typeface="Carlito"/>
                <a:cs typeface="Carlito"/>
              </a:rPr>
              <a:t>operand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memory location, </a:t>
            </a:r>
            <a:r>
              <a:rPr sz="2000" spc="-5" dirty="0">
                <a:latin typeface="Carlito"/>
                <a:cs typeface="Carlito"/>
              </a:rPr>
              <a:t>its </a:t>
            </a:r>
            <a:r>
              <a:rPr sz="2000" spc="-10" dirty="0">
                <a:latin typeface="Carlito"/>
                <a:cs typeface="Carlito"/>
              </a:rPr>
              <a:t>address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specified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spc="10" dirty="0">
                <a:latin typeface="Carlito"/>
                <a:cs typeface="Carlito"/>
              </a:rPr>
              <a:t>H-L</a:t>
            </a:r>
            <a:r>
              <a:rPr sz="2000" spc="28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pair.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5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spc="-5" dirty="0">
                <a:latin typeface="Carlito"/>
                <a:cs typeface="Carlito"/>
              </a:rPr>
              <a:t>All flags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10" dirty="0">
                <a:latin typeface="Carlito"/>
                <a:cs typeface="Carlito"/>
              </a:rPr>
              <a:t>modified </a:t>
            </a:r>
            <a:r>
              <a:rPr sz="2000" spc="-15" dirty="0">
                <a:latin typeface="Carlito"/>
                <a:cs typeface="Carlito"/>
              </a:rPr>
              <a:t>to reflect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result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29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subtraction.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5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b="1" spc="-10" dirty="0">
                <a:latin typeface="Carlito"/>
                <a:cs typeface="Carlito"/>
              </a:rPr>
              <a:t>Example: </a:t>
            </a:r>
            <a:r>
              <a:rPr sz="2000" spc="-15" dirty="0">
                <a:latin typeface="Carlito"/>
                <a:cs typeface="Carlito"/>
              </a:rPr>
              <a:t>SUB </a:t>
            </a:r>
            <a:r>
              <a:rPr sz="2000" spc="-5" dirty="0">
                <a:latin typeface="Carlito"/>
                <a:cs typeface="Carlito"/>
              </a:rPr>
              <a:t>B or </a:t>
            </a:r>
            <a:r>
              <a:rPr sz="2000" spc="-15" dirty="0">
                <a:latin typeface="Carlito"/>
                <a:cs typeface="Carlito"/>
              </a:rPr>
              <a:t>SUB</a:t>
            </a:r>
            <a:r>
              <a:rPr sz="2000" spc="1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857" y="710310"/>
            <a:ext cx="381635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Arithmetic</a:t>
            </a:r>
            <a:r>
              <a:rPr spc="-32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SBB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R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Subtract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register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memory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from</a:t>
                      </a:r>
                      <a:r>
                        <a:rPr sz="1800" spc="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accumulator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with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borrow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177667"/>
            <a:ext cx="7820025" cy="2768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indent="-274320">
              <a:lnSpc>
                <a:spcPts val="2160"/>
              </a:lnSpc>
              <a:spcBef>
                <a:spcPts val="90"/>
              </a:spcBef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spc="-1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contents </a:t>
            </a:r>
            <a:r>
              <a:rPr sz="2000" spc="-5" dirty="0">
                <a:latin typeface="Carlito"/>
                <a:cs typeface="Carlito"/>
              </a:rPr>
              <a:t>of the </a:t>
            </a:r>
            <a:r>
              <a:rPr sz="2000" spc="-20" dirty="0">
                <a:latin typeface="Carlito"/>
                <a:cs typeface="Carlito"/>
              </a:rPr>
              <a:t>register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memory location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Borrow </a:t>
            </a:r>
            <a:r>
              <a:rPr sz="2000" spc="-5" dirty="0">
                <a:latin typeface="Carlito"/>
                <a:cs typeface="Carlito"/>
              </a:rPr>
              <a:t>Flag </a:t>
            </a:r>
            <a:r>
              <a:rPr sz="2000" spc="-10" dirty="0">
                <a:latin typeface="Carlito"/>
                <a:cs typeface="Carlito"/>
              </a:rPr>
              <a:t>(i.e.</a:t>
            </a:r>
            <a:r>
              <a:rPr sz="2000" spc="3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CY)</a:t>
            </a:r>
            <a:endParaRPr sz="2000">
              <a:latin typeface="Carlito"/>
              <a:cs typeface="Carlito"/>
            </a:endParaRPr>
          </a:p>
          <a:p>
            <a:pPr marL="287020">
              <a:lnSpc>
                <a:spcPts val="2160"/>
              </a:lnSpc>
            </a:pP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subtracted from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contents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2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accumulator.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spc="-1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result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20" dirty="0">
                <a:latin typeface="Carlito"/>
                <a:cs typeface="Carlito"/>
              </a:rPr>
              <a:t>stored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accumulator.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5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spc="-5" dirty="0">
                <a:latin typeface="Carlito"/>
                <a:cs typeface="Carlito"/>
              </a:rPr>
              <a:t>If the </a:t>
            </a:r>
            <a:r>
              <a:rPr sz="2000" spc="-10" dirty="0">
                <a:latin typeface="Carlito"/>
                <a:cs typeface="Carlito"/>
              </a:rPr>
              <a:t>operand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memory location, </a:t>
            </a:r>
            <a:r>
              <a:rPr sz="2000" spc="-5" dirty="0">
                <a:latin typeface="Carlito"/>
                <a:cs typeface="Carlito"/>
              </a:rPr>
              <a:t>its </a:t>
            </a:r>
            <a:r>
              <a:rPr sz="2000" spc="-10" dirty="0">
                <a:latin typeface="Carlito"/>
                <a:cs typeface="Carlito"/>
              </a:rPr>
              <a:t>address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specified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spc="10" dirty="0">
                <a:latin typeface="Carlito"/>
                <a:cs typeface="Carlito"/>
              </a:rPr>
              <a:t>H-L</a:t>
            </a:r>
            <a:r>
              <a:rPr sz="2000" spc="28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pair.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5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spc="-5" dirty="0">
                <a:latin typeface="Carlito"/>
                <a:cs typeface="Carlito"/>
              </a:rPr>
              <a:t>All flags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10" dirty="0">
                <a:latin typeface="Carlito"/>
                <a:cs typeface="Carlito"/>
              </a:rPr>
              <a:t>modified </a:t>
            </a:r>
            <a:r>
              <a:rPr sz="2000" spc="-15" dirty="0">
                <a:latin typeface="Carlito"/>
                <a:cs typeface="Carlito"/>
              </a:rPr>
              <a:t>to reflect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result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29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subtraction.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5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b="1" spc="-10" dirty="0">
                <a:latin typeface="Carlito"/>
                <a:cs typeface="Carlito"/>
              </a:rPr>
              <a:t>Example: </a:t>
            </a:r>
            <a:r>
              <a:rPr sz="2000" spc="-10" dirty="0">
                <a:latin typeface="Carlito"/>
                <a:cs typeface="Carlito"/>
              </a:rPr>
              <a:t>SBB </a:t>
            </a:r>
            <a:r>
              <a:rPr sz="2000" spc="-5" dirty="0">
                <a:latin typeface="Carlito"/>
                <a:cs typeface="Carlito"/>
              </a:rPr>
              <a:t>B or </a:t>
            </a:r>
            <a:r>
              <a:rPr sz="2000" spc="-10" dirty="0">
                <a:latin typeface="Carlito"/>
                <a:cs typeface="Carlito"/>
              </a:rPr>
              <a:t>SBB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857" y="710310"/>
            <a:ext cx="381635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Arithmetic</a:t>
            </a:r>
            <a:r>
              <a:rPr spc="-32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SUI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8-bit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data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Subtract immediate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from</a:t>
                      </a:r>
                      <a:r>
                        <a:rPr sz="18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accumulator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7804150" cy="2921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497205" indent="-274320">
              <a:lnSpc>
                <a:spcPct val="100000"/>
              </a:lnSpc>
              <a:spcBef>
                <a:spcPts val="9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-5" dirty="0">
                <a:latin typeface="Carlito"/>
                <a:cs typeface="Carlito"/>
              </a:rPr>
              <a:t>The 8-bit </a:t>
            </a:r>
            <a:r>
              <a:rPr sz="2600" spc="-15" dirty="0">
                <a:latin typeface="Carlito"/>
                <a:cs typeface="Carlito"/>
              </a:rPr>
              <a:t>data </a:t>
            </a:r>
            <a:r>
              <a:rPr sz="2600" spc="-5" dirty="0">
                <a:latin typeface="Carlito"/>
                <a:cs typeface="Carlito"/>
              </a:rPr>
              <a:t>is </a:t>
            </a:r>
            <a:r>
              <a:rPr sz="2600" spc="-15" dirty="0">
                <a:latin typeface="Carlito"/>
                <a:cs typeface="Carlito"/>
              </a:rPr>
              <a:t>subtracted </a:t>
            </a:r>
            <a:r>
              <a:rPr sz="2600" spc="-20" dirty="0">
                <a:latin typeface="Carlito"/>
                <a:cs typeface="Carlito"/>
              </a:rPr>
              <a:t>from </a:t>
            </a: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contents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spc="-135" dirty="0">
                <a:latin typeface="Carlito"/>
                <a:cs typeface="Carlito"/>
              </a:rPr>
              <a:t>the  </a:t>
            </a:r>
            <a:r>
              <a:rPr sz="2600" spc="-30" dirty="0">
                <a:latin typeface="Carlito"/>
                <a:cs typeface="Carlito"/>
              </a:rPr>
              <a:t>accumulator.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9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-5" dirty="0">
                <a:latin typeface="Carlito"/>
                <a:cs typeface="Carlito"/>
              </a:rPr>
              <a:t>The result is </a:t>
            </a:r>
            <a:r>
              <a:rPr sz="2600" spc="-20" dirty="0">
                <a:latin typeface="Carlito"/>
                <a:cs typeface="Carlito"/>
              </a:rPr>
              <a:t>stored </a:t>
            </a:r>
            <a:r>
              <a:rPr sz="2600" spc="-5" dirty="0">
                <a:latin typeface="Carlito"/>
                <a:cs typeface="Carlito"/>
              </a:rPr>
              <a:t>in</a:t>
            </a:r>
            <a:r>
              <a:rPr sz="2600" spc="10" dirty="0">
                <a:latin typeface="Carlito"/>
                <a:cs typeface="Carlito"/>
              </a:rPr>
              <a:t> </a:t>
            </a:r>
            <a:r>
              <a:rPr sz="2600" spc="-30" dirty="0">
                <a:latin typeface="Carlito"/>
                <a:cs typeface="Carlito"/>
              </a:rPr>
              <a:t>accumulator.</a:t>
            </a:r>
            <a:endParaRPr sz="26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2400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-10" dirty="0">
                <a:latin typeface="Carlito"/>
                <a:cs typeface="Carlito"/>
              </a:rPr>
              <a:t>All </a:t>
            </a:r>
            <a:r>
              <a:rPr sz="2600" spc="-5" dirty="0">
                <a:latin typeface="Carlito"/>
                <a:cs typeface="Carlito"/>
              </a:rPr>
              <a:t>flags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5" dirty="0">
                <a:latin typeface="Carlito"/>
                <a:cs typeface="Carlito"/>
              </a:rPr>
              <a:t>modified </a:t>
            </a:r>
            <a:r>
              <a:rPr sz="2600" spc="-20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reflect </a:t>
            </a:r>
            <a:r>
              <a:rPr sz="2600" spc="-5" dirty="0">
                <a:latin typeface="Carlito"/>
                <a:cs typeface="Carlito"/>
              </a:rPr>
              <a:t>the result </a:t>
            </a:r>
            <a:r>
              <a:rPr sz="2600" spc="-10" dirty="0">
                <a:latin typeface="Carlito"/>
                <a:cs typeface="Carlito"/>
              </a:rPr>
              <a:t>of</a:t>
            </a:r>
            <a:r>
              <a:rPr sz="2600" spc="80" dirty="0">
                <a:latin typeface="Carlito"/>
                <a:cs typeface="Carlito"/>
              </a:rPr>
              <a:t> </a:t>
            </a:r>
            <a:r>
              <a:rPr sz="2600" spc="-40" dirty="0">
                <a:latin typeface="Carlito"/>
                <a:cs typeface="Carlito"/>
              </a:rPr>
              <a:t>subtraction.</a:t>
            </a:r>
            <a:endParaRPr sz="26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2400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-15" dirty="0">
                <a:latin typeface="Carlito"/>
                <a:cs typeface="Carlito"/>
              </a:rPr>
              <a:t>Example: </a:t>
            </a:r>
            <a:r>
              <a:rPr sz="2600" spc="-5" dirty="0">
                <a:latin typeface="Carlito"/>
                <a:cs typeface="Carlito"/>
              </a:rPr>
              <a:t>SUI 45</a:t>
            </a:r>
            <a:r>
              <a:rPr sz="2600" spc="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H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857" y="710310"/>
            <a:ext cx="381635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Arithmetic</a:t>
            </a:r>
            <a:r>
              <a:rPr spc="-32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SBI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8-bit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data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Subtract immediate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from accumulator</a:t>
                      </a:r>
                      <a:r>
                        <a:rPr sz="1800" spc="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with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borrow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7834630" cy="2921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-5" dirty="0">
                <a:latin typeface="Carlito"/>
                <a:cs typeface="Carlito"/>
              </a:rPr>
              <a:t>The 8-bit </a:t>
            </a:r>
            <a:r>
              <a:rPr sz="2600" spc="-15" dirty="0">
                <a:latin typeface="Carlito"/>
                <a:cs typeface="Carlito"/>
              </a:rPr>
              <a:t>data </a:t>
            </a:r>
            <a:r>
              <a:rPr sz="2600" spc="-5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the Borrow </a:t>
            </a:r>
            <a:r>
              <a:rPr sz="2600" dirty="0">
                <a:latin typeface="Carlito"/>
                <a:cs typeface="Carlito"/>
              </a:rPr>
              <a:t>Flag </a:t>
            </a:r>
            <a:r>
              <a:rPr sz="2600" spc="-5" dirty="0">
                <a:latin typeface="Carlito"/>
                <a:cs typeface="Carlito"/>
              </a:rPr>
              <a:t>(i.e. </a:t>
            </a:r>
            <a:r>
              <a:rPr sz="2600" dirty="0">
                <a:latin typeface="Carlito"/>
                <a:cs typeface="Carlito"/>
              </a:rPr>
              <a:t>CY) </a:t>
            </a:r>
            <a:r>
              <a:rPr sz="2600" spc="-5" dirty="0">
                <a:latin typeface="Carlito"/>
                <a:cs typeface="Carlito"/>
              </a:rPr>
              <a:t>is </a:t>
            </a:r>
            <a:r>
              <a:rPr sz="2600" spc="-50" dirty="0">
                <a:latin typeface="Carlito"/>
                <a:cs typeface="Carlito"/>
              </a:rPr>
              <a:t>subtracted  </a:t>
            </a:r>
            <a:r>
              <a:rPr sz="2600" spc="-20" dirty="0">
                <a:latin typeface="Carlito"/>
                <a:cs typeface="Carlito"/>
              </a:rPr>
              <a:t>from </a:t>
            </a: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contents </a:t>
            </a:r>
            <a:r>
              <a:rPr sz="2600" spc="-10" dirty="0">
                <a:latin typeface="Carlito"/>
                <a:cs typeface="Carlito"/>
              </a:rPr>
              <a:t>of </a:t>
            </a:r>
            <a:r>
              <a:rPr sz="2600" spc="-15" dirty="0">
                <a:latin typeface="Carlito"/>
                <a:cs typeface="Carlito"/>
              </a:rPr>
              <a:t>the</a:t>
            </a:r>
            <a:r>
              <a:rPr sz="2600" spc="40" dirty="0">
                <a:latin typeface="Carlito"/>
                <a:cs typeface="Carlito"/>
              </a:rPr>
              <a:t> </a:t>
            </a:r>
            <a:r>
              <a:rPr sz="2600" spc="-30" dirty="0">
                <a:latin typeface="Carlito"/>
                <a:cs typeface="Carlito"/>
              </a:rPr>
              <a:t>accumulator.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9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-5" dirty="0">
                <a:latin typeface="Carlito"/>
                <a:cs typeface="Carlito"/>
              </a:rPr>
              <a:t>The result is </a:t>
            </a:r>
            <a:r>
              <a:rPr sz="2600" spc="-20" dirty="0">
                <a:latin typeface="Carlito"/>
                <a:cs typeface="Carlito"/>
              </a:rPr>
              <a:t>stored </a:t>
            </a:r>
            <a:r>
              <a:rPr sz="2600" spc="-5" dirty="0">
                <a:latin typeface="Carlito"/>
                <a:cs typeface="Carlito"/>
              </a:rPr>
              <a:t>in</a:t>
            </a:r>
            <a:r>
              <a:rPr sz="2600" spc="10" dirty="0">
                <a:latin typeface="Carlito"/>
                <a:cs typeface="Carlito"/>
              </a:rPr>
              <a:t> </a:t>
            </a:r>
            <a:r>
              <a:rPr sz="2600" spc="-30" dirty="0">
                <a:latin typeface="Carlito"/>
                <a:cs typeface="Carlito"/>
              </a:rPr>
              <a:t>accumulator.</a:t>
            </a:r>
            <a:endParaRPr sz="26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2400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-10" dirty="0">
                <a:latin typeface="Carlito"/>
                <a:cs typeface="Carlito"/>
              </a:rPr>
              <a:t>All </a:t>
            </a:r>
            <a:r>
              <a:rPr sz="2600" spc="-5" dirty="0">
                <a:latin typeface="Carlito"/>
                <a:cs typeface="Carlito"/>
              </a:rPr>
              <a:t>flags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5" dirty="0">
                <a:latin typeface="Carlito"/>
                <a:cs typeface="Carlito"/>
              </a:rPr>
              <a:t>modified </a:t>
            </a:r>
            <a:r>
              <a:rPr sz="2600" spc="-20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reflect </a:t>
            </a:r>
            <a:r>
              <a:rPr sz="2600" spc="-5" dirty="0">
                <a:latin typeface="Carlito"/>
                <a:cs typeface="Carlito"/>
              </a:rPr>
              <a:t>the result </a:t>
            </a:r>
            <a:r>
              <a:rPr sz="2600" spc="-10" dirty="0">
                <a:latin typeface="Carlito"/>
                <a:cs typeface="Carlito"/>
              </a:rPr>
              <a:t>of</a:t>
            </a:r>
            <a:r>
              <a:rPr sz="2600" spc="8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subtraction.</a:t>
            </a:r>
            <a:endParaRPr sz="26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2400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-15" dirty="0">
                <a:latin typeface="Carlito"/>
                <a:cs typeface="Carlito"/>
              </a:rPr>
              <a:t>Example: </a:t>
            </a:r>
            <a:r>
              <a:rPr sz="2600" dirty="0">
                <a:latin typeface="Carlito"/>
                <a:cs typeface="Carlito"/>
              </a:rPr>
              <a:t>SBI </a:t>
            </a:r>
            <a:r>
              <a:rPr sz="2600" spc="-5" dirty="0">
                <a:latin typeface="Carlito"/>
                <a:cs typeface="Carlito"/>
              </a:rPr>
              <a:t>45</a:t>
            </a:r>
            <a:r>
              <a:rPr sz="2600" spc="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H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857" y="710310"/>
            <a:ext cx="381635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Arithmetic</a:t>
            </a:r>
            <a:r>
              <a:rPr spc="-32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INR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R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Increment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register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memory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by</a:t>
                      </a:r>
                      <a:r>
                        <a:rPr sz="1800" spc="1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192907"/>
            <a:ext cx="7965440" cy="29527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111760" indent="-274320">
              <a:lnSpc>
                <a:spcPts val="2590"/>
              </a:lnSpc>
              <a:spcBef>
                <a:spcPts val="42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contents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register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dirty="0">
                <a:latin typeface="Carlito"/>
                <a:cs typeface="Carlito"/>
              </a:rPr>
              <a:t>memory </a:t>
            </a:r>
            <a:r>
              <a:rPr sz="2400" spc="-10" dirty="0">
                <a:latin typeface="Carlito"/>
                <a:cs typeface="Carlito"/>
              </a:rPr>
              <a:t>location are </a:t>
            </a:r>
            <a:r>
              <a:rPr sz="2400" spc="-40" dirty="0">
                <a:latin typeface="Carlito"/>
                <a:cs typeface="Carlito"/>
              </a:rPr>
              <a:t>incremented  </a:t>
            </a:r>
            <a:r>
              <a:rPr sz="2400" dirty="0">
                <a:latin typeface="Carlito"/>
                <a:cs typeface="Carlito"/>
              </a:rPr>
              <a:t>by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1.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2080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result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stored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5" dirty="0">
                <a:latin typeface="Carlito"/>
                <a:cs typeface="Carlito"/>
              </a:rPr>
              <a:t>same</a:t>
            </a:r>
            <a:r>
              <a:rPr sz="2400" spc="-1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place.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ts val="2735"/>
              </a:lnSpc>
              <a:spcBef>
                <a:spcPts val="211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dirty="0">
                <a:latin typeface="Carlito"/>
                <a:cs typeface="Carlito"/>
              </a:rPr>
              <a:t>If the </a:t>
            </a:r>
            <a:r>
              <a:rPr sz="2400" spc="-5" dirty="0">
                <a:latin typeface="Carlito"/>
                <a:cs typeface="Carlito"/>
              </a:rPr>
              <a:t>operand </a:t>
            </a:r>
            <a:r>
              <a:rPr sz="2400" dirty="0">
                <a:latin typeface="Carlito"/>
                <a:cs typeface="Carlito"/>
              </a:rPr>
              <a:t>is a memory </a:t>
            </a:r>
            <a:r>
              <a:rPr sz="2400" spc="-5" dirty="0">
                <a:latin typeface="Carlito"/>
                <a:cs typeface="Carlito"/>
              </a:rPr>
              <a:t>location, </a:t>
            </a:r>
            <a:r>
              <a:rPr sz="2400" dirty="0">
                <a:latin typeface="Carlito"/>
                <a:cs typeface="Carlito"/>
              </a:rPr>
              <a:t>its </a:t>
            </a:r>
            <a:r>
              <a:rPr sz="2400" spc="-5" dirty="0">
                <a:latin typeface="Carlito"/>
                <a:cs typeface="Carlito"/>
              </a:rPr>
              <a:t>address </a:t>
            </a:r>
            <a:r>
              <a:rPr sz="2400" dirty="0">
                <a:latin typeface="Carlito"/>
                <a:cs typeface="Carlito"/>
              </a:rPr>
              <a:t>is specified</a:t>
            </a:r>
            <a:r>
              <a:rPr sz="2400" spc="-245" dirty="0">
                <a:latin typeface="Carlito"/>
                <a:cs typeface="Carlito"/>
              </a:rPr>
              <a:t> </a:t>
            </a:r>
            <a:r>
              <a:rPr sz="2400" spc="-130" dirty="0">
                <a:latin typeface="Carlito"/>
                <a:cs typeface="Carlito"/>
              </a:rPr>
              <a:t>by</a:t>
            </a:r>
            <a:endParaRPr sz="2400">
              <a:latin typeface="Carlito"/>
              <a:cs typeface="Carlito"/>
            </a:endParaRPr>
          </a:p>
          <a:p>
            <a:pPr marL="287020">
              <a:lnSpc>
                <a:spcPts val="2735"/>
              </a:lnSpc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contents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H-L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45" dirty="0">
                <a:latin typeface="Carlito"/>
                <a:cs typeface="Carlito"/>
              </a:rPr>
              <a:t>pair.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211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b="1" spc="-10" dirty="0">
                <a:latin typeface="Carlito"/>
                <a:cs typeface="Carlito"/>
              </a:rPr>
              <a:t>Example: </a:t>
            </a:r>
            <a:r>
              <a:rPr sz="2400" dirty="0">
                <a:latin typeface="Carlito"/>
                <a:cs typeface="Carlito"/>
              </a:rPr>
              <a:t>INR B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dirty="0">
                <a:latin typeface="Carlito"/>
                <a:cs typeface="Carlito"/>
              </a:rPr>
              <a:t>INR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857" y="710310"/>
            <a:ext cx="381635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Arithmetic</a:t>
            </a:r>
            <a:r>
              <a:rPr spc="-32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INX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Increment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register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pair by</a:t>
                      </a:r>
                      <a:r>
                        <a:rPr sz="1800" spc="1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7356475" cy="182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register</a:t>
            </a:r>
            <a:r>
              <a:rPr sz="26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pair</a:t>
            </a:r>
            <a:r>
              <a:rPr sz="26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incremented</a:t>
            </a:r>
            <a:r>
              <a:rPr sz="26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409" dirty="0">
                <a:latin typeface="Times New Roman" panose="02020603050405020304"/>
                <a:cs typeface="Times New Roman" panose="02020603050405020304"/>
              </a:rPr>
              <a:t>1.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240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0" dirty="0"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6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place.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24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 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INX</a:t>
            </a:r>
            <a:r>
              <a:rPr sz="26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70" dirty="0">
                <a:latin typeface="Times New Roman" panose="02020603050405020304"/>
                <a:cs typeface="Times New Roman" panose="02020603050405020304"/>
              </a:rPr>
              <a:t>H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2475" y="710310"/>
            <a:ext cx="509905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80" dirty="0"/>
              <a:t>Classification </a:t>
            </a:r>
            <a:r>
              <a:rPr spc="-25" dirty="0"/>
              <a:t>of </a:t>
            </a:r>
            <a:r>
              <a:rPr spc="-100" dirty="0"/>
              <a:t>Instruction</a:t>
            </a:r>
            <a:r>
              <a:rPr spc="-695" dirty="0"/>
              <a:t> </a:t>
            </a:r>
            <a:r>
              <a:rPr spc="-260" dirty="0"/>
              <a:t>Set</a:t>
            </a:r>
            <a:endParaRPr spc="-26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2402585"/>
            <a:ext cx="2864485" cy="271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1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spc="-15" dirty="0">
                <a:latin typeface="Carlito"/>
                <a:cs typeface="Carlito"/>
              </a:rPr>
              <a:t>Data </a:t>
            </a:r>
            <a:r>
              <a:rPr sz="2100" spc="-30" dirty="0">
                <a:latin typeface="Carlito"/>
                <a:cs typeface="Carlito"/>
              </a:rPr>
              <a:t>Transfer</a:t>
            </a:r>
            <a:r>
              <a:rPr sz="2100" spc="-10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Instruction</a:t>
            </a:r>
            <a:endParaRPr sz="2100">
              <a:latin typeface="Carlito"/>
              <a:cs typeface="Carlito"/>
            </a:endParaRPr>
          </a:p>
          <a:p>
            <a:pPr marL="183515" indent="-171450">
              <a:lnSpc>
                <a:spcPct val="100000"/>
              </a:lnSpc>
              <a:spcBef>
                <a:spcPts val="214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dirty="0">
                <a:latin typeface="Carlito"/>
                <a:cs typeface="Carlito"/>
              </a:rPr>
              <a:t>Arithmetic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Instructions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 panose="020B0604020202020204"/>
              <a:buChar char="•"/>
            </a:pPr>
            <a:endParaRPr sz="1750">
              <a:latin typeface="Carlito"/>
              <a:cs typeface="Carlito"/>
            </a:endParaRPr>
          </a:p>
          <a:p>
            <a:pPr marL="183515" indent="-171450">
              <a:lnSpc>
                <a:spcPct val="100000"/>
              </a:lnSpc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spc="-5" dirty="0">
                <a:latin typeface="Carlito"/>
                <a:cs typeface="Carlito"/>
              </a:rPr>
              <a:t>Logical</a:t>
            </a:r>
            <a:r>
              <a:rPr sz="2100" spc="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Instructions</a:t>
            </a:r>
            <a:endParaRPr sz="2100">
              <a:latin typeface="Carlito"/>
              <a:cs typeface="Carlito"/>
            </a:endParaRPr>
          </a:p>
          <a:p>
            <a:pPr marL="183515" indent="-171450">
              <a:lnSpc>
                <a:spcPct val="100000"/>
              </a:lnSpc>
              <a:spcBef>
                <a:spcPts val="214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spc="-5" dirty="0">
                <a:latin typeface="Carlito"/>
                <a:cs typeface="Carlito"/>
              </a:rPr>
              <a:t>Branching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Instructions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•"/>
            </a:pPr>
            <a:endParaRPr sz="1750">
              <a:latin typeface="Carlito"/>
              <a:cs typeface="Carlito"/>
            </a:endParaRPr>
          </a:p>
          <a:p>
            <a:pPr marL="183515" indent="-171450">
              <a:lnSpc>
                <a:spcPct val="100000"/>
              </a:lnSpc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spc="-10" dirty="0">
                <a:latin typeface="Carlito"/>
                <a:cs typeface="Carlito"/>
              </a:rPr>
              <a:t>Control</a:t>
            </a:r>
            <a:r>
              <a:rPr sz="210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Instructions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857" y="710310"/>
            <a:ext cx="381635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Arithmetic</a:t>
            </a:r>
            <a:r>
              <a:rPr spc="-32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DCR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R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Decrement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register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memory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by</a:t>
                      </a:r>
                      <a:r>
                        <a:rPr sz="1800" spc="1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192907"/>
            <a:ext cx="7965440" cy="29527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29845" indent="-274320">
              <a:lnSpc>
                <a:spcPts val="2590"/>
              </a:lnSpc>
              <a:spcBef>
                <a:spcPts val="42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contents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register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dirty="0">
                <a:latin typeface="Carlito"/>
                <a:cs typeface="Carlito"/>
              </a:rPr>
              <a:t>memory </a:t>
            </a:r>
            <a:r>
              <a:rPr sz="2400" spc="-10" dirty="0">
                <a:latin typeface="Carlito"/>
                <a:cs typeface="Carlito"/>
              </a:rPr>
              <a:t>location are </a:t>
            </a:r>
            <a:r>
              <a:rPr sz="2400" spc="-40" dirty="0">
                <a:latin typeface="Carlito"/>
                <a:cs typeface="Carlito"/>
              </a:rPr>
              <a:t>decremented  </a:t>
            </a:r>
            <a:r>
              <a:rPr sz="2400" dirty="0">
                <a:latin typeface="Carlito"/>
                <a:cs typeface="Carlito"/>
              </a:rPr>
              <a:t>by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1.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2080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result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stored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5" dirty="0">
                <a:latin typeface="Carlito"/>
                <a:cs typeface="Carlito"/>
              </a:rPr>
              <a:t>same</a:t>
            </a:r>
            <a:r>
              <a:rPr sz="2400" spc="-1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place.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ts val="2735"/>
              </a:lnSpc>
              <a:spcBef>
                <a:spcPts val="211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dirty="0">
                <a:latin typeface="Carlito"/>
                <a:cs typeface="Carlito"/>
              </a:rPr>
              <a:t>If the </a:t>
            </a:r>
            <a:r>
              <a:rPr sz="2400" spc="-5" dirty="0">
                <a:latin typeface="Carlito"/>
                <a:cs typeface="Carlito"/>
              </a:rPr>
              <a:t>operand </a:t>
            </a:r>
            <a:r>
              <a:rPr sz="2400" dirty="0">
                <a:latin typeface="Carlito"/>
                <a:cs typeface="Carlito"/>
              </a:rPr>
              <a:t>is a memory </a:t>
            </a:r>
            <a:r>
              <a:rPr sz="2400" spc="-5" dirty="0">
                <a:latin typeface="Carlito"/>
                <a:cs typeface="Carlito"/>
              </a:rPr>
              <a:t>location, </a:t>
            </a:r>
            <a:r>
              <a:rPr sz="2400" dirty="0">
                <a:latin typeface="Carlito"/>
                <a:cs typeface="Carlito"/>
              </a:rPr>
              <a:t>its </a:t>
            </a:r>
            <a:r>
              <a:rPr sz="2400" spc="-5" dirty="0">
                <a:latin typeface="Carlito"/>
                <a:cs typeface="Carlito"/>
              </a:rPr>
              <a:t>address </a:t>
            </a:r>
            <a:r>
              <a:rPr sz="2400" dirty="0">
                <a:latin typeface="Carlito"/>
                <a:cs typeface="Carlito"/>
              </a:rPr>
              <a:t>is specified</a:t>
            </a:r>
            <a:r>
              <a:rPr sz="2400" spc="-245" dirty="0">
                <a:latin typeface="Carlito"/>
                <a:cs typeface="Carlito"/>
              </a:rPr>
              <a:t> </a:t>
            </a:r>
            <a:r>
              <a:rPr sz="2400" spc="-130" dirty="0">
                <a:latin typeface="Carlito"/>
                <a:cs typeface="Carlito"/>
              </a:rPr>
              <a:t>by</a:t>
            </a:r>
            <a:endParaRPr sz="2400">
              <a:latin typeface="Carlito"/>
              <a:cs typeface="Carlito"/>
            </a:endParaRPr>
          </a:p>
          <a:p>
            <a:pPr marR="4425315" algn="ctr">
              <a:lnSpc>
                <a:spcPts val="2735"/>
              </a:lnSpc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contents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H-L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pair.</a:t>
            </a:r>
            <a:endParaRPr sz="2400">
              <a:latin typeface="Carlito"/>
              <a:cs typeface="Carlito"/>
            </a:endParaRPr>
          </a:p>
          <a:p>
            <a:pPr marL="287020" marR="4437380" indent="-287020">
              <a:lnSpc>
                <a:spcPct val="100000"/>
              </a:lnSpc>
              <a:spcBef>
                <a:spcPts val="211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b="1" spc="-10" dirty="0">
                <a:latin typeface="Carlito"/>
                <a:cs typeface="Carlito"/>
              </a:rPr>
              <a:t>Example: </a:t>
            </a:r>
            <a:r>
              <a:rPr sz="2400" dirty="0">
                <a:latin typeface="Carlito"/>
                <a:cs typeface="Carlito"/>
              </a:rPr>
              <a:t>DCR B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dirty="0">
                <a:latin typeface="Carlito"/>
                <a:cs typeface="Carlito"/>
              </a:rPr>
              <a:t>DCR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spc="-225" dirty="0">
                <a:latin typeface="Carlito"/>
                <a:cs typeface="Carlito"/>
              </a:rPr>
              <a:t>M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857" y="710310"/>
            <a:ext cx="381635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Arithmetic</a:t>
            </a:r>
            <a:r>
              <a:rPr spc="-32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DCX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Decrement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register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pair by</a:t>
                      </a:r>
                      <a:r>
                        <a:rPr sz="1800" spc="1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7408545" cy="182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6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register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pair</a:t>
            </a:r>
            <a:r>
              <a:rPr sz="26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5" dirty="0">
                <a:latin typeface="Times New Roman" panose="02020603050405020304"/>
                <a:cs typeface="Times New Roman" panose="02020603050405020304"/>
              </a:rPr>
              <a:t>decremented</a:t>
            </a:r>
            <a:r>
              <a:rPr sz="2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405" dirty="0">
                <a:latin typeface="Times New Roman" panose="02020603050405020304"/>
                <a:cs typeface="Times New Roman" panose="02020603050405020304"/>
              </a:rPr>
              <a:t>1.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240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0" dirty="0"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6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place.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24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 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DCX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70" dirty="0">
                <a:latin typeface="Times New Roman" panose="02020603050405020304"/>
                <a:cs typeface="Times New Roman" panose="02020603050405020304"/>
              </a:rPr>
              <a:t>H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0"/>
              </a:spcBef>
            </a:pPr>
            <a:r>
              <a:rPr spc="-220" dirty="0"/>
              <a:t>Logical</a:t>
            </a:r>
            <a:r>
              <a:rPr spc="-33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07845"/>
            <a:ext cx="6991350" cy="39350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ts val="2400"/>
              </a:lnSpc>
              <a:spcBef>
                <a:spcPts val="11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dirty="0">
                <a:latin typeface="Carlito"/>
                <a:cs typeface="Carlito"/>
              </a:rPr>
              <a:t>These </a:t>
            </a:r>
            <a:r>
              <a:rPr sz="2100" spc="-5" dirty="0">
                <a:latin typeface="Carlito"/>
                <a:cs typeface="Carlito"/>
              </a:rPr>
              <a:t>instructions perform logical </a:t>
            </a:r>
            <a:r>
              <a:rPr sz="2100" spc="-10" dirty="0">
                <a:latin typeface="Carlito"/>
                <a:cs typeface="Carlito"/>
              </a:rPr>
              <a:t>operations </a:t>
            </a:r>
            <a:r>
              <a:rPr sz="2100" dirty="0">
                <a:latin typeface="Carlito"/>
                <a:cs typeface="Carlito"/>
              </a:rPr>
              <a:t>on </a:t>
            </a:r>
            <a:r>
              <a:rPr sz="2100" spc="-15" dirty="0">
                <a:latin typeface="Carlito"/>
                <a:cs typeface="Carlito"/>
              </a:rPr>
              <a:t>data stored</a:t>
            </a:r>
            <a:r>
              <a:rPr sz="2100" spc="-1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in</a:t>
            </a:r>
            <a:r>
              <a:rPr lang="en-US" sz="2100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registers, </a:t>
            </a:r>
            <a:r>
              <a:rPr sz="2100" dirty="0">
                <a:latin typeface="Carlito"/>
                <a:cs typeface="Carlito"/>
              </a:rPr>
              <a:t>memory and </a:t>
            </a:r>
            <a:r>
              <a:rPr sz="2100" spc="-15" dirty="0">
                <a:latin typeface="Carlito"/>
                <a:cs typeface="Carlito"/>
              </a:rPr>
              <a:t>status</a:t>
            </a:r>
            <a:r>
              <a:rPr sz="2100" spc="-2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flags.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100">
              <a:latin typeface="Carlito"/>
              <a:cs typeface="Carlito"/>
            </a:endParaRPr>
          </a:p>
          <a:p>
            <a:pPr marL="183515" indent="-171450">
              <a:lnSpc>
                <a:spcPct val="100000"/>
              </a:lnSpc>
              <a:spcBef>
                <a:spcPts val="186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logical </a:t>
            </a:r>
            <a:r>
              <a:rPr sz="2100" spc="-10" dirty="0">
                <a:latin typeface="Carlito"/>
                <a:cs typeface="Carlito"/>
              </a:rPr>
              <a:t>operations</a:t>
            </a:r>
            <a:r>
              <a:rPr sz="2100" spc="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are:</a:t>
            </a:r>
            <a:endParaRPr sz="2100">
              <a:latin typeface="Carlito"/>
              <a:cs typeface="Carlito"/>
            </a:endParaRPr>
          </a:p>
          <a:p>
            <a:pPr marL="527685" lvl="1" indent="-171450">
              <a:lnSpc>
                <a:spcPct val="100000"/>
              </a:lnSpc>
              <a:spcBef>
                <a:spcPts val="995"/>
              </a:spcBef>
              <a:buFont typeface="Arial" panose="020B0604020202020204"/>
              <a:buChar char="•"/>
              <a:tabLst>
                <a:tab pos="528320" algn="l"/>
              </a:tabLst>
            </a:pPr>
            <a:r>
              <a:rPr sz="1800" spc="-10" dirty="0">
                <a:latin typeface="Carlito"/>
                <a:cs typeface="Carlito"/>
              </a:rPr>
              <a:t>AND</a:t>
            </a:r>
            <a:endParaRPr sz="1800">
              <a:latin typeface="Carlito"/>
              <a:cs typeface="Carlito"/>
            </a:endParaRPr>
          </a:p>
          <a:p>
            <a:pPr marL="527685" lvl="1" indent="-171450">
              <a:lnSpc>
                <a:spcPct val="100000"/>
              </a:lnSpc>
              <a:spcBef>
                <a:spcPts val="985"/>
              </a:spcBef>
              <a:buFont typeface="Arial" panose="020B0604020202020204"/>
              <a:buChar char="•"/>
              <a:tabLst>
                <a:tab pos="528320" algn="l"/>
              </a:tabLst>
            </a:pPr>
            <a:r>
              <a:rPr sz="1800" spc="5" dirty="0">
                <a:latin typeface="Carlito"/>
                <a:cs typeface="Carlito"/>
              </a:rPr>
              <a:t>OR</a:t>
            </a:r>
            <a:endParaRPr sz="1800">
              <a:latin typeface="Carlito"/>
              <a:cs typeface="Carlito"/>
            </a:endParaRPr>
          </a:p>
          <a:p>
            <a:pPr marL="527685" lvl="1" indent="-171450">
              <a:lnSpc>
                <a:spcPct val="100000"/>
              </a:lnSpc>
              <a:spcBef>
                <a:spcPts val="985"/>
              </a:spcBef>
              <a:buFont typeface="Arial" panose="020B0604020202020204"/>
              <a:buChar char="•"/>
              <a:tabLst>
                <a:tab pos="528320" algn="l"/>
              </a:tabLst>
            </a:pPr>
            <a:r>
              <a:rPr sz="1800" spc="-15" dirty="0">
                <a:latin typeface="Carlito"/>
                <a:cs typeface="Carlito"/>
              </a:rPr>
              <a:t>XOR</a:t>
            </a:r>
            <a:endParaRPr sz="1800">
              <a:latin typeface="Carlito"/>
              <a:cs typeface="Carlito"/>
            </a:endParaRPr>
          </a:p>
          <a:p>
            <a:pPr marL="527685" lvl="1" indent="-171450">
              <a:lnSpc>
                <a:spcPct val="100000"/>
              </a:lnSpc>
              <a:spcBef>
                <a:spcPts val="985"/>
              </a:spcBef>
              <a:buFont typeface="Arial" panose="020B0604020202020204"/>
              <a:buChar char="•"/>
              <a:tabLst>
                <a:tab pos="528320" algn="l"/>
              </a:tabLst>
            </a:pPr>
            <a:r>
              <a:rPr sz="1800" spc="-25" dirty="0">
                <a:latin typeface="Carlito"/>
                <a:cs typeface="Carlito"/>
              </a:rPr>
              <a:t>Rotate</a:t>
            </a:r>
            <a:endParaRPr sz="1800">
              <a:latin typeface="Carlito"/>
              <a:cs typeface="Carlito"/>
            </a:endParaRPr>
          </a:p>
          <a:p>
            <a:pPr marL="527685" lvl="1" indent="-171450">
              <a:lnSpc>
                <a:spcPct val="100000"/>
              </a:lnSpc>
              <a:spcBef>
                <a:spcPts val="985"/>
              </a:spcBef>
              <a:buFont typeface="Arial" panose="020B0604020202020204"/>
              <a:buChar char="•"/>
              <a:tabLst>
                <a:tab pos="528320" algn="l"/>
              </a:tabLst>
            </a:pPr>
            <a:r>
              <a:rPr sz="1800" spc="-5" dirty="0">
                <a:latin typeface="Carlito"/>
                <a:cs typeface="Carlito"/>
              </a:rPr>
              <a:t>Compare</a:t>
            </a:r>
            <a:endParaRPr sz="1800">
              <a:latin typeface="Carlito"/>
              <a:cs typeface="Carlito"/>
            </a:endParaRPr>
          </a:p>
          <a:p>
            <a:pPr marL="527685" lvl="1" indent="-171450">
              <a:lnSpc>
                <a:spcPct val="100000"/>
              </a:lnSpc>
              <a:spcBef>
                <a:spcPts val="985"/>
              </a:spcBef>
              <a:buFont typeface="Arial" panose="020B0604020202020204"/>
              <a:buChar char="•"/>
              <a:tabLst>
                <a:tab pos="528320" algn="l"/>
              </a:tabLst>
            </a:pPr>
            <a:r>
              <a:rPr sz="1800" spc="-10" dirty="0">
                <a:latin typeface="Carlito"/>
                <a:cs typeface="Carlito"/>
              </a:rPr>
              <a:t>Complement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9569" y="710310"/>
            <a:ext cx="233489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15" dirty="0"/>
              <a:t>AND, </a:t>
            </a:r>
            <a:r>
              <a:rPr spc="-385" dirty="0"/>
              <a:t>OR,</a:t>
            </a:r>
            <a:r>
              <a:rPr spc="-295" dirty="0"/>
              <a:t> </a:t>
            </a:r>
            <a:r>
              <a:rPr spc="-550" dirty="0"/>
              <a:t>XOR</a:t>
            </a:r>
            <a:endParaRPr spc="-5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07845"/>
            <a:ext cx="7347584" cy="34753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ts val="2400"/>
              </a:lnSpc>
              <a:spcBef>
                <a:spcPts val="11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spc="-15" dirty="0">
                <a:latin typeface="Carlito"/>
                <a:cs typeface="Carlito"/>
              </a:rPr>
              <a:t>Any </a:t>
            </a:r>
            <a:r>
              <a:rPr sz="2100" dirty="0">
                <a:latin typeface="Carlito"/>
                <a:cs typeface="Carlito"/>
              </a:rPr>
              <a:t>8-bit </a:t>
            </a:r>
            <a:r>
              <a:rPr sz="2100" spc="-15" dirty="0">
                <a:latin typeface="Carlito"/>
                <a:cs typeface="Carlito"/>
              </a:rPr>
              <a:t>data, </a:t>
            </a:r>
            <a:r>
              <a:rPr sz="2100" dirty="0">
                <a:latin typeface="Carlito"/>
                <a:cs typeface="Carlito"/>
              </a:rPr>
              <a:t>or the </a:t>
            </a:r>
            <a:r>
              <a:rPr sz="2100" spc="-15" dirty="0">
                <a:latin typeface="Carlito"/>
                <a:cs typeface="Carlito"/>
              </a:rPr>
              <a:t>contents </a:t>
            </a:r>
            <a:r>
              <a:rPr sz="2100" dirty="0">
                <a:latin typeface="Carlito"/>
                <a:cs typeface="Carlito"/>
              </a:rPr>
              <a:t>of </a:t>
            </a:r>
            <a:r>
              <a:rPr sz="2100" spc="-30" dirty="0">
                <a:latin typeface="Carlito"/>
                <a:cs typeface="Carlito"/>
              </a:rPr>
              <a:t>register, </a:t>
            </a:r>
            <a:r>
              <a:rPr sz="2100" dirty="0">
                <a:latin typeface="Carlito"/>
                <a:cs typeface="Carlito"/>
              </a:rPr>
              <a:t>or </a:t>
            </a:r>
            <a:r>
              <a:rPr sz="2100" spc="5" dirty="0">
                <a:latin typeface="Carlito"/>
                <a:cs typeface="Carlito"/>
              </a:rPr>
              <a:t>memory </a:t>
            </a:r>
            <a:r>
              <a:rPr sz="2100" spc="-10" dirty="0">
                <a:latin typeface="Carlito"/>
                <a:cs typeface="Carlito"/>
              </a:rPr>
              <a:t>location</a:t>
            </a:r>
            <a:r>
              <a:rPr sz="2100" spc="1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can</a:t>
            </a:r>
            <a:r>
              <a:rPr lang="en-US" sz="2100" spc="-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logically</a:t>
            </a:r>
            <a:r>
              <a:rPr sz="2100" spc="1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have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 marL="527685" lvl="1" indent="-171450">
              <a:lnSpc>
                <a:spcPct val="100000"/>
              </a:lnSpc>
              <a:buFont typeface="Arial" panose="020B0604020202020204"/>
              <a:buChar char="•"/>
              <a:tabLst>
                <a:tab pos="528320" algn="l"/>
              </a:tabLst>
            </a:pPr>
            <a:r>
              <a:rPr sz="1800" spc="-10" dirty="0">
                <a:latin typeface="Carlito"/>
                <a:cs typeface="Carlito"/>
              </a:rPr>
              <a:t>AND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operation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</a:pPr>
            <a:endParaRPr sz="1750">
              <a:latin typeface="Carlito"/>
              <a:cs typeface="Carlito"/>
            </a:endParaRPr>
          </a:p>
          <a:p>
            <a:pPr marL="527685" lvl="1" indent="-171450">
              <a:lnSpc>
                <a:spcPct val="100000"/>
              </a:lnSpc>
              <a:buFont typeface="Arial" panose="020B0604020202020204"/>
              <a:buChar char="•"/>
              <a:tabLst>
                <a:tab pos="528320" algn="l"/>
              </a:tabLst>
            </a:pPr>
            <a:r>
              <a:rPr sz="1800" dirty="0">
                <a:latin typeface="Carlito"/>
                <a:cs typeface="Carlito"/>
              </a:rPr>
              <a:t>OR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operation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</a:pPr>
            <a:endParaRPr sz="1750">
              <a:latin typeface="Carlito"/>
              <a:cs typeface="Carlito"/>
            </a:endParaRPr>
          </a:p>
          <a:p>
            <a:pPr marL="527685" lvl="1" indent="-171450">
              <a:lnSpc>
                <a:spcPct val="100000"/>
              </a:lnSpc>
              <a:buFont typeface="Arial" panose="020B0604020202020204"/>
              <a:buChar char="•"/>
              <a:tabLst>
                <a:tab pos="528320" algn="l"/>
              </a:tabLst>
            </a:pPr>
            <a:r>
              <a:rPr sz="1800" spc="-15" dirty="0">
                <a:latin typeface="Carlito"/>
                <a:cs typeface="Carlito"/>
              </a:rPr>
              <a:t>XOR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operation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 panose="020B0604020202020204"/>
              <a:buChar char="•"/>
            </a:pPr>
            <a:endParaRPr sz="1700">
              <a:latin typeface="Carlito"/>
              <a:cs typeface="Carlito"/>
            </a:endParaRPr>
          </a:p>
          <a:p>
            <a:pPr marL="253365">
              <a:lnSpc>
                <a:spcPct val="100000"/>
              </a:lnSpc>
            </a:pPr>
            <a:r>
              <a:rPr sz="2100" dirty="0">
                <a:latin typeface="Carlito"/>
                <a:cs typeface="Carlito"/>
              </a:rPr>
              <a:t>with </a:t>
            </a: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contents </a:t>
            </a:r>
            <a:r>
              <a:rPr sz="2100" dirty="0">
                <a:latin typeface="Carlito"/>
                <a:cs typeface="Carlito"/>
              </a:rPr>
              <a:t>of</a:t>
            </a:r>
            <a:r>
              <a:rPr sz="2100" spc="10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accumulator.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183515" indent="-171450">
              <a:lnSpc>
                <a:spcPct val="100000"/>
              </a:lnSpc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result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15" dirty="0">
                <a:latin typeface="Carlito"/>
                <a:cs typeface="Carlito"/>
              </a:rPr>
              <a:t>stored </a:t>
            </a:r>
            <a:r>
              <a:rPr sz="2100" dirty="0">
                <a:latin typeface="Carlito"/>
                <a:cs typeface="Carlito"/>
              </a:rPr>
              <a:t>in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accumulator.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6502" y="710310"/>
            <a:ext cx="111760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10" dirty="0"/>
              <a:t>R</a:t>
            </a:r>
            <a:r>
              <a:rPr spc="-135" dirty="0"/>
              <a:t>o</a:t>
            </a:r>
            <a:r>
              <a:rPr spc="114" dirty="0"/>
              <a:t>t</a:t>
            </a:r>
            <a:r>
              <a:rPr spc="-330" dirty="0"/>
              <a:t>a</a:t>
            </a:r>
            <a:r>
              <a:rPr spc="114" dirty="0"/>
              <a:t>t</a:t>
            </a:r>
            <a:r>
              <a:rPr spc="-200" dirty="0"/>
              <a:t>e</a:t>
            </a:r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07845"/>
            <a:ext cx="743267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ts val="2400"/>
              </a:lnSpc>
              <a:spcBef>
                <a:spcPts val="11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spc="-5" dirty="0">
                <a:latin typeface="Carlito"/>
                <a:cs typeface="Carlito"/>
              </a:rPr>
              <a:t>Each bit </a:t>
            </a:r>
            <a:r>
              <a:rPr sz="2100" dirty="0">
                <a:latin typeface="Carlito"/>
                <a:cs typeface="Carlito"/>
              </a:rPr>
              <a:t>in the </a:t>
            </a:r>
            <a:r>
              <a:rPr sz="2100" spc="-10" dirty="0">
                <a:latin typeface="Carlito"/>
                <a:cs typeface="Carlito"/>
              </a:rPr>
              <a:t>accumulator </a:t>
            </a:r>
            <a:r>
              <a:rPr sz="2100" spc="-5" dirty="0">
                <a:latin typeface="Carlito"/>
                <a:cs typeface="Carlito"/>
              </a:rPr>
              <a:t>can </a:t>
            </a:r>
            <a:r>
              <a:rPr sz="2100" dirty="0">
                <a:latin typeface="Carlito"/>
                <a:cs typeface="Carlito"/>
              </a:rPr>
              <a:t>be </a:t>
            </a:r>
            <a:r>
              <a:rPr sz="2100" spc="-10" dirty="0">
                <a:latin typeface="Carlito"/>
                <a:cs typeface="Carlito"/>
              </a:rPr>
              <a:t>shifted </a:t>
            </a:r>
            <a:r>
              <a:rPr sz="2100" dirty="0">
                <a:latin typeface="Carlito"/>
                <a:cs typeface="Carlito"/>
              </a:rPr>
              <a:t>either </a:t>
            </a:r>
            <a:r>
              <a:rPr sz="2100" spc="-5" dirty="0">
                <a:latin typeface="Carlito"/>
                <a:cs typeface="Carlito"/>
              </a:rPr>
              <a:t>left </a:t>
            </a:r>
            <a:r>
              <a:rPr sz="2100" dirty="0">
                <a:latin typeface="Carlito"/>
                <a:cs typeface="Carlito"/>
              </a:rPr>
              <a:t>or </a:t>
            </a:r>
            <a:r>
              <a:rPr sz="2100" spc="-10" dirty="0">
                <a:latin typeface="Carlito"/>
                <a:cs typeface="Carlito"/>
              </a:rPr>
              <a:t>right </a:t>
            </a:r>
            <a:r>
              <a:rPr sz="2100" spc="-15" dirty="0">
                <a:latin typeface="Carlito"/>
                <a:cs typeface="Carlito"/>
              </a:rPr>
              <a:t>to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the</a:t>
            </a:r>
            <a:r>
              <a:rPr lang="en-US" sz="2100" spc="-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next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position.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3141" y="710310"/>
            <a:ext cx="154749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15" dirty="0"/>
              <a:t>C</a:t>
            </a:r>
            <a:r>
              <a:rPr spc="-335" dirty="0"/>
              <a:t>o</a:t>
            </a:r>
            <a:r>
              <a:rPr spc="-185" dirty="0"/>
              <a:t>m</a:t>
            </a:r>
            <a:r>
              <a:rPr spc="-135" dirty="0"/>
              <a:t>p</a:t>
            </a:r>
            <a:r>
              <a:rPr spc="-330" dirty="0"/>
              <a:t>a</a:t>
            </a:r>
            <a:r>
              <a:rPr spc="-25" dirty="0"/>
              <a:t>r</a:t>
            </a:r>
            <a:r>
              <a:rPr spc="-200" dirty="0"/>
              <a:t>e</a:t>
            </a:r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07845"/>
            <a:ext cx="7678420" cy="34753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ts val="2400"/>
              </a:lnSpc>
              <a:spcBef>
                <a:spcPts val="11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spc="-15" dirty="0">
                <a:latin typeface="Carlito"/>
                <a:cs typeface="Carlito"/>
              </a:rPr>
              <a:t>Any </a:t>
            </a:r>
            <a:r>
              <a:rPr sz="2100" dirty="0">
                <a:latin typeface="Carlito"/>
                <a:cs typeface="Carlito"/>
              </a:rPr>
              <a:t>8-bit </a:t>
            </a:r>
            <a:r>
              <a:rPr sz="2100" spc="-15" dirty="0">
                <a:latin typeface="Carlito"/>
                <a:cs typeface="Carlito"/>
              </a:rPr>
              <a:t>data, </a:t>
            </a:r>
            <a:r>
              <a:rPr sz="2100" dirty="0">
                <a:latin typeface="Carlito"/>
                <a:cs typeface="Carlito"/>
              </a:rPr>
              <a:t>or the </a:t>
            </a:r>
            <a:r>
              <a:rPr sz="2100" spc="-15" dirty="0">
                <a:latin typeface="Carlito"/>
                <a:cs typeface="Carlito"/>
              </a:rPr>
              <a:t>contents </a:t>
            </a:r>
            <a:r>
              <a:rPr sz="2100" dirty="0">
                <a:latin typeface="Carlito"/>
                <a:cs typeface="Carlito"/>
              </a:rPr>
              <a:t>of </a:t>
            </a:r>
            <a:r>
              <a:rPr sz="2100" spc="-30" dirty="0">
                <a:latin typeface="Carlito"/>
                <a:cs typeface="Carlito"/>
              </a:rPr>
              <a:t>register, </a:t>
            </a:r>
            <a:r>
              <a:rPr sz="2100" dirty="0">
                <a:latin typeface="Carlito"/>
                <a:cs typeface="Carlito"/>
              </a:rPr>
              <a:t>or </a:t>
            </a:r>
            <a:r>
              <a:rPr sz="2100" spc="5" dirty="0">
                <a:latin typeface="Carlito"/>
                <a:cs typeface="Carlito"/>
              </a:rPr>
              <a:t>memory </a:t>
            </a:r>
            <a:r>
              <a:rPr sz="2100" spc="-10" dirty="0">
                <a:latin typeface="Carlito"/>
                <a:cs typeface="Carlito"/>
              </a:rPr>
              <a:t>location </a:t>
            </a:r>
            <a:r>
              <a:rPr sz="2100" spc="-5" dirty="0">
                <a:latin typeface="Carlito"/>
                <a:cs typeface="Carlito"/>
              </a:rPr>
              <a:t>can</a:t>
            </a:r>
            <a:r>
              <a:rPr sz="2100" dirty="0">
                <a:latin typeface="Carlito"/>
                <a:cs typeface="Carlito"/>
              </a:rPr>
              <a:t> be</a:t>
            </a:r>
            <a:r>
              <a:rPr lang="en-US" sz="210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compares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for: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 marL="527685" lvl="1" indent="-171450">
              <a:lnSpc>
                <a:spcPct val="100000"/>
              </a:lnSpc>
              <a:buFont typeface="Arial" panose="020B0604020202020204"/>
              <a:buChar char="•"/>
              <a:tabLst>
                <a:tab pos="528320" algn="l"/>
              </a:tabLst>
            </a:pPr>
            <a:r>
              <a:rPr sz="1800" spc="-10" dirty="0">
                <a:latin typeface="Carlito"/>
                <a:cs typeface="Carlito"/>
              </a:rPr>
              <a:t>Equality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</a:pPr>
            <a:endParaRPr sz="1750">
              <a:latin typeface="Carlito"/>
              <a:cs typeface="Carlito"/>
            </a:endParaRPr>
          </a:p>
          <a:p>
            <a:pPr marL="527685" lvl="1" indent="-171450">
              <a:lnSpc>
                <a:spcPct val="100000"/>
              </a:lnSpc>
              <a:buFont typeface="Arial" panose="020B0604020202020204"/>
              <a:buChar char="•"/>
              <a:tabLst>
                <a:tab pos="528320" algn="l"/>
              </a:tabLst>
            </a:pPr>
            <a:r>
              <a:rPr sz="1800" spc="-20" dirty="0">
                <a:latin typeface="Carlito"/>
                <a:cs typeface="Carlito"/>
              </a:rPr>
              <a:t>Greater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Than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</a:pPr>
            <a:endParaRPr sz="1750">
              <a:latin typeface="Carlito"/>
              <a:cs typeface="Carlito"/>
            </a:endParaRPr>
          </a:p>
          <a:p>
            <a:pPr marL="527685" lvl="1" indent="-171450">
              <a:lnSpc>
                <a:spcPct val="100000"/>
              </a:lnSpc>
              <a:buFont typeface="Arial" panose="020B0604020202020204"/>
              <a:buChar char="•"/>
              <a:tabLst>
                <a:tab pos="528320" algn="l"/>
              </a:tabLst>
            </a:pPr>
            <a:r>
              <a:rPr sz="1800" spc="-5" dirty="0">
                <a:latin typeface="Carlito"/>
                <a:cs typeface="Carlito"/>
              </a:rPr>
              <a:t>Less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Than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 panose="020B0604020202020204"/>
              <a:buChar char="•"/>
            </a:pPr>
            <a:endParaRPr sz="1700">
              <a:latin typeface="Carlito"/>
              <a:cs typeface="Carlito"/>
            </a:endParaRPr>
          </a:p>
          <a:p>
            <a:pPr marL="253365">
              <a:lnSpc>
                <a:spcPct val="100000"/>
              </a:lnSpc>
            </a:pPr>
            <a:r>
              <a:rPr sz="2100" dirty="0">
                <a:latin typeface="Carlito"/>
                <a:cs typeface="Carlito"/>
              </a:rPr>
              <a:t>with </a:t>
            </a: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contents </a:t>
            </a:r>
            <a:r>
              <a:rPr sz="2100" dirty="0">
                <a:latin typeface="Carlito"/>
                <a:cs typeface="Carlito"/>
              </a:rPr>
              <a:t>of</a:t>
            </a:r>
            <a:r>
              <a:rPr sz="2100" spc="10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accumulator.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183515" indent="-171450">
              <a:lnSpc>
                <a:spcPct val="100000"/>
              </a:lnSpc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result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10" dirty="0">
                <a:latin typeface="Carlito"/>
                <a:cs typeface="Carlito"/>
              </a:rPr>
              <a:t>reflected </a:t>
            </a:r>
            <a:r>
              <a:rPr sz="2100" spc="5" dirty="0">
                <a:latin typeface="Carlito"/>
                <a:cs typeface="Carlito"/>
              </a:rPr>
              <a:t>in </a:t>
            </a:r>
            <a:r>
              <a:rPr sz="2100" spc="-15" dirty="0">
                <a:latin typeface="Carlito"/>
                <a:cs typeface="Carlito"/>
              </a:rPr>
              <a:t>status</a:t>
            </a:r>
            <a:r>
              <a:rPr sz="2100" spc="-7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flags.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3102" y="710310"/>
            <a:ext cx="218186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80" dirty="0"/>
              <a:t>Complement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707390" y="1807845"/>
            <a:ext cx="7533640" cy="9328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1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contents </a:t>
            </a:r>
            <a:r>
              <a:rPr sz="2100" dirty="0">
                <a:latin typeface="Carlito"/>
                <a:cs typeface="Carlito"/>
              </a:rPr>
              <a:t>of </a:t>
            </a:r>
            <a:r>
              <a:rPr sz="2100" spc="-10" dirty="0">
                <a:latin typeface="Carlito"/>
                <a:cs typeface="Carlito"/>
              </a:rPr>
              <a:t>accumulator </a:t>
            </a:r>
            <a:r>
              <a:rPr sz="2100" spc="-5" dirty="0">
                <a:latin typeface="Carlito"/>
                <a:cs typeface="Carlito"/>
              </a:rPr>
              <a:t>can </a:t>
            </a:r>
            <a:r>
              <a:rPr sz="2100" dirty="0">
                <a:latin typeface="Carlito"/>
                <a:cs typeface="Carlito"/>
              </a:rPr>
              <a:t>be</a:t>
            </a:r>
            <a:r>
              <a:rPr lang="en-US" sz="210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complemented.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•"/>
            </a:pPr>
            <a:endParaRPr sz="1750">
              <a:latin typeface="Carlito"/>
              <a:cs typeface="Carlito"/>
            </a:endParaRPr>
          </a:p>
          <a:p>
            <a:pPr marL="183515" indent="-171450">
              <a:lnSpc>
                <a:spcPct val="100000"/>
              </a:lnSpc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spc="-5" dirty="0">
                <a:latin typeface="Carlito"/>
                <a:cs typeface="Carlito"/>
              </a:rPr>
              <a:t>Each </a:t>
            </a:r>
            <a:r>
              <a:rPr sz="2100" spc="5" dirty="0">
                <a:latin typeface="Carlito"/>
                <a:cs typeface="Carlito"/>
              </a:rPr>
              <a:t>0 </a:t>
            </a:r>
            <a:r>
              <a:rPr sz="2100" dirty="0">
                <a:latin typeface="Carlito"/>
                <a:cs typeface="Carlito"/>
              </a:rPr>
              <a:t>is replaced by </a:t>
            </a:r>
            <a:r>
              <a:rPr sz="2100" spc="5" dirty="0">
                <a:latin typeface="Carlito"/>
                <a:cs typeface="Carlito"/>
              </a:rPr>
              <a:t>1 </a:t>
            </a:r>
            <a:r>
              <a:rPr sz="2100" dirty="0">
                <a:latin typeface="Carlito"/>
                <a:cs typeface="Carlito"/>
              </a:rPr>
              <a:t>and each </a:t>
            </a:r>
            <a:r>
              <a:rPr sz="2100" spc="5" dirty="0">
                <a:latin typeface="Carlito"/>
                <a:cs typeface="Carlito"/>
              </a:rPr>
              <a:t>1 </a:t>
            </a:r>
            <a:r>
              <a:rPr sz="2100" dirty="0">
                <a:latin typeface="Carlito"/>
                <a:cs typeface="Carlito"/>
              </a:rPr>
              <a:t>is replaced by</a:t>
            </a:r>
            <a:r>
              <a:rPr sz="2100" spc="-295" dirty="0">
                <a:latin typeface="Carlito"/>
                <a:cs typeface="Carlito"/>
              </a:rPr>
              <a:t> </a:t>
            </a:r>
            <a:r>
              <a:rPr sz="2100" spc="5" dirty="0">
                <a:latin typeface="Carlito"/>
                <a:cs typeface="Carlito"/>
              </a:rPr>
              <a:t>0.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0"/>
              </a:spcBef>
            </a:pPr>
            <a:r>
              <a:rPr spc="-220" dirty="0"/>
              <a:t>Logical</a:t>
            </a:r>
            <a:r>
              <a:rPr spc="-33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CMP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R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Compare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register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memory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with</a:t>
                      </a:r>
                      <a:r>
                        <a:rPr sz="180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accumulator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7841615" cy="2616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operand</a:t>
            </a:r>
            <a:r>
              <a:rPr sz="2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(register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memory)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are 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compared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0" dirty="0">
                <a:latin typeface="Times New Roman" panose="02020603050405020304"/>
                <a:cs typeface="Times New Roman" panose="02020603050405020304"/>
              </a:rPr>
              <a:t>accumulator.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Arial" panose="020B0604020202020204"/>
              <a:buChar char="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70" dirty="0">
                <a:latin typeface="Times New Roman" panose="02020603050405020304"/>
                <a:cs typeface="Times New Roman" panose="02020603050405020304"/>
              </a:rPr>
              <a:t>Both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600" spc="-4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 preserved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marR="166370" indent="-274320">
              <a:lnSpc>
                <a:spcPct val="100000"/>
              </a:lnSpc>
              <a:spcBef>
                <a:spcPts val="24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comparison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shown</a:t>
            </a:r>
            <a:r>
              <a:rPr sz="2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6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5" dirty="0">
                <a:latin typeface="Times New Roman" panose="02020603050405020304"/>
                <a:cs typeface="Times New Roman" panose="02020603050405020304"/>
              </a:rPr>
              <a:t>setting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flags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3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40" dirty="0">
                <a:latin typeface="Times New Roman" panose="02020603050405020304"/>
                <a:cs typeface="Times New Roman" panose="02020603050405020304"/>
              </a:rPr>
              <a:t>PSW </a:t>
            </a:r>
            <a:r>
              <a:rPr sz="2600" spc="6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follows: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0"/>
              </a:spcBef>
            </a:pPr>
            <a:r>
              <a:rPr spc="-220" dirty="0"/>
              <a:t>Logical</a:t>
            </a:r>
            <a:r>
              <a:rPr spc="-33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CMP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R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Compare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register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memory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with</a:t>
                      </a:r>
                      <a:r>
                        <a:rPr sz="180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accumulator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7240270" cy="2525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-2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600" spc="15" dirty="0">
                <a:latin typeface="Times New Roman" panose="02020603050405020304"/>
                <a:cs typeface="Times New Roman" panose="02020603050405020304"/>
              </a:rPr>
              <a:t>(A) 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(reg/mem): </a:t>
            </a:r>
            <a:r>
              <a:rPr sz="2600" spc="70" dirty="0">
                <a:latin typeface="Times New Roman" panose="02020603050405020304"/>
                <a:cs typeface="Times New Roman" panose="02020603050405020304"/>
              </a:rPr>
              <a:t>carry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flag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set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240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-2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600" spc="15" dirty="0">
                <a:latin typeface="Times New Roman" panose="02020603050405020304"/>
                <a:cs typeface="Times New Roman" panose="02020603050405020304"/>
              </a:rPr>
              <a:t>(A) 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(reg/mem):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zero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flag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set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24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-2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" dirty="0">
                <a:latin typeface="Times New Roman" panose="02020603050405020304"/>
                <a:cs typeface="Times New Roman" panose="02020603050405020304"/>
              </a:rPr>
              <a:t>(A)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(reg/mem):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0" dirty="0">
                <a:latin typeface="Times New Roman" panose="02020603050405020304"/>
                <a:cs typeface="Times New Roman" panose="02020603050405020304"/>
              </a:rPr>
              <a:t>carry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zero</a:t>
            </a:r>
            <a:r>
              <a:rPr sz="2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flags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reset.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240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CMP </a:t>
            </a:r>
            <a:r>
              <a:rPr sz="2600" spc="-185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600" spc="11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CMP</a:t>
            </a:r>
            <a:r>
              <a:rPr sz="2600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35" dirty="0">
                <a:latin typeface="Times New Roman" panose="02020603050405020304"/>
                <a:cs typeface="Times New Roman" panose="02020603050405020304"/>
              </a:rPr>
              <a:t>M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0"/>
              </a:spcBef>
            </a:pPr>
            <a:r>
              <a:rPr spc="-220" dirty="0"/>
              <a:t>Logical</a:t>
            </a:r>
            <a:r>
              <a:rPr spc="-33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CPI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8-bit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data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Compare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immediate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with</a:t>
                      </a:r>
                      <a:r>
                        <a:rPr sz="180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accumulator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7679690" cy="2616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68961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8-bit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3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compared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90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2600" spc="70" dirty="0">
                <a:latin typeface="Times New Roman" panose="02020603050405020304"/>
                <a:cs typeface="Times New Roman" panose="02020603050405020304"/>
              </a:rPr>
              <a:t>accumulator.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Arial" panose="020B0604020202020204"/>
              <a:buChar char="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45" dirty="0"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being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compared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remain</a:t>
            </a:r>
            <a:r>
              <a:rPr sz="2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0" dirty="0">
                <a:latin typeface="Times New Roman" panose="02020603050405020304"/>
                <a:cs typeface="Times New Roman" panose="02020603050405020304"/>
              </a:rPr>
              <a:t>unchanged.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marR="5080" indent="-274320">
              <a:lnSpc>
                <a:spcPct val="100000"/>
              </a:lnSpc>
              <a:spcBef>
                <a:spcPts val="24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comparison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shown</a:t>
            </a:r>
            <a:r>
              <a:rPr sz="2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6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5" dirty="0">
                <a:latin typeface="Times New Roman" panose="02020603050405020304"/>
                <a:cs typeface="Times New Roman" panose="02020603050405020304"/>
              </a:rPr>
              <a:t>setting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flags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3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40" dirty="0">
                <a:latin typeface="Times New Roman" panose="02020603050405020304"/>
                <a:cs typeface="Times New Roman" panose="02020603050405020304"/>
              </a:rPr>
              <a:t>PSW </a:t>
            </a:r>
            <a:r>
              <a:rPr sz="2600" spc="6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follows: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401" y="710310"/>
            <a:ext cx="425323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25" dirty="0"/>
              <a:t>Data </a:t>
            </a:r>
            <a:r>
              <a:rPr spc="-229" dirty="0"/>
              <a:t>Transfer</a:t>
            </a:r>
            <a:r>
              <a:rPr spc="-37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07845"/>
            <a:ext cx="6758940" cy="182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ts val="2400"/>
              </a:lnSpc>
              <a:spcBef>
                <a:spcPts val="11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dirty="0">
                <a:latin typeface="Carlito"/>
                <a:cs typeface="Carlito"/>
              </a:rPr>
              <a:t>These </a:t>
            </a:r>
            <a:r>
              <a:rPr sz="2100" spc="-5" dirty="0">
                <a:latin typeface="Carlito"/>
                <a:cs typeface="Carlito"/>
              </a:rPr>
              <a:t>instructions move </a:t>
            </a:r>
            <a:r>
              <a:rPr sz="2100" spc="-15" dirty="0">
                <a:latin typeface="Carlito"/>
                <a:cs typeface="Carlito"/>
              </a:rPr>
              <a:t>data </a:t>
            </a:r>
            <a:r>
              <a:rPr sz="2100" spc="-5" dirty="0">
                <a:latin typeface="Carlito"/>
                <a:cs typeface="Carlito"/>
              </a:rPr>
              <a:t>between </a:t>
            </a:r>
            <a:r>
              <a:rPr sz="2100" spc="-15" dirty="0">
                <a:latin typeface="Carlito"/>
                <a:cs typeface="Carlito"/>
              </a:rPr>
              <a:t>registers, </a:t>
            </a:r>
            <a:r>
              <a:rPr sz="2100" dirty="0">
                <a:latin typeface="Carlito"/>
                <a:cs typeface="Carlito"/>
              </a:rPr>
              <a:t>or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between</a:t>
            </a:r>
            <a:endParaRPr sz="2100">
              <a:latin typeface="Carlito"/>
              <a:cs typeface="Carlito"/>
            </a:endParaRPr>
          </a:p>
          <a:p>
            <a:pPr marL="183515">
              <a:lnSpc>
                <a:spcPts val="2400"/>
              </a:lnSpc>
            </a:pPr>
            <a:r>
              <a:rPr sz="2100" dirty="0">
                <a:latin typeface="Carlito"/>
                <a:cs typeface="Carlito"/>
              </a:rPr>
              <a:t>memory and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registers.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750">
              <a:latin typeface="Carlito"/>
              <a:cs typeface="Carlito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dirty="0">
                <a:latin typeface="Carlito"/>
                <a:cs typeface="Carlito"/>
              </a:rPr>
              <a:t>These </a:t>
            </a:r>
            <a:r>
              <a:rPr sz="2100" spc="-5" dirty="0">
                <a:latin typeface="Carlito"/>
                <a:cs typeface="Carlito"/>
              </a:rPr>
              <a:t>instructions </a:t>
            </a:r>
            <a:r>
              <a:rPr sz="2100" spc="-10" dirty="0">
                <a:latin typeface="Carlito"/>
                <a:cs typeface="Carlito"/>
              </a:rPr>
              <a:t>copy </a:t>
            </a:r>
            <a:r>
              <a:rPr sz="2100" spc="-15" dirty="0">
                <a:latin typeface="Carlito"/>
                <a:cs typeface="Carlito"/>
              </a:rPr>
              <a:t>data </a:t>
            </a:r>
            <a:r>
              <a:rPr sz="2100" spc="-5" dirty="0">
                <a:latin typeface="Carlito"/>
                <a:cs typeface="Carlito"/>
              </a:rPr>
              <a:t>from source </a:t>
            </a:r>
            <a:r>
              <a:rPr sz="2100" spc="-15" dirty="0">
                <a:latin typeface="Carlito"/>
                <a:cs typeface="Carlito"/>
              </a:rPr>
              <a:t>to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destination.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•"/>
            </a:pPr>
            <a:endParaRPr sz="1750">
              <a:latin typeface="Carlito"/>
              <a:cs typeface="Carlito"/>
            </a:endParaRPr>
          </a:p>
          <a:p>
            <a:pPr marL="183515" indent="-171450">
              <a:lnSpc>
                <a:spcPct val="100000"/>
              </a:lnSpc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spc="-5" dirty="0">
                <a:latin typeface="Carlito"/>
                <a:cs typeface="Carlito"/>
              </a:rPr>
              <a:t>While copying, the </a:t>
            </a:r>
            <a:r>
              <a:rPr sz="2100" spc="-15" dirty="0">
                <a:latin typeface="Carlito"/>
                <a:cs typeface="Carlito"/>
              </a:rPr>
              <a:t>contents </a:t>
            </a:r>
            <a:r>
              <a:rPr sz="2100" dirty="0">
                <a:latin typeface="Carlito"/>
                <a:cs typeface="Carlito"/>
              </a:rPr>
              <a:t>of </a:t>
            </a:r>
            <a:r>
              <a:rPr sz="2100" spc="-5" dirty="0">
                <a:latin typeface="Carlito"/>
                <a:cs typeface="Carlito"/>
              </a:rPr>
              <a:t>source are not modified.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0"/>
              </a:spcBef>
            </a:pPr>
            <a:r>
              <a:rPr spc="-220" dirty="0"/>
              <a:t>Logical</a:t>
            </a:r>
            <a:r>
              <a:rPr spc="-33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CPI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8-bit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data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Compare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immediate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with</a:t>
                      </a:r>
                      <a:r>
                        <a:rPr sz="180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accumulator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6210935" cy="2525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-2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600" spc="15" dirty="0">
                <a:latin typeface="Times New Roman" panose="02020603050405020304"/>
                <a:cs typeface="Times New Roman" panose="02020603050405020304"/>
              </a:rPr>
              <a:t>(A) 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data: </a:t>
            </a:r>
            <a:r>
              <a:rPr sz="2600" spc="70" dirty="0">
                <a:latin typeface="Times New Roman" panose="02020603050405020304"/>
                <a:cs typeface="Times New Roman" panose="02020603050405020304"/>
              </a:rPr>
              <a:t>carry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flag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set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240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-2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600" spc="15" dirty="0">
                <a:latin typeface="Times New Roman" panose="02020603050405020304"/>
                <a:cs typeface="Times New Roman" panose="02020603050405020304"/>
              </a:rPr>
              <a:t>(A) 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data: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zero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flag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set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24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-2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" dirty="0">
                <a:latin typeface="Times New Roman" panose="02020603050405020304"/>
                <a:cs typeface="Times New Roman" panose="02020603050405020304"/>
              </a:rPr>
              <a:t>(A)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data: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0" dirty="0">
                <a:latin typeface="Times New Roman" panose="02020603050405020304"/>
                <a:cs typeface="Times New Roman" panose="02020603050405020304"/>
              </a:rPr>
              <a:t>carry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zero</a:t>
            </a:r>
            <a:r>
              <a:rPr sz="2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flags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reset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240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 </a:t>
            </a:r>
            <a:r>
              <a:rPr sz="2600" spc="-10" dirty="0">
                <a:latin typeface="Times New Roman" panose="02020603050405020304"/>
                <a:cs typeface="Times New Roman" panose="02020603050405020304"/>
              </a:rPr>
              <a:t>CPI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5" dirty="0">
                <a:latin typeface="Times New Roman" panose="02020603050405020304"/>
                <a:cs typeface="Times New Roman" panose="02020603050405020304"/>
              </a:rPr>
              <a:t>89H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0"/>
              </a:spcBef>
            </a:pPr>
            <a:r>
              <a:rPr spc="-220" dirty="0"/>
              <a:t>Logical</a:t>
            </a:r>
            <a:r>
              <a:rPr spc="-33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ANA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R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Logical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register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memory</a:t>
                      </a:r>
                      <a:r>
                        <a:rPr sz="1800" spc="11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with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accumulator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02050"/>
            <a:ext cx="8049895" cy="3012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indent="-274320">
              <a:lnSpc>
                <a:spcPts val="2280"/>
              </a:lnSpc>
              <a:spcBef>
                <a:spcPts val="90"/>
              </a:spcBef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spc="-1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contents </a:t>
            </a:r>
            <a:r>
              <a:rPr sz="2000" spc="-5" dirty="0">
                <a:latin typeface="Carlito"/>
                <a:cs typeface="Carlito"/>
              </a:rPr>
              <a:t>of the </a:t>
            </a:r>
            <a:r>
              <a:rPr sz="2000" spc="-10" dirty="0">
                <a:latin typeface="Carlito"/>
                <a:cs typeface="Carlito"/>
              </a:rPr>
              <a:t>accumulator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10" dirty="0">
                <a:latin typeface="Carlito"/>
                <a:cs typeface="Carlito"/>
              </a:rPr>
              <a:t>logically ANDed with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contents</a:t>
            </a:r>
            <a:r>
              <a:rPr sz="2000" spc="3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of</a:t>
            </a:r>
            <a:endParaRPr sz="2000">
              <a:latin typeface="Carlito"/>
              <a:cs typeface="Carlito"/>
            </a:endParaRPr>
          </a:p>
          <a:p>
            <a:pPr marL="287020">
              <a:lnSpc>
                <a:spcPts val="2280"/>
              </a:lnSpc>
            </a:pPr>
            <a:r>
              <a:rPr sz="2000" spc="-20" dirty="0">
                <a:latin typeface="Carlito"/>
                <a:cs typeface="Carlito"/>
              </a:rPr>
              <a:t>register </a:t>
            </a:r>
            <a:r>
              <a:rPr sz="2000" spc="-5" dirty="0">
                <a:latin typeface="Carlito"/>
                <a:cs typeface="Carlito"/>
              </a:rPr>
              <a:t>or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memory.</a:t>
            </a:r>
            <a:endParaRPr sz="20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965"/>
              </a:spcBef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spc="-10" dirty="0">
                <a:latin typeface="Carlito"/>
                <a:cs typeface="Carlito"/>
              </a:rPr>
              <a:t>The result </a:t>
            </a:r>
            <a:r>
              <a:rPr sz="2000" spc="-5" dirty="0">
                <a:latin typeface="Carlito"/>
                <a:cs typeface="Carlito"/>
              </a:rPr>
              <a:t>is placed in the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accumulator.</a:t>
            </a:r>
            <a:endParaRPr sz="2000">
              <a:latin typeface="Carlito"/>
              <a:cs typeface="Carlito"/>
            </a:endParaRPr>
          </a:p>
          <a:p>
            <a:pPr marL="287020" marR="5080" indent="-274320">
              <a:lnSpc>
                <a:spcPts val="2160"/>
              </a:lnSpc>
              <a:spcBef>
                <a:spcPts val="1235"/>
              </a:spcBef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spc="-5" dirty="0">
                <a:latin typeface="Carlito"/>
                <a:cs typeface="Carlito"/>
              </a:rPr>
              <a:t>If the </a:t>
            </a:r>
            <a:r>
              <a:rPr sz="2000" spc="-10" dirty="0">
                <a:latin typeface="Carlito"/>
                <a:cs typeface="Carlito"/>
              </a:rPr>
              <a:t>operand </a:t>
            </a:r>
            <a:r>
              <a:rPr sz="2000" spc="-5" dirty="0">
                <a:latin typeface="Carlito"/>
                <a:cs typeface="Carlito"/>
              </a:rPr>
              <a:t>is a </a:t>
            </a:r>
            <a:r>
              <a:rPr sz="2000" spc="-10" dirty="0">
                <a:latin typeface="Carlito"/>
                <a:cs typeface="Carlito"/>
              </a:rPr>
              <a:t>memory location, </a:t>
            </a:r>
            <a:r>
              <a:rPr sz="2000" spc="-5" dirty="0">
                <a:latin typeface="Carlito"/>
                <a:cs typeface="Carlito"/>
              </a:rPr>
              <a:t>its </a:t>
            </a:r>
            <a:r>
              <a:rPr sz="2000" spc="-10" dirty="0">
                <a:latin typeface="Carlito"/>
                <a:cs typeface="Carlito"/>
              </a:rPr>
              <a:t>address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specified </a:t>
            </a:r>
            <a:r>
              <a:rPr sz="2000" spc="-5" dirty="0">
                <a:latin typeface="Carlito"/>
                <a:cs typeface="Carlito"/>
              </a:rPr>
              <a:t>by the </a:t>
            </a:r>
            <a:r>
              <a:rPr sz="2000" spc="-15" dirty="0">
                <a:latin typeface="Carlito"/>
                <a:cs typeface="Carlito"/>
              </a:rPr>
              <a:t>contents  </a:t>
            </a:r>
            <a:r>
              <a:rPr sz="2000" spc="-5" dirty="0">
                <a:latin typeface="Carlito"/>
                <a:cs typeface="Carlito"/>
              </a:rPr>
              <a:t>of H-L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pair.</a:t>
            </a:r>
            <a:endParaRPr sz="20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930"/>
              </a:spcBef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spc="-10" dirty="0">
                <a:latin typeface="Carlito"/>
                <a:cs typeface="Carlito"/>
              </a:rPr>
              <a:t>S, </a:t>
            </a:r>
            <a:r>
              <a:rPr sz="2000" spc="-5" dirty="0">
                <a:latin typeface="Carlito"/>
                <a:cs typeface="Carlito"/>
              </a:rPr>
              <a:t>Z, P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modified </a:t>
            </a:r>
            <a:r>
              <a:rPr sz="2000" spc="-15" dirty="0">
                <a:latin typeface="Carlito"/>
                <a:cs typeface="Carlito"/>
              </a:rPr>
              <a:t>to reflect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result </a:t>
            </a:r>
            <a:r>
              <a:rPr sz="2000" spc="-5" dirty="0">
                <a:latin typeface="Carlito"/>
                <a:cs typeface="Carlito"/>
              </a:rPr>
              <a:t>of the</a:t>
            </a:r>
            <a:r>
              <a:rPr sz="2000" spc="2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operation.</a:t>
            </a:r>
            <a:endParaRPr sz="20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960"/>
              </a:spcBef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spc="-10" dirty="0">
                <a:latin typeface="Carlito"/>
                <a:cs typeface="Carlito"/>
              </a:rPr>
              <a:t>CY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5" dirty="0">
                <a:latin typeface="Carlito"/>
                <a:cs typeface="Carlito"/>
              </a:rPr>
              <a:t>reset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AC </a:t>
            </a:r>
            <a:r>
              <a:rPr sz="2000" spc="-5" dirty="0">
                <a:latin typeface="Carlito"/>
                <a:cs typeface="Carlito"/>
              </a:rPr>
              <a:t>is</a:t>
            </a:r>
            <a:r>
              <a:rPr sz="2000" spc="1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set.</a:t>
            </a:r>
            <a:endParaRPr sz="20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960"/>
              </a:spcBef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000" b="1" spc="-10" dirty="0">
                <a:latin typeface="Carlito"/>
                <a:cs typeface="Carlito"/>
              </a:rPr>
              <a:t>Example: </a:t>
            </a:r>
            <a:r>
              <a:rPr sz="2000" spc="-5" dirty="0">
                <a:latin typeface="Carlito"/>
                <a:cs typeface="Carlito"/>
              </a:rPr>
              <a:t>ANA B or ANA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0"/>
              </a:spcBef>
            </a:pPr>
            <a:r>
              <a:rPr spc="-220" dirty="0"/>
              <a:t>Logical</a:t>
            </a:r>
            <a:r>
              <a:rPr spc="-33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ANI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8-bit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data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Logical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AND immediate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with</a:t>
                      </a:r>
                      <a:r>
                        <a:rPr sz="1800" spc="1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accumulator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192907"/>
            <a:ext cx="7896859" cy="29527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5080" indent="-274320">
              <a:lnSpc>
                <a:spcPts val="2590"/>
              </a:lnSpc>
              <a:spcBef>
                <a:spcPts val="42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contents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accumulator </a:t>
            </a:r>
            <a:r>
              <a:rPr sz="2400" spc="-10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logically </a:t>
            </a:r>
            <a:r>
              <a:rPr sz="2400" spc="5" dirty="0">
                <a:latin typeface="Carlito"/>
                <a:cs typeface="Carlito"/>
              </a:rPr>
              <a:t>ANDed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20" dirty="0">
                <a:latin typeface="Carlito"/>
                <a:cs typeface="Carlito"/>
              </a:rPr>
              <a:t>the  </a:t>
            </a:r>
            <a:r>
              <a:rPr sz="2400" dirty="0">
                <a:latin typeface="Carlito"/>
                <a:cs typeface="Carlito"/>
              </a:rPr>
              <a:t>8-bit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1480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result </a:t>
            </a:r>
            <a:r>
              <a:rPr sz="2400" dirty="0">
                <a:latin typeface="Carlito"/>
                <a:cs typeface="Carlito"/>
              </a:rPr>
              <a:t>is placed in the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accumulator.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dirty="0">
                <a:latin typeface="Carlito"/>
                <a:cs typeface="Carlito"/>
              </a:rPr>
              <a:t>S, </a:t>
            </a:r>
            <a:r>
              <a:rPr sz="2400" spc="-5" dirty="0">
                <a:latin typeface="Carlito"/>
                <a:cs typeface="Carlito"/>
              </a:rPr>
              <a:t>Z, </a:t>
            </a:r>
            <a:r>
              <a:rPr sz="2400" dirty="0">
                <a:latin typeface="Carlito"/>
                <a:cs typeface="Carlito"/>
              </a:rPr>
              <a:t>P </a:t>
            </a:r>
            <a:r>
              <a:rPr sz="2400" spc="-10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modified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reflect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result.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spc="-5" dirty="0">
                <a:latin typeface="Carlito"/>
                <a:cs typeface="Carlito"/>
              </a:rPr>
              <a:t>CY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reset, </a:t>
            </a:r>
            <a:r>
              <a:rPr sz="2400" spc="-15" dirty="0">
                <a:latin typeface="Carlito"/>
                <a:cs typeface="Carlito"/>
              </a:rPr>
              <a:t>AC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set.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  <a:tab pos="1582420" algn="l"/>
              </a:tabLst>
            </a:pPr>
            <a:r>
              <a:rPr sz="2400" b="1" spc="-10" dirty="0">
                <a:latin typeface="Carlito"/>
                <a:cs typeface="Carlito"/>
              </a:rPr>
              <a:t>Example:	</a:t>
            </a:r>
            <a:r>
              <a:rPr sz="2400" spc="5" dirty="0">
                <a:latin typeface="Carlito"/>
                <a:cs typeface="Carlito"/>
              </a:rPr>
              <a:t>ANI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86H.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0"/>
              </a:spcBef>
            </a:pPr>
            <a:r>
              <a:rPr spc="-220" dirty="0"/>
              <a:t>Logical</a:t>
            </a:r>
            <a:r>
              <a:rPr spc="-33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XRA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R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Exclusive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register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memory</a:t>
                      </a:r>
                      <a:r>
                        <a:rPr sz="1800" spc="11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with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accumulator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32530"/>
            <a:ext cx="7611109" cy="263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1600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contents </a:t>
            </a:r>
            <a:r>
              <a:rPr sz="1600" spc="-5" dirty="0">
                <a:latin typeface="Carlito"/>
                <a:cs typeface="Carlito"/>
              </a:rPr>
              <a:t>of the </a:t>
            </a:r>
            <a:r>
              <a:rPr sz="1600" spc="-10" dirty="0">
                <a:latin typeface="Carlito"/>
                <a:cs typeface="Carlito"/>
              </a:rPr>
              <a:t>accumulator are </a:t>
            </a:r>
            <a:r>
              <a:rPr sz="1600" spc="-20" dirty="0">
                <a:latin typeface="Carlito"/>
                <a:cs typeface="Carlito"/>
              </a:rPr>
              <a:t>XORed </a:t>
            </a:r>
            <a:r>
              <a:rPr sz="1600" spc="-5" dirty="0">
                <a:latin typeface="Carlito"/>
                <a:cs typeface="Carlito"/>
              </a:rPr>
              <a:t>with the </a:t>
            </a:r>
            <a:r>
              <a:rPr sz="1600" spc="-20" dirty="0">
                <a:latin typeface="Carlito"/>
                <a:cs typeface="Carlito"/>
              </a:rPr>
              <a:t>contents </a:t>
            </a:r>
            <a:r>
              <a:rPr sz="1600" spc="-5" dirty="0">
                <a:latin typeface="Carlito"/>
                <a:cs typeface="Carlito"/>
              </a:rPr>
              <a:t>of the </a:t>
            </a:r>
            <a:r>
              <a:rPr sz="1600" spc="-15" dirty="0">
                <a:latin typeface="Carlito"/>
                <a:cs typeface="Carlito"/>
              </a:rPr>
              <a:t>register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or </a:t>
            </a:r>
            <a:r>
              <a:rPr sz="1600" spc="-15" dirty="0">
                <a:latin typeface="Carlito"/>
                <a:cs typeface="Carlito"/>
              </a:rPr>
              <a:t>memory.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4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1600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result </a:t>
            </a:r>
            <a:r>
              <a:rPr sz="1600" spc="-5" dirty="0">
                <a:latin typeface="Carlito"/>
                <a:cs typeface="Carlito"/>
              </a:rPr>
              <a:t>is placed in the </a:t>
            </a:r>
            <a:r>
              <a:rPr sz="1600" spc="-25" dirty="0">
                <a:latin typeface="Carlito"/>
                <a:cs typeface="Carlito"/>
              </a:rPr>
              <a:t>accumulator.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4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1600" dirty="0">
                <a:latin typeface="Carlito"/>
                <a:cs typeface="Carlito"/>
              </a:rPr>
              <a:t>If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operand </a:t>
            </a:r>
            <a:r>
              <a:rPr sz="1600" spc="-5" dirty="0">
                <a:latin typeface="Carlito"/>
                <a:cs typeface="Carlito"/>
              </a:rPr>
              <a:t>is </a:t>
            </a:r>
            <a:r>
              <a:rPr sz="1600" spc="5" dirty="0">
                <a:latin typeface="Carlito"/>
                <a:cs typeface="Carlito"/>
              </a:rPr>
              <a:t>a </a:t>
            </a:r>
            <a:r>
              <a:rPr sz="1600" dirty="0">
                <a:latin typeface="Carlito"/>
                <a:cs typeface="Carlito"/>
              </a:rPr>
              <a:t>memory </a:t>
            </a:r>
            <a:r>
              <a:rPr sz="1600" spc="-15" dirty="0">
                <a:latin typeface="Carlito"/>
                <a:cs typeface="Carlito"/>
              </a:rPr>
              <a:t>location, </a:t>
            </a:r>
            <a:r>
              <a:rPr sz="1600" spc="-5" dirty="0">
                <a:latin typeface="Carlito"/>
                <a:cs typeface="Carlito"/>
              </a:rPr>
              <a:t>its </a:t>
            </a:r>
            <a:r>
              <a:rPr sz="1600" spc="-10" dirty="0">
                <a:latin typeface="Carlito"/>
                <a:cs typeface="Carlito"/>
              </a:rPr>
              <a:t>address </a:t>
            </a:r>
            <a:r>
              <a:rPr sz="1600" spc="-5" dirty="0">
                <a:latin typeface="Carlito"/>
                <a:cs typeface="Carlito"/>
              </a:rPr>
              <a:t>is </a:t>
            </a:r>
            <a:r>
              <a:rPr sz="1600" spc="-10" dirty="0">
                <a:latin typeface="Carlito"/>
                <a:cs typeface="Carlito"/>
              </a:rPr>
              <a:t>specified </a:t>
            </a:r>
            <a:r>
              <a:rPr sz="1600" dirty="0">
                <a:latin typeface="Carlito"/>
                <a:cs typeface="Carlito"/>
              </a:rPr>
              <a:t>by </a:t>
            </a:r>
            <a:r>
              <a:rPr sz="1600" spc="-10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contents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5" dirty="0">
                <a:latin typeface="Carlito"/>
                <a:cs typeface="Carlito"/>
              </a:rPr>
              <a:t>H-L</a:t>
            </a:r>
            <a:r>
              <a:rPr sz="1600" spc="290" dirty="0">
                <a:latin typeface="Carlito"/>
                <a:cs typeface="Carlito"/>
              </a:rPr>
              <a:t> </a:t>
            </a:r>
            <a:r>
              <a:rPr sz="1600" spc="-40" dirty="0">
                <a:latin typeface="Carlito"/>
                <a:cs typeface="Carlito"/>
              </a:rPr>
              <a:t>pair.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4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1600" spc="5" dirty="0">
                <a:latin typeface="Carlito"/>
                <a:cs typeface="Carlito"/>
              </a:rPr>
              <a:t>S, </a:t>
            </a:r>
            <a:r>
              <a:rPr sz="1600" spc="-5" dirty="0">
                <a:latin typeface="Carlito"/>
                <a:cs typeface="Carlito"/>
              </a:rPr>
              <a:t>Z, </a:t>
            </a:r>
            <a:r>
              <a:rPr sz="1600" dirty="0">
                <a:latin typeface="Carlito"/>
                <a:cs typeface="Carlito"/>
              </a:rPr>
              <a:t>P </a:t>
            </a:r>
            <a:r>
              <a:rPr sz="1600" spc="-10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modified </a:t>
            </a:r>
            <a:r>
              <a:rPr sz="1600" spc="-20" dirty="0">
                <a:latin typeface="Carlito"/>
                <a:cs typeface="Carlito"/>
              </a:rPr>
              <a:t>to </a:t>
            </a:r>
            <a:r>
              <a:rPr sz="1600" spc="-15" dirty="0">
                <a:latin typeface="Carlito"/>
                <a:cs typeface="Carlito"/>
              </a:rPr>
              <a:t>reflect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result </a:t>
            </a:r>
            <a:r>
              <a:rPr sz="1600" spc="-5" dirty="0">
                <a:latin typeface="Carlito"/>
                <a:cs typeface="Carlito"/>
              </a:rPr>
              <a:t>of the</a:t>
            </a:r>
            <a:r>
              <a:rPr sz="1600" spc="17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operation.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4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1600" dirty="0">
                <a:latin typeface="Carlito"/>
                <a:cs typeface="Carlito"/>
              </a:rPr>
              <a:t>CY and AC </a:t>
            </a:r>
            <a:r>
              <a:rPr sz="1600" spc="-10" dirty="0">
                <a:latin typeface="Carlito"/>
                <a:cs typeface="Carlito"/>
              </a:rPr>
              <a:t>are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reset.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4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1600" b="1" dirty="0">
                <a:latin typeface="Carlito"/>
                <a:cs typeface="Carlito"/>
              </a:rPr>
              <a:t>Example: </a:t>
            </a:r>
            <a:r>
              <a:rPr sz="1600" dirty="0">
                <a:latin typeface="Carlito"/>
                <a:cs typeface="Carlito"/>
              </a:rPr>
              <a:t>XRA </a:t>
            </a:r>
            <a:r>
              <a:rPr sz="1600" spc="5" dirty="0">
                <a:latin typeface="Carlito"/>
                <a:cs typeface="Carlito"/>
              </a:rPr>
              <a:t>B </a:t>
            </a:r>
            <a:r>
              <a:rPr sz="1600" spc="-5" dirty="0">
                <a:latin typeface="Carlito"/>
                <a:cs typeface="Carlito"/>
              </a:rPr>
              <a:t>or </a:t>
            </a:r>
            <a:r>
              <a:rPr sz="1600" dirty="0">
                <a:latin typeface="Carlito"/>
                <a:cs typeface="Carlito"/>
              </a:rPr>
              <a:t>XRA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0"/>
              </a:spcBef>
            </a:pPr>
            <a:r>
              <a:rPr spc="-220" dirty="0"/>
              <a:t>Logical</a:t>
            </a:r>
            <a:r>
              <a:rPr spc="-33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ORA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R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Logical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register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memory</a:t>
                      </a:r>
                      <a:r>
                        <a:rPr sz="18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with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accumulator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32530"/>
            <a:ext cx="7432675" cy="2877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1600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contents </a:t>
            </a:r>
            <a:r>
              <a:rPr sz="1600" spc="-5" dirty="0">
                <a:latin typeface="Carlito"/>
                <a:cs typeface="Carlito"/>
              </a:rPr>
              <a:t>of the </a:t>
            </a:r>
            <a:r>
              <a:rPr sz="1600" spc="-10" dirty="0">
                <a:latin typeface="Carlito"/>
                <a:cs typeface="Carlito"/>
              </a:rPr>
              <a:t>accumulator are logically ORed </a:t>
            </a:r>
            <a:r>
              <a:rPr sz="1600" spc="-5" dirty="0">
                <a:latin typeface="Carlito"/>
                <a:cs typeface="Carlito"/>
              </a:rPr>
              <a:t>with the </a:t>
            </a:r>
            <a:r>
              <a:rPr sz="1600" spc="-20" dirty="0">
                <a:latin typeface="Carlito"/>
                <a:cs typeface="Carlito"/>
              </a:rPr>
              <a:t>contents </a:t>
            </a:r>
            <a:r>
              <a:rPr sz="1600" spc="-5" dirty="0">
                <a:latin typeface="Carlito"/>
                <a:cs typeface="Carlito"/>
              </a:rPr>
              <a:t>of the </a:t>
            </a:r>
            <a:r>
              <a:rPr sz="1600" spc="-15" dirty="0">
                <a:latin typeface="Carlito"/>
                <a:cs typeface="Carlito"/>
              </a:rPr>
              <a:t>register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or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</a:pPr>
            <a:r>
              <a:rPr sz="1600" spc="-15" dirty="0">
                <a:latin typeface="Carlito"/>
                <a:cs typeface="Carlito"/>
              </a:rPr>
              <a:t>memory.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1600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result </a:t>
            </a:r>
            <a:r>
              <a:rPr sz="1600" spc="-5" dirty="0">
                <a:latin typeface="Carlito"/>
                <a:cs typeface="Carlito"/>
              </a:rPr>
              <a:t>is placed in the </a:t>
            </a:r>
            <a:r>
              <a:rPr sz="1600" spc="-25" dirty="0">
                <a:latin typeface="Carlito"/>
                <a:cs typeface="Carlito"/>
              </a:rPr>
              <a:t>accumulator.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4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1600" dirty="0">
                <a:latin typeface="Carlito"/>
                <a:cs typeface="Carlito"/>
              </a:rPr>
              <a:t>If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operand </a:t>
            </a:r>
            <a:r>
              <a:rPr sz="1600" spc="-5" dirty="0">
                <a:latin typeface="Carlito"/>
                <a:cs typeface="Carlito"/>
              </a:rPr>
              <a:t>is </a:t>
            </a:r>
            <a:r>
              <a:rPr sz="1600" dirty="0">
                <a:latin typeface="Carlito"/>
                <a:cs typeface="Carlito"/>
              </a:rPr>
              <a:t>a memory </a:t>
            </a:r>
            <a:r>
              <a:rPr sz="1600" spc="-15" dirty="0">
                <a:latin typeface="Carlito"/>
                <a:cs typeface="Carlito"/>
              </a:rPr>
              <a:t>location, </a:t>
            </a:r>
            <a:r>
              <a:rPr sz="1600" spc="-10" dirty="0">
                <a:latin typeface="Carlito"/>
                <a:cs typeface="Carlito"/>
              </a:rPr>
              <a:t>its address </a:t>
            </a:r>
            <a:r>
              <a:rPr sz="1600" spc="-5" dirty="0">
                <a:latin typeface="Carlito"/>
                <a:cs typeface="Carlito"/>
              </a:rPr>
              <a:t>is </a:t>
            </a:r>
            <a:r>
              <a:rPr sz="1600" spc="-10" dirty="0">
                <a:latin typeface="Carlito"/>
                <a:cs typeface="Carlito"/>
              </a:rPr>
              <a:t>specified </a:t>
            </a:r>
            <a:r>
              <a:rPr sz="1600" dirty="0">
                <a:latin typeface="Carlito"/>
                <a:cs typeface="Carlito"/>
              </a:rPr>
              <a:t>by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contents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5" dirty="0">
                <a:latin typeface="Carlito"/>
                <a:cs typeface="Carlito"/>
              </a:rPr>
              <a:t>H-L</a:t>
            </a:r>
            <a:r>
              <a:rPr sz="1600" spc="320" dirty="0">
                <a:latin typeface="Carlito"/>
                <a:cs typeface="Carlito"/>
              </a:rPr>
              <a:t> </a:t>
            </a:r>
            <a:r>
              <a:rPr sz="1600" spc="-40" dirty="0">
                <a:latin typeface="Carlito"/>
                <a:cs typeface="Carlito"/>
              </a:rPr>
              <a:t>pair.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4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1600" dirty="0">
                <a:latin typeface="Carlito"/>
                <a:cs typeface="Carlito"/>
              </a:rPr>
              <a:t>S, </a:t>
            </a:r>
            <a:r>
              <a:rPr sz="1600" spc="-5" dirty="0">
                <a:latin typeface="Carlito"/>
                <a:cs typeface="Carlito"/>
              </a:rPr>
              <a:t>Z, </a:t>
            </a:r>
            <a:r>
              <a:rPr sz="1600" spc="5" dirty="0">
                <a:latin typeface="Carlito"/>
                <a:cs typeface="Carlito"/>
              </a:rPr>
              <a:t>P </a:t>
            </a:r>
            <a:r>
              <a:rPr sz="1600" spc="-10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modified </a:t>
            </a:r>
            <a:r>
              <a:rPr sz="1600" spc="-20" dirty="0">
                <a:latin typeface="Carlito"/>
                <a:cs typeface="Carlito"/>
              </a:rPr>
              <a:t>to </a:t>
            </a:r>
            <a:r>
              <a:rPr sz="1600" spc="-15" dirty="0">
                <a:latin typeface="Carlito"/>
                <a:cs typeface="Carlito"/>
              </a:rPr>
              <a:t>reflect </a:t>
            </a:r>
            <a:r>
              <a:rPr sz="1600" spc="-5" dirty="0">
                <a:latin typeface="Carlito"/>
                <a:cs typeface="Carlito"/>
              </a:rPr>
              <a:t>the</a:t>
            </a:r>
            <a:r>
              <a:rPr sz="1600" spc="1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result.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4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1600" dirty="0">
                <a:latin typeface="Carlito"/>
                <a:cs typeface="Carlito"/>
              </a:rPr>
              <a:t>CY and AC </a:t>
            </a:r>
            <a:r>
              <a:rPr sz="1600" spc="-10" dirty="0">
                <a:latin typeface="Carlito"/>
                <a:cs typeface="Carlito"/>
              </a:rPr>
              <a:t>are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reset.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4A4A4"/>
              </a:buClr>
              <a:buFont typeface="Arial" panose="020B0604020202020204"/>
              <a:buChar char=""/>
            </a:pPr>
            <a:endParaRPr sz="14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1600" b="1" dirty="0">
                <a:latin typeface="Carlito"/>
                <a:cs typeface="Carlito"/>
              </a:rPr>
              <a:t>Example: </a:t>
            </a:r>
            <a:r>
              <a:rPr sz="1600" spc="-5" dirty="0">
                <a:latin typeface="Carlito"/>
                <a:cs typeface="Carlito"/>
              </a:rPr>
              <a:t>ORA </a:t>
            </a:r>
            <a:r>
              <a:rPr sz="1600" dirty="0">
                <a:latin typeface="Carlito"/>
                <a:cs typeface="Carlito"/>
              </a:rPr>
              <a:t>B </a:t>
            </a:r>
            <a:r>
              <a:rPr sz="1600" spc="-5" dirty="0">
                <a:latin typeface="Carlito"/>
                <a:cs typeface="Carlito"/>
              </a:rPr>
              <a:t>or ORA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0"/>
              </a:spcBef>
            </a:pPr>
            <a:r>
              <a:rPr spc="-220" dirty="0"/>
              <a:t>Logical</a:t>
            </a:r>
            <a:r>
              <a:rPr spc="-33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ORI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8-bit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data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Logical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immediate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with</a:t>
                      </a:r>
                      <a:r>
                        <a:rPr sz="1800" spc="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accumulator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192907"/>
            <a:ext cx="8013065" cy="29527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5080" indent="-274320">
              <a:lnSpc>
                <a:spcPts val="2590"/>
              </a:lnSpc>
              <a:spcBef>
                <a:spcPts val="42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contents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accumulator </a:t>
            </a:r>
            <a:r>
              <a:rPr sz="2400" spc="-10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logically </a:t>
            </a:r>
            <a:r>
              <a:rPr sz="2400" spc="-20" dirty="0">
                <a:latin typeface="Carlito"/>
                <a:cs typeface="Carlito"/>
              </a:rPr>
              <a:t>ORed </a:t>
            </a:r>
            <a:r>
              <a:rPr sz="2400" spc="-5" dirty="0">
                <a:latin typeface="Carlito"/>
                <a:cs typeface="Carlito"/>
              </a:rPr>
              <a:t>with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65" dirty="0">
                <a:latin typeface="Carlito"/>
                <a:cs typeface="Carlito"/>
              </a:rPr>
              <a:t>8-  </a:t>
            </a:r>
            <a:r>
              <a:rPr sz="2400" dirty="0">
                <a:latin typeface="Carlito"/>
                <a:cs typeface="Carlito"/>
              </a:rPr>
              <a:t>bit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1480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result </a:t>
            </a:r>
            <a:r>
              <a:rPr sz="2400" dirty="0">
                <a:latin typeface="Carlito"/>
                <a:cs typeface="Carlito"/>
              </a:rPr>
              <a:t>is placed in the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accumulator.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dirty="0">
                <a:latin typeface="Carlito"/>
                <a:cs typeface="Carlito"/>
              </a:rPr>
              <a:t>S, </a:t>
            </a:r>
            <a:r>
              <a:rPr sz="2400" spc="-5" dirty="0">
                <a:latin typeface="Carlito"/>
                <a:cs typeface="Carlito"/>
              </a:rPr>
              <a:t>Z, </a:t>
            </a:r>
            <a:r>
              <a:rPr sz="2400" dirty="0">
                <a:latin typeface="Carlito"/>
                <a:cs typeface="Carlito"/>
              </a:rPr>
              <a:t>P </a:t>
            </a:r>
            <a:r>
              <a:rPr sz="2400" spc="-10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modified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reflect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result.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spc="-5" dirty="0">
                <a:latin typeface="Carlito"/>
                <a:cs typeface="Carlito"/>
              </a:rPr>
              <a:t>CY </a:t>
            </a:r>
            <a:r>
              <a:rPr sz="2400" spc="5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AC are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reset.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  <a:tab pos="1582420" algn="l"/>
              </a:tabLst>
            </a:pPr>
            <a:r>
              <a:rPr sz="2400" b="1" spc="-10" dirty="0">
                <a:latin typeface="Carlito"/>
                <a:cs typeface="Carlito"/>
              </a:rPr>
              <a:t>Example:	</a:t>
            </a:r>
            <a:r>
              <a:rPr sz="2400" spc="-5" dirty="0">
                <a:latin typeface="Carlito"/>
                <a:cs typeface="Carlito"/>
              </a:rPr>
              <a:t>ORI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86H.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0"/>
              </a:spcBef>
            </a:pPr>
            <a:r>
              <a:rPr spc="-220" dirty="0"/>
              <a:t>Logical</a:t>
            </a:r>
            <a:r>
              <a:rPr spc="-33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XRA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R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Logical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XOR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register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memory</a:t>
                      </a:r>
                      <a:r>
                        <a:rPr sz="18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with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accumulator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168523"/>
            <a:ext cx="8034655" cy="303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ts val="2375"/>
              </a:lnSpc>
              <a:spcBef>
                <a:spcPts val="105"/>
              </a:spcBef>
              <a:buClr>
                <a:srgbClr val="A4A4A4"/>
              </a:buClr>
              <a:buSzPct val="93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200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contents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accumulator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spc="-20" dirty="0">
                <a:latin typeface="Carlito"/>
                <a:cs typeface="Carlito"/>
              </a:rPr>
              <a:t>XORed </a:t>
            </a:r>
            <a:r>
              <a:rPr sz="2200" dirty="0">
                <a:latin typeface="Carlito"/>
                <a:cs typeface="Carlito"/>
              </a:rPr>
              <a:t>with the </a:t>
            </a:r>
            <a:r>
              <a:rPr sz="2200" spc="-10" dirty="0">
                <a:latin typeface="Carlito"/>
                <a:cs typeface="Carlito"/>
              </a:rPr>
              <a:t>contents </a:t>
            </a:r>
            <a:r>
              <a:rPr sz="2200" spc="5" dirty="0">
                <a:latin typeface="Carlito"/>
                <a:cs typeface="Carlito"/>
              </a:rPr>
              <a:t>of</a:t>
            </a:r>
            <a:r>
              <a:rPr sz="2200" spc="-1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endParaRPr sz="2200">
              <a:latin typeface="Carlito"/>
              <a:cs typeface="Carlito"/>
            </a:endParaRPr>
          </a:p>
          <a:p>
            <a:pPr marL="287020">
              <a:lnSpc>
                <a:spcPts val="2375"/>
              </a:lnSpc>
            </a:pPr>
            <a:r>
              <a:rPr sz="2200" spc="-10" dirty="0">
                <a:latin typeface="Carlito"/>
                <a:cs typeface="Carlito"/>
              </a:rPr>
              <a:t>register </a:t>
            </a:r>
            <a:r>
              <a:rPr sz="2200" spc="5" dirty="0">
                <a:latin typeface="Carlito"/>
                <a:cs typeface="Carlito"/>
              </a:rPr>
              <a:t>or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memory.</a:t>
            </a:r>
            <a:endParaRPr sz="22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A4A4A4"/>
              </a:buClr>
              <a:buSzPct val="93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20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result </a:t>
            </a:r>
            <a:r>
              <a:rPr sz="2200" dirty="0">
                <a:latin typeface="Carlito"/>
                <a:cs typeface="Carlito"/>
              </a:rPr>
              <a:t>is placed in the</a:t>
            </a:r>
            <a:r>
              <a:rPr sz="2200" spc="-10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accumulator.</a:t>
            </a:r>
            <a:endParaRPr sz="2200">
              <a:latin typeface="Carlito"/>
              <a:cs typeface="Carlito"/>
            </a:endParaRPr>
          </a:p>
          <a:p>
            <a:pPr marL="287020" marR="262890" indent="-274320">
              <a:lnSpc>
                <a:spcPts val="2110"/>
              </a:lnSpc>
              <a:spcBef>
                <a:spcPts val="1185"/>
              </a:spcBef>
              <a:buClr>
                <a:srgbClr val="A4A4A4"/>
              </a:buClr>
              <a:buSzPct val="93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200" dirty="0">
                <a:latin typeface="Carlito"/>
                <a:cs typeface="Carlito"/>
              </a:rPr>
              <a:t>If the </a:t>
            </a:r>
            <a:r>
              <a:rPr sz="2200" spc="-5" dirty="0">
                <a:latin typeface="Carlito"/>
                <a:cs typeface="Carlito"/>
              </a:rPr>
              <a:t>operand </a:t>
            </a:r>
            <a:r>
              <a:rPr sz="2200" dirty="0">
                <a:latin typeface="Carlito"/>
                <a:cs typeface="Carlito"/>
              </a:rPr>
              <a:t>is a </a:t>
            </a:r>
            <a:r>
              <a:rPr sz="2200" spc="5" dirty="0">
                <a:latin typeface="Carlito"/>
                <a:cs typeface="Carlito"/>
              </a:rPr>
              <a:t>memory </a:t>
            </a:r>
            <a:r>
              <a:rPr sz="2200" spc="-5" dirty="0">
                <a:latin typeface="Carlito"/>
                <a:cs typeface="Carlito"/>
              </a:rPr>
              <a:t>location, </a:t>
            </a:r>
            <a:r>
              <a:rPr sz="2200" dirty="0">
                <a:latin typeface="Carlito"/>
                <a:cs typeface="Carlito"/>
              </a:rPr>
              <a:t>its </a:t>
            </a:r>
            <a:r>
              <a:rPr sz="2200" spc="-5" dirty="0">
                <a:latin typeface="Carlito"/>
                <a:cs typeface="Carlito"/>
              </a:rPr>
              <a:t>address </a:t>
            </a:r>
            <a:r>
              <a:rPr sz="2200" dirty="0">
                <a:latin typeface="Carlito"/>
                <a:cs typeface="Carlito"/>
              </a:rPr>
              <a:t>is </a:t>
            </a:r>
            <a:r>
              <a:rPr sz="2200" spc="-5" dirty="0">
                <a:latin typeface="Carlito"/>
                <a:cs typeface="Carlito"/>
              </a:rPr>
              <a:t>specified by</a:t>
            </a:r>
            <a:r>
              <a:rPr sz="2200" spc="-1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  </a:t>
            </a:r>
            <a:r>
              <a:rPr sz="2200" spc="-10" dirty="0">
                <a:latin typeface="Carlito"/>
                <a:cs typeface="Carlito"/>
              </a:rPr>
              <a:t>contents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H-L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50" dirty="0">
                <a:latin typeface="Carlito"/>
                <a:cs typeface="Carlito"/>
              </a:rPr>
              <a:t>pair.</a:t>
            </a:r>
            <a:endParaRPr sz="22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695"/>
              </a:spcBef>
              <a:buClr>
                <a:srgbClr val="A4A4A4"/>
              </a:buClr>
              <a:buSzPct val="93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200" spc="-5" dirty="0">
                <a:latin typeface="Carlito"/>
                <a:cs typeface="Carlito"/>
              </a:rPr>
              <a:t>S, </a:t>
            </a:r>
            <a:r>
              <a:rPr sz="2200" dirty="0">
                <a:latin typeface="Carlito"/>
                <a:cs typeface="Carlito"/>
              </a:rPr>
              <a:t>Z, P </a:t>
            </a:r>
            <a:r>
              <a:rPr sz="2200" spc="-5" dirty="0">
                <a:latin typeface="Carlito"/>
                <a:cs typeface="Carlito"/>
              </a:rPr>
              <a:t>are </a:t>
            </a:r>
            <a:r>
              <a:rPr sz="2200" dirty="0">
                <a:latin typeface="Carlito"/>
                <a:cs typeface="Carlito"/>
              </a:rPr>
              <a:t>modified </a:t>
            </a:r>
            <a:r>
              <a:rPr sz="2200" spc="-10" dirty="0">
                <a:latin typeface="Carlito"/>
                <a:cs typeface="Carlito"/>
              </a:rPr>
              <a:t>to reflect 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result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1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operation.</a:t>
            </a:r>
            <a:endParaRPr sz="22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200" dirty="0">
                <a:latin typeface="Carlito"/>
                <a:cs typeface="Carlito"/>
              </a:rPr>
              <a:t>CY and </a:t>
            </a:r>
            <a:r>
              <a:rPr sz="2200" spc="-15" dirty="0">
                <a:latin typeface="Carlito"/>
                <a:cs typeface="Carlito"/>
              </a:rPr>
              <a:t>AC </a:t>
            </a:r>
            <a:r>
              <a:rPr sz="2200" spc="-10" dirty="0">
                <a:latin typeface="Carlito"/>
                <a:cs typeface="Carlito"/>
              </a:rPr>
              <a:t>are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reset.</a:t>
            </a:r>
            <a:endParaRPr sz="22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890"/>
              </a:spcBef>
              <a:buClr>
                <a:srgbClr val="A4A4A4"/>
              </a:buClr>
              <a:buSzPct val="93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200" b="1" spc="-5" dirty="0">
                <a:latin typeface="Carlito"/>
                <a:cs typeface="Carlito"/>
              </a:rPr>
              <a:t>Example: </a:t>
            </a:r>
            <a:r>
              <a:rPr sz="2200" dirty="0">
                <a:latin typeface="Carlito"/>
                <a:cs typeface="Carlito"/>
              </a:rPr>
              <a:t>XRA B </a:t>
            </a:r>
            <a:r>
              <a:rPr sz="2200" spc="5" dirty="0">
                <a:latin typeface="Carlito"/>
                <a:cs typeface="Carlito"/>
              </a:rPr>
              <a:t>or </a:t>
            </a:r>
            <a:r>
              <a:rPr sz="2200" dirty="0">
                <a:latin typeface="Carlito"/>
                <a:cs typeface="Carlito"/>
              </a:rPr>
              <a:t>XRA</a:t>
            </a:r>
            <a:r>
              <a:rPr sz="2200" spc="-75" dirty="0">
                <a:latin typeface="Carlito"/>
                <a:cs typeface="Carlito"/>
              </a:rPr>
              <a:t> </a:t>
            </a:r>
            <a:r>
              <a:rPr sz="2200" spc="10" dirty="0">
                <a:latin typeface="Carlito"/>
                <a:cs typeface="Carlito"/>
              </a:rPr>
              <a:t>M.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0"/>
              </a:spcBef>
            </a:pPr>
            <a:r>
              <a:rPr spc="-220" dirty="0"/>
              <a:t>Logical</a:t>
            </a:r>
            <a:r>
              <a:rPr spc="-33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XRI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8-bit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data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XOR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immediate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with</a:t>
                      </a:r>
                      <a:r>
                        <a:rPr sz="18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accumulator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774509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accumulator</a:t>
            </a:r>
            <a:r>
              <a:rPr sz="26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XORed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600" spc="95" dirty="0">
                <a:latin typeface="Times New Roman" panose="02020603050405020304"/>
                <a:cs typeface="Times New Roman" panose="02020603050405020304"/>
              </a:rPr>
              <a:t>8-bit</a:t>
            </a:r>
            <a:r>
              <a:rPr sz="26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data.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20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placed</a:t>
            </a:r>
            <a:r>
              <a:rPr sz="2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6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accumulator.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2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S,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Z,</a:t>
            </a:r>
            <a:r>
              <a:rPr sz="2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6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5" dirty="0">
                <a:latin typeface="Times New Roman" panose="02020603050405020304"/>
                <a:cs typeface="Times New Roman" panose="02020603050405020304"/>
              </a:rPr>
              <a:t>modified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5" dirty="0">
                <a:latin typeface="Times New Roman" panose="02020603050405020304"/>
                <a:cs typeface="Times New Roman" panose="02020603050405020304"/>
              </a:rPr>
              <a:t>reflect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result.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20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-200" dirty="0">
                <a:latin typeface="Times New Roman" panose="02020603050405020304"/>
                <a:cs typeface="Times New Roman" panose="02020603050405020304"/>
              </a:rPr>
              <a:t>CY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00" spc="-125" dirty="0">
                <a:latin typeface="Times New Roman" panose="02020603050405020304"/>
                <a:cs typeface="Times New Roman" panose="02020603050405020304"/>
              </a:rPr>
              <a:t>AC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reset.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20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 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XRI</a:t>
            </a:r>
            <a:r>
              <a:rPr sz="26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5" dirty="0">
                <a:latin typeface="Times New Roman" panose="02020603050405020304"/>
                <a:cs typeface="Times New Roman" panose="02020603050405020304"/>
              </a:rPr>
              <a:t>86H.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0"/>
              </a:spcBef>
            </a:pPr>
            <a:r>
              <a:rPr spc="-220" dirty="0"/>
              <a:t>Logical</a:t>
            </a:r>
            <a:r>
              <a:rPr spc="-33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RLC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None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Rotate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accumulator</a:t>
                      </a:r>
                      <a:r>
                        <a:rPr sz="18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left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192907"/>
            <a:ext cx="7523480" cy="29775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347980" indent="-274320">
              <a:lnSpc>
                <a:spcPts val="2590"/>
              </a:lnSpc>
              <a:spcBef>
                <a:spcPts val="42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spc="-15" dirty="0">
                <a:latin typeface="Carlito"/>
                <a:cs typeface="Carlito"/>
              </a:rPr>
              <a:t>Each </a:t>
            </a:r>
            <a:r>
              <a:rPr sz="2400" dirty="0">
                <a:latin typeface="Carlito"/>
                <a:cs typeface="Carlito"/>
              </a:rPr>
              <a:t>binary bit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accumulator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rotated </a:t>
            </a:r>
            <a:r>
              <a:rPr sz="2400" spc="-5" dirty="0">
                <a:latin typeface="Carlito"/>
                <a:cs typeface="Carlito"/>
              </a:rPr>
              <a:t>left </a:t>
            </a:r>
            <a:r>
              <a:rPr sz="2400" dirty="0">
                <a:latin typeface="Carlito"/>
                <a:cs typeface="Carlito"/>
              </a:rPr>
              <a:t>by </a:t>
            </a:r>
            <a:r>
              <a:rPr sz="2400" spc="-120" dirty="0">
                <a:latin typeface="Carlito"/>
                <a:cs typeface="Carlito"/>
              </a:rPr>
              <a:t>one  </a:t>
            </a:r>
            <a:r>
              <a:rPr sz="2400" dirty="0">
                <a:latin typeface="Carlito"/>
                <a:cs typeface="Carlito"/>
              </a:rPr>
              <a:t>position.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ts val="2735"/>
              </a:lnSpc>
              <a:spcBef>
                <a:spcPts val="880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spc="-5" dirty="0">
                <a:latin typeface="Carlito"/>
                <a:cs typeface="Carlito"/>
              </a:rPr>
              <a:t>Bit </a:t>
            </a:r>
            <a:r>
              <a:rPr sz="2400" dirty="0">
                <a:latin typeface="Carlito"/>
                <a:cs typeface="Carlito"/>
              </a:rPr>
              <a:t>D7 is placed in the position of D0 as </a:t>
            </a:r>
            <a:r>
              <a:rPr sz="2400" spc="-10" dirty="0">
                <a:latin typeface="Carlito"/>
                <a:cs typeface="Carlito"/>
              </a:rPr>
              <a:t>well </a:t>
            </a:r>
            <a:r>
              <a:rPr sz="2400" dirty="0">
                <a:latin typeface="Carlito"/>
                <a:cs typeface="Carlito"/>
              </a:rPr>
              <a:t>as in the</a:t>
            </a:r>
            <a:r>
              <a:rPr sz="2400" spc="-225" dirty="0">
                <a:latin typeface="Carlito"/>
                <a:cs typeface="Carlito"/>
              </a:rPr>
              <a:t> </a:t>
            </a:r>
            <a:r>
              <a:rPr sz="2400" spc="-55" dirty="0">
                <a:latin typeface="Carlito"/>
                <a:cs typeface="Carlito"/>
              </a:rPr>
              <a:t>Carry</a:t>
            </a:r>
            <a:endParaRPr sz="2400">
              <a:latin typeface="Carlito"/>
              <a:cs typeface="Carlito"/>
            </a:endParaRPr>
          </a:p>
          <a:p>
            <a:pPr marL="287020">
              <a:lnSpc>
                <a:spcPts val="2735"/>
              </a:lnSpc>
            </a:pPr>
            <a:r>
              <a:rPr sz="2400" dirty="0">
                <a:latin typeface="Carlito"/>
                <a:cs typeface="Carlito"/>
              </a:rPr>
              <a:t>flag.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910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spc="-10" dirty="0">
                <a:latin typeface="Carlito"/>
                <a:cs typeface="Carlito"/>
              </a:rPr>
              <a:t>CY </a:t>
            </a:r>
            <a:r>
              <a:rPr sz="2400" dirty="0">
                <a:latin typeface="Carlito"/>
                <a:cs typeface="Carlito"/>
              </a:rPr>
              <a:t>is modified </a:t>
            </a:r>
            <a:r>
              <a:rPr sz="2400" spc="-5" dirty="0">
                <a:latin typeface="Carlito"/>
                <a:cs typeface="Carlito"/>
              </a:rPr>
              <a:t>according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bit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D7.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91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dirty="0">
                <a:latin typeface="Carlito"/>
                <a:cs typeface="Carlito"/>
              </a:rPr>
              <a:t>S, </a:t>
            </a:r>
            <a:r>
              <a:rPr sz="2400" spc="-5" dirty="0">
                <a:latin typeface="Carlito"/>
                <a:cs typeface="Carlito"/>
              </a:rPr>
              <a:t>Z, </a:t>
            </a:r>
            <a:r>
              <a:rPr sz="2400" spc="-145" dirty="0">
                <a:latin typeface="Carlito"/>
                <a:cs typeface="Carlito"/>
              </a:rPr>
              <a:t>P, </a:t>
            </a:r>
            <a:r>
              <a:rPr sz="2400" spc="-15" dirty="0">
                <a:latin typeface="Carlito"/>
                <a:cs typeface="Carlito"/>
              </a:rPr>
              <a:t>AC </a:t>
            </a:r>
            <a:r>
              <a:rPr sz="2400" spc="-10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not</a:t>
            </a:r>
            <a:r>
              <a:rPr sz="2400" spc="8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affected.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91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b="1" spc="-10" dirty="0">
                <a:latin typeface="Carlito"/>
                <a:cs typeface="Carlito"/>
              </a:rPr>
              <a:t>Example:</a:t>
            </a:r>
            <a:r>
              <a:rPr sz="2400" b="1" spc="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RLC.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0"/>
              </a:spcBef>
            </a:pPr>
            <a:r>
              <a:rPr spc="-220" dirty="0"/>
              <a:t>Logical</a:t>
            </a:r>
            <a:r>
              <a:rPr spc="-33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RRC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None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Rotate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accumulator</a:t>
                      </a:r>
                      <a:r>
                        <a:rPr sz="18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right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192907"/>
            <a:ext cx="7523480" cy="29775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182880" indent="-274320">
              <a:lnSpc>
                <a:spcPts val="2590"/>
              </a:lnSpc>
              <a:spcBef>
                <a:spcPts val="42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spc="-15" dirty="0">
                <a:latin typeface="Carlito"/>
                <a:cs typeface="Carlito"/>
              </a:rPr>
              <a:t>Each </a:t>
            </a:r>
            <a:r>
              <a:rPr sz="2400" dirty="0">
                <a:latin typeface="Carlito"/>
                <a:cs typeface="Carlito"/>
              </a:rPr>
              <a:t>binary bit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accumulator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rotated </a:t>
            </a:r>
            <a:r>
              <a:rPr sz="2400" spc="-5" dirty="0">
                <a:latin typeface="Carlito"/>
                <a:cs typeface="Carlito"/>
              </a:rPr>
              <a:t>right </a:t>
            </a:r>
            <a:r>
              <a:rPr sz="2400" dirty="0">
                <a:latin typeface="Carlito"/>
                <a:cs typeface="Carlito"/>
              </a:rPr>
              <a:t>by </a:t>
            </a:r>
            <a:r>
              <a:rPr sz="2400" spc="-114" dirty="0">
                <a:latin typeface="Carlito"/>
                <a:cs typeface="Carlito"/>
              </a:rPr>
              <a:t>one  </a:t>
            </a:r>
            <a:r>
              <a:rPr sz="2400" dirty="0">
                <a:latin typeface="Carlito"/>
                <a:cs typeface="Carlito"/>
              </a:rPr>
              <a:t>position.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ts val="2735"/>
              </a:lnSpc>
              <a:spcBef>
                <a:spcPts val="880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spc="-5" dirty="0">
                <a:latin typeface="Carlito"/>
                <a:cs typeface="Carlito"/>
              </a:rPr>
              <a:t>Bit </a:t>
            </a:r>
            <a:r>
              <a:rPr sz="2400" dirty="0">
                <a:latin typeface="Carlito"/>
                <a:cs typeface="Carlito"/>
              </a:rPr>
              <a:t>D0 is placed in the position of D7 as </a:t>
            </a:r>
            <a:r>
              <a:rPr sz="2400" spc="-10" dirty="0">
                <a:latin typeface="Carlito"/>
                <a:cs typeface="Carlito"/>
              </a:rPr>
              <a:t>well </a:t>
            </a:r>
            <a:r>
              <a:rPr sz="2400" dirty="0">
                <a:latin typeface="Carlito"/>
                <a:cs typeface="Carlito"/>
              </a:rPr>
              <a:t>as in the</a:t>
            </a:r>
            <a:r>
              <a:rPr sz="2400" spc="-225" dirty="0">
                <a:latin typeface="Carlito"/>
                <a:cs typeface="Carlito"/>
              </a:rPr>
              <a:t> </a:t>
            </a:r>
            <a:r>
              <a:rPr sz="2400" spc="-55" dirty="0">
                <a:latin typeface="Carlito"/>
                <a:cs typeface="Carlito"/>
              </a:rPr>
              <a:t>Carry</a:t>
            </a:r>
            <a:endParaRPr sz="2400">
              <a:latin typeface="Carlito"/>
              <a:cs typeface="Carlito"/>
            </a:endParaRPr>
          </a:p>
          <a:p>
            <a:pPr marL="287020">
              <a:lnSpc>
                <a:spcPts val="2735"/>
              </a:lnSpc>
            </a:pPr>
            <a:r>
              <a:rPr sz="2400" dirty="0">
                <a:latin typeface="Carlito"/>
                <a:cs typeface="Carlito"/>
              </a:rPr>
              <a:t>flag.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910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spc="-10" dirty="0">
                <a:latin typeface="Carlito"/>
                <a:cs typeface="Carlito"/>
              </a:rPr>
              <a:t>CY </a:t>
            </a:r>
            <a:r>
              <a:rPr sz="2400" dirty="0">
                <a:latin typeface="Carlito"/>
                <a:cs typeface="Carlito"/>
              </a:rPr>
              <a:t>is modified </a:t>
            </a:r>
            <a:r>
              <a:rPr sz="2400" spc="-5" dirty="0">
                <a:latin typeface="Carlito"/>
                <a:cs typeface="Carlito"/>
              </a:rPr>
              <a:t>according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bit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D0.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91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dirty="0">
                <a:latin typeface="Carlito"/>
                <a:cs typeface="Carlito"/>
              </a:rPr>
              <a:t>S, </a:t>
            </a:r>
            <a:r>
              <a:rPr sz="2400" spc="-5" dirty="0">
                <a:latin typeface="Carlito"/>
                <a:cs typeface="Carlito"/>
              </a:rPr>
              <a:t>Z, </a:t>
            </a:r>
            <a:r>
              <a:rPr sz="2400" spc="-145" dirty="0">
                <a:latin typeface="Carlito"/>
                <a:cs typeface="Carlito"/>
              </a:rPr>
              <a:t>P, </a:t>
            </a:r>
            <a:r>
              <a:rPr sz="2400" spc="-15" dirty="0">
                <a:latin typeface="Carlito"/>
                <a:cs typeface="Carlito"/>
              </a:rPr>
              <a:t>AC </a:t>
            </a:r>
            <a:r>
              <a:rPr sz="2400" spc="-10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not</a:t>
            </a:r>
            <a:r>
              <a:rPr sz="2400" spc="8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affected.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91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b="1" spc="-10" dirty="0">
                <a:latin typeface="Carlito"/>
                <a:cs typeface="Carlito"/>
              </a:rPr>
              <a:t>Example:</a:t>
            </a:r>
            <a:r>
              <a:rPr sz="2400" b="1" spc="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RRC.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5746" y="180085"/>
            <a:ext cx="425323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25" dirty="0"/>
              <a:t>Data </a:t>
            </a:r>
            <a:r>
              <a:rPr spc="-229" dirty="0"/>
              <a:t>Transfer</a:t>
            </a:r>
            <a:r>
              <a:rPr spc="-37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2000" y="838200"/>
          <a:ext cx="7885430" cy="1285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0185"/>
                <a:gridCol w="2012315"/>
                <a:gridCol w="4392930"/>
              </a:tblGrid>
              <a:tr h="370840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914908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MOV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 marR="1129030" algn="l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spc="-5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d,</a:t>
                      </a:r>
                      <a:r>
                        <a:rPr lang="en-US" sz="1800" spc="-5" dirty="0">
                          <a:latin typeface="Carlito"/>
                          <a:cs typeface="Carlito"/>
                        </a:rPr>
                        <a:t> R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s 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Rd, M  M,</a:t>
                      </a:r>
                      <a:r>
                        <a:rPr sz="18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Rs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Copy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from source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destination.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6920" y="2285999"/>
            <a:ext cx="8267065" cy="3765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955">
              <a:lnSpc>
                <a:spcPts val="2375"/>
              </a:lnSpc>
              <a:spcBef>
                <a:spcPts val="105"/>
              </a:spcBef>
              <a:buClr>
                <a:srgbClr val="A4A4A4"/>
              </a:buClr>
              <a:buSzPct val="93000"/>
              <a:buFont typeface="Arial" panose="020B0604020202020204"/>
              <a:buChar char=""/>
              <a:tabLst>
                <a:tab pos="287020" algn="l"/>
                <a:tab pos="287655" algn="l"/>
              </a:tabLst>
            </a:pPr>
            <a:r>
              <a:rPr sz="2200" spc="-5" dirty="0">
                <a:latin typeface="Carlito"/>
                <a:cs typeface="Carlito"/>
              </a:rPr>
              <a:t>This </a:t>
            </a:r>
            <a:r>
              <a:rPr sz="2200" dirty="0">
                <a:latin typeface="Carlito"/>
                <a:cs typeface="Carlito"/>
              </a:rPr>
              <a:t>instruction </a:t>
            </a:r>
            <a:r>
              <a:rPr sz="2200" spc="-5" dirty="0">
                <a:latin typeface="Carlito"/>
                <a:cs typeface="Carlito"/>
              </a:rPr>
              <a:t>copies 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contents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source </a:t>
            </a:r>
            <a:r>
              <a:rPr sz="2200" spc="-10" dirty="0">
                <a:latin typeface="Carlito"/>
                <a:cs typeface="Carlito"/>
              </a:rPr>
              <a:t>register </a:t>
            </a:r>
            <a:r>
              <a:rPr sz="2200" spc="-15" dirty="0">
                <a:latin typeface="Carlito"/>
                <a:cs typeface="Carlito"/>
              </a:rPr>
              <a:t>into</a:t>
            </a:r>
            <a:r>
              <a:rPr sz="2200" spc="-19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endParaRPr sz="2200">
              <a:latin typeface="Carlito"/>
              <a:cs typeface="Carlito"/>
            </a:endParaRPr>
          </a:p>
          <a:p>
            <a:pPr marL="287020">
              <a:lnSpc>
                <a:spcPts val="2375"/>
              </a:lnSpc>
            </a:pPr>
            <a:r>
              <a:rPr sz="2200" spc="-5" dirty="0">
                <a:latin typeface="Carlito"/>
                <a:cs typeface="Carlito"/>
              </a:rPr>
              <a:t>destination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35" dirty="0">
                <a:latin typeface="Carlito"/>
                <a:cs typeface="Carlito"/>
              </a:rPr>
              <a:t>register.</a:t>
            </a:r>
            <a:endParaRPr sz="2200">
              <a:latin typeface="Carlito"/>
              <a:cs typeface="Carlito"/>
            </a:endParaRPr>
          </a:p>
          <a:p>
            <a:pPr marL="287020" indent="-274955">
              <a:lnSpc>
                <a:spcPct val="100000"/>
              </a:lnSpc>
              <a:spcBef>
                <a:spcPts val="1875"/>
              </a:spcBef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7020" algn="l"/>
                <a:tab pos="287655" algn="l"/>
              </a:tabLst>
            </a:pPr>
            <a:r>
              <a:rPr sz="2200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contents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source </a:t>
            </a:r>
            <a:r>
              <a:rPr sz="2200" spc="-10" dirty="0">
                <a:latin typeface="Carlito"/>
                <a:cs typeface="Carlito"/>
              </a:rPr>
              <a:t>register are </a:t>
            </a:r>
            <a:r>
              <a:rPr sz="2200" dirty="0">
                <a:latin typeface="Carlito"/>
                <a:cs typeface="Carlito"/>
              </a:rPr>
              <a:t>not</a:t>
            </a:r>
            <a:r>
              <a:rPr sz="2200" spc="-13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altered.</a:t>
            </a:r>
            <a:endParaRPr sz="2200">
              <a:latin typeface="Carlito"/>
              <a:cs typeface="Carlito"/>
            </a:endParaRPr>
          </a:p>
          <a:p>
            <a:pPr marL="287020" indent="-274955">
              <a:lnSpc>
                <a:spcPts val="2375"/>
              </a:lnSpc>
              <a:spcBef>
                <a:spcPts val="1875"/>
              </a:spcBef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7020" algn="l"/>
                <a:tab pos="287655" algn="l"/>
              </a:tabLst>
            </a:pPr>
            <a:r>
              <a:rPr sz="2200" dirty="0">
                <a:latin typeface="Carlito"/>
                <a:cs typeface="Carlito"/>
              </a:rPr>
              <a:t>If one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operands </a:t>
            </a:r>
            <a:r>
              <a:rPr sz="2200" dirty="0">
                <a:latin typeface="Carlito"/>
                <a:cs typeface="Carlito"/>
              </a:rPr>
              <a:t>is </a:t>
            </a:r>
            <a:r>
              <a:rPr sz="2200" spc="5" dirty="0">
                <a:latin typeface="Carlito"/>
                <a:cs typeface="Carlito"/>
              </a:rPr>
              <a:t>a memory </a:t>
            </a:r>
            <a:r>
              <a:rPr sz="2200" spc="-5" dirty="0">
                <a:latin typeface="Carlito"/>
                <a:cs typeface="Carlito"/>
              </a:rPr>
              <a:t>location, </a:t>
            </a:r>
            <a:r>
              <a:rPr sz="2200" dirty="0">
                <a:latin typeface="Carlito"/>
                <a:cs typeface="Carlito"/>
              </a:rPr>
              <a:t>its </a:t>
            </a:r>
            <a:r>
              <a:rPr sz="2200" spc="-5" dirty="0">
                <a:latin typeface="Carlito"/>
                <a:cs typeface="Carlito"/>
              </a:rPr>
              <a:t>location </a:t>
            </a:r>
            <a:r>
              <a:rPr sz="2200" dirty="0">
                <a:latin typeface="Carlito"/>
                <a:cs typeface="Carlito"/>
              </a:rPr>
              <a:t>is specified</a:t>
            </a:r>
            <a:r>
              <a:rPr sz="2200" spc="-2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by</a:t>
            </a:r>
            <a:endParaRPr sz="2200">
              <a:latin typeface="Carlito"/>
              <a:cs typeface="Carlito"/>
            </a:endParaRPr>
          </a:p>
          <a:p>
            <a:pPr marL="287020">
              <a:lnSpc>
                <a:spcPts val="2375"/>
              </a:lnSpc>
            </a:pPr>
            <a:r>
              <a:rPr sz="2200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contents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HL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registers.</a:t>
            </a:r>
            <a:endParaRPr sz="2200">
              <a:latin typeface="Carlito"/>
              <a:cs typeface="Carlito"/>
            </a:endParaRPr>
          </a:p>
          <a:p>
            <a:pPr marL="287020" indent="-274955">
              <a:lnSpc>
                <a:spcPct val="100000"/>
              </a:lnSpc>
              <a:spcBef>
                <a:spcPts val="1870"/>
              </a:spcBef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7020" algn="l"/>
                <a:tab pos="287655" algn="l"/>
              </a:tabLst>
            </a:pPr>
            <a:r>
              <a:rPr sz="2200" b="1" spc="-5" dirty="0">
                <a:latin typeface="Carlito"/>
                <a:cs typeface="Carlito"/>
              </a:rPr>
              <a:t>Example: </a:t>
            </a:r>
            <a:r>
              <a:rPr sz="2200" dirty="0">
                <a:latin typeface="Carlito"/>
                <a:cs typeface="Carlito"/>
              </a:rPr>
              <a:t>MOV </a:t>
            </a:r>
            <a:r>
              <a:rPr sz="2200" spc="-15" dirty="0">
                <a:latin typeface="Carlito"/>
                <a:cs typeface="Carlito"/>
              </a:rPr>
              <a:t>B,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C</a:t>
            </a:r>
            <a:endParaRPr sz="2200">
              <a:latin typeface="Carlito"/>
              <a:cs typeface="Carlito"/>
            </a:endParaRPr>
          </a:p>
          <a:p>
            <a:pPr marL="351155" indent="-339090">
              <a:lnSpc>
                <a:spcPct val="100000"/>
              </a:lnSpc>
              <a:spcBef>
                <a:spcPts val="1875"/>
              </a:spcBef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351155" algn="l"/>
                <a:tab pos="351790" algn="l"/>
              </a:tabLst>
            </a:pPr>
            <a:r>
              <a:rPr sz="2200" dirty="0">
                <a:latin typeface="Carlito"/>
                <a:cs typeface="Carlito"/>
              </a:rPr>
              <a:t>MOV </a:t>
            </a:r>
            <a:r>
              <a:rPr sz="2200" spc="-15" dirty="0">
                <a:latin typeface="Carlito"/>
                <a:cs typeface="Carlito"/>
              </a:rPr>
              <a:t>B,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M</a:t>
            </a:r>
            <a:endParaRPr sz="2200">
              <a:latin typeface="Carlito"/>
              <a:cs typeface="Carlito"/>
            </a:endParaRPr>
          </a:p>
          <a:p>
            <a:pPr marL="287020" indent="-274955">
              <a:lnSpc>
                <a:spcPct val="100000"/>
              </a:lnSpc>
              <a:spcBef>
                <a:spcPts val="1875"/>
              </a:spcBef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7020" algn="l"/>
                <a:tab pos="287655" algn="l"/>
              </a:tabLst>
            </a:pPr>
            <a:r>
              <a:rPr sz="2200" dirty="0">
                <a:latin typeface="Carlito"/>
                <a:cs typeface="Carlito"/>
              </a:rPr>
              <a:t>MOV </a:t>
            </a:r>
            <a:r>
              <a:rPr sz="2200" spc="5" dirty="0">
                <a:latin typeface="Carlito"/>
                <a:cs typeface="Carlito"/>
              </a:rPr>
              <a:t>M,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C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0"/>
              </a:spcBef>
            </a:pPr>
            <a:r>
              <a:rPr spc="-220" dirty="0"/>
              <a:t>Logical</a:t>
            </a:r>
            <a:r>
              <a:rPr spc="-33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RAL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None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Rotate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accumulator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left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through</a:t>
                      </a:r>
                      <a:r>
                        <a:rPr sz="1800" spc="1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carry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192907"/>
            <a:ext cx="8012430" cy="29775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836295" indent="-274320">
              <a:lnSpc>
                <a:spcPts val="2590"/>
              </a:lnSpc>
              <a:spcBef>
                <a:spcPts val="42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spc="-15" dirty="0">
                <a:latin typeface="Carlito"/>
                <a:cs typeface="Carlito"/>
              </a:rPr>
              <a:t>Each </a:t>
            </a:r>
            <a:r>
              <a:rPr sz="2400" dirty="0">
                <a:latin typeface="Carlito"/>
                <a:cs typeface="Carlito"/>
              </a:rPr>
              <a:t>binary bit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accumulator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rotated </a:t>
            </a:r>
            <a:r>
              <a:rPr sz="2400" spc="-5" dirty="0">
                <a:latin typeface="Carlito"/>
                <a:cs typeface="Carlito"/>
              </a:rPr>
              <a:t>left </a:t>
            </a:r>
            <a:r>
              <a:rPr sz="2400" dirty="0">
                <a:latin typeface="Carlito"/>
                <a:cs typeface="Carlito"/>
              </a:rPr>
              <a:t>by </a:t>
            </a:r>
            <a:r>
              <a:rPr sz="2400" spc="-120" dirty="0">
                <a:latin typeface="Carlito"/>
                <a:cs typeface="Carlito"/>
              </a:rPr>
              <a:t>one  </a:t>
            </a:r>
            <a:r>
              <a:rPr sz="2400" dirty="0">
                <a:latin typeface="Carlito"/>
                <a:cs typeface="Carlito"/>
              </a:rPr>
              <a:t>position </a:t>
            </a:r>
            <a:r>
              <a:rPr sz="2400" spc="-5" dirty="0">
                <a:latin typeface="Carlito"/>
                <a:cs typeface="Carlito"/>
              </a:rPr>
              <a:t>through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Carry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flag.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ts val="2735"/>
              </a:lnSpc>
              <a:spcBef>
                <a:spcPts val="880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spc="-5" dirty="0">
                <a:latin typeface="Carlito"/>
                <a:cs typeface="Carlito"/>
              </a:rPr>
              <a:t>Bit </a:t>
            </a:r>
            <a:r>
              <a:rPr sz="2400" dirty="0">
                <a:latin typeface="Carlito"/>
                <a:cs typeface="Carlito"/>
              </a:rPr>
              <a:t>D7 is placed in the </a:t>
            </a:r>
            <a:r>
              <a:rPr sz="2400" spc="-5" dirty="0">
                <a:latin typeface="Carlito"/>
                <a:cs typeface="Carlito"/>
              </a:rPr>
              <a:t>Carry </a:t>
            </a:r>
            <a:r>
              <a:rPr sz="2400" spc="5" dirty="0">
                <a:latin typeface="Carlito"/>
                <a:cs typeface="Carlito"/>
              </a:rPr>
              <a:t>flag,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5" dirty="0">
                <a:latin typeface="Carlito"/>
                <a:cs typeface="Carlito"/>
              </a:rPr>
              <a:t>Carry </a:t>
            </a:r>
            <a:r>
              <a:rPr sz="2400" dirty="0">
                <a:latin typeface="Carlito"/>
                <a:cs typeface="Carlito"/>
              </a:rPr>
              <a:t>flag is placed</a:t>
            </a:r>
            <a:r>
              <a:rPr sz="2400" spc="-155" dirty="0">
                <a:latin typeface="Carlito"/>
                <a:cs typeface="Carlito"/>
              </a:rPr>
              <a:t> </a:t>
            </a:r>
            <a:r>
              <a:rPr sz="2400" spc="-125" dirty="0">
                <a:latin typeface="Carlito"/>
                <a:cs typeface="Carlito"/>
              </a:rPr>
              <a:t>in</a:t>
            </a:r>
            <a:endParaRPr sz="2400">
              <a:latin typeface="Carlito"/>
              <a:cs typeface="Carlito"/>
            </a:endParaRPr>
          </a:p>
          <a:p>
            <a:pPr marL="287020">
              <a:lnSpc>
                <a:spcPts val="2735"/>
              </a:lnSpc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least significant </a:t>
            </a:r>
            <a:r>
              <a:rPr sz="2400" dirty="0">
                <a:latin typeface="Carlito"/>
                <a:cs typeface="Carlito"/>
              </a:rPr>
              <a:t>position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D0.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910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spc="-10" dirty="0">
                <a:latin typeface="Carlito"/>
                <a:cs typeface="Carlito"/>
              </a:rPr>
              <a:t>CY </a:t>
            </a:r>
            <a:r>
              <a:rPr sz="2400" dirty="0">
                <a:latin typeface="Carlito"/>
                <a:cs typeface="Carlito"/>
              </a:rPr>
              <a:t>is modified </a:t>
            </a:r>
            <a:r>
              <a:rPr sz="2400" spc="-5" dirty="0">
                <a:latin typeface="Carlito"/>
                <a:cs typeface="Carlito"/>
              </a:rPr>
              <a:t>according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bit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D7.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91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dirty="0">
                <a:latin typeface="Carlito"/>
                <a:cs typeface="Carlito"/>
              </a:rPr>
              <a:t>S, </a:t>
            </a:r>
            <a:r>
              <a:rPr sz="2400" spc="-5" dirty="0">
                <a:latin typeface="Carlito"/>
                <a:cs typeface="Carlito"/>
              </a:rPr>
              <a:t>Z, </a:t>
            </a:r>
            <a:r>
              <a:rPr sz="2400" spc="-145" dirty="0">
                <a:latin typeface="Carlito"/>
                <a:cs typeface="Carlito"/>
              </a:rPr>
              <a:t>P, </a:t>
            </a:r>
            <a:r>
              <a:rPr sz="2400" spc="-15" dirty="0">
                <a:latin typeface="Carlito"/>
                <a:cs typeface="Carlito"/>
              </a:rPr>
              <a:t>AC </a:t>
            </a:r>
            <a:r>
              <a:rPr sz="2400" spc="-10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not</a:t>
            </a:r>
            <a:r>
              <a:rPr sz="2400" spc="9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affected.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91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b="1" spc="-10" dirty="0">
                <a:latin typeface="Carlito"/>
                <a:cs typeface="Carlito"/>
              </a:rPr>
              <a:t>Example:</a:t>
            </a:r>
            <a:r>
              <a:rPr sz="2400" b="1" spc="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RAL.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0"/>
              </a:spcBef>
            </a:pPr>
            <a:r>
              <a:rPr spc="-220" dirty="0"/>
              <a:t>Logical</a:t>
            </a:r>
            <a:r>
              <a:rPr spc="-33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RAR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None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Rotate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accumulator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right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through</a:t>
                      </a:r>
                      <a:r>
                        <a:rPr sz="1800" spc="1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carry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192907"/>
            <a:ext cx="8012430" cy="29775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671830" indent="-274320">
              <a:lnSpc>
                <a:spcPts val="2590"/>
              </a:lnSpc>
              <a:spcBef>
                <a:spcPts val="42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spc="-15" dirty="0">
                <a:latin typeface="Carlito"/>
                <a:cs typeface="Carlito"/>
              </a:rPr>
              <a:t>Each </a:t>
            </a:r>
            <a:r>
              <a:rPr sz="2400" dirty="0">
                <a:latin typeface="Carlito"/>
                <a:cs typeface="Carlito"/>
              </a:rPr>
              <a:t>binary bit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accumulator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rotated </a:t>
            </a:r>
            <a:r>
              <a:rPr sz="2400" spc="-5" dirty="0">
                <a:latin typeface="Carlito"/>
                <a:cs typeface="Carlito"/>
              </a:rPr>
              <a:t>right </a:t>
            </a:r>
            <a:r>
              <a:rPr sz="2400" dirty="0">
                <a:latin typeface="Carlito"/>
                <a:cs typeface="Carlito"/>
              </a:rPr>
              <a:t>by </a:t>
            </a:r>
            <a:r>
              <a:rPr sz="2400" spc="-114" dirty="0">
                <a:latin typeface="Carlito"/>
                <a:cs typeface="Carlito"/>
              </a:rPr>
              <a:t>one  </a:t>
            </a:r>
            <a:r>
              <a:rPr sz="2400" dirty="0">
                <a:latin typeface="Carlito"/>
                <a:cs typeface="Carlito"/>
              </a:rPr>
              <a:t>position </a:t>
            </a:r>
            <a:r>
              <a:rPr sz="2400" spc="-5" dirty="0">
                <a:latin typeface="Carlito"/>
                <a:cs typeface="Carlito"/>
              </a:rPr>
              <a:t>through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Carry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flag.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ts val="2735"/>
              </a:lnSpc>
              <a:spcBef>
                <a:spcPts val="880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spc="-5" dirty="0">
                <a:latin typeface="Carlito"/>
                <a:cs typeface="Carlito"/>
              </a:rPr>
              <a:t>Bit </a:t>
            </a:r>
            <a:r>
              <a:rPr sz="2400" dirty="0">
                <a:latin typeface="Carlito"/>
                <a:cs typeface="Carlito"/>
              </a:rPr>
              <a:t>D0 is placed in the </a:t>
            </a:r>
            <a:r>
              <a:rPr sz="2400" spc="-5" dirty="0">
                <a:latin typeface="Carlito"/>
                <a:cs typeface="Carlito"/>
              </a:rPr>
              <a:t>Carry </a:t>
            </a:r>
            <a:r>
              <a:rPr sz="2400" spc="5" dirty="0">
                <a:latin typeface="Carlito"/>
                <a:cs typeface="Carlito"/>
              </a:rPr>
              <a:t>flag,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5" dirty="0">
                <a:latin typeface="Carlito"/>
                <a:cs typeface="Carlito"/>
              </a:rPr>
              <a:t>Carry </a:t>
            </a:r>
            <a:r>
              <a:rPr sz="2400" dirty="0">
                <a:latin typeface="Carlito"/>
                <a:cs typeface="Carlito"/>
              </a:rPr>
              <a:t>flag is placed</a:t>
            </a:r>
            <a:r>
              <a:rPr sz="2400" spc="-155" dirty="0">
                <a:latin typeface="Carlito"/>
                <a:cs typeface="Carlito"/>
              </a:rPr>
              <a:t> </a:t>
            </a:r>
            <a:r>
              <a:rPr sz="2400" spc="-125" dirty="0">
                <a:latin typeface="Carlito"/>
                <a:cs typeface="Carlito"/>
              </a:rPr>
              <a:t>in</a:t>
            </a:r>
            <a:endParaRPr sz="2400">
              <a:latin typeface="Carlito"/>
              <a:cs typeface="Carlito"/>
            </a:endParaRPr>
          </a:p>
          <a:p>
            <a:pPr marL="287020">
              <a:lnSpc>
                <a:spcPts val="2735"/>
              </a:lnSpc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most </a:t>
            </a:r>
            <a:r>
              <a:rPr sz="2400" spc="-5" dirty="0">
                <a:latin typeface="Carlito"/>
                <a:cs typeface="Carlito"/>
              </a:rPr>
              <a:t>significant </a:t>
            </a:r>
            <a:r>
              <a:rPr sz="2400" dirty="0">
                <a:latin typeface="Carlito"/>
                <a:cs typeface="Carlito"/>
              </a:rPr>
              <a:t>position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D7.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910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spc="-10" dirty="0">
                <a:latin typeface="Carlito"/>
                <a:cs typeface="Carlito"/>
              </a:rPr>
              <a:t>CY </a:t>
            </a:r>
            <a:r>
              <a:rPr sz="2400" dirty="0">
                <a:latin typeface="Carlito"/>
                <a:cs typeface="Carlito"/>
              </a:rPr>
              <a:t>is modified </a:t>
            </a:r>
            <a:r>
              <a:rPr sz="2400" spc="-5" dirty="0">
                <a:latin typeface="Carlito"/>
                <a:cs typeface="Carlito"/>
              </a:rPr>
              <a:t>according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bit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D0.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91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dirty="0">
                <a:latin typeface="Carlito"/>
                <a:cs typeface="Carlito"/>
              </a:rPr>
              <a:t>S, </a:t>
            </a:r>
            <a:r>
              <a:rPr sz="2400" spc="-5" dirty="0">
                <a:latin typeface="Carlito"/>
                <a:cs typeface="Carlito"/>
              </a:rPr>
              <a:t>Z, </a:t>
            </a:r>
            <a:r>
              <a:rPr sz="2400" spc="-145" dirty="0">
                <a:latin typeface="Carlito"/>
                <a:cs typeface="Carlito"/>
              </a:rPr>
              <a:t>P, </a:t>
            </a:r>
            <a:r>
              <a:rPr sz="2400" spc="-15" dirty="0">
                <a:latin typeface="Carlito"/>
                <a:cs typeface="Carlito"/>
              </a:rPr>
              <a:t>AC </a:t>
            </a:r>
            <a:r>
              <a:rPr sz="2400" spc="-10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not</a:t>
            </a:r>
            <a:r>
              <a:rPr sz="2400" spc="9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affected.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915"/>
              </a:spcBef>
              <a:buClr>
                <a:srgbClr val="A4A4A4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b="1" spc="-10" dirty="0">
                <a:latin typeface="Carlito"/>
                <a:cs typeface="Carlito"/>
              </a:rPr>
              <a:t>Example:</a:t>
            </a:r>
            <a:r>
              <a:rPr sz="2400" b="1" spc="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RAR.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0"/>
              </a:spcBef>
            </a:pPr>
            <a:r>
              <a:rPr spc="-220" dirty="0"/>
              <a:t>Logical</a:t>
            </a:r>
            <a:r>
              <a:rPr spc="-33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CMA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None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Complement</a:t>
                      </a:r>
                      <a:r>
                        <a:rPr sz="18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accumulator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2995904"/>
            <a:ext cx="7687945" cy="1901825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9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6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accumulator</a:t>
            </a:r>
            <a:r>
              <a:rPr sz="26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5" dirty="0">
                <a:latin typeface="Times New Roman" panose="02020603050405020304"/>
                <a:cs typeface="Times New Roman" panose="02020603050405020304"/>
              </a:rPr>
              <a:t>complemented.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8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55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flags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affected.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80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</a:t>
            </a:r>
            <a:r>
              <a:rPr sz="26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40" dirty="0">
                <a:latin typeface="Times New Roman" panose="02020603050405020304"/>
                <a:cs typeface="Times New Roman" panose="02020603050405020304"/>
              </a:rPr>
              <a:t>CMA.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0"/>
              </a:spcBef>
            </a:pPr>
            <a:r>
              <a:rPr spc="-220" dirty="0"/>
              <a:t>Logical</a:t>
            </a:r>
            <a:r>
              <a:rPr spc="-33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CMC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None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Complement</a:t>
                      </a:r>
                      <a:r>
                        <a:rPr sz="18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carry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2995904"/>
            <a:ext cx="4933950" cy="1901825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9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Carry flag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complemented.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8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55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40" dirty="0"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flags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affected.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80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</a:t>
            </a:r>
            <a:r>
              <a:rPr sz="26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0" dirty="0">
                <a:latin typeface="Times New Roman" panose="02020603050405020304"/>
                <a:cs typeface="Times New Roman" panose="02020603050405020304"/>
              </a:rPr>
              <a:t>CMC.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0"/>
              </a:spcBef>
            </a:pPr>
            <a:r>
              <a:rPr spc="-220" dirty="0"/>
              <a:t>Logical</a:t>
            </a:r>
            <a:r>
              <a:rPr spc="-335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0" dirty="0">
                          <a:latin typeface="Carlito"/>
                          <a:cs typeface="Carlito"/>
                        </a:rPr>
                        <a:t>STC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None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Set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carry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2995904"/>
            <a:ext cx="4086225" cy="1901825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9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Carry</a:t>
            </a:r>
            <a:r>
              <a:rPr sz="2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flag</a:t>
            </a:r>
            <a:r>
              <a:rPr sz="2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6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40" dirty="0">
                <a:latin typeface="Times New Roman" panose="02020603050405020304"/>
                <a:cs typeface="Times New Roman" panose="02020603050405020304"/>
              </a:rPr>
              <a:t>1.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8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55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40" dirty="0"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flags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affected.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80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</a:t>
            </a:r>
            <a:r>
              <a:rPr sz="26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STC.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576" y="710310"/>
            <a:ext cx="372554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0" dirty="0"/>
              <a:t>Branching</a:t>
            </a:r>
            <a:r>
              <a:rPr spc="-37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07845"/>
            <a:ext cx="6980555" cy="11283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1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branching instruction </a:t>
            </a:r>
            <a:r>
              <a:rPr sz="2100" spc="-10" dirty="0">
                <a:latin typeface="Carlito"/>
                <a:cs typeface="Carlito"/>
              </a:rPr>
              <a:t>alter </a:t>
            </a: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dirty="0">
                <a:latin typeface="Carlito"/>
                <a:cs typeface="Carlito"/>
              </a:rPr>
              <a:t>normal </a:t>
            </a:r>
            <a:r>
              <a:rPr sz="2100" spc="-5" dirty="0">
                <a:latin typeface="Carlito"/>
                <a:cs typeface="Carlito"/>
              </a:rPr>
              <a:t>sequential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35" dirty="0">
                <a:latin typeface="Carlito"/>
                <a:cs typeface="Carlito"/>
              </a:rPr>
              <a:t>flow.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•"/>
            </a:pPr>
            <a:endParaRPr sz="2950">
              <a:latin typeface="Carlito"/>
              <a:cs typeface="Carlito"/>
            </a:endParaRPr>
          </a:p>
          <a:p>
            <a:pPr marL="183515" indent="-171450">
              <a:lnSpc>
                <a:spcPct val="100000"/>
              </a:lnSpc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dirty="0">
                <a:latin typeface="Carlito"/>
                <a:cs typeface="Carlito"/>
              </a:rPr>
              <a:t>These </a:t>
            </a:r>
            <a:r>
              <a:rPr sz="2100" spc="-5" dirty="0">
                <a:latin typeface="Carlito"/>
                <a:cs typeface="Carlito"/>
              </a:rPr>
              <a:t>instructions </a:t>
            </a:r>
            <a:r>
              <a:rPr sz="2100" spc="-10" dirty="0">
                <a:latin typeface="Carlito"/>
                <a:cs typeface="Carlito"/>
              </a:rPr>
              <a:t>alter </a:t>
            </a:r>
            <a:r>
              <a:rPr sz="2100" dirty="0">
                <a:latin typeface="Carlito"/>
                <a:cs typeface="Carlito"/>
              </a:rPr>
              <a:t>either </a:t>
            </a:r>
            <a:r>
              <a:rPr sz="2100" spc="-5" dirty="0">
                <a:latin typeface="Carlito"/>
                <a:cs typeface="Carlito"/>
              </a:rPr>
              <a:t>unconditionally </a:t>
            </a:r>
            <a:r>
              <a:rPr sz="2100" dirty="0">
                <a:latin typeface="Carlito"/>
                <a:cs typeface="Carlito"/>
              </a:rPr>
              <a:t>or </a:t>
            </a:r>
            <a:r>
              <a:rPr sz="2100" spc="-15" dirty="0">
                <a:latin typeface="Carlito"/>
                <a:cs typeface="Carlito"/>
              </a:rPr>
              <a:t>conditionally.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576" y="710310"/>
            <a:ext cx="372554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0" dirty="0"/>
              <a:t>Branching</a:t>
            </a:r>
            <a:r>
              <a:rPr spc="-37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JMP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16-bit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address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Jump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unconditionally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7656195" cy="183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sequence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transferred</a:t>
            </a:r>
            <a:r>
              <a:rPr sz="26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memory  </a:t>
            </a:r>
            <a:r>
              <a:rPr sz="2600" spc="85" dirty="0">
                <a:latin typeface="Times New Roman" panose="02020603050405020304"/>
                <a:cs typeface="Times New Roman" panose="02020603050405020304"/>
              </a:rPr>
              <a:t>location </a:t>
            </a:r>
            <a:r>
              <a:rPr sz="2600" spc="65" dirty="0">
                <a:latin typeface="Times New Roman" panose="02020603050405020304"/>
                <a:cs typeface="Times New Roman" panose="02020603050405020304"/>
              </a:rPr>
              <a:t>specified 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16-bit </a:t>
            </a:r>
            <a:r>
              <a:rPr sz="2600" spc="95" dirty="0">
                <a:latin typeface="Times New Roman" panose="02020603050405020304"/>
                <a:cs typeface="Times New Roman" panose="02020603050405020304"/>
              </a:rPr>
              <a:t>address </a:t>
            </a:r>
            <a:r>
              <a:rPr sz="2600" spc="35" dirty="0">
                <a:latin typeface="Times New Roman" panose="02020603050405020304"/>
                <a:cs typeface="Times New Roman" panose="02020603050405020304"/>
              </a:rPr>
              <a:t>given </a:t>
            </a:r>
            <a:r>
              <a:rPr sz="2600" spc="11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00" spc="16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operand.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8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 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JMP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2034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5" dirty="0">
                <a:latin typeface="Times New Roman" panose="02020603050405020304"/>
                <a:cs typeface="Times New Roman" panose="02020603050405020304"/>
              </a:rPr>
              <a:t>H.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576" y="710310"/>
            <a:ext cx="372554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0" dirty="0"/>
              <a:t>Branching</a:t>
            </a:r>
            <a:r>
              <a:rPr spc="-37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Jx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16-bit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address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Jump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conditionally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7656195" cy="183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sequence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transferred</a:t>
            </a:r>
            <a:r>
              <a:rPr sz="26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memory  </a:t>
            </a:r>
            <a:r>
              <a:rPr sz="2600" spc="85" dirty="0">
                <a:latin typeface="Times New Roman" panose="02020603050405020304"/>
                <a:cs typeface="Times New Roman" panose="02020603050405020304"/>
              </a:rPr>
              <a:t>location </a:t>
            </a:r>
            <a:r>
              <a:rPr sz="2600" spc="65" dirty="0">
                <a:latin typeface="Times New Roman" panose="02020603050405020304"/>
                <a:cs typeface="Times New Roman" panose="02020603050405020304"/>
              </a:rPr>
              <a:t>specified 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16-bit </a:t>
            </a:r>
            <a:r>
              <a:rPr sz="2600" spc="95" dirty="0">
                <a:latin typeface="Times New Roman" panose="02020603050405020304"/>
                <a:cs typeface="Times New Roman" panose="02020603050405020304"/>
              </a:rPr>
              <a:t>address </a:t>
            </a:r>
            <a:r>
              <a:rPr sz="2600" spc="35" dirty="0">
                <a:latin typeface="Times New Roman" panose="02020603050405020304"/>
                <a:cs typeface="Times New Roman" panose="02020603050405020304"/>
              </a:rPr>
              <a:t>given </a:t>
            </a:r>
            <a:r>
              <a:rPr sz="2600" spc="11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00" spc="16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operand</a:t>
            </a:r>
            <a:r>
              <a:rPr sz="2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65" dirty="0">
                <a:latin typeface="Times New Roman" panose="02020603050405020304"/>
                <a:cs typeface="Times New Roman" panose="02020603050405020304"/>
              </a:rPr>
              <a:t>specified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flag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PSW.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8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 </a:t>
            </a:r>
            <a:r>
              <a:rPr sz="2600" spc="-150" dirty="0">
                <a:latin typeface="Times New Roman" panose="02020603050405020304"/>
                <a:cs typeface="Times New Roman" panose="02020603050405020304"/>
              </a:rPr>
              <a:t>JZ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2034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5" dirty="0">
                <a:latin typeface="Times New Roman" panose="02020603050405020304"/>
                <a:cs typeface="Times New Roman" panose="02020603050405020304"/>
              </a:rPr>
              <a:t>H.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5897" y="710310"/>
            <a:ext cx="317817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60" dirty="0"/>
              <a:t>Jump</a:t>
            </a:r>
            <a:r>
              <a:rPr spc="-335" dirty="0"/>
              <a:t> </a:t>
            </a:r>
            <a:r>
              <a:rPr spc="-140" dirty="0"/>
              <a:t>Conditionally</a:t>
            </a:r>
            <a:endParaRPr spc="-14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411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5065"/>
                <a:gridCol w="2760344"/>
                <a:gridCol w="2701290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8388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Status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Flags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46748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JC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Jump if</a:t>
                      </a:r>
                      <a:r>
                        <a:rPr sz="18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Carry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CY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JNC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Jump if No</a:t>
                      </a:r>
                      <a:r>
                        <a:rPr sz="18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Carry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CY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  <a:tr h="467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JP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Jump if</a:t>
                      </a:r>
                      <a:r>
                        <a:rPr sz="18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Positive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S =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46748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JM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Jump if</a:t>
                      </a:r>
                      <a:r>
                        <a:rPr sz="18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Minus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S =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JZ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Jump if</a:t>
                      </a:r>
                      <a:r>
                        <a:rPr sz="18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Zero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Z =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4674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JNZ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Jump if No</a:t>
                      </a:r>
                      <a:r>
                        <a:rPr sz="18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Zero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Z =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JPE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Jump if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Parity</a:t>
                      </a:r>
                      <a:r>
                        <a:rPr sz="18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Even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P =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467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JPO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Jump if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Parity</a:t>
                      </a:r>
                      <a:r>
                        <a:rPr sz="18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Odd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P =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576" y="710310"/>
            <a:ext cx="372554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0" dirty="0"/>
              <a:t>Branching</a:t>
            </a:r>
            <a:r>
              <a:rPr spc="-37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CALL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16-bit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address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Call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unconditionally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192907"/>
            <a:ext cx="8069580" cy="28251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7020" marR="981075" indent="-274320">
              <a:lnSpc>
                <a:spcPct val="90000"/>
              </a:lnSpc>
              <a:spcBef>
                <a:spcPts val="38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90" dirty="0">
                <a:latin typeface="Times New Roman" panose="02020603050405020304"/>
                <a:cs typeface="Times New Roman" panose="02020603050405020304"/>
              </a:rPr>
              <a:t>sequence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85" dirty="0">
                <a:latin typeface="Times New Roman" panose="02020603050405020304"/>
                <a:cs typeface="Times New Roman" panose="02020603050405020304"/>
              </a:rPr>
              <a:t>transferred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4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0" dirty="0">
                <a:latin typeface="Times New Roman" panose="02020603050405020304"/>
                <a:cs typeface="Times New Roman" panose="02020603050405020304"/>
              </a:rPr>
              <a:t>memory  </a:t>
            </a:r>
            <a:r>
              <a:rPr sz="2400" spc="85" dirty="0">
                <a:latin typeface="Times New Roman" panose="02020603050405020304"/>
                <a:cs typeface="Times New Roman" panose="02020603050405020304"/>
              </a:rPr>
              <a:t>location 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specified </a:t>
            </a:r>
            <a:r>
              <a:rPr sz="2400" spc="3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400" spc="14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16-bit </a:t>
            </a:r>
            <a:r>
              <a:rPr sz="2400" spc="90" dirty="0">
                <a:latin typeface="Times New Roman" panose="02020603050405020304"/>
                <a:cs typeface="Times New Roman" panose="02020603050405020304"/>
              </a:rPr>
              <a:t>address </a:t>
            </a:r>
            <a:r>
              <a:rPr sz="2400" spc="35" dirty="0">
                <a:latin typeface="Times New Roman" panose="02020603050405020304"/>
                <a:cs typeface="Times New Roman" panose="02020603050405020304"/>
              </a:rPr>
              <a:t>given </a:t>
            </a:r>
            <a:r>
              <a:rPr sz="2400" spc="9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145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400" spc="105" dirty="0">
                <a:latin typeface="Times New Roman" panose="02020603050405020304"/>
                <a:cs typeface="Times New Roman" panose="02020603050405020304"/>
              </a:rPr>
              <a:t>operand.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87020" marR="5080" indent="-274320" algn="just">
              <a:lnSpc>
                <a:spcPct val="90000"/>
              </a:lnSpc>
              <a:spcBef>
                <a:spcPts val="18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spc="15" dirty="0">
                <a:latin typeface="Times New Roman" panose="02020603050405020304"/>
                <a:cs typeface="Times New Roman" panose="02020603050405020304"/>
              </a:rPr>
              <a:t>Before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4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0" dirty="0">
                <a:latin typeface="Times New Roman" panose="02020603050405020304"/>
                <a:cs typeface="Times New Roman" panose="02020603050405020304"/>
              </a:rPr>
              <a:t>transfer, </a:t>
            </a:r>
            <a:r>
              <a:rPr sz="2400" spc="14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90" dirty="0"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4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instruction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after  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CALL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30" dirty="0">
                <a:latin typeface="Times New Roman" panose="02020603050405020304"/>
                <a:cs typeface="Times New Roman" panose="02020603050405020304"/>
              </a:rPr>
              <a:t>(the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0" dirty="0"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4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0" dirty="0">
                <a:latin typeface="Times New Roman" panose="02020603050405020304"/>
                <a:cs typeface="Times New Roman" panose="02020603050405020304"/>
              </a:rPr>
              <a:t>counter)</a:t>
            </a:r>
            <a:r>
              <a:rPr sz="2400" spc="20" dirty="0"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5" dirty="0">
                <a:latin typeface="Times New Roman" panose="02020603050405020304"/>
                <a:cs typeface="Times New Roman" panose="02020603050405020304"/>
              </a:rPr>
              <a:t>pushed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30" dirty="0">
                <a:latin typeface="Times New Roman" panose="02020603050405020304"/>
                <a:cs typeface="Times New Roman" panose="02020603050405020304"/>
              </a:rPr>
              <a:t>onto  </a:t>
            </a:r>
            <a:r>
              <a:rPr sz="2400" spc="14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65" dirty="0">
                <a:latin typeface="Times New Roman" panose="02020603050405020304"/>
                <a:cs typeface="Times New Roman" panose="02020603050405020304"/>
              </a:rPr>
              <a:t>stack.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400" b="1" spc="70" dirty="0">
                <a:latin typeface="Times New Roman" panose="02020603050405020304"/>
                <a:cs typeface="Times New Roman" panose="02020603050405020304"/>
              </a:rPr>
              <a:t>Example: 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CALL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2034</a:t>
            </a:r>
            <a:r>
              <a:rPr sz="2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H.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401" y="710310"/>
            <a:ext cx="425323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25" dirty="0"/>
              <a:t>Data </a:t>
            </a:r>
            <a:r>
              <a:rPr spc="-229" dirty="0"/>
              <a:t>Transfer</a:t>
            </a:r>
            <a:r>
              <a:rPr spc="-37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MVI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Rd,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Data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M,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Data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Move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immediate</a:t>
                      </a:r>
                      <a:r>
                        <a:rPr sz="18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8-bit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7673340" cy="331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8-bit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3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6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destination</a:t>
            </a:r>
            <a:r>
              <a:rPr sz="26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register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85" dirty="0">
                <a:latin typeface="Times New Roman" panose="02020603050405020304"/>
                <a:cs typeface="Times New Roman" panose="02020603050405020304"/>
              </a:rPr>
              <a:t>or  </a:t>
            </a:r>
            <a:r>
              <a:rPr sz="2600" spc="70" dirty="0">
                <a:latin typeface="Times New Roman" panose="02020603050405020304"/>
                <a:cs typeface="Times New Roman" panose="02020603050405020304"/>
              </a:rPr>
              <a:t>memory.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Arial" panose="020B0604020202020204"/>
              <a:buChar char="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287020" marR="273050" indent="-274320">
              <a:lnSpc>
                <a:spcPct val="100000"/>
              </a:lnSpc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-2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operand</a:t>
            </a:r>
            <a:r>
              <a:rPr sz="2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location,</a:t>
            </a:r>
            <a:r>
              <a:rPr sz="2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5" dirty="0">
                <a:latin typeface="Times New Roman" panose="02020603050405020304"/>
                <a:cs typeface="Times New Roman" panose="02020603050405020304"/>
              </a:rPr>
              <a:t>location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65" dirty="0">
                <a:latin typeface="Times New Roman" panose="02020603050405020304"/>
                <a:cs typeface="Times New Roman" panose="02020603050405020304"/>
              </a:rPr>
              <a:t>is  </a:t>
            </a:r>
            <a:r>
              <a:rPr sz="2600" spc="65" dirty="0">
                <a:latin typeface="Times New Roman" panose="02020603050405020304"/>
                <a:cs typeface="Times New Roman" panose="02020603050405020304"/>
              </a:rPr>
              <a:t>specified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H-L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60" dirty="0">
                <a:latin typeface="Times New Roman" panose="02020603050405020304"/>
                <a:cs typeface="Times New Roman" panose="02020603050405020304"/>
              </a:rPr>
              <a:t>registers.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Arial" panose="020B0604020202020204"/>
              <a:buChar char="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 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MVI 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A,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57H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368935" indent="-356870">
              <a:lnSpc>
                <a:spcPct val="100000"/>
              </a:lnSpc>
              <a:spcBef>
                <a:spcPts val="24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368935" algn="l"/>
                <a:tab pos="369570" algn="l"/>
              </a:tabLst>
            </a:pP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MVI </a:t>
            </a:r>
            <a:r>
              <a:rPr sz="2600" spc="20" dirty="0">
                <a:latin typeface="Times New Roman" panose="02020603050405020304"/>
                <a:cs typeface="Times New Roman" panose="02020603050405020304"/>
              </a:rPr>
              <a:t>M,</a:t>
            </a:r>
            <a:r>
              <a:rPr sz="2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57H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576" y="710310"/>
            <a:ext cx="372554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0" dirty="0"/>
              <a:t>Branching</a:t>
            </a:r>
            <a:r>
              <a:rPr spc="-37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16-bit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address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Call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conditionally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186811"/>
            <a:ext cx="7930515" cy="301879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87020" marR="280670" indent="-274320">
              <a:lnSpc>
                <a:spcPts val="2810"/>
              </a:lnSpc>
              <a:spcBef>
                <a:spcPts val="44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5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sequence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transferred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5" dirty="0">
                <a:latin typeface="Times New Roman" panose="02020603050405020304"/>
                <a:cs typeface="Times New Roman" panose="02020603050405020304"/>
              </a:rPr>
              <a:t>memory  </a:t>
            </a:r>
            <a:r>
              <a:rPr sz="2600" spc="85" dirty="0">
                <a:latin typeface="Times New Roman" panose="02020603050405020304"/>
                <a:cs typeface="Times New Roman" panose="02020603050405020304"/>
              </a:rPr>
              <a:t>location </a:t>
            </a:r>
            <a:r>
              <a:rPr sz="2600" spc="65" dirty="0">
                <a:latin typeface="Times New Roman" panose="02020603050405020304"/>
                <a:cs typeface="Times New Roman" panose="02020603050405020304"/>
              </a:rPr>
              <a:t>specified 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16-bit </a:t>
            </a:r>
            <a:r>
              <a:rPr sz="2600" spc="95" dirty="0">
                <a:latin typeface="Times New Roman" panose="02020603050405020304"/>
                <a:cs typeface="Times New Roman" panose="02020603050405020304"/>
              </a:rPr>
              <a:t>address </a:t>
            </a:r>
            <a:r>
              <a:rPr sz="2600" spc="35" dirty="0">
                <a:latin typeface="Times New Roman" panose="02020603050405020304"/>
                <a:cs typeface="Times New Roman" panose="02020603050405020304"/>
              </a:rPr>
              <a:t>given </a:t>
            </a:r>
            <a:r>
              <a:rPr sz="2600" spc="11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00" spc="16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operand</a:t>
            </a:r>
            <a:r>
              <a:rPr sz="2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65" dirty="0">
                <a:latin typeface="Times New Roman" panose="02020603050405020304"/>
                <a:cs typeface="Times New Roman" panose="02020603050405020304"/>
              </a:rPr>
              <a:t>specified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flag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PSW.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marR="5080" indent="-274320">
              <a:lnSpc>
                <a:spcPct val="90000"/>
              </a:lnSpc>
              <a:spcBef>
                <a:spcPts val="176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5" dirty="0">
                <a:latin typeface="Times New Roman" panose="02020603050405020304"/>
                <a:cs typeface="Times New Roman" panose="02020603050405020304"/>
              </a:rPr>
              <a:t>Before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5" dirty="0">
                <a:latin typeface="Times New Roman" panose="02020603050405020304"/>
                <a:cs typeface="Times New Roman" panose="02020603050405020304"/>
              </a:rPr>
              <a:t>transfer,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5" dirty="0"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instruction  </a:t>
            </a:r>
            <a:r>
              <a:rPr sz="2600" spc="70" dirty="0"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26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call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40" dirty="0">
                <a:latin typeface="Times New Roman" panose="02020603050405020304"/>
                <a:cs typeface="Times New Roman" panose="02020603050405020304"/>
              </a:rPr>
              <a:t>(the</a:t>
            </a:r>
            <a:r>
              <a:rPr sz="26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0" dirty="0">
                <a:latin typeface="Times New Roman" panose="02020603050405020304"/>
                <a:cs typeface="Times New Roman" panose="02020603050405020304"/>
              </a:rPr>
              <a:t>counter)</a:t>
            </a:r>
            <a:r>
              <a:rPr sz="2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  </a:t>
            </a:r>
            <a:r>
              <a:rPr sz="2600" spc="130" dirty="0">
                <a:latin typeface="Times New Roman" panose="02020603050405020304"/>
                <a:cs typeface="Times New Roman" panose="02020603050405020304"/>
              </a:rPr>
              <a:t>pushed onto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4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stack.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49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 </a:t>
            </a:r>
            <a:r>
              <a:rPr sz="2600" spc="-75" dirty="0">
                <a:latin typeface="Times New Roman" panose="02020603050405020304"/>
                <a:cs typeface="Times New Roman" panose="02020603050405020304"/>
              </a:rPr>
              <a:t>CZ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2034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5" dirty="0">
                <a:latin typeface="Times New Roman" panose="02020603050405020304"/>
                <a:cs typeface="Times New Roman" panose="02020603050405020304"/>
              </a:rPr>
              <a:t>H.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52" y="710310"/>
            <a:ext cx="289242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29" dirty="0"/>
              <a:t>Call</a:t>
            </a:r>
            <a:r>
              <a:rPr spc="-325" dirty="0"/>
              <a:t> </a:t>
            </a:r>
            <a:r>
              <a:rPr spc="-140" dirty="0"/>
              <a:t>Conditionally</a:t>
            </a:r>
            <a:endParaRPr spc="-14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411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5065"/>
                <a:gridCol w="2760344"/>
                <a:gridCol w="2701290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8388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Status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Flags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46748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Call if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Carry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CY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CNC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Call if No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Carry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CY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  <a:tr h="467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CP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Call if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Positive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S =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46748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Call if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Minus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S =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CZ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Call if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Zero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Z =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4674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CNZ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Call if No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Zero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Z =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CPE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Call if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Parity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Even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P =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467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CPO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Call if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Parity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Odd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P =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576" y="710310"/>
            <a:ext cx="372554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0" dirty="0"/>
              <a:t>Branching</a:t>
            </a:r>
            <a:r>
              <a:rPr spc="-37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RET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None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unconditionally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8001000" cy="2860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21920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sequence</a:t>
            </a:r>
            <a:r>
              <a:rPr sz="2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transferred</a:t>
            </a:r>
            <a:r>
              <a:rPr sz="2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subroutine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calling</a:t>
            </a:r>
            <a:r>
              <a:rPr sz="2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program.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18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60" dirty="0">
                <a:latin typeface="Times New Roman" panose="02020603050405020304"/>
                <a:cs typeface="Times New Roman" panose="02020603050405020304"/>
              </a:rPr>
              <a:t>bytes</a:t>
            </a:r>
            <a:r>
              <a:rPr sz="2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5" dirty="0"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26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stack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copied</a:t>
            </a:r>
            <a:r>
              <a:rPr sz="2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" dirty="0">
                <a:latin typeface="Times New Roman" panose="02020603050405020304"/>
                <a:cs typeface="Times New Roman" panose="02020603050405020304"/>
              </a:rPr>
              <a:t>into 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counter,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5" dirty="0">
                <a:latin typeface="Times New Roman" panose="02020603050405020304"/>
                <a:cs typeface="Times New Roman" panose="02020603050405020304"/>
              </a:rPr>
              <a:t>execution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begins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40" dirty="0">
                <a:latin typeface="Times New Roman" panose="02020603050405020304"/>
                <a:cs typeface="Times New Roman" panose="02020603050405020304"/>
              </a:rPr>
              <a:t>at 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600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address.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80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</a:t>
            </a:r>
            <a:r>
              <a:rPr sz="26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10" dirty="0">
                <a:latin typeface="Times New Roman" panose="02020603050405020304"/>
                <a:cs typeface="Times New Roman" panose="02020603050405020304"/>
              </a:rPr>
              <a:t>RET.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576" y="710310"/>
            <a:ext cx="372554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0" dirty="0"/>
              <a:t>Branching</a:t>
            </a:r>
            <a:r>
              <a:rPr spc="-37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rlito"/>
                          <a:cs typeface="Carlito"/>
                        </a:rPr>
                        <a:t>Rx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None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Call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conditionally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186811"/>
            <a:ext cx="8001000" cy="301879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87020" marR="1061720" indent="-274320">
              <a:lnSpc>
                <a:spcPts val="2810"/>
              </a:lnSpc>
              <a:spcBef>
                <a:spcPts val="44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spc="95" dirty="0"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sequence </a:t>
            </a:r>
            <a:r>
              <a:rPr sz="2600" spc="2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transferred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subroutine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calling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4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600" spc="65" dirty="0">
                <a:latin typeface="Times New Roman" panose="02020603050405020304"/>
                <a:cs typeface="Times New Roman" panose="02020603050405020304"/>
              </a:rPr>
              <a:t>specified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flag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PSW.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marR="5080" indent="-274320" algn="just">
              <a:lnSpc>
                <a:spcPct val="90000"/>
              </a:lnSpc>
              <a:spcBef>
                <a:spcPts val="176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60" dirty="0">
                <a:latin typeface="Times New Roman" panose="02020603050405020304"/>
                <a:cs typeface="Times New Roman" panose="02020603050405020304"/>
              </a:rPr>
              <a:t>bytes</a:t>
            </a:r>
            <a:r>
              <a:rPr sz="2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5" dirty="0"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26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stack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copied</a:t>
            </a:r>
            <a:r>
              <a:rPr sz="2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" dirty="0">
                <a:latin typeface="Times New Roman" panose="02020603050405020304"/>
                <a:cs typeface="Times New Roman" panose="02020603050405020304"/>
              </a:rPr>
              <a:t>into 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counter,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execution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begins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40" dirty="0">
                <a:latin typeface="Times New Roman" panose="02020603050405020304"/>
                <a:cs typeface="Times New Roman" panose="02020603050405020304"/>
              </a:rPr>
              <a:t>at 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600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address.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 algn="just">
              <a:lnSpc>
                <a:spcPct val="100000"/>
              </a:lnSpc>
              <a:spcBef>
                <a:spcPts val="149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</a:t>
            </a:r>
            <a:r>
              <a:rPr sz="26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RZ.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7025" y="710310"/>
            <a:ext cx="341376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70" dirty="0"/>
              <a:t>Return</a:t>
            </a:r>
            <a:r>
              <a:rPr spc="-340" dirty="0"/>
              <a:t> </a:t>
            </a:r>
            <a:r>
              <a:rPr spc="-140" dirty="0"/>
              <a:t>Conditionally</a:t>
            </a:r>
            <a:endParaRPr spc="-14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411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5065"/>
                <a:gridCol w="2760344"/>
                <a:gridCol w="2701290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8388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Status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Flags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467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RC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if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Carry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CY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RNC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if No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Carry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CY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  <a:tr h="46748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rlito"/>
                          <a:cs typeface="Carlito"/>
                        </a:rPr>
                        <a:t>RP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if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Positive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S =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4674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rlito"/>
                          <a:cs typeface="Carlito"/>
                        </a:rPr>
                        <a:t>RM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if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Minus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S =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5" dirty="0">
                          <a:latin typeface="Carlito"/>
                          <a:cs typeface="Carlito"/>
                        </a:rPr>
                        <a:t>RZ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if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Zero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Z =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46748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RNZ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if No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Zero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Z =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RPE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Parity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Even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P =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467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RPO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Return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Parity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Odd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P =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576" y="710310"/>
            <a:ext cx="372554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0" dirty="0"/>
              <a:t>Branching</a:t>
            </a:r>
            <a:r>
              <a:rPr spc="-37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RST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 – 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Restart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(Software</a:t>
                      </a:r>
                      <a:r>
                        <a:rPr sz="18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Interrupts)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8058150" cy="2860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200025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RST</a:t>
            </a:r>
            <a:r>
              <a:rPr sz="2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instruction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jumps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5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6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eight  </a:t>
            </a:r>
            <a:r>
              <a:rPr sz="2600" spc="12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locations</a:t>
            </a:r>
            <a:r>
              <a:rPr sz="26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depending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0" dirty="0">
                <a:latin typeface="Times New Roman" panose="02020603050405020304"/>
                <a:cs typeface="Times New Roman" panose="02020603050405020304"/>
              </a:rPr>
              <a:t>upon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number.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marR="5080" indent="-274320">
              <a:lnSpc>
                <a:spcPct val="100000"/>
              </a:lnSpc>
              <a:spcBef>
                <a:spcPts val="18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80" dirty="0"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6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6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60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instructions</a:t>
            </a:r>
            <a:r>
              <a:rPr sz="2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80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2600" spc="85" dirty="0">
                <a:latin typeface="Times New Roman" panose="02020603050405020304"/>
                <a:cs typeface="Times New Roman" panose="02020603050405020304"/>
              </a:rPr>
              <a:t>transfer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2600" spc="85" dirty="0">
                <a:latin typeface="Times New Roman" panose="02020603050405020304"/>
                <a:cs typeface="Times New Roman" panose="02020603050405020304"/>
              </a:rPr>
              <a:t>execution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00" spc="125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eight  </a:t>
            </a:r>
            <a:r>
              <a:rPr sz="2600" spc="70" dirty="0">
                <a:latin typeface="Times New Roman" panose="02020603050405020304"/>
                <a:cs typeface="Times New Roman" panose="02020603050405020304"/>
              </a:rPr>
              <a:t>locations.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80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 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RST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3.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4729" y="710310"/>
            <a:ext cx="3576954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0" dirty="0"/>
              <a:t>Restart </a:t>
            </a:r>
            <a:r>
              <a:rPr spc="-240" dirty="0"/>
              <a:t>Address</a:t>
            </a:r>
            <a:r>
              <a:rPr spc="-390" dirty="0"/>
              <a:t> </a:t>
            </a:r>
            <a:r>
              <a:rPr spc="-270" dirty="0"/>
              <a:t>Table</a:t>
            </a:r>
            <a:endParaRPr spc="-27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8800" y="1928876"/>
          <a:ext cx="5492750" cy="411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4155"/>
                <a:gridCol w="2709545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Instructions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Restart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Address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RST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0000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467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RST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0008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  <a:tr h="4674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RST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0010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RST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0018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  <a:tr h="467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RST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0020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RST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0028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  <a:tr h="467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RST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0030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4674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RST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0038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4936" y="710310"/>
            <a:ext cx="329692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40" dirty="0"/>
              <a:t>Control</a:t>
            </a:r>
            <a:r>
              <a:rPr spc="-34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07845"/>
            <a:ext cx="720090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1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control </a:t>
            </a:r>
            <a:r>
              <a:rPr sz="2100" spc="-5" dirty="0">
                <a:latin typeface="Carlito"/>
                <a:cs typeface="Carlito"/>
              </a:rPr>
              <a:t>instructions </a:t>
            </a:r>
            <a:r>
              <a:rPr sz="2100" spc="-15" dirty="0">
                <a:latin typeface="Carlito"/>
                <a:cs typeface="Carlito"/>
              </a:rPr>
              <a:t>control </a:t>
            </a: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operation </a:t>
            </a:r>
            <a:r>
              <a:rPr sz="2100" spc="-5" dirty="0">
                <a:latin typeface="Carlito"/>
                <a:cs typeface="Carlito"/>
              </a:rPr>
              <a:t>of</a:t>
            </a:r>
            <a:r>
              <a:rPr sz="2100" spc="85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microprocessor.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4936" y="710310"/>
            <a:ext cx="329692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40" dirty="0"/>
              <a:t>Control</a:t>
            </a:r>
            <a:r>
              <a:rPr spc="-34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NOP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None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No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operation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2995904"/>
            <a:ext cx="6849745" cy="2298065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9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55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2600" spc="110" dirty="0">
                <a:latin typeface="Times New Roman" panose="02020603050405020304"/>
                <a:cs typeface="Times New Roman" panose="02020603050405020304"/>
              </a:rPr>
              <a:t>operation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5" dirty="0">
                <a:latin typeface="Times New Roman" panose="02020603050405020304"/>
                <a:cs typeface="Times New Roman" panose="02020603050405020304"/>
              </a:rPr>
              <a:t>performed.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marR="5080" indent="-274320">
              <a:lnSpc>
                <a:spcPct val="100000"/>
              </a:lnSpc>
              <a:spcBef>
                <a:spcPts val="18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instruction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fetched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decoded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60" dirty="0"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no  </a:t>
            </a:r>
            <a:r>
              <a:rPr sz="2600" spc="110" dirty="0">
                <a:latin typeface="Times New Roman" panose="02020603050405020304"/>
                <a:cs typeface="Times New Roman" panose="02020603050405020304"/>
              </a:rPr>
              <a:t>operation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0" dirty="0">
                <a:latin typeface="Times New Roman" panose="02020603050405020304"/>
                <a:cs typeface="Times New Roman" panose="02020603050405020304"/>
              </a:rPr>
              <a:t>executed.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8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</a:t>
            </a:r>
            <a:r>
              <a:rPr sz="26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NOP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4936" y="710310"/>
            <a:ext cx="329692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40" dirty="0"/>
              <a:t>Control</a:t>
            </a:r>
            <a:r>
              <a:rPr spc="-34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latin typeface="Carlito"/>
                          <a:cs typeface="Carlito"/>
                        </a:rPr>
                        <a:t>HLT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None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Halt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7849234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324485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CPU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finishes</a:t>
            </a:r>
            <a:r>
              <a:rPr sz="26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executing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5" dirty="0">
                <a:latin typeface="Times New Roman" panose="02020603050405020304"/>
                <a:cs typeface="Times New Roman" panose="02020603050405020304"/>
              </a:rPr>
              <a:t>current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instruction 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halts</a:t>
            </a:r>
            <a:r>
              <a:rPr sz="26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65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further</a:t>
            </a:r>
            <a:r>
              <a:rPr sz="26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execution.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marR="5080" indent="-274320">
              <a:lnSpc>
                <a:spcPct val="100000"/>
              </a:lnSpc>
              <a:spcBef>
                <a:spcPts val="18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3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30" dirty="0">
                <a:latin typeface="Times New Roman" panose="02020603050405020304"/>
                <a:cs typeface="Times New Roman" panose="02020603050405020304"/>
              </a:rPr>
              <a:t>interrupt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6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5" dirty="0">
                <a:latin typeface="Times New Roman" panose="02020603050405020304"/>
                <a:cs typeface="Times New Roman" panose="02020603050405020304"/>
              </a:rPr>
              <a:t>reset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0" dirty="0">
                <a:latin typeface="Times New Roman" panose="02020603050405020304"/>
                <a:cs typeface="Times New Roman" panose="02020603050405020304"/>
              </a:rPr>
              <a:t>necessary</a:t>
            </a:r>
            <a:r>
              <a:rPr sz="2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60" dirty="0">
                <a:latin typeface="Times New Roman" panose="02020603050405020304"/>
                <a:cs typeface="Times New Roman" panose="02020603050405020304"/>
              </a:rPr>
              <a:t>exit</a:t>
            </a:r>
            <a:r>
              <a:rPr sz="2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0" dirty="0">
                <a:latin typeface="Times New Roman" panose="02020603050405020304"/>
                <a:cs typeface="Times New Roman" panose="02020603050405020304"/>
              </a:rPr>
              <a:t>halt 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state.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80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</a:t>
            </a:r>
            <a:r>
              <a:rPr sz="2600" b="1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HLT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401" y="710310"/>
            <a:ext cx="425323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25" dirty="0"/>
              <a:t>Data </a:t>
            </a:r>
            <a:r>
              <a:rPr spc="-229" dirty="0"/>
              <a:t>Transfer</a:t>
            </a:r>
            <a:r>
              <a:rPr spc="-37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LXI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Reg. 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pair,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16-bit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data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rlito"/>
                          <a:cs typeface="Carlito"/>
                        </a:rPr>
                        <a:t>Load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register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pair</a:t>
                      </a:r>
                      <a:r>
                        <a:rPr sz="180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immediate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7690484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6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instruction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loads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16-bit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3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register</a:t>
            </a:r>
            <a:r>
              <a:rPr sz="26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pair.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240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 </a:t>
            </a:r>
            <a:r>
              <a:rPr sz="2600" spc="-105" dirty="0">
                <a:latin typeface="Times New Roman" panose="02020603050405020304"/>
                <a:cs typeface="Times New Roman" panose="02020603050405020304"/>
              </a:rPr>
              <a:t>LXI </a:t>
            </a:r>
            <a:r>
              <a:rPr sz="2600" spc="85" dirty="0">
                <a:latin typeface="Times New Roman" panose="02020603050405020304"/>
                <a:cs typeface="Times New Roman" panose="02020603050405020304"/>
              </a:rPr>
              <a:t>H,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2034</a:t>
            </a:r>
            <a:r>
              <a:rPr sz="2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70" dirty="0">
                <a:latin typeface="Times New Roman" panose="02020603050405020304"/>
                <a:cs typeface="Times New Roman" panose="02020603050405020304"/>
              </a:rPr>
              <a:t>H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4936" y="710310"/>
            <a:ext cx="329692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40" dirty="0"/>
              <a:t>Control</a:t>
            </a:r>
            <a:r>
              <a:rPr spc="-34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None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Disable</a:t>
                      </a:r>
                      <a:r>
                        <a:rPr sz="18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interrupt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7136130" cy="2067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30" dirty="0">
                <a:latin typeface="Times New Roman" panose="02020603050405020304"/>
                <a:cs typeface="Times New Roman" panose="02020603050405020304"/>
              </a:rPr>
              <a:t>interrupt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enable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flip-flop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5" dirty="0">
                <a:latin typeface="Times New Roman" panose="02020603050405020304"/>
                <a:cs typeface="Times New Roman" panose="02020603050405020304"/>
              </a:rPr>
              <a:t>reset</a:t>
            </a:r>
            <a:r>
              <a:rPr sz="26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interrupts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65" dirty="0">
                <a:latin typeface="Times New Roman" panose="02020603050405020304"/>
                <a:cs typeface="Times New Roman" panose="02020603050405020304"/>
              </a:rPr>
              <a:t>except</a:t>
            </a:r>
            <a:r>
              <a:rPr sz="26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TRAP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disabled.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8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55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flags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affected.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80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</a:t>
            </a:r>
            <a:r>
              <a:rPr sz="26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35" dirty="0">
                <a:latin typeface="Times New Roman" panose="02020603050405020304"/>
                <a:cs typeface="Times New Roman" panose="02020603050405020304"/>
              </a:rPr>
              <a:t>DI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4936" y="710310"/>
            <a:ext cx="329692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40" dirty="0"/>
              <a:t>Control</a:t>
            </a:r>
            <a:r>
              <a:rPr spc="-34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rlito"/>
                          <a:cs typeface="Carlito"/>
                        </a:rPr>
                        <a:t>EI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None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Enable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interrupt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186811"/>
            <a:ext cx="7813040" cy="28905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87020" marR="5080" indent="-274320">
              <a:lnSpc>
                <a:spcPts val="2810"/>
              </a:lnSpc>
              <a:spcBef>
                <a:spcPts val="44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30" dirty="0">
                <a:latin typeface="Times New Roman" panose="02020603050405020304"/>
                <a:cs typeface="Times New Roman" panose="02020603050405020304"/>
              </a:rPr>
              <a:t>interrupt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enable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flip-flop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6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interrupts  are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enabled.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45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55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flags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affected.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marR="1174115" indent="-274320">
              <a:lnSpc>
                <a:spcPts val="2810"/>
              </a:lnSpc>
              <a:spcBef>
                <a:spcPts val="184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6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instruction</a:t>
            </a:r>
            <a:r>
              <a:rPr sz="2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0" dirty="0">
                <a:latin typeface="Times New Roman" panose="02020603050405020304"/>
                <a:cs typeface="Times New Roman" panose="02020603050405020304"/>
              </a:rPr>
              <a:t>necessary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5" dirty="0">
                <a:latin typeface="Times New Roman" panose="02020603050405020304"/>
                <a:cs typeface="Times New Roman" panose="02020603050405020304"/>
              </a:rPr>
              <a:t>re-enable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interrupts </a:t>
            </a:r>
            <a:r>
              <a:rPr sz="2600" spc="65" dirty="0">
                <a:latin typeface="Times New Roman" panose="02020603050405020304"/>
                <a:cs typeface="Times New Roman" panose="02020603050405020304"/>
              </a:rPr>
              <a:t>(except</a:t>
            </a:r>
            <a:r>
              <a:rPr sz="2600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5" dirty="0">
                <a:latin typeface="Times New Roman" panose="02020603050405020304"/>
                <a:cs typeface="Times New Roman" panose="02020603050405020304"/>
              </a:rPr>
              <a:t>TRAP).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45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</a:t>
            </a:r>
            <a:r>
              <a:rPr sz="26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EI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4936" y="710310"/>
            <a:ext cx="329692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40" dirty="0"/>
              <a:t>Control</a:t>
            </a:r>
            <a:r>
              <a:rPr spc="-34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RIM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None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Read Interrupt</a:t>
                      </a:r>
                      <a:r>
                        <a:rPr sz="18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Mask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7488555" cy="2860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6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0" dirty="0">
                <a:latin typeface="Times New Roman" panose="02020603050405020304"/>
                <a:cs typeface="Times New Roman" panose="02020603050405020304"/>
              </a:rPr>
              <a:t>multipurpose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instruction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the  status</a:t>
            </a:r>
            <a:r>
              <a:rPr sz="26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interrupts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7.5,</a:t>
            </a:r>
            <a:r>
              <a:rPr sz="2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6.5,</a:t>
            </a:r>
            <a:r>
              <a:rPr sz="2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5.5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2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60" dirty="0">
                <a:latin typeface="Times New Roman" panose="02020603050405020304"/>
                <a:cs typeface="Times New Roman" panose="02020603050405020304"/>
              </a:rPr>
              <a:t>serial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30" dirty="0">
                <a:latin typeface="Times New Roman" panose="02020603050405020304"/>
                <a:cs typeface="Times New Roman" panose="02020603050405020304"/>
              </a:rPr>
              <a:t>data  </a:t>
            </a:r>
            <a:r>
              <a:rPr sz="2600" spc="140" dirty="0">
                <a:latin typeface="Times New Roman" panose="02020603050405020304"/>
                <a:cs typeface="Times New Roman" panose="02020603050405020304"/>
              </a:rPr>
              <a:t>input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5" dirty="0">
                <a:latin typeface="Times New Roman" panose="02020603050405020304"/>
                <a:cs typeface="Times New Roman" panose="02020603050405020304"/>
              </a:rPr>
              <a:t>bit.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marR="14605" indent="-274320" algn="just">
              <a:lnSpc>
                <a:spcPct val="100000"/>
              </a:lnSpc>
              <a:spcBef>
                <a:spcPts val="18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instruction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loads</a:t>
            </a:r>
            <a:r>
              <a:rPr sz="2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eight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bits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65" dirty="0">
                <a:latin typeface="Times New Roman" panose="02020603050405020304"/>
                <a:cs typeface="Times New Roman" panose="02020603050405020304"/>
              </a:rPr>
              <a:t>accumulator 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600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interpretations.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80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</a:t>
            </a:r>
            <a:r>
              <a:rPr sz="26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5" dirty="0">
                <a:latin typeface="Times New Roman" panose="02020603050405020304"/>
                <a:cs typeface="Times New Roman" panose="02020603050405020304"/>
              </a:rPr>
              <a:t>RIM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1553" y="710310"/>
            <a:ext cx="259207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29" dirty="0"/>
              <a:t>RIM</a:t>
            </a:r>
            <a:r>
              <a:rPr spc="-365" dirty="0"/>
              <a:t> </a:t>
            </a:r>
            <a:r>
              <a:rPr spc="-95" dirty="0"/>
              <a:t>Instruction</a:t>
            </a:r>
            <a:endParaRPr spc="-95" dirty="0"/>
          </a:p>
        </p:txBody>
      </p:sp>
      <p:sp>
        <p:nvSpPr>
          <p:cNvPr id="3" name="object 3"/>
          <p:cNvSpPr/>
          <p:nvPr/>
        </p:nvSpPr>
        <p:spPr>
          <a:xfrm>
            <a:off x="1133876" y="2587625"/>
            <a:ext cx="6746507" cy="28677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4936" y="710310"/>
            <a:ext cx="329692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40" dirty="0"/>
              <a:t>Control</a:t>
            </a:r>
            <a:r>
              <a:rPr spc="-34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966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SIM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None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Set Interrupt</a:t>
                      </a:r>
                      <a:r>
                        <a:rPr sz="180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Mask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8023859" cy="2860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89865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6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600" spc="2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00" spc="110" dirty="0">
                <a:latin typeface="Times New Roman" panose="02020603050405020304"/>
                <a:cs typeface="Times New Roman" panose="02020603050405020304"/>
              </a:rPr>
              <a:t>multipurpose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instruction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2600" spc="130" dirty="0">
                <a:latin typeface="Times New Roman" panose="02020603050405020304"/>
                <a:cs typeface="Times New Roman" panose="02020603050405020304"/>
              </a:rPr>
              <a:t>implement</a:t>
            </a:r>
            <a:r>
              <a:rPr sz="26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45" dirty="0">
                <a:latin typeface="Times New Roman" panose="02020603050405020304"/>
                <a:cs typeface="Times New Roman" panose="02020603050405020304"/>
              </a:rPr>
              <a:t>8085</a:t>
            </a:r>
            <a:r>
              <a:rPr sz="2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interrupts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7.5,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6.5,</a:t>
            </a:r>
            <a:r>
              <a:rPr sz="2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5.5,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60" dirty="0">
                <a:latin typeface="Times New Roman" panose="02020603050405020304"/>
                <a:cs typeface="Times New Roman" panose="02020603050405020304"/>
              </a:rPr>
              <a:t>serial  </a:t>
            </a:r>
            <a:r>
              <a:rPr sz="2600" spc="13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6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30" dirty="0">
                <a:latin typeface="Times New Roman" panose="02020603050405020304"/>
                <a:cs typeface="Times New Roman" panose="02020603050405020304"/>
              </a:rPr>
              <a:t>output.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marR="5080" indent="-274320">
              <a:lnSpc>
                <a:spcPct val="100000"/>
              </a:lnSpc>
              <a:spcBef>
                <a:spcPts val="18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instruction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10" dirty="0">
                <a:latin typeface="Times New Roman" panose="02020603050405020304"/>
                <a:cs typeface="Times New Roman" panose="02020603050405020304"/>
              </a:rPr>
              <a:t>interprets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Times New Roman" panose="02020603050405020304"/>
                <a:cs typeface="Times New Roman" panose="02020603050405020304"/>
              </a:rPr>
              <a:t>accumulator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40" dirty="0">
                <a:latin typeface="Times New Roman" panose="02020603050405020304"/>
                <a:cs typeface="Times New Roman" panose="02020603050405020304"/>
              </a:rPr>
              <a:t>as 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follows.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1800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</a:t>
            </a:r>
            <a:r>
              <a:rPr sz="26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5" dirty="0">
                <a:latin typeface="Times New Roman" panose="02020603050405020304"/>
                <a:cs typeface="Times New Roman" panose="02020603050405020304"/>
              </a:rPr>
              <a:t>SIM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6792" y="710310"/>
            <a:ext cx="255587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60" dirty="0"/>
              <a:t>SIM</a:t>
            </a:r>
            <a:r>
              <a:rPr spc="-335" dirty="0"/>
              <a:t> </a:t>
            </a:r>
            <a:r>
              <a:rPr spc="-100" dirty="0"/>
              <a:t>Instruction</a:t>
            </a:r>
            <a:endParaRPr spc="-100" dirty="0"/>
          </a:p>
        </p:txBody>
      </p:sp>
      <p:sp>
        <p:nvSpPr>
          <p:cNvPr id="3" name="object 3"/>
          <p:cNvSpPr/>
          <p:nvPr/>
        </p:nvSpPr>
        <p:spPr>
          <a:xfrm>
            <a:off x="627887" y="2670048"/>
            <a:ext cx="7850116" cy="259414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401" y="710310"/>
            <a:ext cx="425323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25" dirty="0"/>
              <a:t>Data </a:t>
            </a:r>
            <a:r>
              <a:rPr spc="-229" dirty="0"/>
              <a:t>Transfer</a:t>
            </a:r>
            <a:r>
              <a:rPr spc="-37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90575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713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LDA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16-bit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address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rlito"/>
                          <a:cs typeface="Carlito"/>
                        </a:rPr>
                        <a:t>Load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Accumulator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226130"/>
            <a:ext cx="7800340" cy="2616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location,</a:t>
            </a:r>
            <a:r>
              <a:rPr sz="2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65" dirty="0">
                <a:latin typeface="Times New Roman" panose="02020603050405020304"/>
                <a:cs typeface="Times New Roman" panose="02020603050405020304"/>
              </a:rPr>
              <a:t>specified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6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35" dirty="0">
                <a:latin typeface="Times New Roman" panose="02020603050405020304"/>
                <a:cs typeface="Times New Roman" panose="02020603050405020304"/>
              </a:rPr>
              <a:t>16-  </a:t>
            </a:r>
            <a:r>
              <a:rPr sz="2600" spc="110" dirty="0">
                <a:latin typeface="Times New Roman" panose="02020603050405020304"/>
                <a:cs typeface="Times New Roman" panose="02020603050405020304"/>
              </a:rPr>
              <a:t>bit </a:t>
            </a:r>
            <a:r>
              <a:rPr sz="2600" spc="95" dirty="0">
                <a:latin typeface="Times New Roman" panose="02020603050405020304"/>
                <a:cs typeface="Times New Roman" panose="02020603050405020304"/>
              </a:rPr>
              <a:t>address </a:t>
            </a:r>
            <a:r>
              <a:rPr sz="2600" spc="11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spc="105" dirty="0">
                <a:latin typeface="Times New Roman" panose="02020603050405020304"/>
                <a:cs typeface="Times New Roman" panose="02020603050405020304"/>
              </a:rPr>
              <a:t>operand,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 copied 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600" spc="75" dirty="0">
                <a:latin typeface="Times New Roman" panose="02020603050405020304"/>
                <a:cs typeface="Times New Roman" panose="02020603050405020304"/>
              </a:rPr>
              <a:t>accumulator.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Arial" panose="020B0604020202020204"/>
              <a:buChar char="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0" dirty="0">
                <a:latin typeface="Times New Roman" panose="02020603050405020304"/>
                <a:cs typeface="Times New Roman" panose="02020603050405020304"/>
              </a:rPr>
              <a:t>source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60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6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altered.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2405"/>
              </a:spcBef>
              <a:buClr>
                <a:srgbClr val="0AD0D9"/>
              </a:buClr>
              <a:buSzPct val="94000"/>
              <a:buFont typeface="Arial" panose="020B0604020202020204"/>
              <a:buChar char=""/>
              <a:tabLst>
                <a:tab pos="287020" algn="l"/>
              </a:tabLst>
            </a:pP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Example: </a:t>
            </a:r>
            <a:r>
              <a:rPr sz="2600" spc="-105" dirty="0">
                <a:latin typeface="Times New Roman" panose="02020603050405020304"/>
                <a:cs typeface="Times New Roman" panose="02020603050405020304"/>
              </a:rPr>
              <a:t>LDA</a:t>
            </a:r>
            <a:r>
              <a:rPr sz="26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30" dirty="0">
                <a:latin typeface="Times New Roman" panose="02020603050405020304"/>
                <a:cs typeface="Times New Roman" panose="02020603050405020304"/>
              </a:rPr>
              <a:t>2034H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401" y="152145"/>
            <a:ext cx="425323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25" dirty="0"/>
              <a:t>Data </a:t>
            </a:r>
            <a:r>
              <a:rPr spc="-229" dirty="0"/>
              <a:t>Transfer</a:t>
            </a:r>
            <a:r>
              <a:rPr spc="-370" dirty="0"/>
              <a:t> </a:t>
            </a:r>
            <a:r>
              <a:rPr spc="-125" dirty="0"/>
              <a:t>Instructions</a:t>
            </a:r>
            <a:endParaRPr spc="-1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2000" y="914400"/>
          <a:ext cx="790575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793875"/>
                <a:gridCol w="4563745"/>
              </a:tblGrid>
              <a:tr h="370840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LDAX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B/D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Register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Pair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rlito"/>
                          <a:cs typeface="Carlito"/>
                        </a:rPr>
                        <a:t>Load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accumulator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indirect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6104" y="2133473"/>
            <a:ext cx="7863840" cy="2900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ts val="2375"/>
              </a:lnSpc>
              <a:spcBef>
                <a:spcPts val="105"/>
              </a:spcBef>
              <a:buClr>
                <a:srgbClr val="A4A4A4"/>
              </a:buClr>
              <a:buSzPct val="93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200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contents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designated register </a:t>
            </a:r>
            <a:r>
              <a:rPr sz="2200" dirty="0">
                <a:latin typeface="Carlito"/>
                <a:cs typeface="Carlito"/>
              </a:rPr>
              <a:t>pair </a:t>
            </a:r>
            <a:r>
              <a:rPr sz="2200" spc="-5" dirty="0">
                <a:latin typeface="Carlito"/>
                <a:cs typeface="Carlito"/>
              </a:rPr>
              <a:t>point </a:t>
            </a:r>
            <a:r>
              <a:rPr sz="2200" spc="-10" dirty="0">
                <a:latin typeface="Carlito"/>
                <a:cs typeface="Carlito"/>
              </a:rPr>
              <a:t>to </a:t>
            </a:r>
            <a:r>
              <a:rPr sz="2200" dirty="0">
                <a:latin typeface="Carlito"/>
                <a:cs typeface="Carlito"/>
              </a:rPr>
              <a:t>a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memory</a:t>
            </a:r>
            <a:r>
              <a:rPr lang="en-US" sz="2200" spc="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location.</a:t>
            </a:r>
            <a:endParaRPr sz="2200">
              <a:latin typeface="Carlito"/>
              <a:cs typeface="Carlito"/>
            </a:endParaRPr>
          </a:p>
          <a:p>
            <a:pPr marL="287020" indent="-274320">
              <a:lnSpc>
                <a:spcPts val="2375"/>
              </a:lnSpc>
              <a:spcBef>
                <a:spcPts val="1875"/>
              </a:spcBef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200" spc="-5" dirty="0">
                <a:latin typeface="Carlito"/>
                <a:cs typeface="Carlito"/>
              </a:rPr>
              <a:t>This </a:t>
            </a:r>
            <a:r>
              <a:rPr sz="2200" dirty="0">
                <a:latin typeface="Carlito"/>
                <a:cs typeface="Carlito"/>
              </a:rPr>
              <a:t>instruction </a:t>
            </a:r>
            <a:r>
              <a:rPr sz="2200" spc="-5" dirty="0">
                <a:latin typeface="Carlito"/>
                <a:cs typeface="Carlito"/>
              </a:rPr>
              <a:t>copies 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contents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that </a:t>
            </a:r>
            <a:r>
              <a:rPr sz="2200" spc="5" dirty="0">
                <a:latin typeface="Carlito"/>
                <a:cs typeface="Carlito"/>
              </a:rPr>
              <a:t>memory </a:t>
            </a:r>
            <a:r>
              <a:rPr sz="2200" spc="-5" dirty="0">
                <a:latin typeface="Carlito"/>
                <a:cs typeface="Carlito"/>
              </a:rPr>
              <a:t>location</a:t>
            </a:r>
            <a:r>
              <a:rPr sz="2200" spc="-2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into</a:t>
            </a:r>
            <a:r>
              <a:rPr lang="en-US" sz="2200" spc="-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accumulator.</a:t>
            </a:r>
            <a:endParaRPr sz="2200">
              <a:latin typeface="Carlito"/>
              <a:cs typeface="Carlito"/>
            </a:endParaRPr>
          </a:p>
          <a:p>
            <a:pPr marL="287020" indent="-274320">
              <a:lnSpc>
                <a:spcPts val="2375"/>
              </a:lnSpc>
              <a:spcBef>
                <a:spcPts val="1875"/>
              </a:spcBef>
              <a:buClr>
                <a:srgbClr val="A4A4A4"/>
              </a:buClr>
              <a:buSzPct val="95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200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contents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either the </a:t>
            </a:r>
            <a:r>
              <a:rPr sz="2200" spc="-10" dirty="0">
                <a:latin typeface="Carlito"/>
                <a:cs typeface="Carlito"/>
              </a:rPr>
              <a:t>register </a:t>
            </a:r>
            <a:r>
              <a:rPr sz="2200" spc="-5" dirty="0">
                <a:latin typeface="Carlito"/>
                <a:cs typeface="Carlito"/>
              </a:rPr>
              <a:t>pair </a:t>
            </a:r>
            <a:r>
              <a:rPr sz="2200" spc="5" dirty="0">
                <a:latin typeface="Carlito"/>
                <a:cs typeface="Carlito"/>
              </a:rPr>
              <a:t>or 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10" dirty="0">
                <a:latin typeface="Carlito"/>
                <a:cs typeface="Carlito"/>
              </a:rPr>
              <a:t>memory </a:t>
            </a:r>
            <a:r>
              <a:rPr sz="2200" dirty="0">
                <a:latin typeface="Carlito"/>
                <a:cs typeface="Carlito"/>
              </a:rPr>
              <a:t>location</a:t>
            </a:r>
            <a:r>
              <a:rPr sz="2200" spc="-2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are</a:t>
            </a:r>
            <a:r>
              <a:rPr lang="en-US"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not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altered.</a:t>
            </a:r>
            <a:endParaRPr sz="22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1870"/>
              </a:spcBef>
              <a:buClr>
                <a:srgbClr val="A4A4A4"/>
              </a:buClr>
              <a:buSzPct val="93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200" b="1" spc="-5" dirty="0">
                <a:latin typeface="Carlito"/>
                <a:cs typeface="Carlito"/>
              </a:rPr>
              <a:t>Example: </a:t>
            </a:r>
            <a:r>
              <a:rPr sz="2200" dirty="0">
                <a:latin typeface="Carlito"/>
                <a:cs typeface="Carlito"/>
              </a:rPr>
              <a:t>LDAX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19065</Words>
  <Application>WPS Presentation</Application>
  <PresentationFormat>On-screen Show (4:3)</PresentationFormat>
  <Paragraphs>1443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6" baseType="lpstr">
      <vt:lpstr>Arial</vt:lpstr>
      <vt:lpstr>SimSun</vt:lpstr>
      <vt:lpstr>Wingdings</vt:lpstr>
      <vt:lpstr>Arial</vt:lpstr>
      <vt:lpstr>Carlito</vt:lpstr>
      <vt:lpstr>Segoe Print</vt:lpstr>
      <vt:lpstr>Times New Roman</vt:lpstr>
      <vt:lpstr>Microsoft YaHei</vt:lpstr>
      <vt:lpstr>Arial Unicode MS</vt:lpstr>
      <vt:lpstr>Calibri</vt:lpstr>
      <vt:lpstr>Office Theme</vt:lpstr>
      <vt:lpstr>INSTRUCTION SET OF 8085</vt:lpstr>
      <vt:lpstr>Instruction Set of 8085</vt:lpstr>
      <vt:lpstr>Classification of Instruction Set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Arithmetic Instructions</vt:lpstr>
      <vt:lpstr>Addition</vt:lpstr>
      <vt:lpstr>Subtraction</vt:lpstr>
      <vt:lpstr>Increment / Decrement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Logical Instructions</vt:lpstr>
      <vt:lpstr>AND, OR, XOR</vt:lpstr>
      <vt:lpstr>Rotate</vt:lpstr>
      <vt:lpstr>Compare</vt:lpstr>
      <vt:lpstr>Complement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Branching Instructions</vt:lpstr>
      <vt:lpstr>Branching Instructions</vt:lpstr>
      <vt:lpstr>Branching Instructions</vt:lpstr>
      <vt:lpstr>Jump Conditionally</vt:lpstr>
      <vt:lpstr>Branching Instructions</vt:lpstr>
      <vt:lpstr>Branching Instructions</vt:lpstr>
      <vt:lpstr>Call Conditionally</vt:lpstr>
      <vt:lpstr>Branching Instructions</vt:lpstr>
      <vt:lpstr>Branching Instructions</vt:lpstr>
      <vt:lpstr>Return Conditionally</vt:lpstr>
      <vt:lpstr>Branching Instructions</vt:lpstr>
      <vt:lpstr>Restart Address Table</vt:lpstr>
      <vt:lpstr>Control Instructions</vt:lpstr>
      <vt:lpstr>Control Instructions</vt:lpstr>
      <vt:lpstr>Control Instructions</vt:lpstr>
      <vt:lpstr>Control Instructions</vt:lpstr>
      <vt:lpstr>Control Instructions</vt:lpstr>
      <vt:lpstr>Control Instructions</vt:lpstr>
      <vt:lpstr>RIM Instruction</vt:lpstr>
      <vt:lpstr>Control Instructions</vt:lpstr>
      <vt:lpstr>SIM Instruction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OF 8085</dc:title>
  <dc:creator>Soda PDF Online</dc:creator>
  <cp:lastModifiedBy>Acer</cp:lastModifiedBy>
  <cp:revision>3</cp:revision>
  <dcterms:created xsi:type="dcterms:W3CDTF">2024-01-31T17:35:00Z</dcterms:created>
  <dcterms:modified xsi:type="dcterms:W3CDTF">2024-02-08T06:12:38Z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2018-08-02T11:00:00Z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2023-09-14T11:00:00Z</vt:filetime>
  </property>
  <property fmtid="{D5CDD505-2E9C-101B-9397-08002B2CF9AE}" pid="5" name="ICV">
    <vt:lpwstr>875527EF14304B51A80623CCDF5098CD_12</vt:lpwstr>
  </property>
  <property fmtid="{D5CDD505-2E9C-101B-9397-08002B2CF9AE}" pid="6" name="KSOProductBuildVer">
    <vt:lpwstr>1033-12.2.0.13431</vt:lpwstr>
  </property>
</Properties>
</file>