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Lst>
  <p:sldSz cx="9144000" cy="6858000" type="screen4x3"/>
  <p:notesSz cx="6858000" cy="9144000"/>
  <p:embeddedFontLst>
    <p:embeddedFont>
      <p:font typeface="Helvetica Neue" panose="020B0604020202020204" charset="0"/>
      <p:regular r:id="rId112"/>
      <p:bold r:id="rId113"/>
      <p:italic r:id="rId114"/>
      <p:boldItalic r:id="rId115"/>
    </p:embeddedFont>
    <p:embeddedFont>
      <p:font typeface="Questrial" panose="020B0604020202020204" charset="0"/>
      <p:regular r:id="rId116"/>
    </p:embeddedFont>
    <p:embeddedFont>
      <p:font typeface="Lato" panose="020B0604020202020204" charset="0"/>
      <p:regular r:id="rId117"/>
      <p:bold r:id="rId118"/>
      <p:italic r:id="rId119"/>
      <p:boldItalic r:id="rId120"/>
    </p:embeddedFont>
    <p:embeddedFont>
      <p:font typeface="Merriweather Sans" panose="020B0604020202020204" charset="0"/>
      <p:regular r:id="rId121"/>
      <p:bold r:id="rId122"/>
      <p:italic r:id="rId123"/>
      <p:boldItalic r:id="rId124"/>
    </p:embeddedFont>
    <p:embeddedFont>
      <p:font typeface="Nunito Sans" panose="020B0604020202020204" charset="0"/>
      <p:regular r:id="rId125"/>
      <p:bold r:id="rId126"/>
      <p:italic r:id="rId127"/>
      <p:boldItalic r:id="rId128"/>
    </p:embeddedFont>
    <p:embeddedFont>
      <p:font typeface="Josefin Sans" panose="020B0604020202020204" charset="0"/>
      <p:regular r:id="rId129"/>
      <p:bold r:id="rId130"/>
      <p:italic r:id="rId131"/>
      <p:boldItalic r:id="rId132"/>
    </p:embeddedFont>
    <p:embeddedFont>
      <p:font typeface="Calibri" panose="020F0502020204030204" pitchFamily="34" charset="0"/>
      <p:regular r:id="rId133"/>
      <p:bold r:id="rId134"/>
      <p:italic r:id="rId135"/>
      <p:boldItalic r:id="rId136"/>
    </p:embeddedFont>
    <p:embeddedFont>
      <p:font typeface="Cambria" panose="02040503050406030204" pitchFamily="18" charset="0"/>
      <p:regular r:id="rId137"/>
      <p:bold r:id="rId138"/>
      <p:italic r:id="rId139"/>
      <p:boldItalic r:id="rId1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1" roundtripDataSignature="AMtx7mjDACGfzC+5Ofx/kl6BnMEhIg/h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77" y="6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fntdata"/><Relationship Id="rId133" Type="http://schemas.openxmlformats.org/officeDocument/2006/relationships/font" Target="fonts/font22.fntdata"/><Relationship Id="rId138" Type="http://schemas.openxmlformats.org/officeDocument/2006/relationships/font" Target="fonts/font27.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2.fntdata"/><Relationship Id="rId128" Type="http://schemas.openxmlformats.org/officeDocument/2006/relationships/font" Target="fonts/font17.fntdata"/><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fntdata"/><Relationship Id="rId118" Type="http://schemas.openxmlformats.org/officeDocument/2006/relationships/font" Target="fonts/font7.fntdata"/><Relationship Id="rId134" Type="http://schemas.openxmlformats.org/officeDocument/2006/relationships/font" Target="fonts/font23.fntdata"/><Relationship Id="rId139" Type="http://schemas.openxmlformats.org/officeDocument/2006/relationships/font" Target="fonts/font28.fntdata"/><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5.fntdata"/><Relationship Id="rId124" Type="http://schemas.openxmlformats.org/officeDocument/2006/relationships/font" Target="fonts/font13.fntdata"/><Relationship Id="rId129" Type="http://schemas.openxmlformats.org/officeDocument/2006/relationships/font" Target="fonts/font18.fntdata"/><Relationship Id="rId137"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32" Type="http://schemas.openxmlformats.org/officeDocument/2006/relationships/font" Target="fonts/font21.fntdata"/><Relationship Id="rId140" Type="http://schemas.openxmlformats.org/officeDocument/2006/relationships/font" Target="fonts/font29.fntdata"/><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3.fntdata"/><Relationship Id="rId119" Type="http://schemas.openxmlformats.org/officeDocument/2006/relationships/font" Target="fonts/font8.fntdata"/><Relationship Id="rId12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1.fntdata"/><Relationship Id="rId130" Type="http://schemas.openxmlformats.org/officeDocument/2006/relationships/font" Target="fonts/font19.fntdata"/><Relationship Id="rId135" Type="http://schemas.openxmlformats.org/officeDocument/2006/relationships/font" Target="fonts/font24.fntdata"/><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9.fntdata"/><Relationship Id="rId125" Type="http://schemas.openxmlformats.org/officeDocument/2006/relationships/font" Target="fonts/font14.fntdata"/><Relationship Id="rId141"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4.fntdata"/><Relationship Id="rId131" Type="http://schemas.openxmlformats.org/officeDocument/2006/relationships/font" Target="fonts/font20.fntdata"/><Relationship Id="rId136" Type="http://schemas.openxmlformats.org/officeDocument/2006/relationships/font" Target="fonts/font25.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0.fntdata"/><Relationship Id="rId14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6701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690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84798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7255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90474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5" name="Google Shape;685;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5574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15992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8038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43477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62387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5" name="Google Shape;715;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043607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82853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87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61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d</a:t>
            </a:r>
            <a:endParaRPr/>
          </a:p>
        </p:txBody>
      </p:sp>
      <p:sp>
        <p:nvSpPr>
          <p:cNvPr id="133" name="Google Shape;13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562308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d</a:t>
            </a:r>
            <a:endParaRPr/>
          </a:p>
        </p:txBody>
      </p:sp>
      <p:sp>
        <p:nvSpPr>
          <p:cNvPr id="139" name="Google Shape;13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194614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855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58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6" name="Google Shape;15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54433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6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4008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81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978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69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477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29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070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758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9" name="Google Shape;20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704591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701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741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489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61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5762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706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260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068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228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86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7504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342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299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131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532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4912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192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281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788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8337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333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157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9941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7224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53" name="Google Shape;353;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28479058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359" name="Google Shape;35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extLst>
      <p:ext uri="{BB962C8B-B14F-4D97-AF65-F5344CB8AC3E}">
        <p14:creationId xmlns:p14="http://schemas.microsoft.com/office/powerpoint/2010/main" val="38427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7860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65" name="Google Shape;365;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3222108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07170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605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20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5411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4119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3328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408" name="Google Shape;408;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extLst>
      <p:ext uri="{BB962C8B-B14F-4D97-AF65-F5344CB8AC3E}">
        <p14:creationId xmlns:p14="http://schemas.microsoft.com/office/powerpoint/2010/main" val="29802272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10</a:t>
            </a:r>
            <a:endParaRPr/>
          </a:p>
        </p:txBody>
      </p:sp>
      <p:sp>
        <p:nvSpPr>
          <p:cNvPr id="414" name="Google Shape;414;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extLst>
      <p:ext uri="{BB962C8B-B14F-4D97-AF65-F5344CB8AC3E}">
        <p14:creationId xmlns:p14="http://schemas.microsoft.com/office/powerpoint/2010/main" val="24171870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c </a:t>
            </a:r>
            <a:endParaRPr/>
          </a:p>
        </p:txBody>
      </p:sp>
      <p:sp>
        <p:nvSpPr>
          <p:cNvPr id="420" name="Google Shape;420;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extLst>
      <p:ext uri="{BB962C8B-B14F-4D97-AF65-F5344CB8AC3E}">
        <p14:creationId xmlns:p14="http://schemas.microsoft.com/office/powerpoint/2010/main" val="213092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1779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719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7099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8973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086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05611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7602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3948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2075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2828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1579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0757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6088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27077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21603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5403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64823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3829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7464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28" name="Google Shape;528;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extLst>
      <p:ext uri="{BB962C8B-B14F-4D97-AF65-F5344CB8AC3E}">
        <p14:creationId xmlns:p14="http://schemas.microsoft.com/office/powerpoint/2010/main" val="18498992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35" name="Google Shape;535;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extLst>
      <p:ext uri="{BB962C8B-B14F-4D97-AF65-F5344CB8AC3E}">
        <p14:creationId xmlns:p14="http://schemas.microsoft.com/office/powerpoint/2010/main" val="22395685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13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971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3074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1062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1971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8929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36510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6599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86" name="Google Shape;586;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extLst>
      <p:ext uri="{BB962C8B-B14F-4D97-AF65-F5344CB8AC3E}">
        <p14:creationId xmlns:p14="http://schemas.microsoft.com/office/powerpoint/2010/main" val="414767236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593" name="Google Shape;593;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87</a:t>
            </a:fld>
            <a:endParaRPr/>
          </a:p>
        </p:txBody>
      </p:sp>
    </p:spTree>
    <p:extLst>
      <p:ext uri="{BB962C8B-B14F-4D97-AF65-F5344CB8AC3E}">
        <p14:creationId xmlns:p14="http://schemas.microsoft.com/office/powerpoint/2010/main" val="337854514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600" name="Google Shape;600;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extLst>
      <p:ext uri="{BB962C8B-B14F-4D97-AF65-F5344CB8AC3E}">
        <p14:creationId xmlns:p14="http://schemas.microsoft.com/office/powerpoint/2010/main" val="156383128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7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85524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8198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8" name="Google Shape;618;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Discuss local and global variables ..</a:t>
            </a:r>
            <a:endParaRPr/>
          </a:p>
        </p:txBody>
      </p:sp>
      <p:sp>
        <p:nvSpPr>
          <p:cNvPr id="619" name="Google Shape;619;p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a:p>
        </p:txBody>
      </p:sp>
    </p:spTree>
    <p:extLst>
      <p:ext uri="{BB962C8B-B14F-4D97-AF65-F5344CB8AC3E}">
        <p14:creationId xmlns:p14="http://schemas.microsoft.com/office/powerpoint/2010/main" val="99920039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5713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4251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72402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22325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85668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4" name="Google Shape;6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655" name="Google Shape;655;p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97</a:t>
            </a:fld>
            <a:endParaRPr/>
          </a:p>
        </p:txBody>
      </p:sp>
    </p:spTree>
    <p:extLst>
      <p:ext uri="{BB962C8B-B14F-4D97-AF65-F5344CB8AC3E}">
        <p14:creationId xmlns:p14="http://schemas.microsoft.com/office/powerpoint/2010/main" val="33931330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Google Shape;661;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c</a:t>
            </a:r>
            <a:endParaRPr/>
          </a:p>
        </p:txBody>
      </p:sp>
      <p:sp>
        <p:nvSpPr>
          <p:cNvPr id="662" name="Google Shape;662;p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a:p>
        </p:txBody>
      </p:sp>
    </p:spTree>
    <p:extLst>
      <p:ext uri="{BB962C8B-B14F-4D97-AF65-F5344CB8AC3E}">
        <p14:creationId xmlns:p14="http://schemas.microsoft.com/office/powerpoint/2010/main" val="384519908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7" name="Google Shape;667;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79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1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7" name="Google Shape;17;p11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18" name="Google Shape;18;p112"/>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121"/>
          <p:cNvSpPr txBox="1">
            <a:spLocks noGrp="1"/>
          </p:cNvSpPr>
          <p:nvPr>
            <p:ph type="title"/>
          </p:nvPr>
        </p:nvSpPr>
        <p:spPr>
          <a:xfrm>
            <a:off x="1792801" y="4800025"/>
            <a:ext cx="5486400" cy="567420"/>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3" name="Google Shape;53;p121"/>
          <p:cNvSpPr>
            <a:spLocks noGrp="1"/>
          </p:cNvSpPr>
          <p:nvPr>
            <p:ph type="pic" idx="2"/>
          </p:nvPr>
        </p:nvSpPr>
        <p:spPr>
          <a:xfrm>
            <a:off x="1792801" y="612065"/>
            <a:ext cx="5486400" cy="4115952"/>
          </a:xfrm>
          <a:prstGeom prst="rect">
            <a:avLst/>
          </a:prstGeom>
          <a:noFill/>
          <a:ln>
            <a:noFill/>
          </a:ln>
        </p:spPr>
      </p:sp>
      <p:sp>
        <p:nvSpPr>
          <p:cNvPr id="54" name="Google Shape;54;p121"/>
          <p:cNvSpPr txBox="1">
            <a:spLocks noGrp="1"/>
          </p:cNvSpPr>
          <p:nvPr>
            <p:ph type="body" idx="1"/>
          </p:nvPr>
        </p:nvSpPr>
        <p:spPr>
          <a:xfrm>
            <a:off x="1792801" y="5367444"/>
            <a:ext cx="5486400" cy="805044"/>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55" name="Google Shape;55;p121"/>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12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8" name="Google Shape;58;p122"/>
          <p:cNvSpPr txBox="1">
            <a:spLocks noGrp="1"/>
          </p:cNvSpPr>
          <p:nvPr>
            <p:ph type="body" idx="1"/>
          </p:nvPr>
        </p:nvSpPr>
        <p:spPr>
          <a:xfrm rot="5400000">
            <a:off x="2308225" y="-246062"/>
            <a:ext cx="4403725" cy="810577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59" name="Google Shape;59;p122"/>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0"/>
        <p:cNvGrpSpPr/>
        <p:nvPr/>
      </p:nvGrpSpPr>
      <p:grpSpPr>
        <a:xfrm>
          <a:off x="0" y="0"/>
          <a:ext cx="0" cy="0"/>
          <a:chOff x="0" y="0"/>
          <a:chExt cx="0" cy="0"/>
        </a:xfrm>
      </p:grpSpPr>
      <p:sp>
        <p:nvSpPr>
          <p:cNvPr id="61" name="Google Shape;61;p123"/>
          <p:cNvSpPr txBox="1">
            <a:spLocks noGrp="1"/>
          </p:cNvSpPr>
          <p:nvPr>
            <p:ph type="title"/>
          </p:nvPr>
        </p:nvSpPr>
        <p:spPr>
          <a:xfrm rot="5400000">
            <a:off x="4681859" y="2127930"/>
            <a:ext cx="5734682" cy="202608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2" name="Google Shape;62;p123"/>
          <p:cNvSpPr txBox="1">
            <a:spLocks noGrp="1"/>
          </p:cNvSpPr>
          <p:nvPr>
            <p:ph type="body" idx="1"/>
          </p:nvPr>
        </p:nvSpPr>
        <p:spPr>
          <a:xfrm rot="5400000">
            <a:off x="559860" y="170250"/>
            <a:ext cx="5734682" cy="5941440"/>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63" name="Google Shape;63;p123"/>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4"/>
        <p:cNvGrpSpPr/>
        <p:nvPr/>
      </p:nvGrpSpPr>
      <p:grpSpPr>
        <a:xfrm>
          <a:off x="0" y="0"/>
          <a:ext cx="0" cy="0"/>
          <a:chOff x="0" y="0"/>
          <a:chExt cx="0" cy="0"/>
        </a:xfrm>
      </p:grpSpPr>
      <p:sp>
        <p:nvSpPr>
          <p:cNvPr id="65" name="Google Shape;65;p124"/>
          <p:cNvSpPr txBox="1">
            <a:spLocks noGrp="1"/>
          </p:cNvSpPr>
          <p:nvPr>
            <p:ph type="title"/>
          </p:nvPr>
        </p:nvSpPr>
        <p:spPr>
          <a:xfrm>
            <a:off x="456481" y="273629"/>
            <a:ext cx="8105760" cy="1022507"/>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6" name="Google Shape;66;p124"/>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11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1" name="Google Shape;21;p113"/>
          <p:cNvSpPr txBox="1">
            <a:spLocks noGrp="1"/>
          </p:cNvSpPr>
          <p:nvPr>
            <p:ph type="body" idx="1"/>
          </p:nvPr>
        </p:nvSpPr>
        <p:spPr>
          <a:xfrm>
            <a:off x="456481" y="1604329"/>
            <a:ext cx="398304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22" name="Google Shape;22;p113"/>
          <p:cNvSpPr txBox="1">
            <a:spLocks noGrp="1"/>
          </p:cNvSpPr>
          <p:nvPr>
            <p:ph type="body" idx="2"/>
          </p:nvPr>
        </p:nvSpPr>
        <p:spPr>
          <a:xfrm>
            <a:off x="4577760" y="1604329"/>
            <a:ext cx="398448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23" name="Google Shape;23;p113"/>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114"/>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26"/>
        <p:cNvGrpSpPr/>
        <p:nvPr/>
      </p:nvGrpSpPr>
      <p:grpSpPr>
        <a:xfrm>
          <a:off x="0" y="0"/>
          <a:ext cx="0" cy="0"/>
          <a:chOff x="0" y="0"/>
          <a:chExt cx="0" cy="0"/>
        </a:xfrm>
      </p:grpSpPr>
      <p:sp>
        <p:nvSpPr>
          <p:cNvPr id="27" name="Google Shape;27;p11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Questrial"/>
              <a:ea typeface="Questrial"/>
              <a:cs typeface="Questrial"/>
              <a:sym typeface="Quest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116"/>
          <p:cNvSpPr txBox="1">
            <a:spLocks noGrp="1"/>
          </p:cNvSpPr>
          <p:nvPr>
            <p:ph type="ctrTitle"/>
          </p:nvPr>
        </p:nvSpPr>
        <p:spPr>
          <a:xfrm>
            <a:off x="685440" y="2129984"/>
            <a:ext cx="7773120" cy="1470394"/>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0" name="Google Shape;30;p116"/>
          <p:cNvSpPr txBox="1">
            <a:spLocks noGrp="1"/>
          </p:cNvSpPr>
          <p:nvPr>
            <p:ph type="subTitle" idx="1"/>
          </p:nvPr>
        </p:nvSpPr>
        <p:spPr>
          <a:xfrm>
            <a:off x="1372321" y="3885528"/>
            <a:ext cx="6400800" cy="1752664"/>
          </a:xfrm>
          <a:prstGeom prst="rect">
            <a:avLst/>
          </a:prstGeom>
          <a:noFill/>
          <a:ln>
            <a:noFill/>
          </a:ln>
        </p:spPr>
        <p:txBody>
          <a:bodyPr spcFirstLastPara="1" wrap="square" lIns="0" tIns="157400" rIns="0" bIns="0" anchor="t" anchorCtr="0">
            <a:noAutofit/>
          </a:bodyPr>
          <a:lstStyle>
            <a:lvl1pPr lvl="0" algn="ctr">
              <a:lnSpc>
                <a:spcPct val="97000"/>
              </a:lnSpc>
              <a:spcBef>
                <a:spcPts val="0"/>
              </a:spcBef>
              <a:spcAft>
                <a:spcPts val="0"/>
              </a:spcAft>
              <a:buSzPts val="2900"/>
              <a:buNone/>
              <a:defRPr/>
            </a:lvl1pPr>
            <a:lvl2pPr lvl="1" algn="ctr">
              <a:lnSpc>
                <a:spcPct val="97000"/>
              </a:lnSpc>
              <a:spcBef>
                <a:spcPts val="1288"/>
              </a:spcBef>
              <a:spcAft>
                <a:spcPts val="0"/>
              </a:spcAft>
              <a:buSzPts val="2500"/>
              <a:buNone/>
              <a:defRPr/>
            </a:lvl2pPr>
            <a:lvl3pPr lvl="2" algn="ctr">
              <a:lnSpc>
                <a:spcPct val="97000"/>
              </a:lnSpc>
              <a:spcBef>
                <a:spcPts val="1038"/>
              </a:spcBef>
              <a:spcAft>
                <a:spcPts val="0"/>
              </a:spcAft>
              <a:buSzPts val="2200"/>
              <a:buNone/>
              <a:defRPr/>
            </a:lvl3pPr>
            <a:lvl4pPr lvl="3" algn="ctr">
              <a:lnSpc>
                <a:spcPct val="97000"/>
              </a:lnSpc>
              <a:spcBef>
                <a:spcPts val="775"/>
              </a:spcBef>
              <a:spcAft>
                <a:spcPts val="0"/>
              </a:spcAft>
              <a:buSzPts val="2000"/>
              <a:buNone/>
              <a:defRPr/>
            </a:lvl4pPr>
            <a:lvl5pPr lvl="4" algn="ctr">
              <a:lnSpc>
                <a:spcPct val="97000"/>
              </a:lnSpc>
              <a:spcBef>
                <a:spcPts val="525"/>
              </a:spcBef>
              <a:spcAft>
                <a:spcPts val="0"/>
              </a:spcAft>
              <a:buSzPts val="2000"/>
              <a:buNone/>
              <a:defRPr/>
            </a:lvl5pPr>
            <a:lvl6pPr lvl="5" algn="ctr">
              <a:lnSpc>
                <a:spcPct val="97000"/>
              </a:lnSpc>
              <a:spcBef>
                <a:spcPts val="263"/>
              </a:spcBef>
              <a:spcAft>
                <a:spcPts val="0"/>
              </a:spcAft>
              <a:buSzPts val="1800"/>
              <a:buNone/>
              <a:defRPr/>
            </a:lvl6pPr>
            <a:lvl7pPr lvl="6" algn="ctr">
              <a:lnSpc>
                <a:spcPct val="97000"/>
              </a:lnSpc>
              <a:spcBef>
                <a:spcPts val="261"/>
              </a:spcBef>
              <a:spcAft>
                <a:spcPts val="0"/>
              </a:spcAft>
              <a:buSzPts val="1800"/>
              <a:buNone/>
              <a:defRPr/>
            </a:lvl7pPr>
            <a:lvl8pPr lvl="7" algn="ctr">
              <a:lnSpc>
                <a:spcPct val="97000"/>
              </a:lnSpc>
              <a:spcBef>
                <a:spcPts val="261"/>
              </a:spcBef>
              <a:spcAft>
                <a:spcPts val="0"/>
              </a:spcAft>
              <a:buSzPts val="1800"/>
              <a:buNone/>
              <a:defRPr/>
            </a:lvl8pPr>
            <a:lvl9pPr lvl="8" algn="ctr">
              <a:lnSpc>
                <a:spcPct val="97000"/>
              </a:lnSpc>
              <a:spcBef>
                <a:spcPts val="261"/>
              </a:spcBef>
              <a:spcAft>
                <a:spcPts val="261"/>
              </a:spcAft>
              <a:buSzPts val="1800"/>
              <a:buNone/>
              <a:defRPr/>
            </a:lvl9pPr>
          </a:lstStyle>
          <a:p>
            <a:endParaRPr/>
          </a:p>
        </p:txBody>
      </p:sp>
      <p:sp>
        <p:nvSpPr>
          <p:cNvPr id="31" name="Google Shape;31;p116"/>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17"/>
          <p:cNvSpPr txBox="1">
            <a:spLocks noGrp="1"/>
          </p:cNvSpPr>
          <p:nvPr>
            <p:ph type="title"/>
          </p:nvPr>
        </p:nvSpPr>
        <p:spPr>
          <a:xfrm>
            <a:off x="722880" y="4406863"/>
            <a:ext cx="7771680" cy="1362383"/>
          </a:xfrm>
          <a:prstGeom prst="rect">
            <a:avLst/>
          </a:prstGeom>
          <a:noFill/>
          <a:ln>
            <a:noFill/>
          </a:ln>
        </p:spPr>
        <p:txBody>
          <a:bodyPr spcFirstLastPara="1" wrap="square" lIns="81625" tIns="42450" rIns="81625" bIns="42450" anchor="t" anchorCtr="0">
            <a:noAutofit/>
          </a:bodyPr>
          <a:lstStyle>
            <a:lvl1pPr lvl="0" algn="l">
              <a:lnSpc>
                <a:spcPct val="97000"/>
              </a:lnSpc>
              <a:spcBef>
                <a:spcPts val="0"/>
              </a:spcBef>
              <a:spcAft>
                <a:spcPts val="0"/>
              </a:spcAft>
              <a:buSzPts val="1400"/>
              <a:buNone/>
              <a:defRPr sz="36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4" name="Google Shape;34;p117"/>
          <p:cNvSpPr txBox="1">
            <a:spLocks noGrp="1"/>
          </p:cNvSpPr>
          <p:nvPr>
            <p:ph type="body" idx="1"/>
          </p:nvPr>
        </p:nvSpPr>
        <p:spPr>
          <a:xfrm>
            <a:off x="722880" y="2906225"/>
            <a:ext cx="7771680" cy="1500638"/>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1800"/>
              <a:buNone/>
              <a:defRPr sz="1800"/>
            </a:lvl1pPr>
            <a:lvl2pPr marL="914400" lvl="1" indent="-228600" algn="l">
              <a:lnSpc>
                <a:spcPct val="97000"/>
              </a:lnSpc>
              <a:spcBef>
                <a:spcPts val="1288"/>
              </a:spcBef>
              <a:spcAft>
                <a:spcPts val="0"/>
              </a:spcAft>
              <a:buSzPts val="1600"/>
              <a:buNone/>
              <a:defRPr sz="1600"/>
            </a:lvl2pPr>
            <a:lvl3pPr marL="1371600" lvl="2" indent="-228600" algn="l">
              <a:lnSpc>
                <a:spcPct val="97000"/>
              </a:lnSpc>
              <a:spcBef>
                <a:spcPts val="1038"/>
              </a:spcBef>
              <a:spcAft>
                <a:spcPts val="0"/>
              </a:spcAft>
              <a:buSzPts val="1500"/>
              <a:buNone/>
              <a:defRPr sz="1500"/>
            </a:lvl3pPr>
            <a:lvl4pPr marL="1828800" lvl="3" indent="-228600" algn="l">
              <a:lnSpc>
                <a:spcPct val="97000"/>
              </a:lnSpc>
              <a:spcBef>
                <a:spcPts val="775"/>
              </a:spcBef>
              <a:spcAft>
                <a:spcPts val="0"/>
              </a:spcAft>
              <a:buSzPts val="1300"/>
              <a:buNone/>
              <a:defRPr sz="1300"/>
            </a:lvl4pPr>
            <a:lvl5pPr marL="2286000" lvl="4" indent="-228600" algn="l">
              <a:lnSpc>
                <a:spcPct val="97000"/>
              </a:lnSpc>
              <a:spcBef>
                <a:spcPts val="525"/>
              </a:spcBef>
              <a:spcAft>
                <a:spcPts val="0"/>
              </a:spcAft>
              <a:buSzPts val="1300"/>
              <a:buNone/>
              <a:defRPr sz="1300"/>
            </a:lvl5pPr>
            <a:lvl6pPr marL="2743200" lvl="5" indent="-228600" algn="l">
              <a:lnSpc>
                <a:spcPct val="97000"/>
              </a:lnSpc>
              <a:spcBef>
                <a:spcPts val="263"/>
              </a:spcBef>
              <a:spcAft>
                <a:spcPts val="0"/>
              </a:spcAft>
              <a:buSzPts val="1300"/>
              <a:buNone/>
              <a:defRPr sz="1300"/>
            </a:lvl6pPr>
            <a:lvl7pPr marL="3200400" lvl="6" indent="-228600" algn="l">
              <a:lnSpc>
                <a:spcPct val="97000"/>
              </a:lnSpc>
              <a:spcBef>
                <a:spcPts val="261"/>
              </a:spcBef>
              <a:spcAft>
                <a:spcPts val="0"/>
              </a:spcAft>
              <a:buSzPts val="1300"/>
              <a:buNone/>
              <a:defRPr sz="1300"/>
            </a:lvl7pPr>
            <a:lvl8pPr marL="3657600" lvl="7" indent="-228600" algn="l">
              <a:lnSpc>
                <a:spcPct val="97000"/>
              </a:lnSpc>
              <a:spcBef>
                <a:spcPts val="261"/>
              </a:spcBef>
              <a:spcAft>
                <a:spcPts val="0"/>
              </a:spcAft>
              <a:buSzPts val="1300"/>
              <a:buNone/>
              <a:defRPr sz="1300"/>
            </a:lvl8pPr>
            <a:lvl9pPr marL="4114800" lvl="8" indent="-228600" algn="l">
              <a:lnSpc>
                <a:spcPct val="97000"/>
              </a:lnSpc>
              <a:spcBef>
                <a:spcPts val="261"/>
              </a:spcBef>
              <a:spcAft>
                <a:spcPts val="261"/>
              </a:spcAft>
              <a:buSzPts val="1300"/>
              <a:buNone/>
              <a:defRPr sz="1300"/>
            </a:lvl9pPr>
          </a:lstStyle>
          <a:p>
            <a:endParaRPr/>
          </a:p>
        </p:txBody>
      </p:sp>
      <p:sp>
        <p:nvSpPr>
          <p:cNvPr id="35" name="Google Shape;35;p117"/>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8"/>
          <p:cNvSpPr txBox="1">
            <a:spLocks noGrp="1"/>
          </p:cNvSpPr>
          <p:nvPr>
            <p:ph type="title"/>
          </p:nvPr>
        </p:nvSpPr>
        <p:spPr>
          <a:xfrm>
            <a:off x="457921" y="275070"/>
            <a:ext cx="8229600" cy="1142039"/>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8" name="Google Shape;38;p118"/>
          <p:cNvSpPr txBox="1">
            <a:spLocks noGrp="1"/>
          </p:cNvSpPr>
          <p:nvPr>
            <p:ph type="body" idx="1"/>
          </p:nvPr>
        </p:nvSpPr>
        <p:spPr>
          <a:xfrm>
            <a:off x="457920" y="1535201"/>
            <a:ext cx="403920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39" name="Google Shape;39;p118"/>
          <p:cNvSpPr txBox="1">
            <a:spLocks noGrp="1"/>
          </p:cNvSpPr>
          <p:nvPr>
            <p:ph type="body" idx="2"/>
          </p:nvPr>
        </p:nvSpPr>
        <p:spPr>
          <a:xfrm>
            <a:off x="457920" y="2174628"/>
            <a:ext cx="403920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40" name="Google Shape;40;p118"/>
          <p:cNvSpPr txBox="1">
            <a:spLocks noGrp="1"/>
          </p:cNvSpPr>
          <p:nvPr>
            <p:ph type="body" idx="3"/>
          </p:nvPr>
        </p:nvSpPr>
        <p:spPr>
          <a:xfrm>
            <a:off x="4645441" y="1535201"/>
            <a:ext cx="404208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41" name="Google Shape;41;p118"/>
          <p:cNvSpPr txBox="1">
            <a:spLocks noGrp="1"/>
          </p:cNvSpPr>
          <p:nvPr>
            <p:ph type="body" idx="4"/>
          </p:nvPr>
        </p:nvSpPr>
        <p:spPr>
          <a:xfrm>
            <a:off x="4645441" y="2174628"/>
            <a:ext cx="404208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42" name="Google Shape;42;p118"/>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1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5" name="Google Shape;45;p119"/>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20"/>
          <p:cNvSpPr txBox="1">
            <a:spLocks noGrp="1"/>
          </p:cNvSpPr>
          <p:nvPr>
            <p:ph type="title"/>
          </p:nvPr>
        </p:nvSpPr>
        <p:spPr>
          <a:xfrm>
            <a:off x="457920" y="273629"/>
            <a:ext cx="3008160" cy="1160762"/>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8" name="Google Shape;48;p120"/>
          <p:cNvSpPr txBox="1">
            <a:spLocks noGrp="1"/>
          </p:cNvSpPr>
          <p:nvPr>
            <p:ph type="body" idx="1"/>
          </p:nvPr>
        </p:nvSpPr>
        <p:spPr>
          <a:xfrm>
            <a:off x="3575521" y="273629"/>
            <a:ext cx="5112000" cy="5852774"/>
          </a:xfrm>
          <a:prstGeom prst="rect">
            <a:avLst/>
          </a:prstGeom>
          <a:noFill/>
          <a:ln>
            <a:noFill/>
          </a:ln>
        </p:spPr>
        <p:txBody>
          <a:bodyPr spcFirstLastPara="1" wrap="square" lIns="0" tIns="157400" rIns="0" bIns="0" anchor="t" anchorCtr="0">
            <a:noAutofit/>
          </a:bodyPr>
          <a:lstStyle>
            <a:lvl1pPr marL="457200" lvl="0" indent="-412750" algn="l">
              <a:lnSpc>
                <a:spcPct val="97000"/>
              </a:lnSpc>
              <a:spcBef>
                <a:spcPts val="0"/>
              </a:spcBef>
              <a:spcAft>
                <a:spcPts val="0"/>
              </a:spcAft>
              <a:buSzPts val="2900"/>
              <a:buChar char="•"/>
              <a:defRPr sz="2900"/>
            </a:lvl1pPr>
            <a:lvl2pPr marL="914400" lvl="1" indent="-387350" algn="l">
              <a:lnSpc>
                <a:spcPct val="97000"/>
              </a:lnSpc>
              <a:spcBef>
                <a:spcPts val="1288"/>
              </a:spcBef>
              <a:spcAft>
                <a:spcPts val="0"/>
              </a:spcAft>
              <a:buSzPts val="2500"/>
              <a:buChar char="–"/>
              <a:defRPr sz="2500"/>
            </a:lvl2pPr>
            <a:lvl3pPr marL="1371600" lvl="2" indent="-368300" algn="l">
              <a:lnSpc>
                <a:spcPct val="97000"/>
              </a:lnSpc>
              <a:spcBef>
                <a:spcPts val="1038"/>
              </a:spcBef>
              <a:spcAft>
                <a:spcPts val="0"/>
              </a:spcAft>
              <a:buSzPts val="2200"/>
              <a:buChar char="•"/>
              <a:defRPr sz="22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3"/>
              </a:spcBef>
              <a:spcAft>
                <a:spcPts val="0"/>
              </a:spcAft>
              <a:buSzPts val="1400"/>
              <a:buNone/>
              <a:defRPr sz="1800"/>
            </a:lvl6pPr>
            <a:lvl7pPr marL="3200400" lvl="6" indent="-228600" algn="l">
              <a:lnSpc>
                <a:spcPct val="97000"/>
              </a:lnSpc>
              <a:spcBef>
                <a:spcPts val="261"/>
              </a:spcBef>
              <a:spcAft>
                <a:spcPts val="0"/>
              </a:spcAft>
              <a:buSzPts val="1400"/>
              <a:buNone/>
              <a:defRPr sz="1800"/>
            </a:lvl7pPr>
            <a:lvl8pPr marL="3657600" lvl="7" indent="-228600" algn="l">
              <a:lnSpc>
                <a:spcPct val="97000"/>
              </a:lnSpc>
              <a:spcBef>
                <a:spcPts val="261"/>
              </a:spcBef>
              <a:spcAft>
                <a:spcPts val="0"/>
              </a:spcAft>
              <a:buSzPts val="1400"/>
              <a:buNone/>
              <a:defRPr sz="1800"/>
            </a:lvl8pPr>
            <a:lvl9pPr marL="4114800" lvl="8" indent="-228600" algn="l">
              <a:lnSpc>
                <a:spcPct val="97000"/>
              </a:lnSpc>
              <a:spcBef>
                <a:spcPts val="261"/>
              </a:spcBef>
              <a:spcAft>
                <a:spcPts val="261"/>
              </a:spcAft>
              <a:buSzPts val="1400"/>
              <a:buNone/>
              <a:defRPr sz="1800"/>
            </a:lvl9pPr>
          </a:lstStyle>
          <a:p>
            <a:endParaRPr/>
          </a:p>
        </p:txBody>
      </p:sp>
      <p:sp>
        <p:nvSpPr>
          <p:cNvPr id="49" name="Google Shape;49;p120"/>
          <p:cNvSpPr txBox="1">
            <a:spLocks noGrp="1"/>
          </p:cNvSpPr>
          <p:nvPr>
            <p:ph type="body" idx="2"/>
          </p:nvPr>
        </p:nvSpPr>
        <p:spPr>
          <a:xfrm>
            <a:off x="457920" y="1434391"/>
            <a:ext cx="3008160" cy="4692013"/>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50" name="Google Shape;50;p120"/>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1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11" name="Google Shape;11;p11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18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1"/>
              </a:spcBef>
              <a:spcAft>
                <a:spcPts val="0"/>
              </a:spcAft>
              <a:buSzPts val="1400"/>
              <a:buNone/>
              <a:defRPr sz="18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1"/>
              </a:spcBef>
              <a:spcAft>
                <a:spcPts val="0"/>
              </a:spcAft>
              <a:buSzPts val="1400"/>
              <a:buNone/>
              <a:defRPr sz="18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1"/>
              </a:spcBef>
              <a:spcAft>
                <a:spcPts val="261"/>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11"/>
          <p:cNvSpPr txBox="1"/>
          <p:nvPr/>
        </p:nvSpPr>
        <p:spPr>
          <a:xfrm>
            <a:off x="457200" y="6246813"/>
            <a:ext cx="2127250" cy="471487"/>
          </a:xfrm>
          <a:prstGeom prst="rect">
            <a:avLst/>
          </a:prstGeom>
          <a:noFill/>
          <a:ln>
            <a:noFill/>
          </a:ln>
        </p:spPr>
        <p:txBody>
          <a:bodyPr spcFirstLastPara="1" wrap="square" lIns="82925" tIns="41450" rIns="82925" bIns="4145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 name="Google Shape;13;p111"/>
          <p:cNvSpPr txBox="1"/>
          <p:nvPr/>
        </p:nvSpPr>
        <p:spPr>
          <a:xfrm>
            <a:off x="3127375" y="6246813"/>
            <a:ext cx="2897188" cy="471487"/>
          </a:xfrm>
          <a:prstGeom prst="rect">
            <a:avLst/>
          </a:prstGeom>
          <a:noFill/>
          <a:ln>
            <a:noFill/>
          </a:ln>
        </p:spPr>
        <p:txBody>
          <a:bodyPr spcFirstLastPara="1" wrap="square" lIns="82925" tIns="41450" rIns="82925" bIns="4145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 name="Google Shape;14;p111"/>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9.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title"/>
          </p:nvPr>
        </p:nvSpPr>
        <p:spPr>
          <a:xfrm>
            <a:off x="457199" y="10668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solidFill>
                  <a:schemeClr val="accent2"/>
                </a:solidFill>
                <a:latin typeface="Times New Roman"/>
                <a:ea typeface="Times New Roman"/>
                <a:cs typeface="Times New Roman"/>
                <a:sym typeface="Times New Roman"/>
              </a:rPr>
              <a:t/>
            </a:r>
            <a:br>
              <a:rPr lang="en-US" sz="2800">
                <a:solidFill>
                  <a:schemeClr val="accent2"/>
                </a:solidFill>
                <a:latin typeface="Times New Roman"/>
                <a:ea typeface="Times New Roman"/>
                <a:cs typeface="Times New Roman"/>
                <a:sym typeface="Times New Roman"/>
              </a:rPr>
            </a:br>
            <a:r>
              <a:rPr lang="en-US" sz="2800">
                <a:solidFill>
                  <a:schemeClr val="accent2"/>
                </a:solidFill>
                <a:latin typeface="Times New Roman"/>
                <a:ea typeface="Times New Roman"/>
                <a:cs typeface="Times New Roman"/>
                <a:sym typeface="Times New Roman"/>
              </a:rPr>
              <a:t> </a:t>
            </a:r>
            <a:r>
              <a:rPr lang="en-US" sz="2800" b="1">
                <a:solidFill>
                  <a:schemeClr val="accent2"/>
                </a:solidFill>
                <a:latin typeface="Times New Roman"/>
                <a:ea typeface="Times New Roman"/>
                <a:cs typeface="Times New Roman"/>
                <a:sym typeface="Times New Roman"/>
              </a:rPr>
              <a:t>CSE202: OBJECT ORIENTED PROGRAMMING </a:t>
            </a:r>
            <a:r>
              <a:rPr lang="en-US" sz="5400">
                <a:solidFill>
                  <a:schemeClr val="accent2"/>
                </a:solidFill>
                <a:latin typeface="Calibri"/>
                <a:ea typeface="Calibri"/>
                <a:cs typeface="Calibri"/>
                <a:sym typeface="Calibri"/>
              </a:rPr>
              <a:t/>
            </a:r>
            <a:br>
              <a:rPr lang="en-US" sz="5400">
                <a:solidFill>
                  <a:schemeClr val="accent2"/>
                </a:solidFill>
                <a:latin typeface="Calibri"/>
                <a:ea typeface="Calibri"/>
                <a:cs typeface="Calibri"/>
                <a:sym typeface="Calibri"/>
              </a:rPr>
            </a:br>
            <a:endParaRPr sz="2800">
              <a:solidFill>
                <a:schemeClr val="accent2"/>
              </a:solidFill>
            </a:endParaRPr>
          </a:p>
        </p:txBody>
      </p:sp>
      <p:sp>
        <p:nvSpPr>
          <p:cNvPr id="72" name="Google Shape;72;p1"/>
          <p:cNvSpPr txBox="1">
            <a:spLocks noGrp="1"/>
          </p:cNvSpPr>
          <p:nvPr>
            <p:ph type="body" idx="1"/>
          </p:nvPr>
        </p:nvSpPr>
        <p:spPr>
          <a:xfrm>
            <a:off x="457199" y="2209800"/>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a:t>Static Members and Static Functions</a:t>
            </a:r>
            <a:endParaRPr/>
          </a:p>
          <a:p>
            <a:pPr marL="0" lvl="0" indent="0" algn="l" rtl="0">
              <a:lnSpc>
                <a:spcPct val="97000"/>
              </a:lnSpc>
              <a:spcBef>
                <a:spcPts val="1288"/>
              </a:spcBef>
              <a:spcAft>
                <a:spcPts val="0"/>
              </a:spcAft>
              <a:buSzPts val="2900"/>
              <a:buNone/>
            </a:pPr>
            <a:r>
              <a:rPr lang="en-US"/>
              <a:t>Friend Function and Friend Class</a:t>
            </a:r>
            <a:endParaRPr/>
          </a:p>
          <a:p>
            <a:pPr marL="0" lvl="0" indent="0" algn="l" rtl="0">
              <a:lnSpc>
                <a:spcPct val="97000"/>
              </a:lnSpc>
              <a:spcBef>
                <a:spcPts val="1288"/>
              </a:spcBef>
              <a:spcAft>
                <a:spcPts val="0"/>
              </a:spcAft>
              <a:buSzPts val="2900"/>
              <a:buNone/>
            </a:pPr>
            <a:r>
              <a:rPr lang="en-US"/>
              <a:t>Functions</a:t>
            </a:r>
            <a:endParaRPr/>
          </a:p>
          <a:p>
            <a:pPr marL="0" lvl="0" indent="0" algn="l" rtl="0">
              <a:lnSpc>
                <a:spcPct val="97000"/>
              </a:lnSpc>
              <a:spcBef>
                <a:spcPts val="1288"/>
              </a:spcBef>
              <a:spcAft>
                <a:spcPts val="0"/>
              </a:spcAft>
              <a:buSzPts val="2900"/>
              <a:buNone/>
            </a:pPr>
            <a:r>
              <a:rPr lang="en-US"/>
              <a:t>Recursion</a:t>
            </a:r>
            <a:endParaRPr/>
          </a:p>
          <a:p>
            <a:pPr marL="0" lvl="0" indent="0" algn="l" rtl="0">
              <a:lnSpc>
                <a:spcPct val="97000"/>
              </a:lnSpc>
              <a:spcBef>
                <a:spcPts val="1288"/>
              </a:spcBef>
              <a:spcAft>
                <a:spcPts val="0"/>
              </a:spcAft>
              <a:buSzPts val="2900"/>
              <a:buNone/>
            </a:pP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0"/>
          <p:cNvSpPr txBox="1"/>
          <p:nvPr/>
        </p:nvSpPr>
        <p:spPr>
          <a:xfrm>
            <a:off x="838200" y="1295400"/>
            <a:ext cx="8153400" cy="2678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474747"/>
                </a:solidFill>
                <a:latin typeface="Lato"/>
                <a:ea typeface="Lato"/>
                <a:cs typeface="Lato"/>
                <a:sym typeface="Lato"/>
              </a:rPr>
              <a:t>Which function can be called without using an object of a class in C++</a:t>
            </a:r>
            <a:endParaRPr/>
          </a:p>
          <a:p>
            <a:pPr marL="0" marR="0" lvl="0" indent="0" algn="l" rtl="0">
              <a:spcBef>
                <a:spcPts val="0"/>
              </a:spcBef>
              <a:spcAft>
                <a:spcPts val="0"/>
              </a:spcAft>
              <a:buNone/>
            </a:pPr>
            <a:endParaRPr sz="2400" b="1" i="0" u="none" strike="noStrike" cap="none">
              <a:solidFill>
                <a:srgbClr val="474747"/>
              </a:solidFill>
              <a:latin typeface="Lato"/>
              <a:ea typeface="Lato"/>
              <a:cs typeface="Lato"/>
              <a:sym typeface="Lato"/>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Static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Inline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Friend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constant function</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101"/>
          <p:cNvSpPr txBox="1">
            <a:spLocks noGrp="1"/>
          </p:cNvSpPr>
          <p:nvPr>
            <p:ph type="ctrTitle"/>
          </p:nvPr>
        </p:nvSpPr>
        <p:spPr>
          <a:xfrm>
            <a:off x="685800" y="304800"/>
            <a:ext cx="7772400" cy="8382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Friend function</a:t>
            </a:r>
            <a:endParaRPr/>
          </a:p>
        </p:txBody>
      </p:sp>
      <p:sp>
        <p:nvSpPr>
          <p:cNvPr id="676" name="Google Shape;676;p101"/>
          <p:cNvSpPr txBox="1">
            <a:spLocks noGrp="1"/>
          </p:cNvSpPr>
          <p:nvPr>
            <p:ph type="subTitle" idx="1"/>
          </p:nvPr>
        </p:nvSpPr>
        <p:spPr>
          <a:xfrm>
            <a:off x="609600" y="1295400"/>
            <a:ext cx="8077200" cy="5105400"/>
          </a:xfrm>
          <a:prstGeom prst="rect">
            <a:avLst/>
          </a:prstGeom>
          <a:noFill/>
          <a:ln>
            <a:noFill/>
          </a:ln>
        </p:spPr>
        <p:txBody>
          <a:bodyPr spcFirstLastPara="1" wrap="square" lIns="0" tIns="157400" rIns="0" bIns="0" anchor="t" anchorCtr="0">
            <a:noAutofit/>
          </a:bodyPr>
          <a:lstStyle/>
          <a:p>
            <a:pPr marL="0" lvl="0" indent="-152400" algn="l" rtl="0">
              <a:lnSpc>
                <a:spcPct val="80000"/>
              </a:lnSpc>
              <a:spcBef>
                <a:spcPts val="0"/>
              </a:spcBef>
              <a:spcAft>
                <a:spcPts val="0"/>
              </a:spcAft>
              <a:buSzPts val="2400"/>
              <a:buFont typeface="Calibri"/>
              <a:buChar char="•"/>
            </a:pPr>
            <a:r>
              <a:rPr lang="en-US" sz="2400"/>
              <a:t>A Friend function is a </a:t>
            </a:r>
            <a:r>
              <a:rPr lang="en-US" sz="2400" b="1"/>
              <a:t>non-member function </a:t>
            </a:r>
            <a:r>
              <a:rPr lang="en-US" sz="2400"/>
              <a:t>of the class that has been granted access to all private members of the class.</a:t>
            </a:r>
            <a:endParaRPr/>
          </a:p>
          <a:p>
            <a:pPr marL="0" lvl="0" indent="0" algn="l" rtl="0">
              <a:lnSpc>
                <a:spcPct val="80000"/>
              </a:lnSpc>
              <a:spcBef>
                <a:spcPts val="1288"/>
              </a:spcBef>
              <a:spcAft>
                <a:spcPts val="0"/>
              </a:spcAft>
              <a:buSzPts val="2400"/>
              <a:buNone/>
            </a:pPr>
            <a:endParaRPr sz="2400"/>
          </a:p>
          <a:p>
            <a:pPr marL="0" lvl="0" indent="-152400" algn="l" rtl="0">
              <a:lnSpc>
                <a:spcPct val="80000"/>
              </a:lnSpc>
              <a:spcBef>
                <a:spcPts val="1288"/>
              </a:spcBef>
              <a:spcAft>
                <a:spcPts val="0"/>
              </a:spcAft>
              <a:buSzPts val="2400"/>
              <a:buFont typeface="Calibri"/>
              <a:buChar char="•"/>
            </a:pPr>
            <a:r>
              <a:rPr lang="en-US" sz="2400"/>
              <a:t>We simply declare the function within the class by a prefixing its declaration with keyword friend.</a:t>
            </a:r>
            <a:endParaRPr/>
          </a:p>
          <a:p>
            <a:pPr marL="0" lvl="0" indent="0" algn="l" rtl="0">
              <a:lnSpc>
                <a:spcPct val="80000"/>
              </a:lnSpc>
              <a:spcBef>
                <a:spcPts val="1288"/>
              </a:spcBef>
              <a:spcAft>
                <a:spcPts val="0"/>
              </a:spcAft>
              <a:buSzPts val="2400"/>
              <a:buNone/>
            </a:pPr>
            <a:endParaRPr sz="2400"/>
          </a:p>
          <a:p>
            <a:pPr marL="0" lvl="0" indent="-152400" algn="l" rtl="0">
              <a:lnSpc>
                <a:spcPct val="80000"/>
              </a:lnSpc>
              <a:spcBef>
                <a:spcPts val="1288"/>
              </a:spcBef>
              <a:spcAft>
                <a:spcPts val="0"/>
              </a:spcAft>
              <a:buSzPts val="2400"/>
              <a:buFont typeface="Calibri"/>
              <a:buChar char="•"/>
            </a:pPr>
            <a:r>
              <a:rPr lang="en-US" sz="2400"/>
              <a:t>Function definition must not use keyword friend.</a:t>
            </a:r>
            <a:endParaRPr/>
          </a:p>
          <a:p>
            <a:pPr marL="0" lvl="0" indent="0" algn="l" rtl="0">
              <a:lnSpc>
                <a:spcPct val="80000"/>
              </a:lnSpc>
              <a:spcBef>
                <a:spcPts val="1288"/>
              </a:spcBef>
              <a:spcAft>
                <a:spcPts val="0"/>
              </a:spcAft>
              <a:buSzPts val="2400"/>
              <a:buNone/>
            </a:pPr>
            <a:endParaRPr sz="2400"/>
          </a:p>
          <a:p>
            <a:pPr marL="0" lvl="0" indent="-152400" algn="l" rtl="0">
              <a:lnSpc>
                <a:spcPct val="80000"/>
              </a:lnSpc>
              <a:spcBef>
                <a:spcPts val="1288"/>
              </a:spcBef>
              <a:spcAft>
                <a:spcPts val="0"/>
              </a:spcAft>
              <a:buSzPts val="2400"/>
              <a:buFont typeface="Calibri"/>
              <a:buChar char="•"/>
            </a:pPr>
            <a:r>
              <a:rPr lang="en-US" sz="2400"/>
              <a:t>Definition of friend function is specified outside the class body and is not treated as a part of the class.</a:t>
            </a:r>
            <a:endParaRPr/>
          </a:p>
          <a:p>
            <a:pPr marL="0" lvl="0" indent="0" algn="l" rtl="0">
              <a:lnSpc>
                <a:spcPct val="80000"/>
              </a:lnSpc>
              <a:spcBef>
                <a:spcPts val="1288"/>
              </a:spcBef>
              <a:spcAft>
                <a:spcPts val="0"/>
              </a:spcAft>
              <a:buSzPts val="2400"/>
              <a:buNone/>
            </a:pPr>
            <a:endParaRPr sz="2400"/>
          </a:p>
          <a:p>
            <a:pPr marL="0" lvl="0" indent="-152400" algn="l" rtl="0">
              <a:lnSpc>
                <a:spcPct val="80000"/>
              </a:lnSpc>
              <a:spcBef>
                <a:spcPts val="1288"/>
              </a:spcBef>
              <a:spcAft>
                <a:spcPts val="0"/>
              </a:spcAft>
              <a:buSzPts val="2400"/>
              <a:buFont typeface="Calibri"/>
              <a:buChar char="•"/>
            </a:pPr>
            <a:r>
              <a:rPr lang="en-US" sz="2400"/>
              <a:t>The major difference b/w member function and friend function is that the member function is accessed through the object while friend function requires object to be passed as parameter.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0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82" name="Google Shape;682;p10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65760" lvl="0" indent="-256032" algn="l" rtl="0">
              <a:lnSpc>
                <a:spcPct val="97000"/>
              </a:lnSpc>
              <a:spcBef>
                <a:spcPts val="0"/>
              </a:spcBef>
              <a:spcAft>
                <a:spcPts val="0"/>
              </a:spcAft>
              <a:buSzPts val="2900"/>
              <a:buFont typeface="Noto Sans Symbols"/>
              <a:buNone/>
            </a:pPr>
            <a:r>
              <a:rPr lang="en-US" b="1" u="sng"/>
              <a:t>Syntax:</a:t>
            </a:r>
            <a:endParaRPr/>
          </a:p>
          <a:p>
            <a:pPr marL="365760" lvl="0" indent="-256032" algn="l" rtl="0">
              <a:lnSpc>
                <a:spcPct val="97000"/>
              </a:lnSpc>
              <a:spcBef>
                <a:spcPts val="0"/>
              </a:spcBef>
              <a:spcAft>
                <a:spcPts val="0"/>
              </a:spcAft>
              <a:buSzPts val="2900"/>
              <a:buFont typeface="Noto Sans Symbols"/>
              <a:buNone/>
            </a:pPr>
            <a:r>
              <a:rPr lang="en-US"/>
              <a:t> class ABC</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 public:  </a:t>
            </a:r>
            <a:endParaRPr/>
          </a:p>
          <a:p>
            <a:pPr marL="365760" lvl="0" indent="-256032" algn="l" rtl="0">
              <a:lnSpc>
                <a:spcPct val="97000"/>
              </a:lnSpc>
              <a:spcBef>
                <a:spcPts val="0"/>
              </a:spcBef>
              <a:spcAft>
                <a:spcPts val="0"/>
              </a:spcAft>
              <a:buSzPts val="2900"/>
              <a:buFont typeface="Noto Sans Symbols"/>
              <a:buNone/>
            </a:pPr>
            <a:r>
              <a:rPr lang="en-US"/>
              <a:t> friend void xyz(object  of class);</a:t>
            </a:r>
            <a:endParaRPr/>
          </a:p>
          <a:p>
            <a:pPr marL="365760" lvl="0" indent="-256032" algn="l" rtl="0">
              <a:lnSpc>
                <a:spcPct val="97000"/>
              </a:lnSpc>
              <a:spcBef>
                <a:spcPts val="0"/>
              </a:spcBef>
              <a:spcAft>
                <a:spcPts val="0"/>
              </a:spcAft>
              <a:buSzPts val="2900"/>
              <a:buFont typeface="Noto Sans Symbols"/>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03"/>
          <p:cNvSpPr txBox="1">
            <a:spLocks noGrp="1"/>
          </p:cNvSpPr>
          <p:nvPr>
            <p:ph type="title"/>
          </p:nvPr>
        </p:nvSpPr>
        <p:spPr>
          <a:xfrm>
            <a:off x="1150938" y="617538"/>
            <a:ext cx="7793037" cy="220662"/>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Friend function characterstics</a:t>
            </a:r>
            <a:endParaRPr/>
          </a:p>
        </p:txBody>
      </p:sp>
      <p:sp>
        <p:nvSpPr>
          <p:cNvPr id="688" name="Google Shape;688;p103"/>
          <p:cNvSpPr txBox="1">
            <a:spLocks noGrp="1"/>
          </p:cNvSpPr>
          <p:nvPr>
            <p:ph type="body" idx="1"/>
          </p:nvPr>
        </p:nvSpPr>
        <p:spPr>
          <a:xfrm>
            <a:off x="493713" y="1905000"/>
            <a:ext cx="8650287" cy="4379913"/>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800"/>
              <a:buChar char="•"/>
            </a:pPr>
            <a:r>
              <a:rPr lang="en-US" sz="2800"/>
              <a:t>It is not in scope of class.</a:t>
            </a:r>
            <a:endParaRPr/>
          </a:p>
          <a:p>
            <a:pPr marL="309563" lvl="0" indent="-309563" algn="l" rtl="0">
              <a:lnSpc>
                <a:spcPct val="97000"/>
              </a:lnSpc>
              <a:spcBef>
                <a:spcPts val="1288"/>
              </a:spcBef>
              <a:spcAft>
                <a:spcPts val="0"/>
              </a:spcAft>
              <a:buSzPts val="2800"/>
              <a:buChar char="•"/>
            </a:pPr>
            <a:r>
              <a:rPr lang="en-US" sz="2800"/>
              <a:t>It cannot be called using object of that class.</a:t>
            </a:r>
            <a:endParaRPr/>
          </a:p>
          <a:p>
            <a:pPr marL="309563" lvl="0" indent="-309563" algn="l" rtl="0">
              <a:lnSpc>
                <a:spcPct val="97000"/>
              </a:lnSpc>
              <a:spcBef>
                <a:spcPts val="1288"/>
              </a:spcBef>
              <a:spcAft>
                <a:spcPts val="0"/>
              </a:spcAft>
              <a:buSzPts val="2800"/>
              <a:buChar char="•"/>
            </a:pPr>
            <a:r>
              <a:rPr lang="en-US" sz="2800"/>
              <a:t>It can be invoked like a normal function.</a:t>
            </a:r>
            <a:endParaRPr/>
          </a:p>
          <a:p>
            <a:pPr marL="309563" lvl="0" indent="-309563" algn="l" rtl="0">
              <a:lnSpc>
                <a:spcPct val="97000"/>
              </a:lnSpc>
              <a:spcBef>
                <a:spcPts val="1288"/>
              </a:spcBef>
              <a:spcAft>
                <a:spcPts val="0"/>
              </a:spcAft>
              <a:buSzPts val="2800"/>
              <a:buChar char="•"/>
            </a:pPr>
            <a:r>
              <a:rPr lang="en-US" sz="2800"/>
              <a:t>It should use a dot operator for accessing members.</a:t>
            </a:r>
            <a:endParaRPr/>
          </a:p>
          <a:p>
            <a:pPr marL="309563" lvl="0" indent="-309563" algn="l" rtl="0">
              <a:lnSpc>
                <a:spcPct val="97000"/>
              </a:lnSpc>
              <a:spcBef>
                <a:spcPts val="1288"/>
              </a:spcBef>
              <a:spcAft>
                <a:spcPts val="0"/>
              </a:spcAft>
              <a:buSzPts val="2800"/>
              <a:buChar char="•"/>
            </a:pPr>
            <a:r>
              <a:rPr lang="en-US" sz="2800"/>
              <a:t>It can be public or private.</a:t>
            </a:r>
            <a:endParaRPr/>
          </a:p>
          <a:p>
            <a:pPr marL="309563" lvl="0" indent="-309563" algn="l" rtl="0">
              <a:lnSpc>
                <a:spcPct val="97000"/>
              </a:lnSpc>
              <a:spcBef>
                <a:spcPts val="1288"/>
              </a:spcBef>
              <a:spcAft>
                <a:spcPts val="0"/>
              </a:spcAft>
              <a:buSzPts val="2800"/>
              <a:buChar char="•"/>
            </a:pPr>
            <a:r>
              <a:rPr lang="en-US" sz="2800"/>
              <a:t>It has objects as arguments.</a:t>
            </a:r>
            <a:endParaRPr/>
          </a:p>
          <a:p>
            <a:pPr marL="309563" lvl="0" indent="-309563" algn="l" rtl="0">
              <a:lnSpc>
                <a:spcPct val="97000"/>
              </a:lnSpc>
              <a:spcBef>
                <a:spcPts val="1288"/>
              </a:spcBef>
              <a:spcAft>
                <a:spcPts val="0"/>
              </a:spcAft>
              <a:buSzPts val="2800"/>
              <a:buChar char="•"/>
            </a:pPr>
            <a:r>
              <a:rPr lang="en-US" sz="2800"/>
              <a:t>Perhaps the most common use of friend functions is </a:t>
            </a:r>
            <a:r>
              <a:rPr lang="en-US" sz="2800" b="1"/>
              <a:t>overloading &lt;&lt; and &gt;&gt;</a:t>
            </a:r>
            <a:r>
              <a:rPr lang="en-US" sz="2800"/>
              <a:t> for I/O.</a:t>
            </a:r>
            <a:endParaRPr/>
          </a:p>
          <a:p>
            <a:pPr marL="309563" lvl="0" indent="-131763" algn="l" rtl="0">
              <a:lnSpc>
                <a:spcPct val="97000"/>
              </a:lnSpc>
              <a:spcBef>
                <a:spcPts val="1288"/>
              </a:spcBef>
              <a:spcAft>
                <a:spcPts val="0"/>
              </a:spcAft>
              <a:buSzPts val="2800"/>
              <a:buNone/>
            </a:pPr>
            <a:endParaRPr sz="2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104"/>
          <p:cNvSpPr txBox="1">
            <a:spLocks noGrp="1"/>
          </p:cNvSpPr>
          <p:nvPr>
            <p:ph type="body" idx="1"/>
          </p:nvPr>
        </p:nvSpPr>
        <p:spPr>
          <a:xfrm>
            <a:off x="1905000" y="762000"/>
            <a:ext cx="5257800" cy="5702300"/>
          </a:xfrm>
          <a:prstGeom prst="rect">
            <a:avLst/>
          </a:prstGeom>
          <a:noFill/>
          <a:ln>
            <a:noFill/>
          </a:ln>
        </p:spPr>
        <p:txBody>
          <a:bodyPr spcFirstLastPara="1" wrap="square" lIns="0" tIns="157400" rIns="0" bIns="0" anchor="t" anchorCtr="0">
            <a:normAutofit fontScale="92500" lnSpcReduction="20000"/>
          </a:bodyPr>
          <a:lstStyle/>
          <a:p>
            <a:pPr marL="109728" lvl="0" indent="0" algn="l" rtl="0">
              <a:lnSpc>
                <a:spcPct val="97000"/>
              </a:lnSpc>
              <a:spcBef>
                <a:spcPts val="0"/>
              </a:spcBef>
              <a:spcAft>
                <a:spcPts val="0"/>
              </a:spcAft>
              <a:buSzPct val="100000"/>
              <a:buNone/>
            </a:pPr>
            <a:r>
              <a:rPr lang="en-US"/>
              <a:t>class sample</a:t>
            </a:r>
            <a:endParaRPr/>
          </a:p>
          <a:p>
            <a:pPr marL="365760" lvl="0" indent="-256032" algn="l" rtl="0">
              <a:lnSpc>
                <a:spcPct val="97000"/>
              </a:lnSpc>
              <a:spcBef>
                <a:spcPts val="0"/>
              </a:spcBef>
              <a:spcAft>
                <a:spcPts val="0"/>
              </a:spcAft>
              <a:buSzPct val="100000"/>
              <a:buFont typeface="Noto Sans Symbols"/>
              <a:buNone/>
            </a:pPr>
            <a:r>
              <a:rPr lang="en-US"/>
              <a:t>{ </a:t>
            </a:r>
            <a:endParaRPr/>
          </a:p>
          <a:p>
            <a:pPr marL="365760" lvl="0" indent="-256032" algn="l" rtl="0">
              <a:lnSpc>
                <a:spcPct val="97000"/>
              </a:lnSpc>
              <a:spcBef>
                <a:spcPts val="0"/>
              </a:spcBef>
              <a:spcAft>
                <a:spcPts val="0"/>
              </a:spcAft>
              <a:buSzPct val="100000"/>
              <a:buFont typeface="Noto Sans Symbols"/>
              <a:buNone/>
            </a:pPr>
            <a:r>
              <a:rPr lang="en-US"/>
              <a:t>  		int a;</a:t>
            </a:r>
            <a:endParaRPr/>
          </a:p>
          <a:p>
            <a:pPr marL="365760" lvl="0" indent="-256032" algn="l" rtl="0">
              <a:lnSpc>
                <a:spcPct val="97000"/>
              </a:lnSpc>
              <a:spcBef>
                <a:spcPts val="0"/>
              </a:spcBef>
              <a:spcAft>
                <a:spcPts val="0"/>
              </a:spcAft>
              <a:buSzPct val="100000"/>
              <a:buFont typeface="Noto Sans Symbols"/>
              <a:buNone/>
            </a:pPr>
            <a:r>
              <a:rPr lang="en-US"/>
              <a:t> 		int b;</a:t>
            </a:r>
            <a:endParaRPr/>
          </a:p>
          <a:p>
            <a:pPr marL="365760" lvl="0" indent="-256032" algn="l" rtl="0">
              <a:lnSpc>
                <a:spcPct val="97000"/>
              </a:lnSpc>
              <a:spcBef>
                <a:spcPts val="0"/>
              </a:spcBef>
              <a:spcAft>
                <a:spcPts val="0"/>
              </a:spcAft>
              <a:buSzPct val="100000"/>
              <a:buFont typeface="Noto Sans Symbols"/>
              <a:buNone/>
            </a:pPr>
            <a:r>
              <a:rPr lang="en-US"/>
              <a:t> 	public:  </a:t>
            </a:r>
            <a:endParaRPr/>
          </a:p>
          <a:p>
            <a:pPr marL="365760" lvl="0" indent="-256032" algn="l" rtl="0">
              <a:lnSpc>
                <a:spcPct val="97000"/>
              </a:lnSpc>
              <a:spcBef>
                <a:spcPts val="0"/>
              </a:spcBef>
              <a:spcAft>
                <a:spcPts val="0"/>
              </a:spcAft>
              <a:buSzPct val="100000"/>
              <a:buFont typeface="Noto Sans Symbols"/>
              <a:buNone/>
            </a:pPr>
            <a:r>
              <a:rPr lang="en-US"/>
              <a:t>  		void setval(){ a=25,b=40}</a:t>
            </a:r>
            <a:endParaRPr/>
          </a:p>
          <a:p>
            <a:pPr marL="365760" lvl="0" indent="-256032" algn="l" rtl="0">
              <a:lnSpc>
                <a:spcPct val="97000"/>
              </a:lnSpc>
              <a:spcBef>
                <a:spcPts val="0"/>
              </a:spcBef>
              <a:spcAft>
                <a:spcPts val="0"/>
              </a:spcAft>
              <a:buSzPct val="100000"/>
              <a:buFont typeface="Noto Sans Symbols"/>
              <a:buNone/>
            </a:pPr>
            <a:r>
              <a:rPr lang="en-US"/>
              <a:t> 		friend float mean(sample s);</a:t>
            </a:r>
            <a:endParaRPr/>
          </a:p>
          <a:p>
            <a:pPr marL="365760" lvl="0" indent="-256032" algn="l" rtl="0">
              <a:lnSpc>
                <a:spcPct val="97000"/>
              </a:lnSpc>
              <a:spcBef>
                <a:spcPts val="0"/>
              </a:spcBef>
              <a:spcAft>
                <a:spcPts val="0"/>
              </a:spcAft>
              <a:buSzPct val="100000"/>
              <a:buFont typeface="Noto Sans Symbols"/>
              <a:buNone/>
            </a:pPr>
            <a:r>
              <a:rPr lang="en-US"/>
              <a:t>};</a:t>
            </a:r>
            <a:endParaRPr/>
          </a:p>
          <a:p>
            <a:pPr marL="365760" lvl="0" indent="-256032" algn="l" rtl="0">
              <a:lnSpc>
                <a:spcPct val="97000"/>
              </a:lnSpc>
              <a:spcBef>
                <a:spcPts val="0"/>
              </a:spcBef>
              <a:spcAft>
                <a:spcPts val="0"/>
              </a:spcAft>
              <a:buSzPct val="100000"/>
              <a:buFont typeface="Noto Sans Symbols"/>
              <a:buNone/>
            </a:pPr>
            <a:r>
              <a:rPr lang="en-US"/>
              <a:t> float mean(sample s)</a:t>
            </a:r>
            <a:endParaRPr/>
          </a:p>
          <a:p>
            <a:pPr marL="365760" lvl="0" indent="-256032" algn="l" rtl="0">
              <a:lnSpc>
                <a:spcPct val="97000"/>
              </a:lnSpc>
              <a:spcBef>
                <a:spcPts val="0"/>
              </a:spcBef>
              <a:spcAft>
                <a:spcPts val="0"/>
              </a:spcAft>
              <a:buSzPct val="100000"/>
              <a:buFont typeface="Noto Sans Symbols"/>
              <a:buNone/>
            </a:pPr>
            <a:r>
              <a:rPr lang="en-US"/>
              <a:t>{         return (s.a+s.b)/2.0;</a:t>
            </a:r>
            <a:endParaRPr/>
          </a:p>
          <a:p>
            <a:pPr marL="365760" lvl="0" indent="-256032" algn="l" rtl="0">
              <a:lnSpc>
                <a:spcPct val="97000"/>
              </a:lnSpc>
              <a:spcBef>
                <a:spcPts val="0"/>
              </a:spcBef>
              <a:spcAft>
                <a:spcPts val="0"/>
              </a:spcAft>
              <a:buSzPct val="100000"/>
              <a:buFont typeface="Noto Sans Symbols"/>
              <a:buNone/>
            </a:pPr>
            <a:r>
              <a:rPr lang="en-US"/>
              <a:t>}</a:t>
            </a:r>
            <a:endParaRPr/>
          </a:p>
          <a:p>
            <a:pPr marL="365760" lvl="0" indent="-256032" algn="l" rtl="0">
              <a:lnSpc>
                <a:spcPct val="97000"/>
              </a:lnSpc>
              <a:spcBef>
                <a:spcPts val="0"/>
              </a:spcBef>
              <a:spcAft>
                <a:spcPts val="0"/>
              </a:spcAft>
              <a:buSzPct val="100000"/>
              <a:buFont typeface="Noto Sans Symbols"/>
              <a:buNone/>
            </a:pPr>
            <a:endParaRPr/>
          </a:p>
          <a:p>
            <a:pPr marL="365760" lvl="0" indent="-256032" algn="l" rtl="0">
              <a:lnSpc>
                <a:spcPct val="97000"/>
              </a:lnSpc>
              <a:spcBef>
                <a:spcPts val="0"/>
              </a:spcBef>
              <a:spcAft>
                <a:spcPts val="0"/>
              </a:spcAft>
              <a:buSzPct val="100000"/>
              <a:buFont typeface="Noto Sans Symbols"/>
              <a:buNone/>
            </a:pPr>
            <a:r>
              <a:rPr lang="en-US"/>
              <a:t>void main()</a:t>
            </a:r>
            <a:endParaRPr/>
          </a:p>
          <a:p>
            <a:pPr marL="365760" lvl="0" indent="-256032" algn="l" rtl="0">
              <a:lnSpc>
                <a:spcPct val="97000"/>
              </a:lnSpc>
              <a:spcBef>
                <a:spcPts val="0"/>
              </a:spcBef>
              <a:spcAft>
                <a:spcPts val="0"/>
              </a:spcAft>
              <a:buSzPct val="100000"/>
              <a:buFont typeface="Noto Sans Symbols"/>
              <a:buNone/>
            </a:pPr>
            <a:r>
              <a:rPr lang="en-US"/>
              <a:t>{		sample X;</a:t>
            </a:r>
            <a:endParaRPr/>
          </a:p>
          <a:p>
            <a:pPr marL="365760" lvl="0" indent="-256032" algn="l" rtl="0">
              <a:lnSpc>
                <a:spcPct val="97000"/>
              </a:lnSpc>
              <a:spcBef>
                <a:spcPts val="0"/>
              </a:spcBef>
              <a:spcAft>
                <a:spcPts val="0"/>
              </a:spcAft>
              <a:buSzPct val="100000"/>
              <a:buFont typeface="Noto Sans Symbols"/>
              <a:buNone/>
            </a:pPr>
            <a:r>
              <a:rPr lang="en-US"/>
              <a:t>X.setval();</a:t>
            </a:r>
            <a:endParaRPr/>
          </a:p>
          <a:p>
            <a:pPr marL="365760" lvl="0" indent="-256032" algn="l" rtl="0">
              <a:lnSpc>
                <a:spcPct val="97000"/>
              </a:lnSpc>
              <a:spcBef>
                <a:spcPts val="0"/>
              </a:spcBef>
              <a:spcAft>
                <a:spcPts val="0"/>
              </a:spcAft>
              <a:buSzPct val="100000"/>
              <a:buFont typeface="Noto Sans Symbols"/>
              <a:buNone/>
            </a:pPr>
            <a:r>
              <a:rPr lang="en-US"/>
              <a:t>		cout&lt;&lt;mean(X);</a:t>
            </a:r>
            <a:endParaRPr/>
          </a:p>
          <a:p>
            <a:pPr marL="365760" lvl="0" indent="-256032" algn="l" rtl="0">
              <a:lnSpc>
                <a:spcPct val="97000"/>
              </a:lnSpc>
              <a:spcBef>
                <a:spcPts val="0"/>
              </a:spcBef>
              <a:spcAft>
                <a:spcPts val="0"/>
              </a:spcAft>
              <a:buSzPct val="100000"/>
              <a:buFont typeface="Noto Sans Symbols"/>
              <a:buNone/>
            </a:pPr>
            <a:r>
              <a:rPr lang="en-US" sz="3400"/>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05"/>
          <p:cNvSpPr txBox="1">
            <a:spLocks noGrp="1"/>
          </p:cNvSpPr>
          <p:nvPr>
            <p:ph type="title"/>
          </p:nvPr>
        </p:nvSpPr>
        <p:spPr>
          <a:xfrm>
            <a:off x="457200" y="274638"/>
            <a:ext cx="8229600" cy="639762"/>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Friend class</a:t>
            </a:r>
            <a:endParaRPr/>
          </a:p>
        </p:txBody>
      </p:sp>
      <p:sp>
        <p:nvSpPr>
          <p:cNvPr id="699" name="Google Shape;699;p105"/>
          <p:cNvSpPr txBox="1">
            <a:spLocks noGrp="1"/>
          </p:cNvSpPr>
          <p:nvPr>
            <p:ph type="body" idx="1"/>
          </p:nvPr>
        </p:nvSpPr>
        <p:spPr>
          <a:xfrm>
            <a:off x="228600" y="2133600"/>
            <a:ext cx="8229600" cy="5211763"/>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t>In previous section of class we declared only one function as a friend of another class. but it is possible that all member of the one class can be friend of another class. This is </a:t>
            </a:r>
            <a:r>
              <a:rPr lang="en-US" b="1"/>
              <a:t>friend class.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0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Friends (a few gory details)</a:t>
            </a:r>
            <a:endParaRPr/>
          </a:p>
        </p:txBody>
      </p:sp>
      <p:sp>
        <p:nvSpPr>
          <p:cNvPr id="705" name="Google Shape;705;p10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400"/>
              <a:buChar char="•"/>
            </a:pPr>
            <a:r>
              <a:rPr lang="en-US" sz="2400"/>
              <a:t>Friendship is not inherited, transitive, or reciprocal.	</a:t>
            </a:r>
            <a:endParaRPr/>
          </a:p>
          <a:p>
            <a:pPr marL="673100" lvl="1" indent="-258762" algn="l" rtl="0">
              <a:lnSpc>
                <a:spcPct val="97000"/>
              </a:lnSpc>
              <a:spcBef>
                <a:spcPts val="1288"/>
              </a:spcBef>
              <a:spcAft>
                <a:spcPts val="0"/>
              </a:spcAft>
              <a:buSzPts val="2000"/>
              <a:buChar char="–"/>
            </a:pPr>
            <a:r>
              <a:rPr lang="en-US" sz="2000"/>
              <a:t>Derived classes don</a:t>
            </a:r>
            <a:r>
              <a:rPr lang="en-US" sz="2000">
                <a:latin typeface="Times New Roman"/>
                <a:ea typeface="Times New Roman"/>
                <a:cs typeface="Times New Roman"/>
                <a:sym typeface="Times New Roman"/>
              </a:rPr>
              <a:t>’</a:t>
            </a:r>
            <a:r>
              <a:rPr lang="en-US" sz="2000"/>
              <a:t>t receive the privileges of friendship (more on this when we get to inheritance in a few classes)</a:t>
            </a:r>
            <a:endParaRPr/>
          </a:p>
          <a:p>
            <a:pPr marL="673100" lvl="1" indent="-258762" algn="l" rtl="0">
              <a:lnSpc>
                <a:spcPct val="97000"/>
              </a:lnSpc>
              <a:spcBef>
                <a:spcPts val="1038"/>
              </a:spcBef>
              <a:spcAft>
                <a:spcPts val="0"/>
              </a:spcAft>
              <a:buSzPts val="2000"/>
              <a:buChar char="–"/>
            </a:pPr>
            <a:r>
              <a:rPr lang="en-US" sz="2000"/>
              <a:t>The privileges of friendship aren</a:t>
            </a:r>
            <a:r>
              <a:rPr lang="en-US" sz="2000">
                <a:latin typeface="Times New Roman"/>
                <a:ea typeface="Times New Roman"/>
                <a:cs typeface="Times New Roman"/>
                <a:sym typeface="Times New Roman"/>
              </a:rPr>
              <a:t>’</a:t>
            </a:r>
            <a:r>
              <a:rPr lang="en-US" sz="2000"/>
              <a:t>t transitive.  If class A declares class B as a friend, and class B declares class C as a friend, class C doesn</a:t>
            </a:r>
            <a:r>
              <a:rPr lang="en-US" sz="2000">
                <a:latin typeface="Times New Roman"/>
                <a:ea typeface="Times New Roman"/>
                <a:cs typeface="Times New Roman"/>
                <a:sym typeface="Times New Roman"/>
              </a:rPr>
              <a:t>’</a:t>
            </a:r>
            <a:r>
              <a:rPr lang="en-US" sz="2000"/>
              <a:t>t necessarily have any special access rights to class A.</a:t>
            </a:r>
            <a:endParaRPr/>
          </a:p>
          <a:p>
            <a:pPr marL="673100" lvl="1" indent="-258762" algn="l" rtl="0">
              <a:lnSpc>
                <a:spcPct val="97000"/>
              </a:lnSpc>
              <a:spcBef>
                <a:spcPts val="1038"/>
              </a:spcBef>
              <a:spcAft>
                <a:spcPts val="0"/>
              </a:spcAft>
              <a:buSzPts val="2000"/>
              <a:buChar char="–"/>
            </a:pPr>
            <a:r>
              <a:rPr lang="en-US" sz="2000"/>
              <a:t>If class A declares class B as a friend (so class B can see class A</a:t>
            </a:r>
            <a:r>
              <a:rPr lang="en-US" sz="2000">
                <a:latin typeface="Times New Roman"/>
                <a:ea typeface="Times New Roman"/>
                <a:cs typeface="Times New Roman"/>
                <a:sym typeface="Times New Roman"/>
              </a:rPr>
              <a:t>’</a:t>
            </a:r>
            <a:r>
              <a:rPr lang="en-US" sz="2000"/>
              <a:t>s private members), class A is not automatically a friend of class B (so class A cannot necessarily see the private data members of class B).</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07"/>
          <p:cNvSpPr txBox="1">
            <a:spLocks noGrp="1"/>
          </p:cNvSpPr>
          <p:nvPr>
            <p:ph type="body" idx="1"/>
          </p:nvPr>
        </p:nvSpPr>
        <p:spPr>
          <a:xfrm>
            <a:off x="152400" y="685800"/>
            <a:ext cx="8382000" cy="5943600"/>
          </a:xfrm>
          <a:prstGeom prst="rect">
            <a:avLst/>
          </a:prstGeom>
          <a:noFill/>
          <a:ln>
            <a:noFill/>
          </a:ln>
        </p:spPr>
        <p:txBody>
          <a:bodyPr spcFirstLastPara="1" wrap="square" lIns="0" tIns="157400" rIns="0" bIns="0" anchor="t" anchorCtr="0">
            <a:noAutofit/>
          </a:bodyPr>
          <a:lstStyle/>
          <a:p>
            <a:pPr marL="309563" lvl="0" indent="-309563" algn="l" rtl="0">
              <a:lnSpc>
                <a:spcPct val="80000"/>
              </a:lnSpc>
              <a:spcBef>
                <a:spcPts val="0"/>
              </a:spcBef>
              <a:spcAft>
                <a:spcPts val="0"/>
              </a:spcAft>
              <a:buSzPts val="2800"/>
              <a:buFont typeface="Calibri"/>
              <a:buNone/>
            </a:pPr>
            <a:r>
              <a:rPr lang="en-US" sz="2800"/>
              <a:t>class demo</a:t>
            </a:r>
            <a:endParaRPr/>
          </a:p>
          <a:p>
            <a:pPr marL="309563" lvl="0" indent="-309563" algn="l" rtl="0">
              <a:lnSpc>
                <a:spcPct val="80000"/>
              </a:lnSpc>
              <a:spcBef>
                <a:spcPts val="1288"/>
              </a:spcBef>
              <a:spcAft>
                <a:spcPts val="0"/>
              </a:spcAft>
              <a:buSzPts val="2800"/>
              <a:buFont typeface="Calibri"/>
              <a:buNone/>
            </a:pPr>
            <a:r>
              <a:rPr lang="en-US" sz="2800"/>
              <a:t>{</a:t>
            </a:r>
            <a:endParaRPr/>
          </a:p>
          <a:p>
            <a:pPr marL="309563" lvl="0" indent="-309563" algn="l" rtl="0">
              <a:lnSpc>
                <a:spcPct val="80000"/>
              </a:lnSpc>
              <a:spcBef>
                <a:spcPts val="1288"/>
              </a:spcBef>
              <a:spcAft>
                <a:spcPts val="0"/>
              </a:spcAft>
              <a:buSzPts val="2800"/>
              <a:buFont typeface="Calibri"/>
              <a:buNone/>
            </a:pPr>
            <a:r>
              <a:rPr lang="en-US" sz="2800"/>
              <a:t>private:</a:t>
            </a:r>
            <a:endParaRPr/>
          </a:p>
          <a:p>
            <a:pPr marL="309563" lvl="0" indent="-309563" algn="l" rtl="0">
              <a:lnSpc>
                <a:spcPct val="80000"/>
              </a:lnSpc>
              <a:spcBef>
                <a:spcPts val="1288"/>
              </a:spcBef>
              <a:spcAft>
                <a:spcPts val="0"/>
              </a:spcAft>
              <a:buSzPts val="2800"/>
              <a:buFont typeface="Calibri"/>
              <a:buNone/>
            </a:pPr>
            <a:r>
              <a:rPr lang="en-US" sz="2800"/>
              <a:t>int x,y;</a:t>
            </a:r>
            <a:endParaRPr/>
          </a:p>
          <a:p>
            <a:pPr marL="309563" lvl="0" indent="-309563" algn="l" rtl="0">
              <a:lnSpc>
                <a:spcPct val="80000"/>
              </a:lnSpc>
              <a:spcBef>
                <a:spcPts val="1288"/>
              </a:spcBef>
              <a:spcAft>
                <a:spcPts val="0"/>
              </a:spcAft>
              <a:buSzPts val="2800"/>
              <a:buFont typeface="Calibri"/>
              <a:buNone/>
            </a:pPr>
            <a:r>
              <a:rPr lang="en-US" sz="2800"/>
              <a:t>public:</a:t>
            </a:r>
            <a:endParaRPr/>
          </a:p>
          <a:p>
            <a:pPr marL="309563" lvl="0" indent="-309563" algn="l" rtl="0">
              <a:lnSpc>
                <a:spcPct val="80000"/>
              </a:lnSpc>
              <a:spcBef>
                <a:spcPts val="1288"/>
              </a:spcBef>
              <a:spcAft>
                <a:spcPts val="0"/>
              </a:spcAft>
              <a:buSzPts val="2800"/>
              <a:buFont typeface="Calibri"/>
              <a:buNone/>
            </a:pPr>
            <a:r>
              <a:rPr lang="en-US" sz="2800"/>
              <a:t>demo(int a,int b)</a:t>
            </a:r>
            <a:endParaRPr/>
          </a:p>
          <a:p>
            <a:pPr marL="309563" lvl="0" indent="-309563" algn="l" rtl="0">
              <a:lnSpc>
                <a:spcPct val="80000"/>
              </a:lnSpc>
              <a:spcBef>
                <a:spcPts val="1288"/>
              </a:spcBef>
              <a:spcAft>
                <a:spcPts val="0"/>
              </a:spcAft>
              <a:buSzPts val="2800"/>
              <a:buFont typeface="Calibri"/>
              <a:buNone/>
            </a:pPr>
            <a:r>
              <a:rPr lang="en-US" sz="2800"/>
              <a:t>{</a:t>
            </a:r>
            <a:endParaRPr/>
          </a:p>
          <a:p>
            <a:pPr marL="309563" lvl="0" indent="-309563" algn="l" rtl="0">
              <a:lnSpc>
                <a:spcPct val="80000"/>
              </a:lnSpc>
              <a:spcBef>
                <a:spcPts val="1288"/>
              </a:spcBef>
              <a:spcAft>
                <a:spcPts val="0"/>
              </a:spcAft>
              <a:buSzPts val="2800"/>
              <a:buFont typeface="Calibri"/>
              <a:buNone/>
            </a:pPr>
            <a:r>
              <a:rPr lang="en-US" sz="2800"/>
              <a:t>x=a;</a:t>
            </a:r>
            <a:endParaRPr/>
          </a:p>
          <a:p>
            <a:pPr marL="309563" lvl="0" indent="-309563" algn="l" rtl="0">
              <a:lnSpc>
                <a:spcPct val="80000"/>
              </a:lnSpc>
              <a:spcBef>
                <a:spcPts val="1288"/>
              </a:spcBef>
              <a:spcAft>
                <a:spcPts val="0"/>
              </a:spcAft>
              <a:buSzPts val="2800"/>
              <a:buFont typeface="Calibri"/>
              <a:buNone/>
            </a:pPr>
            <a:r>
              <a:rPr lang="en-US" sz="2800"/>
              <a:t>y=b;</a:t>
            </a:r>
            <a:endParaRPr/>
          </a:p>
          <a:p>
            <a:pPr marL="309563" lvl="0" indent="-309563" algn="l" rtl="0">
              <a:lnSpc>
                <a:spcPct val="80000"/>
              </a:lnSpc>
              <a:spcBef>
                <a:spcPts val="1288"/>
              </a:spcBef>
              <a:spcAft>
                <a:spcPts val="0"/>
              </a:spcAft>
              <a:buSzPts val="2800"/>
              <a:buFont typeface="Calibri"/>
              <a:buNone/>
            </a:pPr>
            <a:r>
              <a:rPr lang="en-US" sz="2800"/>
              <a:t>}</a:t>
            </a:r>
            <a:endParaRPr/>
          </a:p>
          <a:p>
            <a:pPr marL="309563" lvl="0" indent="-309563" algn="l" rtl="0">
              <a:lnSpc>
                <a:spcPct val="80000"/>
              </a:lnSpc>
              <a:spcBef>
                <a:spcPts val="1288"/>
              </a:spcBef>
              <a:spcAft>
                <a:spcPts val="0"/>
              </a:spcAft>
              <a:buSzPts val="2800"/>
              <a:buFont typeface="Calibri"/>
              <a:buNone/>
            </a:pPr>
            <a:r>
              <a:rPr lang="en-US" sz="2800"/>
              <a:t>friend class demo1;</a:t>
            </a:r>
            <a:endParaRPr/>
          </a:p>
          <a:p>
            <a:pPr marL="309563" lvl="0" indent="-309563" algn="l" rtl="0">
              <a:lnSpc>
                <a:spcPct val="80000"/>
              </a:lnSpc>
              <a:spcBef>
                <a:spcPts val="1288"/>
              </a:spcBef>
              <a:spcAft>
                <a:spcPts val="0"/>
              </a:spcAft>
              <a:buSzPts val="2800"/>
              <a:buFont typeface="Calibri"/>
              <a:buNone/>
            </a:pPr>
            <a:r>
              <a:rPr lang="en-US" sz="2800"/>
              <a:t>};</a:t>
            </a:r>
            <a:endParaRPr/>
          </a:p>
        </p:txBody>
      </p:sp>
      <p:sp>
        <p:nvSpPr>
          <p:cNvPr id="711" name="Google Shape;711;p107"/>
          <p:cNvSpPr txBox="1"/>
          <p:nvPr/>
        </p:nvSpPr>
        <p:spPr>
          <a:xfrm>
            <a:off x="3352800" y="381000"/>
            <a:ext cx="4604656"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class demo1</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public:</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void display(demo d1)</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cout&lt;&lt;“x is=”d1.x;</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cout&lt;&lt;“y is=”d1.y;</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p:txBody>
      </p:sp>
      <p:sp>
        <p:nvSpPr>
          <p:cNvPr id="712" name="Google Shape;712;p107"/>
          <p:cNvSpPr txBox="1"/>
          <p:nvPr/>
        </p:nvSpPr>
        <p:spPr>
          <a:xfrm>
            <a:off x="3352800" y="4267430"/>
            <a:ext cx="4604656"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main()</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demo d2(10,40);</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demo1 f1;</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f1.display(d2);</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08"/>
          <p:cNvSpPr txBox="1"/>
          <p:nvPr/>
        </p:nvSpPr>
        <p:spPr>
          <a:xfrm>
            <a:off x="457200" y="489857"/>
            <a:ext cx="4572000"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class 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a,b;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void output()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cout&lt;&lt;a&lt;&lt;endl&lt;&lt;b;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friend class 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class 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void take(A &amp;obj)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obj.a=23;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obj.b=24;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718" name="Google Shape;718;p108"/>
          <p:cNvSpPr txBox="1"/>
          <p:nvPr/>
        </p:nvSpPr>
        <p:spPr>
          <a:xfrm>
            <a:off x="4876800" y="1120676"/>
            <a:ext cx="45720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 obj;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B obj1;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obj1.take(obj);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obj.output();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23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A: 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 A: 23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 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23</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0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724" name="Google Shape;724;p109"/>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pic>
        <p:nvPicPr>
          <p:cNvPr id="729" name="Google Shape;729;p110" descr="jumping_question_hg_clr"/>
          <p:cNvPicPr preferRelativeResize="0"/>
          <p:nvPr/>
        </p:nvPicPr>
        <p:blipFill rotWithShape="1">
          <a:blip r:embed="rId3">
            <a:alphaModFix/>
          </a:blip>
          <a:srcRect/>
          <a:stretch/>
        </p:blipFill>
        <p:spPr>
          <a:xfrm>
            <a:off x="3276600" y="762000"/>
            <a:ext cx="2217738" cy="4000500"/>
          </a:xfrm>
          <a:prstGeom prst="rect">
            <a:avLst/>
          </a:prstGeom>
          <a:noFill/>
          <a:ln>
            <a:noFill/>
          </a:ln>
        </p:spPr>
      </p:pic>
      <p:pic>
        <p:nvPicPr>
          <p:cNvPr id="730" name="Google Shape;730;p110" descr="question_marks_bubbling_hg_clr"/>
          <p:cNvPicPr preferRelativeResize="0"/>
          <p:nvPr/>
        </p:nvPicPr>
        <p:blipFill rotWithShape="1">
          <a:blip r:embed="rId4">
            <a:alphaModFix/>
          </a:blip>
          <a:srcRect/>
          <a:stretch/>
        </p:blipFill>
        <p:spPr>
          <a:xfrm>
            <a:off x="5486400" y="457200"/>
            <a:ext cx="3657600" cy="4000500"/>
          </a:xfrm>
          <a:prstGeom prst="rect">
            <a:avLst/>
          </a:prstGeom>
          <a:noFill/>
          <a:ln>
            <a:noFill/>
          </a:ln>
        </p:spPr>
      </p:pic>
      <p:pic>
        <p:nvPicPr>
          <p:cNvPr id="731" name="Google Shape;731;p110" descr="question_marks_bubbling_hg_clr"/>
          <p:cNvPicPr preferRelativeResize="0"/>
          <p:nvPr/>
        </p:nvPicPr>
        <p:blipFill rotWithShape="1">
          <a:blip r:embed="rId4">
            <a:alphaModFix/>
          </a:blip>
          <a:srcRect/>
          <a:stretch/>
        </p:blipFill>
        <p:spPr>
          <a:xfrm>
            <a:off x="5486400" y="0"/>
            <a:ext cx="5181600" cy="6858000"/>
          </a:xfrm>
          <a:prstGeom prst="rect">
            <a:avLst/>
          </a:prstGeom>
          <a:noFill/>
          <a:ln>
            <a:noFill/>
          </a:ln>
        </p:spPr>
      </p:pic>
      <p:pic>
        <p:nvPicPr>
          <p:cNvPr id="732" name="Google Shape;732;p110" descr="question_marks_bubbling_hg_clr"/>
          <p:cNvPicPr preferRelativeResize="0"/>
          <p:nvPr/>
        </p:nvPicPr>
        <p:blipFill rotWithShape="1">
          <a:blip r:embed="rId4">
            <a:alphaModFix/>
          </a:blip>
          <a:srcRect/>
          <a:stretch/>
        </p:blipFill>
        <p:spPr>
          <a:xfrm>
            <a:off x="0" y="0"/>
            <a:ext cx="51816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1"/>
          <p:cNvSpPr txBox="1"/>
          <p:nvPr/>
        </p:nvSpPr>
        <p:spPr>
          <a:xfrm>
            <a:off x="838200" y="1295400"/>
            <a:ext cx="8153400" cy="2678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474747"/>
                </a:solidFill>
                <a:latin typeface="Lato"/>
                <a:ea typeface="Lato"/>
                <a:cs typeface="Lato"/>
                <a:sym typeface="Lato"/>
              </a:rPr>
              <a:t>Which function can be called without using an object of a class in C++</a:t>
            </a:r>
            <a:endParaRPr/>
          </a:p>
          <a:p>
            <a:pPr marL="0" marR="0" lvl="0" indent="0" algn="l" rtl="0">
              <a:spcBef>
                <a:spcPts val="0"/>
              </a:spcBef>
              <a:spcAft>
                <a:spcPts val="0"/>
              </a:spcAft>
              <a:buNone/>
            </a:pPr>
            <a:endParaRPr sz="2400" b="1" i="0" u="none" strike="noStrike" cap="none">
              <a:solidFill>
                <a:srgbClr val="474747"/>
              </a:solidFill>
              <a:latin typeface="Lato"/>
              <a:ea typeface="Lato"/>
              <a:cs typeface="Lato"/>
              <a:sym typeface="Lato"/>
            </a:endParaRPr>
          </a:p>
          <a:p>
            <a:pPr marL="0" marR="0" lvl="0" indent="-152400" algn="l" rtl="0">
              <a:spcBef>
                <a:spcPts val="0"/>
              </a:spcBef>
              <a:spcAft>
                <a:spcPts val="0"/>
              </a:spcAft>
              <a:buClr>
                <a:srgbClr val="474747"/>
              </a:buClr>
              <a:buSzPts val="2400"/>
              <a:buFont typeface="Times New Roman"/>
              <a:buAutoNum type="arabicPeriod"/>
            </a:pPr>
            <a:r>
              <a:rPr lang="en-US" sz="2400" b="1" i="0" u="none" strike="noStrike" cap="none">
                <a:solidFill>
                  <a:srgbClr val="474747"/>
                </a:solidFill>
                <a:latin typeface="Lato"/>
                <a:ea typeface="Lato"/>
                <a:cs typeface="Lato"/>
                <a:sym typeface="Lato"/>
              </a:rPr>
              <a:t>Static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Inline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Friend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constant function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2"/>
          <p:cNvPicPr preferRelativeResize="0"/>
          <p:nvPr/>
        </p:nvPicPr>
        <p:blipFill rotWithShape="1">
          <a:blip r:embed="rId3">
            <a:alphaModFix/>
          </a:blip>
          <a:srcRect/>
          <a:stretch/>
        </p:blipFill>
        <p:spPr>
          <a:xfrm>
            <a:off x="285750" y="1947862"/>
            <a:ext cx="8572500" cy="296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3"/>
          <p:cNvPicPr preferRelativeResize="0"/>
          <p:nvPr/>
        </p:nvPicPr>
        <p:blipFill rotWithShape="1">
          <a:blip r:embed="rId3">
            <a:alphaModFix/>
          </a:blip>
          <a:srcRect/>
          <a:stretch/>
        </p:blipFill>
        <p:spPr>
          <a:xfrm>
            <a:off x="304799" y="1639484"/>
            <a:ext cx="8991601" cy="17895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76200" y="338137"/>
            <a:ext cx="8105776"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solidFill>
                  <a:srgbClr val="0000FF"/>
                </a:solidFill>
              </a:rPr>
              <a:t>Friend</a:t>
            </a:r>
            <a:r>
              <a:rPr lang="en-US"/>
              <a:t> Functions and </a:t>
            </a:r>
            <a:r>
              <a:rPr lang="en-US">
                <a:solidFill>
                  <a:srgbClr val="0000FF"/>
                </a:solidFill>
              </a:rPr>
              <a:t>Friend</a:t>
            </a:r>
            <a:r>
              <a:rPr lang="en-US"/>
              <a:t> Classes</a:t>
            </a:r>
            <a:endParaRPr/>
          </a:p>
        </p:txBody>
      </p:sp>
      <p:sp>
        <p:nvSpPr>
          <p:cNvPr id="147" name="Google Shape;147;p14"/>
          <p:cNvSpPr txBox="1">
            <a:spLocks noGrp="1"/>
          </p:cNvSpPr>
          <p:nvPr>
            <p:ph type="body" idx="1"/>
          </p:nvPr>
        </p:nvSpPr>
        <p:spPr>
          <a:xfrm>
            <a:off x="381000" y="1360487"/>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1600"/>
              <a:buNone/>
            </a:pPr>
            <a:r>
              <a:rPr lang="en-US" sz="1600" b="0" i="0"/>
              <a:t>Data hiding is a fundamental concept of object-oriented programming. It restricts the access of private members from outside of the class.</a:t>
            </a:r>
            <a:endParaRPr/>
          </a:p>
          <a:p>
            <a:pPr marL="0" lvl="0" indent="0" algn="l" rtl="0">
              <a:lnSpc>
                <a:spcPct val="97000"/>
              </a:lnSpc>
              <a:spcBef>
                <a:spcPts val="1288"/>
              </a:spcBef>
              <a:spcAft>
                <a:spcPts val="0"/>
              </a:spcAft>
              <a:buSzPts val="1600"/>
              <a:buNone/>
            </a:pPr>
            <a:r>
              <a:rPr lang="en-US" sz="1600" b="0" i="0"/>
              <a:t>Similarly, protected members can only be accessed by derived classes and are inaccessible from outside. </a:t>
            </a:r>
            <a:endParaRPr/>
          </a:p>
          <a:p>
            <a:pPr marL="0" lvl="0" indent="0" algn="l" rtl="0">
              <a:lnSpc>
                <a:spcPct val="97000"/>
              </a:lnSpc>
              <a:spcBef>
                <a:spcPts val="1288"/>
              </a:spcBef>
              <a:spcAft>
                <a:spcPts val="0"/>
              </a:spcAft>
              <a:buSzPts val="1600"/>
              <a:buNone/>
            </a:pPr>
            <a:r>
              <a:rPr lang="en-US" sz="1600" b="0" i="0"/>
              <a:t>However, there is a feature in C++ called </a:t>
            </a:r>
            <a:r>
              <a:rPr lang="en-US" sz="1600" b="1" i="0"/>
              <a:t>friend functions</a:t>
            </a:r>
            <a:r>
              <a:rPr lang="en-US" sz="1600" b="0" i="0"/>
              <a:t> that break this rule and allow us to access member functions from outside the class.</a:t>
            </a:r>
            <a:endParaRPr/>
          </a:p>
          <a:p>
            <a:pPr marL="0" lvl="0" indent="0" algn="l" rtl="0">
              <a:lnSpc>
                <a:spcPct val="97000"/>
              </a:lnSpc>
              <a:spcBef>
                <a:spcPts val="1288"/>
              </a:spcBef>
              <a:spcAft>
                <a:spcPts val="0"/>
              </a:spcAft>
              <a:buSzPts val="1600"/>
              <a:buNone/>
            </a:pPr>
            <a:r>
              <a:rPr lang="en-US" sz="1600" b="0" i="0"/>
              <a:t>Similarly, there is a </a:t>
            </a:r>
            <a:r>
              <a:rPr lang="en-US" sz="1600" b="1" i="0"/>
              <a:t>friend class</a:t>
            </a:r>
            <a:r>
              <a:rPr lang="en-US" sz="1600" b="0" i="0"/>
              <a:t> as well, which we will learn later</a:t>
            </a:r>
            <a:endParaRPr/>
          </a:p>
          <a:p>
            <a:pPr marL="0" lvl="0" indent="0" algn="l" rtl="0">
              <a:lnSpc>
                <a:spcPct val="97000"/>
              </a:lnSpc>
              <a:spcBef>
                <a:spcPts val="1288"/>
              </a:spcBef>
              <a:spcAft>
                <a:spcPts val="0"/>
              </a:spcAft>
              <a:buSzPts val="1600"/>
              <a:buNone/>
            </a:pPr>
            <a:endParaRPr sz="1600">
              <a:solidFill>
                <a:srgbClr val="0000FF"/>
              </a:solidFill>
            </a:endParaRPr>
          </a:p>
          <a:p>
            <a:pPr marL="309563" lvl="0" indent="-309563" algn="l" rtl="0">
              <a:lnSpc>
                <a:spcPct val="97000"/>
              </a:lnSpc>
              <a:spcBef>
                <a:spcPts val="1288"/>
              </a:spcBef>
              <a:spcAft>
                <a:spcPts val="0"/>
              </a:spcAft>
              <a:buSzPts val="1600"/>
              <a:buFont typeface="Arial"/>
              <a:buChar char="•"/>
            </a:pPr>
            <a:r>
              <a:rPr lang="en-US" sz="1600">
                <a:solidFill>
                  <a:srgbClr val="0000FF"/>
                </a:solidFill>
              </a:rPr>
              <a:t>friend </a:t>
            </a:r>
            <a:r>
              <a:rPr lang="en-US" sz="1600"/>
              <a:t>function of a class </a:t>
            </a:r>
            <a:endParaRPr/>
          </a:p>
          <a:p>
            <a:pPr marL="673100" lvl="1" indent="-258762" algn="l" rtl="0">
              <a:lnSpc>
                <a:spcPct val="97000"/>
              </a:lnSpc>
              <a:spcBef>
                <a:spcPts val="1288"/>
              </a:spcBef>
              <a:spcAft>
                <a:spcPts val="0"/>
              </a:spcAft>
              <a:buSzPts val="1600"/>
              <a:buFont typeface="Arial"/>
              <a:buChar char="–"/>
            </a:pPr>
            <a:r>
              <a:rPr lang="en-US" sz="1600"/>
              <a:t>Defined outside that class’s scope.</a:t>
            </a:r>
            <a:endParaRPr/>
          </a:p>
          <a:p>
            <a:pPr marL="673100" lvl="1" indent="-258762" algn="l" rtl="0">
              <a:lnSpc>
                <a:spcPct val="97000"/>
              </a:lnSpc>
              <a:spcBef>
                <a:spcPts val="1038"/>
              </a:spcBef>
              <a:spcAft>
                <a:spcPts val="0"/>
              </a:spcAft>
              <a:buSzPts val="1600"/>
              <a:buFont typeface="Arial"/>
              <a:buChar char="–"/>
            </a:pPr>
            <a:r>
              <a:rPr lang="en-US" sz="1600"/>
              <a:t>Not a member function of that class.</a:t>
            </a:r>
            <a:endParaRPr/>
          </a:p>
          <a:p>
            <a:pPr marL="673100" lvl="1" indent="-258762" algn="l" rtl="0">
              <a:lnSpc>
                <a:spcPct val="97000"/>
              </a:lnSpc>
              <a:spcBef>
                <a:spcPts val="1038"/>
              </a:spcBef>
              <a:spcAft>
                <a:spcPts val="0"/>
              </a:spcAft>
              <a:buSzPts val="1600"/>
              <a:buFont typeface="Arial"/>
              <a:buChar char="–"/>
            </a:pPr>
            <a:r>
              <a:rPr lang="en-US" sz="1600"/>
              <a:t>has the right to access the non-</a:t>
            </a:r>
            <a:r>
              <a:rPr lang="en-US" sz="1600">
                <a:solidFill>
                  <a:srgbClr val="0000FF"/>
                </a:solidFill>
              </a:rPr>
              <a:t>public</a:t>
            </a:r>
            <a:r>
              <a:rPr lang="en-US" sz="1600"/>
              <a:t> and </a:t>
            </a:r>
            <a:r>
              <a:rPr lang="en-US" sz="1600">
                <a:solidFill>
                  <a:srgbClr val="0000FF"/>
                </a:solidFill>
              </a:rPr>
              <a:t>public</a:t>
            </a:r>
            <a:r>
              <a:rPr lang="en-US" sz="1600"/>
              <a:t> members of that class.</a:t>
            </a:r>
            <a:endParaRPr/>
          </a:p>
          <a:p>
            <a:pPr marL="673100" lvl="1" indent="-258762" algn="l" rtl="0">
              <a:lnSpc>
                <a:spcPct val="97000"/>
              </a:lnSpc>
              <a:spcBef>
                <a:spcPts val="1038"/>
              </a:spcBef>
              <a:spcAft>
                <a:spcPts val="0"/>
              </a:spcAft>
              <a:buSzPts val="1600"/>
              <a:buFont typeface="Arial"/>
              <a:buChar char="–"/>
            </a:pPr>
            <a:r>
              <a:rPr lang="en-US" sz="1600"/>
              <a:t>Standalone functions or entire classes may be declared to be friends of a class. </a:t>
            </a:r>
            <a:endParaRPr/>
          </a:p>
          <a:p>
            <a:pPr marL="673100" lvl="1" indent="-258762" algn="l" rtl="0">
              <a:lnSpc>
                <a:spcPct val="97000"/>
              </a:lnSpc>
              <a:spcBef>
                <a:spcPts val="1038"/>
              </a:spcBef>
              <a:spcAft>
                <a:spcPts val="0"/>
              </a:spcAft>
              <a:buSzPts val="1600"/>
              <a:buFont typeface="Arial"/>
              <a:buChar char="–"/>
            </a:pPr>
            <a:r>
              <a:rPr lang="en-US" sz="1600"/>
              <a:t>Can enhance performance.</a:t>
            </a:r>
            <a:endParaRPr/>
          </a:p>
          <a:p>
            <a:pPr marL="673100" lvl="1" indent="-258762" algn="l" rtl="0">
              <a:lnSpc>
                <a:spcPct val="97000"/>
              </a:lnSpc>
              <a:spcBef>
                <a:spcPts val="1038"/>
              </a:spcBef>
              <a:spcAft>
                <a:spcPts val="0"/>
              </a:spcAft>
              <a:buSzPts val="1600"/>
              <a:buFont typeface="Arial"/>
              <a:buChar char="–"/>
            </a:pPr>
            <a:r>
              <a:rPr lang="en-US" sz="1600"/>
              <a:t>Often appropriate when a member function cannot be used for certain operations.</a:t>
            </a:r>
            <a:endParaRPr/>
          </a:p>
          <a:p>
            <a:pPr marL="309563" lvl="0" indent="-207963" algn="l" rtl="0">
              <a:lnSpc>
                <a:spcPct val="97000"/>
              </a:lnSpc>
              <a:spcBef>
                <a:spcPts val="1038"/>
              </a:spcBef>
              <a:spcAft>
                <a:spcPts val="0"/>
              </a:spcAft>
              <a:buSzPts val="1600"/>
              <a:buFont typeface="Arial"/>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body" idx="1"/>
          </p:nvPr>
        </p:nvSpPr>
        <p:spPr>
          <a:xfrm>
            <a:off x="304800" y="990600"/>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1"/>
              <a:t>friend Function </a:t>
            </a:r>
            <a:r>
              <a:rPr lang="en-US"/>
              <a:t>in C++</a:t>
            </a:r>
            <a:endParaRPr/>
          </a:p>
          <a:p>
            <a:pPr marL="0" lvl="0" indent="0" algn="l" rtl="0">
              <a:lnSpc>
                <a:spcPct val="97000"/>
              </a:lnSpc>
              <a:spcBef>
                <a:spcPts val="1288"/>
              </a:spcBef>
              <a:spcAft>
                <a:spcPts val="0"/>
              </a:spcAft>
              <a:buSzPts val="2900"/>
              <a:buNone/>
            </a:pPr>
            <a:r>
              <a:rPr lang="en-US"/>
              <a:t>A friend function can access the private and protected data of a class. We declare a friend function using the friend keyword inside the body of the class.</a:t>
            </a:r>
            <a:endParaRPr/>
          </a:p>
          <a:p>
            <a:pPr marL="0" lvl="0" indent="0" algn="l" rtl="0">
              <a:lnSpc>
                <a:spcPct val="97000"/>
              </a:lnSpc>
              <a:spcBef>
                <a:spcPts val="1288"/>
              </a:spcBef>
              <a:spcAft>
                <a:spcPts val="0"/>
              </a:spcAft>
              <a:buSzPts val="2900"/>
              <a:buNone/>
            </a:pPr>
            <a:r>
              <a:rPr lang="en-US"/>
              <a:t>class className </a:t>
            </a:r>
            <a:endParaRPr/>
          </a:p>
          <a:p>
            <a:pPr marL="0" lvl="0" indent="0" algn="l" rtl="0">
              <a:lnSpc>
                <a:spcPct val="97000"/>
              </a:lnSpc>
              <a:spcBef>
                <a:spcPts val="1288"/>
              </a:spcBef>
              <a:spcAft>
                <a:spcPts val="0"/>
              </a:spcAft>
              <a:buSzPts val="2900"/>
              <a:buNone/>
            </a:pPr>
            <a:r>
              <a:rPr lang="en-US"/>
              <a:t>{</a:t>
            </a:r>
            <a:endParaRPr/>
          </a:p>
          <a:p>
            <a:pPr marL="0" lvl="0" indent="0" algn="l" rtl="0">
              <a:lnSpc>
                <a:spcPct val="97000"/>
              </a:lnSpc>
              <a:spcBef>
                <a:spcPts val="1288"/>
              </a:spcBef>
              <a:spcAft>
                <a:spcPts val="0"/>
              </a:spcAft>
              <a:buSzPts val="2900"/>
              <a:buNone/>
            </a:pPr>
            <a:r>
              <a:rPr lang="en-US"/>
              <a:t>    ... .. ...</a:t>
            </a:r>
            <a:endParaRPr/>
          </a:p>
          <a:p>
            <a:pPr marL="0" lvl="0" indent="0" algn="l" rtl="0">
              <a:lnSpc>
                <a:spcPct val="97000"/>
              </a:lnSpc>
              <a:spcBef>
                <a:spcPts val="1288"/>
              </a:spcBef>
              <a:spcAft>
                <a:spcPts val="0"/>
              </a:spcAft>
              <a:buSzPts val="2900"/>
              <a:buNone/>
            </a:pPr>
            <a:r>
              <a:rPr lang="en-US"/>
              <a:t>    </a:t>
            </a:r>
            <a:r>
              <a:rPr lang="en-US" b="1"/>
              <a:t>friend </a:t>
            </a:r>
            <a:r>
              <a:rPr lang="en-US"/>
              <a:t>returnType functionName(arguments);</a:t>
            </a:r>
            <a:endParaRPr/>
          </a:p>
          <a:p>
            <a:pPr marL="0" lvl="0" indent="0" algn="l" rtl="0">
              <a:lnSpc>
                <a:spcPct val="97000"/>
              </a:lnSpc>
              <a:spcBef>
                <a:spcPts val="1288"/>
              </a:spcBef>
              <a:spcAft>
                <a:spcPts val="0"/>
              </a:spcAft>
              <a:buSzPts val="2900"/>
              <a:buNone/>
            </a:pPr>
            <a:r>
              <a:rPr lang="en-US"/>
              <a:t>    ... .. ...</a:t>
            </a:r>
            <a:endParaRPr/>
          </a:p>
          <a:p>
            <a:pPr marL="0" lvl="0" indent="0" algn="l" rtl="0">
              <a:lnSpc>
                <a:spcPct val="97000"/>
              </a:lnSpc>
              <a:spcBef>
                <a:spcPts val="1288"/>
              </a:spcBef>
              <a:spcAft>
                <a:spcPts val="0"/>
              </a:spcAft>
              <a:buSzPts val="2900"/>
              <a:buNone/>
            </a:pPr>
            <a:r>
              <a:rPr lang="en-U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body" idx="1"/>
          </p:nvPr>
        </p:nvSpPr>
        <p:spPr>
          <a:xfrm>
            <a:off x="457201" y="609600"/>
            <a:ext cx="8077200" cy="5867399"/>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400"/>
              <a:buNone/>
            </a:pPr>
            <a:r>
              <a:rPr lang="en-US" sz="2400"/>
              <a:t>A friend function possesses certain </a:t>
            </a:r>
            <a:r>
              <a:rPr lang="en-US" sz="2400" b="1"/>
              <a:t>special characteristics:</a:t>
            </a:r>
            <a:endParaRPr/>
          </a:p>
          <a:p>
            <a:pPr marL="309563" lvl="0" indent="-309563" algn="l" rtl="0">
              <a:lnSpc>
                <a:spcPct val="97000"/>
              </a:lnSpc>
              <a:spcBef>
                <a:spcPts val="1288"/>
              </a:spcBef>
              <a:spcAft>
                <a:spcPts val="0"/>
              </a:spcAft>
              <a:buSzPts val="2400"/>
              <a:buChar char="•"/>
            </a:pPr>
            <a:r>
              <a:rPr lang="en-US" sz="2400"/>
              <a:t>It is not in the scope of the class to which it has been declared as friend.</a:t>
            </a:r>
            <a:endParaRPr/>
          </a:p>
          <a:p>
            <a:pPr marL="309563" lvl="0" indent="-309563" algn="l" rtl="0">
              <a:lnSpc>
                <a:spcPct val="97000"/>
              </a:lnSpc>
              <a:spcBef>
                <a:spcPts val="1288"/>
              </a:spcBef>
              <a:spcAft>
                <a:spcPts val="0"/>
              </a:spcAft>
              <a:buSzPts val="2400"/>
              <a:buChar char="•"/>
            </a:pPr>
            <a:r>
              <a:rPr lang="en-US" sz="2400"/>
              <a:t>Since it is not in the scope of the class, it cannot be called using the object of that class.</a:t>
            </a:r>
            <a:endParaRPr/>
          </a:p>
          <a:p>
            <a:pPr marL="309563" lvl="0" indent="-309563" algn="l" rtl="0">
              <a:lnSpc>
                <a:spcPct val="97000"/>
              </a:lnSpc>
              <a:spcBef>
                <a:spcPts val="1288"/>
              </a:spcBef>
              <a:spcAft>
                <a:spcPts val="0"/>
              </a:spcAft>
              <a:buSzPts val="2400"/>
              <a:buChar char="•"/>
            </a:pPr>
            <a:r>
              <a:rPr lang="en-US" sz="2400"/>
              <a:t>It can be invoked like a normal function without the help of any object.</a:t>
            </a:r>
            <a:endParaRPr/>
          </a:p>
          <a:p>
            <a:pPr marL="309563" lvl="0" indent="-309563" algn="l" rtl="0">
              <a:lnSpc>
                <a:spcPct val="97000"/>
              </a:lnSpc>
              <a:spcBef>
                <a:spcPts val="1288"/>
              </a:spcBef>
              <a:spcAft>
                <a:spcPts val="0"/>
              </a:spcAft>
              <a:buSzPts val="2400"/>
              <a:buChar char="•"/>
            </a:pPr>
            <a:r>
              <a:rPr lang="en-US" sz="2400"/>
              <a:t>Unlike member functions, it cannot access the member names directly and has to use an object name and dot membership operator with each member name (e.g., A.x)</a:t>
            </a:r>
            <a:endParaRPr/>
          </a:p>
          <a:p>
            <a:pPr marL="309563" lvl="0" indent="-309563" algn="l" rtl="0">
              <a:lnSpc>
                <a:spcPct val="97000"/>
              </a:lnSpc>
              <a:spcBef>
                <a:spcPts val="1288"/>
              </a:spcBef>
              <a:spcAft>
                <a:spcPts val="0"/>
              </a:spcAft>
              <a:buSzPts val="2400"/>
              <a:buChar char="•"/>
            </a:pPr>
            <a:r>
              <a:rPr lang="en-US" sz="2400"/>
              <a:t>It can be declared either in public or private part of a class without affecting its meaning.</a:t>
            </a:r>
            <a:endParaRPr/>
          </a:p>
          <a:p>
            <a:pPr marL="309563" lvl="0" indent="-309563" algn="l" rtl="0">
              <a:lnSpc>
                <a:spcPct val="97000"/>
              </a:lnSpc>
              <a:spcBef>
                <a:spcPts val="1288"/>
              </a:spcBef>
              <a:spcAft>
                <a:spcPts val="0"/>
              </a:spcAft>
              <a:buSzPts val="2400"/>
              <a:buChar char="•"/>
            </a:pPr>
            <a:r>
              <a:rPr lang="en-US" sz="2400"/>
              <a:t>Usually, it has the </a:t>
            </a:r>
            <a:r>
              <a:rPr lang="en-US" sz="2400" b="1"/>
              <a:t>objects as arguments. </a:t>
            </a:r>
            <a:endParaRPr/>
          </a:p>
          <a:p>
            <a:pPr marL="309563" lvl="0" indent="-157163" algn="l" rtl="0">
              <a:lnSpc>
                <a:spcPct val="97000"/>
              </a:lnSpc>
              <a:spcBef>
                <a:spcPts val="1288"/>
              </a:spcBef>
              <a:spcAft>
                <a:spcPts val="0"/>
              </a:spcAft>
              <a:buSzPts val="2400"/>
              <a:buNone/>
            </a:pP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body" idx="4294967295"/>
          </p:nvPr>
        </p:nvSpPr>
        <p:spPr>
          <a:xfrm>
            <a:off x="304800" y="609600"/>
            <a:ext cx="8153400" cy="6248400"/>
          </a:xfrm>
          <a:prstGeom prst="rect">
            <a:avLst/>
          </a:prstGeom>
          <a:noFill/>
          <a:ln>
            <a:noFill/>
          </a:ln>
        </p:spPr>
        <p:txBody>
          <a:bodyPr spcFirstLastPara="1" wrap="square" lIns="0" tIns="157400" rIns="0" bIns="0" anchor="t" anchorCtr="0">
            <a:normAutofit fontScale="55000" lnSpcReduction="20000"/>
          </a:bodyPr>
          <a:lstStyle/>
          <a:p>
            <a:pPr marL="309563" lvl="0" indent="-309563" algn="l" rtl="0">
              <a:lnSpc>
                <a:spcPct val="97000"/>
              </a:lnSpc>
              <a:spcBef>
                <a:spcPts val="0"/>
              </a:spcBef>
              <a:spcAft>
                <a:spcPts val="0"/>
              </a:spcAft>
              <a:buSzPct val="100000"/>
              <a:buFont typeface="Times New Roman"/>
              <a:buNone/>
            </a:pPr>
            <a:r>
              <a:rPr lang="en-US"/>
              <a:t>class sample</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int a,b;</a:t>
            </a:r>
            <a:endParaRPr/>
          </a:p>
          <a:p>
            <a:pPr marL="309563" lvl="0" indent="-309563" algn="l" rtl="0">
              <a:lnSpc>
                <a:spcPct val="97000"/>
              </a:lnSpc>
              <a:spcBef>
                <a:spcPts val="1288"/>
              </a:spcBef>
              <a:spcAft>
                <a:spcPts val="0"/>
              </a:spcAft>
              <a:buSzPct val="100000"/>
              <a:buFont typeface="Times New Roman"/>
              <a:buNone/>
            </a:pPr>
            <a:r>
              <a:rPr lang="en-US"/>
              <a:t>public:</a:t>
            </a:r>
            <a:endParaRPr/>
          </a:p>
          <a:p>
            <a:pPr marL="309563" lvl="0" indent="-309563" algn="l" rtl="0">
              <a:lnSpc>
                <a:spcPct val="97000"/>
              </a:lnSpc>
              <a:spcBef>
                <a:spcPts val="1288"/>
              </a:spcBef>
              <a:spcAft>
                <a:spcPts val="0"/>
              </a:spcAft>
              <a:buSzPct val="100000"/>
              <a:buFont typeface="Times New Roman"/>
              <a:buNone/>
            </a:pPr>
            <a:r>
              <a:rPr lang="en-US"/>
              <a:t>	void setvalue() { a=10; b=40; }</a:t>
            </a:r>
            <a:endParaRPr/>
          </a:p>
          <a:p>
            <a:pPr marL="309563" lvl="0" indent="-309563" algn="l" rtl="0">
              <a:lnSpc>
                <a:spcPct val="97000"/>
              </a:lnSpc>
              <a:spcBef>
                <a:spcPts val="1288"/>
              </a:spcBef>
              <a:spcAft>
                <a:spcPts val="0"/>
              </a:spcAft>
              <a:buSzPct val="100000"/>
              <a:buFont typeface="Times New Roman"/>
              <a:buNone/>
            </a:pPr>
            <a:r>
              <a:rPr lang="en-US"/>
              <a:t> 	</a:t>
            </a:r>
            <a:r>
              <a:rPr lang="en-US" b="1">
                <a:solidFill>
                  <a:srgbClr val="FF0000"/>
                </a:solidFill>
              </a:rPr>
              <a:t>friend</a:t>
            </a:r>
            <a:r>
              <a:rPr lang="en-US"/>
              <a:t> float mean (sample s);</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float mean(sample s)</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	return float(s.a + s.b)/2;</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main()</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sample x;</a:t>
            </a:r>
            <a:endParaRPr/>
          </a:p>
          <a:p>
            <a:pPr marL="309563" lvl="0" indent="-309563" algn="l" rtl="0">
              <a:lnSpc>
                <a:spcPct val="97000"/>
              </a:lnSpc>
              <a:spcBef>
                <a:spcPts val="1288"/>
              </a:spcBef>
              <a:spcAft>
                <a:spcPts val="0"/>
              </a:spcAft>
              <a:buSzPct val="100000"/>
              <a:buFont typeface="Times New Roman"/>
              <a:buNone/>
            </a:pPr>
            <a:r>
              <a:rPr lang="en-US"/>
              <a:t>x.setvalue();</a:t>
            </a:r>
            <a:endParaRPr/>
          </a:p>
          <a:p>
            <a:pPr marL="309563" lvl="0" indent="-309563" algn="l" rtl="0">
              <a:lnSpc>
                <a:spcPct val="97000"/>
              </a:lnSpc>
              <a:spcBef>
                <a:spcPts val="1288"/>
              </a:spcBef>
              <a:spcAft>
                <a:spcPts val="0"/>
              </a:spcAft>
              <a:buSzPct val="100000"/>
              <a:buFont typeface="Times New Roman"/>
              <a:buNone/>
            </a:pPr>
            <a:r>
              <a:rPr lang="en-US"/>
              <a:t>cout&lt;&lt;“mean is”&lt;&lt; mean(x);</a:t>
            </a:r>
            <a:endParaRPr/>
          </a:p>
          <a:p>
            <a:pPr marL="309563" lvl="0" indent="-309563" algn="l" rtl="0">
              <a:lnSpc>
                <a:spcPct val="97000"/>
              </a:lnSpc>
              <a:spcBef>
                <a:spcPts val="1288"/>
              </a:spcBef>
              <a:spcAft>
                <a:spcPts val="0"/>
              </a:spcAft>
              <a:buSzPct val="100000"/>
              <a:buFont typeface="Times New Roman"/>
              <a:buNone/>
            </a:pP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69" name="Google Shape;169;p18"/>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0" i="0">
                <a:solidFill>
                  <a:srgbClr val="333333"/>
                </a:solidFill>
                <a:latin typeface="Cambria"/>
                <a:ea typeface="Cambria"/>
                <a:cs typeface="Cambria"/>
                <a:sym typeface="Cambria"/>
              </a:rPr>
              <a:t>Where does keyword ‘friend’ should be placed?</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function declaration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function definition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main function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block function</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75" name="Google Shape;175;p19"/>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0" i="0">
                <a:solidFill>
                  <a:srgbClr val="333333"/>
                </a:solidFill>
                <a:latin typeface="Cambria"/>
                <a:ea typeface="Cambria"/>
                <a:cs typeface="Cambria"/>
                <a:sym typeface="Cambria"/>
              </a:rPr>
              <a:t>Where does keyword ‘friend’ should be placed?</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a:t>
            </a:r>
            <a:r>
              <a:rPr lang="en-US" b="1" i="0">
                <a:solidFill>
                  <a:srgbClr val="333333"/>
                </a:solidFill>
                <a:latin typeface="Josefin Sans"/>
                <a:ea typeface="Josefin Sans"/>
                <a:cs typeface="Josefin Sans"/>
                <a:sym typeface="Josefin Sans"/>
              </a:rPr>
              <a:t>function declaration</a:t>
            </a:r>
            <a:r>
              <a:rPr lang="en-US" b="0" i="0">
                <a:solidFill>
                  <a:srgbClr val="333333"/>
                </a:solidFill>
                <a:latin typeface="Josefin Sans"/>
                <a:ea typeface="Josefin Sans"/>
                <a:cs typeface="Josefin Sans"/>
                <a:sym typeface="Josefin Sans"/>
              </a:rPr>
              <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function definition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main function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block function</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0" y="-192088"/>
            <a:ext cx="8105775" cy="1022351"/>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Memory allocation for objects</a:t>
            </a:r>
            <a:endParaRPr/>
          </a:p>
        </p:txBody>
      </p:sp>
      <p:sp>
        <p:nvSpPr>
          <p:cNvPr id="78" name="Google Shape;78;p2"/>
          <p:cNvSpPr txBox="1">
            <a:spLocks noGrp="1"/>
          </p:cNvSpPr>
          <p:nvPr>
            <p:ph type="body" idx="1"/>
          </p:nvPr>
        </p:nvSpPr>
        <p:spPr>
          <a:xfrm>
            <a:off x="304800" y="1143000"/>
            <a:ext cx="8105775" cy="4403725"/>
          </a:xfrm>
          <a:prstGeom prst="rect">
            <a:avLst/>
          </a:prstGeom>
          <a:noFill/>
          <a:ln>
            <a:noFill/>
          </a:ln>
        </p:spPr>
        <p:txBody>
          <a:bodyPr spcFirstLastPara="1" wrap="square" lIns="0" tIns="157400" rIns="0" bIns="0" anchor="t" anchorCtr="0">
            <a:normAutofit fontScale="92500"/>
          </a:bodyPr>
          <a:lstStyle/>
          <a:p>
            <a:pPr marL="309563" lvl="0" indent="-309594" algn="just" rtl="0">
              <a:lnSpc>
                <a:spcPct val="97000"/>
              </a:lnSpc>
              <a:spcBef>
                <a:spcPts val="0"/>
              </a:spcBef>
              <a:spcAft>
                <a:spcPts val="0"/>
              </a:spcAft>
              <a:buSzPct val="100000"/>
              <a:buChar char="•"/>
            </a:pPr>
            <a:r>
              <a:rPr lang="en-US"/>
              <a:t> We have studied that memory space for objects is allocated when they are declared and not when class is specified. All objects  belong to a class use same member functions no separate space is allocated  for member function when object  is created.</a:t>
            </a:r>
            <a:endParaRPr/>
          </a:p>
          <a:p>
            <a:pPr marL="309563" lvl="0" indent="-309594" algn="just" rtl="0">
              <a:lnSpc>
                <a:spcPct val="97000"/>
              </a:lnSpc>
              <a:spcBef>
                <a:spcPts val="1288"/>
              </a:spcBef>
              <a:spcAft>
                <a:spcPts val="0"/>
              </a:spcAft>
              <a:buSzPct val="100000"/>
              <a:buChar char="•"/>
            </a:pPr>
            <a:r>
              <a:rPr lang="en-US"/>
              <a:t>Only space for member variables is allocated </a:t>
            </a:r>
            <a:r>
              <a:rPr lang="en-US" b="1">
                <a:solidFill>
                  <a:srgbClr val="FF0000"/>
                </a:solidFill>
              </a:rPr>
              <a:t>separately</a:t>
            </a:r>
            <a:r>
              <a:rPr lang="en-US"/>
              <a:t> for each object.</a:t>
            </a:r>
            <a:endParaRPr/>
          </a:p>
          <a:p>
            <a:pPr marL="309563" lvl="0" indent="-309594" algn="just" rtl="0">
              <a:lnSpc>
                <a:spcPct val="97000"/>
              </a:lnSpc>
              <a:spcBef>
                <a:spcPts val="1288"/>
              </a:spcBef>
              <a:spcAft>
                <a:spcPts val="0"/>
              </a:spcAft>
              <a:buSzPct val="100000"/>
              <a:buChar char="•"/>
            </a:pPr>
            <a:r>
              <a:rPr lang="en-US"/>
              <a:t>Memory created  when functions defined: </a:t>
            </a:r>
            <a:r>
              <a:rPr lang="en-US" b="1"/>
              <a:t>common</a:t>
            </a:r>
            <a:endParaRPr/>
          </a:p>
          <a:p>
            <a:pPr marL="309563" lvl="0" indent="-309594" algn="just" rtl="0">
              <a:lnSpc>
                <a:spcPct val="97000"/>
              </a:lnSpc>
              <a:spcBef>
                <a:spcPts val="1288"/>
              </a:spcBef>
              <a:spcAft>
                <a:spcPts val="0"/>
              </a:spcAft>
              <a:buSzPct val="100000"/>
              <a:buChar char="•"/>
            </a:pPr>
            <a:r>
              <a:rPr lang="en-US"/>
              <a:t>Memory created when objects defined. </a:t>
            </a:r>
            <a:r>
              <a:rPr lang="en-US" b="1"/>
              <a:t>Not common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4815349" y="838200"/>
            <a:ext cx="8657302"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class ClassB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private: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b;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friend function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friend</a:t>
            </a:r>
            <a:r>
              <a:rPr lang="en-US" sz="1800">
                <a:solidFill>
                  <a:schemeClr val="dk1"/>
                </a:solidFill>
                <a:latin typeface="Calibri"/>
                <a:ea typeface="Calibri"/>
                <a:cs typeface="Calibri"/>
                <a:sym typeface="Calibri"/>
              </a:rPr>
              <a:t> int add(ClassA, ClassB);</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void ipb() {b=20;}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access members of both classes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add(ClassA objectA, ClassB objectB)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s=objectA.a + objectB.b;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main()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A.ipa();     B.ipb();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cout &lt;&lt; "Sum: " &lt;&lt; add(A,B);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0"/>
          <p:cNvSpPr txBox="1"/>
          <p:nvPr/>
        </p:nvSpPr>
        <p:spPr>
          <a:xfrm>
            <a:off x="-38100" y="102096"/>
            <a:ext cx="5067300"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Example 2: </a:t>
            </a:r>
            <a:r>
              <a:rPr lang="en-US" sz="1800" b="1">
                <a:solidFill>
                  <a:schemeClr val="dk1"/>
                </a:solidFill>
                <a:latin typeface="Calibri"/>
                <a:ea typeface="Calibri"/>
                <a:cs typeface="Calibri"/>
                <a:sym typeface="Calibri"/>
              </a:rPr>
              <a:t>Add Members of Two Different Classes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Add members of two different classes using friend functions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&lt;iostream&gt;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forward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class ClassB;</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class ClassA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private: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void ipa() { a=10;}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friend function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friend</a:t>
            </a:r>
            <a:r>
              <a:rPr lang="en-US" sz="1800">
                <a:solidFill>
                  <a:schemeClr val="dk1"/>
                </a:solidFill>
                <a:latin typeface="Calibri"/>
                <a:ea typeface="Calibri"/>
                <a:cs typeface="Calibri"/>
                <a:sym typeface="Calibri"/>
              </a:rPr>
              <a:t> int add(ClassA, ClassB);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87" name="Google Shape;187;p2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0" i="0">
                <a:solidFill>
                  <a:srgbClr val="333333"/>
                </a:solidFill>
                <a:latin typeface="Cambria"/>
                <a:ea typeface="Cambria"/>
                <a:cs typeface="Cambria"/>
                <a:sym typeface="Cambria"/>
              </a:rPr>
              <a:t>Which of the following is correct about friend functions?</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Friend functions use the dot operator to access members of a class using class objects</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Friend functions can be private or public</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Friend cannot access the members of the class directly</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All of the above</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93" name="Google Shape;193;p2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0" i="0">
                <a:solidFill>
                  <a:srgbClr val="333333"/>
                </a:solidFill>
                <a:latin typeface="Cambria"/>
                <a:ea typeface="Cambria"/>
                <a:cs typeface="Cambria"/>
                <a:sym typeface="Cambria"/>
              </a:rPr>
              <a:t>Which of the following is correct about friend functions?</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Friend functions use the dot operator to access members of a class using class objects</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Friend functions can be private or public</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Friend cannot access the members of the class directly</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a:t>
            </a:r>
            <a:r>
              <a:rPr lang="en-US" b="1" i="0">
                <a:solidFill>
                  <a:srgbClr val="333333"/>
                </a:solidFill>
                <a:latin typeface="Josefin Sans"/>
                <a:ea typeface="Josefin Sans"/>
                <a:cs typeface="Josefin Sans"/>
                <a:sym typeface="Josefin Sans"/>
              </a:rPr>
              <a:t>. All of the above</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99" name="Google Shape;199;p2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A friend function can be</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A method of another class</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A global function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Both A and B</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None of the above</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05" name="Google Shape;205;p2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A friend function can be</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A method of another class</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A global function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a:t>
            </a:r>
            <a:r>
              <a:rPr lang="en-US" b="1" i="0">
                <a:solidFill>
                  <a:srgbClr val="333333"/>
                </a:solidFill>
                <a:latin typeface="Josefin Sans"/>
                <a:ea typeface="Josefin Sans"/>
                <a:cs typeface="Josefin Sans"/>
                <a:sym typeface="Josefin Sans"/>
              </a:rPr>
              <a:t>Both A and B</a:t>
            </a:r>
            <a:r>
              <a:rPr lang="en-US" b="0" i="0">
                <a:solidFill>
                  <a:srgbClr val="333333"/>
                </a:solidFill>
                <a:latin typeface="Josefin Sans"/>
                <a:ea typeface="Josefin Sans"/>
                <a:cs typeface="Josefin Sans"/>
                <a:sym typeface="Josefin Sans"/>
              </a:rPr>
              <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None of the above</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p:nvPr/>
        </p:nvSpPr>
        <p:spPr>
          <a:xfrm>
            <a:off x="838200" y="457200"/>
            <a:ext cx="4343400"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 include&lt;iostream&gt;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using namespace std;</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a:t>
            </a:r>
            <a:r>
              <a:rPr lang="en-US" sz="1600" b="0" i="0" u="none" strike="noStrike" cap="none">
                <a:solidFill>
                  <a:schemeClr val="dk1"/>
                </a:solidFill>
                <a:latin typeface="Arial"/>
                <a:ea typeface="Arial"/>
                <a:cs typeface="Arial"/>
                <a:sym typeface="Arial"/>
              </a:rPr>
              <a:t>lass ABC;   //forward declaration</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 XYZ</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x;</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public: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void setvalue(int i) { x=i;}</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friend void max(XYZ, ABC);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 ABC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a;</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public:</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void setvalue(int i) { a=i;}</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friend void max(XYZ, ABC);</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void max(XYZ m, ABC n)  //Definition of 						friend</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if(m.x&gt;= n.a)</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cout&lt;&lt;m.x;</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else</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cout&lt;&lt;n.a;</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p:txBody>
      </p:sp>
      <p:sp>
        <p:nvSpPr>
          <p:cNvPr id="212" name="Google Shape;212;p25"/>
          <p:cNvSpPr/>
          <p:nvPr/>
        </p:nvSpPr>
        <p:spPr>
          <a:xfrm>
            <a:off x="5867400" y="1676400"/>
            <a:ext cx="2895600" cy="304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a:t>
            </a:r>
            <a:r>
              <a:rPr lang="en-US" sz="1600" b="0" i="0" u="none" strike="noStrike" cap="none">
                <a:solidFill>
                  <a:schemeClr val="dk1"/>
                </a:solidFill>
                <a:latin typeface="Arial"/>
                <a:ea typeface="Arial"/>
                <a:cs typeface="Arial"/>
                <a:sym typeface="Arial"/>
              </a:rPr>
              <a:t>nt main()</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ABC abc;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abc.setvalue(10);</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XYZ xyz;</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xyz.setvalue(20)</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m</a:t>
            </a:r>
            <a:r>
              <a:rPr lang="en-US" sz="1600" b="0" i="0" u="none" strike="noStrike" cap="none">
                <a:solidFill>
                  <a:schemeClr val="dk1"/>
                </a:solidFill>
                <a:latin typeface="Arial"/>
                <a:ea typeface="Arial"/>
                <a:cs typeface="Arial"/>
                <a:sym typeface="Arial"/>
              </a:rPr>
              <a:t>ax(xyz,abc);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return 0;</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OUTPUT: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20</a:t>
            </a:r>
            <a:endParaRPr sz="1600" b="0" i="0" u="none" strike="noStrike" cap="none">
              <a:solidFill>
                <a:schemeClr val="dk1"/>
              </a:solidFill>
              <a:latin typeface="Arial"/>
              <a:ea typeface="Arial"/>
              <a:cs typeface="Arial"/>
              <a:sym typeface="Arial"/>
            </a:endParaRPr>
          </a:p>
        </p:txBody>
      </p:sp>
      <p:sp>
        <p:nvSpPr>
          <p:cNvPr id="213" name="Google Shape;213;p25"/>
          <p:cNvSpPr txBox="1">
            <a:spLocks noGrp="1"/>
          </p:cNvSpPr>
          <p:nvPr>
            <p:ph type="title"/>
          </p:nvPr>
        </p:nvSpPr>
        <p:spPr>
          <a:xfrm>
            <a:off x="304800" y="-282575"/>
            <a:ext cx="8105775" cy="5651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
            </a:r>
            <a:br>
              <a:rPr lang="en-US"/>
            </a:br>
            <a:r>
              <a:rPr lang="en-US" sz="3200"/>
              <a:t>Function friendly to two classes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457200" y="0"/>
            <a:ext cx="8105775" cy="4572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Swapping Private data of classes</a:t>
            </a:r>
            <a:endParaRPr/>
          </a:p>
        </p:txBody>
      </p:sp>
      <p:sp>
        <p:nvSpPr>
          <p:cNvPr id="219" name="Google Shape;219;p26"/>
          <p:cNvSpPr/>
          <p:nvPr/>
        </p:nvSpPr>
        <p:spPr>
          <a:xfrm>
            <a:off x="304800" y="609600"/>
            <a:ext cx="4191000" cy="579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 include&lt;iostream&gt;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using namespace std;</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a:t>
            </a:r>
            <a:r>
              <a:rPr lang="en-US" sz="1600" b="0" i="0" u="none" strike="noStrike" cap="none">
                <a:solidFill>
                  <a:schemeClr val="dk1"/>
                </a:solidFill>
                <a:latin typeface="Arial"/>
                <a:ea typeface="Arial"/>
                <a:cs typeface="Arial"/>
                <a:sym typeface="Arial"/>
              </a:rPr>
              <a:t>lass class_2;</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 class_1</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value1;</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p</a:t>
            </a:r>
            <a:r>
              <a:rPr lang="en-US" sz="1600" b="0" i="0" u="none" strike="noStrike" cap="none">
                <a:solidFill>
                  <a:schemeClr val="dk1"/>
                </a:solidFill>
                <a:latin typeface="Arial"/>
                <a:ea typeface="Arial"/>
                <a:cs typeface="Arial"/>
                <a:sym typeface="Arial"/>
              </a:rPr>
              <a:t>ublic: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void intdata(int a) { value1=a;}</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v</a:t>
            </a:r>
            <a:r>
              <a:rPr lang="en-US" sz="1600" b="0" i="0" u="none" strike="noStrike" cap="none">
                <a:solidFill>
                  <a:schemeClr val="dk1"/>
                </a:solidFill>
                <a:latin typeface="Arial"/>
                <a:ea typeface="Arial"/>
                <a:cs typeface="Arial"/>
                <a:sym typeface="Arial"/>
              </a:rPr>
              <a:t>oid display(void)  {  cout&lt;&lt;value1&lt;&lt;‘\n”;   }</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friend void exchange(classes_1 &amp;, classes_2 &amp;);</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void exchange(class_1 &amp; x, class_2 &amp; y)</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temp = x.value1;</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x.value1 = y.value2;</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y.value2 = temp;</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main()</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class_1 C1;</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class_2 C2;</a:t>
            </a:r>
            <a:endParaRPr/>
          </a:p>
        </p:txBody>
      </p:sp>
      <p:sp>
        <p:nvSpPr>
          <p:cNvPr id="220" name="Google Shape;220;p26"/>
          <p:cNvSpPr/>
          <p:nvPr/>
        </p:nvSpPr>
        <p:spPr>
          <a:xfrm>
            <a:off x="5029200" y="609600"/>
            <a:ext cx="3581400" cy="579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C1.indata(100);</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C2.indata(200);</a:t>
            </a:r>
            <a:endParaRPr/>
          </a:p>
          <a:p>
            <a:pPr marL="0" marR="0" lvl="0" indent="0" algn="l" rtl="0">
              <a:lnSpc>
                <a:spcPct val="100000"/>
              </a:lnSpc>
              <a:spcBef>
                <a:spcPts val="0"/>
              </a:spcBef>
              <a:spcAft>
                <a:spcPts val="0"/>
              </a:spcAft>
              <a:buClr>
                <a:srgbClr val="000000"/>
              </a:buClr>
              <a:buSzPts val="1600"/>
              <a:buFont typeface="Times New Roman"/>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cout&lt;&lt;“Values before exchange”&lt;“\n”;</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C1.display();</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C2.display();</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e</a:t>
            </a:r>
            <a:r>
              <a:rPr lang="en-US" sz="1600" b="0" i="0" u="none" strike="noStrike" cap="none">
                <a:solidFill>
                  <a:schemeClr val="dk1"/>
                </a:solidFill>
                <a:latin typeface="Arial"/>
                <a:ea typeface="Arial"/>
                <a:cs typeface="Arial"/>
                <a:sym typeface="Arial"/>
              </a:rPr>
              <a:t>xchange(C1,C2); //swapping</a:t>
            </a:r>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a:t>
            </a:r>
            <a:r>
              <a:rPr lang="en-US" sz="1600" b="0" i="0" u="none" strike="noStrike" cap="none">
                <a:solidFill>
                  <a:schemeClr val="dk1"/>
                </a:solidFill>
                <a:latin typeface="Arial"/>
                <a:ea typeface="Arial"/>
                <a:cs typeface="Arial"/>
                <a:sym typeface="Arial"/>
              </a:rPr>
              <a:t>out&lt;&lt;“values after exchange”&lt;&lt;“\n”;</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C1.display();</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C2.display();</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return 0;</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b="1">
                <a:solidFill>
                  <a:schemeClr val="dk1"/>
                </a:solidFill>
                <a:latin typeface="Arial"/>
                <a:ea typeface="Arial"/>
                <a:cs typeface="Arial"/>
                <a:sym typeface="Arial"/>
              </a:rPr>
              <a:t>OUTPUT:</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Values before exchange</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100</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200</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Values after exchange</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200</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100</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body" idx="1"/>
          </p:nvPr>
        </p:nvSpPr>
        <p:spPr>
          <a:xfrm>
            <a:off x="457200" y="914400"/>
            <a:ext cx="8105775" cy="5181599"/>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400"/>
              <a:buChar char="•"/>
            </a:pPr>
            <a:r>
              <a:rPr lang="en-US" sz="2400"/>
              <a:t>Declare all the member functions of one class as the friend functions of another class. In such cases, the class is called a </a:t>
            </a:r>
            <a:r>
              <a:rPr lang="en-US" sz="2400" b="1"/>
              <a:t>friend class. </a:t>
            </a:r>
            <a:endParaRPr/>
          </a:p>
          <a:p>
            <a:pPr marL="309563" lvl="0" indent="-309563" algn="l" rtl="0">
              <a:lnSpc>
                <a:spcPct val="97000"/>
              </a:lnSpc>
              <a:spcBef>
                <a:spcPts val="1288"/>
              </a:spcBef>
              <a:spcAft>
                <a:spcPts val="0"/>
              </a:spcAft>
              <a:buSzPts val="2400"/>
              <a:buChar char="•"/>
            </a:pPr>
            <a:r>
              <a:rPr lang="en-US" sz="2400"/>
              <a:t>A friend class is a class whose members have access to the private or protected members of another class</a:t>
            </a:r>
            <a:endParaRPr sz="2400" b="1"/>
          </a:p>
          <a:p>
            <a:pPr marL="309563" lvl="0" indent="-309563" algn="l" rtl="0">
              <a:lnSpc>
                <a:spcPct val="97000"/>
              </a:lnSpc>
              <a:spcBef>
                <a:spcPts val="1288"/>
              </a:spcBef>
              <a:spcAft>
                <a:spcPts val="0"/>
              </a:spcAft>
              <a:buSzPts val="2400"/>
              <a:buChar char="•"/>
            </a:pPr>
            <a:r>
              <a:rPr lang="en-US" sz="2400"/>
              <a:t>This can be specified as follows:</a:t>
            </a:r>
            <a:endParaRPr/>
          </a:p>
          <a:p>
            <a:pPr marL="309563" lvl="0" indent="-309563" algn="l" rtl="0">
              <a:lnSpc>
                <a:spcPct val="97000"/>
              </a:lnSpc>
              <a:spcBef>
                <a:spcPts val="1288"/>
              </a:spcBef>
              <a:spcAft>
                <a:spcPts val="0"/>
              </a:spcAft>
              <a:buSzPts val="2400"/>
              <a:buNone/>
            </a:pPr>
            <a:r>
              <a:rPr lang="en-US" sz="2400"/>
              <a:t>		class Z</a:t>
            </a:r>
            <a:endParaRPr/>
          </a:p>
          <a:p>
            <a:pPr marL="309563" lvl="0" indent="-309563" algn="l" rtl="0">
              <a:lnSpc>
                <a:spcPct val="97000"/>
              </a:lnSpc>
              <a:spcBef>
                <a:spcPts val="1288"/>
              </a:spcBef>
              <a:spcAft>
                <a:spcPts val="0"/>
              </a:spcAft>
              <a:buSzPts val="2400"/>
              <a:buNone/>
            </a:pPr>
            <a:r>
              <a:rPr lang="en-US" sz="2400"/>
              <a:t>		{</a:t>
            </a:r>
            <a:endParaRPr/>
          </a:p>
          <a:p>
            <a:pPr marL="309563" lvl="0" indent="-309563" algn="l" rtl="0">
              <a:lnSpc>
                <a:spcPct val="97000"/>
              </a:lnSpc>
              <a:spcBef>
                <a:spcPts val="1288"/>
              </a:spcBef>
              <a:spcAft>
                <a:spcPts val="0"/>
              </a:spcAft>
              <a:buSzPts val="2400"/>
              <a:buNone/>
            </a:pPr>
            <a:r>
              <a:rPr lang="en-US" sz="2400"/>
              <a:t>				.........</a:t>
            </a:r>
            <a:endParaRPr/>
          </a:p>
          <a:p>
            <a:pPr marL="309563" lvl="0" indent="-309563" algn="l" rtl="0">
              <a:lnSpc>
                <a:spcPct val="97000"/>
              </a:lnSpc>
              <a:spcBef>
                <a:spcPts val="1288"/>
              </a:spcBef>
              <a:spcAft>
                <a:spcPts val="0"/>
              </a:spcAft>
              <a:buSzPts val="2400"/>
              <a:buNone/>
            </a:pPr>
            <a:r>
              <a:rPr lang="en-US" sz="2400"/>
              <a:t>				friend class X;   //all member functions of X are </a:t>
            </a:r>
            <a:endParaRPr/>
          </a:p>
          <a:p>
            <a:pPr marL="309563" lvl="0" indent="-309563" algn="l" rtl="0">
              <a:lnSpc>
                <a:spcPct val="97000"/>
              </a:lnSpc>
              <a:spcBef>
                <a:spcPts val="1288"/>
              </a:spcBef>
              <a:spcAft>
                <a:spcPts val="0"/>
              </a:spcAft>
              <a:buSzPts val="2400"/>
              <a:buNone/>
            </a:pPr>
            <a:r>
              <a:rPr lang="en-US" sz="2400"/>
              <a:t>								//	friends to Z</a:t>
            </a:r>
            <a:endParaRPr/>
          </a:p>
          <a:p>
            <a:pPr marL="309563" lvl="0" indent="-309563" algn="l" rtl="0">
              <a:lnSpc>
                <a:spcPct val="97000"/>
              </a:lnSpc>
              <a:spcBef>
                <a:spcPts val="1288"/>
              </a:spcBef>
              <a:spcAft>
                <a:spcPts val="0"/>
              </a:spcAft>
              <a:buSzPts val="2400"/>
              <a:buNone/>
            </a:pPr>
            <a:r>
              <a:rPr lang="en-US" sz="2400"/>
              <a:t>		};</a:t>
            </a:r>
            <a:endParaRPr/>
          </a:p>
        </p:txBody>
      </p:sp>
      <p:sp>
        <p:nvSpPr>
          <p:cNvPr id="226" name="Google Shape;226;p27"/>
          <p:cNvSpPr txBox="1"/>
          <p:nvPr/>
        </p:nvSpPr>
        <p:spPr>
          <a:xfrm>
            <a:off x="1066800" y="533400"/>
            <a:ext cx="4572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friend class</a:t>
            </a:r>
            <a:endParaRPr sz="3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p:nvPr/>
        </p:nvSpPr>
        <p:spPr>
          <a:xfrm>
            <a:off x="533400" y="151179"/>
            <a:ext cx="4572000"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class A</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int a,b;</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void output()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cout&lt;&lt;a&lt;&lt;endl&lt;&lt;b;</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b="1">
                <a:solidFill>
                  <a:schemeClr val="dk1"/>
                </a:solidFill>
                <a:latin typeface="Calibri"/>
                <a:ea typeface="Calibri"/>
                <a:cs typeface="Calibri"/>
                <a:sym typeface="Calibri"/>
              </a:rPr>
              <a:t>    friend </a:t>
            </a:r>
            <a:r>
              <a:rPr lang="en-US" sz="1400">
                <a:solidFill>
                  <a:schemeClr val="dk1"/>
                </a:solidFill>
                <a:latin typeface="Calibri"/>
                <a:ea typeface="Calibri"/>
                <a:cs typeface="Calibri"/>
                <a:sym typeface="Calibri"/>
              </a:rPr>
              <a:t>class B;</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class B</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int c;</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void ip(A &amp;obj)</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obj.a=23;</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obj.b=24;//cin&gt;&gt;obj.b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main()</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 objA;</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B obj1;</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obj1.ip(objA);</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objA.output();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37" name="Google Shape;237;p29"/>
          <p:cNvSpPr txBox="1">
            <a:spLocks noGrp="1"/>
          </p:cNvSpPr>
          <p:nvPr>
            <p:ph type="body" idx="1"/>
          </p:nvPr>
        </p:nvSpPr>
        <p:spPr>
          <a:xfrm>
            <a:off x="457200" y="2037112"/>
            <a:ext cx="6402715" cy="35394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333333"/>
              </a:buClr>
              <a:buSzPts val="3200"/>
              <a:buNone/>
            </a:pPr>
            <a:r>
              <a:rPr lang="en-US" sz="3200" b="0" i="0" u="none" strike="noStrike" cap="none">
                <a:solidFill>
                  <a:srgbClr val="333333"/>
                </a:solidFill>
                <a:latin typeface="Helvetica Neue"/>
                <a:ea typeface="Helvetica Neue"/>
                <a:cs typeface="Helvetica Neue"/>
                <a:sym typeface="Helvetica Neue"/>
              </a:rPr>
              <a:t>What is the syntax of friend class?</a:t>
            </a:r>
            <a:endParaRPr/>
          </a:p>
          <a:p>
            <a:pPr marL="0" marR="0" lvl="0" indent="0" algn="l" rtl="0">
              <a:lnSpc>
                <a:spcPct val="100000"/>
              </a:lnSpc>
              <a:spcBef>
                <a:spcPts val="0"/>
              </a:spcBef>
              <a:spcAft>
                <a:spcPts val="0"/>
              </a:spcAft>
              <a:buClr>
                <a:srgbClr val="000000"/>
              </a:buClr>
              <a:buSzPts val="3200"/>
              <a:buNone/>
            </a:pPr>
            <a:endParaRPr sz="3200" b="0" i="0" u="none" strike="noStrike" cap="none">
              <a:solidFill>
                <a:srgbClr val="333333"/>
              </a:solidFill>
              <a:latin typeface="Helvetica Neue"/>
              <a:ea typeface="Helvetica Neue"/>
              <a:cs typeface="Helvetica Neue"/>
              <a:sym typeface="Helvetica Neue"/>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 </a:t>
            </a:r>
            <a:r>
              <a:rPr lang="en-US" sz="3200">
                <a:solidFill>
                  <a:srgbClr val="333333"/>
                </a:solidFill>
                <a:latin typeface="Helvetica Neue"/>
                <a:ea typeface="Helvetica Neue"/>
                <a:cs typeface="Helvetica Neue"/>
                <a:sym typeface="Helvetica Neue"/>
              </a:rPr>
              <a:t>c</a:t>
            </a:r>
            <a:r>
              <a:rPr lang="en-US" sz="3200" b="0" i="0" u="none" strike="noStrike" cap="none">
                <a:solidFill>
                  <a:srgbClr val="333333"/>
                </a:solidFill>
                <a:latin typeface="Helvetica Neue"/>
                <a:ea typeface="Helvetica Neue"/>
                <a:cs typeface="Helvetica Neue"/>
                <a:sym typeface="Helvetica Neue"/>
              </a:rPr>
              <a:t>lass;</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a:t>
            </a:r>
            <a:r>
              <a:rPr lang="en-US" sz="3200">
                <a:solidFill>
                  <a:srgbClr val="333333"/>
                </a:solidFill>
                <a:latin typeface="Helvetica Neue"/>
                <a:ea typeface="Helvetica Neue"/>
                <a:cs typeface="Helvetica Neue"/>
                <a:sym typeface="Helvetica Neue"/>
              </a:rPr>
              <a:t>class2-</a:t>
            </a:r>
            <a:r>
              <a:rPr lang="en-US" sz="3200" b="0" i="0" u="none" strike="noStrike" cap="none">
                <a:solidFill>
                  <a:srgbClr val="333333"/>
                </a:solidFill>
                <a:latin typeface="Helvetica Neue"/>
                <a:ea typeface="Helvetica Neue"/>
                <a:cs typeface="Helvetica Neue"/>
                <a:sym typeface="Helvetica Neue"/>
              </a:rPr>
              <a:t>&gt;friend;</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a:solidFill>
                  <a:srgbClr val="333333"/>
                </a:solidFill>
                <a:latin typeface="Helvetica Neue"/>
                <a:ea typeface="Helvetica Neue"/>
                <a:cs typeface="Helvetica Neue"/>
                <a:sym typeface="Helvetica Neue"/>
              </a:rPr>
              <a:t>friend class ClassA</a:t>
            </a:r>
            <a:endParaRPr sz="3200">
              <a:solidFill>
                <a:srgbClr val="33333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Static Data Members</a:t>
            </a:r>
            <a:endParaRPr/>
          </a:p>
        </p:txBody>
      </p:sp>
      <p:sp>
        <p:nvSpPr>
          <p:cNvPr id="84" name="Google Shape;84;p3"/>
          <p:cNvSpPr txBox="1">
            <a:spLocks noGrp="1"/>
          </p:cNvSpPr>
          <p:nvPr>
            <p:ph type="body" idx="1"/>
          </p:nvPr>
        </p:nvSpPr>
        <p:spPr>
          <a:xfrm>
            <a:off x="457200" y="1227137"/>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800"/>
              <a:buChar char="•"/>
            </a:pPr>
            <a:r>
              <a:rPr lang="en-US" sz="1800"/>
              <a:t>It is initialized to zero when first object of its class is created . No other initialization is permitted.</a:t>
            </a:r>
            <a:endParaRPr/>
          </a:p>
          <a:p>
            <a:pPr marL="309563" lvl="0" indent="-309563" algn="l" rtl="0">
              <a:lnSpc>
                <a:spcPct val="97000"/>
              </a:lnSpc>
              <a:spcBef>
                <a:spcPts val="1288"/>
              </a:spcBef>
              <a:spcAft>
                <a:spcPts val="0"/>
              </a:spcAft>
              <a:buSzPts val="1800"/>
              <a:buChar char="•"/>
            </a:pPr>
            <a:r>
              <a:rPr lang="en-US" sz="1800" b="1"/>
              <a:t>Only one copy of that member is created for entire class and shared by all objects of that class.</a:t>
            </a:r>
            <a:endParaRPr/>
          </a:p>
          <a:p>
            <a:pPr marL="309563" lvl="0" indent="-309563" algn="l" rtl="0">
              <a:lnSpc>
                <a:spcPct val="97000"/>
              </a:lnSpc>
              <a:spcBef>
                <a:spcPts val="1288"/>
              </a:spcBef>
              <a:spcAft>
                <a:spcPts val="0"/>
              </a:spcAft>
              <a:buSzPts val="1800"/>
              <a:buChar char="•"/>
            </a:pPr>
            <a:r>
              <a:rPr lang="en-US" sz="1800"/>
              <a:t>Visible only within class but lifetime in entire program.</a:t>
            </a:r>
            <a:endParaRPr/>
          </a:p>
          <a:p>
            <a:pPr marL="309563" lvl="0" indent="-309563" algn="l" rtl="0">
              <a:lnSpc>
                <a:spcPct val="97000"/>
              </a:lnSpc>
              <a:spcBef>
                <a:spcPts val="1288"/>
              </a:spcBef>
              <a:spcAft>
                <a:spcPts val="0"/>
              </a:spcAft>
              <a:buSzPts val="1800"/>
              <a:buChar char="•"/>
            </a:pPr>
            <a:r>
              <a:rPr lang="en-US" sz="1800"/>
              <a:t>They are normally used to maintain values common to the entire class</a:t>
            </a:r>
            <a:endParaRPr/>
          </a:p>
          <a:p>
            <a:pPr marL="0" lvl="0" indent="0" algn="l" rtl="0">
              <a:lnSpc>
                <a:spcPct val="97000"/>
              </a:lnSpc>
              <a:spcBef>
                <a:spcPts val="1288"/>
              </a:spcBef>
              <a:spcAft>
                <a:spcPts val="0"/>
              </a:spcAft>
              <a:buSzPts val="1800"/>
              <a:buNone/>
            </a:pPr>
            <a:r>
              <a:rPr lang="en-US" sz="1800"/>
              <a:t>Example: static data member can be used as a counter that records the occurrences of all objects</a:t>
            </a:r>
            <a:endParaRPr/>
          </a:p>
          <a:p>
            <a:pPr marL="309563" lvl="0" indent="-309563" algn="l" rtl="0">
              <a:lnSpc>
                <a:spcPct val="97000"/>
              </a:lnSpc>
              <a:spcBef>
                <a:spcPts val="1288"/>
              </a:spcBef>
              <a:spcAft>
                <a:spcPts val="0"/>
              </a:spcAft>
              <a:buSzPts val="1800"/>
              <a:buFont typeface="Arial"/>
              <a:buChar char="•"/>
            </a:pPr>
            <a:r>
              <a:rPr lang="en-US" sz="1800"/>
              <a:t>Type and scope of each static member variable must be defined outside the class definition.</a:t>
            </a:r>
            <a:endParaRPr/>
          </a:p>
          <a:p>
            <a:pPr marL="309563" lvl="0" indent="-309563" algn="l" rtl="0">
              <a:lnSpc>
                <a:spcPct val="97000"/>
              </a:lnSpc>
              <a:spcBef>
                <a:spcPts val="1288"/>
              </a:spcBef>
              <a:spcAft>
                <a:spcPts val="0"/>
              </a:spcAft>
              <a:buSzPts val="1800"/>
              <a:buFont typeface="Arial"/>
              <a:buChar char="•"/>
            </a:pPr>
            <a:r>
              <a:rPr lang="en-US" sz="1800"/>
              <a:t>This is necessary because static data members are stored separately rather than as a part of an object.</a:t>
            </a:r>
            <a:endParaRPr/>
          </a:p>
          <a:p>
            <a:pPr marL="309563" lvl="0" indent="-309563" algn="l" rtl="0">
              <a:lnSpc>
                <a:spcPct val="97000"/>
              </a:lnSpc>
              <a:spcBef>
                <a:spcPts val="1288"/>
              </a:spcBef>
              <a:spcAft>
                <a:spcPts val="0"/>
              </a:spcAft>
              <a:buSzPts val="1800"/>
              <a:buFont typeface="Arial"/>
              <a:buChar char="•"/>
            </a:pPr>
            <a:r>
              <a:rPr lang="en-US" sz="1800"/>
              <a:t>Since they are associated with the class itself rather than with any class object, they are also known as class variables.</a:t>
            </a:r>
            <a:endParaRPr/>
          </a:p>
          <a:p>
            <a:pPr marL="830263" lvl="2" indent="0" algn="l" rtl="0">
              <a:lnSpc>
                <a:spcPct val="97000"/>
              </a:lnSpc>
              <a:spcBef>
                <a:spcPts val="1288"/>
              </a:spcBef>
              <a:spcAft>
                <a:spcPts val="0"/>
              </a:spcAft>
              <a:buSzPts val="22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43" name="Google Shape;243;p30"/>
          <p:cNvSpPr txBox="1">
            <a:spLocks noGrp="1"/>
          </p:cNvSpPr>
          <p:nvPr>
            <p:ph type="body" idx="1"/>
          </p:nvPr>
        </p:nvSpPr>
        <p:spPr>
          <a:xfrm>
            <a:off x="457200" y="2037112"/>
            <a:ext cx="6402715" cy="35394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333333"/>
              </a:buClr>
              <a:buSzPts val="3200"/>
              <a:buNone/>
            </a:pPr>
            <a:r>
              <a:rPr lang="en-US" sz="3200" b="0" i="0" u="none" strike="noStrike" cap="none">
                <a:solidFill>
                  <a:srgbClr val="333333"/>
                </a:solidFill>
                <a:latin typeface="Helvetica Neue"/>
                <a:ea typeface="Helvetica Neue"/>
                <a:cs typeface="Helvetica Neue"/>
                <a:sym typeface="Helvetica Neue"/>
              </a:rPr>
              <a:t>What is the syntax of friend class?</a:t>
            </a:r>
            <a:endParaRPr/>
          </a:p>
          <a:p>
            <a:pPr marL="0" marR="0" lvl="0" indent="0" algn="l" rtl="0">
              <a:lnSpc>
                <a:spcPct val="100000"/>
              </a:lnSpc>
              <a:spcBef>
                <a:spcPts val="0"/>
              </a:spcBef>
              <a:spcAft>
                <a:spcPts val="0"/>
              </a:spcAft>
              <a:buClr>
                <a:srgbClr val="000000"/>
              </a:buClr>
              <a:buSzPts val="3200"/>
              <a:buNone/>
            </a:pPr>
            <a:endParaRPr sz="3200" b="0" i="0" u="none" strike="noStrike" cap="none">
              <a:solidFill>
                <a:srgbClr val="333333"/>
              </a:solidFill>
              <a:latin typeface="Helvetica Neue"/>
              <a:ea typeface="Helvetica Neue"/>
              <a:cs typeface="Helvetica Neue"/>
              <a:sym typeface="Helvetica Neue"/>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 </a:t>
            </a:r>
            <a:r>
              <a:rPr lang="en-US" sz="3200">
                <a:solidFill>
                  <a:srgbClr val="333333"/>
                </a:solidFill>
                <a:latin typeface="Helvetica Neue"/>
                <a:ea typeface="Helvetica Neue"/>
                <a:cs typeface="Helvetica Neue"/>
                <a:sym typeface="Helvetica Neue"/>
              </a:rPr>
              <a:t>c</a:t>
            </a:r>
            <a:r>
              <a:rPr lang="en-US" sz="3200" b="0" i="0" u="none" strike="noStrike" cap="none">
                <a:solidFill>
                  <a:srgbClr val="333333"/>
                </a:solidFill>
                <a:latin typeface="Helvetica Neue"/>
                <a:ea typeface="Helvetica Neue"/>
                <a:cs typeface="Helvetica Neue"/>
                <a:sym typeface="Helvetica Neue"/>
              </a:rPr>
              <a:t>lass;</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a:t>
            </a:r>
            <a:r>
              <a:rPr lang="en-US" sz="3200">
                <a:solidFill>
                  <a:srgbClr val="333333"/>
                </a:solidFill>
                <a:latin typeface="Helvetica Neue"/>
                <a:ea typeface="Helvetica Neue"/>
                <a:cs typeface="Helvetica Neue"/>
                <a:sym typeface="Helvetica Neue"/>
              </a:rPr>
              <a:t>class2-</a:t>
            </a:r>
            <a:r>
              <a:rPr lang="en-US" sz="3200" b="0" i="0" u="none" strike="noStrike" cap="none">
                <a:solidFill>
                  <a:srgbClr val="333333"/>
                </a:solidFill>
                <a:latin typeface="Helvetica Neue"/>
                <a:ea typeface="Helvetica Neue"/>
                <a:cs typeface="Helvetica Neue"/>
                <a:sym typeface="Helvetica Neue"/>
              </a:rPr>
              <a:t>&gt;friend;</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1">
                <a:solidFill>
                  <a:srgbClr val="333333"/>
                </a:solidFill>
                <a:latin typeface="Helvetica Neue"/>
                <a:ea typeface="Helvetica Neue"/>
                <a:cs typeface="Helvetica Neue"/>
                <a:sym typeface="Helvetica Neue"/>
              </a:rPr>
              <a:t>friend class ClassA</a:t>
            </a:r>
            <a:endParaRPr sz="3200" b="1">
              <a:solidFill>
                <a:srgbClr val="333333"/>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49" name="Google Shape;249;p3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A friend class can access ____________________ members of other class in which it is declared as friend.</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309563" lvl="0" indent="-309563" algn="l" rtl="0">
              <a:lnSpc>
                <a:spcPct val="97000"/>
              </a:lnSpc>
              <a:spcBef>
                <a:spcPts val="1288"/>
              </a:spcBef>
              <a:spcAft>
                <a:spcPts val="0"/>
              </a:spcAft>
              <a:buSzPts val="2900"/>
              <a:buChar char="•"/>
            </a:pPr>
            <a:r>
              <a:rPr lang="en-US" b="0" i="0">
                <a:solidFill>
                  <a:srgbClr val="333333"/>
                </a:solidFill>
                <a:latin typeface="Josefin Sans"/>
                <a:ea typeface="Josefin Sans"/>
                <a:cs typeface="Josefin Sans"/>
                <a:sym typeface="Josefin Sans"/>
              </a:rPr>
              <a:t>A. private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protected</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public</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Both A and B</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55" name="Google Shape;255;p3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A friend class can access ____________________ members of other class in which it is declared as friend.</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309563" lvl="0" indent="-309563" algn="l" rtl="0">
              <a:lnSpc>
                <a:spcPct val="97000"/>
              </a:lnSpc>
              <a:spcBef>
                <a:spcPts val="1288"/>
              </a:spcBef>
              <a:spcAft>
                <a:spcPts val="0"/>
              </a:spcAft>
              <a:buSzPts val="2900"/>
              <a:buChar char="•"/>
            </a:pPr>
            <a:r>
              <a:rPr lang="en-US" b="0" i="0">
                <a:solidFill>
                  <a:srgbClr val="333333"/>
                </a:solidFill>
                <a:latin typeface="Josefin Sans"/>
                <a:ea typeface="Josefin Sans"/>
                <a:cs typeface="Josefin Sans"/>
                <a:sym typeface="Josefin Sans"/>
              </a:rPr>
              <a:t>A. private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protected</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public</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a:t>
            </a:r>
            <a:r>
              <a:rPr lang="en-US" b="1" i="0">
                <a:solidFill>
                  <a:srgbClr val="333333"/>
                </a:solidFill>
                <a:latin typeface="Josefin Sans"/>
                <a:ea typeface="Josefin Sans"/>
                <a:cs typeface="Josefin Sans"/>
                <a:sym typeface="Josefin Sans"/>
              </a:rPr>
              <a:t>Both A and B</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61" name="Google Shape;261;p3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If class A is a friend of B, then B doesn’t become a friend of A automatically.</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TRUE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FALSE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Can be true and false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Can not say</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67" name="Google Shape;267;p3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If class A is a friend of B, then B doesn’t become a friend of A automatically.</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a:t>
            </a:r>
            <a:r>
              <a:rPr lang="en-US" b="1" i="0">
                <a:solidFill>
                  <a:srgbClr val="333333"/>
                </a:solidFill>
                <a:latin typeface="Josefin Sans"/>
                <a:ea typeface="Josefin Sans"/>
                <a:cs typeface="Josefin Sans"/>
                <a:sym typeface="Josefin Sans"/>
              </a:rPr>
              <a:t>TRUE</a:t>
            </a:r>
            <a:r>
              <a:rPr lang="en-US" b="0" i="0">
                <a:solidFill>
                  <a:srgbClr val="333333"/>
                </a:solidFill>
                <a:latin typeface="Josefin Sans"/>
                <a:ea typeface="Josefin Sans"/>
                <a:cs typeface="Josefin Sans"/>
                <a:sym typeface="Josefin Sans"/>
              </a:rPr>
              <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FALSE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Can be true and false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Can not say</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pic>
        <p:nvPicPr>
          <p:cNvPr id="273" name="Google Shape;273;p35"/>
          <p:cNvPicPr preferRelativeResize="0"/>
          <p:nvPr/>
        </p:nvPicPr>
        <p:blipFill rotWithShape="1">
          <a:blip r:embed="rId3">
            <a:alphaModFix/>
          </a:blip>
          <a:srcRect/>
          <a:stretch/>
        </p:blipFill>
        <p:spPr>
          <a:xfrm>
            <a:off x="228600" y="381000"/>
            <a:ext cx="6286500" cy="6362700"/>
          </a:xfrm>
          <a:prstGeom prst="rect">
            <a:avLst/>
          </a:prstGeom>
          <a:noFill/>
          <a:ln>
            <a:noFill/>
          </a:ln>
        </p:spPr>
      </p:pic>
      <p:sp>
        <p:nvSpPr>
          <p:cNvPr id="274" name="Google Shape;274;p35"/>
          <p:cNvSpPr txBox="1"/>
          <p:nvPr/>
        </p:nvSpPr>
        <p:spPr>
          <a:xfrm>
            <a:off x="7010400" y="3276600"/>
            <a:ext cx="457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33333"/>
                </a:solidFill>
                <a:latin typeface="Josefin Sans"/>
                <a:ea typeface="Josefin Sans"/>
                <a:cs typeface="Josefin Sans"/>
                <a:sym typeface="Josefin Sans"/>
              </a:rPr>
              <a:t>A. A::a=0</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B. A</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C. a=0</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D. A::0</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pic>
        <p:nvPicPr>
          <p:cNvPr id="280" name="Google Shape;280;p36"/>
          <p:cNvPicPr preferRelativeResize="0"/>
          <p:nvPr/>
        </p:nvPicPr>
        <p:blipFill rotWithShape="1">
          <a:blip r:embed="rId3">
            <a:alphaModFix/>
          </a:blip>
          <a:srcRect/>
          <a:stretch/>
        </p:blipFill>
        <p:spPr>
          <a:xfrm>
            <a:off x="228600" y="381000"/>
            <a:ext cx="6286500" cy="6362700"/>
          </a:xfrm>
          <a:prstGeom prst="rect">
            <a:avLst/>
          </a:prstGeom>
          <a:noFill/>
          <a:ln>
            <a:noFill/>
          </a:ln>
        </p:spPr>
      </p:pic>
      <p:sp>
        <p:nvSpPr>
          <p:cNvPr id="281" name="Google Shape;281;p36"/>
          <p:cNvSpPr txBox="1"/>
          <p:nvPr/>
        </p:nvSpPr>
        <p:spPr>
          <a:xfrm>
            <a:off x="7010400" y="3276600"/>
            <a:ext cx="457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33333"/>
                </a:solidFill>
                <a:latin typeface="Josefin Sans"/>
                <a:ea typeface="Josefin Sans"/>
                <a:cs typeface="Josefin Sans"/>
                <a:sym typeface="Josefin Sans"/>
              </a:rPr>
              <a:t>A. </a:t>
            </a:r>
            <a:r>
              <a:rPr lang="en-US" sz="1800" b="1" i="0">
                <a:solidFill>
                  <a:srgbClr val="333333"/>
                </a:solidFill>
                <a:latin typeface="Josefin Sans"/>
                <a:ea typeface="Josefin Sans"/>
                <a:cs typeface="Josefin Sans"/>
                <a:sym typeface="Josefin Sans"/>
              </a:rPr>
              <a:t>A::a=0</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B. A</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C. a=0</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D. A::0</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87" name="Google Shape;287;p37"/>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a:t>How many member functions in the following code? </a:t>
            </a:r>
            <a:endParaRPr/>
          </a:p>
          <a:p>
            <a:pPr marL="0" lvl="0" indent="0" algn="l" rtl="0">
              <a:lnSpc>
                <a:spcPct val="97000"/>
              </a:lnSpc>
              <a:spcBef>
                <a:spcPts val="1288"/>
              </a:spcBef>
              <a:spcAft>
                <a:spcPts val="0"/>
              </a:spcAft>
              <a:buSzPts val="2900"/>
              <a:buNone/>
            </a:pPr>
            <a:endParaRPr/>
          </a:p>
        </p:txBody>
      </p:sp>
      <p:sp>
        <p:nvSpPr>
          <p:cNvPr id="288" name="Google Shape;288;p37"/>
          <p:cNvSpPr/>
          <p:nvPr/>
        </p:nvSpPr>
        <p:spPr>
          <a:xfrm>
            <a:off x="385762" y="2362200"/>
            <a:ext cx="8248650" cy="4013818"/>
          </a:xfrm>
          <a:prstGeom prst="rect">
            <a:avLst/>
          </a:prstGeom>
          <a:solidFill>
            <a:srgbClr val="EEEEEE"/>
          </a:solidFill>
          <a:ln>
            <a:noFill/>
          </a:ln>
        </p:spPr>
        <p:txBody>
          <a:bodyPr spcFirstLastPara="1" wrap="square" lIns="0" tIns="158700" rIns="0" bIns="158700" anchor="ctr" anchorCtr="0">
            <a:spAutoFit/>
          </a:bodyPr>
          <a:lstStyle/>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class Box {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int capacity;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public: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void print();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friend void show();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bool compare();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friend bool lost();</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333333"/>
              </a:buClr>
              <a:buSzPts val="2000"/>
              <a:buFont typeface="Josefin Sans"/>
              <a:buNone/>
            </a:pPr>
            <a:r>
              <a:rPr lang="en-US" sz="2000" b="0" i="0" u="none" strike="noStrike" cap="none">
                <a:solidFill>
                  <a:srgbClr val="333333"/>
                </a:solidFill>
                <a:latin typeface="Josefin Sans"/>
                <a:ea typeface="Josefin Sans"/>
                <a:cs typeface="Josefin Sans"/>
                <a:sym typeface="Josefin Sans"/>
              </a:rPr>
              <a:t>A. 1</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B. 2</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C. 3</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D. 4</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94" name="Google Shape;294;p38"/>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a:t>How many member functions in the following code? </a:t>
            </a:r>
            <a:endParaRPr/>
          </a:p>
          <a:p>
            <a:pPr marL="0" lvl="0" indent="0" algn="l" rtl="0">
              <a:lnSpc>
                <a:spcPct val="97000"/>
              </a:lnSpc>
              <a:spcBef>
                <a:spcPts val="1288"/>
              </a:spcBef>
              <a:spcAft>
                <a:spcPts val="0"/>
              </a:spcAft>
              <a:buSzPts val="2900"/>
              <a:buNone/>
            </a:pPr>
            <a:endParaRPr/>
          </a:p>
        </p:txBody>
      </p:sp>
      <p:sp>
        <p:nvSpPr>
          <p:cNvPr id="295" name="Google Shape;295;p38"/>
          <p:cNvSpPr/>
          <p:nvPr/>
        </p:nvSpPr>
        <p:spPr>
          <a:xfrm>
            <a:off x="385762" y="2362200"/>
            <a:ext cx="8248650" cy="4013818"/>
          </a:xfrm>
          <a:prstGeom prst="rect">
            <a:avLst/>
          </a:prstGeom>
          <a:solidFill>
            <a:srgbClr val="EEEEEE"/>
          </a:solidFill>
          <a:ln>
            <a:noFill/>
          </a:ln>
        </p:spPr>
        <p:txBody>
          <a:bodyPr spcFirstLastPara="1" wrap="square" lIns="0" tIns="158700" rIns="0" bIns="158700" anchor="ctr" anchorCtr="0">
            <a:spAutoFit/>
          </a:bodyPr>
          <a:lstStyle/>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class Box {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int capacity;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public: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void print();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friend void show();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bool compare();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friend bool lost();</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333333"/>
              </a:buClr>
              <a:buSzPts val="2000"/>
              <a:buFont typeface="Josefin Sans"/>
              <a:buNone/>
            </a:pPr>
            <a:r>
              <a:rPr lang="en-US" sz="2000" b="0" i="0" u="none" strike="noStrike" cap="none">
                <a:solidFill>
                  <a:srgbClr val="333333"/>
                </a:solidFill>
                <a:latin typeface="Josefin Sans"/>
                <a:ea typeface="Josefin Sans"/>
                <a:cs typeface="Josefin Sans"/>
                <a:sym typeface="Josefin Sans"/>
              </a:rPr>
              <a:t>A. 1</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B</a:t>
            </a:r>
            <a:r>
              <a:rPr lang="en-US" sz="2000" b="1" i="0" u="none" strike="noStrike" cap="none">
                <a:solidFill>
                  <a:srgbClr val="333333"/>
                </a:solidFill>
                <a:latin typeface="Josefin Sans"/>
                <a:ea typeface="Josefin Sans"/>
                <a:cs typeface="Josefin Sans"/>
                <a:sym typeface="Josefin Sans"/>
              </a:rPr>
              <a:t>. 2</a:t>
            </a:r>
            <a:r>
              <a:rPr lang="en-US" sz="2000" b="0" i="0" u="none" strike="noStrike" cap="none">
                <a:solidFill>
                  <a:srgbClr val="333333"/>
                </a:solidFill>
                <a:latin typeface="Josefin Sans"/>
                <a:ea typeface="Josefin Sans"/>
                <a:cs typeface="Josefin Sans"/>
                <a:sym typeface="Josefin Sans"/>
              </a:rPr>
              <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C. 3</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D. 4</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600">
                <a:solidFill>
                  <a:srgbClr val="0000FF"/>
                </a:solidFill>
              </a:rPr>
              <a:t>friend</a:t>
            </a:r>
            <a:r>
              <a:rPr lang="en-US" sz="3600"/>
              <a:t> Functions and</a:t>
            </a:r>
            <a:r>
              <a:rPr lang="en-US" sz="3600">
                <a:solidFill>
                  <a:srgbClr val="0000FF"/>
                </a:solidFill>
              </a:rPr>
              <a:t> friend </a:t>
            </a:r>
            <a:r>
              <a:rPr lang="en-US" sz="3600"/>
              <a:t>Classes</a:t>
            </a:r>
            <a:endParaRPr/>
          </a:p>
        </p:txBody>
      </p:sp>
      <p:sp>
        <p:nvSpPr>
          <p:cNvPr id="301" name="Google Shape;301;p39"/>
          <p:cNvSpPr txBox="1">
            <a:spLocks noGrp="1"/>
          </p:cNvSpPr>
          <p:nvPr>
            <p:ph type="body" idx="1"/>
          </p:nvPr>
        </p:nvSpPr>
        <p:spPr>
          <a:xfrm>
            <a:off x="447675" y="1227137"/>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600"/>
              <a:buFont typeface="Arial"/>
              <a:buChar char="•"/>
            </a:pPr>
            <a:r>
              <a:rPr lang="en-US" sz="1600"/>
              <a:t>To declare a function as a </a:t>
            </a:r>
            <a:r>
              <a:rPr lang="en-US" sz="1600">
                <a:solidFill>
                  <a:srgbClr val="0000FF"/>
                </a:solidFill>
              </a:rPr>
              <a:t>friend</a:t>
            </a:r>
            <a:r>
              <a:rPr lang="en-US" sz="1600"/>
              <a:t> of a class:</a:t>
            </a:r>
            <a:endParaRPr/>
          </a:p>
          <a:p>
            <a:pPr marL="673100" lvl="1" indent="-258762" algn="l" rtl="0">
              <a:lnSpc>
                <a:spcPct val="97000"/>
              </a:lnSpc>
              <a:spcBef>
                <a:spcPts val="1288"/>
              </a:spcBef>
              <a:spcAft>
                <a:spcPts val="0"/>
              </a:spcAft>
              <a:buSzPts val="1600"/>
              <a:buFont typeface="Arial"/>
              <a:buChar char="–"/>
            </a:pPr>
            <a:r>
              <a:rPr lang="en-US" sz="1600"/>
              <a:t>Provide the function prototype in the class definition preceded by keyword </a:t>
            </a:r>
            <a:r>
              <a:rPr lang="en-US" sz="1600">
                <a:solidFill>
                  <a:srgbClr val="0000FF"/>
                </a:solidFill>
              </a:rPr>
              <a:t>friend</a:t>
            </a:r>
            <a:r>
              <a:rPr lang="en-US" sz="1600">
                <a:latin typeface="Droid Sans Mono"/>
                <a:ea typeface="Droid Sans Mono"/>
                <a:cs typeface="Droid Sans Mono"/>
                <a:sym typeface="Droid Sans Mono"/>
              </a:rPr>
              <a:t>.</a:t>
            </a:r>
            <a:endParaRPr sz="1600">
              <a:solidFill>
                <a:srgbClr val="0000FF"/>
              </a:solidFill>
            </a:endParaRPr>
          </a:p>
          <a:p>
            <a:pPr marL="309563" lvl="0" indent="-309563" algn="l" rtl="0">
              <a:lnSpc>
                <a:spcPct val="97000"/>
              </a:lnSpc>
              <a:spcBef>
                <a:spcPts val="1038"/>
              </a:spcBef>
              <a:spcAft>
                <a:spcPts val="0"/>
              </a:spcAft>
              <a:buSzPts val="1600"/>
              <a:buFont typeface="Arial"/>
              <a:buChar char="•"/>
            </a:pPr>
            <a:r>
              <a:rPr lang="en-US" sz="1600"/>
              <a:t>To declare a class as a friend of another class:</a:t>
            </a:r>
            <a:endParaRPr/>
          </a:p>
          <a:p>
            <a:pPr marL="673100" lvl="1" indent="-258762" algn="l" rtl="0">
              <a:lnSpc>
                <a:spcPct val="97000"/>
              </a:lnSpc>
              <a:spcBef>
                <a:spcPts val="1288"/>
              </a:spcBef>
              <a:spcAft>
                <a:spcPts val="0"/>
              </a:spcAft>
              <a:buSzPts val="1600"/>
              <a:buFont typeface="Arial"/>
              <a:buChar char="–"/>
            </a:pPr>
            <a:r>
              <a:rPr lang="en-US" sz="1600"/>
              <a:t>Place a declaration of the form</a:t>
            </a:r>
            <a:endParaRPr/>
          </a:p>
          <a:p>
            <a:pPr marL="673100" lvl="1" indent="-258762" algn="l" rtl="0">
              <a:lnSpc>
                <a:spcPct val="97000"/>
              </a:lnSpc>
              <a:spcBef>
                <a:spcPts val="1038"/>
              </a:spcBef>
              <a:spcAft>
                <a:spcPts val="0"/>
              </a:spcAft>
              <a:buSzPts val="1600"/>
              <a:buFont typeface="Calibri"/>
              <a:buNone/>
            </a:pPr>
            <a:r>
              <a:rPr lang="en-US" sz="1600"/>
              <a:t>	</a:t>
            </a:r>
            <a:r>
              <a:rPr lang="en-US" sz="1600">
                <a:latin typeface="Droid Sans Mono"/>
                <a:ea typeface="Droid Sans Mono"/>
                <a:cs typeface="Droid Sans Mono"/>
                <a:sym typeface="Droid Sans Mono"/>
              </a:rPr>
              <a:t>   </a:t>
            </a:r>
            <a:r>
              <a:rPr lang="en-US" sz="1600">
                <a:solidFill>
                  <a:srgbClr val="0000FF"/>
                </a:solidFill>
              </a:rPr>
              <a:t>friend class ClassTwo;</a:t>
            </a:r>
            <a:r>
              <a:rPr lang="en-US" sz="1600">
                <a:solidFill>
                  <a:srgbClr val="0000FF"/>
                </a:solidFill>
                <a:latin typeface="Droid Sans Mono"/>
                <a:ea typeface="Droid Sans Mono"/>
                <a:cs typeface="Droid Sans Mono"/>
                <a:sym typeface="Droid Sans Mono"/>
              </a:rPr>
              <a:t/>
            </a:r>
            <a:br>
              <a:rPr lang="en-US" sz="1600">
                <a:solidFill>
                  <a:srgbClr val="0000FF"/>
                </a:solidFill>
                <a:latin typeface="Droid Sans Mono"/>
                <a:ea typeface="Droid Sans Mono"/>
                <a:cs typeface="Droid Sans Mono"/>
                <a:sym typeface="Droid Sans Mono"/>
              </a:rPr>
            </a:br>
            <a:r>
              <a:rPr lang="en-US" sz="1600"/>
              <a:t>in the definition of class </a:t>
            </a:r>
            <a:r>
              <a:rPr lang="en-US" sz="1600">
                <a:solidFill>
                  <a:srgbClr val="0000FF"/>
                </a:solidFill>
              </a:rPr>
              <a:t>ClassOne</a:t>
            </a:r>
            <a:endParaRPr sz="1600">
              <a:solidFill>
                <a:srgbClr val="0000FF"/>
              </a:solidFill>
            </a:endParaRPr>
          </a:p>
          <a:p>
            <a:pPr marL="309563" lvl="0" indent="-309563" algn="l" rtl="0">
              <a:lnSpc>
                <a:spcPct val="97000"/>
              </a:lnSpc>
              <a:spcBef>
                <a:spcPts val="1038"/>
              </a:spcBef>
              <a:spcAft>
                <a:spcPts val="0"/>
              </a:spcAft>
              <a:buSzPts val="1600"/>
              <a:buFont typeface="Arial"/>
              <a:buChar char="•"/>
            </a:pPr>
            <a:r>
              <a:rPr lang="en-US" sz="1600"/>
              <a:t>All member functions of class </a:t>
            </a:r>
            <a:r>
              <a:rPr lang="en-US" sz="1600">
                <a:solidFill>
                  <a:srgbClr val="0000FF"/>
                </a:solidFill>
              </a:rPr>
              <a:t>ClassTwo</a:t>
            </a:r>
            <a:r>
              <a:rPr lang="en-US" sz="1600"/>
              <a:t> are </a:t>
            </a:r>
            <a:r>
              <a:rPr lang="en-US" sz="1600">
                <a:latin typeface="Droid Sans Mono"/>
                <a:ea typeface="Droid Sans Mono"/>
                <a:cs typeface="Droid Sans Mono"/>
                <a:sym typeface="Droid Sans Mono"/>
              </a:rPr>
              <a:t>friend</a:t>
            </a:r>
            <a:r>
              <a:rPr lang="en-US" sz="1600"/>
              <a:t>s of class </a:t>
            </a:r>
            <a:r>
              <a:rPr lang="en-US" sz="1600">
                <a:solidFill>
                  <a:srgbClr val="0000FF"/>
                </a:solidFill>
              </a:rPr>
              <a:t>ClassOne</a:t>
            </a:r>
            <a:r>
              <a:rPr lang="en-US" sz="1600">
                <a:latin typeface="Droid Sans Mono"/>
                <a:ea typeface="Droid Sans Mono"/>
                <a:cs typeface="Droid Sans Mono"/>
                <a:sym typeface="Droid Sans Mono"/>
              </a:rPr>
              <a:t>.</a:t>
            </a:r>
            <a:endParaRPr/>
          </a:p>
          <a:p>
            <a:pPr marL="309563" lvl="0" indent="-309563" algn="l" rtl="0">
              <a:lnSpc>
                <a:spcPct val="97000"/>
              </a:lnSpc>
              <a:spcBef>
                <a:spcPts val="1288"/>
              </a:spcBef>
              <a:spcAft>
                <a:spcPts val="0"/>
              </a:spcAft>
              <a:buSzPts val="1600"/>
              <a:buFont typeface="Arial"/>
              <a:buChar char="•"/>
            </a:pPr>
            <a:r>
              <a:rPr lang="en-US" sz="1600"/>
              <a:t>Friendship is granted, not taken.</a:t>
            </a:r>
            <a:endParaRPr/>
          </a:p>
          <a:p>
            <a:pPr marL="673100" lvl="1" indent="-258762" algn="l" rtl="0">
              <a:lnSpc>
                <a:spcPct val="97000"/>
              </a:lnSpc>
              <a:spcBef>
                <a:spcPts val="1288"/>
              </a:spcBef>
              <a:spcAft>
                <a:spcPts val="0"/>
              </a:spcAft>
              <a:buSzPts val="1600"/>
              <a:buFont typeface="Arial"/>
              <a:buChar char="–"/>
            </a:pPr>
            <a:r>
              <a:rPr lang="en-US" sz="1600"/>
              <a:t>For class B to be a friend of class A, class A must explicitly declare that class B is its friend.</a:t>
            </a:r>
            <a:endParaRPr/>
          </a:p>
          <a:p>
            <a:pPr marL="309563" lvl="0" indent="-309563" algn="l" rtl="0">
              <a:lnSpc>
                <a:spcPct val="97000"/>
              </a:lnSpc>
              <a:spcBef>
                <a:spcPts val="1038"/>
              </a:spcBef>
              <a:spcAft>
                <a:spcPts val="0"/>
              </a:spcAft>
              <a:buSzPts val="1600"/>
              <a:buFont typeface="Arial"/>
              <a:buChar char="•"/>
            </a:pPr>
            <a:r>
              <a:rPr lang="en-US" sz="1600"/>
              <a:t>Friendship relation is neither symmetric nor transitive</a:t>
            </a:r>
            <a:endParaRPr/>
          </a:p>
          <a:p>
            <a:pPr marL="309563" lvl="0" indent="-309563" algn="l" rtl="0">
              <a:lnSpc>
                <a:spcPct val="97000"/>
              </a:lnSpc>
              <a:spcBef>
                <a:spcPts val="1288"/>
              </a:spcBef>
              <a:spcAft>
                <a:spcPts val="0"/>
              </a:spcAft>
              <a:buSzPts val="1600"/>
              <a:buFont typeface="Arial"/>
              <a:buChar char="•"/>
            </a:pPr>
            <a:r>
              <a:rPr lang="en-US" sz="1600" b="1"/>
              <a:t>If class A is a friend of class B, and class B is a friend of class C, you cannot infer that class B is a friend of class A, that class C is a friend of class B, or that class A is a friend of class C.</a:t>
            </a:r>
            <a:r>
              <a:rPr lang="en-US" sz="2400" b="1"/>
              <a:t> </a:t>
            </a:r>
            <a:endParaRPr/>
          </a:p>
          <a:p>
            <a:pPr marL="309563" lvl="0" indent="-309563" algn="l" rtl="0">
              <a:lnSpc>
                <a:spcPct val="97000"/>
              </a:lnSpc>
              <a:spcBef>
                <a:spcPts val="1288"/>
              </a:spcBef>
              <a:spcAft>
                <a:spcPts val="0"/>
              </a:spcAft>
              <a:buSzPts val="1600"/>
              <a:buFont typeface="Arial"/>
              <a:buChar char="•"/>
            </a:pPr>
            <a:r>
              <a:rPr lang="en-US" sz="1600"/>
              <a:t>It is possible to specify overloaded functions as friends of a class.</a:t>
            </a:r>
            <a:endParaRPr/>
          </a:p>
          <a:p>
            <a:pPr marL="673100" lvl="1" indent="-258762" algn="l" rtl="0">
              <a:lnSpc>
                <a:spcPct val="97000"/>
              </a:lnSpc>
              <a:spcBef>
                <a:spcPts val="1288"/>
              </a:spcBef>
              <a:spcAft>
                <a:spcPts val="0"/>
              </a:spcAft>
              <a:buSzPts val="1600"/>
              <a:buFont typeface="Arial"/>
              <a:buChar char="–"/>
            </a:pPr>
            <a:r>
              <a:rPr lang="en-US" sz="1600"/>
              <a:t>Each overloaded function intended to be a friend must be explicitly declared as a friend of the class.</a:t>
            </a:r>
            <a:endParaRPr/>
          </a:p>
          <a:p>
            <a:pPr marL="414337" lvl="1" indent="0" algn="l" rtl="0">
              <a:lnSpc>
                <a:spcPct val="97000"/>
              </a:lnSpc>
              <a:spcBef>
                <a:spcPts val="1038"/>
              </a:spcBef>
              <a:spcAft>
                <a:spcPts val="0"/>
              </a:spcAft>
              <a:buSzPts val="1600"/>
              <a:buNone/>
            </a:pPr>
            <a:endParaRPr sz="1600"/>
          </a:p>
          <a:p>
            <a:pPr marL="309563" lvl="0" indent="-207963" algn="l" rtl="0">
              <a:lnSpc>
                <a:spcPct val="97000"/>
              </a:lnSpc>
              <a:spcBef>
                <a:spcPts val="1038"/>
              </a:spcBef>
              <a:spcAft>
                <a:spcPts val="0"/>
              </a:spcAft>
              <a:buSzPts val="1600"/>
              <a:buFont typeface="Arial"/>
              <a:buNone/>
            </a:pPr>
            <a:endParaRPr sz="16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Static data member</a:t>
            </a:r>
            <a:endParaRPr/>
          </a:p>
        </p:txBody>
      </p:sp>
      <p:sp>
        <p:nvSpPr>
          <p:cNvPr id="90" name="Google Shape;90;p4"/>
          <p:cNvSpPr txBox="1">
            <a:spLocks noGrp="1"/>
          </p:cNvSpPr>
          <p:nvPr>
            <p:ph type="body" idx="1"/>
          </p:nvPr>
        </p:nvSpPr>
        <p:spPr>
          <a:xfrm>
            <a:off x="228600" y="533400"/>
            <a:ext cx="3886200" cy="5410200"/>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800"/>
              <a:buFont typeface="Times New Roman"/>
              <a:buNone/>
            </a:pPr>
            <a:r>
              <a:rPr lang="en-US" sz="1800">
                <a:latin typeface="Arial"/>
                <a:ea typeface="Arial"/>
                <a:cs typeface="Arial"/>
                <a:sym typeface="Arial"/>
              </a:rPr>
              <a:t> </a:t>
            </a:r>
            <a:r>
              <a:rPr lang="en-US" sz="1400">
                <a:latin typeface="Arial"/>
                <a:ea typeface="Arial"/>
                <a:cs typeface="Arial"/>
                <a:sym typeface="Arial"/>
              </a:rPr>
              <a:t>class item</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   </a:t>
            </a:r>
            <a:r>
              <a:rPr lang="en-US" sz="1400" b="1">
                <a:latin typeface="Arial"/>
                <a:ea typeface="Arial"/>
                <a:cs typeface="Arial"/>
                <a:sym typeface="Arial"/>
              </a:rPr>
              <a:t>static</a:t>
            </a:r>
            <a:r>
              <a:rPr lang="en-US" sz="1400">
                <a:latin typeface="Arial"/>
                <a:ea typeface="Arial"/>
                <a:cs typeface="Arial"/>
                <a:sym typeface="Arial"/>
              </a:rPr>
              <a:t> int 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int number;</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public:</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void getdata(int d)</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   number = d;</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void 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 </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cout&lt;&lt;count;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t>
            </a:r>
            <a:endParaRPr/>
          </a:p>
          <a:p>
            <a:pPr marL="309563" lvl="0" indent="-309563" algn="l" rtl="0">
              <a:lnSpc>
                <a:spcPct val="97000"/>
              </a:lnSpc>
              <a:spcBef>
                <a:spcPts val="1288"/>
              </a:spcBef>
              <a:spcAft>
                <a:spcPts val="0"/>
              </a:spcAft>
              <a:buSzPts val="1400"/>
              <a:buFont typeface="Times New Roman"/>
              <a:buNone/>
            </a:pPr>
            <a:r>
              <a:rPr lang="en-US" sz="1400" b="1">
                <a:latin typeface="Arial"/>
                <a:ea typeface="Arial"/>
                <a:cs typeface="Arial"/>
                <a:sym typeface="Arial"/>
              </a:rPr>
              <a:t>int item :: coun</a:t>
            </a:r>
            <a:r>
              <a:rPr lang="en-US" sz="1400">
                <a:latin typeface="Arial"/>
                <a:ea typeface="Arial"/>
                <a:cs typeface="Arial"/>
                <a:sym typeface="Arial"/>
              </a:rPr>
              <a:t>t;  // definition of static data member</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main(){    </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item a,b,c;</a:t>
            </a:r>
            <a:endParaRPr/>
          </a:p>
          <a:p>
            <a:pPr marL="309563" lvl="0" indent="-309563" algn="l" rtl="0">
              <a:lnSpc>
                <a:spcPct val="97000"/>
              </a:lnSpc>
              <a:spcBef>
                <a:spcPts val="1288"/>
              </a:spcBef>
              <a:spcAft>
                <a:spcPts val="0"/>
              </a:spcAft>
              <a:buSzPts val="1800"/>
              <a:buFont typeface="Times New Roman"/>
              <a:buNone/>
            </a:pPr>
            <a:r>
              <a:rPr lang="en-US" sz="1800">
                <a:latin typeface="Arial"/>
                <a:ea typeface="Arial"/>
                <a:cs typeface="Arial"/>
                <a:sym typeface="Arial"/>
              </a:rPr>
              <a:t> </a:t>
            </a:r>
            <a:endParaRPr/>
          </a:p>
        </p:txBody>
      </p:sp>
      <p:sp>
        <p:nvSpPr>
          <p:cNvPr id="91" name="Google Shape;91;p4"/>
          <p:cNvSpPr txBox="1">
            <a:spLocks noGrp="1"/>
          </p:cNvSpPr>
          <p:nvPr>
            <p:ph type="body" idx="2"/>
          </p:nvPr>
        </p:nvSpPr>
        <p:spPr>
          <a:xfrm>
            <a:off x="4473575" y="1143000"/>
            <a:ext cx="3168650" cy="5562600"/>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400"/>
              <a:buFont typeface="Times New Roman"/>
              <a:buNone/>
            </a:pPr>
            <a:r>
              <a:rPr lang="en-US" sz="1400">
                <a:latin typeface="Arial"/>
                <a:ea typeface="Arial"/>
                <a:cs typeface="Arial"/>
                <a:sym typeface="Arial"/>
              </a:rPr>
              <a:t> a.getcount();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b.getcount();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c.getcount();</a:t>
            </a:r>
            <a:endParaRPr/>
          </a:p>
          <a:p>
            <a:pPr marL="309563" lvl="0" indent="-309563" algn="l" rtl="0">
              <a:lnSpc>
                <a:spcPct val="97000"/>
              </a:lnSpc>
              <a:spcBef>
                <a:spcPts val="1288"/>
              </a:spcBef>
              <a:spcAft>
                <a:spcPts val="0"/>
              </a:spcAft>
              <a:buSzPts val="1400"/>
              <a:buFont typeface="Times New Roman"/>
              <a:buNone/>
            </a:pPr>
            <a:endParaRPr sz="1400">
              <a:latin typeface="Arial"/>
              <a:ea typeface="Arial"/>
              <a:cs typeface="Arial"/>
              <a:sym typeface="Arial"/>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a.getdata(100);</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b.getdata(200);</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c.getdata(300);  </a:t>
            </a:r>
            <a:endParaRPr/>
          </a:p>
          <a:p>
            <a:pPr marL="309563" lvl="0" indent="-309563" algn="l" rtl="0">
              <a:lnSpc>
                <a:spcPct val="97000"/>
              </a:lnSpc>
              <a:spcBef>
                <a:spcPts val="1288"/>
              </a:spcBef>
              <a:spcAft>
                <a:spcPts val="0"/>
              </a:spcAft>
              <a:buSzPts val="1400"/>
              <a:buFont typeface="Times New Roman"/>
              <a:buNone/>
            </a:pPr>
            <a:endParaRPr sz="1400">
              <a:latin typeface="Arial"/>
              <a:ea typeface="Arial"/>
              <a:cs typeface="Arial"/>
              <a:sym typeface="Arial"/>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cout&lt;&lt;“ after reading”;</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b.getcount();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c.getcount();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t>
            </a:r>
            <a:r>
              <a:rPr lang="en-US" sz="1400" b="1">
                <a:latin typeface="Arial"/>
                <a:ea typeface="Arial"/>
                <a:cs typeface="Arial"/>
                <a:sym typeface="Arial"/>
              </a:rPr>
              <a:t>OUTPUT</a:t>
            </a:r>
            <a:endParaRPr/>
          </a:p>
          <a:p>
            <a:pPr marL="309563" lvl="0" indent="-309563" algn="l" rtl="0">
              <a:lnSpc>
                <a:spcPct val="97000"/>
              </a:lnSpc>
              <a:spcBef>
                <a:spcPts val="1288"/>
              </a:spcBef>
              <a:spcAft>
                <a:spcPts val="0"/>
              </a:spcAft>
              <a:buSzPts val="1400"/>
              <a:buFont typeface="Times New Roman"/>
              <a:buNone/>
            </a:pPr>
            <a:r>
              <a:rPr lang="en-US" sz="1400" b="1">
                <a:latin typeface="Arial"/>
                <a:ea typeface="Arial"/>
                <a:cs typeface="Arial"/>
                <a:sym typeface="Arial"/>
              </a:rPr>
              <a:t>Count:0 0 0</a:t>
            </a:r>
            <a:endParaRPr/>
          </a:p>
          <a:p>
            <a:pPr marL="309563" lvl="0" indent="-309563" algn="l" rtl="0">
              <a:lnSpc>
                <a:spcPct val="97000"/>
              </a:lnSpc>
              <a:spcBef>
                <a:spcPts val="1288"/>
              </a:spcBef>
              <a:spcAft>
                <a:spcPts val="0"/>
              </a:spcAft>
              <a:buSzPts val="1400"/>
              <a:buFont typeface="Times New Roman"/>
              <a:buNone/>
            </a:pPr>
            <a:r>
              <a:rPr lang="en-US" sz="1400" b="1">
                <a:latin typeface="Arial"/>
                <a:ea typeface="Arial"/>
                <a:cs typeface="Arial"/>
                <a:sym typeface="Arial"/>
              </a:rPr>
              <a:t>After reading  3 3 3 </a:t>
            </a:r>
            <a:endParaRPr/>
          </a:p>
          <a:p>
            <a:pPr marL="309563" lvl="0" indent="-220663" algn="l" rtl="0">
              <a:lnSpc>
                <a:spcPct val="97000"/>
              </a:lnSpc>
              <a:spcBef>
                <a:spcPts val="1288"/>
              </a:spcBef>
              <a:spcAft>
                <a:spcPts val="0"/>
              </a:spcAft>
              <a:buSzPts val="1400"/>
              <a:buNone/>
            </a:pP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What is function????</a:t>
            </a:r>
            <a:endParaRPr/>
          </a:p>
        </p:txBody>
      </p:sp>
      <p:sp>
        <p:nvSpPr>
          <p:cNvPr id="307" name="Google Shape;307;p4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Function is a self contained block of statements that perform a coherent task of some kind.</a:t>
            </a:r>
            <a:endParaRPr/>
          </a:p>
          <a:p>
            <a:pPr marL="309563" lvl="0" indent="-309563" algn="l" rtl="0">
              <a:lnSpc>
                <a:spcPct val="97000"/>
              </a:lnSpc>
              <a:spcBef>
                <a:spcPts val="1288"/>
              </a:spcBef>
              <a:spcAft>
                <a:spcPts val="0"/>
              </a:spcAft>
              <a:buSzPts val="2900"/>
              <a:buChar char="•"/>
            </a:pPr>
            <a:r>
              <a:rPr lang="en-US">
                <a:solidFill>
                  <a:srgbClr val="083763"/>
                </a:solidFill>
              </a:rPr>
              <a:t>Every C++ program can be a thought of the collection of functions.  </a:t>
            </a:r>
            <a:endParaRPr/>
          </a:p>
          <a:p>
            <a:pPr marL="309563" lvl="0" indent="-309563" algn="l" rtl="0">
              <a:lnSpc>
                <a:spcPct val="97000"/>
              </a:lnSpc>
              <a:spcBef>
                <a:spcPts val="1288"/>
              </a:spcBef>
              <a:spcAft>
                <a:spcPts val="0"/>
              </a:spcAft>
              <a:buSzPts val="2900"/>
              <a:buChar char="•"/>
            </a:pPr>
            <a:r>
              <a:rPr lang="en-US">
                <a:solidFill>
                  <a:srgbClr val="083763"/>
                </a:solidFill>
              </a:rPr>
              <a:t>main( ) is also a function.</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Types of Functions. </a:t>
            </a:r>
            <a:br>
              <a:rPr lang="en-US"/>
            </a:br>
            <a:endParaRPr/>
          </a:p>
        </p:txBody>
      </p:sp>
      <p:sp>
        <p:nvSpPr>
          <p:cNvPr id="313" name="Google Shape;313;p4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Library functions</a:t>
            </a:r>
            <a:endParaRPr/>
          </a:p>
          <a:p>
            <a:pPr marL="673100" lvl="1" indent="-258762" algn="l" rtl="0">
              <a:lnSpc>
                <a:spcPct val="97000"/>
              </a:lnSpc>
              <a:spcBef>
                <a:spcPts val="1288"/>
              </a:spcBef>
              <a:spcAft>
                <a:spcPts val="0"/>
              </a:spcAft>
              <a:buSzPts val="2500"/>
              <a:buChar char="–"/>
            </a:pPr>
            <a:r>
              <a:rPr lang="en-US">
                <a:solidFill>
                  <a:srgbClr val="083763"/>
                </a:solidFill>
              </a:rPr>
              <a:t>These are the in- -built functions of ‘C++ ’library. </a:t>
            </a:r>
            <a:endParaRPr/>
          </a:p>
          <a:p>
            <a:pPr marL="673100" lvl="1" indent="-258762" algn="l" rtl="0">
              <a:lnSpc>
                <a:spcPct val="97000"/>
              </a:lnSpc>
              <a:spcBef>
                <a:spcPts val="1038"/>
              </a:spcBef>
              <a:spcAft>
                <a:spcPts val="0"/>
              </a:spcAft>
              <a:buSzPts val="2500"/>
              <a:buChar char="–"/>
            </a:pPr>
            <a:r>
              <a:rPr lang="en-US">
                <a:solidFill>
                  <a:srgbClr val="083763"/>
                </a:solidFill>
              </a:rPr>
              <a:t>These are already defined in header files. </a:t>
            </a:r>
            <a:endParaRPr/>
          </a:p>
          <a:p>
            <a:pPr marL="673100" lvl="1" indent="-258762" algn="l" rtl="0">
              <a:lnSpc>
                <a:spcPct val="97000"/>
              </a:lnSpc>
              <a:spcBef>
                <a:spcPts val="1038"/>
              </a:spcBef>
              <a:spcAft>
                <a:spcPts val="0"/>
              </a:spcAft>
              <a:buSzPts val="2500"/>
              <a:buChar char="–"/>
            </a:pPr>
            <a:r>
              <a:rPr lang="en-US">
                <a:solidFill>
                  <a:srgbClr val="083763"/>
                </a:solidFill>
              </a:rPr>
              <a:t>e.g. Cout&lt;&lt;; is a function which is used to print at output. It is defined in ‘iostream.h  ’ file .</a:t>
            </a:r>
            <a:endParaRPr/>
          </a:p>
          <a:p>
            <a:pPr marL="309563" lvl="0" indent="-309563" algn="l" rtl="0">
              <a:lnSpc>
                <a:spcPct val="97000"/>
              </a:lnSpc>
              <a:spcBef>
                <a:spcPts val="1038"/>
              </a:spcBef>
              <a:spcAft>
                <a:spcPts val="0"/>
              </a:spcAft>
              <a:buSzPts val="2900"/>
              <a:buChar char="•"/>
            </a:pPr>
            <a:r>
              <a:rPr lang="en-US">
                <a:solidFill>
                  <a:srgbClr val="083763"/>
                </a:solidFill>
              </a:rPr>
              <a:t>User defined functions.</a:t>
            </a:r>
            <a:endParaRPr/>
          </a:p>
          <a:p>
            <a:pPr marL="673100" lvl="1" indent="-258762" algn="l" rtl="0">
              <a:lnSpc>
                <a:spcPct val="97000"/>
              </a:lnSpc>
              <a:spcBef>
                <a:spcPts val="1288"/>
              </a:spcBef>
              <a:spcAft>
                <a:spcPts val="0"/>
              </a:spcAft>
              <a:buSzPts val="2500"/>
              <a:buChar char="–"/>
            </a:pPr>
            <a:r>
              <a:rPr lang="en-US">
                <a:solidFill>
                  <a:srgbClr val="083763"/>
                </a:solidFill>
              </a:rPr>
              <a:t>Programmer can create their own function in C++ to perform specific task</a:t>
            </a:r>
            <a:endParaRPr/>
          </a:p>
          <a:p>
            <a:pPr marL="673100" lvl="1" indent="-100012" algn="l" rtl="0">
              <a:lnSpc>
                <a:spcPct val="97000"/>
              </a:lnSpc>
              <a:spcBef>
                <a:spcPts val="1038"/>
              </a:spcBef>
              <a:spcAft>
                <a:spcPts val="0"/>
              </a:spcAft>
              <a:buSzPts val="2500"/>
              <a:buNone/>
            </a:pPr>
            <a:endParaRPr>
              <a:solidFill>
                <a:srgbClr val="083763"/>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319" name="Google Shape;319;p4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ctr" rtl="0">
              <a:lnSpc>
                <a:spcPct val="97000"/>
              </a:lnSpc>
              <a:spcBef>
                <a:spcPts val="0"/>
              </a:spcBef>
              <a:spcAft>
                <a:spcPts val="0"/>
              </a:spcAft>
              <a:buSzPts val="6600"/>
              <a:buFont typeface="Noto Sans Symbols"/>
              <a:buNone/>
            </a:pPr>
            <a:endParaRPr sz="6600">
              <a:solidFill>
                <a:srgbClr val="083763"/>
              </a:solidFill>
            </a:endParaRPr>
          </a:p>
          <a:p>
            <a:pPr marL="309563" lvl="0" indent="-309563" algn="ctr" rtl="0">
              <a:lnSpc>
                <a:spcPct val="97000"/>
              </a:lnSpc>
              <a:spcBef>
                <a:spcPts val="1288"/>
              </a:spcBef>
              <a:spcAft>
                <a:spcPts val="0"/>
              </a:spcAft>
              <a:buSzPts val="6600"/>
              <a:buFont typeface="Noto Sans Symbols"/>
              <a:buNone/>
            </a:pPr>
            <a:r>
              <a:rPr lang="en-US" sz="6600">
                <a:solidFill>
                  <a:srgbClr val="083763"/>
                </a:solidFill>
              </a:rPr>
              <a:t>Why use function?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325" name="Google Shape;325;p4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Writing functions avoids rewriting of the same code again and again in the program.  </a:t>
            </a:r>
            <a:endParaRPr/>
          </a:p>
          <a:p>
            <a:pPr marL="309563" lvl="0" indent="-309563" algn="l" rtl="0">
              <a:lnSpc>
                <a:spcPct val="97000"/>
              </a:lnSpc>
              <a:spcBef>
                <a:spcPts val="1288"/>
              </a:spcBef>
              <a:spcAft>
                <a:spcPts val="0"/>
              </a:spcAft>
              <a:buSzPts val="2900"/>
              <a:buChar char="•"/>
            </a:pPr>
            <a:r>
              <a:rPr lang="en-US">
                <a:solidFill>
                  <a:srgbClr val="083763"/>
                </a:solidFill>
              </a:rPr>
              <a:t>Using function large programs can be reduced to smaller ones. It is easy to debug and find out the errors in it.</a:t>
            </a:r>
            <a:endParaRPr>
              <a:solidFill>
                <a:srgbClr val="083763"/>
              </a:solidFill>
            </a:endParaRPr>
          </a:p>
          <a:p>
            <a:pPr marL="309563" lvl="0" indent="-309563" algn="l" rtl="0">
              <a:lnSpc>
                <a:spcPct val="97000"/>
              </a:lnSpc>
              <a:spcBef>
                <a:spcPts val="1288"/>
              </a:spcBef>
              <a:spcAft>
                <a:spcPts val="0"/>
              </a:spcAft>
              <a:buSzPts val="2900"/>
              <a:buChar char="•"/>
            </a:pPr>
            <a:r>
              <a:rPr lang="en-US">
                <a:solidFill>
                  <a:srgbClr val="083763"/>
                </a:solidFill>
              </a:rPr>
              <a:t>Using a function it becomes easier to write program to keep track of what they are doing.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t" anchorCtr="0">
            <a:noAutofit/>
          </a:bodyPr>
          <a:lstStyle/>
          <a:p>
            <a:pPr marL="0" lvl="0" indent="0" algn="ctr" rtl="0">
              <a:lnSpc>
                <a:spcPct val="97000"/>
              </a:lnSpc>
              <a:spcBef>
                <a:spcPts val="0"/>
              </a:spcBef>
              <a:spcAft>
                <a:spcPts val="0"/>
              </a:spcAft>
              <a:buNone/>
            </a:pPr>
            <a:endParaRPr sz="5400"/>
          </a:p>
        </p:txBody>
      </p:sp>
      <p:sp>
        <p:nvSpPr>
          <p:cNvPr id="331" name="Google Shape;331;p4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//Function Declaration</a:t>
            </a:r>
            <a:br>
              <a:rPr lang="en-US" sz="2800" b="1"/>
            </a:br>
            <a:r>
              <a:rPr lang="en-US" sz="2800"/>
              <a:t>retn_type  func_name(data_type 1,data_type par2);</a:t>
            </a:r>
            <a:endParaRPr/>
          </a:p>
          <a:p>
            <a:pPr marL="274320" lvl="0" indent="-274320" algn="l" rtl="0">
              <a:lnSpc>
                <a:spcPct val="97000"/>
              </a:lnSpc>
              <a:spcBef>
                <a:spcPts val="0"/>
              </a:spcBef>
              <a:spcAft>
                <a:spcPts val="0"/>
              </a:spcAft>
              <a:buClr>
                <a:schemeClr val="accent3"/>
              </a:buClr>
              <a:buSzPct val="100000"/>
              <a:buFont typeface="Arial"/>
              <a:buNone/>
            </a:pPr>
            <a:endParaRPr b="1"/>
          </a:p>
          <a:p>
            <a:pPr marL="274320" lvl="0" indent="-274320" algn="l" rtl="0">
              <a:lnSpc>
                <a:spcPct val="97000"/>
              </a:lnSpc>
              <a:spcBef>
                <a:spcPts val="0"/>
              </a:spcBef>
              <a:spcAft>
                <a:spcPts val="0"/>
              </a:spcAft>
              <a:buClr>
                <a:schemeClr val="accent3"/>
              </a:buClr>
              <a:buSzPct val="100000"/>
              <a:buFont typeface="Arial"/>
              <a:buNone/>
            </a:pPr>
            <a:r>
              <a:rPr lang="en-US" sz="3100" b="1"/>
              <a:t>//Function Defination</a:t>
            </a:r>
            <a:endParaRPr sz="3100" b="1"/>
          </a:p>
          <a:p>
            <a:pPr marL="274320" lvl="0" indent="-274320" algn="l" rtl="0">
              <a:lnSpc>
                <a:spcPct val="97000"/>
              </a:lnSpc>
              <a:spcBef>
                <a:spcPts val="0"/>
              </a:spcBef>
              <a:spcAft>
                <a:spcPts val="0"/>
              </a:spcAft>
              <a:buClr>
                <a:schemeClr val="accent3"/>
              </a:buClr>
              <a:buSzPct val="100000"/>
              <a:buFont typeface="Arial"/>
              <a:buNone/>
            </a:pPr>
            <a:r>
              <a:rPr lang="en-US" sz="3100" b="1"/>
              <a:t>rent_type  func_name(data_type par1,data_type par2)</a:t>
            </a:r>
            <a:endParaRPr/>
          </a:p>
          <a:p>
            <a:pPr marL="274320" lvl="0" indent="-274320" algn="l" rtl="0">
              <a:lnSpc>
                <a:spcPct val="97000"/>
              </a:lnSpc>
              <a:spcBef>
                <a:spcPts val="0"/>
              </a:spcBef>
              <a:spcAft>
                <a:spcPts val="0"/>
              </a:spcAft>
              <a:buClr>
                <a:schemeClr val="accent3"/>
              </a:buClr>
              <a:buSzPct val="100000"/>
              <a:buFont typeface="Arial"/>
              <a:buNone/>
            </a:pPr>
            <a:r>
              <a:rPr lang="en-US" sz="3100" b="1"/>
              <a:t>{</a:t>
            </a:r>
            <a:endParaRPr/>
          </a:p>
          <a:p>
            <a:pPr marL="274320" lvl="0" indent="-274320" algn="l" rtl="0">
              <a:lnSpc>
                <a:spcPct val="97000"/>
              </a:lnSpc>
              <a:spcBef>
                <a:spcPts val="0"/>
              </a:spcBef>
              <a:spcAft>
                <a:spcPts val="0"/>
              </a:spcAft>
              <a:buClr>
                <a:schemeClr val="accent3"/>
              </a:buClr>
              <a:buSzPct val="100000"/>
              <a:buFont typeface="Arial"/>
              <a:buNone/>
            </a:pPr>
            <a:r>
              <a:rPr lang="en-US" sz="3100" b="1"/>
              <a:t>// body of the function</a:t>
            </a:r>
            <a:endParaRPr/>
          </a:p>
          <a:p>
            <a:pPr marL="274320" lvl="0" indent="-274320" algn="l" rtl="0">
              <a:lnSpc>
                <a:spcPct val="97000"/>
              </a:lnSpc>
              <a:spcBef>
                <a:spcPts val="0"/>
              </a:spcBef>
              <a:spcAft>
                <a:spcPts val="0"/>
              </a:spcAft>
              <a:buClr>
                <a:schemeClr val="accent3"/>
              </a:buClr>
              <a:buSzPct val="100000"/>
              <a:buFont typeface="Arial"/>
              <a:buNone/>
            </a:pPr>
            <a:r>
              <a:rPr lang="en-US" sz="3100" b="1"/>
              <a:t>}</a:t>
            </a:r>
            <a:endParaRPr/>
          </a:p>
          <a:p>
            <a:pPr marL="274320" lvl="0" indent="-274320" algn="l" rtl="0">
              <a:lnSpc>
                <a:spcPct val="97000"/>
              </a:lnSpc>
              <a:spcBef>
                <a:spcPts val="0"/>
              </a:spcBef>
              <a:spcAft>
                <a:spcPts val="0"/>
              </a:spcAft>
              <a:buClr>
                <a:schemeClr val="accent3"/>
              </a:buClr>
              <a:buSzPct val="100000"/>
              <a:buFont typeface="Arial"/>
              <a:buNone/>
            </a:pPr>
            <a:endParaRPr sz="3100" b="1"/>
          </a:p>
          <a:p>
            <a:pPr marL="274320" lvl="0" indent="-274320" algn="l" rtl="0">
              <a:lnSpc>
                <a:spcPct val="97000"/>
              </a:lnSpc>
              <a:spcBef>
                <a:spcPts val="0"/>
              </a:spcBef>
              <a:spcAft>
                <a:spcPts val="0"/>
              </a:spcAft>
              <a:buClr>
                <a:schemeClr val="accent3"/>
              </a:buClr>
              <a:buSzPct val="100000"/>
              <a:buFont typeface="Arial"/>
              <a:buNone/>
            </a:pPr>
            <a:r>
              <a:rPr lang="en-US" sz="3100" b="1"/>
              <a:t>//Function Call</a:t>
            </a:r>
            <a:endParaRPr/>
          </a:p>
          <a:p>
            <a:pPr marL="274320" lvl="0" indent="-274320" algn="l" rtl="0">
              <a:lnSpc>
                <a:spcPct val="97000"/>
              </a:lnSpc>
              <a:spcBef>
                <a:spcPts val="0"/>
              </a:spcBef>
              <a:spcAft>
                <a:spcPts val="0"/>
              </a:spcAft>
              <a:buClr>
                <a:schemeClr val="accent3"/>
              </a:buClr>
              <a:buSzPct val="100000"/>
              <a:buFont typeface="Arial"/>
              <a:buNone/>
            </a:pPr>
            <a:r>
              <a:rPr lang="en-US" sz="3100" b="1"/>
              <a:t>func_name(par1,par2);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Function prototype</a:t>
            </a:r>
            <a:endParaRPr/>
          </a:p>
        </p:txBody>
      </p:sp>
      <p:sp>
        <p:nvSpPr>
          <p:cNvPr id="337" name="Google Shape;337;p4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A prototype statement helps the compiler to check the return type and arguments type of the function.</a:t>
            </a:r>
            <a:endParaRPr/>
          </a:p>
          <a:p>
            <a:pPr marL="309563" lvl="0" indent="-309563" algn="l" rtl="0">
              <a:lnSpc>
                <a:spcPct val="97000"/>
              </a:lnSpc>
              <a:spcBef>
                <a:spcPts val="1288"/>
              </a:spcBef>
              <a:spcAft>
                <a:spcPts val="0"/>
              </a:spcAft>
              <a:buSzPts val="2900"/>
              <a:buChar char="•"/>
            </a:pPr>
            <a:r>
              <a:rPr lang="en-US">
                <a:solidFill>
                  <a:srgbClr val="083763"/>
                </a:solidFill>
              </a:rPr>
              <a:t>A prototype function consist of the functions return type, name and argument list.</a:t>
            </a:r>
            <a:endParaRPr/>
          </a:p>
          <a:p>
            <a:pPr marL="309563" lvl="0" indent="-309563" algn="l" rtl="0">
              <a:lnSpc>
                <a:spcPct val="97000"/>
              </a:lnSpc>
              <a:spcBef>
                <a:spcPts val="1288"/>
              </a:spcBef>
              <a:spcAft>
                <a:spcPts val="0"/>
              </a:spcAft>
              <a:buSzPts val="2900"/>
              <a:buChar char="•"/>
            </a:pPr>
            <a:r>
              <a:rPr lang="en-US">
                <a:solidFill>
                  <a:srgbClr val="083763"/>
                </a:solidFill>
              </a:rPr>
              <a:t>Example</a:t>
            </a:r>
            <a:endParaRPr/>
          </a:p>
          <a:p>
            <a:pPr marL="673100" lvl="1" indent="-258762" algn="l" rtl="0">
              <a:lnSpc>
                <a:spcPct val="97000"/>
              </a:lnSpc>
              <a:spcBef>
                <a:spcPts val="1288"/>
              </a:spcBef>
              <a:spcAft>
                <a:spcPts val="0"/>
              </a:spcAft>
              <a:buSzPts val="2500"/>
              <a:buChar char="–"/>
            </a:pPr>
            <a:r>
              <a:rPr lang="en-US">
                <a:solidFill>
                  <a:srgbClr val="083763"/>
                </a:solidFill>
              </a:rPr>
              <a:t>int sum( int  x, int  y);</a:t>
            </a:r>
            <a:endParaRPr>
              <a:solidFill>
                <a:srgbClr val="08376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457200" y="357188"/>
            <a:ext cx="8229600" cy="642937"/>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Example </a:t>
            </a:r>
            <a:endParaRPr/>
          </a:p>
        </p:txBody>
      </p:sp>
      <p:sp>
        <p:nvSpPr>
          <p:cNvPr id="343" name="Google Shape;343;p46"/>
          <p:cNvSpPr txBox="1">
            <a:spLocks noGrp="1"/>
          </p:cNvSpPr>
          <p:nvPr>
            <p:ph type="body" idx="1"/>
          </p:nvPr>
        </p:nvSpPr>
        <p:spPr>
          <a:xfrm>
            <a:off x="457200" y="1000125"/>
            <a:ext cx="8229600" cy="532447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#include&lt;iostream.h&gt;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#include&lt;conio.h&gt;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sum(int, int);              // function declaration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a, b;</a:t>
            </a:r>
            <a:endParaRPr/>
          </a:p>
          <a:p>
            <a:pPr marL="274320" lvl="0" indent="-274320" algn="l" rtl="0">
              <a:lnSpc>
                <a:spcPct val="97000"/>
              </a:lnSpc>
              <a:spcBef>
                <a:spcPts val="0"/>
              </a:spcBef>
              <a:spcAft>
                <a:spcPts val="0"/>
              </a:spcAft>
              <a:buClr>
                <a:schemeClr val="accent3"/>
              </a:buClr>
              <a:buSzPct val="100000"/>
              <a:buFont typeface="Arial"/>
              <a:buNone/>
            </a:pPr>
            <a:r>
              <a:rPr lang="en-US" sz="2800" b="1"/>
              <a:t>   cout&lt;&lt;“enter the two no”;</a:t>
            </a:r>
            <a:endParaRPr/>
          </a:p>
          <a:p>
            <a:pPr marL="274320" lvl="0" indent="-274320" algn="l" rtl="0">
              <a:lnSpc>
                <a:spcPct val="97000"/>
              </a:lnSpc>
              <a:spcBef>
                <a:spcPts val="0"/>
              </a:spcBef>
              <a:spcAft>
                <a:spcPts val="0"/>
              </a:spcAft>
              <a:buClr>
                <a:schemeClr val="accent3"/>
              </a:buClr>
              <a:buSzPct val="100000"/>
              <a:buFont typeface="Arial"/>
              <a:buNone/>
            </a:pPr>
            <a:r>
              <a:rPr lang="en-US" sz="2800" b="1"/>
              <a:t>   cin&gt;&gt;a&gt;&gt;b;</a:t>
            </a:r>
            <a:endParaRPr/>
          </a:p>
          <a:p>
            <a:pPr marL="274320" lvl="0" indent="-274320" algn="l" rtl="0">
              <a:lnSpc>
                <a:spcPct val="97000"/>
              </a:lnSpc>
              <a:spcBef>
                <a:spcPts val="0"/>
              </a:spcBef>
              <a:spcAft>
                <a:spcPts val="0"/>
              </a:spcAft>
              <a:buClr>
                <a:schemeClr val="accent3"/>
              </a:buClr>
              <a:buSzPct val="100000"/>
              <a:buFont typeface="Arial"/>
              <a:buNone/>
            </a:pPr>
            <a:r>
              <a:rPr lang="en-US" sz="2800" b="1"/>
              <a:t>   sum(a,b);                     // function calling</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 void sum( int x, int y)              // function definition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   int c=x+y;</a:t>
            </a:r>
            <a:endParaRPr/>
          </a:p>
          <a:p>
            <a:pPr marL="274320" lvl="0" indent="-274320" algn="l" rtl="0">
              <a:lnSpc>
                <a:spcPct val="97000"/>
              </a:lnSpc>
              <a:spcBef>
                <a:spcPts val="0"/>
              </a:spcBef>
              <a:spcAft>
                <a:spcPts val="0"/>
              </a:spcAft>
              <a:buClr>
                <a:schemeClr val="accent3"/>
              </a:buClr>
              <a:buSzPct val="100000"/>
              <a:buFont typeface="Arial"/>
              <a:buNone/>
            </a:pPr>
            <a:r>
              <a:rPr lang="en-US" sz="2800" b="1"/>
              <a:t>  cout&lt;&lt; “ sum is”&lt;&lt;c;</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Noto Sans Symbols"/>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457200" y="704850"/>
            <a:ext cx="8229600" cy="444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endParaRPr/>
          </a:p>
        </p:txBody>
      </p:sp>
      <p:sp>
        <p:nvSpPr>
          <p:cNvPr id="349" name="Google Shape;349;p47"/>
          <p:cNvSpPr txBox="1">
            <a:spLocks noGrp="1"/>
          </p:cNvSpPr>
          <p:nvPr>
            <p:ph type="body" idx="1"/>
          </p:nvPr>
        </p:nvSpPr>
        <p:spPr>
          <a:xfrm>
            <a:off x="457200" y="857250"/>
            <a:ext cx="8229600" cy="5467350"/>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endParaRPr sz="2800" b="1"/>
          </a:p>
          <a:p>
            <a:pPr marL="274320" lvl="0" indent="-274320" algn="l" rtl="0">
              <a:lnSpc>
                <a:spcPct val="97000"/>
              </a:lnSpc>
              <a:spcBef>
                <a:spcPts val="0"/>
              </a:spcBef>
              <a:spcAft>
                <a:spcPts val="0"/>
              </a:spcAft>
              <a:buClr>
                <a:schemeClr val="accent3"/>
              </a:buClr>
              <a:buSzPct val="100000"/>
              <a:buFont typeface="Arial"/>
              <a:buNone/>
            </a:pPr>
            <a:r>
              <a:rPr lang="en-US" sz="2800" b="1"/>
              <a:t>#include&lt;conio.h&gt;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sum(int, int);</a:t>
            </a:r>
            <a:endParaRPr/>
          </a:p>
          <a:p>
            <a:pPr marL="274320" lvl="0" indent="-274320" algn="l" rtl="0">
              <a:lnSpc>
                <a:spcPct val="97000"/>
              </a:lnSpc>
              <a:spcBef>
                <a:spcPts val="0"/>
              </a:spcBef>
              <a:spcAft>
                <a:spcPts val="0"/>
              </a:spcAft>
              <a:buClr>
                <a:schemeClr val="accent3"/>
              </a:buClr>
              <a:buSzPct val="100000"/>
              <a:buFont typeface="Arial"/>
              <a:buNone/>
            </a:pPr>
            <a:r>
              <a:rPr lang="en-US" sz="2800" b="1"/>
              <a:t>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a=10,b=20;</a:t>
            </a:r>
            <a:endParaRPr sz="2800" b="1"/>
          </a:p>
          <a:p>
            <a:pPr marL="274320" lvl="0" indent="-274320" algn="l" rtl="0">
              <a:lnSpc>
                <a:spcPct val="97000"/>
              </a:lnSpc>
              <a:spcBef>
                <a:spcPts val="0"/>
              </a:spcBef>
              <a:spcAft>
                <a:spcPts val="0"/>
              </a:spcAft>
              <a:buClr>
                <a:schemeClr val="accent3"/>
              </a:buClr>
              <a:buSzPct val="100000"/>
              <a:buFont typeface="Arial"/>
              <a:buNone/>
            </a:pPr>
            <a:r>
              <a:rPr lang="en-US" sz="2800" b="1"/>
              <a:t>int c=sum(a,b);	                            /*actual arguments</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Cout&lt;&lt;“sum is” &lt;&lt; c; 		</a:t>
            </a:r>
            <a:endParaRPr/>
          </a:p>
          <a:p>
            <a:pPr marL="274320" lvl="0" indent="-274320" algn="l" rtl="0">
              <a:lnSpc>
                <a:spcPct val="97000"/>
              </a:lnSpc>
              <a:spcBef>
                <a:spcPts val="0"/>
              </a:spcBef>
              <a:spcAft>
                <a:spcPts val="0"/>
              </a:spcAft>
              <a:buClr>
                <a:schemeClr val="accent3"/>
              </a:buClr>
              <a:buSzPct val="100000"/>
              <a:buFont typeface="Arial"/>
              <a:buNone/>
            </a:pPr>
            <a:r>
              <a:rPr lang="en-US" sz="2800" b="1"/>
              <a:t>getch();</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sum(int x, int y)		/*formal arguments</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a:t>
            </a:r>
            <a:endParaRPr/>
          </a:p>
          <a:p>
            <a:pPr marL="274320" lvl="0" indent="-274320" algn="l" rtl="0">
              <a:lnSpc>
                <a:spcPct val="97000"/>
              </a:lnSpc>
              <a:spcBef>
                <a:spcPts val="0"/>
              </a:spcBef>
              <a:spcAft>
                <a:spcPts val="0"/>
              </a:spcAft>
              <a:buClr>
                <a:schemeClr val="accent3"/>
              </a:buClr>
              <a:buSzPct val="100000"/>
              <a:buFont typeface="Arial"/>
              <a:buNone/>
            </a:pPr>
            <a:r>
              <a:rPr lang="en-US" sz="2800" b="1"/>
              <a:t>s=x+y;</a:t>
            </a:r>
            <a:endParaRPr/>
          </a:p>
          <a:p>
            <a:pPr marL="274320" lvl="0" indent="-274320" algn="l" rtl="0">
              <a:lnSpc>
                <a:spcPct val="97000"/>
              </a:lnSpc>
              <a:spcBef>
                <a:spcPts val="0"/>
              </a:spcBef>
              <a:spcAft>
                <a:spcPts val="0"/>
              </a:spcAft>
              <a:buClr>
                <a:schemeClr val="accent3"/>
              </a:buClr>
              <a:buSzPct val="100000"/>
              <a:buFont typeface="Arial"/>
              <a:buNone/>
            </a:pPr>
            <a:r>
              <a:rPr lang="en-US" sz="2800" b="1"/>
              <a:t>	return(s);	                /*return value</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152C5B"/>
                </a:solidFill>
                <a:latin typeface="Nunito Sans"/>
                <a:ea typeface="Nunito Sans"/>
                <a:cs typeface="Nunito Sans"/>
                <a:sym typeface="Nunito Sans"/>
              </a:rPr>
              <a:t>Where does the execution of the program starts?</a:t>
            </a:r>
            <a:endParaRPr/>
          </a:p>
          <a:p>
            <a:pPr marL="0" marR="0" lvl="0" indent="0" algn="l" rtl="0">
              <a:spcBef>
                <a:spcPts val="0"/>
              </a:spcBef>
              <a:spcAft>
                <a:spcPts val="0"/>
              </a:spcAft>
              <a:buNone/>
            </a:pPr>
            <a:r>
              <a:rPr lang="en-US" sz="2800" b="0" i="0">
                <a:solidFill>
                  <a:schemeClr val="dk1"/>
                </a:solidFill>
                <a:latin typeface="Nunito Sans"/>
                <a:ea typeface="Nunito Sans"/>
                <a:cs typeface="Nunito Sans"/>
                <a:sym typeface="Nunito Sans"/>
              </a:rPr>
              <a:t>a) user-defined function</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b) main function</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c) void function</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d) else function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9"/>
          <p:cNvSpPr txBox="1"/>
          <p:nvPr/>
        </p:nvSpPr>
        <p:spPr>
          <a:xfrm>
            <a:off x="685800" y="1295400"/>
            <a:ext cx="800100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152C5B"/>
                </a:solidFill>
                <a:latin typeface="Nunito Sans"/>
                <a:ea typeface="Nunito Sans"/>
                <a:cs typeface="Nunito Sans"/>
                <a:sym typeface="Nunito Sans"/>
              </a:rPr>
              <a:t>What are mandatory parts in the function declaration?</a:t>
            </a:r>
            <a:endParaRPr/>
          </a:p>
          <a:p>
            <a:pPr marL="0" marR="0" lvl="0" indent="0" algn="l" rtl="0">
              <a:spcBef>
                <a:spcPts val="0"/>
              </a:spcBef>
              <a:spcAft>
                <a:spcPts val="0"/>
              </a:spcAft>
              <a:buNone/>
            </a:pPr>
            <a:r>
              <a:rPr lang="en-US" sz="2800" b="0" i="0">
                <a:solidFill>
                  <a:schemeClr val="dk1"/>
                </a:solidFill>
                <a:latin typeface="Nunito Sans"/>
                <a:ea typeface="Nunito Sans"/>
                <a:cs typeface="Nunito Sans"/>
                <a:sym typeface="Nunito Sans"/>
              </a:rPr>
              <a:t>a) return type, function name</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b) return type, function name, parameters</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c) parameters, function name</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d) parameters, variables</a:t>
            </a:r>
            <a:endParaRPr/>
          </a:p>
          <a:p>
            <a:pPr marL="0" marR="0" lvl="0" indent="0" algn="l" rtl="0">
              <a:spcBef>
                <a:spcPts val="0"/>
              </a:spcBef>
              <a:spcAft>
                <a:spcPts val="0"/>
              </a:spcAft>
              <a:buNone/>
            </a:pPr>
            <a:endParaRPr sz="2800" b="0" i="0">
              <a:solidFill>
                <a:schemeClr val="dk1"/>
              </a:solidFill>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457200" y="685800"/>
            <a:ext cx="8105775" cy="6096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Static data member(count)</a:t>
            </a:r>
            <a:endParaRPr/>
          </a:p>
        </p:txBody>
      </p:sp>
      <p:pic>
        <p:nvPicPr>
          <p:cNvPr id="97" name="Google Shape;97;p5"/>
          <p:cNvPicPr preferRelativeResize="0">
            <a:picLocks noGrp="1"/>
          </p:cNvPicPr>
          <p:nvPr>
            <p:ph type="body" idx="1"/>
          </p:nvPr>
        </p:nvPicPr>
        <p:blipFill rotWithShape="1">
          <a:blip r:embed="rId3">
            <a:alphaModFix/>
          </a:blip>
          <a:srcRect/>
          <a:stretch/>
        </p:blipFill>
        <p:spPr>
          <a:xfrm>
            <a:off x="457200" y="1723184"/>
            <a:ext cx="8105775" cy="416728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0"/>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152C5B"/>
                </a:solidFill>
                <a:latin typeface="Nunito Sans"/>
                <a:ea typeface="Nunito Sans"/>
                <a:cs typeface="Nunito Sans"/>
                <a:sym typeface="Nunito Sans"/>
              </a:rPr>
              <a:t>What is the scope of the variable declared in the user defined function?</a:t>
            </a:r>
            <a:endParaRPr/>
          </a:p>
          <a:p>
            <a:pPr marL="0" marR="0" lvl="0" indent="0" algn="l" rtl="0">
              <a:spcBef>
                <a:spcPts val="0"/>
              </a:spcBef>
              <a:spcAft>
                <a:spcPts val="0"/>
              </a:spcAft>
              <a:buNone/>
            </a:pPr>
            <a:r>
              <a:rPr lang="en-US" sz="2800" b="0" i="0">
                <a:solidFill>
                  <a:schemeClr val="dk1"/>
                </a:solidFill>
                <a:latin typeface="Nunito Sans"/>
                <a:ea typeface="Nunito Sans"/>
                <a:cs typeface="Nunito Sans"/>
                <a:sym typeface="Nunito Sans"/>
              </a:rPr>
              <a:t>a) whole program</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b) only inside the {} block</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c) the main function</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d) header section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t" anchorCtr="0">
            <a:noAutofit/>
          </a:bodyPr>
          <a:lstStyle/>
          <a:p>
            <a:pPr marL="0" lvl="0" indent="0" algn="ctr" rtl="0">
              <a:lnSpc>
                <a:spcPct val="97000"/>
              </a:lnSpc>
              <a:spcBef>
                <a:spcPts val="0"/>
              </a:spcBef>
              <a:spcAft>
                <a:spcPts val="0"/>
              </a:spcAft>
              <a:buNone/>
            </a:pPr>
            <a:r>
              <a:rPr lang="en-US"/>
              <a:t>Categories of functions</a:t>
            </a:r>
            <a:endParaRPr/>
          </a:p>
        </p:txBody>
      </p:sp>
      <p:sp>
        <p:nvSpPr>
          <p:cNvPr id="373" name="Google Shape;373;p5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65125" lvl="0" indent="-255587" algn="l" rtl="0">
              <a:lnSpc>
                <a:spcPct val="97000"/>
              </a:lnSpc>
              <a:spcBef>
                <a:spcPts val="0"/>
              </a:spcBef>
              <a:spcAft>
                <a:spcPts val="0"/>
              </a:spcAft>
              <a:buSzPts val="2900"/>
              <a:buFont typeface="Noto Sans Symbols"/>
              <a:buChar char="🞂"/>
            </a:pPr>
            <a:r>
              <a:rPr lang="en-US"/>
              <a:t>A function with no parameter and no return value</a:t>
            </a:r>
            <a:endParaRPr/>
          </a:p>
          <a:p>
            <a:pPr marL="365125" lvl="0" indent="-255587" algn="l" rtl="0">
              <a:lnSpc>
                <a:spcPct val="97000"/>
              </a:lnSpc>
              <a:spcBef>
                <a:spcPts val="1288"/>
              </a:spcBef>
              <a:spcAft>
                <a:spcPts val="0"/>
              </a:spcAft>
              <a:buSzPts val="2900"/>
              <a:buFont typeface="Noto Sans Symbols"/>
              <a:buChar char="🞂"/>
            </a:pPr>
            <a:r>
              <a:rPr lang="en-US"/>
              <a:t>A function with parameter and no return value</a:t>
            </a:r>
            <a:endParaRPr/>
          </a:p>
          <a:p>
            <a:pPr marL="365125" lvl="0" indent="-255587" algn="l" rtl="0">
              <a:lnSpc>
                <a:spcPct val="97000"/>
              </a:lnSpc>
              <a:spcBef>
                <a:spcPts val="1288"/>
              </a:spcBef>
              <a:spcAft>
                <a:spcPts val="0"/>
              </a:spcAft>
              <a:buSzPts val="2900"/>
              <a:buFont typeface="Noto Sans Symbols"/>
              <a:buChar char="🞂"/>
            </a:pPr>
            <a:r>
              <a:rPr lang="en-US"/>
              <a:t>A function with parameter and return value</a:t>
            </a:r>
            <a:endParaRPr/>
          </a:p>
          <a:p>
            <a:pPr marL="365125" lvl="0" indent="-255587" algn="l" rtl="0">
              <a:lnSpc>
                <a:spcPct val="97000"/>
              </a:lnSpc>
              <a:spcBef>
                <a:spcPts val="1288"/>
              </a:spcBef>
              <a:spcAft>
                <a:spcPts val="0"/>
              </a:spcAft>
              <a:buSzPts val="2900"/>
              <a:buFont typeface="Noto Sans Symbols"/>
              <a:buChar char="🞂"/>
            </a:pPr>
            <a:r>
              <a:rPr lang="en-US"/>
              <a:t>A function without parameter and return value</a:t>
            </a:r>
            <a:endParaRPr/>
          </a:p>
          <a:p>
            <a:pPr marL="365125" lvl="0" indent="-71437" algn="l" rtl="0">
              <a:lnSpc>
                <a:spcPct val="97000"/>
              </a:lnSpc>
              <a:spcBef>
                <a:spcPts val="1288"/>
              </a:spcBef>
              <a:spcAft>
                <a:spcPts val="0"/>
              </a:spcAft>
              <a:buSzPts val="2900"/>
              <a:buFont typeface="Noto Sans Symbols"/>
              <a:buNone/>
            </a:pPr>
            <a:endParaRPr/>
          </a:p>
          <a:p>
            <a:pPr marL="365125" lvl="0" indent="-71437" algn="l" rtl="0">
              <a:lnSpc>
                <a:spcPct val="97000"/>
              </a:lnSpc>
              <a:spcBef>
                <a:spcPts val="1288"/>
              </a:spcBef>
              <a:spcAft>
                <a:spcPts val="0"/>
              </a:spcAft>
              <a:buSzPts val="2900"/>
              <a:buFont typeface="Noto Sans Symbols"/>
              <a:buNone/>
            </a:pPr>
            <a:endParaRPr/>
          </a:p>
          <a:p>
            <a:pPr marL="365125" lvl="0" indent="-71437" algn="l" rtl="0">
              <a:lnSpc>
                <a:spcPct val="97000"/>
              </a:lnSpc>
              <a:spcBef>
                <a:spcPts val="1288"/>
              </a:spcBef>
              <a:spcAft>
                <a:spcPts val="0"/>
              </a:spcAft>
              <a:buSzPts val="2900"/>
              <a:buFont typeface="Noto Sans Symbols"/>
              <a:buNone/>
            </a:pPr>
            <a:endParaRPr/>
          </a:p>
          <a:p>
            <a:pPr marL="365125" lvl="0" indent="-71437" algn="l" rtl="0">
              <a:lnSpc>
                <a:spcPct val="97000"/>
              </a:lnSpc>
              <a:spcBef>
                <a:spcPts val="1288"/>
              </a:spcBef>
              <a:spcAft>
                <a:spcPts val="0"/>
              </a:spcAft>
              <a:buSzPts val="2900"/>
              <a:buFont typeface="Noto Sans Symbols"/>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457200" y="357188"/>
            <a:ext cx="8229600" cy="642937"/>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A function with no parameter and no return value</a:t>
            </a:r>
            <a:endParaRPr sz="2800"/>
          </a:p>
        </p:txBody>
      </p:sp>
      <p:sp>
        <p:nvSpPr>
          <p:cNvPr id="379" name="Google Shape;379;p52"/>
          <p:cNvSpPr txBox="1">
            <a:spLocks noGrp="1"/>
          </p:cNvSpPr>
          <p:nvPr>
            <p:ph type="body" idx="1"/>
          </p:nvPr>
        </p:nvSpPr>
        <p:spPr>
          <a:xfrm>
            <a:off x="457200" y="1000125"/>
            <a:ext cx="8229600" cy="532447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#include&lt;iostream&gt;</a:t>
            </a:r>
            <a:endParaRPr/>
          </a:p>
          <a:p>
            <a:pPr marL="274320" lvl="0" indent="-274320" algn="l" rtl="0">
              <a:lnSpc>
                <a:spcPct val="97000"/>
              </a:lnSpc>
              <a:spcBef>
                <a:spcPts val="0"/>
              </a:spcBef>
              <a:spcAft>
                <a:spcPts val="0"/>
              </a:spcAft>
              <a:buClr>
                <a:schemeClr val="accent3"/>
              </a:buClr>
              <a:buSzPct val="100000"/>
              <a:buFont typeface="Arial"/>
              <a:buNone/>
            </a:pPr>
            <a:r>
              <a:rPr lang="en-US" sz="2800" b="1"/>
              <a:t>using namespace std;</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print();	                /*func declaration</a:t>
            </a:r>
            <a:endParaRPr/>
          </a:p>
          <a:p>
            <a:pPr marL="274320" lvl="0" indent="-274320" algn="l" rtl="0">
              <a:lnSpc>
                <a:spcPct val="97000"/>
              </a:lnSpc>
              <a:spcBef>
                <a:spcPts val="0"/>
              </a:spcBef>
              <a:spcAft>
                <a:spcPts val="0"/>
              </a:spcAft>
              <a:buClr>
                <a:schemeClr val="accent3"/>
              </a:buClr>
              <a:buSzPct val="100000"/>
              <a:buFont typeface="Noto Sans Symbols"/>
              <a:buNone/>
            </a:pPr>
            <a:r>
              <a:rPr lang="en-US" sz="2800" b="1"/>
              <a:t>cout&lt;&lt;“no parameter and no return value”;</a:t>
            </a:r>
            <a:endParaRPr/>
          </a:p>
          <a:p>
            <a:pPr marL="274320" lvl="0" indent="-274320" algn="l" rtl="0">
              <a:lnSpc>
                <a:spcPct val="97000"/>
              </a:lnSpc>
              <a:spcBef>
                <a:spcPts val="0"/>
              </a:spcBef>
              <a:spcAft>
                <a:spcPts val="0"/>
              </a:spcAft>
              <a:buClr>
                <a:schemeClr val="accent3"/>
              </a:buClr>
              <a:buSzPct val="100000"/>
              <a:buFont typeface="Arial"/>
              <a:buNone/>
            </a:pPr>
            <a:r>
              <a:rPr lang="en-US" sz="2800" b="1"/>
              <a:t>print();		                   /*func calling</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print()	      /*func definition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for(int i=1;i&lt;=30;i++)</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Noto Sans Symbols"/>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A function with no parameter and no return value</a:t>
            </a:r>
            <a:endParaRPr sz="2800"/>
          </a:p>
        </p:txBody>
      </p:sp>
      <p:sp>
        <p:nvSpPr>
          <p:cNvPr id="385" name="Google Shape;385;p5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There is no data transfer between calling and called function </a:t>
            </a:r>
            <a:endParaRPr/>
          </a:p>
          <a:p>
            <a:pPr marL="309563" lvl="0" indent="-309563" algn="l" rtl="0">
              <a:lnSpc>
                <a:spcPct val="97000"/>
              </a:lnSpc>
              <a:spcBef>
                <a:spcPts val="1288"/>
              </a:spcBef>
              <a:spcAft>
                <a:spcPts val="0"/>
              </a:spcAft>
              <a:buSzPts val="2900"/>
              <a:buChar char="•"/>
            </a:pPr>
            <a:r>
              <a:rPr lang="en-US">
                <a:solidFill>
                  <a:srgbClr val="083763"/>
                </a:solidFill>
              </a:rPr>
              <a:t>The function is only executed and nothing is obtained</a:t>
            </a:r>
            <a:endParaRPr/>
          </a:p>
          <a:p>
            <a:pPr marL="309563" lvl="0" indent="-309563" algn="l" rtl="0">
              <a:lnSpc>
                <a:spcPct val="97000"/>
              </a:lnSpc>
              <a:spcBef>
                <a:spcPts val="1288"/>
              </a:spcBef>
              <a:spcAft>
                <a:spcPts val="0"/>
              </a:spcAft>
              <a:buSzPts val="2900"/>
              <a:buChar char="•"/>
            </a:pPr>
            <a:r>
              <a:rPr lang="en-US">
                <a:solidFill>
                  <a:srgbClr val="083763"/>
                </a:solidFill>
              </a:rPr>
              <a:t>Such functions may be used to print some messages, draw stars etc</a:t>
            </a:r>
            <a:endParaRPr>
              <a:solidFill>
                <a:srgbClr val="083763"/>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200"/>
              <a:t>A function with parameter and no return value</a:t>
            </a:r>
            <a:endParaRPr sz="3200"/>
          </a:p>
        </p:txBody>
      </p:sp>
      <p:sp>
        <p:nvSpPr>
          <p:cNvPr id="391" name="Google Shape;391;p5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lnSpcReduction="10000"/>
          </a:bodyPr>
          <a:lstStyle/>
          <a:p>
            <a:pPr marL="274320" lvl="0" indent="-274320" algn="l" rtl="0">
              <a:lnSpc>
                <a:spcPct val="97000"/>
              </a:lnSpc>
              <a:spcBef>
                <a:spcPts val="0"/>
              </a:spcBef>
              <a:spcAft>
                <a:spcPts val="0"/>
              </a:spcAft>
              <a:buClr>
                <a:schemeClr val="accent3"/>
              </a:buClr>
              <a:buSzPts val="2000"/>
              <a:buFont typeface="Arial"/>
              <a:buNone/>
            </a:pPr>
            <a:r>
              <a:rPr lang="en-US" sz="2000" b="1"/>
              <a:t>#include&lt;iostream&gt;</a:t>
            </a:r>
            <a:endParaRPr/>
          </a:p>
          <a:p>
            <a:pPr marL="274320" lvl="0" indent="-274320" algn="l" rtl="0">
              <a:lnSpc>
                <a:spcPct val="97000"/>
              </a:lnSpc>
              <a:spcBef>
                <a:spcPts val="0"/>
              </a:spcBef>
              <a:spcAft>
                <a:spcPts val="0"/>
              </a:spcAft>
              <a:buClr>
                <a:schemeClr val="accent3"/>
              </a:buClr>
              <a:buSzPts val="2000"/>
              <a:buFont typeface="Arial"/>
              <a:buNone/>
            </a:pPr>
            <a:r>
              <a:rPr lang="en-US" sz="2000" b="1"/>
              <a:t>using namespace std;</a:t>
            </a:r>
            <a:endParaRPr/>
          </a:p>
          <a:p>
            <a:pPr marL="274320" lvl="0" indent="-274320" algn="l" rtl="0">
              <a:lnSpc>
                <a:spcPct val="97000"/>
              </a:lnSpc>
              <a:spcBef>
                <a:spcPts val="0"/>
              </a:spcBef>
              <a:spcAft>
                <a:spcPts val="0"/>
              </a:spcAft>
              <a:buClr>
                <a:schemeClr val="accent3"/>
              </a:buClr>
              <a:buSzPts val="2000"/>
              <a:buFont typeface="Arial"/>
              <a:buNone/>
            </a:pPr>
            <a:r>
              <a:rPr lang="en-US" sz="2000" b="1"/>
              <a:t> int main()</a:t>
            </a:r>
            <a:endParaRPr/>
          </a:p>
          <a:p>
            <a:pPr marL="274320" lvl="0" indent="-274320" algn="l" rtl="0">
              <a:lnSpc>
                <a:spcPct val="97000"/>
              </a:lnSpc>
              <a:spcBef>
                <a:spcPts val="0"/>
              </a:spcBef>
              <a:spcAft>
                <a:spcPts val="0"/>
              </a:spcAft>
              <a:buClr>
                <a:schemeClr val="accent3"/>
              </a:buClr>
              <a:buSzPts val="2000"/>
              <a:buFont typeface="Arial"/>
              <a:buNone/>
            </a:pPr>
            <a:r>
              <a:rPr lang="en-US" sz="2000" b="1"/>
              <a:t>{						</a:t>
            </a:r>
            <a:endParaRPr/>
          </a:p>
          <a:p>
            <a:pPr marL="274320" lvl="0" indent="-274320" algn="l" rtl="0">
              <a:lnSpc>
                <a:spcPct val="97000"/>
              </a:lnSpc>
              <a:spcBef>
                <a:spcPts val="0"/>
              </a:spcBef>
              <a:spcAft>
                <a:spcPts val="0"/>
              </a:spcAft>
              <a:buClr>
                <a:schemeClr val="accent3"/>
              </a:buClr>
              <a:buSzPts val="2000"/>
              <a:buFont typeface="Arial"/>
              <a:buNone/>
            </a:pPr>
            <a:r>
              <a:rPr lang="en-US" sz="2000" b="1"/>
              <a:t>int a=10,b=20;</a:t>
            </a:r>
            <a:endParaRPr/>
          </a:p>
          <a:p>
            <a:pPr marL="274320" lvl="0" indent="-274320" algn="l" rtl="0">
              <a:lnSpc>
                <a:spcPct val="97000"/>
              </a:lnSpc>
              <a:spcBef>
                <a:spcPts val="0"/>
              </a:spcBef>
              <a:spcAft>
                <a:spcPts val="0"/>
              </a:spcAft>
              <a:buClr>
                <a:schemeClr val="accent3"/>
              </a:buClr>
              <a:buSzPts val="2000"/>
              <a:buFont typeface="Arial"/>
              <a:buNone/>
            </a:pPr>
            <a:r>
              <a:rPr lang="en-US" sz="2000" b="1"/>
              <a:t>void mul(int,int);	</a:t>
            </a:r>
            <a:endParaRPr/>
          </a:p>
          <a:p>
            <a:pPr marL="274320" lvl="0" indent="-274320" algn="l" rtl="0">
              <a:lnSpc>
                <a:spcPct val="97000"/>
              </a:lnSpc>
              <a:spcBef>
                <a:spcPts val="0"/>
              </a:spcBef>
              <a:spcAft>
                <a:spcPts val="0"/>
              </a:spcAft>
              <a:buClr>
                <a:schemeClr val="accent3"/>
              </a:buClr>
              <a:buSzPts val="2000"/>
              <a:buFont typeface="Arial"/>
              <a:buNone/>
            </a:pPr>
            <a:r>
              <a:rPr lang="en-US" sz="2000" b="1"/>
              <a:t>mul(a,b);	 	/*actual arguments		</a:t>
            </a:r>
            <a:endParaRPr/>
          </a:p>
          <a:p>
            <a:pPr marL="274320" lvl="0" indent="-274320" algn="l" rtl="0">
              <a:lnSpc>
                <a:spcPct val="97000"/>
              </a:lnSpc>
              <a:spcBef>
                <a:spcPts val="0"/>
              </a:spcBef>
              <a:spcAft>
                <a:spcPts val="0"/>
              </a:spcAft>
              <a:buClr>
                <a:schemeClr val="accent3"/>
              </a:buClr>
              <a:buSzPts val="2000"/>
              <a:buFont typeface="Arial"/>
              <a:buNone/>
            </a:pPr>
            <a:r>
              <a:rPr lang="en-US" sz="2000" b="1"/>
              <a:t>getch();</a:t>
            </a:r>
            <a:endParaRPr/>
          </a:p>
          <a:p>
            <a:pPr marL="274320" lvl="0" indent="-274320" algn="l" rtl="0">
              <a:lnSpc>
                <a:spcPct val="97000"/>
              </a:lnSpc>
              <a:spcBef>
                <a:spcPts val="0"/>
              </a:spcBef>
              <a:spcAft>
                <a:spcPts val="0"/>
              </a:spcAft>
              <a:buClr>
                <a:schemeClr val="accent3"/>
              </a:buClr>
              <a:buSzPts val="2000"/>
              <a:buFont typeface="Arial"/>
              <a:buNone/>
            </a:pPr>
            <a:r>
              <a:rPr lang="en-US" sz="2000" b="1"/>
              <a:t>}</a:t>
            </a:r>
            <a:endParaRPr/>
          </a:p>
          <a:p>
            <a:pPr marL="274320" lvl="0" indent="-274320" algn="l" rtl="0">
              <a:lnSpc>
                <a:spcPct val="97000"/>
              </a:lnSpc>
              <a:spcBef>
                <a:spcPts val="0"/>
              </a:spcBef>
              <a:spcAft>
                <a:spcPts val="0"/>
              </a:spcAft>
              <a:buClr>
                <a:schemeClr val="accent3"/>
              </a:buClr>
              <a:buSzPts val="2000"/>
              <a:buFont typeface="Arial"/>
              <a:buNone/>
            </a:pPr>
            <a:r>
              <a:rPr lang="en-US" sz="2000" b="1"/>
              <a:t>void mul(int x, int y)		/*formal arguments</a:t>
            </a:r>
            <a:endParaRPr/>
          </a:p>
          <a:p>
            <a:pPr marL="274320" lvl="0" indent="-274320" algn="l" rtl="0">
              <a:lnSpc>
                <a:spcPct val="97000"/>
              </a:lnSpc>
              <a:spcBef>
                <a:spcPts val="0"/>
              </a:spcBef>
              <a:spcAft>
                <a:spcPts val="0"/>
              </a:spcAft>
              <a:buClr>
                <a:schemeClr val="accent3"/>
              </a:buClr>
              <a:buSzPts val="2000"/>
              <a:buFont typeface="Arial"/>
              <a:buNone/>
            </a:pPr>
            <a:r>
              <a:rPr lang="en-US" sz="2000" b="1"/>
              <a:t>{</a:t>
            </a:r>
            <a:endParaRPr/>
          </a:p>
          <a:p>
            <a:pPr marL="274320" lvl="0" indent="-274320" algn="l" rtl="0">
              <a:lnSpc>
                <a:spcPct val="97000"/>
              </a:lnSpc>
              <a:spcBef>
                <a:spcPts val="0"/>
              </a:spcBef>
              <a:spcAft>
                <a:spcPts val="0"/>
              </a:spcAft>
              <a:buClr>
                <a:schemeClr val="accent3"/>
              </a:buClr>
              <a:buSzPts val="2000"/>
              <a:buFont typeface="Arial"/>
              <a:buNone/>
            </a:pPr>
            <a:r>
              <a:rPr lang="en-US" sz="2000" b="1"/>
              <a:t>int s;</a:t>
            </a:r>
            <a:endParaRPr/>
          </a:p>
          <a:p>
            <a:pPr marL="274320" lvl="0" indent="-274320" algn="l" rtl="0">
              <a:lnSpc>
                <a:spcPct val="97000"/>
              </a:lnSpc>
              <a:spcBef>
                <a:spcPts val="0"/>
              </a:spcBef>
              <a:spcAft>
                <a:spcPts val="0"/>
              </a:spcAft>
              <a:buClr>
                <a:schemeClr val="accent3"/>
              </a:buClr>
              <a:buSzPts val="2000"/>
              <a:buFont typeface="Arial"/>
              <a:buNone/>
            </a:pPr>
            <a:r>
              <a:rPr lang="en-US" sz="2000" b="1"/>
              <a:t>s=x*y;</a:t>
            </a:r>
            <a:endParaRPr/>
          </a:p>
          <a:p>
            <a:pPr marL="274320" lvl="0" indent="-274320" algn="l" rtl="0">
              <a:lnSpc>
                <a:spcPct val="97000"/>
              </a:lnSpc>
              <a:spcBef>
                <a:spcPts val="0"/>
              </a:spcBef>
              <a:spcAft>
                <a:spcPts val="0"/>
              </a:spcAft>
              <a:buClr>
                <a:schemeClr val="accent3"/>
              </a:buClr>
              <a:buSzPts val="2000"/>
              <a:buFont typeface="Arial"/>
              <a:buNone/>
            </a:pPr>
            <a:r>
              <a:rPr lang="en-US" sz="2000" b="1"/>
              <a:t>cout&lt;&lt;“mul is” &lt;&lt; s; </a:t>
            </a:r>
            <a:endParaRPr/>
          </a:p>
          <a:p>
            <a:pPr marL="274320" lvl="0" indent="-274320" algn="l" rtl="0">
              <a:lnSpc>
                <a:spcPct val="97000"/>
              </a:lnSpc>
              <a:spcBef>
                <a:spcPts val="0"/>
              </a:spcBef>
              <a:spcAft>
                <a:spcPts val="0"/>
              </a:spcAft>
              <a:buClr>
                <a:schemeClr val="accent3"/>
              </a:buClr>
              <a:buSzPts val="2000"/>
              <a:buFont typeface="Arial"/>
              <a:buNone/>
            </a:pPr>
            <a:r>
              <a:rPr lang="en-US" sz="2000" b="1"/>
              <a:t>}</a:t>
            </a:r>
            <a:endParaRPr/>
          </a:p>
          <a:p>
            <a:pPr marL="274320" lvl="0" indent="-274320" algn="l" rtl="0">
              <a:lnSpc>
                <a:spcPct val="97000"/>
              </a:lnSpc>
              <a:spcBef>
                <a:spcPts val="0"/>
              </a:spcBef>
              <a:spcAft>
                <a:spcPts val="0"/>
              </a:spcAft>
              <a:buSzPts val="2000"/>
              <a:buFont typeface="Noto Sans Symbols"/>
              <a:buNone/>
            </a:pPr>
            <a:endParaRPr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sz="3600"/>
              <a:t>A function with parameter and return value</a:t>
            </a:r>
            <a:endParaRPr/>
          </a:p>
        </p:txBody>
      </p:sp>
      <p:sp>
        <p:nvSpPr>
          <p:cNvPr id="397" name="Google Shape;397;p55"/>
          <p:cNvSpPr txBox="1">
            <a:spLocks noGrp="1"/>
          </p:cNvSpPr>
          <p:nvPr>
            <p:ph type="body" idx="1"/>
          </p:nvPr>
        </p:nvSpPr>
        <p:spPr>
          <a:xfrm>
            <a:off x="457200" y="1600200"/>
            <a:ext cx="4267200" cy="4953000"/>
          </a:xfrm>
          <a:prstGeom prst="rect">
            <a:avLst/>
          </a:prstGeom>
          <a:noFill/>
          <a:ln>
            <a:noFill/>
          </a:ln>
        </p:spPr>
        <p:txBody>
          <a:bodyPr spcFirstLastPara="1" wrap="square" lIns="0" tIns="157400" rIns="0" bIns="0" anchor="t" anchorCtr="0">
            <a:normAutofit/>
          </a:bodyPr>
          <a:lstStyle/>
          <a:p>
            <a:pPr marL="274320" lvl="0" indent="-274320" algn="l" rtl="0">
              <a:lnSpc>
                <a:spcPct val="97000"/>
              </a:lnSpc>
              <a:spcBef>
                <a:spcPts val="0"/>
              </a:spcBef>
              <a:spcAft>
                <a:spcPts val="0"/>
              </a:spcAft>
              <a:buClr>
                <a:schemeClr val="accent3"/>
              </a:buClr>
              <a:buSzPts val="2000"/>
              <a:buFont typeface="Arial"/>
              <a:buNone/>
            </a:pPr>
            <a:r>
              <a:rPr lang="en-US" sz="2000" b="1"/>
              <a:t>#include&lt;iostream&gt;</a:t>
            </a:r>
            <a:endParaRPr/>
          </a:p>
          <a:p>
            <a:pPr marL="274320" lvl="0" indent="-274320" algn="l" rtl="0">
              <a:lnSpc>
                <a:spcPct val="97000"/>
              </a:lnSpc>
              <a:spcBef>
                <a:spcPts val="0"/>
              </a:spcBef>
              <a:spcAft>
                <a:spcPts val="0"/>
              </a:spcAft>
              <a:buClr>
                <a:schemeClr val="accent3"/>
              </a:buClr>
              <a:buSzPts val="2000"/>
              <a:buFont typeface="Arial"/>
              <a:buNone/>
            </a:pPr>
            <a:r>
              <a:rPr lang="en-US" sz="2000" b="1"/>
              <a:t>using namespace std;</a:t>
            </a:r>
            <a:endParaRPr/>
          </a:p>
          <a:p>
            <a:pPr marL="273050" lvl="0" indent="-273050" algn="l" rtl="0">
              <a:lnSpc>
                <a:spcPct val="97000"/>
              </a:lnSpc>
              <a:spcBef>
                <a:spcPts val="0"/>
              </a:spcBef>
              <a:spcAft>
                <a:spcPts val="0"/>
              </a:spcAft>
              <a:buSzPts val="2000"/>
              <a:buFont typeface="Arial"/>
              <a:buNone/>
            </a:pPr>
            <a:r>
              <a:rPr lang="en-US" sz="2000" b="1">
                <a:latin typeface="Times New Roman"/>
                <a:ea typeface="Times New Roman"/>
                <a:cs typeface="Times New Roman"/>
                <a:sym typeface="Times New Roman"/>
              </a:rPr>
              <a:t>int main()</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						</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int a=10,b=20,c;</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int max(int,int);</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c=max(a,b);</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cout&lt;&lt;“greatest no is” &lt;&lt;c;</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a:t>
            </a:r>
            <a:endParaRPr/>
          </a:p>
        </p:txBody>
      </p:sp>
      <p:sp>
        <p:nvSpPr>
          <p:cNvPr id="398" name="Google Shape;398;p55"/>
          <p:cNvSpPr txBox="1"/>
          <p:nvPr/>
        </p:nvSpPr>
        <p:spPr>
          <a:xfrm>
            <a:off x="4724400" y="2057400"/>
            <a:ext cx="4572000" cy="2585323"/>
          </a:xfrm>
          <a:prstGeom prst="rect">
            <a:avLst/>
          </a:prstGeom>
          <a:noFill/>
          <a:ln>
            <a:noFill/>
          </a:ln>
        </p:spPr>
        <p:txBody>
          <a:bodyPr spcFirstLastPara="1" wrap="square" lIns="91425" tIns="45700" rIns="91425" bIns="45700" anchor="t" anchorCtr="0">
            <a:spAutoFit/>
          </a:bodyPr>
          <a:lstStyle/>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int max(int x, int 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if(x&gt;y)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return(x);</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else</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return(y);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200"/>
              <a:t>A function without parameter and return value</a:t>
            </a:r>
            <a:endParaRPr sz="3200"/>
          </a:p>
        </p:txBody>
      </p:sp>
      <p:sp>
        <p:nvSpPr>
          <p:cNvPr id="404" name="Google Shape;404;p56"/>
          <p:cNvSpPr txBox="1">
            <a:spLocks noGrp="1"/>
          </p:cNvSpPr>
          <p:nvPr>
            <p:ph type="body" idx="1"/>
          </p:nvPr>
        </p:nvSpPr>
        <p:spPr>
          <a:xfrm>
            <a:off x="457200" y="1219200"/>
            <a:ext cx="8229600" cy="4906963"/>
          </a:xfrm>
          <a:prstGeom prst="rect">
            <a:avLst/>
          </a:prstGeom>
          <a:noFill/>
          <a:ln>
            <a:noFill/>
          </a:ln>
        </p:spPr>
        <p:txBody>
          <a:bodyPr spcFirstLastPara="1" wrap="square" lIns="0" tIns="157400" rIns="0" bIns="0" anchor="t" anchorCtr="0">
            <a:normAutofit/>
          </a:bodyPr>
          <a:lstStyle/>
          <a:p>
            <a:pPr marL="274320" lvl="0" indent="-274320" algn="l" rtl="0">
              <a:lnSpc>
                <a:spcPct val="97000"/>
              </a:lnSpc>
              <a:spcBef>
                <a:spcPts val="0"/>
              </a:spcBef>
              <a:spcAft>
                <a:spcPts val="0"/>
              </a:spcAft>
              <a:buClr>
                <a:schemeClr val="accent3"/>
              </a:buClr>
              <a:buSzPts val="1600"/>
              <a:buFont typeface="Arial"/>
              <a:buNone/>
            </a:pPr>
            <a:r>
              <a:rPr lang="en-US" sz="1600" b="1"/>
              <a:t>#include&lt;iostream&gt;</a:t>
            </a:r>
            <a:endParaRPr/>
          </a:p>
          <a:p>
            <a:pPr marL="274320" lvl="0" indent="-274320" algn="l" rtl="0">
              <a:lnSpc>
                <a:spcPct val="97000"/>
              </a:lnSpc>
              <a:spcBef>
                <a:spcPts val="0"/>
              </a:spcBef>
              <a:spcAft>
                <a:spcPts val="0"/>
              </a:spcAft>
              <a:buClr>
                <a:schemeClr val="accent3"/>
              </a:buClr>
              <a:buSzPts val="1600"/>
              <a:buFont typeface="Arial"/>
              <a:buNone/>
            </a:pPr>
            <a:r>
              <a:rPr lang="en-US" sz="1600" b="1"/>
              <a:t>using namespace std;</a:t>
            </a:r>
            <a:endParaRPr/>
          </a:p>
          <a:p>
            <a:pPr marL="274320" lvl="0" indent="-274320" algn="l" rtl="0">
              <a:lnSpc>
                <a:spcPct val="97000"/>
              </a:lnSpc>
              <a:spcBef>
                <a:spcPts val="0"/>
              </a:spcBef>
              <a:spcAft>
                <a:spcPts val="0"/>
              </a:spcAft>
              <a:buClr>
                <a:schemeClr val="accent3"/>
              </a:buClr>
              <a:buSzPts val="1600"/>
              <a:buFont typeface="Arial"/>
              <a:buNone/>
            </a:pPr>
            <a:endParaRPr sz="1600" b="1"/>
          </a:p>
          <a:p>
            <a:pPr marL="274320" lvl="0" indent="-274320" algn="l" rtl="0">
              <a:lnSpc>
                <a:spcPct val="97000"/>
              </a:lnSpc>
              <a:spcBef>
                <a:spcPts val="0"/>
              </a:spcBef>
              <a:spcAft>
                <a:spcPts val="0"/>
              </a:spcAft>
              <a:buClr>
                <a:schemeClr val="accent3"/>
              </a:buClr>
              <a:buSzPts val="1600"/>
              <a:buFont typeface="Arial"/>
              <a:buNone/>
            </a:pPr>
            <a:r>
              <a:rPr lang="en-US" sz="1600" b="1"/>
              <a:t>int main()</a:t>
            </a:r>
            <a:endParaRPr/>
          </a:p>
          <a:p>
            <a:pPr marL="274320" lvl="0" indent="-274320" algn="l" rtl="0">
              <a:lnSpc>
                <a:spcPct val="97000"/>
              </a:lnSpc>
              <a:spcBef>
                <a:spcPts val="0"/>
              </a:spcBef>
              <a:spcAft>
                <a:spcPts val="0"/>
              </a:spcAft>
              <a:buClr>
                <a:schemeClr val="accent3"/>
              </a:buClr>
              <a:buSzPts val="1600"/>
              <a:buFont typeface="Arial"/>
              <a:buNone/>
            </a:pPr>
            <a:r>
              <a:rPr lang="en-US" sz="1600" b="1"/>
              <a:t>{						</a:t>
            </a:r>
            <a:endParaRPr/>
          </a:p>
          <a:p>
            <a:pPr marL="274320" lvl="0" indent="-274320" algn="l" rtl="0">
              <a:lnSpc>
                <a:spcPct val="97000"/>
              </a:lnSpc>
              <a:spcBef>
                <a:spcPts val="0"/>
              </a:spcBef>
              <a:spcAft>
                <a:spcPts val="0"/>
              </a:spcAft>
              <a:buClr>
                <a:schemeClr val="accent3"/>
              </a:buClr>
              <a:buSzPts val="1600"/>
              <a:buFont typeface="Arial"/>
              <a:buNone/>
            </a:pPr>
            <a:r>
              <a:rPr lang="en-US" sz="1600" b="1"/>
              <a:t>int a=10,b=20;</a:t>
            </a:r>
            <a:endParaRPr/>
          </a:p>
          <a:p>
            <a:pPr marL="274320" lvl="0" indent="-274320" algn="l" rtl="0">
              <a:lnSpc>
                <a:spcPct val="97000"/>
              </a:lnSpc>
              <a:spcBef>
                <a:spcPts val="0"/>
              </a:spcBef>
              <a:spcAft>
                <a:spcPts val="0"/>
              </a:spcAft>
              <a:buClr>
                <a:schemeClr val="accent3"/>
              </a:buClr>
              <a:buSzPts val="1600"/>
              <a:buFont typeface="Arial"/>
              <a:buNone/>
            </a:pPr>
            <a:r>
              <a:rPr lang="en-US" sz="1600" b="1"/>
              <a:t>int sum();	</a:t>
            </a:r>
            <a:endParaRPr/>
          </a:p>
          <a:p>
            <a:pPr marL="274320" lvl="0" indent="-274320" algn="l" rtl="0">
              <a:lnSpc>
                <a:spcPct val="97000"/>
              </a:lnSpc>
              <a:spcBef>
                <a:spcPts val="0"/>
              </a:spcBef>
              <a:spcAft>
                <a:spcPts val="0"/>
              </a:spcAft>
              <a:buClr>
                <a:schemeClr val="accent3"/>
              </a:buClr>
              <a:buSzPts val="1600"/>
              <a:buFont typeface="Arial"/>
              <a:buNone/>
            </a:pPr>
            <a:r>
              <a:rPr lang="en-US" sz="1600" b="1"/>
              <a:t>int c=sum();	 /*actual arguments</a:t>
            </a:r>
            <a:endParaRPr/>
          </a:p>
          <a:p>
            <a:pPr marL="274320" lvl="0" indent="-274320" algn="l" rtl="0">
              <a:lnSpc>
                <a:spcPct val="97000"/>
              </a:lnSpc>
              <a:spcBef>
                <a:spcPts val="0"/>
              </a:spcBef>
              <a:spcAft>
                <a:spcPts val="0"/>
              </a:spcAft>
              <a:buClr>
                <a:schemeClr val="accent3"/>
              </a:buClr>
              <a:buSzPts val="1600"/>
              <a:buFont typeface="Arial"/>
              <a:buNone/>
            </a:pPr>
            <a:r>
              <a:rPr lang="en-US" sz="1600" b="1"/>
              <a:t>Cout&lt;&lt;“sum is”&lt;&lt; c; 		</a:t>
            </a:r>
            <a:endParaRPr/>
          </a:p>
          <a:p>
            <a:pPr marL="274320" lvl="0" indent="-274320" algn="l" rtl="0">
              <a:lnSpc>
                <a:spcPct val="97000"/>
              </a:lnSpc>
              <a:spcBef>
                <a:spcPts val="0"/>
              </a:spcBef>
              <a:spcAft>
                <a:spcPts val="0"/>
              </a:spcAft>
              <a:buClr>
                <a:schemeClr val="accent3"/>
              </a:buClr>
              <a:buSzPts val="1600"/>
              <a:buFont typeface="Arial"/>
              <a:buNone/>
            </a:pPr>
            <a:r>
              <a:rPr lang="en-US" sz="1600" b="1"/>
              <a:t>}</a:t>
            </a:r>
            <a:endParaRPr/>
          </a:p>
          <a:p>
            <a:pPr marL="274320" lvl="0" indent="-274320" algn="l" rtl="0">
              <a:lnSpc>
                <a:spcPct val="97000"/>
              </a:lnSpc>
              <a:spcBef>
                <a:spcPts val="0"/>
              </a:spcBef>
              <a:spcAft>
                <a:spcPts val="0"/>
              </a:spcAft>
              <a:buClr>
                <a:schemeClr val="accent3"/>
              </a:buClr>
              <a:buSzPts val="1600"/>
              <a:buFont typeface="Arial"/>
              <a:buNone/>
            </a:pPr>
            <a:r>
              <a:rPr lang="en-US" sz="1600" b="1"/>
              <a:t>int sum()		/*formal arguments</a:t>
            </a:r>
            <a:endParaRPr/>
          </a:p>
          <a:p>
            <a:pPr marL="274320" lvl="0" indent="-274320" algn="l" rtl="0">
              <a:lnSpc>
                <a:spcPct val="97000"/>
              </a:lnSpc>
              <a:spcBef>
                <a:spcPts val="0"/>
              </a:spcBef>
              <a:spcAft>
                <a:spcPts val="0"/>
              </a:spcAft>
              <a:buClr>
                <a:schemeClr val="accent3"/>
              </a:buClr>
              <a:buSzPts val="1600"/>
              <a:buFont typeface="Arial"/>
              <a:buNone/>
            </a:pPr>
            <a:r>
              <a:rPr lang="en-US" sz="1600" b="1"/>
              <a:t>{</a:t>
            </a:r>
            <a:endParaRPr/>
          </a:p>
          <a:p>
            <a:pPr marL="274320" lvl="0" indent="-274320" algn="l" rtl="0">
              <a:lnSpc>
                <a:spcPct val="97000"/>
              </a:lnSpc>
              <a:spcBef>
                <a:spcPts val="0"/>
              </a:spcBef>
              <a:spcAft>
                <a:spcPts val="0"/>
              </a:spcAft>
              <a:buClr>
                <a:schemeClr val="accent3"/>
              </a:buClr>
              <a:buSzPts val="1600"/>
              <a:buFont typeface="Arial"/>
              <a:buNone/>
            </a:pPr>
            <a:r>
              <a:rPr lang="en-US" sz="1600" b="1"/>
              <a:t>int x=10,y=20;</a:t>
            </a:r>
            <a:endParaRPr/>
          </a:p>
          <a:p>
            <a:pPr marL="274320" lvl="0" indent="-274320" algn="l" rtl="0">
              <a:lnSpc>
                <a:spcPct val="97000"/>
              </a:lnSpc>
              <a:spcBef>
                <a:spcPts val="0"/>
              </a:spcBef>
              <a:spcAft>
                <a:spcPts val="0"/>
              </a:spcAft>
              <a:buClr>
                <a:schemeClr val="accent3"/>
              </a:buClr>
              <a:buSzPts val="1600"/>
              <a:buFont typeface="Arial"/>
              <a:buNone/>
            </a:pPr>
            <a:r>
              <a:rPr lang="en-US" sz="1600" b="1"/>
              <a:t>return(x+y);         /*return value</a:t>
            </a:r>
            <a:endParaRPr/>
          </a:p>
          <a:p>
            <a:pPr marL="274320" lvl="0" indent="-274320" algn="l" rtl="0">
              <a:lnSpc>
                <a:spcPct val="97000"/>
              </a:lnSpc>
              <a:spcBef>
                <a:spcPts val="0"/>
              </a:spcBef>
              <a:spcAft>
                <a:spcPts val="0"/>
              </a:spcAft>
              <a:buClr>
                <a:schemeClr val="accent3"/>
              </a:buClr>
              <a:buSzPts val="1600"/>
              <a:buFont typeface="Arial"/>
              <a:buNone/>
            </a:pPr>
            <a:r>
              <a:rPr lang="en-US" sz="1600" b="1"/>
              <a:t>}</a:t>
            </a:r>
            <a:endParaRPr/>
          </a:p>
          <a:p>
            <a:pPr marL="274320" lvl="0" indent="-274320" algn="l" rtl="0">
              <a:lnSpc>
                <a:spcPct val="97000"/>
              </a:lnSpc>
              <a:spcBef>
                <a:spcPts val="0"/>
              </a:spcBef>
              <a:spcAft>
                <a:spcPts val="0"/>
              </a:spcAft>
              <a:buClr>
                <a:schemeClr val="accent3"/>
              </a:buClr>
              <a:buSzPts val="1600"/>
              <a:buFont typeface="Arial"/>
              <a:buNone/>
            </a:pPr>
            <a:endParaRPr sz="1600"/>
          </a:p>
          <a:p>
            <a:pPr marL="274320" lvl="0" indent="-172720" algn="l" rtl="0">
              <a:lnSpc>
                <a:spcPct val="97000"/>
              </a:lnSpc>
              <a:spcBef>
                <a:spcPts val="0"/>
              </a:spcBef>
              <a:spcAft>
                <a:spcPts val="0"/>
              </a:spcAft>
              <a:buClr>
                <a:schemeClr val="accent3"/>
              </a:buClr>
              <a:buSzPts val="1600"/>
              <a:buFont typeface="Noto Sans Symbols"/>
              <a:buNone/>
            </a:pPr>
            <a:endParaRPr sz="1600"/>
          </a:p>
          <a:p>
            <a:pPr marL="274320" lvl="0" indent="-274320" algn="l" rtl="0">
              <a:lnSpc>
                <a:spcPct val="97000"/>
              </a:lnSpc>
              <a:spcBef>
                <a:spcPts val="0"/>
              </a:spcBef>
              <a:spcAft>
                <a:spcPts val="0"/>
              </a:spcAft>
              <a:buClr>
                <a:schemeClr val="accent3"/>
              </a:buClr>
              <a:buSzPts val="1600"/>
              <a:buFont typeface="Noto Sans Symbols"/>
              <a:buNone/>
            </a:pPr>
            <a:endParaRPr sz="1600"/>
          </a:p>
          <a:p>
            <a:pPr marL="274320" lvl="0" indent="-274320" algn="l" rtl="0">
              <a:lnSpc>
                <a:spcPct val="97000"/>
              </a:lnSpc>
              <a:spcBef>
                <a:spcPts val="0"/>
              </a:spcBef>
              <a:spcAft>
                <a:spcPts val="0"/>
              </a:spcAft>
              <a:buSzPts val="1600"/>
              <a:buFont typeface="Noto Sans Symbols"/>
              <a:buNone/>
            </a:pPr>
            <a:endParaRPr sz="1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p:nvPr/>
        </p:nvSpPr>
        <p:spPr>
          <a:xfrm>
            <a:off x="990600" y="1143000"/>
            <a:ext cx="4572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Merriweather Sans"/>
                <a:ea typeface="Merriweather Sans"/>
                <a:cs typeface="Merriweather Sans"/>
                <a:sym typeface="Merriweather Sans"/>
              </a:rPr>
              <a:t>What is the default return type of a function ?</a:t>
            </a:r>
            <a:endParaRPr/>
          </a:p>
          <a:p>
            <a:pPr marL="0" marR="0" lvl="0" indent="0" algn="l" rtl="0">
              <a:spcBef>
                <a:spcPts val="0"/>
              </a:spcBef>
              <a:spcAft>
                <a:spcPts val="0"/>
              </a:spcAft>
              <a:buNone/>
            </a:pPr>
            <a:r>
              <a:rPr lang="en-US" sz="2400" b="1" i="0" u="none" strike="noStrike">
                <a:solidFill>
                  <a:srgbClr val="045482"/>
                </a:solidFill>
                <a:latin typeface="Merriweather Sans"/>
                <a:ea typeface="Merriweather Sans"/>
                <a:cs typeface="Merriweather Sans"/>
                <a:sym typeface="Merriweather Sans"/>
              </a:rPr>
              <a:t>A.</a:t>
            </a:r>
            <a:r>
              <a:rPr lang="en-US" sz="2400" b="0" i="0" u="none" strike="noStrike">
                <a:solidFill>
                  <a:srgbClr val="045482"/>
                </a:solidFill>
                <a:latin typeface="Merriweather Sans"/>
                <a:ea typeface="Merriweather Sans"/>
                <a:cs typeface="Merriweather Sans"/>
                <a:sym typeface="Merriweather Sans"/>
              </a:rPr>
              <a:t> int</a:t>
            </a:r>
            <a:endParaRPr sz="24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a:solidFill>
                  <a:srgbClr val="045482"/>
                </a:solidFill>
                <a:latin typeface="Merriweather Sans"/>
                <a:ea typeface="Merriweather Sans"/>
                <a:cs typeface="Merriweather Sans"/>
                <a:sym typeface="Merriweather Sans"/>
              </a:rPr>
              <a:t>B.</a:t>
            </a:r>
            <a:r>
              <a:rPr lang="en-US" sz="2400" b="0" i="0" u="none" strike="noStrike">
                <a:solidFill>
                  <a:srgbClr val="045482"/>
                </a:solidFill>
                <a:latin typeface="Merriweather Sans"/>
                <a:ea typeface="Merriweather Sans"/>
                <a:cs typeface="Merriweather Sans"/>
                <a:sym typeface="Merriweather Sans"/>
              </a:rPr>
              <a:t> void</a:t>
            </a:r>
            <a:endParaRPr sz="24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a:solidFill>
                  <a:srgbClr val="045482"/>
                </a:solidFill>
                <a:latin typeface="Merriweather Sans"/>
                <a:ea typeface="Merriweather Sans"/>
                <a:cs typeface="Merriweather Sans"/>
                <a:sym typeface="Merriweather Sans"/>
              </a:rPr>
              <a:t>C.</a:t>
            </a:r>
            <a:r>
              <a:rPr lang="en-US" sz="2400" b="0" i="0" u="none" strike="noStrike">
                <a:solidFill>
                  <a:srgbClr val="045482"/>
                </a:solidFill>
                <a:latin typeface="Merriweather Sans"/>
                <a:ea typeface="Merriweather Sans"/>
                <a:cs typeface="Merriweather Sans"/>
                <a:sym typeface="Merriweather Sans"/>
              </a:rPr>
              <a:t> float</a:t>
            </a:r>
            <a:endParaRPr sz="24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a:solidFill>
                  <a:srgbClr val="045482"/>
                </a:solidFill>
                <a:latin typeface="Merriweather Sans"/>
                <a:ea typeface="Merriweather Sans"/>
                <a:cs typeface="Merriweather Sans"/>
                <a:sym typeface="Merriweather Sans"/>
              </a:rPr>
              <a:t>D.</a:t>
            </a:r>
            <a:r>
              <a:rPr lang="en-US" sz="2400" b="0" i="0" u="none" strike="noStrike">
                <a:solidFill>
                  <a:srgbClr val="045482"/>
                </a:solidFill>
                <a:latin typeface="Merriweather Sans"/>
                <a:ea typeface="Merriweather Sans"/>
                <a:cs typeface="Merriweather Sans"/>
                <a:sym typeface="Merriweather Sans"/>
              </a:rPr>
              <a:t> char</a:t>
            </a:r>
            <a:endParaRPr sz="24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8"/>
          <p:cNvSpPr txBox="1"/>
          <p:nvPr/>
        </p:nvSpPr>
        <p:spPr>
          <a:xfrm>
            <a:off x="533400" y="612845"/>
            <a:ext cx="63246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What is the output of this program?</a:t>
            </a:r>
            <a:br>
              <a:rPr lang="en-US" sz="1800" b="0" i="0">
                <a:solidFill>
                  <a:srgbClr val="333333"/>
                </a:solidFill>
                <a:latin typeface="Merriweather Sans"/>
                <a:ea typeface="Merriweather Sans"/>
                <a:cs typeface="Merriweather Sans"/>
                <a:sym typeface="Merriweather Sans"/>
              </a:rPr>
            </a:b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#include</a:t>
            </a:r>
            <a:r>
              <a:rPr lang="en-US" sz="1800" b="0" i="0">
                <a:solidFill>
                  <a:srgbClr val="333333"/>
                </a:solidFill>
                <a:latin typeface="Merriweather Sans"/>
                <a:ea typeface="Merriweather Sans"/>
                <a:cs typeface="Merriweather Sans"/>
                <a:sym typeface="Merriweather Sans"/>
              </a:rPr>
              <a:t> &lt; iostream &gt;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using </a:t>
            </a:r>
            <a:r>
              <a:rPr lang="en-US" sz="1800" b="0" i="0">
                <a:solidFill>
                  <a:srgbClr val="333333"/>
                </a:solidFill>
                <a:latin typeface="Merriweather Sans"/>
                <a:ea typeface="Merriweather Sans"/>
                <a:cs typeface="Merriweather Sans"/>
                <a:sym typeface="Merriweather Sans"/>
              </a:rPr>
              <a:t>namespace std;</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void</a:t>
            </a:r>
            <a:r>
              <a:rPr lang="en-US" sz="1800" b="0" i="0">
                <a:solidFill>
                  <a:srgbClr val="333333"/>
                </a:solidFill>
                <a:latin typeface="Merriweather Sans"/>
                <a:ea typeface="Merriweather Sans"/>
                <a:cs typeface="Merriweather Sans"/>
                <a:sym typeface="Merriweather Sans"/>
              </a:rPr>
              <a:t> fun(int x, int y)</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x = 20;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y = 10;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main()</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x = 10;</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fun</a:t>
            </a:r>
            <a:r>
              <a:rPr lang="en-US" sz="1800" b="0" i="0">
                <a:solidFill>
                  <a:srgbClr val="333333"/>
                </a:solidFill>
                <a:latin typeface="Merriweather Sans"/>
                <a:ea typeface="Merriweather Sans"/>
                <a:cs typeface="Merriweather Sans"/>
                <a:sym typeface="Merriweather Sans"/>
              </a:rPr>
              <a:t>(x, x);</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cout &lt;&lt; </a:t>
            </a:r>
            <a:r>
              <a:rPr lang="en-US" sz="1800" b="0" i="0">
                <a:solidFill>
                  <a:srgbClr val="CE0000"/>
                </a:solidFill>
                <a:latin typeface="Merriweather Sans"/>
                <a:ea typeface="Merriweather Sans"/>
                <a:cs typeface="Merriweather Sans"/>
                <a:sym typeface="Merriweather Sans"/>
              </a:rPr>
              <a:t>x</a:t>
            </a: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return</a:t>
            </a:r>
            <a:r>
              <a:rPr lang="en-US" sz="1800" b="0" i="0">
                <a:solidFill>
                  <a:srgbClr val="333333"/>
                </a:solidFill>
                <a:latin typeface="Merriweather Sans"/>
                <a:ea typeface="Merriweather Sans"/>
                <a:cs typeface="Merriweather Sans"/>
                <a:sym typeface="Merriweather Sans"/>
              </a:rPr>
              <a:t> 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114300" algn="l" rtl="0">
              <a:spcBef>
                <a:spcPts val="0"/>
              </a:spcBef>
              <a:spcAft>
                <a:spcPts val="0"/>
              </a:spcAft>
              <a:buClr>
                <a:srgbClr val="045482"/>
              </a:buClr>
              <a:buSzPts val="1800"/>
              <a:buFont typeface="Arial"/>
              <a:buChar char="•"/>
            </a:pPr>
            <a:r>
              <a:rPr lang="en-US" sz="1800" b="1" i="0" u="none" strike="noStrike">
                <a:solidFill>
                  <a:srgbClr val="045482"/>
                </a:solidFill>
                <a:latin typeface="Merriweather Sans"/>
                <a:ea typeface="Merriweather Sans"/>
                <a:cs typeface="Merriweather Sans"/>
                <a:sym typeface="Merriweather Sans"/>
              </a:rPr>
              <a:t>A.</a:t>
            </a:r>
            <a:r>
              <a:rPr lang="en-US" sz="1800" b="0" i="0" u="none" strike="noStrike">
                <a:solidFill>
                  <a:srgbClr val="045482"/>
                </a:solidFill>
                <a:latin typeface="Merriweather Sans"/>
                <a:ea typeface="Merriweather Sans"/>
                <a:cs typeface="Merriweather Sans"/>
                <a:sym typeface="Merriweather Sans"/>
              </a:rPr>
              <a:t> 10</a:t>
            </a:r>
            <a:endParaRPr sz="1800" b="0" i="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a:solidFill>
                  <a:srgbClr val="045482"/>
                </a:solidFill>
                <a:latin typeface="Merriweather Sans"/>
                <a:ea typeface="Merriweather Sans"/>
                <a:cs typeface="Merriweather Sans"/>
                <a:sym typeface="Merriweather Sans"/>
              </a:rPr>
              <a:t>B.</a:t>
            </a:r>
            <a:r>
              <a:rPr lang="en-US" sz="1800" b="0" i="0" u="none" strike="noStrike">
                <a:solidFill>
                  <a:srgbClr val="045482"/>
                </a:solidFill>
                <a:latin typeface="Merriweather Sans"/>
                <a:ea typeface="Merriweather Sans"/>
                <a:cs typeface="Merriweather Sans"/>
                <a:sym typeface="Merriweather Sans"/>
              </a:rPr>
              <a:t> 20</a:t>
            </a:r>
            <a:endParaRPr sz="1800" b="0" i="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a:solidFill>
                  <a:srgbClr val="045482"/>
                </a:solidFill>
                <a:latin typeface="Merriweather Sans"/>
                <a:ea typeface="Merriweather Sans"/>
                <a:cs typeface="Merriweather Sans"/>
                <a:sym typeface="Merriweather Sans"/>
              </a:rPr>
              <a:t>C.</a:t>
            </a:r>
            <a:r>
              <a:rPr lang="en-US" sz="1800" b="0" i="0" u="none" strike="noStrike">
                <a:solidFill>
                  <a:srgbClr val="045482"/>
                </a:solidFill>
                <a:latin typeface="Merriweather Sans"/>
                <a:ea typeface="Merriweather Sans"/>
                <a:cs typeface="Merriweather Sans"/>
                <a:sym typeface="Merriweather Sans"/>
              </a:rPr>
              <a:t> compile time error</a:t>
            </a:r>
            <a:endParaRPr sz="1800" b="0" i="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a:solidFill>
                  <a:srgbClr val="045482"/>
                </a:solidFill>
                <a:latin typeface="Merriweather Sans"/>
                <a:ea typeface="Merriweather Sans"/>
                <a:cs typeface="Merriweather Sans"/>
                <a:sym typeface="Merriweather Sans"/>
              </a:rPr>
              <a:t>D.</a:t>
            </a:r>
            <a:r>
              <a:rPr lang="en-US" sz="1800" b="0" i="0" u="none" strike="noStrike">
                <a:solidFill>
                  <a:srgbClr val="045482"/>
                </a:solidFill>
                <a:latin typeface="Merriweather Sans"/>
                <a:ea typeface="Merriweather Sans"/>
                <a:cs typeface="Merriweather Sans"/>
                <a:sym typeface="Merriweather Sans"/>
              </a:rPr>
              <a:t> none of the mentioned</a:t>
            </a:r>
            <a:endParaRPr sz="1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9"/>
          <p:cNvSpPr txBox="1"/>
          <p:nvPr/>
        </p:nvSpPr>
        <p:spPr>
          <a:xfrm>
            <a:off x="533400" y="533400"/>
            <a:ext cx="63246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
            </a:r>
            <a:br>
              <a:rPr lang="en-US" sz="1800" b="0" i="0">
                <a:solidFill>
                  <a:srgbClr val="333333"/>
                </a:solidFill>
                <a:latin typeface="Merriweather Sans"/>
                <a:ea typeface="Merriweather Sans"/>
                <a:cs typeface="Merriweather Sans"/>
                <a:sym typeface="Merriweather Sans"/>
              </a:rPr>
            </a:b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#include</a:t>
            </a:r>
            <a:r>
              <a:rPr lang="en-US" sz="1800" b="0" i="0">
                <a:solidFill>
                  <a:srgbClr val="333333"/>
                </a:solidFill>
                <a:latin typeface="Merriweather Sans"/>
                <a:ea typeface="Merriweather Sans"/>
                <a:cs typeface="Merriweather Sans"/>
                <a:sym typeface="Merriweather Sans"/>
              </a:rPr>
              <a:t> &lt; iostream &gt;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using </a:t>
            </a:r>
            <a:r>
              <a:rPr lang="en-US" sz="1800" b="0" i="0">
                <a:solidFill>
                  <a:srgbClr val="333333"/>
                </a:solidFill>
                <a:latin typeface="Merriweather Sans"/>
                <a:ea typeface="Merriweather Sans"/>
                <a:cs typeface="Merriweather Sans"/>
                <a:sym typeface="Merriweather Sans"/>
              </a:rPr>
              <a:t>namespace std;</a:t>
            </a:r>
            <a:endParaRPr/>
          </a:p>
          <a:p>
            <a:pPr marL="0" marR="0" lvl="0" indent="0" algn="l" rtl="0">
              <a:spcBef>
                <a:spcPts val="0"/>
              </a:spcBef>
              <a:spcAft>
                <a:spcPts val="0"/>
              </a:spcAft>
              <a:buNone/>
            </a:pPr>
            <a:r>
              <a:rPr lang="en-US" sz="180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fun(int x, int y)</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x = 20;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y = 10;</a:t>
            </a:r>
            <a:endParaRPr/>
          </a:p>
          <a:p>
            <a:pPr marL="0" marR="0" lvl="0" indent="0" algn="l" rtl="0">
              <a:spcBef>
                <a:spcPts val="0"/>
              </a:spcBef>
              <a:spcAft>
                <a:spcPts val="0"/>
              </a:spcAft>
              <a:buNone/>
            </a:pPr>
            <a:r>
              <a:rPr lang="en-US" sz="1800">
                <a:solidFill>
                  <a:srgbClr val="333333"/>
                </a:solidFill>
                <a:latin typeface="Merriweather Sans"/>
                <a:ea typeface="Merriweather Sans"/>
                <a:cs typeface="Merriweather Sans"/>
                <a:sym typeface="Merriweather Sans"/>
              </a:rPr>
              <a:t>return x;</a:t>
            </a: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main()</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x = 10;</a:t>
            </a:r>
            <a:endParaRPr/>
          </a:p>
          <a:p>
            <a:pPr marL="0" marR="0" lvl="0" indent="0" algn="l" rtl="0">
              <a:spcBef>
                <a:spcPts val="0"/>
              </a:spcBef>
              <a:spcAft>
                <a:spcPts val="0"/>
              </a:spcAft>
              <a:buNone/>
            </a:pPr>
            <a:r>
              <a:rPr lang="en-US" sz="1800">
                <a:solidFill>
                  <a:srgbClr val="0000FF"/>
                </a:solidFill>
                <a:latin typeface="Merriweather Sans"/>
                <a:ea typeface="Merriweather Sans"/>
                <a:cs typeface="Merriweather Sans"/>
                <a:sym typeface="Merriweather Sans"/>
              </a:rPr>
              <a:t>x</a:t>
            </a:r>
            <a:r>
              <a:rPr lang="en-US" sz="1800" b="0" i="0">
                <a:solidFill>
                  <a:srgbClr val="0000FF"/>
                </a:solidFill>
                <a:latin typeface="Merriweather Sans"/>
                <a:ea typeface="Merriweather Sans"/>
                <a:cs typeface="Merriweather Sans"/>
                <a:sym typeface="Merriweather Sans"/>
              </a:rPr>
              <a:t>=fun</a:t>
            </a:r>
            <a:r>
              <a:rPr lang="en-US" sz="1800" b="0" i="0">
                <a:solidFill>
                  <a:srgbClr val="333333"/>
                </a:solidFill>
                <a:latin typeface="Merriweather Sans"/>
                <a:ea typeface="Merriweather Sans"/>
                <a:cs typeface="Merriweather Sans"/>
                <a:sym typeface="Merriweather Sans"/>
              </a:rPr>
              <a:t>(x, x);</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cout &lt;&lt; </a:t>
            </a:r>
            <a:r>
              <a:rPr lang="en-US" sz="1800" b="0" i="0">
                <a:solidFill>
                  <a:srgbClr val="CE0000"/>
                </a:solidFill>
                <a:latin typeface="Merriweather Sans"/>
                <a:ea typeface="Merriweather Sans"/>
                <a:cs typeface="Merriweather Sans"/>
                <a:sym typeface="Merriweather Sans"/>
              </a:rPr>
              <a:t>x</a:t>
            </a: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return</a:t>
            </a:r>
            <a:r>
              <a:rPr lang="en-US" sz="1800" b="0" i="0">
                <a:solidFill>
                  <a:srgbClr val="333333"/>
                </a:solidFill>
                <a:latin typeface="Merriweather Sans"/>
                <a:ea typeface="Merriweather Sans"/>
                <a:cs typeface="Merriweather Sans"/>
                <a:sym typeface="Merriweather Sans"/>
              </a:rPr>
              <a:t> 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p:txBody>
      </p:sp>
      <p:sp>
        <p:nvSpPr>
          <p:cNvPr id="423" name="Google Shape;423;p59"/>
          <p:cNvSpPr txBox="1"/>
          <p:nvPr/>
        </p:nvSpPr>
        <p:spPr>
          <a:xfrm>
            <a:off x="3048000" y="2590800"/>
            <a:ext cx="6324600" cy="2677656"/>
          </a:xfrm>
          <a:prstGeom prst="rect">
            <a:avLst/>
          </a:prstGeom>
          <a:noFill/>
          <a:ln>
            <a:noFill/>
          </a:ln>
        </p:spPr>
        <p:txBody>
          <a:bodyPr spcFirstLastPara="1" wrap="square" lIns="91425" tIns="45700" rIns="91425" bIns="45700" anchor="t" anchorCtr="0">
            <a:spAutoFit/>
          </a:bodyPr>
          <a:lstStyle/>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no parameter and no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parameter and no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parameter and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without parameter and return 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Static member function</a:t>
            </a:r>
            <a:endParaRPr/>
          </a:p>
        </p:txBody>
      </p:sp>
      <p:sp>
        <p:nvSpPr>
          <p:cNvPr id="103" name="Google Shape;103;p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just" rtl="0">
              <a:lnSpc>
                <a:spcPct val="97000"/>
              </a:lnSpc>
              <a:spcBef>
                <a:spcPts val="0"/>
              </a:spcBef>
              <a:spcAft>
                <a:spcPts val="0"/>
              </a:spcAft>
              <a:buSzPts val="2900"/>
              <a:buFont typeface="Times New Roman"/>
              <a:buNone/>
            </a:pPr>
            <a:r>
              <a:rPr lang="en-US"/>
              <a:t>A static function can have access to </a:t>
            </a:r>
            <a:r>
              <a:rPr lang="en-US" b="1"/>
              <a:t>only</a:t>
            </a:r>
            <a:r>
              <a:rPr lang="en-US"/>
              <a:t> static members declared in </a:t>
            </a:r>
            <a:r>
              <a:rPr lang="en-US" b="1"/>
              <a:t>same</a:t>
            </a:r>
            <a:r>
              <a:rPr lang="en-US"/>
              <a:t> class</a:t>
            </a:r>
            <a:endParaRPr/>
          </a:p>
          <a:p>
            <a:pPr marL="309563" lvl="0" indent="-309563" algn="just" rtl="0">
              <a:lnSpc>
                <a:spcPct val="97000"/>
              </a:lnSpc>
              <a:spcBef>
                <a:spcPts val="1288"/>
              </a:spcBef>
              <a:spcAft>
                <a:spcPts val="0"/>
              </a:spcAft>
              <a:buSzPts val="2900"/>
              <a:buFont typeface="Times New Roman"/>
              <a:buNone/>
            </a:pPr>
            <a:r>
              <a:rPr lang="en-US"/>
              <a:t>Can be called using class name instead of objects</a:t>
            </a:r>
            <a:endParaRPr/>
          </a:p>
          <a:p>
            <a:pPr marL="309563" lvl="0" indent="-309563" algn="just" rtl="0">
              <a:lnSpc>
                <a:spcPct val="97000"/>
              </a:lnSpc>
              <a:spcBef>
                <a:spcPts val="1288"/>
              </a:spcBef>
              <a:spcAft>
                <a:spcPts val="0"/>
              </a:spcAft>
              <a:buSzPts val="2900"/>
              <a:buFont typeface="Times New Roman"/>
              <a:buNone/>
            </a:pPr>
            <a:r>
              <a:rPr lang="en-US"/>
              <a:t>		</a:t>
            </a:r>
            <a:r>
              <a:rPr lang="en-US">
                <a:solidFill>
                  <a:srgbClr val="FF0000"/>
                </a:solidFill>
              </a:rPr>
              <a:t>class-name :: function-name;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Argument passing techniques</a:t>
            </a:r>
            <a:endParaRPr/>
          </a:p>
        </p:txBody>
      </p:sp>
      <p:sp>
        <p:nvSpPr>
          <p:cNvPr id="429" name="Google Shape;429;p6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Pass/or Call By Value</a:t>
            </a:r>
            <a:endParaRPr/>
          </a:p>
          <a:p>
            <a:pPr marL="309563" lvl="0" indent="-309563" algn="l" rtl="0">
              <a:lnSpc>
                <a:spcPct val="97000"/>
              </a:lnSpc>
              <a:spcBef>
                <a:spcPts val="1288"/>
              </a:spcBef>
              <a:spcAft>
                <a:spcPts val="0"/>
              </a:spcAft>
              <a:buSzPts val="2900"/>
              <a:buChar char="•"/>
            </a:pPr>
            <a:r>
              <a:rPr lang="en-US">
                <a:solidFill>
                  <a:srgbClr val="083763"/>
                </a:solidFill>
              </a:rPr>
              <a:t>Pass/or Call By Pointer/Address</a:t>
            </a:r>
            <a:endParaRPr/>
          </a:p>
          <a:p>
            <a:pPr marL="309563" lvl="0" indent="-309563" algn="l" rtl="0">
              <a:lnSpc>
                <a:spcPct val="97000"/>
              </a:lnSpc>
              <a:spcBef>
                <a:spcPts val="1288"/>
              </a:spcBef>
              <a:spcAft>
                <a:spcPts val="0"/>
              </a:spcAft>
              <a:buSzPts val="2900"/>
              <a:buChar char="•"/>
            </a:pPr>
            <a:r>
              <a:rPr lang="en-US">
                <a:solidFill>
                  <a:srgbClr val="083763"/>
                </a:solidFill>
              </a:rPr>
              <a:t>Pass/or Call By Reference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Call  By Value</a:t>
            </a:r>
            <a:endParaRPr/>
          </a:p>
        </p:txBody>
      </p:sp>
      <p:sp>
        <p:nvSpPr>
          <p:cNvPr id="435" name="Google Shape;435;p6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It is a default mechanism for argument passing.</a:t>
            </a:r>
            <a:endParaRPr/>
          </a:p>
          <a:p>
            <a:pPr marL="309563" lvl="0" indent="-309563" algn="l" rtl="0">
              <a:lnSpc>
                <a:spcPct val="97000"/>
              </a:lnSpc>
              <a:spcBef>
                <a:spcPts val="1288"/>
              </a:spcBef>
              <a:spcAft>
                <a:spcPts val="0"/>
              </a:spcAft>
              <a:buSzPts val="2900"/>
              <a:buChar char="•"/>
            </a:pPr>
            <a:r>
              <a:rPr lang="en-US">
                <a:solidFill>
                  <a:srgbClr val="083763"/>
                </a:solidFill>
              </a:rPr>
              <a:t>Any changes made in the formal argument are not reflected back to actual argument, rather they remain local to the block which are  lost once the control is returned back to calling program</a:t>
            </a:r>
            <a:endParaRPr>
              <a:solidFill>
                <a:srgbClr val="083763"/>
              </a:solidFill>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EXAMPLE</a:t>
            </a:r>
            <a:endParaRPr/>
          </a:p>
        </p:txBody>
      </p:sp>
      <p:sp>
        <p:nvSpPr>
          <p:cNvPr id="441" name="Google Shape;441;p6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int main()</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a=10,b=20;</a:t>
            </a:r>
            <a:endParaRPr/>
          </a:p>
          <a:p>
            <a:pPr marL="309563" lvl="0" indent="-309563" algn="l" rtl="0">
              <a:lnSpc>
                <a:spcPct val="97000"/>
              </a:lnSpc>
              <a:spcBef>
                <a:spcPts val="0"/>
              </a:spcBef>
              <a:spcAft>
                <a:spcPts val="0"/>
              </a:spcAft>
              <a:buSzPts val="2900"/>
              <a:buFont typeface="Arial"/>
              <a:buNone/>
            </a:pPr>
            <a:r>
              <a:rPr lang="en-US"/>
              <a:t>void swap(int,int);</a:t>
            </a:r>
            <a:endParaRPr/>
          </a:p>
          <a:p>
            <a:pPr marL="309563" lvl="0" indent="-309563" algn="l" rtl="0">
              <a:lnSpc>
                <a:spcPct val="97000"/>
              </a:lnSpc>
              <a:spcBef>
                <a:spcPts val="0"/>
              </a:spcBef>
              <a:spcAft>
                <a:spcPts val="0"/>
              </a:spcAft>
              <a:buSzPts val="2900"/>
              <a:buFont typeface="Arial"/>
              <a:buNone/>
            </a:pPr>
            <a:r>
              <a:rPr lang="en-US"/>
              <a:t>Cout&lt;&lt;“before function calling”&lt;&lt;a&lt;&lt;b;</a:t>
            </a:r>
            <a:endParaRPr/>
          </a:p>
          <a:p>
            <a:pPr marL="309563" lvl="0" indent="-309563" algn="l" rtl="0">
              <a:lnSpc>
                <a:spcPct val="97000"/>
              </a:lnSpc>
              <a:spcBef>
                <a:spcPts val="0"/>
              </a:spcBef>
              <a:spcAft>
                <a:spcPts val="0"/>
              </a:spcAft>
              <a:buSzPts val="2900"/>
              <a:buFont typeface="Arial"/>
              <a:buNone/>
            </a:pPr>
            <a:r>
              <a:rPr lang="en-US"/>
              <a:t>swap(a,b);</a:t>
            </a:r>
            <a:endParaRPr/>
          </a:p>
          <a:p>
            <a:pPr marL="309563" lvl="0" indent="-309563" algn="l" rtl="0">
              <a:lnSpc>
                <a:spcPct val="97000"/>
              </a:lnSpc>
              <a:spcBef>
                <a:spcPts val="0"/>
              </a:spcBef>
              <a:spcAft>
                <a:spcPts val="0"/>
              </a:spcAft>
              <a:buSzPts val="2900"/>
              <a:buFont typeface="Arial"/>
              <a:buNone/>
            </a:pPr>
            <a:r>
              <a:rPr lang="en-US"/>
              <a:t>Cout&lt;&lt;“after function calling”&lt;&lt;a&lt;&lt;b;</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47" name="Google Shape;447;p6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void swap(int x,int y)</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z;</a:t>
            </a:r>
            <a:endParaRPr/>
          </a:p>
          <a:p>
            <a:pPr marL="309563" lvl="0" indent="-309563" algn="l" rtl="0">
              <a:lnSpc>
                <a:spcPct val="97000"/>
              </a:lnSpc>
              <a:spcBef>
                <a:spcPts val="0"/>
              </a:spcBef>
              <a:spcAft>
                <a:spcPts val="0"/>
              </a:spcAft>
              <a:buSzPts val="2900"/>
              <a:buFont typeface="Arial"/>
              <a:buNone/>
            </a:pPr>
            <a:r>
              <a:rPr lang="en-US"/>
              <a:t>z=x;</a:t>
            </a:r>
            <a:endParaRPr/>
          </a:p>
          <a:p>
            <a:pPr marL="309563" lvl="0" indent="-309563" algn="l" rtl="0">
              <a:lnSpc>
                <a:spcPct val="97000"/>
              </a:lnSpc>
              <a:spcBef>
                <a:spcPts val="0"/>
              </a:spcBef>
              <a:spcAft>
                <a:spcPts val="0"/>
              </a:spcAft>
              <a:buSzPts val="2900"/>
              <a:buFont typeface="Arial"/>
              <a:buNone/>
            </a:pPr>
            <a:r>
              <a:rPr lang="en-US"/>
              <a:t>x=y;</a:t>
            </a:r>
            <a:endParaRPr/>
          </a:p>
          <a:p>
            <a:pPr marL="309563" lvl="0" indent="-309563" algn="l" rtl="0">
              <a:lnSpc>
                <a:spcPct val="97000"/>
              </a:lnSpc>
              <a:spcBef>
                <a:spcPts val="0"/>
              </a:spcBef>
              <a:spcAft>
                <a:spcPts val="0"/>
              </a:spcAft>
              <a:buSzPts val="2900"/>
              <a:buFont typeface="Arial"/>
              <a:buNone/>
            </a:pPr>
            <a:r>
              <a:rPr lang="en-US"/>
              <a:t>y=z;</a:t>
            </a:r>
            <a:endParaRPr/>
          </a:p>
          <a:p>
            <a:pPr marL="309563" lvl="0" indent="-309563" algn="l" rtl="0">
              <a:lnSpc>
                <a:spcPct val="97000"/>
              </a:lnSpc>
              <a:spcBef>
                <a:spcPts val="0"/>
              </a:spcBef>
              <a:spcAft>
                <a:spcPts val="0"/>
              </a:spcAft>
              <a:buSzPts val="2900"/>
              <a:buFont typeface="Arial"/>
              <a:buNone/>
            </a:pPr>
            <a:r>
              <a:rPr lang="en-US"/>
              <a:t>Cout&lt;&lt;“value is”&lt;&lt;x&lt;&lt;y;</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53" name="Google Shape;453;p6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Font typeface="Arial"/>
              <a:buNone/>
            </a:pPr>
            <a:r>
              <a:rPr lang="en-US">
                <a:solidFill>
                  <a:srgbClr val="083763"/>
                </a:solidFill>
              </a:rPr>
              <a:t>Output:</a:t>
            </a:r>
            <a:endParaRPr/>
          </a:p>
          <a:p>
            <a:pPr marL="309563" lvl="0" indent="-309563" algn="l" rtl="0">
              <a:lnSpc>
                <a:spcPct val="97000"/>
              </a:lnSpc>
              <a:spcBef>
                <a:spcPts val="1288"/>
              </a:spcBef>
              <a:spcAft>
                <a:spcPts val="0"/>
              </a:spcAft>
              <a:buSzPts val="2900"/>
              <a:buFont typeface="Arial"/>
              <a:buNone/>
            </a:pPr>
            <a:r>
              <a:rPr lang="en-US">
                <a:solidFill>
                  <a:srgbClr val="083763"/>
                </a:solidFill>
              </a:rPr>
              <a:t>before function calling a=10 b=20</a:t>
            </a:r>
            <a:endParaRPr/>
          </a:p>
          <a:p>
            <a:pPr marL="309563" lvl="0" indent="-309563" algn="l" rtl="0">
              <a:lnSpc>
                <a:spcPct val="97000"/>
              </a:lnSpc>
              <a:spcBef>
                <a:spcPts val="1288"/>
              </a:spcBef>
              <a:spcAft>
                <a:spcPts val="0"/>
              </a:spcAft>
              <a:buSzPts val="2900"/>
              <a:buFont typeface="Arial"/>
              <a:buNone/>
            </a:pPr>
            <a:r>
              <a:rPr lang="en-US">
                <a:solidFill>
                  <a:srgbClr val="083763"/>
                </a:solidFill>
              </a:rPr>
              <a:t>value of x=20 and y= 10 </a:t>
            </a:r>
            <a:endParaRPr/>
          </a:p>
          <a:p>
            <a:pPr marL="309563" lvl="0" indent="-309563" algn="l" rtl="0">
              <a:lnSpc>
                <a:spcPct val="97000"/>
              </a:lnSpc>
              <a:spcBef>
                <a:spcPts val="1288"/>
              </a:spcBef>
              <a:spcAft>
                <a:spcPts val="0"/>
              </a:spcAft>
              <a:buSzPts val="2900"/>
              <a:buFont typeface="Arial"/>
              <a:buNone/>
            </a:pPr>
            <a:r>
              <a:rPr lang="en-US">
                <a:solidFill>
                  <a:srgbClr val="083763"/>
                </a:solidFill>
              </a:rPr>
              <a:t>after function calling a=10 b=20 </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Call  By pointer/address</a:t>
            </a:r>
            <a:endParaRPr/>
          </a:p>
        </p:txBody>
      </p:sp>
      <p:sp>
        <p:nvSpPr>
          <p:cNvPr id="459" name="Google Shape;459;p6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just" rtl="0">
              <a:lnSpc>
                <a:spcPct val="97000"/>
              </a:lnSpc>
              <a:spcBef>
                <a:spcPts val="0"/>
              </a:spcBef>
              <a:spcAft>
                <a:spcPts val="0"/>
              </a:spcAft>
              <a:buSzPts val="2900"/>
              <a:buChar char="•"/>
            </a:pPr>
            <a:r>
              <a:rPr lang="en-US">
                <a:solidFill>
                  <a:srgbClr val="083763"/>
                </a:solidFill>
              </a:rPr>
              <a:t>In this instead of passing value, address are passed.</a:t>
            </a:r>
            <a:endParaRPr/>
          </a:p>
          <a:p>
            <a:pPr marL="309563" lvl="0" indent="-309563" algn="just" rtl="0">
              <a:lnSpc>
                <a:spcPct val="97000"/>
              </a:lnSpc>
              <a:spcBef>
                <a:spcPts val="1288"/>
              </a:spcBef>
              <a:spcAft>
                <a:spcPts val="0"/>
              </a:spcAft>
              <a:buSzPts val="2900"/>
              <a:buChar char="•"/>
            </a:pPr>
            <a:r>
              <a:rPr lang="en-US">
                <a:solidFill>
                  <a:srgbClr val="083763"/>
                </a:solidFill>
              </a:rPr>
              <a:t>Here formal arguments are pointers to the actual arguments</a:t>
            </a:r>
            <a:endParaRPr/>
          </a:p>
          <a:p>
            <a:pPr marL="309563" lvl="0" indent="-309563" algn="just" rtl="0">
              <a:lnSpc>
                <a:spcPct val="97000"/>
              </a:lnSpc>
              <a:spcBef>
                <a:spcPts val="1288"/>
              </a:spcBef>
              <a:spcAft>
                <a:spcPts val="0"/>
              </a:spcAft>
              <a:buSzPts val="2900"/>
              <a:buChar char="•"/>
            </a:pPr>
            <a:r>
              <a:rPr lang="en-US">
                <a:solidFill>
                  <a:srgbClr val="083763"/>
                </a:solidFill>
              </a:rPr>
              <a:t>Hence change made in the argument are permanent.</a:t>
            </a:r>
            <a:endParaRPr>
              <a:solidFill>
                <a:srgbClr val="083763"/>
              </a:solidFill>
            </a:endParaRPr>
          </a:p>
          <a:p>
            <a:pPr marL="309563" lvl="0" indent="-125413" algn="just"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65" name="Google Shape;465;p6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int main()</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a=10 ,b=25;</a:t>
            </a:r>
            <a:endParaRPr/>
          </a:p>
          <a:p>
            <a:pPr marL="309563" lvl="0" indent="-309563" algn="l" rtl="0">
              <a:lnSpc>
                <a:spcPct val="97000"/>
              </a:lnSpc>
              <a:spcBef>
                <a:spcPts val="0"/>
              </a:spcBef>
              <a:spcAft>
                <a:spcPts val="0"/>
              </a:spcAft>
              <a:buSzPts val="2900"/>
              <a:buFont typeface="Arial"/>
              <a:buNone/>
            </a:pPr>
            <a:r>
              <a:rPr lang="en-US"/>
              <a:t>void swap(int *,int *);</a:t>
            </a:r>
            <a:endParaRPr/>
          </a:p>
          <a:p>
            <a:pPr marL="309563" lvl="0" indent="-309563" algn="l" rtl="0">
              <a:lnSpc>
                <a:spcPct val="97000"/>
              </a:lnSpc>
              <a:spcBef>
                <a:spcPts val="0"/>
              </a:spcBef>
              <a:spcAft>
                <a:spcPts val="0"/>
              </a:spcAft>
              <a:buSzPts val="2900"/>
              <a:buFont typeface="Arial"/>
              <a:buNone/>
            </a:pPr>
            <a:r>
              <a:rPr lang="en-US"/>
              <a:t>Cout&lt;&lt;“before function calling”&lt;&lt;a&lt;&lt;b;</a:t>
            </a:r>
            <a:endParaRPr/>
          </a:p>
          <a:p>
            <a:pPr marL="309563" lvl="0" indent="-309563" algn="l" rtl="0">
              <a:lnSpc>
                <a:spcPct val="97000"/>
              </a:lnSpc>
              <a:spcBef>
                <a:spcPts val="0"/>
              </a:spcBef>
              <a:spcAft>
                <a:spcPts val="0"/>
              </a:spcAft>
              <a:buSzPts val="2900"/>
              <a:buFont typeface="Arial"/>
              <a:buNone/>
            </a:pPr>
            <a:r>
              <a:rPr lang="en-US"/>
              <a:t>swap(&amp;a,&amp;b);</a:t>
            </a:r>
            <a:endParaRPr/>
          </a:p>
          <a:p>
            <a:pPr marL="309563" lvl="0" indent="-309563" algn="l" rtl="0">
              <a:lnSpc>
                <a:spcPct val="97000"/>
              </a:lnSpc>
              <a:spcBef>
                <a:spcPts val="0"/>
              </a:spcBef>
              <a:spcAft>
                <a:spcPts val="0"/>
              </a:spcAft>
              <a:buSzPts val="2900"/>
              <a:buFont typeface="Noto Sans Symbols"/>
              <a:buNone/>
            </a:pPr>
            <a:r>
              <a:rPr lang="en-US"/>
              <a:t>Cout&lt;&lt;“after function calling”&lt;&lt;a&lt;&lt;b;</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71" name="Google Shape;471;p67"/>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dirty="0"/>
              <a:t>void swap(</a:t>
            </a:r>
            <a:r>
              <a:rPr lang="en-US" dirty="0" err="1"/>
              <a:t>int</a:t>
            </a:r>
            <a:r>
              <a:rPr lang="en-US" dirty="0"/>
              <a:t> *x</a:t>
            </a:r>
            <a:r>
              <a:rPr lang="en-US" dirty="0" smtClean="0"/>
              <a:t>,  </a:t>
            </a:r>
            <a:r>
              <a:rPr lang="en-US" dirty="0" err="1" smtClean="0"/>
              <a:t>int</a:t>
            </a:r>
            <a:r>
              <a:rPr lang="en-US" dirty="0" smtClean="0"/>
              <a:t> </a:t>
            </a:r>
            <a:r>
              <a:rPr lang="en-US" dirty="0"/>
              <a:t>*y)</a:t>
            </a:r>
            <a:endParaRPr dirty="0"/>
          </a:p>
          <a:p>
            <a:pPr marL="309563" lvl="0" indent="-309563" algn="l" rtl="0">
              <a:lnSpc>
                <a:spcPct val="97000"/>
              </a:lnSpc>
              <a:spcBef>
                <a:spcPts val="0"/>
              </a:spcBef>
              <a:spcAft>
                <a:spcPts val="0"/>
              </a:spcAft>
              <a:buSzPts val="2900"/>
              <a:buFont typeface="Arial"/>
              <a:buNone/>
            </a:pPr>
            <a:r>
              <a:rPr lang="en-US" dirty="0"/>
              <a:t>{</a:t>
            </a:r>
            <a:endParaRPr dirty="0"/>
          </a:p>
          <a:p>
            <a:pPr marL="309563" lvl="0" indent="-309563" algn="l" rtl="0">
              <a:lnSpc>
                <a:spcPct val="97000"/>
              </a:lnSpc>
              <a:spcBef>
                <a:spcPts val="0"/>
              </a:spcBef>
              <a:spcAft>
                <a:spcPts val="0"/>
              </a:spcAft>
              <a:buSzPts val="2900"/>
              <a:buFont typeface="Arial"/>
              <a:buNone/>
            </a:pPr>
            <a:r>
              <a:rPr lang="en-US" dirty="0" err="1"/>
              <a:t>int</a:t>
            </a:r>
            <a:r>
              <a:rPr lang="en-US" dirty="0"/>
              <a:t> z;</a:t>
            </a:r>
            <a:endParaRPr dirty="0"/>
          </a:p>
          <a:p>
            <a:pPr marL="309563" lvl="0" indent="-309563" algn="l" rtl="0">
              <a:lnSpc>
                <a:spcPct val="97000"/>
              </a:lnSpc>
              <a:spcBef>
                <a:spcPts val="0"/>
              </a:spcBef>
              <a:spcAft>
                <a:spcPts val="0"/>
              </a:spcAft>
              <a:buSzPts val="2900"/>
              <a:buFont typeface="Arial"/>
              <a:buNone/>
            </a:pPr>
            <a:r>
              <a:rPr lang="en-US" dirty="0"/>
              <a:t>z=*x;</a:t>
            </a:r>
            <a:endParaRPr dirty="0"/>
          </a:p>
          <a:p>
            <a:pPr marL="309563" lvl="0" indent="-309563" algn="l" rtl="0">
              <a:lnSpc>
                <a:spcPct val="97000"/>
              </a:lnSpc>
              <a:spcBef>
                <a:spcPts val="0"/>
              </a:spcBef>
              <a:spcAft>
                <a:spcPts val="0"/>
              </a:spcAft>
              <a:buSzPts val="2900"/>
              <a:buFont typeface="Arial"/>
              <a:buNone/>
            </a:pPr>
            <a:r>
              <a:rPr lang="en-US" dirty="0"/>
              <a:t>*x=*y;</a:t>
            </a:r>
            <a:endParaRPr dirty="0"/>
          </a:p>
          <a:p>
            <a:pPr marL="309563" lvl="0" indent="-309563" algn="l" rtl="0">
              <a:lnSpc>
                <a:spcPct val="97000"/>
              </a:lnSpc>
              <a:spcBef>
                <a:spcPts val="0"/>
              </a:spcBef>
              <a:spcAft>
                <a:spcPts val="0"/>
              </a:spcAft>
              <a:buSzPts val="2900"/>
              <a:buFont typeface="Arial"/>
              <a:buNone/>
            </a:pPr>
            <a:r>
              <a:rPr lang="en-US" dirty="0"/>
              <a:t>*y=z;</a:t>
            </a:r>
            <a:endParaRPr dirty="0"/>
          </a:p>
          <a:p>
            <a:pPr marL="309563" lvl="0" indent="-309563" algn="l" rtl="0">
              <a:lnSpc>
                <a:spcPct val="97000"/>
              </a:lnSpc>
              <a:spcBef>
                <a:spcPts val="0"/>
              </a:spcBef>
              <a:spcAft>
                <a:spcPts val="0"/>
              </a:spcAft>
              <a:buSzPts val="2900"/>
              <a:buFont typeface="Arial"/>
              <a:buNone/>
            </a:pPr>
            <a:r>
              <a:rPr lang="en-US" dirty="0" err="1"/>
              <a:t>Cout</a:t>
            </a:r>
            <a:r>
              <a:rPr lang="en-US" dirty="0"/>
              <a:t>&lt;&lt;“value is”&lt;&lt;*x&lt;&lt;*y</a:t>
            </a:r>
            <a:r>
              <a:rPr lang="en-US" dirty="0" smtClean="0"/>
              <a:t>;</a:t>
            </a:r>
            <a:r>
              <a:rPr lang="en-IN" dirty="0" smtClean="0"/>
              <a:t>    </a:t>
            </a:r>
            <a:endParaRPr dirty="0"/>
          </a:p>
          <a:p>
            <a:pPr marL="309563" lvl="0" indent="-309563" algn="l" rtl="0">
              <a:lnSpc>
                <a:spcPct val="97000"/>
              </a:lnSpc>
              <a:spcBef>
                <a:spcPts val="0"/>
              </a:spcBef>
              <a:spcAft>
                <a:spcPts val="0"/>
              </a:spcAft>
              <a:buSzPts val="2900"/>
              <a:buFont typeface="Arial"/>
              <a:buNone/>
            </a:pPr>
            <a:r>
              <a:rPr lang="en-US" dirty="0"/>
              <a:t>}</a:t>
            </a:r>
            <a:endParaRPr dirty="0"/>
          </a:p>
          <a:p>
            <a:pPr marL="309563" lvl="0" indent="-125413" algn="l" rtl="0">
              <a:lnSpc>
                <a:spcPct val="97000"/>
              </a:lnSpc>
              <a:spcBef>
                <a:spcPts val="0"/>
              </a:spcBef>
              <a:spcAft>
                <a:spcPts val="0"/>
              </a:spcAft>
              <a:buSzPts val="2900"/>
              <a:buNone/>
            </a:pPr>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77" name="Google Shape;477;p68"/>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Font typeface="Arial"/>
              <a:buNone/>
            </a:pPr>
            <a:r>
              <a:rPr lang="en-US">
                <a:solidFill>
                  <a:srgbClr val="083763"/>
                </a:solidFill>
              </a:rPr>
              <a:t>Output:</a:t>
            </a:r>
            <a:endParaRPr/>
          </a:p>
          <a:p>
            <a:pPr marL="309563" lvl="0" indent="-309563" algn="l" rtl="0">
              <a:lnSpc>
                <a:spcPct val="97000"/>
              </a:lnSpc>
              <a:spcBef>
                <a:spcPts val="1288"/>
              </a:spcBef>
              <a:spcAft>
                <a:spcPts val="0"/>
              </a:spcAft>
              <a:buSzPts val="2900"/>
              <a:buFont typeface="Arial"/>
              <a:buNone/>
            </a:pPr>
            <a:endParaRPr>
              <a:solidFill>
                <a:srgbClr val="083763"/>
              </a:solidFill>
            </a:endParaRPr>
          </a:p>
          <a:p>
            <a:pPr marL="309563" lvl="0" indent="-309563" algn="l" rtl="0">
              <a:lnSpc>
                <a:spcPct val="97000"/>
              </a:lnSpc>
              <a:spcBef>
                <a:spcPts val="1288"/>
              </a:spcBef>
              <a:spcAft>
                <a:spcPts val="0"/>
              </a:spcAft>
              <a:buSzPts val="2900"/>
              <a:buFont typeface="Arial"/>
              <a:buNone/>
            </a:pPr>
            <a:r>
              <a:rPr lang="en-US">
                <a:solidFill>
                  <a:srgbClr val="083763"/>
                </a:solidFill>
              </a:rPr>
              <a:t>before function calling a= 10 b= 25</a:t>
            </a:r>
            <a:endParaRPr/>
          </a:p>
          <a:p>
            <a:pPr marL="309563" lvl="0" indent="-309563" algn="l" rtl="0">
              <a:lnSpc>
                <a:spcPct val="97000"/>
              </a:lnSpc>
              <a:spcBef>
                <a:spcPts val="1288"/>
              </a:spcBef>
              <a:spcAft>
                <a:spcPts val="0"/>
              </a:spcAft>
              <a:buSzPts val="2900"/>
              <a:buFont typeface="Arial"/>
              <a:buNone/>
            </a:pPr>
            <a:r>
              <a:rPr lang="en-US">
                <a:solidFill>
                  <a:srgbClr val="083763"/>
                </a:solidFill>
              </a:rPr>
              <a:t>value of x=25 and y=10 </a:t>
            </a:r>
            <a:endParaRPr/>
          </a:p>
          <a:p>
            <a:pPr marL="309563" lvl="0" indent="-309563" algn="l" rtl="0">
              <a:lnSpc>
                <a:spcPct val="97000"/>
              </a:lnSpc>
              <a:spcBef>
                <a:spcPts val="1288"/>
              </a:spcBef>
              <a:spcAft>
                <a:spcPts val="0"/>
              </a:spcAft>
              <a:buSzPts val="2900"/>
              <a:buFont typeface="Arial"/>
              <a:buNone/>
            </a:pPr>
            <a:r>
              <a:rPr lang="en-US">
                <a:solidFill>
                  <a:srgbClr val="083763"/>
                </a:solidFill>
              </a:rPr>
              <a:t>after function calling a=25 b= 10 </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Call By Reference(</a:t>
            </a:r>
            <a:r>
              <a:rPr lang="en-US" sz="2800"/>
              <a:t>Using Reference Variables </a:t>
            </a:r>
            <a:br>
              <a:rPr lang="en-US" sz="2800"/>
            </a:br>
            <a:r>
              <a:rPr lang="en-US" sz="2800"/>
              <a:t>with Functions)</a:t>
            </a:r>
            <a:endParaRPr/>
          </a:p>
        </p:txBody>
      </p:sp>
      <p:sp>
        <p:nvSpPr>
          <p:cNvPr id="483" name="Google Shape;483;p69"/>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120000"/>
              </a:lnSpc>
              <a:spcBef>
                <a:spcPts val="0"/>
              </a:spcBef>
              <a:spcAft>
                <a:spcPts val="0"/>
              </a:spcAft>
              <a:buSzPts val="2900"/>
              <a:buChar char="•"/>
            </a:pPr>
            <a:r>
              <a:rPr lang="en-US" b="1"/>
              <a:t>To create a second name for a variable in a program, you can generate an alias, or an alternate name</a:t>
            </a:r>
            <a:endParaRPr/>
          </a:p>
          <a:p>
            <a:pPr marL="309563" lvl="0" indent="-309563" algn="l" rtl="0">
              <a:lnSpc>
                <a:spcPct val="120000"/>
              </a:lnSpc>
              <a:spcBef>
                <a:spcPts val="5800"/>
              </a:spcBef>
              <a:spcAft>
                <a:spcPts val="0"/>
              </a:spcAft>
              <a:buSzPts val="2900"/>
              <a:buChar char="•"/>
            </a:pPr>
            <a:r>
              <a:rPr lang="en-US" b="1"/>
              <a:t>In C++ a variable that acts as an alias for another variable is called </a:t>
            </a:r>
            <a:r>
              <a:rPr lang="en-US" b="1">
                <a:solidFill>
                  <a:srgbClr val="FF0000"/>
                </a:solidFill>
              </a:rPr>
              <a:t>a reference variable,</a:t>
            </a:r>
            <a:r>
              <a:rPr lang="en-US" b="1"/>
              <a:t> or simply a reference</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body" idx="1"/>
          </p:nvPr>
        </p:nvSpPr>
        <p:spPr>
          <a:xfrm>
            <a:off x="449263" y="147638"/>
            <a:ext cx="3886200" cy="6400800"/>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600"/>
              <a:buFont typeface="Times New Roman"/>
              <a:buNone/>
            </a:pPr>
            <a:r>
              <a:rPr lang="en-US" sz="1600"/>
              <a:t>class test</a:t>
            </a:r>
            <a:endParaRPr/>
          </a:p>
          <a:p>
            <a:pPr marL="309563" lvl="0" indent="-309563" algn="l" rtl="0">
              <a:lnSpc>
                <a:spcPct val="97000"/>
              </a:lnSpc>
              <a:spcBef>
                <a:spcPts val="1288"/>
              </a:spcBef>
              <a:spcAft>
                <a:spcPts val="0"/>
              </a:spcAft>
              <a:buSzPts val="1600"/>
              <a:buFont typeface="Times New Roman"/>
              <a:buNone/>
            </a:pPr>
            <a:r>
              <a:rPr lang="en-US" sz="1600"/>
              <a:t>{</a:t>
            </a:r>
            <a:endParaRPr/>
          </a:p>
          <a:p>
            <a:pPr marL="309563" lvl="0" indent="-309563" algn="l" rtl="0">
              <a:lnSpc>
                <a:spcPct val="97000"/>
              </a:lnSpc>
              <a:spcBef>
                <a:spcPts val="1288"/>
              </a:spcBef>
              <a:spcAft>
                <a:spcPts val="0"/>
              </a:spcAft>
              <a:buSzPts val="1600"/>
              <a:buFont typeface="Times New Roman"/>
              <a:buNone/>
            </a:pPr>
            <a:r>
              <a:rPr lang="en-US" sz="1600"/>
              <a:t>int code;</a:t>
            </a:r>
            <a:endParaRPr/>
          </a:p>
          <a:p>
            <a:pPr marL="309563" lvl="0" indent="-309563" algn="l" rtl="0">
              <a:lnSpc>
                <a:spcPct val="97000"/>
              </a:lnSpc>
              <a:spcBef>
                <a:spcPts val="1288"/>
              </a:spcBef>
              <a:spcAft>
                <a:spcPts val="0"/>
              </a:spcAft>
              <a:buSzPts val="1600"/>
              <a:buFont typeface="Times New Roman"/>
              <a:buNone/>
            </a:pPr>
            <a:r>
              <a:rPr lang="en-US" sz="1600" b="1"/>
              <a:t>static</a:t>
            </a:r>
            <a:r>
              <a:rPr lang="en-US" sz="1600"/>
              <a:t> int count;</a:t>
            </a:r>
            <a:endParaRPr/>
          </a:p>
          <a:p>
            <a:pPr marL="309563" lvl="0" indent="-309563" algn="l" rtl="0">
              <a:lnSpc>
                <a:spcPct val="97000"/>
              </a:lnSpc>
              <a:spcBef>
                <a:spcPts val="1288"/>
              </a:spcBef>
              <a:spcAft>
                <a:spcPts val="0"/>
              </a:spcAft>
              <a:buSzPts val="1600"/>
              <a:buFont typeface="Times New Roman"/>
              <a:buNone/>
            </a:pPr>
            <a:r>
              <a:rPr lang="en-US" sz="1600" b="1"/>
              <a:t>public</a:t>
            </a:r>
            <a:r>
              <a:rPr lang="en-US" sz="1600"/>
              <a:t>:</a:t>
            </a:r>
            <a:endParaRPr/>
          </a:p>
          <a:p>
            <a:pPr marL="309563" lvl="0" indent="-309563" algn="l" rtl="0">
              <a:lnSpc>
                <a:spcPct val="97000"/>
              </a:lnSpc>
              <a:spcBef>
                <a:spcPts val="1288"/>
              </a:spcBef>
              <a:spcAft>
                <a:spcPts val="0"/>
              </a:spcAft>
              <a:buSzPts val="1600"/>
              <a:buFont typeface="Times New Roman"/>
              <a:buNone/>
            </a:pPr>
            <a:r>
              <a:rPr lang="en-US" sz="1600"/>
              <a:t>       void setcode()</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code= ++count;</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void showcode()</a:t>
            </a:r>
            <a:endParaRPr/>
          </a:p>
          <a:p>
            <a:pPr marL="309563" lvl="0" indent="-309563" algn="l" rtl="0">
              <a:lnSpc>
                <a:spcPct val="97000"/>
              </a:lnSpc>
              <a:spcBef>
                <a:spcPts val="1288"/>
              </a:spcBef>
              <a:spcAft>
                <a:spcPts val="0"/>
              </a:spcAft>
              <a:buSzPts val="1600"/>
              <a:buFont typeface="Times New Roman"/>
              <a:buNone/>
            </a:pPr>
            <a:r>
              <a:rPr lang="en-US" sz="1600"/>
              <a:t>        {    </a:t>
            </a:r>
            <a:endParaRPr/>
          </a:p>
          <a:p>
            <a:pPr marL="309563" lvl="0" indent="-309563" algn="l" rtl="0">
              <a:lnSpc>
                <a:spcPct val="97000"/>
              </a:lnSpc>
              <a:spcBef>
                <a:spcPts val="1288"/>
              </a:spcBef>
              <a:spcAft>
                <a:spcPts val="0"/>
              </a:spcAft>
              <a:buSzPts val="1600"/>
              <a:buFont typeface="Times New Roman"/>
              <a:buNone/>
            </a:pPr>
            <a:r>
              <a:rPr lang="en-US" sz="1600"/>
              <a:t>        cout&lt;&lt;"Code: "&lt;&lt;code&lt;&lt;endl;</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a:t>
            </a:r>
            <a:r>
              <a:rPr lang="en-US" sz="1600" b="1"/>
              <a:t>static</a:t>
            </a:r>
            <a:r>
              <a:rPr lang="en-US" sz="1600"/>
              <a:t> void showcount()</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cout&lt;&lt;"Count: "&lt;&lt;count&lt;&lt;endl;</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a:t>
            </a:r>
            <a:endParaRPr/>
          </a:p>
        </p:txBody>
      </p:sp>
      <p:sp>
        <p:nvSpPr>
          <p:cNvPr id="109" name="Google Shape;109;p7"/>
          <p:cNvSpPr txBox="1">
            <a:spLocks noGrp="1"/>
          </p:cNvSpPr>
          <p:nvPr>
            <p:ph type="body" idx="2"/>
          </p:nvPr>
        </p:nvSpPr>
        <p:spPr>
          <a:xfrm>
            <a:off x="4845050" y="304800"/>
            <a:ext cx="3886200" cy="6248400"/>
          </a:xfrm>
          <a:prstGeom prst="rect">
            <a:avLst/>
          </a:prstGeom>
          <a:noFill/>
          <a:ln>
            <a:noFill/>
          </a:ln>
        </p:spPr>
        <p:txBody>
          <a:bodyPr spcFirstLastPara="1" wrap="square" lIns="0" tIns="157400" rIns="0" bIns="0" anchor="t" anchorCtr="0">
            <a:normAutofit fontScale="77500" lnSpcReduction="20000"/>
          </a:bodyPr>
          <a:lstStyle/>
          <a:p>
            <a:pPr marL="309563" lvl="0" indent="-309563" algn="l" rtl="0">
              <a:lnSpc>
                <a:spcPct val="97000"/>
              </a:lnSpc>
              <a:spcBef>
                <a:spcPts val="0"/>
              </a:spcBef>
              <a:spcAft>
                <a:spcPts val="0"/>
              </a:spcAft>
              <a:buSzPct val="100000"/>
              <a:buFont typeface="Times New Roman"/>
              <a:buNone/>
            </a:pPr>
            <a:r>
              <a:rPr lang="en-US"/>
              <a:t>int test :: count;</a:t>
            </a:r>
            <a:endParaRPr/>
          </a:p>
          <a:p>
            <a:pPr marL="309563" lvl="0" indent="-309563" algn="l" rtl="0">
              <a:lnSpc>
                <a:spcPct val="97000"/>
              </a:lnSpc>
              <a:spcBef>
                <a:spcPts val="1288"/>
              </a:spcBef>
              <a:spcAft>
                <a:spcPts val="0"/>
              </a:spcAft>
              <a:buSzPct val="100000"/>
              <a:buFont typeface="Times New Roman"/>
              <a:buNone/>
            </a:pPr>
            <a:r>
              <a:rPr lang="en-US"/>
              <a:t>   int main()</a:t>
            </a:r>
            <a:endParaRPr/>
          </a:p>
          <a:p>
            <a:pPr marL="309563" lvl="0" indent="-309563" algn="l" rtl="0">
              <a:lnSpc>
                <a:spcPct val="97000"/>
              </a:lnSpc>
              <a:spcBef>
                <a:spcPts val="1288"/>
              </a:spcBef>
              <a:spcAft>
                <a:spcPts val="0"/>
              </a:spcAft>
              <a:buSzPct val="100000"/>
              <a:buFont typeface="Times New Roman"/>
              <a:buNone/>
            </a:pPr>
            <a:r>
              <a:rPr lang="en-US"/>
              <a:t>   {    </a:t>
            </a:r>
            <a:endParaRPr/>
          </a:p>
          <a:p>
            <a:pPr marL="309563" lvl="0" indent="-309563" algn="l" rtl="0">
              <a:lnSpc>
                <a:spcPct val="97000"/>
              </a:lnSpc>
              <a:spcBef>
                <a:spcPts val="1288"/>
              </a:spcBef>
              <a:spcAft>
                <a:spcPts val="0"/>
              </a:spcAft>
              <a:buSzPct val="100000"/>
              <a:buFont typeface="Times New Roman"/>
              <a:buNone/>
            </a:pPr>
            <a:r>
              <a:rPr lang="en-US"/>
              <a:t>     test t1,t2;</a:t>
            </a:r>
            <a:endParaRPr/>
          </a:p>
          <a:p>
            <a:pPr marL="309563" lvl="0" indent="-309563" algn="l" rtl="0">
              <a:lnSpc>
                <a:spcPct val="97000"/>
              </a:lnSpc>
              <a:spcBef>
                <a:spcPts val="1288"/>
              </a:spcBef>
              <a:spcAft>
                <a:spcPts val="0"/>
              </a:spcAft>
              <a:buSzPct val="100000"/>
              <a:buFont typeface="Times New Roman"/>
              <a:buNone/>
            </a:pPr>
            <a:r>
              <a:rPr lang="en-US"/>
              <a:t>     t1.setcode();</a:t>
            </a:r>
            <a:endParaRPr/>
          </a:p>
          <a:p>
            <a:pPr marL="309563" lvl="0" indent="-309563" algn="l" rtl="0">
              <a:lnSpc>
                <a:spcPct val="97000"/>
              </a:lnSpc>
              <a:spcBef>
                <a:spcPts val="1288"/>
              </a:spcBef>
              <a:spcAft>
                <a:spcPts val="0"/>
              </a:spcAft>
              <a:buSzPct val="100000"/>
              <a:buFont typeface="Times New Roman"/>
              <a:buNone/>
            </a:pPr>
            <a:r>
              <a:rPr lang="en-US"/>
              <a:t>     t2.setcode();</a:t>
            </a:r>
            <a:endParaRPr/>
          </a:p>
          <a:p>
            <a:pPr marL="309563" lvl="0" indent="-309563" algn="l" rtl="0">
              <a:lnSpc>
                <a:spcPct val="97000"/>
              </a:lnSpc>
              <a:spcBef>
                <a:spcPts val="1288"/>
              </a:spcBef>
              <a:spcAft>
                <a:spcPts val="0"/>
              </a:spcAft>
              <a:buSzPct val="100000"/>
              <a:buFont typeface="Times New Roman"/>
              <a:buNone/>
            </a:pPr>
            <a:r>
              <a:rPr lang="en-US"/>
              <a:t>     test :: showcount();</a:t>
            </a:r>
            <a:endParaRPr/>
          </a:p>
          <a:p>
            <a:pPr marL="309563" lvl="0" indent="-309563" algn="l" rtl="0">
              <a:lnSpc>
                <a:spcPct val="97000"/>
              </a:lnSpc>
              <a:spcBef>
                <a:spcPts val="1288"/>
              </a:spcBef>
              <a:spcAft>
                <a:spcPts val="0"/>
              </a:spcAft>
              <a:buSzPct val="100000"/>
              <a:buFont typeface="Times New Roman"/>
              <a:buNone/>
            </a:pPr>
            <a:r>
              <a:rPr lang="en-US"/>
              <a:t>     </a:t>
            </a:r>
            <a:endParaRPr/>
          </a:p>
          <a:p>
            <a:pPr marL="309563" lvl="0" indent="-309563" algn="l" rtl="0">
              <a:lnSpc>
                <a:spcPct val="97000"/>
              </a:lnSpc>
              <a:spcBef>
                <a:spcPts val="1288"/>
              </a:spcBef>
              <a:spcAft>
                <a:spcPts val="0"/>
              </a:spcAft>
              <a:buSzPct val="100000"/>
              <a:buFont typeface="Times New Roman"/>
              <a:buNone/>
            </a:pPr>
            <a:r>
              <a:rPr lang="en-US"/>
              <a:t>	test t3;</a:t>
            </a:r>
            <a:endParaRPr/>
          </a:p>
          <a:p>
            <a:pPr marL="309563" lvl="0" indent="-309563" algn="l" rtl="0">
              <a:lnSpc>
                <a:spcPct val="97000"/>
              </a:lnSpc>
              <a:spcBef>
                <a:spcPts val="1288"/>
              </a:spcBef>
              <a:spcAft>
                <a:spcPts val="0"/>
              </a:spcAft>
              <a:buSzPct val="100000"/>
              <a:buFont typeface="Times New Roman"/>
              <a:buNone/>
            </a:pPr>
            <a:r>
              <a:rPr lang="en-US"/>
              <a:t>     t3.setcode();</a:t>
            </a:r>
            <a:endParaRPr/>
          </a:p>
          <a:p>
            <a:pPr marL="309563" lvl="0" indent="-309563" algn="l" rtl="0">
              <a:lnSpc>
                <a:spcPct val="97000"/>
              </a:lnSpc>
              <a:spcBef>
                <a:spcPts val="1288"/>
              </a:spcBef>
              <a:spcAft>
                <a:spcPts val="0"/>
              </a:spcAft>
              <a:buSzPct val="100000"/>
              <a:buFont typeface="Times New Roman"/>
              <a:buNone/>
            </a:pPr>
            <a:r>
              <a:rPr lang="en-US"/>
              <a:t>     </a:t>
            </a:r>
            <a:endParaRPr/>
          </a:p>
          <a:p>
            <a:pPr marL="309563" lvl="0" indent="-309563" algn="l" rtl="0">
              <a:lnSpc>
                <a:spcPct val="97000"/>
              </a:lnSpc>
              <a:spcBef>
                <a:spcPts val="1288"/>
              </a:spcBef>
              <a:spcAft>
                <a:spcPts val="0"/>
              </a:spcAft>
              <a:buSzPct val="100000"/>
              <a:buFont typeface="Times New Roman"/>
              <a:buNone/>
            </a:pPr>
            <a:r>
              <a:rPr lang="en-US"/>
              <a:t>	test:: showcount();</a:t>
            </a:r>
            <a:endParaRPr/>
          </a:p>
          <a:p>
            <a:pPr marL="309563" lvl="0" indent="-309563" algn="l" rtl="0">
              <a:lnSpc>
                <a:spcPct val="97000"/>
              </a:lnSpc>
              <a:spcBef>
                <a:spcPts val="1288"/>
              </a:spcBef>
              <a:spcAft>
                <a:spcPts val="0"/>
              </a:spcAft>
              <a:buSzPct val="100000"/>
              <a:buFont typeface="Times New Roman"/>
              <a:buNone/>
            </a:pPr>
            <a:r>
              <a:rPr lang="en-US"/>
              <a:t>    	t1.showcode();</a:t>
            </a:r>
            <a:endParaRPr/>
          </a:p>
          <a:p>
            <a:pPr marL="309563" lvl="0" indent="-309563" algn="l" rtl="0">
              <a:lnSpc>
                <a:spcPct val="97000"/>
              </a:lnSpc>
              <a:spcBef>
                <a:spcPts val="1288"/>
              </a:spcBef>
              <a:spcAft>
                <a:spcPts val="0"/>
              </a:spcAft>
              <a:buSzPct val="100000"/>
              <a:buFont typeface="Times New Roman"/>
              <a:buNone/>
            </a:pPr>
            <a:r>
              <a:rPr lang="en-US"/>
              <a:t>     t2.showcode();</a:t>
            </a:r>
            <a:endParaRPr/>
          </a:p>
          <a:p>
            <a:pPr marL="309563" lvl="0" indent="-309563" algn="l" rtl="0">
              <a:lnSpc>
                <a:spcPct val="97000"/>
              </a:lnSpc>
              <a:spcBef>
                <a:spcPts val="1288"/>
              </a:spcBef>
              <a:spcAft>
                <a:spcPts val="0"/>
              </a:spcAft>
              <a:buSzPct val="100000"/>
              <a:buFont typeface="Times New Roman"/>
              <a:buNone/>
            </a:pPr>
            <a:r>
              <a:rPr lang="en-US"/>
              <a:t>     t3.showcode();</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Declaring Reference Variables</a:t>
            </a:r>
            <a:endParaRPr/>
          </a:p>
        </p:txBody>
      </p:sp>
      <p:sp>
        <p:nvSpPr>
          <p:cNvPr id="489" name="Google Shape;489;p7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lnSpcReduction="10000"/>
          </a:bodyPr>
          <a:lstStyle/>
          <a:p>
            <a:pPr marL="365760" lvl="0" indent="-256032" algn="l" rtl="0">
              <a:lnSpc>
                <a:spcPct val="97000"/>
              </a:lnSpc>
              <a:spcBef>
                <a:spcPts val="0"/>
              </a:spcBef>
              <a:spcAft>
                <a:spcPts val="0"/>
              </a:spcAft>
              <a:buSzPts val="2900"/>
              <a:buFont typeface="Noto Sans Symbols"/>
              <a:buChar char="🞂"/>
            </a:pPr>
            <a:r>
              <a:rPr lang="en-US" b="1"/>
              <a:t>You declare a reference variable by placing a type and an ampersand in front of a variable name, as in </a:t>
            </a:r>
            <a:r>
              <a:rPr lang="en-US" b="1">
                <a:latin typeface="Courier New"/>
                <a:ea typeface="Courier New"/>
                <a:cs typeface="Courier New"/>
                <a:sym typeface="Courier New"/>
              </a:rPr>
              <a:t>double &amp;cash;</a:t>
            </a:r>
            <a:r>
              <a:rPr lang="en-US" b="1"/>
              <a:t> and assigning another variable of the same type to the reference variable</a:t>
            </a:r>
            <a:endParaRPr/>
          </a:p>
          <a:p>
            <a:pPr marL="621792" lvl="1" indent="-258762" algn="l" rtl="0">
              <a:lnSpc>
                <a:spcPct val="97000"/>
              </a:lnSpc>
              <a:spcBef>
                <a:spcPts val="1000"/>
              </a:spcBef>
              <a:spcAft>
                <a:spcPts val="0"/>
              </a:spcAft>
              <a:buSzPts val="2000"/>
              <a:buFont typeface="Courier New"/>
              <a:buNone/>
            </a:pPr>
            <a:r>
              <a:rPr lang="en-US" sz="2000" b="1">
                <a:latin typeface="Courier New"/>
                <a:ea typeface="Courier New"/>
                <a:cs typeface="Courier New"/>
                <a:sym typeface="Courier New"/>
              </a:rPr>
              <a:t>double someMoney;</a:t>
            </a:r>
            <a:endParaRPr/>
          </a:p>
          <a:p>
            <a:pPr marL="621792" lvl="1" indent="-258762" algn="l" rtl="0">
              <a:lnSpc>
                <a:spcPct val="97000"/>
              </a:lnSpc>
              <a:spcBef>
                <a:spcPts val="1000"/>
              </a:spcBef>
              <a:spcAft>
                <a:spcPts val="0"/>
              </a:spcAft>
              <a:buSzPts val="2000"/>
              <a:buFont typeface="Courier New"/>
              <a:buNone/>
            </a:pPr>
            <a:r>
              <a:rPr lang="en-US" sz="2000" b="1">
                <a:latin typeface="Courier New"/>
                <a:ea typeface="Courier New"/>
                <a:cs typeface="Courier New"/>
                <a:sym typeface="Courier New"/>
              </a:rPr>
              <a:t>double &amp;cash = someMoney;</a:t>
            </a:r>
            <a:endParaRPr/>
          </a:p>
          <a:p>
            <a:pPr marL="365760" lvl="0" indent="-256032" algn="l" rtl="0">
              <a:lnSpc>
                <a:spcPct val="97000"/>
              </a:lnSpc>
              <a:spcBef>
                <a:spcPts val="1450"/>
              </a:spcBef>
              <a:spcAft>
                <a:spcPts val="0"/>
              </a:spcAft>
              <a:buSzPts val="2900"/>
              <a:buFont typeface="Noto Sans Symbols"/>
              <a:buChar char="🞂"/>
            </a:pPr>
            <a:r>
              <a:rPr lang="en-US" b="1"/>
              <a:t>A reference variable refers to the same memory address as does a variable, and a pointer holds the memory address of a variable</a:t>
            </a:r>
            <a:endParaRPr/>
          </a:p>
          <a:p>
            <a:pPr marL="365760" lvl="0" indent="-71882" algn="l" rtl="0">
              <a:lnSpc>
                <a:spcPct val="97000"/>
              </a:lnSpc>
              <a:spcBef>
                <a:spcPts val="0"/>
              </a:spcBef>
              <a:spcAft>
                <a:spcPts val="0"/>
              </a:spcAft>
              <a:buSzPts val="2900"/>
              <a:buFont typeface="Noto Sans Symbols"/>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EXAMPLE REFERENCE VARIABLE</a:t>
            </a:r>
            <a:endParaRPr/>
          </a:p>
        </p:txBody>
      </p:sp>
      <p:sp>
        <p:nvSpPr>
          <p:cNvPr id="495" name="Google Shape;495;p7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int main()</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i=10;</a:t>
            </a:r>
            <a:endParaRPr/>
          </a:p>
          <a:p>
            <a:pPr marL="309563" lvl="0" indent="-309563" algn="l" rtl="0">
              <a:lnSpc>
                <a:spcPct val="97000"/>
              </a:lnSpc>
              <a:spcBef>
                <a:spcPts val="0"/>
              </a:spcBef>
              <a:spcAft>
                <a:spcPts val="0"/>
              </a:spcAft>
              <a:buSzPts val="2900"/>
              <a:buFont typeface="Arial"/>
              <a:buNone/>
            </a:pPr>
            <a:r>
              <a:rPr lang="en-US"/>
              <a:t>int &amp;j=i; // j is a reference variable of I</a:t>
            </a:r>
            <a:endParaRPr/>
          </a:p>
          <a:p>
            <a:pPr marL="309563" lvl="0" indent="-309563" algn="l" rtl="0">
              <a:lnSpc>
                <a:spcPct val="97000"/>
              </a:lnSpc>
              <a:spcBef>
                <a:spcPts val="0"/>
              </a:spcBef>
              <a:spcAft>
                <a:spcPts val="0"/>
              </a:spcAft>
              <a:buSzPts val="2900"/>
              <a:buFont typeface="Arial"/>
              <a:buNone/>
            </a:pPr>
            <a:r>
              <a:rPr lang="en-US"/>
              <a:t>cout&lt;&lt;“value”&lt;&lt;i&lt;&lt;“\t”&lt;&lt;j;</a:t>
            </a:r>
            <a:endParaRPr/>
          </a:p>
          <a:p>
            <a:pPr marL="309563" lvl="0" indent="-309563" algn="l" rtl="0">
              <a:lnSpc>
                <a:spcPct val="97000"/>
              </a:lnSpc>
              <a:spcBef>
                <a:spcPts val="0"/>
              </a:spcBef>
              <a:spcAft>
                <a:spcPts val="0"/>
              </a:spcAft>
              <a:buSzPts val="2900"/>
              <a:buFont typeface="Arial"/>
              <a:buNone/>
            </a:pPr>
            <a:r>
              <a:rPr lang="en-US"/>
              <a:t>j=20;</a:t>
            </a:r>
            <a:endParaRPr/>
          </a:p>
          <a:p>
            <a:pPr marL="309563" lvl="0" indent="-309563" algn="l" rtl="0">
              <a:lnSpc>
                <a:spcPct val="97000"/>
              </a:lnSpc>
              <a:spcBef>
                <a:spcPts val="0"/>
              </a:spcBef>
              <a:spcAft>
                <a:spcPts val="0"/>
              </a:spcAft>
              <a:buSzPts val="2900"/>
              <a:buFont typeface="Arial"/>
              <a:buNone/>
            </a:pPr>
            <a:r>
              <a:rPr lang="en-US"/>
              <a:t>cout&lt;&lt;“modified value”&lt;&lt;i&lt;&lt;“\t”&lt;&lt;j;</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01" name="Google Shape;501;p7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Font typeface="Arial"/>
              <a:buNone/>
            </a:pPr>
            <a:r>
              <a:rPr lang="en-US">
                <a:solidFill>
                  <a:srgbClr val="083763"/>
                </a:solidFill>
              </a:rPr>
              <a:t>Output:-</a:t>
            </a:r>
            <a:endParaRPr/>
          </a:p>
          <a:p>
            <a:pPr marL="309563" lvl="0" indent="-309563" algn="l" rtl="0">
              <a:lnSpc>
                <a:spcPct val="97000"/>
              </a:lnSpc>
              <a:spcBef>
                <a:spcPts val="1288"/>
              </a:spcBef>
              <a:spcAft>
                <a:spcPts val="0"/>
              </a:spcAft>
              <a:buSzPts val="2900"/>
              <a:buFont typeface="Arial"/>
              <a:buNone/>
            </a:pPr>
            <a:r>
              <a:rPr lang="en-US">
                <a:solidFill>
                  <a:srgbClr val="083763"/>
                </a:solidFill>
              </a:rPr>
              <a:t>Value 10  10</a:t>
            </a:r>
            <a:endParaRPr/>
          </a:p>
          <a:p>
            <a:pPr marL="309563" lvl="0" indent="-309563" algn="l" rtl="0">
              <a:lnSpc>
                <a:spcPct val="97000"/>
              </a:lnSpc>
              <a:spcBef>
                <a:spcPts val="1288"/>
              </a:spcBef>
              <a:spcAft>
                <a:spcPts val="0"/>
              </a:spcAft>
              <a:buSzPts val="2900"/>
              <a:buFont typeface="Arial"/>
              <a:buNone/>
            </a:pPr>
            <a:r>
              <a:rPr lang="en-US">
                <a:solidFill>
                  <a:srgbClr val="083763"/>
                </a:solidFill>
              </a:rPr>
              <a:t>modified value 20  20</a:t>
            </a:r>
            <a:endParaRPr/>
          </a:p>
          <a:p>
            <a:pPr marL="309563" lvl="0" indent="-125413" algn="l" rtl="0">
              <a:lnSpc>
                <a:spcPct val="97000"/>
              </a:lnSpc>
              <a:spcBef>
                <a:spcPts val="1288"/>
              </a:spcBef>
              <a:spcAft>
                <a:spcPts val="0"/>
              </a:spcAft>
              <a:buSzPts val="2900"/>
              <a:buNone/>
            </a:pPr>
            <a:endParaRPr>
              <a:solidFill>
                <a:srgbClr val="083763"/>
              </a:solidFill>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PASS BY REFERENCE</a:t>
            </a:r>
            <a:endParaRPr/>
          </a:p>
        </p:txBody>
      </p:sp>
      <p:sp>
        <p:nvSpPr>
          <p:cNvPr id="507" name="Google Shape;507;p7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int main()</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a=10 ,b=25;</a:t>
            </a:r>
            <a:endParaRPr/>
          </a:p>
          <a:p>
            <a:pPr marL="309563" lvl="0" indent="-309563" algn="l" rtl="0">
              <a:lnSpc>
                <a:spcPct val="97000"/>
              </a:lnSpc>
              <a:spcBef>
                <a:spcPts val="0"/>
              </a:spcBef>
              <a:spcAft>
                <a:spcPts val="0"/>
              </a:spcAft>
              <a:buSzPts val="2900"/>
              <a:buFont typeface="Arial"/>
              <a:buNone/>
            </a:pPr>
            <a:r>
              <a:rPr lang="en-US"/>
              <a:t>void swap(int &amp;a, int &amp;b);</a:t>
            </a:r>
            <a:endParaRPr/>
          </a:p>
          <a:p>
            <a:pPr marL="309563" lvl="0" indent="-309563" algn="l" rtl="0">
              <a:lnSpc>
                <a:spcPct val="97000"/>
              </a:lnSpc>
              <a:spcBef>
                <a:spcPts val="0"/>
              </a:spcBef>
              <a:spcAft>
                <a:spcPts val="0"/>
              </a:spcAft>
              <a:buSzPts val="2900"/>
              <a:buFont typeface="Arial"/>
              <a:buNone/>
            </a:pPr>
            <a:r>
              <a:rPr lang="en-US"/>
              <a:t>cout&lt;&lt;“before function calling”&lt;&lt;a&lt;&lt;b;</a:t>
            </a:r>
            <a:endParaRPr/>
          </a:p>
          <a:p>
            <a:pPr marL="309563" lvl="0" indent="-309563" algn="l" rtl="0">
              <a:lnSpc>
                <a:spcPct val="97000"/>
              </a:lnSpc>
              <a:spcBef>
                <a:spcPts val="0"/>
              </a:spcBef>
              <a:spcAft>
                <a:spcPts val="0"/>
              </a:spcAft>
              <a:buSzPts val="2900"/>
              <a:buFont typeface="Arial"/>
              <a:buNone/>
            </a:pPr>
            <a:r>
              <a:rPr lang="en-US"/>
              <a:t>swap(a, b);</a:t>
            </a:r>
            <a:endParaRPr/>
          </a:p>
          <a:p>
            <a:pPr marL="309563" lvl="0" indent="-309563" algn="l" rtl="0">
              <a:lnSpc>
                <a:spcPct val="97000"/>
              </a:lnSpc>
              <a:spcBef>
                <a:spcPts val="0"/>
              </a:spcBef>
              <a:spcAft>
                <a:spcPts val="0"/>
              </a:spcAft>
              <a:buSzPts val="2900"/>
              <a:buFont typeface="Noto Sans Symbols"/>
              <a:buNone/>
            </a:pPr>
            <a:r>
              <a:rPr lang="en-US"/>
              <a:t>cout&lt;&lt;“after function calling”&lt;&lt;a&lt;&lt;b;</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13" name="Google Shape;513;p7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void swap(int &amp;x, int &amp;y)</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z;</a:t>
            </a:r>
            <a:endParaRPr/>
          </a:p>
          <a:p>
            <a:pPr marL="309563" lvl="0" indent="-309563" algn="l" rtl="0">
              <a:lnSpc>
                <a:spcPct val="97000"/>
              </a:lnSpc>
              <a:spcBef>
                <a:spcPts val="0"/>
              </a:spcBef>
              <a:spcAft>
                <a:spcPts val="0"/>
              </a:spcAft>
              <a:buSzPts val="2900"/>
              <a:buFont typeface="Arial"/>
              <a:buNone/>
            </a:pPr>
            <a:r>
              <a:rPr lang="en-US"/>
              <a:t>z=x;</a:t>
            </a:r>
            <a:endParaRPr/>
          </a:p>
          <a:p>
            <a:pPr marL="309563" lvl="0" indent="-309563" algn="l" rtl="0">
              <a:lnSpc>
                <a:spcPct val="97000"/>
              </a:lnSpc>
              <a:spcBef>
                <a:spcPts val="0"/>
              </a:spcBef>
              <a:spcAft>
                <a:spcPts val="0"/>
              </a:spcAft>
              <a:buSzPts val="2900"/>
              <a:buFont typeface="Arial"/>
              <a:buNone/>
            </a:pPr>
            <a:r>
              <a:rPr lang="en-US"/>
              <a:t>x=y;</a:t>
            </a:r>
            <a:endParaRPr/>
          </a:p>
          <a:p>
            <a:pPr marL="309563" lvl="0" indent="-309563" algn="l" rtl="0">
              <a:lnSpc>
                <a:spcPct val="97000"/>
              </a:lnSpc>
              <a:spcBef>
                <a:spcPts val="0"/>
              </a:spcBef>
              <a:spcAft>
                <a:spcPts val="0"/>
              </a:spcAft>
              <a:buSzPts val="2900"/>
              <a:buFont typeface="Arial"/>
              <a:buNone/>
            </a:pPr>
            <a:r>
              <a:rPr lang="en-US"/>
              <a:t>y=z;</a:t>
            </a:r>
            <a:endParaRPr/>
          </a:p>
          <a:p>
            <a:pPr marL="309563" lvl="0" indent="-309563" algn="l" rtl="0">
              <a:lnSpc>
                <a:spcPct val="97000"/>
              </a:lnSpc>
              <a:spcBef>
                <a:spcPts val="0"/>
              </a:spcBef>
              <a:spcAft>
                <a:spcPts val="0"/>
              </a:spcAft>
              <a:buSzPts val="2900"/>
              <a:buFont typeface="Arial"/>
              <a:buNone/>
            </a:pPr>
            <a:r>
              <a:rPr lang="en-US"/>
              <a:t>cout&lt;&lt;“value is”&lt;&lt;*x&lt;&lt;*y;</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19" name="Google Shape;519;p7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Font typeface="Arial"/>
              <a:buNone/>
            </a:pPr>
            <a:r>
              <a:rPr lang="en-US">
                <a:solidFill>
                  <a:srgbClr val="083763"/>
                </a:solidFill>
              </a:rPr>
              <a:t>Output:</a:t>
            </a:r>
            <a:endParaRPr/>
          </a:p>
          <a:p>
            <a:pPr marL="309563" lvl="0" indent="-309563" algn="l" rtl="0">
              <a:lnSpc>
                <a:spcPct val="97000"/>
              </a:lnSpc>
              <a:spcBef>
                <a:spcPts val="1288"/>
              </a:spcBef>
              <a:spcAft>
                <a:spcPts val="0"/>
              </a:spcAft>
              <a:buSzPts val="2900"/>
              <a:buFont typeface="Arial"/>
              <a:buNone/>
            </a:pPr>
            <a:endParaRPr>
              <a:solidFill>
                <a:srgbClr val="083763"/>
              </a:solidFill>
            </a:endParaRPr>
          </a:p>
          <a:p>
            <a:pPr marL="309563" lvl="0" indent="-309563" algn="l" rtl="0">
              <a:lnSpc>
                <a:spcPct val="97000"/>
              </a:lnSpc>
              <a:spcBef>
                <a:spcPts val="1288"/>
              </a:spcBef>
              <a:spcAft>
                <a:spcPts val="0"/>
              </a:spcAft>
              <a:buSzPts val="2900"/>
              <a:buFont typeface="Arial"/>
              <a:buNone/>
            </a:pPr>
            <a:r>
              <a:rPr lang="en-US">
                <a:solidFill>
                  <a:srgbClr val="083763"/>
                </a:solidFill>
              </a:rPr>
              <a:t>before function calling a= 10 b= 25</a:t>
            </a:r>
            <a:endParaRPr/>
          </a:p>
          <a:p>
            <a:pPr marL="309563" lvl="0" indent="-309563" algn="l" rtl="0">
              <a:lnSpc>
                <a:spcPct val="97000"/>
              </a:lnSpc>
              <a:spcBef>
                <a:spcPts val="1288"/>
              </a:spcBef>
              <a:spcAft>
                <a:spcPts val="0"/>
              </a:spcAft>
              <a:buSzPts val="2900"/>
              <a:buFont typeface="Arial"/>
              <a:buNone/>
            </a:pPr>
            <a:r>
              <a:rPr lang="en-US">
                <a:solidFill>
                  <a:srgbClr val="083763"/>
                </a:solidFill>
              </a:rPr>
              <a:t>value of x=25 and y=10 </a:t>
            </a:r>
            <a:endParaRPr/>
          </a:p>
          <a:p>
            <a:pPr marL="309563" lvl="0" indent="-309563" algn="l" rtl="0">
              <a:lnSpc>
                <a:spcPct val="97000"/>
              </a:lnSpc>
              <a:spcBef>
                <a:spcPts val="1288"/>
              </a:spcBef>
              <a:spcAft>
                <a:spcPts val="0"/>
              </a:spcAft>
              <a:buSzPts val="2900"/>
              <a:buFont typeface="Arial"/>
              <a:buNone/>
            </a:pPr>
            <a:r>
              <a:rPr lang="en-US">
                <a:solidFill>
                  <a:srgbClr val="083763"/>
                </a:solidFill>
              </a:rPr>
              <a:t>after function calling a=25 b= 10 </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524" name="Google Shape;524;p76"/>
          <p:cNvPicPr preferRelativeResize="0"/>
          <p:nvPr/>
        </p:nvPicPr>
        <p:blipFill rotWithShape="1">
          <a:blip r:embed="rId3">
            <a:alphaModFix/>
          </a:blip>
          <a:srcRect/>
          <a:stretch/>
        </p:blipFill>
        <p:spPr>
          <a:xfrm>
            <a:off x="0" y="457200"/>
            <a:ext cx="9144000" cy="655319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7"/>
          <p:cNvSpPr txBox="1"/>
          <p:nvPr/>
        </p:nvSpPr>
        <p:spPr>
          <a:xfrm>
            <a:off x="152400" y="751344"/>
            <a:ext cx="563880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Find output: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main()</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int a=10,b=2;</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void swap(int,int);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cout&lt;&lt;"before calling their values are "&lt;&lt;a&lt;&lt;" "&lt;&lt;b;</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swap(a,b);</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cout&lt;&lt;"\nafter calling their values are "&lt;&lt;a&lt;&lt;" "&lt;&lt;b;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void swap(int x, int y)</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int z;</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z=x;</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x=y;</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y=z;</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531" name="Google Shape;531;p77"/>
          <p:cNvSpPr txBox="1"/>
          <p:nvPr/>
        </p:nvSpPr>
        <p:spPr>
          <a:xfrm>
            <a:off x="3733800" y="3733800"/>
            <a:ext cx="4572000"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2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10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 before calling their values are 2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after calling their values are 10 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8"/>
          <p:cNvSpPr txBox="1"/>
          <p:nvPr/>
        </p:nvSpPr>
        <p:spPr>
          <a:xfrm>
            <a:off x="152400" y="751344"/>
            <a:ext cx="563880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Find output: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main()</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int a=10,b=2;</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void swap(int *,int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cout&lt;&lt;"before calling their values are "&lt;&lt;a&lt;&lt;" "&lt;&lt;b;</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swap(&amp;a,&amp;b);</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cout&lt;&lt;"\nafter calling their values are "&lt;&lt;a&lt;&lt;" "&lt;&lt;b;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void swap(int *x, int *y)</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int z;</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z=*x;</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*x=*y;</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*y=z;</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538" name="Google Shape;538;p78"/>
          <p:cNvSpPr txBox="1"/>
          <p:nvPr/>
        </p:nvSpPr>
        <p:spPr>
          <a:xfrm>
            <a:off x="3733800" y="3733800"/>
            <a:ext cx="4572000"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2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10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 before calling their values are 2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after calling their values are 10 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Recursion </a:t>
            </a:r>
            <a:endParaRPr/>
          </a:p>
        </p:txBody>
      </p:sp>
      <p:sp>
        <p:nvSpPr>
          <p:cNvPr id="544" name="Google Shape;544;p79"/>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65125" lvl="0" indent="-255587" algn="l" rtl="0">
              <a:lnSpc>
                <a:spcPct val="97000"/>
              </a:lnSpc>
              <a:spcBef>
                <a:spcPts val="0"/>
              </a:spcBef>
              <a:spcAft>
                <a:spcPts val="0"/>
              </a:spcAft>
              <a:buSzPts val="2900"/>
              <a:buFont typeface="Noto Sans Symbols"/>
              <a:buChar char="🞂"/>
            </a:pPr>
            <a:r>
              <a:rPr lang="en-US"/>
              <a:t>When function call itself repeatedly ,until some specified condition is met then this process is called recursion.</a:t>
            </a:r>
            <a:endParaRPr/>
          </a:p>
          <a:p>
            <a:pPr marL="365125" lvl="0" indent="-255587" algn="l" rtl="0">
              <a:lnSpc>
                <a:spcPct val="97000"/>
              </a:lnSpc>
              <a:spcBef>
                <a:spcPts val="1288"/>
              </a:spcBef>
              <a:spcAft>
                <a:spcPts val="0"/>
              </a:spcAft>
              <a:buSzPts val="2900"/>
              <a:buFont typeface="Noto Sans Symbols"/>
              <a:buChar char="🞂"/>
            </a:pPr>
            <a:r>
              <a:rPr lang="en-US"/>
              <a:t>It is useful for writing repetitive  problems where each action is stated in terms of previous result.</a:t>
            </a:r>
            <a:endParaRPr/>
          </a:p>
          <a:p>
            <a:pPr marL="365125" lvl="0" indent="-255587" algn="l" rtl="0">
              <a:lnSpc>
                <a:spcPct val="97000"/>
              </a:lnSpc>
              <a:spcBef>
                <a:spcPts val="1288"/>
              </a:spcBef>
              <a:spcAft>
                <a:spcPts val="0"/>
              </a:spcAft>
              <a:buSzPts val="2900"/>
              <a:buFont typeface="Noto Sans Symbols"/>
              <a:buChar char="🞂"/>
            </a:pPr>
            <a:r>
              <a:rPr lang="en-US"/>
              <a:t>The need of recursion arises if logic of the problem is such that the solution of the problem depends upon the repetition of certain set of statements with different input values an with a condition.</a:t>
            </a:r>
            <a:endParaRPr/>
          </a:p>
          <a:p>
            <a:pPr marL="365125" lvl="0" indent="-71437" algn="l" rtl="0">
              <a:lnSpc>
                <a:spcPct val="97000"/>
              </a:lnSpc>
              <a:spcBef>
                <a:spcPts val="1288"/>
              </a:spcBef>
              <a:spcAft>
                <a:spcPts val="0"/>
              </a:spcAft>
              <a:buSzPts val="2900"/>
              <a:buFont typeface="Noto Sans Symbols"/>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8"/>
          <p:cNvSpPr txBox="1"/>
          <p:nvPr/>
        </p:nvSpPr>
        <p:spPr>
          <a:xfrm>
            <a:off x="723900" y="1600200"/>
            <a:ext cx="76962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474747"/>
                </a:solidFill>
                <a:latin typeface="Lato"/>
                <a:ea typeface="Lato"/>
                <a:cs typeface="Lato"/>
                <a:sym typeface="Lato"/>
              </a:rPr>
              <a:t>True statements about </a:t>
            </a:r>
            <a:r>
              <a:rPr lang="en-US" sz="2400" b="1">
                <a:solidFill>
                  <a:srgbClr val="474747"/>
                </a:solidFill>
                <a:latin typeface="Lato"/>
                <a:ea typeface="Lato"/>
                <a:cs typeface="Lato"/>
                <a:sym typeface="Lato"/>
              </a:rPr>
              <a:t>static member</a:t>
            </a:r>
            <a:r>
              <a:rPr lang="en-US" sz="2400" b="1" i="0" u="none" strike="noStrike" cap="none">
                <a:solidFill>
                  <a:srgbClr val="474747"/>
                </a:solidFill>
                <a:latin typeface="Lato"/>
                <a:ea typeface="Lato"/>
                <a:cs typeface="Lato"/>
                <a:sym typeface="Lato"/>
              </a:rPr>
              <a:t> function is/are</a:t>
            </a:r>
            <a:endParaRPr/>
          </a:p>
          <a:p>
            <a:pPr marL="0" marR="0" lvl="0" indent="0" algn="l" rtl="0">
              <a:spcBef>
                <a:spcPts val="0"/>
              </a:spcBef>
              <a:spcAft>
                <a:spcPts val="0"/>
              </a:spcAft>
              <a:buNone/>
            </a:pPr>
            <a:r>
              <a:rPr lang="en-US" sz="2400" b="0" i="0" u="none" strike="noStrike" cap="none">
                <a:solidFill>
                  <a:srgbClr val="474747"/>
                </a:solidFill>
                <a:latin typeface="Lato"/>
                <a:ea typeface="Lato"/>
                <a:cs typeface="Lato"/>
                <a:sym typeface="Lato"/>
              </a:rPr>
              <a:t>(I)Static function of a class can be called by class name using scope resolution operator  i.e.  : :</a:t>
            </a:r>
            <a:br>
              <a:rPr lang="en-US" sz="2400" b="0" i="0" u="none" strike="noStrike" cap="none">
                <a:solidFill>
                  <a:srgbClr val="474747"/>
                </a:solidFill>
                <a:latin typeface="Lato"/>
                <a:ea typeface="Lato"/>
                <a:cs typeface="Lato"/>
                <a:sym typeface="Lato"/>
              </a:rPr>
            </a:br>
            <a:r>
              <a:rPr lang="en-US" sz="2400" b="0" i="0" u="none" strike="noStrike" cap="none">
                <a:solidFill>
                  <a:srgbClr val="474747"/>
                </a:solidFill>
                <a:latin typeface="Lato"/>
                <a:ea typeface="Lato"/>
                <a:cs typeface="Lato"/>
                <a:sym typeface="Lato"/>
              </a:rPr>
              <a:t>(II)Static function can receive both static and non-static data members of a class</a:t>
            </a:r>
            <a:br>
              <a:rPr lang="en-US" sz="2400" b="0" i="0" u="none" strike="noStrike" cap="none">
                <a:solidFill>
                  <a:srgbClr val="474747"/>
                </a:solidFill>
                <a:latin typeface="Lato"/>
                <a:ea typeface="Lato"/>
                <a:cs typeface="Lato"/>
                <a:sym typeface="Lato"/>
              </a:rPr>
            </a:br>
            <a:r>
              <a:rPr lang="en-US" sz="2400" b="0" i="0" u="none" strike="noStrike" cap="none">
                <a:solidFill>
                  <a:srgbClr val="474747"/>
                </a:solidFill>
                <a:latin typeface="Lato"/>
                <a:ea typeface="Lato"/>
                <a:cs typeface="Lato"/>
                <a:sym typeface="Lato"/>
              </a:rPr>
              <a:t>(III)Static function is not the part of an object of a class</a:t>
            </a:r>
            <a:endParaRPr/>
          </a:p>
          <a:p>
            <a:pPr marL="0" marR="0" lvl="0" indent="0" algn="l" rtl="0">
              <a:spcBef>
                <a:spcPts val="0"/>
              </a:spcBef>
              <a:spcAft>
                <a:spcPts val="0"/>
              </a:spcAft>
              <a:buNone/>
            </a:pPr>
            <a:endParaRPr sz="2400" b="0" i="0" u="none" strike="noStrike" cap="none">
              <a:solidFill>
                <a:srgbClr val="474747"/>
              </a:solidFill>
              <a:latin typeface="Lato"/>
              <a:ea typeface="Lato"/>
              <a:cs typeface="Lato"/>
              <a:sym typeface="Lato"/>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and II</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only</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and III</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II and III</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(EXAMPLE)Factorial using recursion</a:t>
            </a:r>
            <a:endParaRPr/>
          </a:p>
        </p:txBody>
      </p:sp>
      <p:sp>
        <p:nvSpPr>
          <p:cNvPr id="550" name="Google Shape;550;p80"/>
          <p:cNvSpPr txBox="1">
            <a:spLocks noGrp="1"/>
          </p:cNvSpPr>
          <p:nvPr>
            <p:ph type="body" idx="1"/>
          </p:nvPr>
        </p:nvSpPr>
        <p:spPr>
          <a:xfrm>
            <a:off x="456481" y="1604329"/>
            <a:ext cx="3983040" cy="4403982"/>
          </a:xfrm>
          <a:prstGeom prst="rect">
            <a:avLst/>
          </a:prstGeom>
          <a:noFill/>
          <a:ln>
            <a:noFill/>
          </a:ln>
        </p:spPr>
        <p:txBody>
          <a:bodyPr spcFirstLastPara="1" wrap="square" lIns="0" tIns="157400" rIns="0" bIns="0" anchor="t" anchorCtr="0">
            <a:normAutofit fontScale="92500" lnSpcReduction="10000"/>
          </a:bodyPr>
          <a:lstStyle/>
          <a:p>
            <a:pPr marL="365125" lvl="0" indent="-255587" algn="l" rtl="0">
              <a:lnSpc>
                <a:spcPct val="97000"/>
              </a:lnSpc>
              <a:spcBef>
                <a:spcPts val="0"/>
              </a:spcBef>
              <a:spcAft>
                <a:spcPts val="0"/>
              </a:spcAft>
              <a:buSzPct val="100000"/>
              <a:buFont typeface="Arial"/>
              <a:buNone/>
            </a:pPr>
            <a:r>
              <a:rPr lang="en-US">
                <a:solidFill>
                  <a:srgbClr val="00664C"/>
                </a:solidFill>
              </a:rPr>
              <a:t>int main()</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int rec(int);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int n, fact;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cout&lt;&lt;“enter the no.”;</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cin&gt;&gt;n;</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fact=rec(n);</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cout&lt;&lt;“factorial is”&lt;&lt;fact;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p:txBody>
      </p:sp>
      <p:sp>
        <p:nvSpPr>
          <p:cNvPr id="551" name="Google Shape;551;p80"/>
          <p:cNvSpPr txBox="1">
            <a:spLocks noGrp="1"/>
          </p:cNvSpPr>
          <p:nvPr>
            <p:ph type="body" idx="2"/>
          </p:nvPr>
        </p:nvSpPr>
        <p:spPr>
          <a:xfrm>
            <a:off x="4648200" y="1600200"/>
            <a:ext cx="3657600" cy="5257800"/>
          </a:xfrm>
          <a:prstGeom prst="rect">
            <a:avLst/>
          </a:prstGeom>
          <a:noFill/>
          <a:ln>
            <a:noFill/>
          </a:ln>
        </p:spPr>
        <p:txBody>
          <a:bodyPr spcFirstLastPara="1" wrap="square" lIns="0" tIns="157400" rIns="0" bIns="0" anchor="t" anchorCtr="0">
            <a:normAutofit fontScale="92500" lnSpcReduction="20000"/>
          </a:bodyPr>
          <a:lstStyle/>
          <a:p>
            <a:pPr marL="365125" lvl="0" indent="-255587" algn="l" rtl="0">
              <a:lnSpc>
                <a:spcPct val="97000"/>
              </a:lnSpc>
              <a:spcBef>
                <a:spcPts val="0"/>
              </a:spcBef>
              <a:spcAft>
                <a:spcPts val="0"/>
              </a:spcAft>
              <a:buSzPct val="100000"/>
              <a:buFont typeface="Arial"/>
              <a:buNone/>
            </a:pPr>
            <a:r>
              <a:rPr lang="en-US">
                <a:solidFill>
                  <a:srgbClr val="00664C"/>
                </a:solidFill>
              </a:rPr>
              <a:t>int rec(int a)</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int b;</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if(a&lt;=1)</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	return(1);</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else</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	b=a*rec(a-1);</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	return(b);</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Advantages of recursion</a:t>
            </a:r>
            <a:endParaRPr/>
          </a:p>
        </p:txBody>
      </p:sp>
      <p:sp>
        <p:nvSpPr>
          <p:cNvPr id="557" name="Google Shape;557;p8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457200" lvl="0" indent="-457200" algn="l" rtl="0">
              <a:lnSpc>
                <a:spcPct val="97000"/>
              </a:lnSpc>
              <a:spcBef>
                <a:spcPts val="0"/>
              </a:spcBef>
              <a:spcAft>
                <a:spcPts val="0"/>
              </a:spcAft>
              <a:buSzPts val="2900"/>
              <a:buFont typeface="Arial"/>
              <a:buAutoNum type="arabicPeriod"/>
            </a:pPr>
            <a:r>
              <a:rPr lang="en-US"/>
              <a:t>It make program code compact which is easier to write and understand.</a:t>
            </a:r>
            <a:endParaRPr/>
          </a:p>
          <a:p>
            <a:pPr marL="457200" lvl="0" indent="-457200" algn="l" rtl="0">
              <a:lnSpc>
                <a:spcPct val="97000"/>
              </a:lnSpc>
              <a:spcBef>
                <a:spcPts val="0"/>
              </a:spcBef>
              <a:spcAft>
                <a:spcPts val="0"/>
              </a:spcAft>
              <a:buSzPts val="2900"/>
              <a:buFont typeface="Arial"/>
              <a:buAutoNum type="arabicPeriod"/>
            </a:pPr>
            <a:r>
              <a:rPr lang="en-US"/>
              <a:t>It is used with the data structures such as linklist, stack, queues etc.</a:t>
            </a:r>
            <a:endParaRPr/>
          </a:p>
          <a:p>
            <a:pPr marL="457200" lvl="0" indent="-457200" algn="l" rtl="0">
              <a:lnSpc>
                <a:spcPct val="97000"/>
              </a:lnSpc>
              <a:spcBef>
                <a:spcPts val="0"/>
              </a:spcBef>
              <a:spcAft>
                <a:spcPts val="0"/>
              </a:spcAft>
              <a:buSzPts val="2900"/>
              <a:buFont typeface="Arial"/>
              <a:buAutoNum type="arabicPeriod"/>
            </a:pPr>
            <a:r>
              <a:rPr lang="en-US"/>
              <a:t>It is useful if a solution to a problem is in repetitive form.</a:t>
            </a:r>
            <a:endParaRPr/>
          </a:p>
          <a:p>
            <a:pPr marL="457200" lvl="0" indent="-457200" algn="l" rtl="0">
              <a:lnSpc>
                <a:spcPct val="97000"/>
              </a:lnSpc>
              <a:spcBef>
                <a:spcPts val="0"/>
              </a:spcBef>
              <a:spcAft>
                <a:spcPts val="0"/>
              </a:spcAft>
              <a:buSzPts val="2900"/>
              <a:buFont typeface="Arial"/>
              <a:buAutoNum type="arabicPeriod"/>
            </a:pPr>
            <a:r>
              <a:rPr lang="en-US"/>
              <a:t>The compact code in a recursion simplifies the compilation as less number of lines need to be compiled. </a:t>
            </a:r>
            <a:endParaRPr/>
          </a:p>
          <a:p>
            <a:pPr marL="365760" lvl="0" indent="-71882" algn="l" rtl="0">
              <a:lnSpc>
                <a:spcPct val="97000"/>
              </a:lnSpc>
              <a:spcBef>
                <a:spcPts val="0"/>
              </a:spcBef>
              <a:spcAft>
                <a:spcPts val="0"/>
              </a:spcAft>
              <a:buSzPts val="2900"/>
              <a:buFont typeface="Noto Sans Symbols"/>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Disadvantages </a:t>
            </a:r>
            <a:endParaRPr/>
          </a:p>
        </p:txBody>
      </p:sp>
      <p:sp>
        <p:nvSpPr>
          <p:cNvPr id="563" name="Google Shape;563;p8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457200" lvl="0" indent="-457200" algn="l" rtl="0">
              <a:lnSpc>
                <a:spcPct val="97000"/>
              </a:lnSpc>
              <a:spcBef>
                <a:spcPts val="0"/>
              </a:spcBef>
              <a:spcAft>
                <a:spcPts val="0"/>
              </a:spcAft>
              <a:buSzPts val="2900"/>
              <a:buFont typeface="Calibri"/>
              <a:buAutoNum type="arabicPeriod"/>
            </a:pPr>
            <a:r>
              <a:rPr lang="en-US"/>
              <a:t>Consume more storage space as recursion calls and automatic variables are stored in a stack.</a:t>
            </a:r>
            <a:endParaRPr/>
          </a:p>
          <a:p>
            <a:pPr marL="457200" lvl="0" indent="-457200" algn="l" rtl="0">
              <a:lnSpc>
                <a:spcPct val="97000"/>
              </a:lnSpc>
              <a:spcBef>
                <a:spcPts val="0"/>
              </a:spcBef>
              <a:spcAft>
                <a:spcPts val="0"/>
              </a:spcAft>
              <a:buSzPts val="2900"/>
              <a:buFont typeface="Calibri"/>
              <a:buAutoNum type="arabicPeriod"/>
            </a:pPr>
            <a:r>
              <a:rPr lang="en-US"/>
              <a:t>It is less efficient in comparison to normal program in case of speed and execution time </a:t>
            </a:r>
            <a:endParaRPr/>
          </a:p>
          <a:p>
            <a:pPr marL="457200" lvl="0" indent="-457200" algn="l" rtl="0">
              <a:lnSpc>
                <a:spcPct val="97000"/>
              </a:lnSpc>
              <a:spcBef>
                <a:spcPts val="0"/>
              </a:spcBef>
              <a:spcAft>
                <a:spcPts val="0"/>
              </a:spcAft>
              <a:buSzPts val="2900"/>
              <a:buFont typeface="Calibri"/>
              <a:buAutoNum type="arabicPeriod"/>
            </a:pPr>
            <a:r>
              <a:rPr lang="en-US"/>
              <a:t>Special care need to be taken for stopping condition in a recursion function</a:t>
            </a:r>
            <a:endParaRPr/>
          </a:p>
          <a:p>
            <a:pPr marL="457200" lvl="0" indent="-457200" algn="l" rtl="0">
              <a:lnSpc>
                <a:spcPct val="97000"/>
              </a:lnSpc>
              <a:spcBef>
                <a:spcPts val="0"/>
              </a:spcBef>
              <a:spcAft>
                <a:spcPts val="0"/>
              </a:spcAft>
              <a:buSzPts val="2900"/>
              <a:buFont typeface="Calibri"/>
              <a:buAutoNum type="arabicPeriod"/>
            </a:pPr>
            <a:r>
              <a:rPr lang="en-US"/>
              <a:t>If the recursion calls are not checked ,the computer may run out of memory. </a:t>
            </a:r>
            <a:endParaRPr/>
          </a:p>
          <a:p>
            <a:pPr marL="457200" lvl="0" indent="-273050" algn="l" rtl="0">
              <a:lnSpc>
                <a:spcPct val="97000"/>
              </a:lnSpc>
              <a:spcBef>
                <a:spcPts val="0"/>
              </a:spcBef>
              <a:spcAft>
                <a:spcPts val="0"/>
              </a:spcAft>
              <a:buSzPts val="2900"/>
              <a:buFont typeface="Calibri"/>
              <a:buNone/>
            </a:pPr>
            <a:endParaRPr/>
          </a:p>
          <a:p>
            <a:pPr marL="365760" lvl="0" indent="-71882" algn="l" rtl="0">
              <a:lnSpc>
                <a:spcPct val="97000"/>
              </a:lnSpc>
              <a:spcBef>
                <a:spcPts val="0"/>
              </a:spcBef>
              <a:spcAft>
                <a:spcPts val="0"/>
              </a:spcAft>
              <a:buSzPts val="2900"/>
              <a:buFont typeface="Noto Sans Symbols"/>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Default arguments</a:t>
            </a:r>
            <a:endParaRPr/>
          </a:p>
        </p:txBody>
      </p:sp>
      <p:sp>
        <p:nvSpPr>
          <p:cNvPr id="569" name="Google Shape;569;p8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t>In the function prototype declaration , the default values are given. Whenever a call is made to function without specifying an argument , the program will automatically assign values to the parameters from  the default function prototype.</a:t>
            </a:r>
            <a:endParaRPr/>
          </a:p>
          <a:p>
            <a:pPr marL="309563" lvl="0" indent="-309563" algn="l" rtl="0">
              <a:lnSpc>
                <a:spcPct val="97000"/>
              </a:lnSpc>
              <a:spcBef>
                <a:spcPts val="1288"/>
              </a:spcBef>
              <a:spcAft>
                <a:spcPts val="0"/>
              </a:spcAft>
              <a:buSzPts val="2900"/>
              <a:buChar char="•"/>
            </a:pPr>
            <a:r>
              <a:rPr lang="en-US"/>
              <a:t>Default arguments facilitate easy development and maintenance of programs.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8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75" name="Google Shape;575;p8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10000"/>
          </a:bodyPr>
          <a:lstStyle/>
          <a:p>
            <a:pPr marL="0" lvl="0" indent="0" algn="l" rtl="0">
              <a:lnSpc>
                <a:spcPct val="97000"/>
              </a:lnSpc>
              <a:spcBef>
                <a:spcPts val="0"/>
              </a:spcBef>
              <a:spcAft>
                <a:spcPts val="0"/>
              </a:spcAft>
              <a:buSzPct val="100000"/>
              <a:buNone/>
            </a:pPr>
            <a:r>
              <a:rPr lang="en-US"/>
              <a:t>#include&lt;iostream&gt;</a:t>
            </a:r>
            <a:endParaRPr/>
          </a:p>
          <a:p>
            <a:pPr marL="0" lvl="0" indent="0" algn="l" rtl="0">
              <a:lnSpc>
                <a:spcPct val="97000"/>
              </a:lnSpc>
              <a:spcBef>
                <a:spcPts val="0"/>
              </a:spcBef>
              <a:spcAft>
                <a:spcPts val="0"/>
              </a:spcAft>
              <a:buSzPct val="100000"/>
              <a:buNone/>
            </a:pPr>
            <a:r>
              <a:rPr lang="en-US"/>
              <a:t>  void sum(int x=10, int y=20);</a:t>
            </a:r>
            <a:endParaRPr/>
          </a:p>
          <a:p>
            <a:pPr marL="0" lvl="0" indent="0" algn="l" rtl="0">
              <a:lnSpc>
                <a:spcPct val="97000"/>
              </a:lnSpc>
              <a:spcBef>
                <a:spcPts val="0"/>
              </a:spcBef>
              <a:spcAft>
                <a:spcPts val="0"/>
              </a:spcAft>
              <a:buSzPct val="100000"/>
              <a:buNone/>
            </a:pPr>
            <a:r>
              <a:rPr lang="en-US"/>
              <a:t>main()</a:t>
            </a:r>
            <a:endParaRPr/>
          </a:p>
          <a:p>
            <a:pPr marL="0" lvl="0" indent="0" algn="l" rtl="0">
              <a:lnSpc>
                <a:spcPct val="97000"/>
              </a:lnSpc>
              <a:spcBef>
                <a:spcPts val="0"/>
              </a:spcBef>
              <a:spcAft>
                <a:spcPts val="0"/>
              </a:spcAft>
              <a:buSzPct val="100000"/>
              <a:buNone/>
            </a:pPr>
            <a:r>
              <a:rPr lang="en-US"/>
              <a:t>{</a:t>
            </a:r>
            <a:endParaRPr/>
          </a:p>
          <a:p>
            <a:pPr marL="0" lvl="0" indent="0" algn="l" rtl="0">
              <a:lnSpc>
                <a:spcPct val="97000"/>
              </a:lnSpc>
              <a:spcBef>
                <a:spcPts val="0"/>
              </a:spcBef>
              <a:spcAft>
                <a:spcPts val="0"/>
              </a:spcAft>
              <a:buSzPct val="100000"/>
              <a:buNone/>
            </a:pPr>
            <a:r>
              <a:rPr lang="en-US"/>
              <a:t>int a, b;</a:t>
            </a:r>
            <a:endParaRPr/>
          </a:p>
          <a:p>
            <a:pPr marL="0" lvl="0" indent="0" algn="l" rtl="0">
              <a:lnSpc>
                <a:spcPct val="97000"/>
              </a:lnSpc>
              <a:spcBef>
                <a:spcPts val="0"/>
              </a:spcBef>
              <a:spcAft>
                <a:spcPts val="0"/>
              </a:spcAft>
              <a:buSzPct val="100000"/>
              <a:buNone/>
            </a:pPr>
            <a:r>
              <a:rPr lang="en-US"/>
              <a:t>        sum();</a:t>
            </a:r>
            <a:endParaRPr/>
          </a:p>
          <a:p>
            <a:pPr marL="0" lvl="0" indent="0" algn="l" rtl="0">
              <a:lnSpc>
                <a:spcPct val="97000"/>
              </a:lnSpc>
              <a:spcBef>
                <a:spcPts val="0"/>
              </a:spcBef>
              <a:spcAft>
                <a:spcPts val="0"/>
              </a:spcAft>
              <a:buSzPct val="100000"/>
              <a:buNone/>
            </a:pPr>
            <a:r>
              <a:rPr lang="en-US"/>
              <a:t>}</a:t>
            </a:r>
            <a:endParaRPr/>
          </a:p>
          <a:p>
            <a:pPr marL="0" lvl="0" indent="0" algn="l" rtl="0">
              <a:lnSpc>
                <a:spcPct val="97000"/>
              </a:lnSpc>
              <a:spcBef>
                <a:spcPts val="0"/>
              </a:spcBef>
              <a:spcAft>
                <a:spcPts val="0"/>
              </a:spcAft>
              <a:buSzPct val="100000"/>
              <a:buNone/>
            </a:pPr>
            <a:r>
              <a:rPr lang="en-US"/>
              <a:t>    void sum(int a1=10,int a2=20)</a:t>
            </a:r>
            <a:endParaRPr/>
          </a:p>
          <a:p>
            <a:pPr marL="0" lvl="0" indent="0" algn="l" rtl="0">
              <a:lnSpc>
                <a:spcPct val="97000"/>
              </a:lnSpc>
              <a:spcBef>
                <a:spcPts val="0"/>
              </a:spcBef>
              <a:spcAft>
                <a:spcPts val="0"/>
              </a:spcAft>
              <a:buSzPct val="100000"/>
              <a:buNone/>
            </a:pPr>
            <a:r>
              <a:rPr lang="en-US"/>
              <a:t>{  </a:t>
            </a:r>
            <a:endParaRPr/>
          </a:p>
          <a:p>
            <a:pPr marL="0" lvl="0" indent="0" algn="l" rtl="0">
              <a:lnSpc>
                <a:spcPct val="97000"/>
              </a:lnSpc>
              <a:spcBef>
                <a:spcPts val="0"/>
              </a:spcBef>
              <a:spcAft>
                <a:spcPts val="0"/>
              </a:spcAft>
              <a:buSzPct val="100000"/>
              <a:buNone/>
            </a:pPr>
            <a:r>
              <a:rPr lang="en-US"/>
              <a:t> temp= a1+a2;</a:t>
            </a:r>
            <a:endParaRPr/>
          </a:p>
          <a:p>
            <a:pPr marL="0" lvl="0" indent="0" algn="l" rtl="0">
              <a:lnSpc>
                <a:spcPct val="97000"/>
              </a:lnSpc>
              <a:spcBef>
                <a:spcPts val="0"/>
              </a:spcBef>
              <a:spcAft>
                <a:spcPts val="0"/>
              </a:spcAft>
              <a:buSzPct val="100000"/>
              <a:buNone/>
            </a:pPr>
            <a:r>
              <a:rPr lang="en-US"/>
              <a: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Default Arguments</a:t>
            </a:r>
            <a:endParaRPr/>
          </a:p>
        </p:txBody>
      </p:sp>
      <p:sp>
        <p:nvSpPr>
          <p:cNvPr id="581" name="Google Shape;581;p85"/>
          <p:cNvSpPr txBox="1">
            <a:spLocks noGrp="1"/>
          </p:cNvSpPr>
          <p:nvPr>
            <p:ph type="body" idx="1"/>
          </p:nvPr>
        </p:nvSpPr>
        <p:spPr>
          <a:xfrm>
            <a:off x="457200" y="1371600"/>
            <a:ext cx="3983038"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000"/>
              <a:buFont typeface="Arial"/>
              <a:buNone/>
            </a:pPr>
            <a:r>
              <a:rPr lang="en-US" sz="2000"/>
              <a:t>#include &lt;iostream&gt;</a:t>
            </a:r>
            <a:endParaRPr/>
          </a:p>
          <a:p>
            <a:pPr marL="0" lvl="0" indent="0" algn="l" rtl="0">
              <a:lnSpc>
                <a:spcPct val="97000"/>
              </a:lnSpc>
              <a:spcBef>
                <a:spcPts val="1288"/>
              </a:spcBef>
              <a:spcAft>
                <a:spcPts val="0"/>
              </a:spcAft>
              <a:buSzPts val="2000"/>
              <a:buFont typeface="Arial"/>
              <a:buNone/>
            </a:pPr>
            <a:r>
              <a:rPr lang="en-US" sz="2000"/>
              <a:t>using namespace std;</a:t>
            </a:r>
            <a:endParaRPr/>
          </a:p>
          <a:p>
            <a:pPr marL="0" lvl="0" indent="0" algn="l" rtl="0">
              <a:lnSpc>
                <a:spcPct val="97000"/>
              </a:lnSpc>
              <a:spcBef>
                <a:spcPts val="1288"/>
              </a:spcBef>
              <a:spcAft>
                <a:spcPts val="0"/>
              </a:spcAft>
              <a:buSzPts val="2000"/>
              <a:buFont typeface="Arial"/>
              <a:buNone/>
            </a:pPr>
            <a:r>
              <a:rPr lang="en-US" sz="2000"/>
              <a:t>void display(char = '*', int = 1);</a:t>
            </a:r>
            <a:endParaRPr/>
          </a:p>
          <a:p>
            <a:pPr marL="0" lvl="0" indent="0" algn="l" rtl="0">
              <a:lnSpc>
                <a:spcPct val="97000"/>
              </a:lnSpc>
              <a:spcBef>
                <a:spcPts val="1288"/>
              </a:spcBef>
              <a:spcAft>
                <a:spcPts val="0"/>
              </a:spcAft>
              <a:buSzPts val="2000"/>
              <a:buFont typeface="Arial"/>
              <a:buNone/>
            </a:pPr>
            <a:r>
              <a:rPr lang="en-US" sz="2000"/>
              <a:t>int main() </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000"/>
              <a:buFont typeface="Arial"/>
              <a:buNone/>
            </a:pPr>
            <a:r>
              <a:rPr lang="en-US" sz="2000"/>
              <a:t>  cout&lt;&lt;"No argument passed:\n";</a:t>
            </a:r>
            <a:endParaRPr/>
          </a:p>
          <a:p>
            <a:pPr marL="0" lvl="0" indent="0" algn="l" rtl="0">
              <a:lnSpc>
                <a:spcPct val="97000"/>
              </a:lnSpc>
              <a:spcBef>
                <a:spcPts val="1288"/>
              </a:spcBef>
              <a:spcAft>
                <a:spcPts val="0"/>
              </a:spcAft>
              <a:buSzPts val="2000"/>
              <a:buFont typeface="Arial"/>
              <a:buNone/>
            </a:pPr>
            <a:r>
              <a:rPr lang="en-US" sz="2000"/>
              <a:t> display(); </a:t>
            </a:r>
            <a:endParaRPr/>
          </a:p>
          <a:p>
            <a:pPr marL="0" lvl="0" indent="0" algn="l" rtl="0">
              <a:lnSpc>
                <a:spcPct val="97000"/>
              </a:lnSpc>
              <a:spcBef>
                <a:spcPts val="1288"/>
              </a:spcBef>
              <a:spcAft>
                <a:spcPts val="0"/>
              </a:spcAft>
              <a:buSzPts val="2000"/>
              <a:buFont typeface="Arial"/>
              <a:buNone/>
            </a:pPr>
            <a:r>
              <a:rPr lang="en-US" sz="2000"/>
              <a:t>  cout&lt;&lt;"\n\nFirst argument passed:\n";</a:t>
            </a:r>
            <a:endParaRPr/>
          </a:p>
          <a:p>
            <a:pPr marL="0" lvl="0" indent="0" algn="l" rtl="0">
              <a:lnSpc>
                <a:spcPct val="97000"/>
              </a:lnSpc>
              <a:spcBef>
                <a:spcPts val="1288"/>
              </a:spcBef>
              <a:spcAft>
                <a:spcPts val="0"/>
              </a:spcAft>
              <a:buSzPts val="2000"/>
              <a:buFont typeface="Arial"/>
              <a:buNone/>
            </a:pPr>
            <a:r>
              <a:rPr lang="en-US" sz="2000"/>
              <a:t> display('#');  </a:t>
            </a:r>
            <a:endParaRPr/>
          </a:p>
          <a:p>
            <a:pPr marL="0" lvl="0" indent="0" algn="l" rtl="0">
              <a:lnSpc>
                <a:spcPct val="97000"/>
              </a:lnSpc>
              <a:spcBef>
                <a:spcPts val="1288"/>
              </a:spcBef>
              <a:spcAft>
                <a:spcPts val="0"/>
              </a:spcAft>
              <a:buSzPts val="2000"/>
              <a:buFont typeface="Arial"/>
              <a:buNone/>
            </a:pPr>
            <a:r>
              <a:rPr lang="en-US" sz="2000"/>
              <a:t> cout&lt;&lt;"\n\nBoth argument passed:\n";</a:t>
            </a:r>
            <a:endParaRPr/>
          </a:p>
        </p:txBody>
      </p:sp>
      <p:sp>
        <p:nvSpPr>
          <p:cNvPr id="582" name="Google Shape;582;p85"/>
          <p:cNvSpPr txBox="1">
            <a:spLocks noGrp="1"/>
          </p:cNvSpPr>
          <p:nvPr>
            <p:ph type="body" idx="2"/>
          </p:nvPr>
        </p:nvSpPr>
        <p:spPr>
          <a:xfrm>
            <a:off x="4800600" y="1371600"/>
            <a:ext cx="398462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000"/>
              <a:buFont typeface="Arial"/>
              <a:buNone/>
            </a:pPr>
            <a:r>
              <a:rPr lang="en-US" sz="2000"/>
              <a:t>display('$', 5);</a:t>
            </a:r>
            <a:endParaRPr/>
          </a:p>
          <a:p>
            <a:pPr marL="0" lvl="0" indent="0" algn="l" rtl="0">
              <a:lnSpc>
                <a:spcPct val="97000"/>
              </a:lnSpc>
              <a:spcBef>
                <a:spcPts val="1288"/>
              </a:spcBef>
              <a:spcAft>
                <a:spcPts val="0"/>
              </a:spcAft>
              <a:buSzPts val="2000"/>
              <a:buFont typeface="Arial"/>
              <a:buNone/>
            </a:pPr>
            <a:r>
              <a:rPr lang="en-US" sz="2000"/>
              <a:t> return 0;    </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000"/>
              <a:buFont typeface="Arial"/>
              <a:buNone/>
            </a:pPr>
            <a:r>
              <a:rPr lang="en-US" sz="2000"/>
              <a:t>void display(char c, int n){</a:t>
            </a:r>
            <a:endParaRPr/>
          </a:p>
          <a:p>
            <a:pPr marL="0" lvl="0" indent="0" algn="l" rtl="0">
              <a:lnSpc>
                <a:spcPct val="97000"/>
              </a:lnSpc>
              <a:spcBef>
                <a:spcPts val="1288"/>
              </a:spcBef>
              <a:spcAft>
                <a:spcPts val="0"/>
              </a:spcAft>
              <a:buSzPts val="2000"/>
              <a:buFont typeface="Arial"/>
              <a:buNone/>
            </a:pPr>
            <a:r>
              <a:rPr lang="en-US" sz="2000"/>
              <a:t> for(int i = 1; i &lt;=n; ++i) {</a:t>
            </a:r>
            <a:endParaRPr/>
          </a:p>
          <a:p>
            <a:pPr marL="0" lvl="0" indent="0" algn="l" rtl="0">
              <a:lnSpc>
                <a:spcPct val="97000"/>
              </a:lnSpc>
              <a:spcBef>
                <a:spcPts val="1288"/>
              </a:spcBef>
              <a:spcAft>
                <a:spcPts val="0"/>
              </a:spcAft>
              <a:buSzPts val="2000"/>
              <a:buFont typeface="Arial"/>
              <a:buNone/>
            </a:pPr>
            <a:r>
              <a:rPr lang="en-US" sz="2000"/>
              <a:t>    cout&lt;&lt;c;</a:t>
            </a:r>
            <a:endParaRPr/>
          </a:p>
          <a:p>
            <a:pPr marL="0" lvl="0" indent="0" algn="l" rtl="0">
              <a:lnSpc>
                <a:spcPct val="97000"/>
              </a:lnSpc>
              <a:spcBef>
                <a:spcPts val="1288"/>
              </a:spcBef>
              <a:spcAft>
                <a:spcPts val="0"/>
              </a:spcAft>
              <a:buSzPts val="2000"/>
              <a:buFont typeface="Arial"/>
              <a:buNone/>
            </a:pPr>
            <a:r>
              <a:rPr lang="en-US" sz="2000"/>
              <a:t> }</a:t>
            </a:r>
            <a:endParaRPr/>
          </a:p>
          <a:p>
            <a:pPr marL="0" lvl="0" indent="0" algn="l" rtl="0">
              <a:lnSpc>
                <a:spcPct val="97000"/>
              </a:lnSpc>
              <a:spcBef>
                <a:spcPts val="1288"/>
              </a:spcBef>
              <a:spcAft>
                <a:spcPts val="0"/>
              </a:spcAft>
              <a:buSzPts val="2000"/>
              <a:buFont typeface="Arial"/>
              <a:buNone/>
            </a:pPr>
            <a:r>
              <a:rPr lang="en-US" sz="2000"/>
              <a:t>  cout&lt;&lt;endl;</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500"/>
              <a:buFont typeface="Arial"/>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89" name="Google Shape;589;p86"/>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If the user didn't supply the user value means, then what value will it take?</a:t>
            </a:r>
            <a:endParaRPr/>
          </a:p>
          <a:p>
            <a:pPr marL="0" marR="0" lvl="0" indent="-177800" algn="l" rtl="0">
              <a:spcBef>
                <a:spcPts val="0"/>
              </a:spcBef>
              <a:spcAft>
                <a:spcPts val="0"/>
              </a:spcAft>
              <a:buClr>
                <a:srgbClr val="045482"/>
              </a:buClr>
              <a:buSzPts val="2800"/>
              <a:buFont typeface="Arial"/>
              <a:buChar char="•"/>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default value</a:t>
            </a:r>
            <a:endParaRPr sz="2800" b="0" i="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rise an error</a:t>
            </a:r>
            <a:endParaRPr sz="2800" b="0" i="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both a &amp; b</a:t>
            </a:r>
            <a:endParaRPr sz="2800" b="0" i="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a:solidFill>
                  <a:srgbClr val="045482"/>
                </a:solidFill>
                <a:latin typeface="Merriweather Sans"/>
                <a:ea typeface="Merriweather Sans"/>
                <a:cs typeface="Merriweather Sans"/>
                <a:sym typeface="Merriweather Sans"/>
              </a:rPr>
              <a:t>D.</a:t>
            </a:r>
            <a:r>
              <a:rPr lang="en-US" sz="2800" b="0" i="0" u="none" strike="noStrike">
                <a:solidFill>
                  <a:srgbClr val="045482"/>
                </a:solidFill>
                <a:latin typeface="Merriweather Sans"/>
                <a:ea typeface="Merriweather Sans"/>
                <a:cs typeface="Merriweather Sans"/>
                <a:sym typeface="Merriweather Sans"/>
              </a:rPr>
              <a:t> none of the mentioned</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8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96" name="Google Shape;596;p87"/>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Where does the default parameter can be placed by the user?</a:t>
            </a:r>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leftmost</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rightmost</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both a &amp; b</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D.</a:t>
            </a:r>
            <a:r>
              <a:rPr lang="en-US" sz="2800" b="0" i="0" u="none" strike="noStrike">
                <a:solidFill>
                  <a:srgbClr val="045482"/>
                </a:solidFill>
                <a:latin typeface="Merriweather Sans"/>
                <a:ea typeface="Merriweather Sans"/>
                <a:cs typeface="Merriweather Sans"/>
                <a:sym typeface="Merriweather Sans"/>
              </a:rPr>
              <a:t> none of the mentioned</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03" name="Google Shape;603;p88"/>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Which value will it take when both user and default values are given?</a:t>
            </a:r>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user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default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custom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D.</a:t>
            </a:r>
            <a:r>
              <a:rPr lang="en-US" sz="2800" b="0" i="0" u="none" strike="noStrike">
                <a:solidFill>
                  <a:srgbClr val="045482"/>
                </a:solidFill>
                <a:latin typeface="Merriweather Sans"/>
                <a:ea typeface="Merriweather Sans"/>
                <a:cs typeface="Merriweather Sans"/>
                <a:sym typeface="Merriweather Sans"/>
              </a:rPr>
              <a:t> none of the mentioned</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8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SCOPE RULES</a:t>
            </a:r>
            <a:endParaRPr/>
          </a:p>
        </p:txBody>
      </p:sp>
      <p:sp>
        <p:nvSpPr>
          <p:cNvPr id="609" name="Google Shape;609;p89"/>
          <p:cNvSpPr txBox="1">
            <a:spLocks noGrp="1"/>
          </p:cNvSpPr>
          <p:nvPr>
            <p:ph type="body" idx="1"/>
          </p:nvPr>
        </p:nvSpPr>
        <p:spPr>
          <a:xfrm>
            <a:off x="457200" y="1600200"/>
            <a:ext cx="7467600" cy="5029200"/>
          </a:xfrm>
          <a:prstGeom prst="rect">
            <a:avLst/>
          </a:prstGeom>
          <a:noFill/>
          <a:ln>
            <a:noFill/>
          </a:ln>
        </p:spPr>
        <p:txBody>
          <a:bodyPr spcFirstLastPara="1" wrap="square" lIns="0" tIns="157400" rIns="0" bIns="0" anchor="t" anchorCtr="0">
            <a:normAutofit lnSpcReduction="10000"/>
          </a:bodyPr>
          <a:lstStyle/>
          <a:p>
            <a:pPr marL="365760" lvl="0" indent="-256032" algn="l" rtl="0">
              <a:lnSpc>
                <a:spcPct val="97000"/>
              </a:lnSpc>
              <a:spcBef>
                <a:spcPts val="0"/>
              </a:spcBef>
              <a:spcAft>
                <a:spcPts val="0"/>
              </a:spcAft>
              <a:buSzPts val="2900"/>
              <a:buFont typeface="Noto Sans Symbols"/>
              <a:buChar char="🞂"/>
            </a:pPr>
            <a:r>
              <a:rPr lang="en-US"/>
              <a:t>Local Variable</a:t>
            </a:r>
            <a:endParaRPr/>
          </a:p>
          <a:p>
            <a:pPr marL="365760" lvl="0" indent="-256032" algn="l" rtl="0">
              <a:lnSpc>
                <a:spcPct val="97000"/>
              </a:lnSpc>
              <a:spcBef>
                <a:spcPts val="0"/>
              </a:spcBef>
              <a:spcAft>
                <a:spcPts val="0"/>
              </a:spcAft>
              <a:buSzPts val="2900"/>
              <a:buFont typeface="Noto Sans Symbols"/>
              <a:buChar char="🞂"/>
            </a:pPr>
            <a:r>
              <a:rPr lang="en-US"/>
              <a:t>Global variable</a:t>
            </a:r>
            <a:endParaRPr/>
          </a:p>
          <a:p>
            <a:pPr marL="365760" lvl="0" indent="-256032" algn="l" rtl="0">
              <a:lnSpc>
                <a:spcPct val="97000"/>
              </a:lnSpc>
              <a:spcBef>
                <a:spcPts val="0"/>
              </a:spcBef>
              <a:spcAft>
                <a:spcPts val="0"/>
              </a:spcAft>
              <a:buSzPts val="2900"/>
              <a:buFont typeface="Noto Sans Symbols"/>
              <a:buChar char="🞂"/>
            </a:pPr>
            <a:r>
              <a:rPr lang="en-US" b="1" u="sng"/>
              <a:t>Local Variables </a:t>
            </a:r>
            <a:r>
              <a:rPr lang="en-US"/>
              <a:t>are defined inside the function body or in a compound statement. The scope of these variables are inside the function where they are defined.</a:t>
            </a:r>
            <a:endParaRPr/>
          </a:p>
          <a:p>
            <a:pPr marL="365760" lvl="0" indent="-256032" algn="l" rtl="0">
              <a:lnSpc>
                <a:spcPct val="97000"/>
              </a:lnSpc>
              <a:spcBef>
                <a:spcPts val="0"/>
              </a:spcBef>
              <a:spcAft>
                <a:spcPts val="0"/>
              </a:spcAft>
              <a:buSzPts val="2900"/>
              <a:buFont typeface="Noto Sans Symbols"/>
              <a:buNone/>
            </a:pPr>
            <a:r>
              <a:rPr lang="en-US"/>
              <a:t>Eg: int fact (int n)</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Int i, fact, j;  // i, j are local variables.</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p:nvPr/>
        </p:nvSpPr>
        <p:spPr>
          <a:xfrm>
            <a:off x="723900" y="1600200"/>
            <a:ext cx="76962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474747"/>
                </a:solidFill>
                <a:latin typeface="Lato"/>
                <a:ea typeface="Lato"/>
                <a:cs typeface="Lato"/>
                <a:sym typeface="Lato"/>
              </a:rPr>
              <a:t>True statements about </a:t>
            </a:r>
            <a:r>
              <a:rPr lang="en-US" sz="2400" b="1">
                <a:solidFill>
                  <a:srgbClr val="474747"/>
                </a:solidFill>
                <a:latin typeface="Lato"/>
                <a:ea typeface="Lato"/>
                <a:cs typeface="Lato"/>
                <a:sym typeface="Lato"/>
              </a:rPr>
              <a:t>static</a:t>
            </a:r>
            <a:r>
              <a:rPr lang="en-US" sz="2400" b="1" i="0" u="none" strike="noStrike" cap="none">
                <a:solidFill>
                  <a:srgbClr val="474747"/>
                </a:solidFill>
                <a:latin typeface="Lato"/>
                <a:ea typeface="Lato"/>
                <a:cs typeface="Lato"/>
                <a:sym typeface="Lato"/>
              </a:rPr>
              <a:t> member function is/are</a:t>
            </a:r>
            <a:endParaRPr/>
          </a:p>
          <a:p>
            <a:pPr marL="0" marR="0" lvl="0" indent="0" algn="l" rtl="0">
              <a:spcBef>
                <a:spcPts val="0"/>
              </a:spcBef>
              <a:spcAft>
                <a:spcPts val="0"/>
              </a:spcAft>
              <a:buNone/>
            </a:pPr>
            <a:r>
              <a:rPr lang="en-US" sz="2400" b="0" i="0" u="none" strike="noStrike" cap="none">
                <a:solidFill>
                  <a:srgbClr val="474747"/>
                </a:solidFill>
                <a:latin typeface="Lato"/>
                <a:ea typeface="Lato"/>
                <a:cs typeface="Lato"/>
                <a:sym typeface="Lato"/>
              </a:rPr>
              <a:t>(I)Static function of a class can be called by class name using scope resolution operator  i.e.  : :</a:t>
            </a:r>
            <a:br>
              <a:rPr lang="en-US" sz="2400" b="0" i="0" u="none" strike="noStrike" cap="none">
                <a:solidFill>
                  <a:srgbClr val="474747"/>
                </a:solidFill>
                <a:latin typeface="Lato"/>
                <a:ea typeface="Lato"/>
                <a:cs typeface="Lato"/>
                <a:sym typeface="Lato"/>
              </a:rPr>
            </a:br>
            <a:r>
              <a:rPr lang="en-US" sz="2400" b="0" i="0" u="none" strike="noStrike" cap="none">
                <a:solidFill>
                  <a:srgbClr val="474747"/>
                </a:solidFill>
                <a:latin typeface="Lato"/>
                <a:ea typeface="Lato"/>
                <a:cs typeface="Lato"/>
                <a:sym typeface="Lato"/>
              </a:rPr>
              <a:t>(II)Static function can receive both static and non-static data members of a class</a:t>
            </a:r>
            <a:br>
              <a:rPr lang="en-US" sz="2400" b="0" i="0" u="none" strike="noStrike" cap="none">
                <a:solidFill>
                  <a:srgbClr val="474747"/>
                </a:solidFill>
                <a:latin typeface="Lato"/>
                <a:ea typeface="Lato"/>
                <a:cs typeface="Lato"/>
                <a:sym typeface="Lato"/>
              </a:rPr>
            </a:br>
            <a:r>
              <a:rPr lang="en-US" sz="2400" b="0" i="0" u="none" strike="noStrike" cap="none">
                <a:solidFill>
                  <a:srgbClr val="474747"/>
                </a:solidFill>
                <a:latin typeface="Lato"/>
                <a:ea typeface="Lato"/>
                <a:cs typeface="Lato"/>
                <a:sym typeface="Lato"/>
              </a:rPr>
              <a:t>(III)Static function is not the part of an object of a class</a:t>
            </a:r>
            <a:endParaRPr/>
          </a:p>
          <a:p>
            <a:pPr marL="0" marR="0" lvl="0" indent="0" algn="l" rtl="0">
              <a:spcBef>
                <a:spcPts val="0"/>
              </a:spcBef>
              <a:spcAft>
                <a:spcPts val="0"/>
              </a:spcAft>
              <a:buNone/>
            </a:pPr>
            <a:endParaRPr sz="2400" b="0" i="0" u="none" strike="noStrike" cap="none">
              <a:solidFill>
                <a:srgbClr val="474747"/>
              </a:solidFill>
              <a:latin typeface="Lato"/>
              <a:ea typeface="Lato"/>
              <a:cs typeface="Lato"/>
              <a:sym typeface="Lato"/>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and II</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only</a:t>
            </a:r>
            <a:endParaRPr/>
          </a:p>
          <a:p>
            <a:pPr marL="0" marR="0" lvl="0" indent="-152400" algn="l" rtl="0">
              <a:spcBef>
                <a:spcPts val="0"/>
              </a:spcBef>
              <a:spcAft>
                <a:spcPts val="0"/>
              </a:spcAft>
              <a:buClr>
                <a:srgbClr val="474747"/>
              </a:buClr>
              <a:buSzPts val="2400"/>
              <a:buFont typeface="Times New Roman"/>
              <a:buAutoNum type="arabicPeriod"/>
            </a:pPr>
            <a:r>
              <a:rPr lang="en-US" sz="2400" b="1" i="0" u="none" strike="noStrike" cap="none">
                <a:solidFill>
                  <a:srgbClr val="474747"/>
                </a:solidFill>
                <a:latin typeface="Lato"/>
                <a:ea typeface="Lato"/>
                <a:cs typeface="Lato"/>
                <a:sym typeface="Lato"/>
              </a:rPr>
              <a:t>I and III</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II and III</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9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15" name="Google Shape;615;p9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1" u="sng">
                <a:solidFill>
                  <a:srgbClr val="083763"/>
                </a:solidFill>
              </a:rPr>
              <a:t>Global variables </a:t>
            </a:r>
            <a:r>
              <a:rPr lang="en-US">
                <a:solidFill>
                  <a:srgbClr val="083763"/>
                </a:solidFill>
              </a:rPr>
              <a:t> are those variables whose scope is available through out the program.</a:t>
            </a:r>
            <a:endParaRPr b="1" u="sng">
              <a:solidFill>
                <a:srgbClr val="083763"/>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91"/>
          <p:cNvSpPr txBox="1">
            <a:spLocks noGrp="1"/>
          </p:cNvSpPr>
          <p:nvPr>
            <p:ph type="body" idx="1"/>
          </p:nvPr>
        </p:nvSpPr>
        <p:spPr>
          <a:xfrm>
            <a:off x="304800" y="609600"/>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400"/>
              <a:buNone/>
            </a:pPr>
            <a:r>
              <a:rPr lang="en-US" sz="2400"/>
              <a:t>int x;</a:t>
            </a:r>
            <a:endParaRPr/>
          </a:p>
          <a:p>
            <a:pPr marL="0" lvl="0" indent="0" algn="l" rtl="0">
              <a:lnSpc>
                <a:spcPct val="97000"/>
              </a:lnSpc>
              <a:spcBef>
                <a:spcPts val="1288"/>
              </a:spcBef>
              <a:spcAft>
                <a:spcPts val="0"/>
              </a:spcAft>
              <a:buSzPts val="2400"/>
              <a:buNone/>
            </a:pPr>
            <a:r>
              <a:rPr lang="en-US" sz="2400"/>
              <a:t>main()</a:t>
            </a:r>
            <a:endParaRPr/>
          </a:p>
          <a:p>
            <a:pPr marL="0" lvl="0" indent="0" algn="l" rtl="0">
              <a:lnSpc>
                <a:spcPct val="97000"/>
              </a:lnSpc>
              <a:spcBef>
                <a:spcPts val="1288"/>
              </a:spcBef>
              <a:spcAft>
                <a:spcPts val="0"/>
              </a:spcAft>
              <a:buSzPts val="2400"/>
              <a:buNone/>
            </a:pPr>
            <a:r>
              <a:rPr lang="en-US" sz="2400"/>
              <a:t>{</a:t>
            </a:r>
            <a:endParaRPr/>
          </a:p>
          <a:p>
            <a:pPr marL="0" lvl="0" indent="0" algn="l" rtl="0">
              <a:lnSpc>
                <a:spcPct val="97000"/>
              </a:lnSpc>
              <a:spcBef>
                <a:spcPts val="1288"/>
              </a:spcBef>
              <a:spcAft>
                <a:spcPts val="0"/>
              </a:spcAft>
              <a:buSzPts val="2400"/>
              <a:buNone/>
            </a:pPr>
            <a:r>
              <a:rPr lang="en-US" sz="2400"/>
              <a:t>	int y=0;</a:t>
            </a:r>
            <a:endParaRPr/>
          </a:p>
          <a:p>
            <a:pPr marL="0" lvl="0" indent="0" algn="l" rtl="0">
              <a:lnSpc>
                <a:spcPct val="97000"/>
              </a:lnSpc>
              <a:spcBef>
                <a:spcPts val="1288"/>
              </a:spcBef>
              <a:spcAft>
                <a:spcPts val="0"/>
              </a:spcAft>
              <a:buSzPts val="2400"/>
              <a:buNone/>
            </a:pPr>
            <a:r>
              <a:rPr lang="en-US" sz="2400"/>
              <a:t>		{ int y=20;</a:t>
            </a:r>
            <a:endParaRPr/>
          </a:p>
          <a:p>
            <a:pPr marL="0" lvl="0" indent="0" algn="l" rtl="0">
              <a:lnSpc>
                <a:spcPct val="97000"/>
              </a:lnSpc>
              <a:spcBef>
                <a:spcPts val="1288"/>
              </a:spcBef>
              <a:spcAft>
                <a:spcPts val="0"/>
              </a:spcAft>
              <a:buSzPts val="2400"/>
              <a:buNone/>
            </a:pPr>
            <a:r>
              <a:rPr lang="en-US" sz="2400"/>
              <a:t>		cout&lt;&lt;x&lt;&lt;y;</a:t>
            </a:r>
            <a:endParaRPr/>
          </a:p>
          <a:p>
            <a:pPr marL="0" lvl="0" indent="0" algn="l" rtl="0">
              <a:lnSpc>
                <a:spcPct val="97000"/>
              </a:lnSpc>
              <a:spcBef>
                <a:spcPts val="1288"/>
              </a:spcBef>
              <a:spcAft>
                <a:spcPts val="0"/>
              </a:spcAft>
              <a:buSzPts val="2400"/>
              <a:buNone/>
            </a:pPr>
            <a:r>
              <a:rPr lang="en-US" sz="2400"/>
              <a:t>           x++;y++;</a:t>
            </a:r>
            <a:endParaRPr/>
          </a:p>
          <a:p>
            <a:pPr marL="0" lvl="0" indent="0" algn="l" rtl="0">
              <a:lnSpc>
                <a:spcPct val="97000"/>
              </a:lnSpc>
              <a:spcBef>
                <a:spcPts val="1288"/>
              </a:spcBef>
              <a:spcAft>
                <a:spcPts val="0"/>
              </a:spcAft>
              <a:buSzPts val="2400"/>
              <a:buNone/>
            </a:pPr>
            <a:r>
              <a:rPr lang="en-US" sz="2400"/>
              <a:t>           {  int y=20;</a:t>
            </a:r>
            <a:endParaRPr/>
          </a:p>
          <a:p>
            <a:pPr marL="0" lvl="0" indent="0" algn="l" rtl="0">
              <a:lnSpc>
                <a:spcPct val="97000"/>
              </a:lnSpc>
              <a:spcBef>
                <a:spcPts val="1288"/>
              </a:spcBef>
              <a:spcAft>
                <a:spcPts val="0"/>
              </a:spcAft>
              <a:buSzPts val="2400"/>
              <a:buNone/>
            </a:pPr>
            <a:r>
              <a:rPr lang="en-US" sz="2400"/>
              <a:t>		    cout&lt;&lt;x&lt;&lt;y;</a:t>
            </a:r>
            <a:endParaRPr/>
          </a:p>
          <a:p>
            <a:pPr marL="0" lvl="0" indent="0" algn="l" rtl="0">
              <a:lnSpc>
                <a:spcPct val="97000"/>
              </a:lnSpc>
              <a:spcBef>
                <a:spcPts val="1288"/>
              </a:spcBef>
              <a:spcAft>
                <a:spcPts val="0"/>
              </a:spcAft>
              <a:buSzPts val="2400"/>
              <a:buNone/>
            </a:pPr>
            <a:r>
              <a:rPr lang="en-US" sz="2400"/>
              <a:t>            }}</a:t>
            </a:r>
            <a:endParaRPr/>
          </a:p>
          <a:p>
            <a:pPr marL="0" lvl="0" indent="0" algn="l" rtl="0">
              <a:lnSpc>
                <a:spcPct val="97000"/>
              </a:lnSpc>
              <a:spcBef>
                <a:spcPts val="1288"/>
              </a:spcBef>
              <a:spcAft>
                <a:spcPts val="0"/>
              </a:spcAft>
              <a:buSzPts val="2400"/>
              <a:buNone/>
            </a:pPr>
            <a:r>
              <a:rPr lang="en-US" sz="2400"/>
              <a:t>          cout&lt;&lt;x&lt;&lt;y;</a:t>
            </a:r>
            <a:endParaRPr/>
          </a:p>
          <a:p>
            <a:pPr marL="0" lvl="0" indent="0" algn="l" rtl="0">
              <a:lnSpc>
                <a:spcPct val="97000"/>
              </a:lnSpc>
              <a:spcBef>
                <a:spcPts val="1288"/>
              </a:spcBef>
              <a:spcAft>
                <a:spcPts val="0"/>
              </a:spcAft>
              <a:buSzPts val="2400"/>
              <a:buNone/>
            </a:pPr>
            <a:r>
              <a:rPr lang="en-US" sz="2400"/>
              <a:t>}</a:t>
            </a:r>
            <a:endParaRPr/>
          </a:p>
          <a:p>
            <a:pPr marL="0" lvl="0" indent="0" algn="l" rtl="0">
              <a:lnSpc>
                <a:spcPct val="97000"/>
              </a:lnSpc>
              <a:spcBef>
                <a:spcPts val="1288"/>
              </a:spcBef>
              <a:spcAft>
                <a:spcPts val="0"/>
              </a:spcAft>
              <a:buSzPts val="2400"/>
              <a:buNone/>
            </a:pPr>
            <a:endParaRPr sz="2400"/>
          </a:p>
          <a:p>
            <a:pPr marL="0" lvl="0" indent="0" algn="l" rtl="0">
              <a:lnSpc>
                <a:spcPct val="97000"/>
              </a:lnSpc>
              <a:spcBef>
                <a:spcPts val="1288"/>
              </a:spcBef>
              <a:spcAft>
                <a:spcPts val="0"/>
              </a:spcAft>
              <a:buSzPts val="2400"/>
              <a:buNone/>
            </a:pPr>
            <a:endParaRPr sz="2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92"/>
          <p:cNvSpPr txBox="1">
            <a:spLocks noGrp="1"/>
          </p:cNvSpPr>
          <p:nvPr>
            <p:ph type="ctrTitle" idx="4294967295"/>
          </p:nvPr>
        </p:nvSpPr>
        <p:spPr>
          <a:xfrm>
            <a:off x="990600" y="2133600"/>
            <a:ext cx="7772400" cy="1470025"/>
          </a:xfrm>
          <a:prstGeom prst="rect">
            <a:avLst/>
          </a:prstGeom>
          <a:noFill/>
          <a:ln>
            <a:noFill/>
          </a:ln>
        </p:spPr>
        <p:txBody>
          <a:bodyPr spcFirstLastPara="1" wrap="square" lIns="81625" tIns="42450" rIns="81625" bIns="42450" anchor="ctr" anchorCtr="0">
            <a:noAutofit/>
          </a:bodyPr>
          <a:lstStyle/>
          <a:p>
            <a:pPr marL="0" marR="0" lvl="0" indent="0" algn="ctr" rtl="0">
              <a:lnSpc>
                <a:spcPct val="97000"/>
              </a:lnSpc>
              <a:spcBef>
                <a:spcPts val="0"/>
              </a:spcBef>
              <a:spcAft>
                <a:spcPts val="0"/>
              </a:spcAft>
              <a:buNone/>
            </a:pPr>
            <a:r>
              <a:rPr lang="en-US" sz="5400" b="0" i="0" u="none" strike="noStrike" cap="none">
                <a:solidFill>
                  <a:srgbClr val="000000"/>
                </a:solidFill>
                <a:latin typeface="Calibri"/>
                <a:ea typeface="Calibri"/>
                <a:cs typeface="Calibri"/>
                <a:sym typeface="Calibri"/>
              </a:rPr>
              <a:t>FUNCTION OVERLOADING</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9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Overloading in C++</a:t>
            </a:r>
            <a:endParaRPr/>
          </a:p>
        </p:txBody>
      </p:sp>
      <p:sp>
        <p:nvSpPr>
          <p:cNvPr id="632" name="Google Shape;632;p9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Noto Sans Symbols"/>
              <a:buChar char="❑"/>
            </a:pPr>
            <a:r>
              <a:rPr lang="en-US"/>
              <a:t>What is overloading</a:t>
            </a:r>
            <a:endParaRPr/>
          </a:p>
          <a:p>
            <a:pPr marL="309563" lvl="0" indent="-309563" algn="l" rtl="0">
              <a:lnSpc>
                <a:spcPct val="97000"/>
              </a:lnSpc>
              <a:spcBef>
                <a:spcPts val="0"/>
              </a:spcBef>
              <a:spcAft>
                <a:spcPts val="0"/>
              </a:spcAft>
              <a:buSzPts val="2900"/>
              <a:buFont typeface="Noto Sans Symbols"/>
              <a:buNone/>
            </a:pPr>
            <a:r>
              <a:rPr lang="en-US"/>
              <a:t>	– Overloading means assigning multiple</a:t>
            </a:r>
            <a:endParaRPr/>
          </a:p>
          <a:p>
            <a:pPr marL="309563" lvl="0" indent="-309563" algn="l" rtl="0">
              <a:lnSpc>
                <a:spcPct val="97000"/>
              </a:lnSpc>
              <a:spcBef>
                <a:spcPts val="0"/>
              </a:spcBef>
              <a:spcAft>
                <a:spcPts val="0"/>
              </a:spcAft>
              <a:buSzPts val="2900"/>
              <a:buFont typeface="Noto Sans Symbols"/>
              <a:buNone/>
            </a:pPr>
            <a:r>
              <a:rPr lang="en-US"/>
              <a:t>	meanings to a function name or operator</a:t>
            </a:r>
            <a:endParaRPr/>
          </a:p>
          <a:p>
            <a:pPr marL="309563" lvl="0" indent="-309563" algn="l" rtl="0">
              <a:lnSpc>
                <a:spcPct val="97000"/>
              </a:lnSpc>
              <a:spcBef>
                <a:spcPts val="0"/>
              </a:spcBef>
              <a:spcAft>
                <a:spcPts val="0"/>
              </a:spcAft>
              <a:buSzPts val="2900"/>
              <a:buFont typeface="Noto Sans Symbols"/>
              <a:buNone/>
            </a:pPr>
            <a:r>
              <a:rPr lang="en-US"/>
              <a:t>	symbol</a:t>
            </a:r>
            <a:endParaRPr/>
          </a:p>
          <a:p>
            <a:pPr marL="309563" lvl="0" indent="-309563" algn="l" rtl="0">
              <a:lnSpc>
                <a:spcPct val="97000"/>
              </a:lnSpc>
              <a:spcBef>
                <a:spcPts val="0"/>
              </a:spcBef>
              <a:spcAft>
                <a:spcPts val="0"/>
              </a:spcAft>
              <a:buSzPts val="2900"/>
              <a:buFont typeface="Noto Sans Symbols"/>
              <a:buNone/>
            </a:pPr>
            <a:r>
              <a:rPr lang="en-US"/>
              <a:t>	– It allows multiple definitions of a function with the same name, but different signatures.</a:t>
            </a:r>
            <a:endParaRPr/>
          </a:p>
          <a:p>
            <a:pPr marL="309563" lvl="0" indent="-309563" algn="l" rtl="0">
              <a:lnSpc>
                <a:spcPct val="97000"/>
              </a:lnSpc>
              <a:spcBef>
                <a:spcPts val="0"/>
              </a:spcBef>
              <a:spcAft>
                <a:spcPts val="0"/>
              </a:spcAft>
              <a:buSzPts val="2900"/>
              <a:buFont typeface="Noto Sans Symbols"/>
              <a:buChar char="❑"/>
            </a:pPr>
            <a:r>
              <a:rPr lang="en-US"/>
              <a:t>C++ supports</a:t>
            </a:r>
            <a:endParaRPr/>
          </a:p>
          <a:p>
            <a:pPr marL="309563" lvl="0" indent="-309563" algn="l" rtl="0">
              <a:lnSpc>
                <a:spcPct val="97000"/>
              </a:lnSpc>
              <a:spcBef>
                <a:spcPts val="0"/>
              </a:spcBef>
              <a:spcAft>
                <a:spcPts val="0"/>
              </a:spcAft>
              <a:buSzPts val="2900"/>
              <a:buFont typeface="Noto Sans Symbols"/>
              <a:buNone/>
            </a:pPr>
            <a:r>
              <a:rPr lang="en-US"/>
              <a:t>	– Function overloading</a:t>
            </a:r>
            <a:endParaRPr/>
          </a:p>
          <a:p>
            <a:pPr marL="309563" lvl="0" indent="-309563" algn="l" rtl="0">
              <a:lnSpc>
                <a:spcPct val="97000"/>
              </a:lnSpc>
              <a:spcBef>
                <a:spcPts val="0"/>
              </a:spcBef>
              <a:spcAft>
                <a:spcPts val="0"/>
              </a:spcAft>
              <a:buSzPts val="2900"/>
              <a:buFont typeface="Noto Sans Symbols"/>
              <a:buNone/>
            </a:pPr>
            <a:r>
              <a:rPr lang="en-US"/>
              <a:t>	– Operator overloading</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9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Why is Overloading Useful?</a:t>
            </a:r>
            <a:endParaRPr/>
          </a:p>
        </p:txBody>
      </p:sp>
      <p:sp>
        <p:nvSpPr>
          <p:cNvPr id="638" name="Google Shape;638;p9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Noto Sans Symbols"/>
              <a:buChar char="❑"/>
            </a:pPr>
            <a:r>
              <a:rPr lang="en-US"/>
              <a:t> Function overloading allows functions that</a:t>
            </a:r>
            <a:endParaRPr/>
          </a:p>
          <a:p>
            <a:pPr marL="309563" lvl="0" indent="-309563" algn="l" rtl="0">
              <a:lnSpc>
                <a:spcPct val="97000"/>
              </a:lnSpc>
              <a:spcBef>
                <a:spcPts val="0"/>
              </a:spcBef>
              <a:spcAft>
                <a:spcPts val="0"/>
              </a:spcAft>
              <a:buSzPts val="2900"/>
              <a:buFont typeface="Noto Sans Symbols"/>
              <a:buNone/>
            </a:pPr>
            <a:r>
              <a:rPr lang="en-US"/>
              <a:t>	 conceptually perform the same task on</a:t>
            </a:r>
            <a:endParaRPr/>
          </a:p>
          <a:p>
            <a:pPr marL="309563" lvl="0" indent="-309563" algn="l" rtl="0">
              <a:lnSpc>
                <a:spcPct val="97000"/>
              </a:lnSpc>
              <a:spcBef>
                <a:spcPts val="0"/>
              </a:spcBef>
              <a:spcAft>
                <a:spcPts val="0"/>
              </a:spcAft>
              <a:buSzPts val="2900"/>
              <a:buFont typeface="Noto Sans Symbols"/>
              <a:buNone/>
            </a:pPr>
            <a:r>
              <a:rPr lang="en-US"/>
              <a:t>	 objects of different types to be given the  </a:t>
            </a:r>
            <a:endParaRPr/>
          </a:p>
          <a:p>
            <a:pPr marL="309563" lvl="0" indent="-309563" algn="l" rtl="0">
              <a:lnSpc>
                <a:spcPct val="97000"/>
              </a:lnSpc>
              <a:spcBef>
                <a:spcPts val="0"/>
              </a:spcBef>
              <a:spcAft>
                <a:spcPts val="0"/>
              </a:spcAft>
              <a:buSzPts val="2900"/>
              <a:buFont typeface="Noto Sans Symbols"/>
              <a:buNone/>
            </a:pPr>
            <a:r>
              <a:rPr lang="en-US"/>
              <a:t>     same name.</a:t>
            </a:r>
            <a:endParaRPr/>
          </a:p>
          <a:p>
            <a:pPr marL="309563" lvl="0" indent="-309563" algn="l" rtl="0">
              <a:lnSpc>
                <a:spcPct val="97000"/>
              </a:lnSpc>
              <a:spcBef>
                <a:spcPts val="0"/>
              </a:spcBef>
              <a:spcAft>
                <a:spcPts val="0"/>
              </a:spcAft>
              <a:buSzPts val="2900"/>
              <a:buFont typeface="Noto Sans Symbols"/>
              <a:buNone/>
            </a:pPr>
            <a:endParaRPr/>
          </a:p>
          <a:p>
            <a:pPr marL="309563" lvl="0" indent="-309563" algn="l" rtl="0">
              <a:lnSpc>
                <a:spcPct val="97000"/>
              </a:lnSpc>
              <a:spcBef>
                <a:spcPts val="0"/>
              </a:spcBef>
              <a:spcAft>
                <a:spcPts val="0"/>
              </a:spcAft>
              <a:buSzPts val="2900"/>
              <a:buFont typeface="Noto Sans Symbols"/>
              <a:buChar char="❑"/>
            </a:pPr>
            <a:r>
              <a:rPr lang="en-US"/>
              <a:t> Operator overloading provides a convenient</a:t>
            </a:r>
            <a:endParaRPr/>
          </a:p>
          <a:p>
            <a:pPr marL="309563" lvl="0" indent="-309563" algn="l" rtl="0">
              <a:lnSpc>
                <a:spcPct val="97000"/>
              </a:lnSpc>
              <a:spcBef>
                <a:spcPts val="0"/>
              </a:spcBef>
              <a:spcAft>
                <a:spcPts val="0"/>
              </a:spcAft>
              <a:buSzPts val="2900"/>
              <a:buFont typeface="Noto Sans Symbols"/>
              <a:buNone/>
            </a:pPr>
            <a:r>
              <a:rPr lang="en-US"/>
              <a:t>	 notation for manipulating user-defined        </a:t>
            </a:r>
            <a:endParaRPr/>
          </a:p>
          <a:p>
            <a:pPr marL="309563" lvl="0" indent="-309563" algn="l" rtl="0">
              <a:lnSpc>
                <a:spcPct val="97000"/>
              </a:lnSpc>
              <a:spcBef>
                <a:spcPts val="0"/>
              </a:spcBef>
              <a:spcAft>
                <a:spcPts val="0"/>
              </a:spcAft>
              <a:buSzPts val="2900"/>
              <a:buFont typeface="Noto Sans Symbols"/>
              <a:buNone/>
            </a:pPr>
            <a:r>
              <a:rPr lang="en-US"/>
              <a:t>     objects with conventional operators.</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9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b="1"/>
              <a:t>Function Overloading </a:t>
            </a:r>
            <a:endParaRPr/>
          </a:p>
        </p:txBody>
      </p:sp>
      <p:sp>
        <p:nvSpPr>
          <p:cNvPr id="644" name="Google Shape;644;p9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Is the process of using the same name for two or more functions</a:t>
            </a:r>
            <a:endParaRPr/>
          </a:p>
          <a:p>
            <a:pPr marL="309563" lvl="0" indent="-309563" algn="l" rtl="0">
              <a:lnSpc>
                <a:spcPct val="97000"/>
              </a:lnSpc>
              <a:spcBef>
                <a:spcPts val="1288"/>
              </a:spcBef>
              <a:spcAft>
                <a:spcPts val="0"/>
              </a:spcAft>
              <a:buSzPts val="2900"/>
              <a:buChar char="•"/>
            </a:pPr>
            <a:r>
              <a:rPr lang="en-US">
                <a:solidFill>
                  <a:srgbClr val="083763"/>
                </a:solidFill>
              </a:rPr>
              <a:t>Requires each redefinition of a function to use a different function signature that is: </a:t>
            </a:r>
            <a:endParaRPr/>
          </a:p>
          <a:p>
            <a:pPr marL="673100" lvl="1" indent="-258762" algn="l" rtl="0">
              <a:lnSpc>
                <a:spcPct val="97000"/>
              </a:lnSpc>
              <a:spcBef>
                <a:spcPts val="1288"/>
              </a:spcBef>
              <a:spcAft>
                <a:spcPts val="0"/>
              </a:spcAft>
              <a:buSzPts val="2500"/>
              <a:buChar char="–"/>
            </a:pPr>
            <a:r>
              <a:rPr lang="en-US">
                <a:solidFill>
                  <a:srgbClr val="083763"/>
                </a:solidFill>
              </a:rPr>
              <a:t>different types of parameters,</a:t>
            </a:r>
            <a:endParaRPr/>
          </a:p>
          <a:p>
            <a:pPr marL="673100" lvl="1" indent="-258762" algn="l" rtl="0">
              <a:lnSpc>
                <a:spcPct val="97000"/>
              </a:lnSpc>
              <a:spcBef>
                <a:spcPts val="1038"/>
              </a:spcBef>
              <a:spcAft>
                <a:spcPts val="0"/>
              </a:spcAft>
              <a:buSzPts val="2500"/>
              <a:buChar char="–"/>
            </a:pPr>
            <a:r>
              <a:rPr lang="en-US">
                <a:solidFill>
                  <a:srgbClr val="083763"/>
                </a:solidFill>
              </a:rPr>
              <a:t>or sequence of parameters, </a:t>
            </a:r>
            <a:endParaRPr/>
          </a:p>
          <a:p>
            <a:pPr marL="673100" lvl="1" indent="-258762" algn="l" rtl="0">
              <a:lnSpc>
                <a:spcPct val="97000"/>
              </a:lnSpc>
              <a:spcBef>
                <a:spcPts val="1038"/>
              </a:spcBef>
              <a:spcAft>
                <a:spcPts val="0"/>
              </a:spcAft>
              <a:buSzPts val="2500"/>
              <a:buChar char="–"/>
            </a:pPr>
            <a:r>
              <a:rPr lang="en-US">
                <a:solidFill>
                  <a:srgbClr val="083763"/>
                </a:solidFill>
              </a:rPr>
              <a:t>or number of parameters </a:t>
            </a:r>
            <a:endParaRPr/>
          </a:p>
          <a:p>
            <a:pPr marL="309563" lvl="0" indent="-309563" algn="l" rtl="0">
              <a:lnSpc>
                <a:spcPct val="97000"/>
              </a:lnSpc>
              <a:spcBef>
                <a:spcPts val="1038"/>
              </a:spcBef>
              <a:spcAft>
                <a:spcPts val="0"/>
              </a:spcAft>
              <a:buSzPts val="2900"/>
              <a:buChar char="•"/>
            </a:pPr>
            <a:r>
              <a:rPr lang="en-US">
                <a:solidFill>
                  <a:srgbClr val="083763"/>
                </a:solidFill>
              </a:rPr>
              <a:t>Is used so that a programmer does not have to remember multiple function names</a:t>
            </a:r>
            <a:endParaRPr>
              <a:solidFill>
                <a:srgbClr val="083763"/>
              </a:solidFill>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9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50" name="Google Shape;650;p9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20000"/>
          </a:bodyPr>
          <a:lstStyle/>
          <a:p>
            <a:pPr marL="365760" lvl="0" indent="-256032" algn="l" rtl="0">
              <a:lnSpc>
                <a:spcPct val="97000"/>
              </a:lnSpc>
              <a:spcBef>
                <a:spcPts val="0"/>
              </a:spcBef>
              <a:spcAft>
                <a:spcPts val="0"/>
              </a:spcAft>
              <a:buSzPct val="100000"/>
              <a:buFont typeface="Arial"/>
              <a:buNone/>
            </a:pPr>
            <a:r>
              <a:rPr lang="en-US"/>
              <a:t>Void sum(int,int);</a:t>
            </a:r>
            <a:endParaRPr/>
          </a:p>
          <a:p>
            <a:pPr marL="365760" lvl="0" indent="-256032" algn="l" rtl="0">
              <a:lnSpc>
                <a:spcPct val="97000"/>
              </a:lnSpc>
              <a:spcBef>
                <a:spcPts val="0"/>
              </a:spcBef>
              <a:spcAft>
                <a:spcPts val="0"/>
              </a:spcAft>
              <a:buSzPct val="100000"/>
              <a:buFont typeface="Arial"/>
              <a:buNone/>
            </a:pPr>
            <a:r>
              <a:rPr lang="en-US"/>
              <a:t>Void sum(double,double);</a:t>
            </a:r>
            <a:endParaRPr/>
          </a:p>
          <a:p>
            <a:pPr marL="365760" lvl="0" indent="-256032" algn="l" rtl="0">
              <a:lnSpc>
                <a:spcPct val="97000"/>
              </a:lnSpc>
              <a:spcBef>
                <a:spcPts val="0"/>
              </a:spcBef>
              <a:spcAft>
                <a:spcPts val="0"/>
              </a:spcAft>
              <a:buSzPct val="100000"/>
              <a:buFont typeface="Arial"/>
              <a:buNone/>
            </a:pPr>
            <a:r>
              <a:rPr lang="en-US"/>
              <a:t>Void sum(char,char);</a:t>
            </a:r>
            <a:endParaRPr/>
          </a:p>
          <a:p>
            <a:pPr marL="365760" lvl="0" indent="-256032" algn="l" rtl="0">
              <a:lnSpc>
                <a:spcPct val="97000"/>
              </a:lnSpc>
              <a:spcBef>
                <a:spcPts val="0"/>
              </a:spcBef>
              <a:spcAft>
                <a:spcPts val="0"/>
              </a:spcAft>
              <a:buSzPct val="100000"/>
              <a:buFont typeface="Arial"/>
              <a:buNone/>
            </a:pPr>
            <a:r>
              <a:rPr lang="en-US"/>
              <a:t>main()</a:t>
            </a:r>
            <a:endParaRPr/>
          </a:p>
          <a:p>
            <a:pPr marL="365760" lvl="0" indent="-256032" algn="l" rtl="0">
              <a:lnSpc>
                <a:spcPct val="97000"/>
              </a:lnSpc>
              <a:spcBef>
                <a:spcPts val="0"/>
              </a:spcBef>
              <a:spcAft>
                <a:spcPts val="0"/>
              </a:spcAft>
              <a:buSzPct val="100000"/>
              <a:buFont typeface="Arial"/>
              <a:buNone/>
            </a:pPr>
            <a:r>
              <a:rPr lang="en-US"/>
              <a:t>{</a:t>
            </a:r>
            <a:endParaRPr/>
          </a:p>
          <a:p>
            <a:pPr marL="365760" lvl="0" indent="-256032" algn="l" rtl="0">
              <a:lnSpc>
                <a:spcPct val="97000"/>
              </a:lnSpc>
              <a:spcBef>
                <a:spcPts val="0"/>
              </a:spcBef>
              <a:spcAft>
                <a:spcPts val="0"/>
              </a:spcAft>
              <a:buSzPct val="100000"/>
              <a:buFont typeface="Arial"/>
              <a:buNone/>
            </a:pPr>
            <a:r>
              <a:rPr lang="en-US"/>
              <a:t>int a=10,b=20 ;</a:t>
            </a:r>
            <a:endParaRPr/>
          </a:p>
          <a:p>
            <a:pPr marL="365760" lvl="0" indent="-256032" algn="l" rtl="0">
              <a:lnSpc>
                <a:spcPct val="97000"/>
              </a:lnSpc>
              <a:spcBef>
                <a:spcPts val="0"/>
              </a:spcBef>
              <a:spcAft>
                <a:spcPts val="0"/>
              </a:spcAft>
              <a:buSzPct val="100000"/>
              <a:buFont typeface="Arial"/>
              <a:buNone/>
            </a:pPr>
            <a:r>
              <a:rPr lang="en-US"/>
              <a:t>double c=7.52,d=8.14;</a:t>
            </a:r>
            <a:endParaRPr/>
          </a:p>
          <a:p>
            <a:pPr marL="365760" lvl="0" indent="-256032" algn="l" rtl="0">
              <a:lnSpc>
                <a:spcPct val="97000"/>
              </a:lnSpc>
              <a:spcBef>
                <a:spcPts val="0"/>
              </a:spcBef>
              <a:spcAft>
                <a:spcPts val="0"/>
              </a:spcAft>
              <a:buSzPct val="100000"/>
              <a:buFont typeface="Arial"/>
              <a:buNone/>
            </a:pPr>
            <a:r>
              <a:rPr lang="en-US"/>
              <a:t>char e=‘a’ , f=‘b’ ; </a:t>
            </a:r>
            <a:endParaRPr/>
          </a:p>
          <a:p>
            <a:pPr marL="365760" lvl="0" indent="-256032" algn="l" rtl="0">
              <a:lnSpc>
                <a:spcPct val="97000"/>
              </a:lnSpc>
              <a:spcBef>
                <a:spcPts val="0"/>
              </a:spcBef>
              <a:spcAft>
                <a:spcPts val="0"/>
              </a:spcAft>
              <a:buSzPct val="100000"/>
              <a:buFont typeface="Arial"/>
              <a:buNone/>
            </a:pPr>
            <a:r>
              <a:rPr lang="en-US"/>
              <a:t>sum(a,b);</a:t>
            </a:r>
            <a:endParaRPr/>
          </a:p>
          <a:p>
            <a:pPr marL="365760" lvl="0" indent="-256032" algn="l" rtl="0">
              <a:lnSpc>
                <a:spcPct val="97000"/>
              </a:lnSpc>
              <a:spcBef>
                <a:spcPts val="0"/>
              </a:spcBef>
              <a:spcAft>
                <a:spcPts val="0"/>
              </a:spcAft>
              <a:buSzPct val="100000"/>
              <a:buFont typeface="Arial"/>
              <a:buNone/>
            </a:pPr>
            <a:r>
              <a:rPr lang="en-US"/>
              <a:t>sum(c,d);</a:t>
            </a:r>
            <a:endParaRPr/>
          </a:p>
          <a:p>
            <a:pPr marL="365760" lvl="0" indent="-256032" algn="l" rtl="0">
              <a:lnSpc>
                <a:spcPct val="97000"/>
              </a:lnSpc>
              <a:spcBef>
                <a:spcPts val="0"/>
              </a:spcBef>
              <a:spcAft>
                <a:spcPts val="0"/>
              </a:spcAft>
              <a:buSzPct val="100000"/>
              <a:buFont typeface="Arial"/>
              <a:buNone/>
            </a:pPr>
            <a:r>
              <a:rPr lang="en-US"/>
              <a:t>sum(e,f);</a:t>
            </a:r>
            <a:endParaRPr/>
          </a:p>
          <a:p>
            <a:pPr marL="365760" lvl="0" indent="-256032" algn="l" rtl="0">
              <a:lnSpc>
                <a:spcPct val="97000"/>
              </a:lnSpc>
              <a:spcBef>
                <a:spcPts val="0"/>
              </a:spcBef>
              <a:spcAft>
                <a:spcPts val="0"/>
              </a:spcAft>
              <a:buSzPct val="100000"/>
              <a:buFont typeface="Arial"/>
              <a:buNone/>
            </a:pPr>
            <a:r>
              <a:rPr lang="en-US"/>
              <a:t>}</a:t>
            </a:r>
            <a:endParaRPr/>
          </a:p>
          <a:p>
            <a:pPr marL="365760" lvl="0" indent="-85725" algn="l" rtl="0">
              <a:lnSpc>
                <a:spcPct val="97000"/>
              </a:lnSpc>
              <a:spcBef>
                <a:spcPts val="0"/>
              </a:spcBef>
              <a:spcAft>
                <a:spcPts val="0"/>
              </a:spcAft>
              <a:buSzPct val="100000"/>
              <a:buFont typeface="Noto Sans Symbols"/>
              <a:buNone/>
            </a:pPr>
            <a:endParaRPr/>
          </a:p>
        </p:txBody>
      </p:sp>
      <p:sp>
        <p:nvSpPr>
          <p:cNvPr id="651" name="Google Shape;651;p96"/>
          <p:cNvSpPr txBox="1"/>
          <p:nvPr/>
        </p:nvSpPr>
        <p:spPr>
          <a:xfrm>
            <a:off x="4419600" y="2133600"/>
            <a:ext cx="4572000" cy="3693319"/>
          </a:xfrm>
          <a:prstGeom prst="rect">
            <a:avLst/>
          </a:prstGeom>
          <a:noFill/>
          <a:ln>
            <a:noFill/>
          </a:ln>
        </p:spPr>
        <p:txBody>
          <a:bodyPr spcFirstLastPara="1" wrap="square" lIns="91425" tIns="45700" rIns="91425" bIns="45700" anchor="t" anchorCtr="0">
            <a:spAutoFit/>
          </a:bodyPr>
          <a:lstStyle/>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void sum(int x, int 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cout&lt;&lt;“\n sum of integers are”&lt;&lt;x+y;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void sum(double x, double 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cout&lt;&lt;“\n sum of two floating no are”&lt;&lt;x+y;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void sum(char x, char 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cout&lt;&lt;“\n sum of characters are”&lt;&lt;x+y;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141732" algn="l" rtl="0">
              <a:spcBef>
                <a:spcPts val="0"/>
              </a:spcBef>
              <a:spcAft>
                <a:spcPts val="0"/>
              </a:spcAft>
              <a:buClr>
                <a:schemeClr val="dk1"/>
              </a:buClr>
              <a:buSzPts val="1800"/>
              <a:buFont typeface="Noto Sans Symbols"/>
              <a:buNone/>
            </a:pPr>
            <a:endParaRPr sz="1800" b="1">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9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58" name="Google Shape;658;p98"/>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Merriweather Sans"/>
                <a:ea typeface="Merriweather Sans"/>
                <a:cs typeface="Merriweather Sans"/>
                <a:sym typeface="Merriweather Sans"/>
              </a:rPr>
              <a:t>When will we use the function overloading?</a:t>
            </a:r>
            <a:endParaRPr/>
          </a:p>
          <a:p>
            <a:pPr marL="0" lvl="0" indent="0" algn="l" rtl="0">
              <a:lnSpc>
                <a:spcPct val="97000"/>
              </a:lnSpc>
              <a:spcBef>
                <a:spcPts val="1288"/>
              </a:spcBef>
              <a:spcAft>
                <a:spcPts val="0"/>
              </a:spcAft>
              <a:buSzPts val="2900"/>
              <a:buNone/>
            </a:pPr>
            <a:r>
              <a:rPr lang="en-US" b="1" i="0" u="none" strike="noStrike">
                <a:solidFill>
                  <a:srgbClr val="045482"/>
                </a:solidFill>
                <a:latin typeface="Merriweather Sans"/>
                <a:ea typeface="Merriweather Sans"/>
                <a:cs typeface="Merriweather Sans"/>
                <a:sym typeface="Merriweather Sans"/>
              </a:rPr>
              <a:t>A.</a:t>
            </a:r>
            <a:r>
              <a:rPr lang="en-US" b="0" i="0" u="none" strike="noStrike">
                <a:solidFill>
                  <a:srgbClr val="045482"/>
                </a:solidFill>
                <a:latin typeface="Merriweather Sans"/>
                <a:ea typeface="Merriweather Sans"/>
                <a:cs typeface="Merriweather Sans"/>
                <a:sym typeface="Merriweather Sans"/>
              </a:rPr>
              <a:t> same function name but different number of arguments</a:t>
            </a:r>
            <a:endParaRPr b="0" i="0">
              <a:solidFill>
                <a:srgbClr val="333333"/>
              </a:solidFill>
              <a:latin typeface="Merriweather Sans"/>
              <a:ea typeface="Merriweather Sans"/>
              <a:cs typeface="Merriweather Sans"/>
              <a:sym typeface="Merriweather Sans"/>
            </a:endParaRPr>
          </a:p>
          <a:p>
            <a:pPr marL="0" lvl="0" indent="0" algn="l" rtl="0">
              <a:lnSpc>
                <a:spcPct val="97000"/>
              </a:lnSpc>
              <a:spcBef>
                <a:spcPts val="1288"/>
              </a:spcBef>
              <a:spcAft>
                <a:spcPts val="0"/>
              </a:spcAft>
              <a:buSzPts val="2900"/>
              <a:buNone/>
            </a:pPr>
            <a:r>
              <a:rPr lang="en-US" b="1" i="0" u="none" strike="noStrike">
                <a:solidFill>
                  <a:srgbClr val="045482"/>
                </a:solidFill>
                <a:latin typeface="Merriweather Sans"/>
                <a:ea typeface="Merriweather Sans"/>
                <a:cs typeface="Merriweather Sans"/>
                <a:sym typeface="Merriweather Sans"/>
              </a:rPr>
              <a:t>B.</a:t>
            </a:r>
            <a:r>
              <a:rPr lang="en-US" b="0" i="0" u="none" strike="noStrike">
                <a:solidFill>
                  <a:srgbClr val="045482"/>
                </a:solidFill>
                <a:latin typeface="Merriweather Sans"/>
                <a:ea typeface="Merriweather Sans"/>
                <a:cs typeface="Merriweather Sans"/>
                <a:sym typeface="Merriweather Sans"/>
              </a:rPr>
              <a:t> different function name but same number of arguments</a:t>
            </a:r>
            <a:endParaRPr b="0" i="0">
              <a:solidFill>
                <a:srgbClr val="333333"/>
              </a:solidFill>
              <a:latin typeface="Merriweather Sans"/>
              <a:ea typeface="Merriweather Sans"/>
              <a:cs typeface="Merriweather Sans"/>
              <a:sym typeface="Merriweather Sans"/>
            </a:endParaRPr>
          </a:p>
          <a:p>
            <a:pPr marL="0" lvl="0" indent="0" algn="l" rtl="0">
              <a:lnSpc>
                <a:spcPct val="97000"/>
              </a:lnSpc>
              <a:spcBef>
                <a:spcPts val="1288"/>
              </a:spcBef>
              <a:spcAft>
                <a:spcPts val="0"/>
              </a:spcAft>
              <a:buSzPts val="2900"/>
              <a:buNone/>
            </a:pPr>
            <a:r>
              <a:rPr lang="en-US" b="1" i="0" u="none" strike="noStrike">
                <a:solidFill>
                  <a:srgbClr val="045482"/>
                </a:solidFill>
                <a:latin typeface="Merriweather Sans"/>
                <a:ea typeface="Merriweather Sans"/>
                <a:cs typeface="Merriweather Sans"/>
                <a:sym typeface="Merriweather Sans"/>
              </a:rPr>
              <a:t>C.</a:t>
            </a:r>
            <a:r>
              <a:rPr lang="en-US" b="0" i="0" u="none" strike="noStrike">
                <a:solidFill>
                  <a:srgbClr val="045482"/>
                </a:solidFill>
                <a:latin typeface="Merriweather Sans"/>
                <a:ea typeface="Merriweather Sans"/>
                <a:cs typeface="Merriweather Sans"/>
                <a:sym typeface="Merriweather Sans"/>
              </a:rPr>
              <a:t> same function name but same number of arguments</a:t>
            </a:r>
            <a:endParaRPr b="0" i="0">
              <a:solidFill>
                <a:srgbClr val="333333"/>
              </a:solidFill>
              <a:latin typeface="Merriweather Sans"/>
              <a:ea typeface="Merriweather Sans"/>
              <a:cs typeface="Merriweather Sans"/>
              <a:sym typeface="Merriweather Sans"/>
            </a:endParaRPr>
          </a:p>
          <a:p>
            <a:pPr marL="0" lvl="0" indent="0" algn="l" rtl="0">
              <a:lnSpc>
                <a:spcPct val="97000"/>
              </a:lnSpc>
              <a:spcBef>
                <a:spcPts val="1288"/>
              </a:spcBef>
              <a:spcAft>
                <a:spcPts val="0"/>
              </a:spcAft>
              <a:buSzPts val="2900"/>
              <a:buNone/>
            </a:pPr>
            <a:r>
              <a:rPr lang="en-US" b="1" i="0" u="none" strike="noStrike">
                <a:solidFill>
                  <a:srgbClr val="045482"/>
                </a:solidFill>
                <a:latin typeface="Merriweather Sans"/>
                <a:ea typeface="Merriweather Sans"/>
                <a:cs typeface="Merriweather Sans"/>
                <a:sym typeface="Merriweather Sans"/>
              </a:rPr>
              <a:t>D.</a:t>
            </a:r>
            <a:r>
              <a:rPr lang="en-US" b="0" i="0" u="none" strike="noStrike">
                <a:solidFill>
                  <a:srgbClr val="045482"/>
                </a:solidFill>
                <a:latin typeface="Merriweather Sans"/>
                <a:ea typeface="Merriweather Sans"/>
                <a:cs typeface="Merriweather Sans"/>
                <a:sym typeface="Merriweather Sans"/>
              </a:rPr>
              <a:t> different function name but different number of arguments</a:t>
            </a:r>
            <a:endParaRPr b="0" i="0">
              <a:solidFill>
                <a:srgbClr val="333333"/>
              </a:solidFill>
              <a:latin typeface="Merriweather Sans"/>
              <a:ea typeface="Merriweather Sans"/>
              <a:cs typeface="Merriweather Sans"/>
              <a:sym typeface="Merriweather Sans"/>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99"/>
          <p:cNvSpPr txBox="1"/>
          <p:nvPr/>
        </p:nvSpPr>
        <p:spPr>
          <a:xfrm>
            <a:off x="533400" y="1143000"/>
            <a:ext cx="6934200"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Overloaded functions are</a:t>
            </a:r>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Very long functions that can hardly run</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One function containing another one or more functions inside it.</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Two or more functions with the same name but different number of parameters or type.</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10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70" name="Google Shape;670;p10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t>When we want our private data to be shared by a non member function</a:t>
            </a:r>
            <a:endParaRPr/>
          </a:p>
          <a:p>
            <a:pPr marL="309563" lvl="0" indent="-309563" algn="l" rtl="0">
              <a:lnSpc>
                <a:spcPct val="97000"/>
              </a:lnSpc>
              <a:spcBef>
                <a:spcPts val="1288"/>
              </a:spcBef>
              <a:spcAft>
                <a:spcPts val="0"/>
              </a:spcAft>
              <a:buSzPts val="2900"/>
              <a:buFont typeface="Noto Sans Symbols"/>
              <a:buNone/>
            </a:pPr>
            <a:r>
              <a:rPr lang="en-US"/>
              <a:t>					Then</a:t>
            </a:r>
            <a:endParaRPr/>
          </a:p>
          <a:p>
            <a:pPr marL="309563" lvl="0" indent="-309563" algn="l" rtl="0">
              <a:lnSpc>
                <a:spcPct val="97000"/>
              </a:lnSpc>
              <a:spcBef>
                <a:spcPts val="1288"/>
              </a:spcBef>
              <a:spcAft>
                <a:spcPts val="0"/>
              </a:spcAft>
              <a:buSzPts val="2900"/>
              <a:buChar char="•"/>
            </a:pPr>
            <a:r>
              <a:rPr lang="en-US"/>
              <a:t>Basically, we declare something as a friend, you give it access to your private data members.</a:t>
            </a:r>
            <a:endParaRPr/>
          </a:p>
          <a:p>
            <a:pPr marL="309563" lvl="0" indent="-309563" algn="l" rtl="0">
              <a:lnSpc>
                <a:spcPct val="97000"/>
              </a:lnSpc>
              <a:spcBef>
                <a:spcPts val="1288"/>
              </a:spcBef>
              <a:spcAft>
                <a:spcPts val="0"/>
              </a:spcAft>
              <a:buSzPts val="2900"/>
              <a:buChar char="•"/>
            </a:pPr>
            <a:r>
              <a:rPr lang="en-US"/>
              <a:t>Single functions or entire classes may be declared as friends of a class.</a:t>
            </a:r>
            <a:endParaRPr/>
          </a:p>
          <a:p>
            <a:pPr marL="309563" lvl="0" indent="-309563" algn="l" rtl="0">
              <a:lnSpc>
                <a:spcPct val="97000"/>
              </a:lnSpc>
              <a:spcBef>
                <a:spcPts val="1288"/>
              </a:spcBef>
              <a:spcAft>
                <a:spcPts val="0"/>
              </a:spcAft>
              <a:buSzPts val="2900"/>
              <a:buFont typeface="Noto Sans Symbols"/>
              <a:buNone/>
            </a:pPr>
            <a:endParaRPr/>
          </a:p>
          <a:p>
            <a:pPr marL="309563" lvl="0" indent="-125413" algn="l" rtl="0">
              <a:lnSpc>
                <a:spcPct val="97000"/>
              </a:lnSpc>
              <a:spcBef>
                <a:spcPts val="1288"/>
              </a:spcBef>
              <a:spcAft>
                <a:spcPts val="0"/>
              </a:spcAft>
              <a:buSzPts val="2900"/>
              <a:buNone/>
            </a:pPr>
            <a:endParaRPr/>
          </a:p>
          <a:p>
            <a:pPr marL="309563" lvl="0" indent="-125413" algn="l" rtl="0">
              <a:lnSpc>
                <a:spcPct val="97000"/>
              </a:lnSpc>
              <a:spcBef>
                <a:spcPts val="1288"/>
              </a:spcBef>
              <a:spcAft>
                <a:spcPts val="0"/>
              </a:spcAft>
              <a:buSzPts val="2900"/>
              <a:buNone/>
            </a:pPr>
            <a:endParaRPr/>
          </a:p>
        </p:txBody>
      </p:sp>
    </p:spTree>
  </p:cSld>
  <p:clrMapOvr>
    <a:masterClrMapping/>
  </p:clrMapOvr>
</p:sld>
</file>

<file path=ppt/theme/theme1.xml><?xml version="1.0" encoding="utf-8"?>
<a:theme xmlns:a="http://schemas.openxmlformats.org/drawingml/2006/main" name="LPU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4107</Words>
  <Application>Microsoft Office PowerPoint</Application>
  <PresentationFormat>On-screen Show (4:3)</PresentationFormat>
  <Paragraphs>1057</Paragraphs>
  <Slides>109</Slides>
  <Notes>109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109</vt:i4>
      </vt:variant>
    </vt:vector>
  </HeadingPairs>
  <TitlesOfParts>
    <vt:vector size="123" baseType="lpstr">
      <vt:lpstr>Arial</vt:lpstr>
      <vt:lpstr>Times New Roman</vt:lpstr>
      <vt:lpstr>Helvetica Neue</vt:lpstr>
      <vt:lpstr>Courier New</vt:lpstr>
      <vt:lpstr>Noto Sans Symbols</vt:lpstr>
      <vt:lpstr>Droid Sans Mono</vt:lpstr>
      <vt:lpstr>Questrial</vt:lpstr>
      <vt:lpstr>Lato</vt:lpstr>
      <vt:lpstr>Merriweather Sans</vt:lpstr>
      <vt:lpstr>Nunito Sans</vt:lpstr>
      <vt:lpstr>Josefin Sans</vt:lpstr>
      <vt:lpstr>Calibri</vt:lpstr>
      <vt:lpstr>Cambria</vt:lpstr>
      <vt:lpstr>LPU Theme</vt:lpstr>
      <vt:lpstr>  CSE202: OBJECT ORIENTED PROGRAMMING  </vt:lpstr>
      <vt:lpstr>Memory allocation for objects</vt:lpstr>
      <vt:lpstr>Static Data Members</vt:lpstr>
      <vt:lpstr>Static data member</vt:lpstr>
      <vt:lpstr>Static data member(count)</vt:lpstr>
      <vt:lpstr>Static member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Friend Functions and Friend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Function friendly to two classes</vt:lpstr>
      <vt:lpstr>Swapping Private data of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friend Functions and friend Classes</vt:lpstr>
      <vt:lpstr>What is function????</vt:lpstr>
      <vt:lpstr>Types of Functions.  </vt:lpstr>
      <vt:lpstr>PowerPoint Presentation</vt:lpstr>
      <vt:lpstr>PowerPoint Presentation</vt:lpstr>
      <vt:lpstr>PowerPoint Presentation</vt:lpstr>
      <vt:lpstr>Function prototype</vt:lpstr>
      <vt:lpstr>Example </vt:lpstr>
      <vt:lpstr>PowerPoint Presentation</vt:lpstr>
      <vt:lpstr>PowerPoint Presentation</vt:lpstr>
      <vt:lpstr>PowerPoint Presentation</vt:lpstr>
      <vt:lpstr>PowerPoint Presentation</vt:lpstr>
      <vt:lpstr>Categories of functions</vt:lpstr>
      <vt:lpstr>A function with no parameter and no return value</vt:lpstr>
      <vt:lpstr>A function with no parameter and no return value</vt:lpstr>
      <vt:lpstr>A function with parameter and no return value</vt:lpstr>
      <vt:lpstr>A function with parameter and return value</vt:lpstr>
      <vt:lpstr>A function without parameter and return value</vt:lpstr>
      <vt:lpstr>PowerPoint Presentation</vt:lpstr>
      <vt:lpstr>PowerPoint Presentation</vt:lpstr>
      <vt:lpstr>PowerPoint Presentation</vt:lpstr>
      <vt:lpstr>Argument passing techniques</vt:lpstr>
      <vt:lpstr>Call  By Value</vt:lpstr>
      <vt:lpstr>EXAMPLE</vt:lpstr>
      <vt:lpstr>PowerPoint Presentation</vt:lpstr>
      <vt:lpstr>PowerPoint Presentation</vt:lpstr>
      <vt:lpstr>Call  By pointer/address</vt:lpstr>
      <vt:lpstr>PowerPoint Presentation</vt:lpstr>
      <vt:lpstr>PowerPoint Presentation</vt:lpstr>
      <vt:lpstr>PowerPoint Presentation</vt:lpstr>
      <vt:lpstr>Call By Reference(Using Reference Variables  with Functions)</vt:lpstr>
      <vt:lpstr>Declaring Reference Variables</vt:lpstr>
      <vt:lpstr>EXAMPLE REFERENCE VARIABLE</vt:lpstr>
      <vt:lpstr>PowerPoint Presentation</vt:lpstr>
      <vt:lpstr>PASS BY REFERENCE</vt:lpstr>
      <vt:lpstr>PowerPoint Presentation</vt:lpstr>
      <vt:lpstr>PowerPoint Presentation</vt:lpstr>
      <vt:lpstr>PowerPoint Presentation</vt:lpstr>
      <vt:lpstr>PowerPoint Presentation</vt:lpstr>
      <vt:lpstr>PowerPoint Presentation</vt:lpstr>
      <vt:lpstr>Recursion </vt:lpstr>
      <vt:lpstr>(EXAMPLE)Factorial using recursion</vt:lpstr>
      <vt:lpstr>Advantages of recursion</vt:lpstr>
      <vt:lpstr>Disadvantages </vt:lpstr>
      <vt:lpstr>Default arguments</vt:lpstr>
      <vt:lpstr>PowerPoint Presentation</vt:lpstr>
      <vt:lpstr>Default Arguments</vt:lpstr>
      <vt:lpstr>PowerPoint Presentation</vt:lpstr>
      <vt:lpstr>PowerPoint Presentation</vt:lpstr>
      <vt:lpstr>PowerPoint Presentation</vt:lpstr>
      <vt:lpstr>SCOPE RULES</vt:lpstr>
      <vt:lpstr>PowerPoint Presentation</vt:lpstr>
      <vt:lpstr>PowerPoint Presentation</vt:lpstr>
      <vt:lpstr>FUNCTION OVERLOADING</vt:lpstr>
      <vt:lpstr>Overloading in C++</vt:lpstr>
      <vt:lpstr>Why is Overloading Useful?</vt:lpstr>
      <vt:lpstr>Function Overloading </vt:lpstr>
      <vt:lpstr>PowerPoint Presentation</vt:lpstr>
      <vt:lpstr>PowerPoint Presentation</vt:lpstr>
      <vt:lpstr>PowerPoint Presentation</vt:lpstr>
      <vt:lpstr>PowerPoint Presentation</vt:lpstr>
      <vt:lpstr>Friend function</vt:lpstr>
      <vt:lpstr>PowerPoint Presentation</vt:lpstr>
      <vt:lpstr>Friend function characterstics</vt:lpstr>
      <vt:lpstr>PowerPoint Presentation</vt:lpstr>
      <vt:lpstr>Friend class</vt:lpstr>
      <vt:lpstr>Friends (a few gory details)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CSE202: OBJECT ORIENTED PROGRAMMING</dc:title>
  <dc:creator>hp</dc:creator>
  <cp:lastModifiedBy>Microsoft account</cp:lastModifiedBy>
  <cp:revision>3</cp:revision>
  <dcterms:created xsi:type="dcterms:W3CDTF">2011-09-13T04:54:51Z</dcterms:created>
  <dcterms:modified xsi:type="dcterms:W3CDTF">2024-02-01T05:08:40Z</dcterms:modified>
</cp:coreProperties>
</file>