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60" r:id="rId5"/>
    <p:sldId id="283" r:id="rId6"/>
    <p:sldId id="284" r:id="rId7"/>
    <p:sldId id="285" r:id="rId8"/>
    <p:sldId id="286" r:id="rId9"/>
    <p:sldId id="261" r:id="rId10"/>
    <p:sldId id="262" r:id="rId11"/>
    <p:sldId id="293" r:id="rId12"/>
    <p:sldId id="263" r:id="rId13"/>
    <p:sldId id="264" r:id="rId14"/>
    <p:sldId id="294" r:id="rId15"/>
    <p:sldId id="265" r:id="rId16"/>
    <p:sldId id="292" r:id="rId17"/>
    <p:sldId id="266" r:id="rId18"/>
    <p:sldId id="268" r:id="rId19"/>
    <p:sldId id="295" r:id="rId20"/>
    <p:sldId id="269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20:50:21.55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7 315 6654,'-3'-8'883,"0"3"-6,3 5-700,0 8 11,0 0-101,0 11 1,2-4-21,0 2 1,3-1-2,-3-3 1,2 2-111,-2 0 0,1 2 121,-1-2 0,-1 2-131,4-2 0,-4 0 62,1-2 1,1-3-150,-1 1 193,0-3-34,1 1 101,-2-2 11,5-4-27,-6 0 1,9-9 159,0-2 1,3-4-18,3-3 0,2-7-197,7-6 1,2-1 16,6-1 0,0 1 25,-2-4 1,10-1-7,2 0 1,7-1-36,2 1 0,-7 2-18,-4 0 0,-2 1-184,0 5 0,0 2 64,-4 5 1,-1 3-472,-8 3 0,-1 4 146,-7 2 1,-2 3-451,-2 0 273,-3 2 2,2-1 142,-4 6-10,1 1 456,-3 2 0,1 1 0,-1 2 0,0 1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36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5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84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5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76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21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28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8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9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2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74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F02165-07C1-41AD-AC2D-DD4C443597A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2A27F4-EB05-4E1E-9EEE-9B973840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32SDx3C6s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3502-03B0-4F44-9AFE-15CEDEC9E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System (ECE305)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97EE7-F3B7-48B9-8247-6798B93FE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Dr.Anuj</a:t>
            </a:r>
            <a:r>
              <a:rPr lang="en-US" dirty="0"/>
              <a:t> Jain </a:t>
            </a:r>
          </a:p>
          <a:p>
            <a:r>
              <a:rPr lang="en-US" dirty="0"/>
              <a:t>Professor (SEEE,LPU)</a:t>
            </a:r>
          </a:p>
        </p:txBody>
      </p:sp>
    </p:spTree>
    <p:extLst>
      <p:ext uri="{BB962C8B-B14F-4D97-AF65-F5344CB8AC3E}">
        <p14:creationId xmlns:p14="http://schemas.microsoft.com/office/powerpoint/2010/main" val="1382087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7889-4227-42AA-9F5A-DF83F18F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-5" dirty="0"/>
              <a:t>O</a:t>
            </a:r>
            <a:r>
              <a:rPr lang="en-US" sz="3600" spc="-35" dirty="0"/>
              <a:t>L</a:t>
            </a:r>
            <a:r>
              <a:rPr lang="en-US" sz="3600" spc="-5" dirty="0"/>
              <a:t>C</a:t>
            </a:r>
            <a:r>
              <a:rPr lang="en-US" sz="3600" dirty="0"/>
              <a:t>S	E</a:t>
            </a:r>
            <a:r>
              <a:rPr lang="en-US" sz="3600" spc="-55" dirty="0"/>
              <a:t>x</a:t>
            </a:r>
            <a:r>
              <a:rPr lang="en-US" sz="3600" dirty="0"/>
              <a:t>ampl</a:t>
            </a:r>
            <a:r>
              <a:rPr lang="en-US" sz="3600" spc="-10" dirty="0"/>
              <a:t>e</a:t>
            </a:r>
            <a:r>
              <a:rPr lang="en-US" sz="3600" dirty="0"/>
              <a:t>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B02A65-D8DE-46BF-95A4-F4F8FCBED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877" y="2105025"/>
            <a:ext cx="10360923" cy="1968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3151D-82CD-4988-B80A-FE758420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99" y="4160836"/>
            <a:ext cx="9486545" cy="181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380E-DFB0-44B8-8411-3F6978CC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3B15-7BA3-47A7-B598-D22D8877F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open control system which of the following statements is incorrect ?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 Less expensive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 Recalibration is not required for maintaining the required quality of the output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 Construction is simple and maintenance easy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(d) Errors are caused by disturbances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DB1C64-00B3-00F1-8EFF-B171527968D3}"/>
                  </a:ext>
                </a:extLst>
              </p14:cNvPr>
              <p14:cNvContentPartPr/>
              <p14:nvPr/>
            </p14:nvContentPartPr>
            <p14:xfrm>
              <a:off x="1733782" y="3408124"/>
              <a:ext cx="309600" cy="205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DB1C64-00B3-00F1-8EFF-B171527968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3182" y="3377524"/>
                <a:ext cx="371160" cy="2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38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C1F2-D37E-4A42-BBCE-5055D040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22" y="365126"/>
            <a:ext cx="10306877" cy="105285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Closed loop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0BBB7-E400-4A46-9BF5-E6B2CC8AC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57" y="1311964"/>
            <a:ext cx="10306877" cy="2439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E02FC-6EAF-49CC-B97D-C04B63301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3" y="4055166"/>
            <a:ext cx="10842142" cy="22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6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8E12-B987-4B63-A812-91C020D7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Closed loop system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F152E-F6D4-4BEE-9FFC-11DD12146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939" y="2234406"/>
            <a:ext cx="972709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1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8E06-8C3E-4A03-BE27-C6F3FD87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3000-8537-4F7E-9A29-37F245D1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 tendency to oscillate.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 Open loop system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 Closed loop system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 Both (a) and (b)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(d) Neither (a) nor (b)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1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53F1-E775-46C2-9164-1154EF02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of Closed loop system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DC45AD-FD79-4E60-9921-0A61DAFE6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910" y="2025685"/>
            <a:ext cx="9448179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8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4299" y="2722239"/>
            <a:ext cx="8574405" cy="3352800"/>
            <a:chOff x="228600" y="2819400"/>
            <a:chExt cx="8574405" cy="3352800"/>
          </a:xfrm>
        </p:grpSpPr>
        <p:sp>
          <p:nvSpPr>
            <p:cNvPr id="3" name="object 3"/>
            <p:cNvSpPr/>
            <p:nvPr/>
          </p:nvSpPr>
          <p:spPr>
            <a:xfrm>
              <a:off x="6821423" y="3810000"/>
              <a:ext cx="1981200" cy="1066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2819400"/>
              <a:ext cx="6667500" cy="3352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7539" y="-27965"/>
            <a:ext cx="560162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CLCS</a:t>
            </a:r>
            <a:r>
              <a:rPr spc="-7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/>
              <a:t>Anuj Jain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/>
              <a:t>.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907540" y="782961"/>
            <a:ext cx="8378190" cy="12380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2246630" algn="l"/>
                <a:tab pos="3676650" algn="l"/>
                <a:tab pos="4737735" algn="l"/>
                <a:tab pos="6209665" algn="l"/>
                <a:tab pos="7898765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Au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om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tic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Elect</a:t>
            </a:r>
            <a:r>
              <a:rPr sz="2800" b="1" u="heavy" spc="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ic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-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He</a:t>
            </a:r>
            <a:r>
              <a:rPr sz="2800" spc="-30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ti</a:t>
            </a:r>
            <a:r>
              <a:rPr sz="2800" spc="-2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g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ele</a:t>
            </a:r>
            <a:r>
              <a:rPr sz="2800" spc="-1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3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ts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4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  </a:t>
            </a:r>
            <a:r>
              <a:rPr sz="2800" spc="-15" dirty="0">
                <a:latin typeface="Carlito"/>
                <a:cs typeface="Carlito"/>
              </a:rPr>
              <a:t>controlled by </a:t>
            </a:r>
            <a:r>
              <a:rPr sz="2800" spc="-10" dirty="0">
                <a:latin typeface="Carlito"/>
                <a:cs typeface="Carlito"/>
              </a:rPr>
              <a:t>output </a:t>
            </a:r>
            <a:r>
              <a:rPr sz="2800" spc="-20" dirty="0">
                <a:latin typeface="Carlito"/>
                <a:cs typeface="Carlito"/>
              </a:rPr>
              <a:t>temperature </a:t>
            </a:r>
            <a:r>
              <a:rPr sz="2800" spc="-5" dirty="0">
                <a:latin typeface="Carlito"/>
                <a:cs typeface="Carlito"/>
              </a:rPr>
              <a:t>of the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iron.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9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85933" y="6418798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spcBef>
                  <a:spcPts val="105"/>
                </a:spcBef>
              </a:pPr>
              <a:t>16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F88B-D06A-46BA-A899-8D670677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6C6418-7317-4161-B4DF-79E7D783F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531380"/>
            <a:ext cx="10515600" cy="3779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B1D85-7F5B-4701-A5ED-CEAAD1757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87" y="4144652"/>
            <a:ext cx="10030825" cy="18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94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2011-F362-4C43-8A4F-34AB89CD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290" y="982133"/>
            <a:ext cx="9400307" cy="83341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of Closed loop system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1E1DEA-1EE4-4B12-A926-CA2B8FC87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5548"/>
            <a:ext cx="10515600" cy="358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2EFF-2682-4306-BAAA-E0FB62CA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E504-A3A1-4976-8077-3B440321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car is running at a constant speed of 50 km/h, which of the following is the feedback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 for the driver ?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 Clutch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 Eyes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 Needle of the speedometer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(d) Steering wheel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(e) None of the above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9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AF1C-57EE-4083-B4E0-09620372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55" y="365125"/>
            <a:ext cx="11143145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Open loop control system :--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889D42-8D52-4F47-A305-DEF914718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075" y="1974228"/>
            <a:ext cx="11143145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D8FB2B-1E5A-48A8-B427-0822F8CE4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252" y="3583331"/>
            <a:ext cx="8865705" cy="1579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BF209-A337-4B43-988E-1B0285078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48" y="5163263"/>
            <a:ext cx="9939130" cy="9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5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902C-8BD2-4CEB-A701-A6793865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684E53-0973-44A2-95EE-CB689428D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60" y="251791"/>
            <a:ext cx="11317357" cy="60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2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A505-2F00-4ED0-BED0-C5627BAC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B241C8-5351-48D0-80CB-8795B3942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22" y="513659"/>
            <a:ext cx="11290852" cy="61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5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988E-D4F3-4784-9070-3A81D6C0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Advantage and Disadvantage of open loop system:---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8F2F1-D8A6-4380-8E94-679967943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278" y="1855304"/>
            <a:ext cx="9104244" cy="4041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B5551-CE51-4355-A5D5-4C17E371B60D}"/>
              </a:ext>
            </a:extLst>
          </p:cNvPr>
          <p:cNvSpPr txBox="1"/>
          <p:nvPr/>
        </p:nvSpPr>
        <p:spPr>
          <a:xfrm>
            <a:off x="3667539" y="5712103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https://www.youtube.com/watch?v=f32SDx3C6sA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67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E175-96E0-4CE0-BD5F-381C3012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Example of Open loop control system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F6B14-502E-4118-B0F2-4D1D16DDF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070" y="1904224"/>
            <a:ext cx="10131860" cy="34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1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739" y="48235"/>
            <a:ext cx="610731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/>
              <a:t>Anuj Jain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/>
              <a:t>.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41" y="859161"/>
            <a:ext cx="418528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Electric hand drier</a:t>
            </a:r>
            <a:r>
              <a:rPr sz="2800" b="1" spc="-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– </a:t>
            </a:r>
            <a:r>
              <a:rPr sz="2800" spc="-10" dirty="0">
                <a:latin typeface="Carlito"/>
                <a:cs typeface="Carlito"/>
              </a:rPr>
              <a:t>Hot  </a:t>
            </a:r>
            <a:r>
              <a:rPr sz="2800" spc="-5" dirty="0">
                <a:latin typeface="Carlito"/>
                <a:cs typeface="Carlito"/>
              </a:rPr>
              <a:t>air (output) </a:t>
            </a:r>
            <a:r>
              <a:rPr sz="2800" spc="-10" dirty="0">
                <a:latin typeface="Carlito"/>
                <a:cs typeface="Carlito"/>
              </a:rPr>
              <a:t>comes </a:t>
            </a:r>
            <a:r>
              <a:rPr sz="2800" spc="-5" dirty="0">
                <a:latin typeface="Carlito"/>
                <a:cs typeface="Carlito"/>
              </a:rPr>
              <a:t>out as  long as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25" dirty="0">
                <a:latin typeface="Carlito"/>
                <a:cs typeface="Carlito"/>
              </a:rPr>
              <a:t>keep </a:t>
            </a:r>
            <a:r>
              <a:rPr sz="2800" spc="-15" dirty="0">
                <a:latin typeface="Carlito"/>
                <a:cs typeface="Carlito"/>
              </a:rPr>
              <a:t>your  </a:t>
            </a:r>
            <a:r>
              <a:rPr sz="2800" spc="-5" dirty="0">
                <a:latin typeface="Carlito"/>
                <a:cs typeface="Carlito"/>
              </a:rPr>
              <a:t>hand under the machine,  </a:t>
            </a:r>
            <a:r>
              <a:rPr sz="2800" spc="-15" dirty="0">
                <a:latin typeface="Carlito"/>
                <a:cs typeface="Carlito"/>
              </a:rPr>
              <a:t>irrespective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how </a:t>
            </a:r>
            <a:r>
              <a:rPr sz="2800" dirty="0">
                <a:latin typeface="Carlito"/>
                <a:cs typeface="Carlito"/>
              </a:rPr>
              <a:t>much  </a:t>
            </a:r>
            <a:r>
              <a:rPr sz="2800" spc="-20" dirty="0">
                <a:latin typeface="Carlito"/>
                <a:cs typeface="Carlito"/>
              </a:rPr>
              <a:t>your </a:t>
            </a:r>
            <a:r>
              <a:rPr sz="2800" spc="-10" dirty="0">
                <a:latin typeface="Carlito"/>
                <a:cs typeface="Carlito"/>
              </a:rPr>
              <a:t>hand is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dried.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9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800" y="1143000"/>
            <a:ext cx="38100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85933" y="6418798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spcBef>
                  <a:spcPts val="105"/>
                </a:spcBef>
              </a:pPr>
              <a:t>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34201" y="1066800"/>
            <a:ext cx="3302507" cy="497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1341" y="1086891"/>
            <a:ext cx="4566285" cy="322707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600" indent="-342900" algn="just">
              <a:spcBef>
                <a:spcPts val="178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Automatic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washing</a:t>
            </a:r>
            <a:r>
              <a:rPr sz="2800" b="1" u="heavy" spc="1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machine</a:t>
            </a:r>
            <a:endParaRPr sz="2800">
              <a:latin typeface="Carlito"/>
              <a:cs typeface="Carlito"/>
            </a:endParaRPr>
          </a:p>
          <a:p>
            <a:pPr marL="355600" marR="5080" algn="just">
              <a:lnSpc>
                <a:spcPct val="150000"/>
              </a:lnSpc>
              <a:spcBef>
                <a:spcPts val="5"/>
              </a:spcBef>
            </a:pPr>
            <a:r>
              <a:rPr sz="2800" spc="-5" dirty="0">
                <a:latin typeface="Carlito"/>
                <a:cs typeface="Carlito"/>
              </a:rPr>
              <a:t>–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machine runs  </a:t>
            </a:r>
            <a:r>
              <a:rPr sz="2800" spc="-15" dirty="0">
                <a:latin typeface="Carlito"/>
                <a:cs typeface="Carlito"/>
              </a:rPr>
              <a:t>according 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pre-set </a:t>
            </a:r>
            <a:r>
              <a:rPr sz="2800" spc="-5" dirty="0">
                <a:latin typeface="Carlito"/>
                <a:cs typeface="Carlito"/>
              </a:rPr>
              <a:t>time  </a:t>
            </a:r>
            <a:r>
              <a:rPr sz="2800" spc="-10" dirty="0">
                <a:latin typeface="Carlito"/>
                <a:cs typeface="Carlito"/>
              </a:rPr>
              <a:t>irrespective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washing </a:t>
            </a:r>
            <a:r>
              <a:rPr sz="2800" spc="-15" dirty="0">
                <a:latin typeface="Carlito"/>
                <a:cs typeface="Carlito"/>
              </a:rPr>
              <a:t>is  completed </a:t>
            </a:r>
            <a:r>
              <a:rPr sz="2800" spc="-5" dirty="0">
                <a:latin typeface="Carlito"/>
                <a:cs typeface="Carlito"/>
              </a:rPr>
              <a:t>or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not.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9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/>
              <a:t>Anuj Jain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/>
              <a:t>.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885933" y="6418798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spcBef>
                  <a:spcPts val="105"/>
                </a:spcBef>
              </a:pPr>
              <a:t>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88491" y="1806758"/>
          <a:ext cx="4146549" cy="1688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970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075"/>
                        </a:lnSpc>
                        <a:buFont typeface="Wingdings"/>
                        <a:buChar char=""/>
                        <a:tabLst>
                          <a:tab pos="374650" algn="l"/>
                          <a:tab pos="1617980" algn="l"/>
                        </a:tabLst>
                      </a:pPr>
                      <a:r>
                        <a:rPr sz="28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Bread	</a:t>
                      </a:r>
                      <a:r>
                        <a:rPr sz="2800" b="1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toaster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3075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-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3075"/>
                        </a:lnSpc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This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32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1967230" algn="l"/>
                        </a:tabLst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machine	runs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10" dirty="0">
                          <a:latin typeface="Carlito"/>
                          <a:cs typeface="Carlito"/>
                        </a:rPr>
                        <a:t>as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per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533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586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adjusted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800" dirty="0">
                          <a:latin typeface="Carlito"/>
                          <a:cs typeface="Carlito"/>
                        </a:rPr>
                        <a:t>ti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800" dirty="0">
                          <a:latin typeface="Carlito"/>
                          <a:cs typeface="Carlito"/>
                        </a:rPr>
                        <a:t>e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50441" y="3465347"/>
            <a:ext cx="3764279" cy="12386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-15" dirty="0">
                <a:latin typeface="Carlito"/>
                <a:cs typeface="Carlito"/>
              </a:rPr>
              <a:t>irrespective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toasting is  completed </a:t>
            </a:r>
            <a:r>
              <a:rPr sz="2800" spc="-5" dirty="0">
                <a:latin typeface="Carlito"/>
                <a:cs typeface="Carlito"/>
              </a:rPr>
              <a:t>or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not.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9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3739" y="48235"/>
            <a:ext cx="4333933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lang="en-US" dirty="0"/>
              <a:t>S</a:t>
            </a:r>
            <a:r>
              <a:rPr dirty="0"/>
              <a:t>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/>
              <a:t>Anuj Jain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/>
              <a:t>.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781800" y="1905001"/>
            <a:ext cx="3505200" cy="3353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40" y="1773454"/>
            <a:ext cx="4110354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Automatic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tea/coffee  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Vending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Machine</a:t>
            </a:r>
            <a:r>
              <a:rPr sz="2800" b="1" spc="-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–  These machines also  function </a:t>
            </a: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spc="-25" dirty="0">
                <a:latin typeface="Carlito"/>
                <a:cs typeface="Carlito"/>
              </a:rPr>
              <a:t>pre </a:t>
            </a:r>
            <a:r>
              <a:rPr sz="2800" spc="-10" dirty="0">
                <a:latin typeface="Carlito"/>
                <a:cs typeface="Carlito"/>
              </a:rPr>
              <a:t>adjusted  </a:t>
            </a:r>
            <a:r>
              <a:rPr sz="2800" spc="-5" dirty="0">
                <a:latin typeface="Carlito"/>
                <a:cs typeface="Carlito"/>
              </a:rPr>
              <a:t>time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only.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9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3739" y="48235"/>
            <a:ext cx="495738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/>
              <a:t>Anuj Jain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/>
              <a:t>.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629400" y="1295400"/>
            <a:ext cx="3733800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BE6365-590F-48CD-B8E9-2687631AF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0104"/>
            <a:ext cx="10515600" cy="330423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BFA2AE70-2BCF-4BA9-B6B2-1DBDEAE82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0" y="1412155"/>
            <a:ext cx="9601200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z="2800" spc="-5" dirty="0"/>
              <a:t>O</a:t>
            </a:r>
            <a:r>
              <a:rPr sz="2800" spc="-35" dirty="0"/>
              <a:t>L</a:t>
            </a:r>
            <a:r>
              <a:rPr sz="2800" spc="-5" dirty="0"/>
              <a:t>C</a:t>
            </a:r>
            <a:r>
              <a:rPr sz="2800" dirty="0"/>
              <a:t>S	E</a:t>
            </a:r>
            <a:r>
              <a:rPr sz="2800" spc="-55" dirty="0"/>
              <a:t>x</a:t>
            </a:r>
            <a:r>
              <a:rPr sz="2800" dirty="0"/>
              <a:t>ampl</a:t>
            </a:r>
            <a:r>
              <a:rPr sz="2800" spc="-10" dirty="0"/>
              <a:t>e</a:t>
            </a:r>
            <a:r>
              <a:rPr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10528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427</TotalTime>
  <Words>347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Organic</vt:lpstr>
      <vt:lpstr>Control System (ECE305)</vt:lpstr>
      <vt:lpstr>Open loop control system :--</vt:lpstr>
      <vt:lpstr>Advantage and Disadvantage of open loop system:---</vt:lpstr>
      <vt:lpstr>Example of Open loop control system</vt:lpstr>
      <vt:lpstr>OLCS Examples</vt:lpstr>
      <vt:lpstr>PowerPoint Presentation</vt:lpstr>
      <vt:lpstr>OLCS Examples</vt:lpstr>
      <vt:lpstr>OLCS Examples</vt:lpstr>
      <vt:lpstr>OLCS Examples</vt:lpstr>
      <vt:lpstr>OLCS Examples</vt:lpstr>
      <vt:lpstr>PowerPoint Presentation</vt:lpstr>
      <vt:lpstr>Closed loop system</vt:lpstr>
      <vt:lpstr>Closed loop system</vt:lpstr>
      <vt:lpstr>PowerPoint Presentation</vt:lpstr>
      <vt:lpstr>Example of Closed loop system</vt:lpstr>
      <vt:lpstr>CLCS Examples</vt:lpstr>
      <vt:lpstr>PowerPoint Presentation</vt:lpstr>
      <vt:lpstr>Example of Closed loop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Jagmeet</cp:lastModifiedBy>
  <cp:revision>19</cp:revision>
  <dcterms:created xsi:type="dcterms:W3CDTF">2020-05-10T09:19:10Z</dcterms:created>
  <dcterms:modified xsi:type="dcterms:W3CDTF">2024-02-20T20:50:24Z</dcterms:modified>
</cp:coreProperties>
</file>