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4" r:id="rId3"/>
    <p:sldId id="293" r:id="rId4"/>
    <p:sldId id="294" r:id="rId5"/>
    <p:sldId id="295" r:id="rId6"/>
    <p:sldId id="296" r:id="rId7"/>
    <p:sldId id="297" r:id="rId8"/>
    <p:sldId id="298"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snapToObjects="1">
      <p:cViewPr varScale="1">
        <p:scale>
          <a:sx n="108" d="100"/>
          <a:sy n="108"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86D4-3325-894E-8873-73E866DD36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16A1C1-3440-6A4A-933D-C5AA64E49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37640E-7B9B-8943-9E0B-11705F05324A}"/>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AC2A4B77-9805-854B-9BE1-9ECEB694B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10D8E-4CD4-6E4F-9361-9C643AFF3856}"/>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22486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D21-6B22-4943-9B44-3305A08B50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2F48CC-4146-5747-872E-4E228FBA82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FDF221-3123-1643-A309-573C3984FE9D}"/>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749C9572-5C23-1047-AF1C-275BD85F4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130C1-4D36-AC4C-B834-B1348832FCE7}"/>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345213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EDD398-3362-E349-AB38-9731418F3A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90E261-308D-2645-AA40-7DB2680E99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14F5AB-CBBA-7F4C-A820-1D512DF95101}"/>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95D87F88-BAA8-F246-96D7-B966543C0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9061D-25E7-6540-9BED-933975061A4B}"/>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328820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EF45-7BF5-1F40-817D-5A51AD6246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1224C6-9CFE-E846-B048-9C59E79E0D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B17879-B31E-0D45-B7D8-FB1061CC684F}"/>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35EB1DAA-0FCF-CD4B-B4B2-3A8FE926B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82497-3040-784B-9C5D-FD50658C22EE}"/>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292933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C329-DFDE-4B42-AE62-D766E934B9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0DF0F56-EC1C-3042-8C5D-8257D98D9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D54A94-ECF0-F144-ABBA-4BF3E3012EE6}"/>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5657835F-9163-C046-B2D8-34ACE2EE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E831-EDE9-CC4F-8E52-61252303A961}"/>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394431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3DC2-39D0-C34C-B46F-5DB0817A4C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847B12-170E-714B-9B1A-0DB3D5CC57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DB45864-A2B9-6048-91A5-5DCB4414E0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50CC0CF-2883-1749-8A88-9E9314211729}"/>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6" name="Footer Placeholder 5">
            <a:extLst>
              <a:ext uri="{FF2B5EF4-FFF2-40B4-BE49-F238E27FC236}">
                <a16:creationId xmlns:a16="http://schemas.microsoft.com/office/drawing/2014/main" id="{F3B1960A-19A8-8F41-B278-219369116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B744-232E-1A46-936B-AB4266B314C1}"/>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20915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A8E4-B8DA-C941-822D-18B4EE07D96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A2B3A8-20B7-214E-B05E-793BC183A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FBF2705-7AEA-6C4F-972D-88BF81A888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E9EDA3F-7466-A84E-86E0-B523E5CDB7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7EB4C3-9591-0C4B-9CA0-DA7CF7447B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3404EB-9B24-724A-938C-22435B33582C}"/>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8" name="Footer Placeholder 7">
            <a:extLst>
              <a:ext uri="{FF2B5EF4-FFF2-40B4-BE49-F238E27FC236}">
                <a16:creationId xmlns:a16="http://schemas.microsoft.com/office/drawing/2014/main" id="{F2280C72-1AF0-2B47-A5C1-2C042A8E4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73522-47D5-5B4E-AD48-DEBE46993390}"/>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184380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DE69-52CD-1140-8A63-1D255CE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28B5EDD-9DCE-F449-96F5-A20C880966C6}"/>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4" name="Footer Placeholder 3">
            <a:extLst>
              <a:ext uri="{FF2B5EF4-FFF2-40B4-BE49-F238E27FC236}">
                <a16:creationId xmlns:a16="http://schemas.microsoft.com/office/drawing/2014/main" id="{812DE6F7-1566-A247-91B3-FC042011C7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DB863-8F6F-B046-8646-17D193657EC2}"/>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317047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4A26E-E50F-2948-924A-DDF2D928602E}"/>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3" name="Footer Placeholder 2">
            <a:extLst>
              <a:ext uri="{FF2B5EF4-FFF2-40B4-BE49-F238E27FC236}">
                <a16:creationId xmlns:a16="http://schemas.microsoft.com/office/drawing/2014/main" id="{E6FF0DD5-3877-4F4F-BA89-4589EC114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B312D-57DE-7347-8856-4664C12DFC0A}"/>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120543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725D-9440-4946-B30B-1E10E9D403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34EB6A-6622-3D48-A900-827B92471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FF0CEF-9FE1-C243-BAC3-C2ED1FCDF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780CF1-CEC6-B148-A422-6CDB5550E034}"/>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6" name="Footer Placeholder 5">
            <a:extLst>
              <a:ext uri="{FF2B5EF4-FFF2-40B4-BE49-F238E27FC236}">
                <a16:creationId xmlns:a16="http://schemas.microsoft.com/office/drawing/2014/main" id="{027D2814-CD53-2A44-B4F0-B69A612FE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4A67F-1701-9243-B930-F4ECC352ED95}"/>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120924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4C54-5D40-314B-8564-10D16A330F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F74828B-C766-6142-B3AE-6D0C95E3E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34045-DD95-A14A-88FB-A933618E9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3EC334-FF26-D54B-9A52-7A4DD2D913E8}"/>
              </a:ext>
            </a:extLst>
          </p:cNvPr>
          <p:cNvSpPr>
            <a:spLocks noGrp="1"/>
          </p:cNvSpPr>
          <p:nvPr>
            <p:ph type="dt" sz="half" idx="10"/>
          </p:nvPr>
        </p:nvSpPr>
        <p:spPr/>
        <p:txBody>
          <a:bodyPr/>
          <a:lstStyle/>
          <a:p>
            <a:fld id="{4933D26D-80C0-AC4C-91B5-00197F38ABCA}" type="datetimeFigureOut">
              <a:rPr lang="en-US" smtClean="0"/>
              <a:t>2/19/22</a:t>
            </a:fld>
            <a:endParaRPr lang="en-US"/>
          </a:p>
        </p:txBody>
      </p:sp>
      <p:sp>
        <p:nvSpPr>
          <p:cNvPr id="6" name="Footer Placeholder 5">
            <a:extLst>
              <a:ext uri="{FF2B5EF4-FFF2-40B4-BE49-F238E27FC236}">
                <a16:creationId xmlns:a16="http://schemas.microsoft.com/office/drawing/2014/main" id="{44D9D898-43B0-C341-BDB7-C1481457D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ADD73-4301-9D4D-9F07-6B18AED02307}"/>
              </a:ext>
            </a:extLst>
          </p:cNvPr>
          <p:cNvSpPr>
            <a:spLocks noGrp="1"/>
          </p:cNvSpPr>
          <p:nvPr>
            <p:ph type="sldNum" sz="quarter" idx="12"/>
          </p:nvPr>
        </p:nvSpPr>
        <p:spPr/>
        <p:txBody>
          <a:bodyPr/>
          <a:lstStyle/>
          <a:p>
            <a:fld id="{5706CDF9-6CF7-5645-B066-8A1870F80CEE}" type="slidenum">
              <a:rPr lang="en-US" smtClean="0"/>
              <a:t>‹#›</a:t>
            </a:fld>
            <a:endParaRPr lang="en-US"/>
          </a:p>
        </p:txBody>
      </p:sp>
    </p:spTree>
    <p:extLst>
      <p:ext uri="{BB962C8B-B14F-4D97-AF65-F5344CB8AC3E}">
        <p14:creationId xmlns:p14="http://schemas.microsoft.com/office/powerpoint/2010/main" val="307969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7B079-A3EE-1440-AEEE-F957267C2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3D8352-0F92-DC4C-9186-07505B61C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83CB58-D1EB-434E-A4D7-91AE9F55F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3D26D-80C0-AC4C-91B5-00197F38ABCA}" type="datetimeFigureOut">
              <a:rPr lang="en-US" smtClean="0"/>
              <a:t>2/19/22</a:t>
            </a:fld>
            <a:endParaRPr lang="en-US"/>
          </a:p>
        </p:txBody>
      </p:sp>
      <p:sp>
        <p:nvSpPr>
          <p:cNvPr id="5" name="Footer Placeholder 4">
            <a:extLst>
              <a:ext uri="{FF2B5EF4-FFF2-40B4-BE49-F238E27FC236}">
                <a16:creationId xmlns:a16="http://schemas.microsoft.com/office/drawing/2014/main" id="{8C3C49AB-2CDA-2A49-9634-FE0968BFD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EA4735-1EB0-9347-83AF-F19258E34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6CDF9-6CF7-5645-B066-8A1870F80CEE}" type="slidenum">
              <a:rPr lang="en-US" smtClean="0"/>
              <a:t>‹#›</a:t>
            </a:fld>
            <a:endParaRPr lang="en-US"/>
          </a:p>
        </p:txBody>
      </p:sp>
    </p:spTree>
    <p:extLst>
      <p:ext uri="{BB962C8B-B14F-4D97-AF65-F5344CB8AC3E}">
        <p14:creationId xmlns:p14="http://schemas.microsoft.com/office/powerpoint/2010/main" val="335440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FC63-9E44-804F-A892-F767FE8E91E2}"/>
              </a:ext>
            </a:extLst>
          </p:cNvPr>
          <p:cNvSpPr>
            <a:spLocks noGrp="1"/>
          </p:cNvSpPr>
          <p:nvPr>
            <p:ph type="ctrTitle"/>
          </p:nvPr>
        </p:nvSpPr>
        <p:spPr>
          <a:xfrm>
            <a:off x="445770" y="1634490"/>
            <a:ext cx="11555730" cy="4894737"/>
          </a:xfrm>
        </p:spPr>
        <p:txBody>
          <a:bodyPr>
            <a:noAutofit/>
          </a:bodyPr>
          <a:lstStyle/>
          <a:p>
            <a:pPr algn="l"/>
            <a:r>
              <a:rPr lang="en-IN" sz="2400" dirty="0"/>
              <a:t>For a device such as an amplifier or telecommunications system, group delay and phase delay are device performance properties that help to characterize time delay, which is the amount of time for the </a:t>
            </a:r>
            <a:r>
              <a:rPr lang="en-IN" sz="2400" b="1" dirty="0"/>
              <a:t>various frequency components</a:t>
            </a:r>
            <a:r>
              <a:rPr lang="en-IN" sz="2400" dirty="0"/>
              <a:t> of a </a:t>
            </a:r>
            <a:r>
              <a:rPr lang="en-IN" sz="2400" b="1" dirty="0"/>
              <a:t>signal</a:t>
            </a:r>
            <a:r>
              <a:rPr lang="en-IN" sz="2400" dirty="0"/>
              <a:t> to pass through the device from input to output.  If this timing does not sufficiently meet certain requirements, the device will contribute to signal </a:t>
            </a:r>
            <a:r>
              <a:rPr lang="en-IN" sz="2400" b="1" dirty="0"/>
              <a:t>distortion</a:t>
            </a:r>
            <a:r>
              <a:rPr lang="en-IN" sz="2400" dirty="0"/>
              <a:t>.</a:t>
            </a:r>
            <a:br>
              <a:rPr lang="en-IN" sz="2400" dirty="0"/>
            </a:br>
            <a:br>
              <a:rPr lang="en-IN" sz="2400" dirty="0"/>
            </a:br>
            <a:r>
              <a:rPr lang="en-IN" sz="2400" dirty="0"/>
              <a:t>  </a:t>
            </a:r>
            <a:br>
              <a:rPr lang="en-IN" sz="2400" dirty="0"/>
            </a:br>
            <a:br>
              <a:rPr lang="en-IN" sz="2400" dirty="0"/>
            </a:br>
            <a:r>
              <a:rPr lang="en-IN" sz="2400" b="1" dirty="0">
                <a:solidFill>
                  <a:srgbClr val="FF0000"/>
                </a:solidFill>
              </a:rPr>
              <a:t>Phase delay </a:t>
            </a:r>
            <a:r>
              <a:rPr lang="en-IN" sz="2400" dirty="0"/>
              <a:t>gives the </a:t>
            </a:r>
            <a:r>
              <a:rPr lang="en-IN" sz="2400" b="1" dirty="0"/>
              <a:t>time delay</a:t>
            </a:r>
            <a:r>
              <a:rPr lang="en-IN" sz="2400" dirty="0"/>
              <a:t> of the various </a:t>
            </a:r>
            <a:r>
              <a:rPr lang="en-IN" sz="2400" b="1" dirty="0"/>
              <a:t>frequency components</a:t>
            </a:r>
            <a:r>
              <a:rPr lang="en-IN" sz="2400" dirty="0"/>
              <a:t> of a </a:t>
            </a:r>
            <a:r>
              <a:rPr lang="en-IN" sz="2400" b="1" dirty="0"/>
              <a:t>signal</a:t>
            </a:r>
            <a:r>
              <a:rPr lang="en-IN" sz="2400" dirty="0"/>
              <a:t>. </a:t>
            </a:r>
            <a:br>
              <a:rPr lang="en-IN" sz="2400" dirty="0"/>
            </a:br>
            <a:br>
              <a:rPr lang="en-IN" sz="2400" dirty="0"/>
            </a:br>
            <a:r>
              <a:rPr lang="en-IN" sz="2400" dirty="0"/>
              <a:t>For a </a:t>
            </a:r>
            <a:r>
              <a:rPr lang="en-IN" sz="2400" b="1" dirty="0"/>
              <a:t>modulated signal</a:t>
            </a:r>
            <a:r>
              <a:rPr lang="en-IN" sz="2400" dirty="0"/>
              <a:t>, which must be demodulated to recover the original signal intelligence, </a:t>
            </a:r>
            <a:r>
              <a:rPr lang="en-IN" sz="2400" b="1" dirty="0">
                <a:solidFill>
                  <a:srgbClr val="FF0000"/>
                </a:solidFill>
              </a:rPr>
              <a:t>group delay </a:t>
            </a:r>
            <a:r>
              <a:rPr lang="en-IN" sz="2400" dirty="0"/>
              <a:t>must be used with the </a:t>
            </a:r>
            <a:r>
              <a:rPr lang="en-IN" sz="2400" b="1" dirty="0"/>
              <a:t>modulated signal</a:t>
            </a:r>
            <a:r>
              <a:rPr lang="en-IN" sz="2400" dirty="0"/>
              <a:t> to determine the time delay of the </a:t>
            </a:r>
            <a:r>
              <a:rPr lang="en-IN" sz="2400" b="1" dirty="0"/>
              <a:t>demodulated signal</a:t>
            </a:r>
            <a:r>
              <a:rPr lang="en-IN" sz="2400" dirty="0"/>
              <a:t>. </a:t>
            </a:r>
            <a:br>
              <a:rPr lang="en-IN" sz="2400" dirty="0"/>
            </a:br>
            <a:endParaRPr lang="en-US" sz="2400" dirty="0"/>
          </a:p>
        </p:txBody>
      </p:sp>
      <p:sp>
        <p:nvSpPr>
          <p:cNvPr id="3" name="Subtitle 2">
            <a:extLst>
              <a:ext uri="{FF2B5EF4-FFF2-40B4-BE49-F238E27FC236}">
                <a16:creationId xmlns:a16="http://schemas.microsoft.com/office/drawing/2014/main" id="{0BBF1503-A5DA-A848-9EEC-694A427A78F6}"/>
              </a:ext>
            </a:extLst>
          </p:cNvPr>
          <p:cNvSpPr>
            <a:spLocks noGrp="1"/>
          </p:cNvSpPr>
          <p:nvPr>
            <p:ph type="subTitle" idx="1"/>
          </p:nvPr>
        </p:nvSpPr>
        <p:spPr>
          <a:xfrm>
            <a:off x="1409700" y="530066"/>
            <a:ext cx="9144000" cy="1655762"/>
          </a:xfrm>
        </p:spPr>
        <p:txBody>
          <a:bodyPr>
            <a:normAutofit/>
          </a:bodyPr>
          <a:lstStyle/>
          <a:p>
            <a:r>
              <a:rPr lang="en-US" sz="3600" b="1" dirty="0">
                <a:solidFill>
                  <a:srgbClr val="FF0000"/>
                </a:solidFill>
              </a:rPr>
              <a:t>Phase Delay and Group Delay</a:t>
            </a:r>
          </a:p>
        </p:txBody>
      </p:sp>
    </p:spTree>
    <p:extLst>
      <p:ext uri="{BB962C8B-B14F-4D97-AF65-F5344CB8AC3E}">
        <p14:creationId xmlns:p14="http://schemas.microsoft.com/office/powerpoint/2010/main" val="71762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DAFC-04EB-384B-963A-D5367E0775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7F2427-FA4E-5341-AEBD-64421BA513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B72ABD-5C6E-B24C-8ECD-9CE7148DED07}"/>
              </a:ext>
            </a:extLst>
          </p:cNvPr>
          <p:cNvPicPr>
            <a:picLocks noChangeAspect="1"/>
          </p:cNvPicPr>
          <p:nvPr/>
        </p:nvPicPr>
        <p:blipFill>
          <a:blip r:embed="rId2"/>
          <a:stretch>
            <a:fillRect/>
          </a:stretch>
        </p:blipFill>
        <p:spPr>
          <a:xfrm>
            <a:off x="594360" y="240030"/>
            <a:ext cx="10675620" cy="5735320"/>
          </a:xfrm>
          <a:prstGeom prst="rect">
            <a:avLst/>
          </a:prstGeom>
        </p:spPr>
      </p:pic>
    </p:spTree>
    <p:extLst>
      <p:ext uri="{BB962C8B-B14F-4D97-AF65-F5344CB8AC3E}">
        <p14:creationId xmlns:p14="http://schemas.microsoft.com/office/powerpoint/2010/main" val="296162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4E00DEAE-A6F6-7E4F-A0A9-83A0E593D66A}"/>
              </a:ext>
            </a:extLst>
          </p:cNvPr>
          <p:cNvSpPr>
            <a:spLocks noGrp="1"/>
          </p:cNvSpPr>
          <p:nvPr>
            <p:ph type="title"/>
          </p:nvPr>
        </p:nvSpPr>
        <p:spPr/>
        <p:txBody>
          <a:bodyPr/>
          <a:lstStyle/>
          <a:p>
            <a:pPr eaLnBrk="1" hangingPunct="1"/>
            <a:endParaRPr lang="en-US" altLang="en-US"/>
          </a:p>
        </p:txBody>
      </p:sp>
      <p:sp>
        <p:nvSpPr>
          <p:cNvPr id="57346" name="Content Placeholder 2">
            <a:extLst>
              <a:ext uri="{FF2B5EF4-FFF2-40B4-BE49-F238E27FC236}">
                <a16:creationId xmlns:a16="http://schemas.microsoft.com/office/drawing/2014/main" id="{9D91DC51-A055-534D-BA6D-FD494827ED8E}"/>
              </a:ext>
            </a:extLst>
          </p:cNvPr>
          <p:cNvSpPr>
            <a:spLocks noGrp="1"/>
          </p:cNvSpPr>
          <p:nvPr>
            <p:ph idx="1"/>
          </p:nvPr>
        </p:nvSpPr>
        <p:spPr/>
        <p:txBody>
          <a:bodyPr/>
          <a:lstStyle/>
          <a:p>
            <a:pPr eaLnBrk="1" hangingPunct="1"/>
            <a:endParaRPr lang="en-US" altLang="en-US"/>
          </a:p>
        </p:txBody>
      </p:sp>
      <p:pic>
        <p:nvPicPr>
          <p:cNvPr id="57347" name="Picture 2">
            <a:extLst>
              <a:ext uri="{FF2B5EF4-FFF2-40B4-BE49-F238E27FC236}">
                <a16:creationId xmlns:a16="http://schemas.microsoft.com/office/drawing/2014/main" id="{7A9D12D8-B4FE-4B43-A2F6-54B001634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27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C86A7A3-B5A8-F649-8796-B4541AF0A3C3}"/>
              </a:ext>
            </a:extLst>
          </p:cNvPr>
          <p:cNvSpPr>
            <a:spLocks noGrp="1"/>
          </p:cNvSpPr>
          <p:nvPr>
            <p:ph type="title"/>
          </p:nvPr>
        </p:nvSpPr>
        <p:spPr/>
        <p:txBody>
          <a:bodyPr/>
          <a:lstStyle/>
          <a:p>
            <a:pPr eaLnBrk="1" hangingPunct="1"/>
            <a:endParaRPr lang="en-US" altLang="en-US"/>
          </a:p>
        </p:txBody>
      </p:sp>
      <p:sp>
        <p:nvSpPr>
          <p:cNvPr id="58370" name="Content Placeholder 2">
            <a:extLst>
              <a:ext uri="{FF2B5EF4-FFF2-40B4-BE49-F238E27FC236}">
                <a16:creationId xmlns:a16="http://schemas.microsoft.com/office/drawing/2014/main" id="{3CAC1058-3F77-034E-A779-90D40FE1C0FE}"/>
              </a:ext>
            </a:extLst>
          </p:cNvPr>
          <p:cNvSpPr>
            <a:spLocks noGrp="1"/>
          </p:cNvSpPr>
          <p:nvPr>
            <p:ph idx="1"/>
          </p:nvPr>
        </p:nvSpPr>
        <p:spPr/>
        <p:txBody>
          <a:bodyPr/>
          <a:lstStyle/>
          <a:p>
            <a:pPr eaLnBrk="1" hangingPunct="1"/>
            <a:endParaRPr lang="en-US" altLang="en-US"/>
          </a:p>
        </p:txBody>
      </p:sp>
      <p:pic>
        <p:nvPicPr>
          <p:cNvPr id="58371" name="Picture 4">
            <a:extLst>
              <a:ext uri="{FF2B5EF4-FFF2-40B4-BE49-F238E27FC236}">
                <a16:creationId xmlns:a16="http://schemas.microsoft.com/office/drawing/2014/main" id="{55A74ACE-5F09-794E-92EA-BED9D907C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1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107DAA1C-C3A2-F541-ABF5-BC7499F909A3}"/>
              </a:ext>
            </a:extLst>
          </p:cNvPr>
          <p:cNvSpPr>
            <a:spLocks noGrp="1"/>
          </p:cNvSpPr>
          <p:nvPr>
            <p:ph type="title"/>
          </p:nvPr>
        </p:nvSpPr>
        <p:spPr/>
        <p:txBody>
          <a:bodyPr/>
          <a:lstStyle/>
          <a:p>
            <a:pPr eaLnBrk="1" hangingPunct="1"/>
            <a:endParaRPr lang="en-US" altLang="en-US"/>
          </a:p>
        </p:txBody>
      </p:sp>
      <p:sp>
        <p:nvSpPr>
          <p:cNvPr id="59394" name="Content Placeholder 2">
            <a:extLst>
              <a:ext uri="{FF2B5EF4-FFF2-40B4-BE49-F238E27FC236}">
                <a16:creationId xmlns:a16="http://schemas.microsoft.com/office/drawing/2014/main" id="{ADFA67B8-6D5A-0542-8A2E-3E2EE4A05CBF}"/>
              </a:ext>
            </a:extLst>
          </p:cNvPr>
          <p:cNvSpPr>
            <a:spLocks noGrp="1"/>
          </p:cNvSpPr>
          <p:nvPr>
            <p:ph idx="1"/>
          </p:nvPr>
        </p:nvSpPr>
        <p:spPr/>
        <p:txBody>
          <a:bodyPr/>
          <a:lstStyle/>
          <a:p>
            <a:pPr eaLnBrk="1" hangingPunct="1"/>
            <a:endParaRPr lang="en-US" altLang="en-US"/>
          </a:p>
        </p:txBody>
      </p:sp>
      <p:pic>
        <p:nvPicPr>
          <p:cNvPr id="59395" name="Picture 2">
            <a:extLst>
              <a:ext uri="{FF2B5EF4-FFF2-40B4-BE49-F238E27FC236}">
                <a16:creationId xmlns:a16="http://schemas.microsoft.com/office/drawing/2014/main" id="{4FA68D7F-A003-FF43-A1C2-0CFF7D4FE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05AFDD72-9D90-574B-8FB1-4382F2918231}"/>
              </a:ext>
            </a:extLst>
          </p:cNvPr>
          <p:cNvSpPr>
            <a:spLocks noGrp="1"/>
          </p:cNvSpPr>
          <p:nvPr>
            <p:ph type="title"/>
          </p:nvPr>
        </p:nvSpPr>
        <p:spPr/>
        <p:txBody>
          <a:bodyPr/>
          <a:lstStyle/>
          <a:p>
            <a:pPr eaLnBrk="1" hangingPunct="1"/>
            <a:endParaRPr lang="en-US" altLang="en-US"/>
          </a:p>
        </p:txBody>
      </p:sp>
      <p:sp>
        <p:nvSpPr>
          <p:cNvPr id="60418" name="Content Placeholder 2">
            <a:extLst>
              <a:ext uri="{FF2B5EF4-FFF2-40B4-BE49-F238E27FC236}">
                <a16:creationId xmlns:a16="http://schemas.microsoft.com/office/drawing/2014/main" id="{64F3D602-7E1F-BA4F-B9B4-5565D83A4329}"/>
              </a:ext>
            </a:extLst>
          </p:cNvPr>
          <p:cNvSpPr>
            <a:spLocks noGrp="1"/>
          </p:cNvSpPr>
          <p:nvPr>
            <p:ph idx="1"/>
          </p:nvPr>
        </p:nvSpPr>
        <p:spPr/>
        <p:txBody>
          <a:bodyPr/>
          <a:lstStyle/>
          <a:p>
            <a:pPr eaLnBrk="1" hangingPunct="1"/>
            <a:endParaRPr lang="en-US" altLang="en-US"/>
          </a:p>
        </p:txBody>
      </p:sp>
      <p:pic>
        <p:nvPicPr>
          <p:cNvPr id="60419" name="Picture 3">
            <a:extLst>
              <a:ext uri="{FF2B5EF4-FFF2-40B4-BE49-F238E27FC236}">
                <a16:creationId xmlns:a16="http://schemas.microsoft.com/office/drawing/2014/main" id="{A4608FB0-CE91-F24D-8431-22586A87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13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1E8429E4-D157-D045-BF83-384D2BCEA614}"/>
              </a:ext>
            </a:extLst>
          </p:cNvPr>
          <p:cNvSpPr>
            <a:spLocks noGrp="1"/>
          </p:cNvSpPr>
          <p:nvPr>
            <p:ph type="title"/>
          </p:nvPr>
        </p:nvSpPr>
        <p:spPr/>
        <p:txBody>
          <a:bodyPr/>
          <a:lstStyle/>
          <a:p>
            <a:pPr eaLnBrk="1" hangingPunct="1"/>
            <a:endParaRPr lang="en-US" altLang="en-US"/>
          </a:p>
        </p:txBody>
      </p:sp>
      <p:sp>
        <p:nvSpPr>
          <p:cNvPr id="61442" name="Content Placeholder 2">
            <a:extLst>
              <a:ext uri="{FF2B5EF4-FFF2-40B4-BE49-F238E27FC236}">
                <a16:creationId xmlns:a16="http://schemas.microsoft.com/office/drawing/2014/main" id="{FEDF6006-C6A1-CF44-8063-3BA8BBE28C92}"/>
              </a:ext>
            </a:extLst>
          </p:cNvPr>
          <p:cNvSpPr>
            <a:spLocks noGrp="1"/>
          </p:cNvSpPr>
          <p:nvPr>
            <p:ph idx="1"/>
          </p:nvPr>
        </p:nvSpPr>
        <p:spPr/>
        <p:txBody>
          <a:bodyPr/>
          <a:lstStyle/>
          <a:p>
            <a:pPr eaLnBrk="1" hangingPunct="1"/>
            <a:endParaRPr lang="en-US" altLang="en-US"/>
          </a:p>
        </p:txBody>
      </p:sp>
      <p:pic>
        <p:nvPicPr>
          <p:cNvPr id="61443" name="Picture 2">
            <a:extLst>
              <a:ext uri="{FF2B5EF4-FFF2-40B4-BE49-F238E27FC236}">
                <a16:creationId xmlns:a16="http://schemas.microsoft.com/office/drawing/2014/main" id="{6FB20323-770A-CC47-BA1D-FA8BDA3A8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91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F125536A-A0B5-F140-937C-72AFF4C49A62}"/>
              </a:ext>
            </a:extLst>
          </p:cNvPr>
          <p:cNvSpPr>
            <a:spLocks noGrp="1"/>
          </p:cNvSpPr>
          <p:nvPr>
            <p:ph type="title"/>
          </p:nvPr>
        </p:nvSpPr>
        <p:spPr/>
        <p:txBody>
          <a:bodyPr/>
          <a:lstStyle/>
          <a:p>
            <a:pPr eaLnBrk="1" hangingPunct="1"/>
            <a:endParaRPr lang="en-US" altLang="en-US"/>
          </a:p>
        </p:txBody>
      </p:sp>
      <p:sp>
        <p:nvSpPr>
          <p:cNvPr id="62466" name="Content Placeholder 2">
            <a:extLst>
              <a:ext uri="{FF2B5EF4-FFF2-40B4-BE49-F238E27FC236}">
                <a16:creationId xmlns:a16="http://schemas.microsoft.com/office/drawing/2014/main" id="{11B7CA5C-EE55-7148-9625-547B6644BA5D}"/>
              </a:ext>
            </a:extLst>
          </p:cNvPr>
          <p:cNvSpPr>
            <a:spLocks noGrp="1"/>
          </p:cNvSpPr>
          <p:nvPr>
            <p:ph idx="1"/>
          </p:nvPr>
        </p:nvSpPr>
        <p:spPr/>
        <p:txBody>
          <a:bodyPr/>
          <a:lstStyle/>
          <a:p>
            <a:pPr eaLnBrk="1" hangingPunct="1"/>
            <a:endParaRPr lang="en-US" altLang="en-US"/>
          </a:p>
        </p:txBody>
      </p:sp>
      <p:pic>
        <p:nvPicPr>
          <p:cNvPr id="62467" name="Picture 3">
            <a:extLst>
              <a:ext uri="{FF2B5EF4-FFF2-40B4-BE49-F238E27FC236}">
                <a16:creationId xmlns:a16="http://schemas.microsoft.com/office/drawing/2014/main" id="{05CA41CB-6479-CA48-B712-AFF831CE5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741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3CF57-0772-7249-B678-B7992DF229C3}"/>
              </a:ext>
            </a:extLst>
          </p:cNvPr>
          <p:cNvSpPr>
            <a:spLocks noGrp="1"/>
          </p:cNvSpPr>
          <p:nvPr>
            <p:ph idx="1"/>
          </p:nvPr>
        </p:nvSpPr>
        <p:spPr>
          <a:xfrm>
            <a:off x="838200" y="697230"/>
            <a:ext cx="10515600" cy="5479733"/>
          </a:xfrm>
        </p:spPr>
        <p:txBody>
          <a:bodyPr>
            <a:normAutofit fontScale="85000" lnSpcReduction="20000"/>
          </a:bodyPr>
          <a:lstStyle/>
          <a:p>
            <a:pPr marL="0" indent="0">
              <a:buNone/>
            </a:pPr>
            <a:r>
              <a:rPr lang="en-US" dirty="0" err="1"/>
              <a:t>clc</a:t>
            </a:r>
            <a:endParaRPr lang="en-US" dirty="0"/>
          </a:p>
          <a:p>
            <a:pPr marL="0" indent="0">
              <a:buNone/>
            </a:pPr>
            <a:r>
              <a:rPr lang="en-US" dirty="0"/>
              <a:t>clear all</a:t>
            </a:r>
          </a:p>
          <a:p>
            <a:pPr marL="0" indent="0">
              <a:buNone/>
            </a:pPr>
            <a:r>
              <a:rPr lang="en-US" dirty="0"/>
              <a:t>close all</a:t>
            </a:r>
          </a:p>
          <a:p>
            <a:pPr marL="0" indent="0">
              <a:buNone/>
            </a:pPr>
            <a:r>
              <a:rPr lang="en-US" dirty="0"/>
              <a:t>% multiple plots</a:t>
            </a:r>
          </a:p>
          <a:p>
            <a:pPr marL="0" indent="0">
              <a:buNone/>
            </a:pPr>
            <a:r>
              <a:rPr lang="en-US" dirty="0"/>
              <a:t>x = 0:pi/100:2*pi;</a:t>
            </a:r>
          </a:p>
          <a:p>
            <a:pPr marL="0" indent="0">
              <a:buNone/>
            </a:pPr>
            <a:r>
              <a:rPr lang="en-US" dirty="0"/>
              <a:t>y1 = 2*cos(x);</a:t>
            </a:r>
          </a:p>
          <a:p>
            <a:pPr marL="0" indent="0">
              <a:buNone/>
            </a:pPr>
            <a:r>
              <a:rPr lang="en-US" dirty="0"/>
              <a:t>y2 = cos(x);</a:t>
            </a:r>
          </a:p>
          <a:p>
            <a:pPr marL="0" indent="0">
              <a:buNone/>
            </a:pPr>
            <a:r>
              <a:rPr lang="en-US" dirty="0"/>
              <a:t>y3 = 0.5*cos(x);</a:t>
            </a:r>
          </a:p>
          <a:p>
            <a:pPr marL="0" indent="0">
              <a:buNone/>
            </a:pPr>
            <a:r>
              <a:rPr lang="en-US" dirty="0"/>
              <a:t>plot(x,y1,'--',x,y2,'b',x,y3,'r')</a:t>
            </a:r>
          </a:p>
          <a:p>
            <a:pPr marL="0" indent="0">
              <a:buNone/>
            </a:pPr>
            <a:r>
              <a:rPr lang="en-US" dirty="0" err="1"/>
              <a:t>xlabel</a:t>
            </a:r>
            <a:r>
              <a:rPr lang="en-US" dirty="0"/>
              <a:t>('number of samples')</a:t>
            </a:r>
          </a:p>
          <a:p>
            <a:pPr marL="0" indent="0">
              <a:buNone/>
            </a:pPr>
            <a:r>
              <a:rPr lang="en-US" dirty="0" err="1"/>
              <a:t>ylabel</a:t>
            </a:r>
            <a:r>
              <a:rPr lang="en-US" dirty="0"/>
              <a:t>('Cosine functions')</a:t>
            </a:r>
          </a:p>
          <a:p>
            <a:pPr marL="0" indent="0">
              <a:buNone/>
            </a:pPr>
            <a:r>
              <a:rPr lang="en-US" dirty="0"/>
              <a:t>legend('2*cos(x)','cos(x)','0.5*cos(x)')                                             </a:t>
            </a:r>
          </a:p>
          <a:p>
            <a:pPr marL="0" indent="0">
              <a:buNone/>
            </a:pPr>
            <a:r>
              <a:rPr lang="en-US" dirty="0"/>
              <a:t>title('Example of multiple plots')</a:t>
            </a:r>
          </a:p>
          <a:p>
            <a:pPr marL="0" indent="0">
              <a:buNone/>
            </a:pPr>
            <a:r>
              <a:rPr lang="en-US" dirty="0"/>
              <a:t>axis([0 2*pi -3 3])</a:t>
            </a:r>
          </a:p>
        </p:txBody>
      </p:sp>
    </p:spTree>
    <p:extLst>
      <p:ext uri="{BB962C8B-B14F-4D97-AF65-F5344CB8AC3E}">
        <p14:creationId xmlns:p14="http://schemas.microsoft.com/office/powerpoint/2010/main" val="1211877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236</Words>
  <Application>Microsoft Macintosh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For a device such as an amplifier or telecommunications system, group delay and phase delay are device performance properties that help to characterize time delay, which is the amount of time for the various frequency components of a signal to pass through the device from input to output.  If this timing does not sufficiently meet certain requirements, the device will contribute to signal distortion.      Phase delay gives the time delay of the various frequency components of a signal.   For a modulated signal, which must be demodulated to recover the original signal intelligence, group delay must be used with the modulated signal to determine the time delay of the demodulated signal.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2021-02-16T04:12:31Z</dcterms:created>
  <dcterms:modified xsi:type="dcterms:W3CDTF">2022-02-19T11:14:42Z</dcterms:modified>
</cp:coreProperties>
</file>