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82" r:id="rId6"/>
    <p:sldId id="259" r:id="rId7"/>
    <p:sldId id="273" r:id="rId8"/>
    <p:sldId id="274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75" r:id="rId17"/>
    <p:sldId id="276" r:id="rId18"/>
    <p:sldId id="266" r:id="rId19"/>
    <p:sldId id="267" r:id="rId20"/>
    <p:sldId id="268" r:id="rId21"/>
    <p:sldId id="269" r:id="rId22"/>
    <p:sldId id="270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/>
    <p:restoredTop sz="94542"/>
  </p:normalViewPr>
  <p:slideViewPr>
    <p:cSldViewPr snapToGrid="0" snapToObjects="1">
      <p:cViewPr>
        <p:scale>
          <a:sx n="151" d="100"/>
          <a:sy n="151" d="100"/>
        </p:scale>
        <p:origin x="-608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2382-B427-7F46-9EB3-DE94E738B0C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3176-E0C2-8143-8D93-FC593A03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38" y="493988"/>
            <a:ext cx="11571890" cy="4702975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Inverse Z Transform using Long Division Method </a:t>
            </a:r>
          </a:p>
        </p:txBody>
      </p:sp>
    </p:spTree>
    <p:extLst>
      <p:ext uri="{BB962C8B-B14F-4D97-AF65-F5344CB8AC3E}">
        <p14:creationId xmlns:p14="http://schemas.microsoft.com/office/powerpoint/2010/main" val="108542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232475"/>
            <a:ext cx="11825207" cy="5944488"/>
          </a:xfrm>
        </p:spPr>
      </p:pic>
    </p:spTree>
    <p:extLst>
      <p:ext uri="{BB962C8B-B14F-4D97-AF65-F5344CB8AC3E}">
        <p14:creationId xmlns:p14="http://schemas.microsoft.com/office/powerpoint/2010/main" val="177712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" y="185980"/>
            <a:ext cx="11530739" cy="6307810"/>
          </a:xfrm>
        </p:spPr>
      </p:pic>
    </p:spTree>
    <p:extLst>
      <p:ext uri="{BB962C8B-B14F-4D97-AF65-F5344CB8AC3E}">
        <p14:creationId xmlns:p14="http://schemas.microsoft.com/office/powerpoint/2010/main" val="129856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6" y="365125"/>
            <a:ext cx="11696054" cy="6113167"/>
          </a:xfrm>
        </p:spPr>
      </p:pic>
    </p:spTree>
    <p:extLst>
      <p:ext uri="{BB962C8B-B14F-4D97-AF65-F5344CB8AC3E}">
        <p14:creationId xmlns:p14="http://schemas.microsoft.com/office/powerpoint/2010/main" val="25884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0" y="365125"/>
            <a:ext cx="11716719" cy="5975485"/>
          </a:xfrm>
        </p:spPr>
      </p:pic>
    </p:spTree>
    <p:extLst>
      <p:ext uri="{BB962C8B-B14F-4D97-AF65-F5344CB8AC3E}">
        <p14:creationId xmlns:p14="http://schemas.microsoft.com/office/powerpoint/2010/main" val="21744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80"/>
            <a:ext cx="11856203" cy="5990983"/>
          </a:xfrm>
        </p:spPr>
      </p:pic>
    </p:spTree>
    <p:extLst>
      <p:ext uri="{BB962C8B-B14F-4D97-AF65-F5344CB8AC3E}">
        <p14:creationId xmlns:p14="http://schemas.microsoft.com/office/powerpoint/2010/main" val="11917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2" y="340963"/>
            <a:ext cx="11665058" cy="6013342"/>
          </a:xfrm>
        </p:spPr>
      </p:pic>
    </p:spTree>
    <p:extLst>
      <p:ext uri="{BB962C8B-B14F-4D97-AF65-F5344CB8AC3E}">
        <p14:creationId xmlns:p14="http://schemas.microsoft.com/office/powerpoint/2010/main" val="83590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436" y="502826"/>
            <a:ext cx="11445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 linear time invariant system is characterized by the system function H(z)=1/(1−0.5𝑧</a:t>
            </a:r>
            <a:r>
              <a:rPr lang="en-US" sz="3600" baseline="30000" dirty="0">
                <a:solidFill>
                  <a:srgbClr val="FF0000"/>
                </a:solidFill>
              </a:rPr>
              <a:t>−1</a:t>
            </a:r>
            <a:r>
              <a:rPr lang="en-US" sz="3600" dirty="0">
                <a:solidFill>
                  <a:srgbClr val="FF0000"/>
                </a:solidFill>
              </a:rPr>
              <a:t>) + 2/(1−3𝑧</a:t>
            </a:r>
            <a:r>
              <a:rPr lang="en-US" sz="3600" baseline="30000" dirty="0">
                <a:solidFill>
                  <a:srgbClr val="FF0000"/>
                </a:solidFill>
              </a:rPr>
              <a:t>−1</a:t>
            </a:r>
            <a:r>
              <a:rPr lang="en-US" sz="3600" dirty="0">
                <a:solidFill>
                  <a:srgbClr val="FF0000"/>
                </a:solidFill>
              </a:rPr>
              <a:t>). What is the h(n) if the system is stable?</a:t>
            </a:r>
          </a:p>
          <a:p>
            <a:br>
              <a:rPr lang="en-US" sz="3600" dirty="0"/>
            </a:br>
            <a:r>
              <a:rPr lang="en-US" sz="3600" dirty="0"/>
              <a:t>a) (0.5)</a:t>
            </a:r>
            <a:r>
              <a:rPr lang="en-US" sz="3600" baseline="30000" dirty="0"/>
              <a:t>n</a:t>
            </a:r>
            <a:r>
              <a:rPr lang="en-US" sz="3600" dirty="0"/>
              <a:t>u(n)-2(3)</a:t>
            </a:r>
            <a:r>
              <a:rPr lang="en-US" sz="3600" baseline="30000" dirty="0"/>
              <a:t>n</a:t>
            </a:r>
            <a:r>
              <a:rPr lang="en-US" sz="3600" dirty="0"/>
              <a:t>u(n)</a:t>
            </a:r>
            <a:br>
              <a:rPr lang="en-US" sz="3600" dirty="0"/>
            </a:br>
            <a:r>
              <a:rPr lang="en-US" sz="3600" dirty="0"/>
              <a:t>b) (0.5)</a:t>
            </a:r>
            <a:r>
              <a:rPr lang="en-US" sz="3600" baseline="30000" dirty="0"/>
              <a:t>n</a:t>
            </a:r>
            <a:r>
              <a:rPr lang="en-US" sz="3600" dirty="0"/>
              <a:t>u(-n-1)-2(3)</a:t>
            </a:r>
            <a:r>
              <a:rPr lang="en-US" sz="3600" baseline="30000" dirty="0"/>
              <a:t>n</a:t>
            </a:r>
            <a:r>
              <a:rPr lang="en-US" sz="3600" dirty="0"/>
              <a:t>u(n) </a:t>
            </a:r>
            <a:br>
              <a:rPr lang="en-US" sz="3600" dirty="0"/>
            </a:br>
            <a:r>
              <a:rPr lang="en-US" sz="3600" dirty="0"/>
              <a:t>c) (0.5)</a:t>
            </a:r>
            <a:r>
              <a:rPr lang="en-US" sz="3600" baseline="30000" dirty="0"/>
              <a:t>n</a:t>
            </a:r>
            <a:r>
              <a:rPr lang="en-US" sz="3600" dirty="0"/>
              <a:t>u(n)-2(3)</a:t>
            </a:r>
            <a:r>
              <a:rPr lang="en-US" sz="3600" baseline="30000" dirty="0"/>
              <a:t>n</a:t>
            </a:r>
            <a:r>
              <a:rPr lang="en-US" sz="3600" dirty="0"/>
              <a:t>u(-n-1)</a:t>
            </a:r>
            <a:br>
              <a:rPr lang="en-US" sz="3600" dirty="0"/>
            </a:br>
            <a:r>
              <a:rPr lang="en-US" sz="3600" dirty="0"/>
              <a:t>d)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3701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c</a:t>
            </a:r>
          </a:p>
          <a:p>
            <a:br>
              <a:rPr lang="en-US" dirty="0"/>
            </a:br>
            <a:r>
              <a:rPr lang="en-US" dirty="0"/>
              <a:t>Explanation: The system has poles at z=0.5 and at z=3.</a:t>
            </a:r>
            <a:br>
              <a:rPr lang="en-US" dirty="0"/>
            </a:br>
            <a:r>
              <a:rPr lang="en-US" dirty="0"/>
              <a:t>Since the system is stable, its ROC must include unit circle and hence it is 0.5&lt;|z|&lt;3 . Consequently, h(n) is non causal and is given as</a:t>
            </a:r>
            <a:br>
              <a:rPr lang="en-US" dirty="0"/>
            </a:br>
            <a:r>
              <a:rPr lang="en-US" dirty="0"/>
              <a:t>h(n)= (0.5)</a:t>
            </a:r>
            <a:r>
              <a:rPr lang="en-US" baseline="30000" dirty="0"/>
              <a:t>n</a:t>
            </a:r>
            <a:r>
              <a:rPr lang="en-US" dirty="0"/>
              <a:t>u(n)-2(3)</a:t>
            </a:r>
            <a:r>
              <a:rPr lang="en-US" baseline="30000" dirty="0"/>
              <a:t>n</a:t>
            </a:r>
            <a:r>
              <a:rPr lang="en-US" dirty="0"/>
              <a:t>u(-n-1).</a:t>
            </a:r>
          </a:p>
        </p:txBody>
      </p:sp>
    </p:spTree>
    <p:extLst>
      <p:ext uri="{BB962C8B-B14F-4D97-AF65-F5344CB8AC3E}">
        <p14:creationId xmlns:p14="http://schemas.microsoft.com/office/powerpoint/2010/main" val="30632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83"/>
            <a:ext cx="12192000" cy="6021980"/>
          </a:xfrm>
        </p:spPr>
      </p:pic>
    </p:spTree>
    <p:extLst>
      <p:ext uri="{BB962C8B-B14F-4D97-AF65-F5344CB8AC3E}">
        <p14:creationId xmlns:p14="http://schemas.microsoft.com/office/powerpoint/2010/main" val="12802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51"/>
            <a:ext cx="12383145" cy="6176963"/>
          </a:xfrm>
        </p:spPr>
      </p:pic>
    </p:spTree>
    <p:extLst>
      <p:ext uri="{BB962C8B-B14F-4D97-AF65-F5344CB8AC3E}">
        <p14:creationId xmlns:p14="http://schemas.microsoft.com/office/powerpoint/2010/main" val="118972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" y="542441"/>
            <a:ext cx="11453248" cy="5634522"/>
          </a:xfrm>
        </p:spPr>
      </p:pic>
    </p:spTree>
    <p:extLst>
      <p:ext uri="{BB962C8B-B14F-4D97-AF65-F5344CB8AC3E}">
        <p14:creationId xmlns:p14="http://schemas.microsoft.com/office/powerpoint/2010/main" val="25027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263466"/>
            <a:ext cx="11019295" cy="5893594"/>
          </a:xfrm>
        </p:spPr>
      </p:pic>
    </p:spTree>
    <p:extLst>
      <p:ext uri="{BB962C8B-B14F-4D97-AF65-F5344CB8AC3E}">
        <p14:creationId xmlns:p14="http://schemas.microsoft.com/office/powerpoint/2010/main" val="36327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64"/>
            <a:ext cx="11995688" cy="6176963"/>
          </a:xfrm>
        </p:spPr>
      </p:pic>
    </p:spTree>
    <p:extLst>
      <p:ext uri="{BB962C8B-B14F-4D97-AF65-F5344CB8AC3E}">
        <p14:creationId xmlns:p14="http://schemas.microsoft.com/office/powerpoint/2010/main" val="129794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4" y="464946"/>
            <a:ext cx="11866535" cy="6176963"/>
          </a:xfrm>
        </p:spPr>
      </p:pic>
    </p:spTree>
    <p:extLst>
      <p:ext uri="{BB962C8B-B14F-4D97-AF65-F5344CB8AC3E}">
        <p14:creationId xmlns:p14="http://schemas.microsoft.com/office/powerpoint/2010/main" val="157589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436" y="502826"/>
            <a:ext cx="11445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 linear time invariant system is characterized by the system function H(z)=1/(1−0.5𝑧</a:t>
            </a:r>
            <a:r>
              <a:rPr lang="en-US" sz="3600" baseline="30000" dirty="0">
                <a:solidFill>
                  <a:srgbClr val="FF0000"/>
                </a:solidFill>
              </a:rPr>
              <a:t>−1</a:t>
            </a:r>
            <a:r>
              <a:rPr lang="en-US" sz="3600" dirty="0">
                <a:solidFill>
                  <a:srgbClr val="FF0000"/>
                </a:solidFill>
              </a:rPr>
              <a:t>) + 2/(1−3𝑧</a:t>
            </a:r>
            <a:r>
              <a:rPr lang="en-US" sz="3600" baseline="30000" dirty="0">
                <a:solidFill>
                  <a:srgbClr val="FF0000"/>
                </a:solidFill>
              </a:rPr>
              <a:t>−1</a:t>
            </a:r>
            <a:r>
              <a:rPr lang="en-US" sz="3600" dirty="0">
                <a:solidFill>
                  <a:srgbClr val="FF0000"/>
                </a:solidFill>
              </a:rPr>
              <a:t>). What is the ROC of H(z) if the system is causal?</a:t>
            </a:r>
          </a:p>
          <a:p>
            <a:br>
              <a:rPr lang="en-US" sz="3600" dirty="0"/>
            </a:br>
            <a:r>
              <a:rPr lang="en-US" sz="3600" dirty="0"/>
              <a:t>a) |z|&lt;3</a:t>
            </a:r>
            <a:br>
              <a:rPr lang="en-US" sz="3600" dirty="0"/>
            </a:br>
            <a:r>
              <a:rPr lang="en-US" sz="3600" dirty="0"/>
              <a:t>b) |z|&gt;3</a:t>
            </a:r>
            <a:br>
              <a:rPr lang="en-US" sz="3600" dirty="0"/>
            </a:br>
            <a:r>
              <a:rPr lang="en-US" sz="3600" dirty="0"/>
              <a:t>c) |z|&lt;0.5</a:t>
            </a:r>
            <a:br>
              <a:rPr lang="en-US" sz="3600" dirty="0"/>
            </a:br>
            <a:r>
              <a:rPr lang="en-US" sz="3600" dirty="0"/>
              <a:t>d) |z|&gt;0.5</a:t>
            </a:r>
          </a:p>
        </p:txBody>
      </p:sp>
    </p:spTree>
    <p:extLst>
      <p:ext uri="{BB962C8B-B14F-4D97-AF65-F5344CB8AC3E}">
        <p14:creationId xmlns:p14="http://schemas.microsoft.com/office/powerpoint/2010/main" val="158515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The system has poles at z=0.5 and at z=3.</a:t>
            </a:r>
            <a:br>
              <a:rPr lang="en-US" dirty="0"/>
            </a:br>
            <a:r>
              <a:rPr lang="en-US" dirty="0"/>
              <a:t>Since the system is causal, its ROC is |z|&gt;0.5 and |z|&gt;3. The common region is |z|&gt;3. So, ROC of given H(z) is |z|&gt;3.</a:t>
            </a:r>
          </a:p>
        </p:txBody>
      </p:sp>
    </p:spTree>
    <p:extLst>
      <p:ext uri="{BB962C8B-B14F-4D97-AF65-F5344CB8AC3E}">
        <p14:creationId xmlns:p14="http://schemas.microsoft.com/office/powerpoint/2010/main" val="59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436" y="502826"/>
            <a:ext cx="11445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A linear time invariant system is characterized by the system function H(z)=[1/(1−0.5𝑧</a:t>
            </a:r>
            <a:r>
              <a:rPr lang="en-US" sz="3600" baseline="30000" dirty="0">
                <a:solidFill>
                  <a:srgbClr val="FF0000"/>
                </a:solidFill>
              </a:rPr>
              <a:t>−1</a:t>
            </a:r>
            <a:r>
              <a:rPr lang="en-US" sz="3600" dirty="0">
                <a:solidFill>
                  <a:srgbClr val="FF0000"/>
                </a:solidFill>
              </a:rPr>
              <a:t>)]   +  [2/(1−3𝑧</a:t>
            </a:r>
            <a:r>
              <a:rPr lang="en-US" sz="3600" baseline="30000" dirty="0">
                <a:solidFill>
                  <a:srgbClr val="FF0000"/>
                </a:solidFill>
              </a:rPr>
              <a:t>−1</a:t>
            </a:r>
            <a:r>
              <a:rPr lang="en-US" sz="3600" dirty="0">
                <a:solidFill>
                  <a:srgbClr val="FF0000"/>
                </a:solidFill>
              </a:rPr>
              <a:t>)] What is the h(n) if the system is anti causal?</a:t>
            </a:r>
          </a:p>
          <a:p>
            <a:br>
              <a:rPr lang="en-US" sz="3600" dirty="0"/>
            </a:br>
            <a:r>
              <a:rPr lang="en-US" sz="3600" dirty="0"/>
              <a:t>a) (0.5)</a:t>
            </a:r>
            <a:r>
              <a:rPr lang="en-US" sz="3600" baseline="30000" dirty="0"/>
              <a:t>n</a:t>
            </a:r>
            <a:r>
              <a:rPr lang="en-US" sz="3600" dirty="0"/>
              <a:t>u(n)+2(3)</a:t>
            </a:r>
            <a:r>
              <a:rPr lang="en-US" sz="3600" baseline="30000" dirty="0"/>
              <a:t>n</a:t>
            </a:r>
            <a:r>
              <a:rPr lang="en-US" sz="3600" dirty="0"/>
              <a:t>u(n)</a:t>
            </a:r>
            <a:br>
              <a:rPr lang="en-US" sz="3600" dirty="0"/>
            </a:br>
            <a:r>
              <a:rPr lang="en-US" sz="3600" dirty="0"/>
              <a:t>b) (0.5)</a:t>
            </a:r>
            <a:r>
              <a:rPr lang="en-US" sz="3600" baseline="30000" dirty="0"/>
              <a:t>n</a:t>
            </a:r>
            <a:r>
              <a:rPr lang="en-US" sz="3600" dirty="0"/>
              <a:t>u(-n-1)-2(3)</a:t>
            </a:r>
            <a:r>
              <a:rPr lang="en-US" sz="3600" baseline="30000" dirty="0"/>
              <a:t>n</a:t>
            </a:r>
            <a:r>
              <a:rPr lang="en-US" sz="3600" dirty="0"/>
              <a:t>u(-n-1)</a:t>
            </a:r>
            <a:br>
              <a:rPr lang="en-US" sz="3600" dirty="0"/>
            </a:br>
            <a:r>
              <a:rPr lang="en-US" sz="3600" dirty="0"/>
              <a:t>c) -[(0.5)</a:t>
            </a:r>
            <a:r>
              <a:rPr lang="en-US" sz="3600" baseline="30000" dirty="0"/>
              <a:t>n</a:t>
            </a:r>
            <a:r>
              <a:rPr lang="en-US" sz="3600" dirty="0"/>
              <a:t>+2(3)</a:t>
            </a:r>
            <a:r>
              <a:rPr lang="en-US" sz="3600" baseline="30000" dirty="0"/>
              <a:t>n</a:t>
            </a:r>
            <a:r>
              <a:rPr lang="en-US" sz="3600" dirty="0"/>
              <a:t>]u(-n-1)</a:t>
            </a:r>
            <a:br>
              <a:rPr lang="en-US" sz="3600" dirty="0"/>
            </a:br>
            <a:r>
              <a:rPr lang="en-US" sz="3600" dirty="0"/>
              <a:t>d) (0.5)</a:t>
            </a:r>
            <a:r>
              <a:rPr lang="en-US" sz="3600" baseline="30000" dirty="0"/>
              <a:t>n</a:t>
            </a:r>
            <a:r>
              <a:rPr lang="en-US" sz="3600" dirty="0"/>
              <a:t>u(n)-2(3)</a:t>
            </a:r>
            <a:r>
              <a:rPr lang="en-US" sz="3600" baseline="30000" dirty="0"/>
              <a:t>n</a:t>
            </a:r>
            <a:r>
              <a:rPr lang="en-US" sz="3600" dirty="0"/>
              <a:t>u(-n-1)</a:t>
            </a:r>
          </a:p>
        </p:txBody>
      </p:sp>
    </p:spTree>
    <p:extLst>
      <p:ext uri="{BB962C8B-B14F-4D97-AF65-F5344CB8AC3E}">
        <p14:creationId xmlns:p14="http://schemas.microsoft.com/office/powerpoint/2010/main" val="179377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c</a:t>
            </a:r>
            <a:br>
              <a:rPr lang="en-US" dirty="0"/>
            </a:br>
            <a:r>
              <a:rPr lang="en-US" dirty="0"/>
              <a:t>Explanation: The system has poles at z=0.5 and at z=3.</a:t>
            </a:r>
            <a:br>
              <a:rPr lang="en-US" dirty="0"/>
            </a:br>
            <a:r>
              <a:rPr lang="en-US" dirty="0"/>
              <a:t>If the system is anti causal, then the ROC is |z|&lt;0.5.Hence</a:t>
            </a:r>
            <a:br>
              <a:rPr lang="en-US" dirty="0"/>
            </a:br>
            <a:r>
              <a:rPr lang="en-US" dirty="0"/>
              <a:t>h(n)= -[(0.5)</a:t>
            </a:r>
            <a:r>
              <a:rPr lang="en-US" baseline="30000" dirty="0"/>
              <a:t>n</a:t>
            </a:r>
            <a:r>
              <a:rPr lang="en-US" dirty="0"/>
              <a:t>+2(3)</a:t>
            </a:r>
            <a:r>
              <a:rPr lang="en-US" baseline="30000" dirty="0"/>
              <a:t>n</a:t>
            </a:r>
            <a:r>
              <a:rPr lang="en-US" dirty="0"/>
              <a:t>]u(-n-1).</a:t>
            </a:r>
          </a:p>
        </p:txBody>
      </p:sp>
    </p:spTree>
    <p:extLst>
      <p:ext uri="{BB962C8B-B14F-4D97-AF65-F5344CB8AC3E}">
        <p14:creationId xmlns:p14="http://schemas.microsoft.com/office/powerpoint/2010/main" val="187159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0" y="365124"/>
            <a:ext cx="11820041" cy="6492875"/>
          </a:xfrm>
        </p:spPr>
      </p:pic>
    </p:spTree>
    <p:extLst>
      <p:ext uri="{BB962C8B-B14F-4D97-AF65-F5344CB8AC3E}">
        <p14:creationId xmlns:p14="http://schemas.microsoft.com/office/powerpoint/2010/main" val="3354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8" y="760533"/>
            <a:ext cx="9701939" cy="1548713"/>
          </a:xfrm>
        </p:spPr>
      </p:pic>
    </p:spTree>
    <p:extLst>
      <p:ext uri="{BB962C8B-B14F-4D97-AF65-F5344CB8AC3E}">
        <p14:creationId xmlns:p14="http://schemas.microsoft.com/office/powerpoint/2010/main" val="108657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436" y="502826"/>
            <a:ext cx="11445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If all the poles of H(z) are inside the unit circle, then the system is said to be ____________</a:t>
            </a:r>
          </a:p>
          <a:p>
            <a:br>
              <a:rPr lang="en-US" sz="3600" dirty="0"/>
            </a:br>
            <a:r>
              <a:rPr lang="en-US" sz="3600" dirty="0"/>
              <a:t>a) Only causal</a:t>
            </a:r>
            <a:br>
              <a:rPr lang="en-US" sz="3600" dirty="0"/>
            </a:br>
            <a:r>
              <a:rPr lang="en-US" sz="3600" dirty="0"/>
              <a:t>b) Only BIBO stable</a:t>
            </a:r>
            <a:br>
              <a:rPr lang="en-US" sz="3600" dirty="0"/>
            </a:br>
            <a:r>
              <a:rPr lang="en-US" sz="3600" dirty="0"/>
              <a:t>c) BIBO stable and causal</a:t>
            </a:r>
            <a:br>
              <a:rPr lang="en-US" sz="3600" dirty="0"/>
            </a:br>
            <a:r>
              <a:rPr lang="en-US" sz="36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39664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393" y="651643"/>
            <a:ext cx="11550869" cy="4686765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Inverse Z Transform using Partial Fraction Expansion Method</a:t>
            </a:r>
          </a:p>
        </p:txBody>
      </p:sp>
    </p:spTree>
    <p:extLst>
      <p:ext uri="{BB962C8B-B14F-4D97-AF65-F5344CB8AC3E}">
        <p14:creationId xmlns:p14="http://schemas.microsoft.com/office/powerpoint/2010/main" val="11805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551</Words>
  <Application>Microsoft Macintosh PowerPoint</Application>
  <PresentationFormat>Widescreen</PresentationFormat>
  <Paragraphs>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Inverse Z Transform using Long Division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</vt:lpstr>
      <vt:lpstr>Inverse Z Transform using Partial Fraction Expansion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2020-04-06T05:58:15Z</dcterms:created>
  <dcterms:modified xsi:type="dcterms:W3CDTF">2023-11-17T17:58:17Z</dcterms:modified>
</cp:coreProperties>
</file>