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64" r:id="rId4"/>
    <p:sldId id="265" r:id="rId5"/>
    <p:sldId id="258" r:id="rId6"/>
    <p:sldId id="267" r:id="rId7"/>
    <p:sldId id="268" r:id="rId8"/>
    <p:sldId id="266" r:id="rId9"/>
    <p:sldId id="259" r:id="rId10"/>
    <p:sldId id="260" r:id="rId11"/>
    <p:sldId id="269" r:id="rId12"/>
    <p:sldId id="270" r:id="rId13"/>
    <p:sldId id="261" r:id="rId14"/>
    <p:sldId id="262" r:id="rId15"/>
    <p:sldId id="263" r:id="rId16"/>
    <p:sldId id="271" r:id="rId17"/>
    <p:sldId id="272" r:id="rId18"/>
    <p:sldId id="287" r:id="rId19"/>
    <p:sldId id="288" r:id="rId20"/>
    <p:sldId id="289" r:id="rId21"/>
    <p:sldId id="290" r:id="rId22"/>
    <p:sldId id="291" r:id="rId23"/>
    <p:sldId id="292" r:id="rId24"/>
    <p:sldId id="293" r:id="rId25"/>
    <p:sldId id="294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99"/>
    <p:restoredTop sz="94554"/>
  </p:normalViewPr>
  <p:slideViewPr>
    <p:cSldViewPr snapToGrid="0" snapToObjects="1">
      <p:cViewPr>
        <p:scale>
          <a:sx n="79" d="100"/>
          <a:sy n="79" d="100"/>
        </p:scale>
        <p:origin x="464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A3A63-C3C1-BB42-B6DC-74AEE325ABD7}" type="datetimeFigureOut">
              <a:rPr lang="en-US" smtClean="0"/>
              <a:t>1/19/23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84168-E136-8741-85AC-63225610A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524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A3A63-C3C1-BB42-B6DC-74AEE325ABD7}" type="datetimeFigureOut">
              <a:rPr lang="en-US" smtClean="0"/>
              <a:t>1/19/23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84168-E136-8741-85AC-63225610A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597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A3A63-C3C1-BB42-B6DC-74AEE325ABD7}" type="datetimeFigureOut">
              <a:rPr lang="en-US" smtClean="0"/>
              <a:t>1/19/23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84168-E136-8741-85AC-63225610A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108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A3A63-C3C1-BB42-B6DC-74AEE325ABD7}" type="datetimeFigureOut">
              <a:rPr lang="en-US" smtClean="0"/>
              <a:t>1/19/23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84168-E136-8741-85AC-63225610A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689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A3A63-C3C1-BB42-B6DC-74AEE325ABD7}" type="datetimeFigureOut">
              <a:rPr lang="en-US" smtClean="0"/>
              <a:t>1/19/23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84168-E136-8741-85AC-63225610A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649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A3A63-C3C1-BB42-B6DC-74AEE325ABD7}" type="datetimeFigureOut">
              <a:rPr lang="en-US" smtClean="0"/>
              <a:t>1/19/23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84168-E136-8741-85AC-63225610A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499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A3A63-C3C1-BB42-B6DC-74AEE325ABD7}" type="datetimeFigureOut">
              <a:rPr lang="en-US" smtClean="0"/>
              <a:t>1/19/23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84168-E136-8741-85AC-63225610A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587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A3A63-C3C1-BB42-B6DC-74AEE325ABD7}" type="datetimeFigureOut">
              <a:rPr lang="en-US" smtClean="0"/>
              <a:t>1/19/23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84168-E136-8741-85AC-63225610A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865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A3A63-C3C1-BB42-B6DC-74AEE325ABD7}" type="datetimeFigureOut">
              <a:rPr lang="en-US" smtClean="0"/>
              <a:t>1/19/23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84168-E136-8741-85AC-63225610A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60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A3A63-C3C1-BB42-B6DC-74AEE325ABD7}" type="datetimeFigureOut">
              <a:rPr lang="en-US" smtClean="0"/>
              <a:t>1/19/23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84168-E136-8741-85AC-63225610A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201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A3A63-C3C1-BB42-B6DC-74AEE325ABD7}" type="datetimeFigureOut">
              <a:rPr lang="en-US" smtClean="0"/>
              <a:t>1/19/23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84168-E136-8741-85AC-63225610A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854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A3A63-C3C1-BB42-B6DC-74AEE325ABD7}" type="datetimeFigureOut">
              <a:rPr lang="en-US" smtClean="0"/>
              <a:t>1/19/23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84168-E136-8741-85AC-63225610A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772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32719"/>
          </a:xfrm>
        </p:spPr>
        <p:txBody>
          <a:bodyPr>
            <a:noAutofit/>
          </a:bodyPr>
          <a:lstStyle/>
          <a:p>
            <a:pPr algn="ctr"/>
            <a:r>
              <a:rPr lang="en-US" sz="9600" b="1" dirty="0">
                <a:solidFill>
                  <a:srgbClr val="FF0000"/>
                </a:solidFill>
              </a:rPr>
              <a:t>Properties of Z transform</a:t>
            </a:r>
          </a:p>
        </p:txBody>
      </p:sp>
    </p:spTree>
    <p:extLst>
      <p:ext uri="{BB962C8B-B14F-4D97-AF65-F5344CB8AC3E}">
        <p14:creationId xmlns:p14="http://schemas.microsoft.com/office/powerpoint/2010/main" val="20594836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60" y="146957"/>
            <a:ext cx="11820040" cy="6711043"/>
          </a:xfrm>
        </p:spPr>
      </p:pic>
    </p:spTree>
    <p:extLst>
      <p:ext uri="{BB962C8B-B14F-4D97-AF65-F5344CB8AC3E}">
        <p14:creationId xmlns:p14="http://schemas.microsoft.com/office/powerpoint/2010/main" val="304047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2965" y="444852"/>
            <a:ext cx="1130913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What is the z-transform of the signal x(n)=[3(2</a:t>
            </a:r>
            <a:r>
              <a:rPr lang="en-US" sz="3600" baseline="30000" dirty="0">
                <a:solidFill>
                  <a:srgbClr val="FF0000"/>
                </a:solidFill>
              </a:rPr>
              <a:t>n</a:t>
            </a:r>
            <a:r>
              <a:rPr lang="en-US" sz="3600" dirty="0">
                <a:solidFill>
                  <a:srgbClr val="FF0000"/>
                </a:solidFill>
              </a:rPr>
              <a:t>)-4(3</a:t>
            </a:r>
            <a:r>
              <a:rPr lang="en-US" sz="3600" baseline="30000" dirty="0">
                <a:solidFill>
                  <a:srgbClr val="FF0000"/>
                </a:solidFill>
              </a:rPr>
              <a:t>n</a:t>
            </a:r>
            <a:r>
              <a:rPr lang="en-US" sz="3600" dirty="0">
                <a:solidFill>
                  <a:srgbClr val="FF0000"/>
                </a:solidFill>
              </a:rPr>
              <a:t>)]u(n)?</a:t>
            </a:r>
          </a:p>
          <a:p>
            <a:br>
              <a:rPr lang="en-US" sz="3600" dirty="0"/>
            </a:br>
            <a:r>
              <a:rPr lang="en-US" sz="3600" dirty="0"/>
              <a:t>a) 3/ (1−2𝑧</a:t>
            </a:r>
            <a:r>
              <a:rPr lang="en-US" sz="3600" baseline="30000" dirty="0"/>
              <a:t>−1</a:t>
            </a:r>
            <a:r>
              <a:rPr lang="en-US" sz="3600" dirty="0"/>
              <a:t>)-  4/(1−3𝑧</a:t>
            </a:r>
            <a:r>
              <a:rPr lang="en-US" sz="3600" baseline="30000" dirty="0"/>
              <a:t>−1</a:t>
            </a:r>
            <a:r>
              <a:rPr lang="en-US" sz="3600" dirty="0"/>
              <a:t> )</a:t>
            </a:r>
            <a:br>
              <a:rPr lang="en-US" sz="3600" dirty="0"/>
            </a:br>
            <a:r>
              <a:rPr lang="en-US" sz="3600" dirty="0"/>
              <a:t>b) 3/(1−2𝑧</a:t>
            </a:r>
            <a:r>
              <a:rPr lang="en-US" sz="3600" baseline="30000" dirty="0"/>
              <a:t>−1</a:t>
            </a:r>
            <a:r>
              <a:rPr lang="en-US" sz="3600" dirty="0"/>
              <a:t>) -4/ (1+3𝑧</a:t>
            </a:r>
            <a:r>
              <a:rPr lang="en-US" sz="3600" baseline="30000" dirty="0"/>
              <a:t>−1</a:t>
            </a:r>
            <a:r>
              <a:rPr lang="en-US" sz="3600" dirty="0"/>
              <a:t> )</a:t>
            </a:r>
            <a:br>
              <a:rPr lang="en-US" sz="3600" dirty="0"/>
            </a:br>
            <a:r>
              <a:rPr lang="en-US" sz="3600" dirty="0"/>
              <a:t>c) 3/ (1−2𝑧)− 4/ (1−3𝑧) </a:t>
            </a:r>
            <a:br>
              <a:rPr lang="en-US" sz="3600" dirty="0"/>
            </a:br>
            <a:r>
              <a:rPr lang="en-US" sz="3600" dirty="0"/>
              <a:t>d) None of the mentioned</a:t>
            </a:r>
          </a:p>
        </p:txBody>
      </p:sp>
    </p:spTree>
    <p:extLst>
      <p:ext uri="{BB962C8B-B14F-4D97-AF65-F5344CB8AC3E}">
        <p14:creationId xmlns:p14="http://schemas.microsoft.com/office/powerpoint/2010/main" val="563412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538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935" y="365125"/>
            <a:ext cx="11050291" cy="5280819"/>
          </a:xfrm>
        </p:spPr>
      </p:pic>
    </p:spTree>
    <p:extLst>
      <p:ext uri="{BB962C8B-B14F-4D97-AF65-F5344CB8AC3E}">
        <p14:creationId xmlns:p14="http://schemas.microsoft.com/office/powerpoint/2010/main" val="11611035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969" y="216976"/>
            <a:ext cx="11282767" cy="6307809"/>
          </a:xfrm>
        </p:spPr>
      </p:pic>
    </p:spTree>
    <p:extLst>
      <p:ext uri="{BB962C8B-B14F-4D97-AF65-F5344CB8AC3E}">
        <p14:creationId xmlns:p14="http://schemas.microsoft.com/office/powerpoint/2010/main" val="2045508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72" y="365125"/>
            <a:ext cx="11422251" cy="5811838"/>
          </a:xfrm>
        </p:spPr>
      </p:pic>
    </p:spTree>
    <p:extLst>
      <p:ext uri="{BB962C8B-B14F-4D97-AF65-F5344CB8AC3E}">
        <p14:creationId xmlns:p14="http://schemas.microsoft.com/office/powerpoint/2010/main" val="13496485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2966" y="444852"/>
            <a:ext cx="1109892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600" dirty="0">
                <a:solidFill>
                  <a:srgbClr val="FF0000"/>
                </a:solidFill>
              </a:rPr>
              <a:t>According to Time shifting property of z-transform, if X(z) is the z-transform of x(n) then what is the z-transform of x(n-k)?</a:t>
            </a:r>
          </a:p>
          <a:p>
            <a:br>
              <a:rPr lang="en-US" sz="3600" dirty="0"/>
            </a:br>
            <a:r>
              <a:rPr lang="en-US" sz="3600" dirty="0"/>
              <a:t>a) </a:t>
            </a:r>
            <a:r>
              <a:rPr lang="en-US" sz="3600" dirty="0" err="1"/>
              <a:t>z</a:t>
            </a:r>
            <a:r>
              <a:rPr lang="en-US" sz="3600" baseline="30000" dirty="0" err="1"/>
              <a:t>k</a:t>
            </a:r>
            <a:r>
              <a:rPr lang="en-US" sz="3600" dirty="0" err="1"/>
              <a:t>X</a:t>
            </a:r>
            <a:r>
              <a:rPr lang="en-US" sz="3600" dirty="0"/>
              <a:t>(z)</a:t>
            </a:r>
            <a:br>
              <a:rPr lang="en-US" sz="3600" dirty="0"/>
            </a:br>
            <a:r>
              <a:rPr lang="en-US" sz="3600" dirty="0"/>
              <a:t>b) z</a:t>
            </a:r>
            <a:r>
              <a:rPr lang="en-US" sz="3600" baseline="30000" dirty="0"/>
              <a:t>-</a:t>
            </a:r>
            <a:r>
              <a:rPr lang="en-US" sz="3600" baseline="30000" dirty="0" err="1"/>
              <a:t>k</a:t>
            </a:r>
            <a:r>
              <a:rPr lang="en-US" sz="3600" dirty="0" err="1"/>
              <a:t>X</a:t>
            </a:r>
            <a:r>
              <a:rPr lang="en-US" sz="3600" dirty="0"/>
              <a:t>(z)</a:t>
            </a:r>
            <a:br>
              <a:rPr lang="en-US" sz="3600" dirty="0"/>
            </a:br>
            <a:r>
              <a:rPr lang="en-US" sz="3600" dirty="0"/>
              <a:t>c) X(z-k)</a:t>
            </a:r>
            <a:br>
              <a:rPr lang="en-US" sz="3600" dirty="0"/>
            </a:br>
            <a:r>
              <a:rPr lang="en-US" sz="3600" dirty="0"/>
              <a:t>d) X(</a:t>
            </a:r>
            <a:r>
              <a:rPr lang="en-US" sz="3600" dirty="0" err="1"/>
              <a:t>z+k</a:t>
            </a:r>
            <a:r>
              <a:rPr lang="en-US" sz="3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969517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216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2966" y="444852"/>
            <a:ext cx="1109892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If X(z) is the z-transform of the signal x(n), then what is the z-transform of the signal x(-n)?</a:t>
            </a:r>
          </a:p>
          <a:p>
            <a:endParaRPr lang="en-US" sz="3600" dirty="0"/>
          </a:p>
          <a:p>
            <a:br>
              <a:rPr lang="en-US" sz="3600" dirty="0"/>
            </a:br>
            <a:r>
              <a:rPr lang="en-US" sz="3600" dirty="0"/>
              <a:t>a) X(-z)</a:t>
            </a:r>
            <a:br>
              <a:rPr lang="en-US" sz="3600" dirty="0"/>
            </a:br>
            <a:r>
              <a:rPr lang="en-US" sz="3600" dirty="0"/>
              <a:t>b) X(z</a:t>
            </a:r>
            <a:r>
              <a:rPr lang="en-US" sz="3600" baseline="30000" dirty="0"/>
              <a:t>-1</a:t>
            </a:r>
            <a:r>
              <a:rPr lang="en-US" sz="3600" dirty="0"/>
              <a:t>)</a:t>
            </a:r>
            <a:br>
              <a:rPr lang="en-US" sz="3600" dirty="0"/>
            </a:br>
            <a:r>
              <a:rPr lang="en-US" sz="3600" dirty="0"/>
              <a:t>c) X</a:t>
            </a:r>
            <a:r>
              <a:rPr lang="en-US" sz="3600" baseline="30000" dirty="0"/>
              <a:t>-1</a:t>
            </a:r>
            <a:r>
              <a:rPr lang="en-US" sz="3600" dirty="0"/>
              <a:t>(z)</a:t>
            </a:r>
            <a:br>
              <a:rPr lang="en-US" sz="3600" dirty="0"/>
            </a:br>
            <a:r>
              <a:rPr lang="en-US" sz="3600" dirty="0"/>
              <a:t>d) None of the mentioned</a:t>
            </a:r>
          </a:p>
        </p:txBody>
      </p:sp>
    </p:spTree>
    <p:extLst>
      <p:ext uri="{BB962C8B-B14F-4D97-AF65-F5344CB8AC3E}">
        <p14:creationId xmlns:p14="http://schemas.microsoft.com/office/powerpoint/2010/main" val="6251381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953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100" y="0"/>
            <a:ext cx="100787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6545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2966" y="444852"/>
            <a:ext cx="1109892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X(z) is the z-transform of the signal x(n), then what is the z-transform of the signal </a:t>
            </a:r>
            <a:r>
              <a:rPr lang="en-US" sz="3600" dirty="0" err="1"/>
              <a:t>nx</a:t>
            </a:r>
            <a:r>
              <a:rPr lang="en-US" sz="3600" dirty="0"/>
              <a:t>(n)?</a:t>
            </a:r>
          </a:p>
          <a:p>
            <a:br>
              <a:rPr lang="en-US" sz="3600" dirty="0"/>
            </a:br>
            <a:r>
              <a:rPr lang="en-US" sz="3600" dirty="0"/>
              <a:t>a) −𝑧𝑑𝑋(𝑧)/𝑑𝑧 </a:t>
            </a:r>
            <a:br>
              <a:rPr lang="en-US" sz="3600" dirty="0"/>
            </a:br>
            <a:r>
              <a:rPr lang="en-US" sz="3600" dirty="0"/>
              <a:t>b) 𝑧𝑑𝑋(𝑧)/𝑑𝑧 </a:t>
            </a:r>
            <a:br>
              <a:rPr lang="en-US" sz="3600" dirty="0"/>
            </a:br>
            <a:r>
              <a:rPr lang="en-US" sz="3600" dirty="0"/>
              <a:t>c) −𝑧</a:t>
            </a:r>
            <a:r>
              <a:rPr lang="en-US" sz="3600" baseline="30000" dirty="0"/>
              <a:t>−1</a:t>
            </a:r>
            <a:r>
              <a:rPr lang="en-US" sz="3600" dirty="0"/>
              <a:t>𝑑𝑋(𝑧)/𝑑𝑧 </a:t>
            </a:r>
            <a:br>
              <a:rPr lang="en-US" sz="3600" dirty="0"/>
            </a:br>
            <a:r>
              <a:rPr lang="en-US" sz="3600" dirty="0"/>
              <a:t>d) 𝑧</a:t>
            </a:r>
            <a:r>
              <a:rPr lang="en-US" sz="3600" baseline="30000" dirty="0"/>
              <a:t>−1</a:t>
            </a:r>
            <a:r>
              <a:rPr lang="en-US" sz="3600" dirty="0"/>
              <a:t>𝑑𝑋(𝑧)/𝑑𝑧 </a:t>
            </a:r>
            <a:br>
              <a:rPr lang="en-US" sz="3600" dirty="0"/>
            </a:b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233160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4010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2966" y="444852"/>
            <a:ext cx="1109892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 If X(z) is the z-transform of the signal x(n) then what is the z-transform of </a:t>
            </a:r>
            <a:r>
              <a:rPr lang="en-US" sz="3600" dirty="0" err="1"/>
              <a:t>a</a:t>
            </a:r>
            <a:r>
              <a:rPr lang="en-US" sz="3600" baseline="30000" dirty="0" err="1"/>
              <a:t>n</a:t>
            </a:r>
            <a:r>
              <a:rPr lang="en-US" sz="3600" dirty="0" err="1"/>
              <a:t>x</a:t>
            </a:r>
            <a:r>
              <a:rPr lang="en-US" sz="3600" dirty="0"/>
              <a:t>(n)?</a:t>
            </a:r>
          </a:p>
          <a:p>
            <a:br>
              <a:rPr lang="en-US" sz="3600" dirty="0"/>
            </a:br>
            <a:r>
              <a:rPr lang="en-US" sz="3600" dirty="0"/>
              <a:t>a) X(</a:t>
            </a:r>
            <a:r>
              <a:rPr lang="en-US" sz="3600" dirty="0" err="1"/>
              <a:t>az</a:t>
            </a:r>
            <a:r>
              <a:rPr lang="en-US" sz="3600" dirty="0"/>
              <a:t>)</a:t>
            </a:r>
            <a:br>
              <a:rPr lang="en-US" sz="3600" dirty="0"/>
            </a:br>
            <a:r>
              <a:rPr lang="en-US" sz="3600" dirty="0"/>
              <a:t>b) X(az</a:t>
            </a:r>
            <a:r>
              <a:rPr lang="en-US" sz="3600" baseline="30000" dirty="0"/>
              <a:t>-1</a:t>
            </a:r>
            <a:r>
              <a:rPr lang="en-US" sz="3600" dirty="0"/>
              <a:t>)</a:t>
            </a:r>
            <a:br>
              <a:rPr lang="en-US" sz="3600" dirty="0"/>
            </a:br>
            <a:r>
              <a:rPr lang="en-US" sz="3600" dirty="0"/>
              <a:t>c) X(a</a:t>
            </a:r>
            <a:r>
              <a:rPr lang="en-US" sz="3600" baseline="30000" dirty="0"/>
              <a:t>-1</a:t>
            </a:r>
            <a:r>
              <a:rPr lang="en-US" sz="3600" dirty="0"/>
              <a:t>z)</a:t>
            </a:r>
            <a:br>
              <a:rPr lang="en-US" sz="3600" dirty="0"/>
            </a:br>
            <a:r>
              <a:rPr lang="en-US" sz="3600" dirty="0"/>
              <a:t>d) None of the mentioned</a:t>
            </a:r>
          </a:p>
        </p:txBody>
      </p:sp>
    </p:spTree>
    <p:extLst>
      <p:ext uri="{BB962C8B-B14F-4D97-AF65-F5344CB8AC3E}">
        <p14:creationId xmlns:p14="http://schemas.microsoft.com/office/powerpoint/2010/main" val="19730941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877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2966" y="444852"/>
            <a:ext cx="1109892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 If Z{x</a:t>
            </a:r>
            <a:r>
              <a:rPr lang="en-US" sz="3600" baseline="-25000" dirty="0">
                <a:solidFill>
                  <a:srgbClr val="FF0000"/>
                </a:solidFill>
              </a:rPr>
              <a:t>1</a:t>
            </a:r>
            <a:r>
              <a:rPr lang="en-US" sz="3600" dirty="0">
                <a:solidFill>
                  <a:srgbClr val="FF0000"/>
                </a:solidFill>
              </a:rPr>
              <a:t>(n)}=X</a:t>
            </a:r>
            <a:r>
              <a:rPr lang="en-US" sz="3600" baseline="-25000" dirty="0">
                <a:solidFill>
                  <a:srgbClr val="FF0000"/>
                </a:solidFill>
              </a:rPr>
              <a:t>1</a:t>
            </a:r>
            <a:r>
              <a:rPr lang="en-US" sz="3600" dirty="0">
                <a:solidFill>
                  <a:srgbClr val="FF0000"/>
                </a:solidFill>
              </a:rPr>
              <a:t>(z) and Z{x</a:t>
            </a:r>
            <a:r>
              <a:rPr lang="en-US" sz="3600" baseline="-25000" dirty="0">
                <a:solidFill>
                  <a:srgbClr val="FF0000"/>
                </a:solidFill>
              </a:rPr>
              <a:t>2</a:t>
            </a:r>
            <a:r>
              <a:rPr lang="en-US" sz="3600" dirty="0">
                <a:solidFill>
                  <a:srgbClr val="FF0000"/>
                </a:solidFill>
              </a:rPr>
              <a:t>(n)}=X</a:t>
            </a:r>
            <a:r>
              <a:rPr lang="en-US" sz="3600" baseline="-25000" dirty="0">
                <a:solidFill>
                  <a:srgbClr val="FF0000"/>
                </a:solidFill>
              </a:rPr>
              <a:t>2</a:t>
            </a:r>
            <a:r>
              <a:rPr lang="en-US" sz="3600" dirty="0">
                <a:solidFill>
                  <a:srgbClr val="FF0000"/>
                </a:solidFill>
              </a:rPr>
              <a:t>(z) then Z{x</a:t>
            </a:r>
            <a:r>
              <a:rPr lang="en-US" sz="3600" baseline="-25000" dirty="0">
                <a:solidFill>
                  <a:srgbClr val="FF0000"/>
                </a:solidFill>
              </a:rPr>
              <a:t>1</a:t>
            </a:r>
            <a:r>
              <a:rPr lang="en-US" sz="3600" dirty="0">
                <a:solidFill>
                  <a:srgbClr val="FF0000"/>
                </a:solidFill>
              </a:rPr>
              <a:t>(n)*x</a:t>
            </a:r>
            <a:r>
              <a:rPr lang="en-US" sz="3600" baseline="-25000" dirty="0">
                <a:solidFill>
                  <a:srgbClr val="FF0000"/>
                </a:solidFill>
              </a:rPr>
              <a:t>2</a:t>
            </a:r>
            <a:r>
              <a:rPr lang="en-US" sz="3600" dirty="0">
                <a:solidFill>
                  <a:srgbClr val="FF0000"/>
                </a:solidFill>
              </a:rPr>
              <a:t>(n)}=?</a:t>
            </a:r>
          </a:p>
          <a:p>
            <a:br>
              <a:rPr lang="en-US" sz="3600" dirty="0"/>
            </a:br>
            <a:r>
              <a:rPr lang="en-US" sz="3600" dirty="0"/>
              <a:t>a) X</a:t>
            </a:r>
            <a:r>
              <a:rPr lang="en-US" sz="3600" baseline="-25000" dirty="0"/>
              <a:t>1</a:t>
            </a:r>
            <a:r>
              <a:rPr lang="en-US" sz="3600" dirty="0"/>
              <a:t>(z).X</a:t>
            </a:r>
            <a:r>
              <a:rPr lang="en-US" sz="3600" baseline="-25000" dirty="0"/>
              <a:t>2</a:t>
            </a:r>
            <a:r>
              <a:rPr lang="en-US" sz="3600" dirty="0"/>
              <a:t>(z)</a:t>
            </a:r>
            <a:br>
              <a:rPr lang="en-US" sz="3600" dirty="0"/>
            </a:br>
            <a:r>
              <a:rPr lang="en-US" sz="3600" dirty="0"/>
              <a:t>b) X</a:t>
            </a:r>
            <a:r>
              <a:rPr lang="en-US" sz="3600" baseline="-25000" dirty="0"/>
              <a:t>1</a:t>
            </a:r>
            <a:r>
              <a:rPr lang="en-US" sz="3600" dirty="0"/>
              <a:t>(z)+X</a:t>
            </a:r>
            <a:r>
              <a:rPr lang="en-US" sz="3600" baseline="-25000" dirty="0"/>
              <a:t>2</a:t>
            </a:r>
            <a:r>
              <a:rPr lang="en-US" sz="3600" dirty="0"/>
              <a:t>(z)</a:t>
            </a:r>
            <a:br>
              <a:rPr lang="en-US" sz="3600" dirty="0"/>
            </a:br>
            <a:r>
              <a:rPr lang="en-US" sz="3600" dirty="0"/>
              <a:t>c) X</a:t>
            </a:r>
            <a:r>
              <a:rPr lang="en-US" sz="3600" baseline="-25000" dirty="0"/>
              <a:t>1</a:t>
            </a:r>
            <a:r>
              <a:rPr lang="en-US" sz="3600" dirty="0"/>
              <a:t>(z)*X</a:t>
            </a:r>
            <a:r>
              <a:rPr lang="en-US" sz="3600" baseline="-25000" dirty="0"/>
              <a:t>2</a:t>
            </a:r>
            <a:r>
              <a:rPr lang="en-US" sz="3600" dirty="0"/>
              <a:t>(z)</a:t>
            </a:r>
            <a:br>
              <a:rPr lang="en-US" sz="3600" dirty="0"/>
            </a:br>
            <a:r>
              <a:rPr lang="en-US" sz="3600" dirty="0"/>
              <a:t>d) None of the mentioned</a:t>
            </a:r>
          </a:p>
        </p:txBody>
      </p:sp>
    </p:spTree>
    <p:extLst>
      <p:ext uri="{BB962C8B-B14F-4D97-AF65-F5344CB8AC3E}">
        <p14:creationId xmlns:p14="http://schemas.microsoft.com/office/powerpoint/2010/main" val="21301712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033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2966" y="444852"/>
            <a:ext cx="1059442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600" b="1" dirty="0">
                <a:solidFill>
                  <a:srgbClr val="FB0007"/>
                </a:solidFill>
                <a:latin typeface="Helvetica-Bold" charset="0"/>
              </a:rPr>
              <a:t>Final value theorem is used for:</a:t>
            </a:r>
          </a:p>
          <a:p>
            <a:pPr algn="just"/>
            <a:endParaRPr lang="en-US" sz="3600" dirty="0">
              <a:solidFill>
                <a:srgbClr val="535353"/>
              </a:solidFill>
              <a:latin typeface="Helvetica" charset="0"/>
            </a:endParaRPr>
          </a:p>
          <a:p>
            <a:pPr marL="742950" indent="-742950" algn="just">
              <a:buAutoNum type="alphaLcParenR"/>
            </a:pPr>
            <a:r>
              <a:rPr lang="en-US" sz="3600" dirty="0">
                <a:solidFill>
                  <a:srgbClr val="535353"/>
                </a:solidFill>
                <a:latin typeface="Helvetica" charset="0"/>
              </a:rPr>
              <a:t>All type of systems </a:t>
            </a:r>
          </a:p>
          <a:p>
            <a:pPr marL="742950" indent="-742950" algn="just">
              <a:buAutoNum type="alphaLcParenR"/>
            </a:pPr>
            <a:r>
              <a:rPr lang="en-US" sz="3600" dirty="0">
                <a:solidFill>
                  <a:srgbClr val="535353"/>
                </a:solidFill>
                <a:latin typeface="Helvetica" charset="0"/>
              </a:rPr>
              <a:t>Stable systems  </a:t>
            </a:r>
          </a:p>
          <a:p>
            <a:pPr marL="742950" indent="-742950" algn="just">
              <a:buAutoNum type="alphaLcParenR"/>
            </a:pPr>
            <a:r>
              <a:rPr lang="en-US" sz="3600" dirty="0">
                <a:solidFill>
                  <a:srgbClr val="535353"/>
                </a:solidFill>
                <a:latin typeface="Helvetica" charset="0"/>
              </a:rPr>
              <a:t>Unstable systems  </a:t>
            </a:r>
          </a:p>
          <a:p>
            <a:pPr marL="742950" indent="-742950" algn="just">
              <a:buAutoNum type="alphaLcParenR"/>
            </a:pPr>
            <a:r>
              <a:rPr lang="en-US" sz="3600" dirty="0">
                <a:solidFill>
                  <a:srgbClr val="535353"/>
                </a:solidFill>
                <a:latin typeface="Helvetica" charset="0"/>
              </a:rPr>
              <a:t>Marginally stable systems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016433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585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7157"/>
            <a:ext cx="10515600" cy="704253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Find the z transform using properties of z transform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84" y="1671145"/>
            <a:ext cx="11933695" cy="4526838"/>
          </a:xfrm>
        </p:spPr>
      </p:pic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29" y="753041"/>
            <a:ext cx="8022955" cy="759417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359" y="999642"/>
            <a:ext cx="8429141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732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2966" y="444852"/>
            <a:ext cx="1059442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600" dirty="0">
                <a:solidFill>
                  <a:srgbClr val="FF0000"/>
                </a:solidFill>
              </a:rPr>
              <a:t>Which of the following justifies the linearity property of z-transform?[x(n)↔X(z)].</a:t>
            </a:r>
          </a:p>
          <a:p>
            <a:endParaRPr lang="en-US" sz="3600" dirty="0"/>
          </a:p>
          <a:p>
            <a:r>
              <a:rPr lang="en-US" sz="3600" dirty="0"/>
              <a:t>a)x(n)+y(n)↔X(z)Y(z)</a:t>
            </a:r>
            <a:br>
              <a:rPr lang="en-US" sz="3600" dirty="0"/>
            </a:br>
            <a:r>
              <a:rPr lang="en-US" sz="3600" dirty="0"/>
              <a:t>b) x(n)+y(n) ↔ X(z)+Y(z)</a:t>
            </a:r>
            <a:br>
              <a:rPr lang="en-US" sz="3600" dirty="0"/>
            </a:br>
            <a:r>
              <a:rPr lang="en-US" sz="3600" dirty="0"/>
              <a:t>c) x(n)y(n) ↔ X(z)+Y(z)</a:t>
            </a:r>
            <a:br>
              <a:rPr lang="en-US" sz="3600" dirty="0"/>
            </a:br>
            <a:r>
              <a:rPr lang="en-US" sz="3600" dirty="0"/>
              <a:t>d) x(n)y(n) ↔ X(z)Y(z)</a:t>
            </a:r>
          </a:p>
        </p:txBody>
      </p:sp>
    </p:spTree>
    <p:extLst>
      <p:ext uri="{BB962C8B-B14F-4D97-AF65-F5344CB8AC3E}">
        <p14:creationId xmlns:p14="http://schemas.microsoft.com/office/powerpoint/2010/main" val="405443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96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188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07390"/>
            <a:ext cx="10515600" cy="5169573"/>
          </a:xfr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132655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Find the z transform using properties of z transform</a:t>
            </a:r>
          </a:p>
        </p:txBody>
      </p:sp>
    </p:spTree>
    <p:extLst>
      <p:ext uri="{BB962C8B-B14F-4D97-AF65-F5344CB8AC3E}">
        <p14:creationId xmlns:p14="http://schemas.microsoft.com/office/powerpoint/2010/main" val="198099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1275</TotalTime>
  <Words>547</Words>
  <Application>Microsoft Macintosh PowerPoint</Application>
  <PresentationFormat>Widescreen</PresentationFormat>
  <Paragraphs>33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Helvetica</vt:lpstr>
      <vt:lpstr>Helvetica-Bold</vt:lpstr>
      <vt:lpstr>Office Theme</vt:lpstr>
      <vt:lpstr>Properties of Z transform</vt:lpstr>
      <vt:lpstr>PowerPoint Presentation</vt:lpstr>
      <vt:lpstr>PowerPoint Presentation</vt:lpstr>
      <vt:lpstr>b</vt:lpstr>
      <vt:lpstr>Find the z transform using properties of z transform</vt:lpstr>
      <vt:lpstr>PowerPoint Presentation</vt:lpstr>
      <vt:lpstr>b</vt:lpstr>
      <vt:lpstr>PowerPoint Presentation</vt:lpstr>
      <vt:lpstr>Find the z transform using properties of z transform</vt:lpstr>
      <vt:lpstr>PowerPoint Presentation</vt:lpstr>
      <vt:lpstr>PowerPoint Presentation</vt:lpstr>
      <vt:lpstr>a</vt:lpstr>
      <vt:lpstr>PowerPoint Presentation</vt:lpstr>
      <vt:lpstr>PowerPoint Presentation</vt:lpstr>
      <vt:lpstr>PowerPoint Presentation</vt:lpstr>
      <vt:lpstr>PowerPoint Presentation</vt:lpstr>
      <vt:lpstr>b</vt:lpstr>
      <vt:lpstr>PowerPoint Presentation</vt:lpstr>
      <vt:lpstr>b</vt:lpstr>
      <vt:lpstr>PowerPoint Presentation</vt:lpstr>
      <vt:lpstr>a</vt:lpstr>
      <vt:lpstr>PowerPoint Presentation</vt:lpstr>
      <vt:lpstr>c</vt:lpstr>
      <vt:lpstr>PowerPoint Presentation</vt:lpstr>
      <vt:lpstr>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Properties of Z transform</dc:title>
  <dc:creator>Microsoft Office User</dc:creator>
  <cp:lastModifiedBy>Microsoft Office User</cp:lastModifiedBy>
  <cp:revision>13</cp:revision>
  <dcterms:created xsi:type="dcterms:W3CDTF">2019-11-17T14:05:37Z</dcterms:created>
  <dcterms:modified xsi:type="dcterms:W3CDTF">2023-01-19T04:48:04Z</dcterms:modified>
</cp:coreProperties>
</file>