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64" r:id="rId2"/>
    <p:sldId id="303" r:id="rId3"/>
    <p:sldId id="304" r:id="rId4"/>
    <p:sldId id="265" r:id="rId5"/>
    <p:sldId id="266" r:id="rId6"/>
    <p:sldId id="267" r:id="rId7"/>
    <p:sldId id="280" r:id="rId8"/>
    <p:sldId id="289" r:id="rId9"/>
    <p:sldId id="293" r:id="rId10"/>
    <p:sldId id="300" r:id="rId11"/>
    <p:sldId id="268" r:id="rId12"/>
    <p:sldId id="302" r:id="rId13"/>
    <p:sldId id="270" r:id="rId14"/>
    <p:sldId id="282" r:id="rId15"/>
    <p:sldId id="272" r:id="rId16"/>
    <p:sldId id="279" r:id="rId17"/>
    <p:sldId id="301" r:id="rId18"/>
    <p:sldId id="273" r:id="rId19"/>
    <p:sldId id="290" r:id="rId20"/>
    <p:sldId id="284" r:id="rId21"/>
    <p:sldId id="274" r:id="rId22"/>
    <p:sldId id="275" r:id="rId23"/>
    <p:sldId id="299"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9"/>
    <p:restoredTop sz="94574"/>
  </p:normalViewPr>
  <p:slideViewPr>
    <p:cSldViewPr snapToGrid="0" snapToObjects="1">
      <p:cViewPr varScale="1">
        <p:scale>
          <a:sx n="78" d="100"/>
          <a:sy n="78" d="100"/>
        </p:scale>
        <p:origin x="4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meet Singh" userId="dc89e43a-6dc6-4fc9-9c26-3afcce885f72" providerId="ADAL" clId="{FE3CFBB1-CB45-E04B-8F2F-6FD444303E1D}"/>
    <pc:docChg chg="custSel addSld modSld">
      <pc:chgData name="Jagmeet Singh" userId="dc89e43a-6dc6-4fc9-9c26-3afcce885f72" providerId="ADAL" clId="{FE3CFBB1-CB45-E04B-8F2F-6FD444303E1D}" dt="2024-02-25T16:00:30.924" v="44" actId="22"/>
      <pc:docMkLst>
        <pc:docMk/>
      </pc:docMkLst>
      <pc:sldChg chg="modSp">
        <pc:chgData name="Jagmeet Singh" userId="dc89e43a-6dc6-4fc9-9c26-3afcce885f72" providerId="ADAL" clId="{FE3CFBB1-CB45-E04B-8F2F-6FD444303E1D}" dt="2024-02-25T15:59:15.293" v="30" actId="20577"/>
        <pc:sldMkLst>
          <pc:docMk/>
          <pc:sldMk cId="1634689252" sldId="266"/>
        </pc:sldMkLst>
        <pc:spChg chg="mod">
          <ac:chgData name="Jagmeet Singh" userId="dc89e43a-6dc6-4fc9-9c26-3afcce885f72" providerId="ADAL" clId="{FE3CFBB1-CB45-E04B-8F2F-6FD444303E1D}" dt="2024-02-25T15:59:15.293" v="30" actId="20577"/>
          <ac:spMkLst>
            <pc:docMk/>
            <pc:sldMk cId="1634689252" sldId="266"/>
            <ac:spMk id="102402" creationId="{00000000-0000-0000-0000-000000000000}"/>
          </ac:spMkLst>
        </pc:spChg>
      </pc:sldChg>
      <pc:sldChg chg="modSp">
        <pc:chgData name="Jagmeet Singh" userId="dc89e43a-6dc6-4fc9-9c26-3afcce885f72" providerId="ADAL" clId="{FE3CFBB1-CB45-E04B-8F2F-6FD444303E1D}" dt="2024-02-25T16:00:30.924" v="44" actId="22"/>
        <pc:sldMkLst>
          <pc:docMk/>
          <pc:sldMk cId="413056452" sldId="267"/>
        </pc:sldMkLst>
        <pc:spChg chg="mod">
          <ac:chgData name="Jagmeet Singh" userId="dc89e43a-6dc6-4fc9-9c26-3afcce885f72" providerId="ADAL" clId="{FE3CFBB1-CB45-E04B-8F2F-6FD444303E1D}" dt="2024-02-25T16:00:30.924" v="44" actId="22"/>
          <ac:spMkLst>
            <pc:docMk/>
            <pc:sldMk cId="413056452" sldId="267"/>
            <ac:spMk id="103426" creationId="{00000000-0000-0000-0000-000000000000}"/>
          </ac:spMkLst>
        </pc:spChg>
      </pc:sldChg>
      <pc:sldChg chg="modSp new">
        <pc:chgData name="Jagmeet Singh" userId="dc89e43a-6dc6-4fc9-9c26-3afcce885f72" providerId="ADAL" clId="{FE3CFBB1-CB45-E04B-8F2F-6FD444303E1D}" dt="2024-02-25T15:54:08.417" v="2" actId="11"/>
        <pc:sldMkLst>
          <pc:docMk/>
          <pc:sldMk cId="182246008" sldId="303"/>
        </pc:sldMkLst>
        <pc:spChg chg="mod">
          <ac:chgData name="Jagmeet Singh" userId="dc89e43a-6dc6-4fc9-9c26-3afcce885f72" providerId="ADAL" clId="{FE3CFBB1-CB45-E04B-8F2F-6FD444303E1D}" dt="2024-02-25T15:54:08.417" v="2" actId="11"/>
          <ac:spMkLst>
            <pc:docMk/>
            <pc:sldMk cId="182246008" sldId="303"/>
            <ac:spMk id="3" creationId="{00E1E146-6A41-238E-B64F-1C3D4451E493}"/>
          </ac:spMkLst>
        </pc:spChg>
      </pc:sldChg>
      <pc:sldChg chg="addSp delSp modSp new">
        <pc:chgData name="Jagmeet Singh" userId="dc89e43a-6dc6-4fc9-9c26-3afcce885f72" providerId="ADAL" clId="{FE3CFBB1-CB45-E04B-8F2F-6FD444303E1D}" dt="2024-02-25T15:56:28.978" v="14" actId="478"/>
        <pc:sldMkLst>
          <pc:docMk/>
          <pc:sldMk cId="601661610" sldId="304"/>
        </pc:sldMkLst>
        <pc:spChg chg="del">
          <ac:chgData name="Jagmeet Singh" userId="dc89e43a-6dc6-4fc9-9c26-3afcce885f72" providerId="ADAL" clId="{FE3CFBB1-CB45-E04B-8F2F-6FD444303E1D}" dt="2024-02-25T15:56:28.978" v="14" actId="478"/>
          <ac:spMkLst>
            <pc:docMk/>
            <pc:sldMk cId="601661610" sldId="304"/>
            <ac:spMk id="2" creationId="{38C568BA-FD58-C264-E6EB-B54004F591F2}"/>
          </ac:spMkLst>
        </pc:spChg>
        <pc:spChg chg="del">
          <ac:chgData name="Jagmeet Singh" userId="dc89e43a-6dc6-4fc9-9c26-3afcce885f72" providerId="ADAL" clId="{FE3CFBB1-CB45-E04B-8F2F-6FD444303E1D}" dt="2024-02-25T15:55:53.747" v="4" actId="931"/>
          <ac:spMkLst>
            <pc:docMk/>
            <pc:sldMk cId="601661610" sldId="304"/>
            <ac:spMk id="3" creationId="{EC7B2555-A6FF-A6FE-F866-8F35EDEF8CF3}"/>
          </ac:spMkLst>
        </pc:spChg>
        <pc:picChg chg="add mod ord">
          <ac:chgData name="Jagmeet Singh" userId="dc89e43a-6dc6-4fc9-9c26-3afcce885f72" providerId="ADAL" clId="{FE3CFBB1-CB45-E04B-8F2F-6FD444303E1D}" dt="2024-02-25T15:56:23.339" v="13" actId="1076"/>
          <ac:picMkLst>
            <pc:docMk/>
            <pc:sldMk cId="601661610" sldId="304"/>
            <ac:picMk id="4" creationId="{4661021C-00BF-B648-E64A-65C42C4A3DD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C3F5A-A04C-E440-B7FC-5178D455E739}" type="datetimeFigureOut">
              <a:rPr lang="en-US" smtClean="0"/>
              <a:t>2/25/24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F0C53-E09A-DA44-B0A7-837B2B473DDF}" type="slidenum">
              <a:rPr lang="en-US" smtClean="0"/>
              <a:t>‹#›</a:t>
            </a:fld>
            <a:endParaRPr lang="en-US"/>
          </a:p>
        </p:txBody>
      </p:sp>
    </p:spTree>
    <p:extLst>
      <p:ext uri="{BB962C8B-B14F-4D97-AF65-F5344CB8AC3E}">
        <p14:creationId xmlns:p14="http://schemas.microsoft.com/office/powerpoint/2010/main" val="1605365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828E4E-25C3-6A4E-8F8B-FE55CF2AE605}"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28F4-EB7A-CA49-B0BE-C9DB439DD3E0}" type="slidenum">
              <a:rPr lang="en-US" smtClean="0"/>
              <a:t>‹#›</a:t>
            </a:fld>
            <a:endParaRPr lang="en-US"/>
          </a:p>
        </p:txBody>
      </p:sp>
    </p:spTree>
    <p:extLst>
      <p:ext uri="{BB962C8B-B14F-4D97-AF65-F5344CB8AC3E}">
        <p14:creationId xmlns:p14="http://schemas.microsoft.com/office/powerpoint/2010/main" val="31627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828E4E-25C3-6A4E-8F8B-FE55CF2AE605}"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28F4-EB7A-CA49-B0BE-C9DB439DD3E0}" type="slidenum">
              <a:rPr lang="en-US" smtClean="0"/>
              <a:t>‹#›</a:t>
            </a:fld>
            <a:endParaRPr lang="en-US"/>
          </a:p>
        </p:txBody>
      </p:sp>
    </p:spTree>
    <p:extLst>
      <p:ext uri="{BB962C8B-B14F-4D97-AF65-F5344CB8AC3E}">
        <p14:creationId xmlns:p14="http://schemas.microsoft.com/office/powerpoint/2010/main" val="156295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828E4E-25C3-6A4E-8F8B-FE55CF2AE605}"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28F4-EB7A-CA49-B0BE-C9DB439DD3E0}" type="slidenum">
              <a:rPr lang="en-US" smtClean="0"/>
              <a:t>‹#›</a:t>
            </a:fld>
            <a:endParaRPr lang="en-US"/>
          </a:p>
        </p:txBody>
      </p:sp>
    </p:spTree>
    <p:extLst>
      <p:ext uri="{BB962C8B-B14F-4D97-AF65-F5344CB8AC3E}">
        <p14:creationId xmlns:p14="http://schemas.microsoft.com/office/powerpoint/2010/main" val="48770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828E4E-25C3-6A4E-8F8B-FE55CF2AE605}"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28F4-EB7A-CA49-B0BE-C9DB439DD3E0}" type="slidenum">
              <a:rPr lang="en-US" smtClean="0"/>
              <a:t>‹#›</a:t>
            </a:fld>
            <a:endParaRPr lang="en-US"/>
          </a:p>
        </p:txBody>
      </p:sp>
    </p:spTree>
    <p:extLst>
      <p:ext uri="{BB962C8B-B14F-4D97-AF65-F5344CB8AC3E}">
        <p14:creationId xmlns:p14="http://schemas.microsoft.com/office/powerpoint/2010/main" val="160462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28E4E-25C3-6A4E-8F8B-FE55CF2AE605}" type="datetimeFigureOut">
              <a:rPr lang="en-US" smtClean="0"/>
              <a:t>2/25/24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28F4-EB7A-CA49-B0BE-C9DB439DD3E0}" type="slidenum">
              <a:rPr lang="en-US" smtClean="0"/>
              <a:t>‹#›</a:t>
            </a:fld>
            <a:endParaRPr lang="en-US"/>
          </a:p>
        </p:txBody>
      </p:sp>
    </p:spTree>
    <p:extLst>
      <p:ext uri="{BB962C8B-B14F-4D97-AF65-F5344CB8AC3E}">
        <p14:creationId xmlns:p14="http://schemas.microsoft.com/office/powerpoint/2010/main" val="7217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828E4E-25C3-6A4E-8F8B-FE55CF2AE605}"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428F4-EB7A-CA49-B0BE-C9DB439DD3E0}" type="slidenum">
              <a:rPr lang="en-US" smtClean="0"/>
              <a:t>‹#›</a:t>
            </a:fld>
            <a:endParaRPr lang="en-US"/>
          </a:p>
        </p:txBody>
      </p:sp>
    </p:spTree>
    <p:extLst>
      <p:ext uri="{BB962C8B-B14F-4D97-AF65-F5344CB8AC3E}">
        <p14:creationId xmlns:p14="http://schemas.microsoft.com/office/powerpoint/2010/main" val="180927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828E4E-25C3-6A4E-8F8B-FE55CF2AE605}" type="datetimeFigureOut">
              <a:rPr lang="en-US" smtClean="0"/>
              <a:t>2/25/24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6428F4-EB7A-CA49-B0BE-C9DB439DD3E0}" type="slidenum">
              <a:rPr lang="en-US" smtClean="0"/>
              <a:t>‹#›</a:t>
            </a:fld>
            <a:endParaRPr lang="en-US"/>
          </a:p>
        </p:txBody>
      </p:sp>
    </p:spTree>
    <p:extLst>
      <p:ext uri="{BB962C8B-B14F-4D97-AF65-F5344CB8AC3E}">
        <p14:creationId xmlns:p14="http://schemas.microsoft.com/office/powerpoint/2010/main" val="4439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828E4E-25C3-6A4E-8F8B-FE55CF2AE605}" type="datetimeFigureOut">
              <a:rPr lang="en-US" smtClean="0"/>
              <a:t>2/25/24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6428F4-EB7A-CA49-B0BE-C9DB439DD3E0}" type="slidenum">
              <a:rPr lang="en-US" smtClean="0"/>
              <a:t>‹#›</a:t>
            </a:fld>
            <a:endParaRPr lang="en-US"/>
          </a:p>
        </p:txBody>
      </p:sp>
    </p:spTree>
    <p:extLst>
      <p:ext uri="{BB962C8B-B14F-4D97-AF65-F5344CB8AC3E}">
        <p14:creationId xmlns:p14="http://schemas.microsoft.com/office/powerpoint/2010/main" val="102467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28E4E-25C3-6A4E-8F8B-FE55CF2AE605}" type="datetimeFigureOut">
              <a:rPr lang="en-US" smtClean="0"/>
              <a:t>2/25/24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6428F4-EB7A-CA49-B0BE-C9DB439DD3E0}" type="slidenum">
              <a:rPr lang="en-US" smtClean="0"/>
              <a:t>‹#›</a:t>
            </a:fld>
            <a:endParaRPr lang="en-US"/>
          </a:p>
        </p:txBody>
      </p:sp>
    </p:spTree>
    <p:extLst>
      <p:ext uri="{BB962C8B-B14F-4D97-AF65-F5344CB8AC3E}">
        <p14:creationId xmlns:p14="http://schemas.microsoft.com/office/powerpoint/2010/main" val="112354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828E4E-25C3-6A4E-8F8B-FE55CF2AE605}"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428F4-EB7A-CA49-B0BE-C9DB439DD3E0}" type="slidenum">
              <a:rPr lang="en-US" smtClean="0"/>
              <a:t>‹#›</a:t>
            </a:fld>
            <a:endParaRPr lang="en-US"/>
          </a:p>
        </p:txBody>
      </p:sp>
    </p:spTree>
    <p:extLst>
      <p:ext uri="{BB962C8B-B14F-4D97-AF65-F5344CB8AC3E}">
        <p14:creationId xmlns:p14="http://schemas.microsoft.com/office/powerpoint/2010/main" val="61285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828E4E-25C3-6A4E-8F8B-FE55CF2AE605}" type="datetimeFigureOut">
              <a:rPr lang="en-US" smtClean="0"/>
              <a:t>2/25/24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428F4-EB7A-CA49-B0BE-C9DB439DD3E0}" type="slidenum">
              <a:rPr lang="en-US" smtClean="0"/>
              <a:t>‹#›</a:t>
            </a:fld>
            <a:endParaRPr lang="en-US"/>
          </a:p>
        </p:txBody>
      </p:sp>
    </p:spTree>
    <p:extLst>
      <p:ext uri="{BB962C8B-B14F-4D97-AF65-F5344CB8AC3E}">
        <p14:creationId xmlns:p14="http://schemas.microsoft.com/office/powerpoint/2010/main" val="92389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28E4E-25C3-6A4E-8F8B-FE55CF2AE605}" type="datetimeFigureOut">
              <a:rPr lang="en-US" smtClean="0"/>
              <a:t>2/25/24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428F4-EB7A-CA49-B0BE-C9DB439DD3E0}" type="slidenum">
              <a:rPr lang="en-US" smtClean="0"/>
              <a:t>‹#›</a:t>
            </a:fld>
            <a:endParaRPr lang="en-US"/>
          </a:p>
        </p:txBody>
      </p:sp>
    </p:spTree>
    <p:extLst>
      <p:ext uri="{BB962C8B-B14F-4D97-AF65-F5344CB8AC3E}">
        <p14:creationId xmlns:p14="http://schemas.microsoft.com/office/powerpoint/2010/main" val="81154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altLang="ko-KR" sz="4000" b="1" dirty="0">
                <a:solidFill>
                  <a:schemeClr val="accent5">
                    <a:lumMod val="50000"/>
                  </a:schemeClr>
                </a:solidFill>
                <a:ea typeface="굴림" pitchFamily="34" charset="-127"/>
              </a:rPr>
              <a:t>What is System?</a:t>
            </a:r>
          </a:p>
        </p:txBody>
      </p:sp>
      <p:sp>
        <p:nvSpPr>
          <p:cNvPr id="100354" name="Rectangle 3"/>
          <p:cNvSpPr>
            <a:spLocks noGrp="1" noChangeArrowheads="1"/>
          </p:cNvSpPr>
          <p:nvPr>
            <p:ph type="body" idx="1"/>
          </p:nvPr>
        </p:nvSpPr>
        <p:spPr>
          <a:xfrm>
            <a:off x="2133600" y="1828800"/>
            <a:ext cx="7772400" cy="4114800"/>
          </a:xfrm>
          <a:noFill/>
        </p:spPr>
        <p:txBody>
          <a:bodyPr/>
          <a:lstStyle/>
          <a:p>
            <a:pPr algn="just" eaLnBrk="1" hangingPunct="1"/>
            <a:r>
              <a:rPr lang="en-GB" altLang="en-US"/>
              <a:t>Systems process input signals to produce output signals</a:t>
            </a:r>
          </a:p>
          <a:p>
            <a:pPr algn="just" eaLnBrk="1" hangingPunct="1"/>
            <a:r>
              <a:rPr lang="en-US" altLang="ko-KR">
                <a:ea typeface="굴림" charset="-127"/>
              </a:rPr>
              <a:t>A system is combination of elements that manipulates one or more signals to accomplish a function and produces some output.</a:t>
            </a:r>
          </a:p>
        </p:txBody>
      </p:sp>
      <p:grpSp>
        <p:nvGrpSpPr>
          <p:cNvPr id="100355" name="Group 4"/>
          <p:cNvGrpSpPr>
            <a:grpSpLocks/>
          </p:cNvGrpSpPr>
          <p:nvPr/>
        </p:nvGrpSpPr>
        <p:grpSpPr bwMode="auto">
          <a:xfrm>
            <a:off x="3429000" y="4343404"/>
            <a:ext cx="5486400" cy="906463"/>
            <a:chOff x="1344" y="2976"/>
            <a:chExt cx="3456" cy="571"/>
          </a:xfrm>
        </p:grpSpPr>
        <p:sp>
          <p:nvSpPr>
            <p:cNvPr id="100356" name="Text Box 5"/>
            <p:cNvSpPr txBox="1">
              <a:spLocks noChangeArrowheads="1"/>
            </p:cNvSpPr>
            <p:nvPr/>
          </p:nvSpPr>
          <p:spPr bwMode="auto">
            <a:xfrm>
              <a:off x="2448" y="3072"/>
              <a:ext cx="912" cy="30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lnSpc>
                  <a:spcPct val="80000"/>
                </a:lnSpc>
                <a:spcBef>
                  <a:spcPct val="50000"/>
                </a:spcBef>
                <a:buFontTx/>
                <a:buNone/>
              </a:pPr>
              <a:r>
                <a:rPr lang="en-US" altLang="ko-KR" b="1">
                  <a:ea typeface="굴림" charset="-127"/>
                </a:rPr>
                <a:t>system</a:t>
              </a:r>
              <a:endParaRPr lang="en-US" altLang="ko-KR" sz="2400">
                <a:ea typeface="굴림" charset="-127"/>
              </a:endParaRPr>
            </a:p>
          </p:txBody>
        </p:sp>
        <p:sp>
          <p:nvSpPr>
            <p:cNvPr id="100357" name="Text Box 6"/>
            <p:cNvSpPr txBox="1">
              <a:spLocks noChangeArrowheads="1"/>
            </p:cNvSpPr>
            <p:nvPr/>
          </p:nvSpPr>
          <p:spPr bwMode="auto">
            <a:xfrm>
              <a:off x="3888" y="2976"/>
              <a:ext cx="91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ko-KR" sz="2400" b="1">
                  <a:ea typeface="굴림" charset="-127"/>
                </a:rPr>
                <a:t>output signal</a:t>
              </a:r>
              <a:endParaRPr lang="en-US" altLang="ko-KR" sz="2400">
                <a:ea typeface="굴림" charset="-127"/>
              </a:endParaRPr>
            </a:p>
          </p:txBody>
        </p:sp>
        <p:sp>
          <p:nvSpPr>
            <p:cNvPr id="100358" name="Text Box 7"/>
            <p:cNvSpPr txBox="1">
              <a:spLocks noChangeArrowheads="1"/>
            </p:cNvSpPr>
            <p:nvPr/>
          </p:nvSpPr>
          <p:spPr bwMode="auto">
            <a:xfrm>
              <a:off x="1344" y="3024"/>
              <a:ext cx="91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ko-KR" sz="2400" b="1">
                  <a:ea typeface="굴림" charset="-127"/>
                </a:rPr>
                <a:t>input signal</a:t>
              </a:r>
              <a:endParaRPr lang="en-US" altLang="ko-KR" sz="2400">
                <a:ea typeface="굴림" charset="-127"/>
              </a:endParaRPr>
            </a:p>
          </p:txBody>
        </p:sp>
        <p:sp>
          <p:nvSpPr>
            <p:cNvPr id="100359" name="Line 8"/>
            <p:cNvSpPr>
              <a:spLocks noChangeShapeType="1"/>
            </p:cNvSpPr>
            <p:nvPr/>
          </p:nvSpPr>
          <p:spPr bwMode="auto">
            <a:xfrm>
              <a:off x="1973" y="3249"/>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360" name="Line 9"/>
            <p:cNvSpPr>
              <a:spLocks noChangeShapeType="1"/>
            </p:cNvSpPr>
            <p:nvPr/>
          </p:nvSpPr>
          <p:spPr bwMode="auto">
            <a:xfrm>
              <a:off x="3379" y="3249"/>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456453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C7E2-B7E2-3D47-B6E5-734C9FFB93A6}"/>
              </a:ext>
            </a:extLst>
          </p:cNvPr>
          <p:cNvSpPr>
            <a:spLocks noGrp="1"/>
          </p:cNvSpPr>
          <p:nvPr>
            <p:ph type="title"/>
          </p:nvPr>
        </p:nvSpPr>
        <p:spPr/>
        <p:txBody>
          <a:bodyPr/>
          <a:lstStyle/>
          <a:p>
            <a:r>
              <a:rPr lang="en-US" dirty="0"/>
              <a:t>c</a:t>
            </a:r>
          </a:p>
        </p:txBody>
      </p:sp>
      <p:sp>
        <p:nvSpPr>
          <p:cNvPr id="3" name="Content Placeholder 2">
            <a:extLst>
              <a:ext uri="{FF2B5EF4-FFF2-40B4-BE49-F238E27FC236}">
                <a16:creationId xmlns:a16="http://schemas.microsoft.com/office/drawing/2014/main" id="{EE6AE8A0-08D2-5445-9BA5-F8BED60A87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3557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pPr eaLnBrk="1" hangingPunct="1"/>
            <a:r>
              <a:rPr lang="en-US" altLang="ko-KR" sz="3600" b="1">
                <a:solidFill>
                  <a:srgbClr val="0066FF"/>
                </a:solidFill>
                <a:ea typeface="굴림" charset="-127"/>
              </a:rPr>
              <a:t>Linear &amp; Non Linear Systems</a:t>
            </a:r>
            <a:endParaRPr lang="en-US" altLang="ko-KR" sz="3600">
              <a:solidFill>
                <a:srgbClr val="0066FF"/>
              </a:solidFill>
              <a:ea typeface="굴림" charset="-127"/>
            </a:endParaRPr>
          </a:p>
        </p:txBody>
      </p:sp>
      <p:sp>
        <p:nvSpPr>
          <p:cNvPr id="104450" name="Rectangle 4"/>
          <p:cNvSpPr>
            <a:spLocks noChangeArrowheads="1"/>
          </p:cNvSpPr>
          <p:nvPr/>
        </p:nvSpPr>
        <p:spPr bwMode="auto">
          <a:xfrm>
            <a:off x="1524001" y="25361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en-US" altLang="en-US" sz="24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29" y="1441343"/>
            <a:ext cx="11189776" cy="4897464"/>
          </a:xfrm>
          <a:prstGeom prst="rect">
            <a:avLst/>
          </a:prstGeom>
        </p:spPr>
      </p:pic>
    </p:spTree>
    <p:extLst>
      <p:ext uri="{BB962C8B-B14F-4D97-AF65-F5344CB8AC3E}">
        <p14:creationId xmlns:p14="http://schemas.microsoft.com/office/powerpoint/2010/main" val="136899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1D23-FA8D-39F7-FF63-5EF6883D5DB0}"/>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5C69BFF-0BF7-93BD-2914-787299CE5A4E}"/>
              </a:ext>
            </a:extLst>
          </p:cNvPr>
          <p:cNvPicPr>
            <a:picLocks noChangeAspect="1"/>
          </p:cNvPicPr>
          <p:nvPr/>
        </p:nvPicPr>
        <p:blipFill>
          <a:blip r:embed="rId2"/>
          <a:stretch>
            <a:fillRect/>
          </a:stretch>
        </p:blipFill>
        <p:spPr>
          <a:xfrm>
            <a:off x="201479" y="0"/>
            <a:ext cx="11546236" cy="6989736"/>
          </a:xfrm>
          <a:prstGeom prst="rect">
            <a:avLst/>
          </a:prstGeom>
        </p:spPr>
      </p:pic>
    </p:spTree>
    <p:extLst>
      <p:ext uri="{BB962C8B-B14F-4D97-AF65-F5344CB8AC3E}">
        <p14:creationId xmlns:p14="http://schemas.microsoft.com/office/powerpoint/2010/main" val="3648420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838200" y="286692"/>
            <a:ext cx="10515600" cy="1325563"/>
          </a:xfrm>
        </p:spPr>
        <p:txBody>
          <a:bodyPr/>
          <a:lstStyle/>
          <a:p>
            <a:pPr eaLnBrk="1" hangingPunct="1"/>
            <a:r>
              <a:rPr lang="en-US" altLang="ko-KR" sz="3600" b="1" dirty="0">
                <a:solidFill>
                  <a:srgbClr val="0066FF"/>
                </a:solidFill>
                <a:ea typeface="굴림" charset="-127"/>
              </a:rPr>
              <a:t>Time  Invariant and Time Variant Systems</a:t>
            </a:r>
            <a:endParaRPr lang="en-US" altLang="ko-KR" sz="3600" dirty="0">
              <a:solidFill>
                <a:srgbClr val="0066FF"/>
              </a:solidFill>
              <a:ea typeface="굴림" charset="-127"/>
            </a:endParaRPr>
          </a:p>
        </p:txBody>
      </p:sp>
      <p:sp>
        <p:nvSpPr>
          <p:cNvPr id="106498" name="Rectangle 3"/>
          <p:cNvSpPr>
            <a:spLocks noGrp="1" noChangeArrowheads="1"/>
          </p:cNvSpPr>
          <p:nvPr>
            <p:ph type="body" idx="4294967295"/>
          </p:nvPr>
        </p:nvSpPr>
        <p:spPr>
          <a:xfrm>
            <a:off x="501112" y="1612255"/>
            <a:ext cx="11189776" cy="1435747"/>
          </a:xfrm>
        </p:spPr>
        <p:txBody>
          <a:bodyPr/>
          <a:lstStyle/>
          <a:p>
            <a:pPr algn="just" eaLnBrk="1" hangingPunct="1"/>
            <a:r>
              <a:rPr lang="en-US" altLang="ko-KR" dirty="0">
                <a:ea typeface="굴림" charset="-127"/>
              </a:rPr>
              <a:t>A system is said to be </a:t>
            </a:r>
            <a:r>
              <a:rPr lang="en-US" altLang="ko-KR" i="1" dirty="0">
                <a:ea typeface="굴림" charset="-127"/>
              </a:rPr>
              <a:t>time invariant</a:t>
            </a:r>
            <a:r>
              <a:rPr lang="en-US" altLang="ko-KR" dirty="0">
                <a:ea typeface="굴림" charset="-127"/>
              </a:rPr>
              <a:t> if a time delay or time advance of the input signal leads to a identical time shift in the output signal.</a:t>
            </a:r>
          </a:p>
        </p:txBody>
      </p:sp>
      <p:sp>
        <p:nvSpPr>
          <p:cNvPr id="106499" name="Rectangle 4"/>
          <p:cNvSpPr>
            <a:spLocks noChangeArrowheads="1"/>
          </p:cNvSpPr>
          <p:nvPr/>
        </p:nvSpPr>
        <p:spPr bwMode="auto">
          <a:xfrm>
            <a:off x="1524001" y="29695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en-US" altLang="en-US" sz="2400"/>
          </a:p>
        </p:txBody>
      </p:sp>
      <p:sp>
        <p:nvSpPr>
          <p:cNvPr id="106501" name="Rectangle 6"/>
          <p:cNvSpPr>
            <a:spLocks noChangeArrowheads="1"/>
          </p:cNvSpPr>
          <p:nvPr/>
        </p:nvSpPr>
        <p:spPr bwMode="auto">
          <a:xfrm>
            <a:off x="1524001" y="2955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en-US" altLang="en-US" sz="24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71" y="2937817"/>
            <a:ext cx="11561735" cy="3493979"/>
          </a:xfrm>
          <a:prstGeom prst="rect">
            <a:avLst/>
          </a:prstGeom>
        </p:spPr>
      </p:pic>
    </p:spTree>
    <p:extLst>
      <p:ext uri="{BB962C8B-B14F-4D97-AF65-F5344CB8AC3E}">
        <p14:creationId xmlns:p14="http://schemas.microsoft.com/office/powerpoint/2010/main" val="694906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64" y="365125"/>
            <a:ext cx="11267268" cy="6035675"/>
          </a:xfrm>
          <a:prstGeom prst="rect">
            <a:avLst/>
          </a:prstGeom>
        </p:spPr>
      </p:pic>
    </p:spTree>
    <p:extLst>
      <p:ext uri="{BB962C8B-B14F-4D97-AF65-F5344CB8AC3E}">
        <p14:creationId xmlns:p14="http://schemas.microsoft.com/office/powerpoint/2010/main" val="425658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pPr eaLnBrk="1" hangingPunct="1"/>
            <a:r>
              <a:rPr lang="en-US" altLang="ko-KR" sz="3600" b="1">
                <a:solidFill>
                  <a:srgbClr val="0066FF"/>
                </a:solidFill>
                <a:ea typeface="굴림" charset="-127"/>
              </a:rPr>
              <a:t>Stable &amp; Unstable Systems</a:t>
            </a:r>
            <a:endParaRPr lang="ko-KR" altLang="en-US" sz="3600" b="1">
              <a:solidFill>
                <a:srgbClr val="0066FF"/>
              </a:solidFill>
              <a:ea typeface="굴림" charset="-127"/>
            </a:endParaRPr>
          </a:p>
        </p:txBody>
      </p:sp>
      <p:sp>
        <p:nvSpPr>
          <p:cNvPr id="108546" name="Rectangle 3"/>
          <p:cNvSpPr>
            <a:spLocks noGrp="1" noChangeArrowheads="1"/>
          </p:cNvSpPr>
          <p:nvPr>
            <p:ph type="body" idx="1"/>
          </p:nvPr>
        </p:nvSpPr>
        <p:spPr>
          <a:xfrm>
            <a:off x="683172" y="1600200"/>
            <a:ext cx="10670628" cy="4114800"/>
          </a:xfrm>
        </p:spPr>
        <p:txBody>
          <a:bodyPr/>
          <a:lstStyle/>
          <a:p>
            <a:pPr algn="just" eaLnBrk="1" hangingPunct="1"/>
            <a:r>
              <a:rPr lang="en-US" altLang="ko-KR">
                <a:ea typeface="굴림" charset="-127"/>
              </a:rPr>
              <a:t> A system is said to be </a:t>
            </a:r>
            <a:r>
              <a:rPr lang="en-US" altLang="ko-KR" i="1">
                <a:ea typeface="굴림" charset="-127"/>
              </a:rPr>
              <a:t>bounded-input bounded-output stable</a:t>
            </a:r>
            <a:r>
              <a:rPr lang="en-US" altLang="ko-KR">
                <a:ea typeface="굴림" charset="-127"/>
              </a:rPr>
              <a:t> (BIBO stable) if every bounded input results in a bounded output.</a:t>
            </a:r>
          </a:p>
          <a:p>
            <a:pPr eaLnBrk="1" hangingPunct="1">
              <a:buFontTx/>
              <a:buNone/>
            </a:pPr>
            <a:r>
              <a:rPr lang="en-US" altLang="ko-KR" dirty="0">
                <a:ea typeface="굴림" charset="-127"/>
              </a:rPr>
              <a:t>   </a:t>
            </a:r>
          </a:p>
          <a:p>
            <a:pPr eaLnBrk="1" hangingPunct="1">
              <a:buFontTx/>
              <a:buNone/>
            </a:pPr>
            <a:endParaRPr lang="en-US" altLang="ko-KR" dirty="0">
              <a:ea typeface="굴림" charset="-127"/>
            </a:endParaRPr>
          </a:p>
        </p:txBody>
      </p:sp>
      <p:sp>
        <p:nvSpPr>
          <p:cNvPr id="108547" name="Rectangle 4"/>
          <p:cNvSpPr>
            <a:spLocks noChangeArrowheads="1"/>
          </p:cNvSpPr>
          <p:nvPr/>
        </p:nvSpPr>
        <p:spPr bwMode="auto">
          <a:xfrm>
            <a:off x="1524001" y="30648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en-US" altLang="en-US" sz="2400"/>
          </a:p>
        </p:txBody>
      </p:sp>
    </p:spTree>
    <p:extLst>
      <p:ext uri="{BB962C8B-B14F-4D97-AF65-F5344CB8AC3E}">
        <p14:creationId xmlns:p14="http://schemas.microsoft.com/office/powerpoint/2010/main" val="1271615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4949" y="599051"/>
            <a:ext cx="11019295" cy="4401205"/>
          </a:xfrm>
          <a:prstGeom prst="rect">
            <a:avLst/>
          </a:prstGeom>
        </p:spPr>
        <p:txBody>
          <a:bodyPr wrap="square">
            <a:spAutoFit/>
          </a:bodyPr>
          <a:lstStyle/>
          <a:p>
            <a:r>
              <a:rPr lang="en-US" sz="4000" b="0" i="0" u="none" strike="noStrike" dirty="0">
                <a:solidFill>
                  <a:srgbClr val="3A3A3A"/>
                </a:solidFill>
                <a:effectLst/>
                <a:latin typeface="Open Sans" charset="0"/>
              </a:rPr>
              <a:t> For an LTI discrete system to be stable, the sum of the impulse response should be</a:t>
            </a:r>
          </a:p>
          <a:p>
            <a:br>
              <a:rPr lang="en-US" sz="4000" dirty="0"/>
            </a:br>
            <a:r>
              <a:rPr lang="en-US" sz="4000" b="0" i="0" u="none" strike="noStrike" dirty="0">
                <a:solidFill>
                  <a:srgbClr val="3A3A3A"/>
                </a:solidFill>
                <a:effectLst/>
                <a:latin typeface="Open Sans" charset="0"/>
              </a:rPr>
              <a:t>a) Integral multiple of 2pi</a:t>
            </a:r>
            <a:br>
              <a:rPr lang="en-US" sz="4000" dirty="0"/>
            </a:br>
            <a:r>
              <a:rPr lang="en-US" sz="4000" b="0" i="0" u="none" strike="noStrike" dirty="0">
                <a:solidFill>
                  <a:srgbClr val="3A3A3A"/>
                </a:solidFill>
                <a:effectLst/>
                <a:latin typeface="Open Sans" charset="0"/>
              </a:rPr>
              <a:t>b) Infinity</a:t>
            </a:r>
            <a:br>
              <a:rPr lang="en-US" sz="4000" dirty="0"/>
            </a:br>
            <a:r>
              <a:rPr lang="en-US" sz="4000" b="0" i="0" u="none" strike="noStrike" dirty="0">
                <a:solidFill>
                  <a:srgbClr val="3A3A3A"/>
                </a:solidFill>
                <a:effectLst/>
                <a:latin typeface="Open Sans" charset="0"/>
              </a:rPr>
              <a:t>c) Finite</a:t>
            </a:r>
            <a:br>
              <a:rPr lang="en-US" sz="4000" dirty="0"/>
            </a:br>
            <a:r>
              <a:rPr lang="en-US" sz="4000" b="0" i="0" u="none" strike="noStrike" dirty="0">
                <a:solidFill>
                  <a:srgbClr val="3A3A3A"/>
                </a:solidFill>
                <a:effectLst/>
                <a:latin typeface="Open Sans" charset="0"/>
              </a:rPr>
              <a:t>d) Zero</a:t>
            </a:r>
            <a:endParaRPr lang="en-US" sz="4000" dirty="0"/>
          </a:p>
        </p:txBody>
      </p:sp>
    </p:spTree>
    <p:extLst>
      <p:ext uri="{BB962C8B-B14F-4D97-AF65-F5344CB8AC3E}">
        <p14:creationId xmlns:p14="http://schemas.microsoft.com/office/powerpoint/2010/main" val="1466213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1C22-36CF-F14B-9E2D-981E5C318165}"/>
              </a:ext>
            </a:extLst>
          </p:cNvPr>
          <p:cNvSpPr>
            <a:spLocks noGrp="1"/>
          </p:cNvSpPr>
          <p:nvPr>
            <p:ph type="title"/>
          </p:nvPr>
        </p:nvSpPr>
        <p:spPr/>
        <p:txBody>
          <a:bodyPr/>
          <a:lstStyle/>
          <a:p>
            <a:r>
              <a:rPr lang="en-US" dirty="0"/>
              <a:t>c</a:t>
            </a:r>
          </a:p>
        </p:txBody>
      </p:sp>
      <p:sp>
        <p:nvSpPr>
          <p:cNvPr id="3" name="Content Placeholder 2">
            <a:extLst>
              <a:ext uri="{FF2B5EF4-FFF2-40B4-BE49-F238E27FC236}">
                <a16:creationId xmlns:a16="http://schemas.microsoft.com/office/drawing/2014/main" id="{57FAC8DF-F992-6D46-833E-6293350ECE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7573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altLang="ko-KR" sz="3600" b="1">
                <a:solidFill>
                  <a:srgbClr val="0066FF"/>
                </a:solidFill>
                <a:ea typeface="굴림" charset="-127"/>
              </a:rPr>
              <a:t>Stable &amp; Unstable Systems Contd.</a:t>
            </a:r>
            <a:endParaRPr lang="en-US" altLang="en-US" sz="3600">
              <a:solidFill>
                <a:srgbClr val="0066FF"/>
              </a:solidFill>
            </a:endParaRPr>
          </a:p>
        </p:txBody>
      </p:sp>
      <p:sp>
        <p:nvSpPr>
          <p:cNvPr id="109570" name="Content Placeholder 2"/>
          <p:cNvSpPr>
            <a:spLocks noGrp="1"/>
          </p:cNvSpPr>
          <p:nvPr>
            <p:ph idx="1"/>
          </p:nvPr>
        </p:nvSpPr>
        <p:spPr>
          <a:xfrm>
            <a:off x="430923" y="1742090"/>
            <a:ext cx="11256579" cy="4114800"/>
          </a:xfrm>
        </p:spPr>
        <p:txBody>
          <a:bodyPr/>
          <a:lstStyle/>
          <a:p>
            <a:pPr>
              <a:buFontTx/>
              <a:buNone/>
            </a:pPr>
            <a:r>
              <a:rPr lang="en-US" altLang="en-US" dirty="0">
                <a:solidFill>
                  <a:srgbClr val="C00000"/>
                </a:solidFill>
              </a:rPr>
              <a:t>Example:</a:t>
            </a:r>
            <a:r>
              <a:rPr lang="en-US" altLang="en-US" dirty="0"/>
              <a:t> The system represented by</a:t>
            </a:r>
          </a:p>
          <a:p>
            <a:pPr>
              <a:buFontTx/>
              <a:buNone/>
            </a:pPr>
            <a:r>
              <a:rPr lang="en-US" altLang="en-US" dirty="0"/>
              <a:t>                  y(t) = A x(t) is unstable ; A˃1</a:t>
            </a:r>
          </a:p>
          <a:p>
            <a:pPr>
              <a:buFontTx/>
              <a:buNone/>
            </a:pPr>
            <a:r>
              <a:rPr lang="en-US" altLang="en-US" dirty="0"/>
              <a:t>   </a:t>
            </a:r>
            <a:r>
              <a:rPr lang="en-US" altLang="en-US" dirty="0">
                <a:solidFill>
                  <a:srgbClr val="002060"/>
                </a:solidFill>
              </a:rPr>
              <a:t>Reason:</a:t>
            </a:r>
            <a:r>
              <a:rPr lang="en-US" altLang="en-US" dirty="0"/>
              <a:t> let us assume x(t) = u(t), then at every instant  u(t) will keep on multiplying with A and hence it will not be bonded.</a:t>
            </a:r>
          </a:p>
        </p:txBody>
      </p:sp>
    </p:spTree>
    <p:extLst>
      <p:ext uri="{BB962C8B-B14F-4D97-AF65-F5344CB8AC3E}">
        <p14:creationId xmlns:p14="http://schemas.microsoft.com/office/powerpoint/2010/main" val="1329171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013" y="406727"/>
            <a:ext cx="10975427" cy="5773355"/>
          </a:xfrm>
        </p:spPr>
        <p:txBody>
          <a:bodyPr>
            <a:normAutofit lnSpcReduction="10000"/>
          </a:bodyPr>
          <a:lstStyle/>
          <a:p>
            <a:pPr marL="0" indent="0">
              <a:buNone/>
            </a:pPr>
            <a:r>
              <a:rPr lang="en-US" dirty="0"/>
              <a:t>When we take up design of systems, ideally how do we define the stability of a system?</a:t>
            </a:r>
          </a:p>
          <a:p>
            <a:pPr marL="0" indent="0">
              <a:buNone/>
            </a:pPr>
            <a:br>
              <a:rPr lang="en-US" dirty="0"/>
            </a:br>
            <a:r>
              <a:rPr lang="en-US" dirty="0"/>
              <a:t>a) A system is stable, if a bounded input gives a bounded output, for some values of the input</a:t>
            </a:r>
          </a:p>
          <a:p>
            <a:pPr marL="0" indent="0">
              <a:buNone/>
            </a:pPr>
            <a:br>
              <a:rPr lang="en-US" dirty="0"/>
            </a:br>
            <a:r>
              <a:rPr lang="en-US" dirty="0"/>
              <a:t>b) A system is unstable, if a bounded input gives a bounded output, for all values of the input</a:t>
            </a:r>
          </a:p>
          <a:p>
            <a:pPr marL="0" indent="0">
              <a:buNone/>
            </a:pPr>
            <a:br>
              <a:rPr lang="en-US" dirty="0"/>
            </a:br>
            <a:r>
              <a:rPr lang="en-US" dirty="0"/>
              <a:t>c) A system is stable, if a bounded input gives a bounded output, for all values of the input</a:t>
            </a:r>
          </a:p>
          <a:p>
            <a:pPr marL="0" indent="0">
              <a:buNone/>
            </a:pPr>
            <a:br>
              <a:rPr lang="en-US" dirty="0"/>
            </a:br>
            <a:r>
              <a:rPr lang="en-US" dirty="0"/>
              <a:t>d) A system is unstable, if a bounded input gives a bounded output, for some values of the input</a:t>
            </a:r>
          </a:p>
        </p:txBody>
      </p:sp>
    </p:spTree>
    <p:extLst>
      <p:ext uri="{BB962C8B-B14F-4D97-AF65-F5344CB8AC3E}">
        <p14:creationId xmlns:p14="http://schemas.microsoft.com/office/powerpoint/2010/main" val="166395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C9E1-0327-00CB-BD46-40F10DA2D7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E1E146-6A41-238E-B64F-1C3D4451E493}"/>
              </a:ext>
            </a:extLst>
          </p:cNvPr>
          <p:cNvSpPr>
            <a:spLocks noGrp="1"/>
          </p:cNvSpPr>
          <p:nvPr>
            <p:ph idx="1"/>
          </p:nvPr>
        </p:nvSpPr>
        <p:spPr/>
        <p:txBody>
          <a:bodyPr/>
          <a:lstStyle/>
          <a:p>
            <a:pPr marL="0" indent="0">
              <a:buNone/>
            </a:pPr>
            <a:r>
              <a:rPr lang="en-US" dirty="0"/>
              <a:t>A system is defined as an entity that acts on an input signal and transforms it into an output signal. A system may also be defined as a set of elements or functional blocks which are connected together and produces an output in response to an input signal. The response or output of the system depends on the transfer function of the system. It is a cause and effect relation between two or more signals</a:t>
            </a:r>
          </a:p>
        </p:txBody>
      </p:sp>
    </p:spTree>
    <p:extLst>
      <p:ext uri="{BB962C8B-B14F-4D97-AF65-F5344CB8AC3E}">
        <p14:creationId xmlns:p14="http://schemas.microsoft.com/office/powerpoint/2010/main" val="182246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34441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pPr eaLnBrk="1" hangingPunct="1"/>
            <a:r>
              <a:rPr lang="en-US" altLang="ko-KR" sz="3600" b="1">
                <a:solidFill>
                  <a:srgbClr val="0066FF"/>
                </a:solidFill>
                <a:ea typeface="굴림" charset="-127"/>
              </a:rPr>
              <a:t>Static &amp; Dynamic Systems</a:t>
            </a:r>
            <a:endParaRPr lang="en-US" altLang="ko-KR" sz="3600">
              <a:solidFill>
                <a:srgbClr val="0066FF"/>
              </a:solidFill>
              <a:ea typeface="굴림" charset="-127"/>
            </a:endParaRPr>
          </a:p>
        </p:txBody>
      </p:sp>
      <p:sp>
        <p:nvSpPr>
          <p:cNvPr id="110594" name="Rectangle 3"/>
          <p:cNvSpPr>
            <a:spLocks noGrp="1" noChangeArrowheads="1"/>
          </p:cNvSpPr>
          <p:nvPr>
            <p:ph type="body" idx="1"/>
          </p:nvPr>
        </p:nvSpPr>
        <p:spPr>
          <a:xfrm>
            <a:off x="735723" y="1828800"/>
            <a:ext cx="10394731" cy="4114800"/>
          </a:xfrm>
        </p:spPr>
        <p:txBody>
          <a:bodyPr/>
          <a:lstStyle/>
          <a:p>
            <a:pPr algn="just" eaLnBrk="1" hangingPunct="1"/>
            <a:r>
              <a:rPr lang="en-US" altLang="ko-KR">
                <a:ea typeface="굴림" charset="-127"/>
              </a:rPr>
              <a:t>A static system is memoryless system</a:t>
            </a:r>
          </a:p>
          <a:p>
            <a:pPr algn="just" eaLnBrk="1" hangingPunct="1"/>
            <a:r>
              <a:rPr lang="en-US" altLang="ko-KR" dirty="0">
                <a:ea typeface="굴림" charset="-127"/>
              </a:rPr>
              <a:t>It has no storage devices</a:t>
            </a:r>
          </a:p>
          <a:p>
            <a:pPr algn="just" eaLnBrk="1" hangingPunct="1"/>
            <a:r>
              <a:rPr lang="en-US" altLang="ko-KR" dirty="0">
                <a:ea typeface="굴림" charset="-127"/>
              </a:rPr>
              <a:t>its output signal depends on present values of the input signal</a:t>
            </a:r>
          </a:p>
          <a:p>
            <a:pPr algn="just" eaLnBrk="1" hangingPunct="1"/>
            <a:r>
              <a:rPr lang="en-US" altLang="ko-KR" dirty="0">
                <a:ea typeface="굴림" charset="-127"/>
              </a:rPr>
              <a:t>For example</a:t>
            </a:r>
          </a:p>
          <a:p>
            <a:pPr eaLnBrk="1" hangingPunct="1">
              <a:buFontTx/>
              <a:buNone/>
            </a:pPr>
            <a:r>
              <a:rPr lang="en-US" altLang="ko-KR" dirty="0">
                <a:ea typeface="굴림" charset="-127"/>
              </a:rPr>
              <a:t>    </a:t>
            </a:r>
            <a:endParaRPr lang="en-US" altLang="ko-KR" b="1" dirty="0">
              <a:ea typeface="굴림" charset="-127"/>
            </a:endParaRPr>
          </a:p>
        </p:txBody>
      </p:sp>
      <p:sp>
        <p:nvSpPr>
          <p:cNvPr id="110595" name="Rectangle 4"/>
          <p:cNvSpPr>
            <a:spLocks noChangeArrowheads="1"/>
          </p:cNvSpPr>
          <p:nvPr/>
        </p:nvSpPr>
        <p:spPr bwMode="auto">
          <a:xfrm>
            <a:off x="1524001" y="26981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0"/>
              </a:spcBef>
              <a:buFontTx/>
              <a:buNone/>
            </a:pPr>
            <a:endParaRPr lang="en-US" altLang="en-US" sz="2400"/>
          </a:p>
        </p:txBody>
      </p:sp>
    </p:spTree>
    <p:extLst>
      <p:ext uri="{BB962C8B-B14F-4D97-AF65-F5344CB8AC3E}">
        <p14:creationId xmlns:p14="http://schemas.microsoft.com/office/powerpoint/2010/main" val="914965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2209800" y="609600"/>
            <a:ext cx="7772400" cy="914400"/>
          </a:xfrm>
        </p:spPr>
        <p:txBody>
          <a:bodyPr/>
          <a:lstStyle/>
          <a:p>
            <a:r>
              <a:rPr lang="en-US" altLang="ko-KR" sz="3600" b="1">
                <a:solidFill>
                  <a:srgbClr val="0066FF"/>
                </a:solidFill>
                <a:ea typeface="굴림" charset="-127"/>
              </a:rPr>
              <a:t>Static &amp; Dynamic Systems Contd.</a:t>
            </a:r>
            <a:endParaRPr lang="en-US" altLang="en-US" sz="3600">
              <a:solidFill>
                <a:srgbClr val="0066FF"/>
              </a:solidFill>
            </a:endParaRPr>
          </a:p>
        </p:txBody>
      </p:sp>
      <p:sp>
        <p:nvSpPr>
          <p:cNvPr id="111618" name="Content Placeholder 2"/>
          <p:cNvSpPr>
            <a:spLocks noGrp="1"/>
          </p:cNvSpPr>
          <p:nvPr>
            <p:ph idx="1"/>
          </p:nvPr>
        </p:nvSpPr>
        <p:spPr>
          <a:xfrm>
            <a:off x="924910" y="1524000"/>
            <a:ext cx="10783614" cy="4114800"/>
          </a:xfrm>
        </p:spPr>
        <p:txBody>
          <a:bodyPr/>
          <a:lstStyle/>
          <a:p>
            <a:r>
              <a:rPr lang="en-US" altLang="ko-KR" dirty="0">
                <a:ea typeface="굴림" charset="-127"/>
              </a:rPr>
              <a:t>A dynamic system possesses memory</a:t>
            </a:r>
          </a:p>
          <a:p>
            <a:r>
              <a:rPr lang="en-US" altLang="ko-KR" dirty="0">
                <a:ea typeface="굴림" charset="-127"/>
              </a:rPr>
              <a:t>It has the storage devices</a:t>
            </a:r>
          </a:p>
          <a:p>
            <a:pPr algn="just"/>
            <a:r>
              <a:rPr lang="en-US" altLang="ko-KR" dirty="0">
                <a:ea typeface="굴림" charset="-127"/>
              </a:rPr>
              <a:t>A system is said to possess </a:t>
            </a:r>
            <a:r>
              <a:rPr lang="en-US" altLang="ko-KR" i="1" dirty="0">
                <a:ea typeface="굴림" charset="-127"/>
              </a:rPr>
              <a:t>memory</a:t>
            </a:r>
            <a:r>
              <a:rPr lang="en-US" altLang="ko-KR" dirty="0">
                <a:ea typeface="굴림" charset="-127"/>
              </a:rPr>
              <a:t> if its output signal depends on past values and future values of the input signal</a:t>
            </a:r>
          </a:p>
          <a:p>
            <a:endParaRPr lang="en-US" altLang="en-US" dirty="0"/>
          </a:p>
        </p:txBody>
      </p:sp>
    </p:spTree>
    <p:extLst>
      <p:ext uri="{BB962C8B-B14F-4D97-AF65-F5344CB8AC3E}">
        <p14:creationId xmlns:p14="http://schemas.microsoft.com/office/powerpoint/2010/main" val="936457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310"/>
            <a:ext cx="10515600" cy="4351338"/>
          </a:xfrm>
        </p:spPr>
        <p:txBody>
          <a:bodyPr/>
          <a:lstStyle/>
          <a:p>
            <a:r>
              <a:rPr lang="en-US" dirty="0"/>
              <a:t>Which of the following system is static</a:t>
            </a:r>
          </a:p>
          <a:p>
            <a:endParaRPr lang="en-US" dirty="0"/>
          </a:p>
          <a:p>
            <a:pPr marL="0" indent="0">
              <a:buNone/>
            </a:pPr>
            <a:r>
              <a:rPr lang="en-US" dirty="0"/>
              <a:t>A Y(t)= x(t+3)</a:t>
            </a:r>
          </a:p>
          <a:p>
            <a:pPr marL="0" indent="0">
              <a:buNone/>
            </a:pPr>
            <a:r>
              <a:rPr lang="en-US" dirty="0"/>
              <a:t>B Y(t)=x(</a:t>
            </a:r>
            <a:r>
              <a:rPr lang="en-US"/>
              <a:t>t+5)</a:t>
            </a:r>
            <a:endParaRPr lang="en-US" dirty="0"/>
          </a:p>
          <a:p>
            <a:pPr marL="0" indent="0">
              <a:buNone/>
            </a:pPr>
            <a:r>
              <a:rPr lang="en-US" dirty="0"/>
              <a:t>C Y(t)=x</a:t>
            </a:r>
            <a:r>
              <a:rPr lang="en-US" baseline="30000" dirty="0"/>
              <a:t>2</a:t>
            </a:r>
            <a:r>
              <a:rPr lang="en-US" dirty="0"/>
              <a:t>(t)</a:t>
            </a:r>
          </a:p>
          <a:p>
            <a:pPr marL="0" indent="0">
              <a:buNone/>
            </a:pPr>
            <a:r>
              <a:rPr lang="en-US" dirty="0"/>
              <a:t>D Y(t)=x(t-3)</a:t>
            </a:r>
          </a:p>
          <a:p>
            <a:endParaRPr lang="en-US" dirty="0"/>
          </a:p>
        </p:txBody>
      </p:sp>
    </p:spTree>
    <p:extLst>
      <p:ext uri="{BB962C8B-B14F-4D97-AF65-F5344CB8AC3E}">
        <p14:creationId xmlns:p14="http://schemas.microsoft.com/office/powerpoint/2010/main" val="1968068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158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61021C-00BF-B648-E64A-65C42C4A3DDA}"/>
              </a:ext>
            </a:extLst>
          </p:cNvPr>
          <p:cNvPicPr>
            <a:picLocks noGrp="1" noChangeAspect="1"/>
          </p:cNvPicPr>
          <p:nvPr>
            <p:ph idx="1"/>
          </p:nvPr>
        </p:nvPicPr>
        <p:blipFill>
          <a:blip r:embed="rId2"/>
          <a:stretch>
            <a:fillRect/>
          </a:stretch>
        </p:blipFill>
        <p:spPr>
          <a:xfrm>
            <a:off x="838200" y="1426780"/>
            <a:ext cx="10515600" cy="4004440"/>
          </a:xfrm>
        </p:spPr>
      </p:pic>
    </p:spTree>
    <p:extLst>
      <p:ext uri="{BB962C8B-B14F-4D97-AF65-F5344CB8AC3E}">
        <p14:creationId xmlns:p14="http://schemas.microsoft.com/office/powerpoint/2010/main" val="60166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2209800" y="304800"/>
            <a:ext cx="7772400" cy="1143000"/>
          </a:xfrm>
        </p:spPr>
        <p:txBody>
          <a:bodyPr/>
          <a:lstStyle/>
          <a:p>
            <a:r>
              <a:rPr lang="en-GB" altLang="en-US" sz="4000"/>
              <a:t>Types of Systems</a:t>
            </a:r>
            <a:endParaRPr lang="en-US" altLang="en-US" sz="4000"/>
          </a:p>
        </p:txBody>
      </p:sp>
      <p:sp>
        <p:nvSpPr>
          <p:cNvPr id="3" name="Content Placeholder 2"/>
          <p:cNvSpPr>
            <a:spLocks noGrp="1"/>
          </p:cNvSpPr>
          <p:nvPr>
            <p:ph idx="1"/>
          </p:nvPr>
        </p:nvSpPr>
        <p:spPr>
          <a:xfrm>
            <a:off x="2057400" y="1447800"/>
            <a:ext cx="8229600" cy="4114800"/>
          </a:xfrm>
        </p:spPr>
        <p:txBody>
          <a:bodyPr/>
          <a:lstStyle/>
          <a:p>
            <a:pPr algn="just" eaLnBrk="1" hangingPunct="1">
              <a:defRPr/>
            </a:pPr>
            <a:r>
              <a:rPr lang="en-GB" dirty="0">
                <a:latin typeface="+mj-lt"/>
              </a:rPr>
              <a:t>Causal &amp; Non causal or </a:t>
            </a:r>
            <a:r>
              <a:rPr lang="en-GB" dirty="0" err="1">
                <a:latin typeface="+mj-lt"/>
              </a:rPr>
              <a:t>Anticausal</a:t>
            </a:r>
            <a:endParaRPr lang="en-GB" dirty="0">
              <a:latin typeface="+mj-lt"/>
            </a:endParaRPr>
          </a:p>
          <a:p>
            <a:pPr algn="just" eaLnBrk="1" hangingPunct="1">
              <a:defRPr/>
            </a:pPr>
            <a:r>
              <a:rPr lang="en-GB" dirty="0">
                <a:latin typeface="+mj-lt"/>
              </a:rPr>
              <a:t>Linear &amp; Non Linear</a:t>
            </a:r>
          </a:p>
          <a:p>
            <a:pPr algn="just" eaLnBrk="1" hangingPunct="1">
              <a:defRPr/>
            </a:pPr>
            <a:r>
              <a:rPr lang="en-GB" dirty="0">
                <a:latin typeface="+mj-lt"/>
              </a:rPr>
              <a:t>Time Variant &amp;Time-invariant</a:t>
            </a:r>
          </a:p>
          <a:p>
            <a:pPr>
              <a:defRPr/>
            </a:pPr>
            <a:r>
              <a:rPr lang="en-US" dirty="0">
                <a:latin typeface="+mj-lt"/>
              </a:rPr>
              <a:t>Stable &amp; Unstable </a:t>
            </a:r>
          </a:p>
          <a:p>
            <a:pPr>
              <a:defRPr/>
            </a:pPr>
            <a:r>
              <a:rPr lang="en-US" dirty="0">
                <a:latin typeface="+mj-lt"/>
              </a:rPr>
              <a:t>Static &amp; Dynamic</a:t>
            </a:r>
          </a:p>
          <a:p>
            <a:pPr algn="just" eaLnBrk="1" hangingPunct="1">
              <a:defRPr/>
            </a:pPr>
            <a:endParaRPr lang="en-US" dirty="0"/>
          </a:p>
        </p:txBody>
      </p:sp>
    </p:spTree>
    <p:extLst>
      <p:ext uri="{BB962C8B-B14F-4D97-AF65-F5344CB8AC3E}">
        <p14:creationId xmlns:p14="http://schemas.microsoft.com/office/powerpoint/2010/main" val="115347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r>
              <a:rPr lang="en-US" altLang="ko-KR" sz="3600" b="1">
                <a:solidFill>
                  <a:srgbClr val="0066FF"/>
                </a:solidFill>
                <a:ea typeface="굴림" charset="-127"/>
              </a:rPr>
              <a:t>Causal &amp; Anticausal Systems</a:t>
            </a:r>
            <a:endParaRPr lang="en-US" altLang="ko-KR" sz="3600">
              <a:solidFill>
                <a:srgbClr val="0066FF"/>
              </a:solidFill>
              <a:ea typeface="굴림" charset="-127"/>
            </a:endParaRPr>
          </a:p>
        </p:txBody>
      </p:sp>
      <p:sp>
        <p:nvSpPr>
          <p:cNvPr id="102402" name="Rectangle 3"/>
          <p:cNvSpPr>
            <a:spLocks noGrp="1" noChangeArrowheads="1"/>
          </p:cNvSpPr>
          <p:nvPr>
            <p:ph type="body" idx="1"/>
          </p:nvPr>
        </p:nvSpPr>
        <p:spPr>
          <a:xfrm>
            <a:off x="578069" y="1676400"/>
            <a:ext cx="11014841" cy="4114800"/>
          </a:xfrm>
        </p:spPr>
        <p:txBody>
          <a:bodyPr/>
          <a:lstStyle/>
          <a:p>
            <a:pPr algn="just" eaLnBrk="1" hangingPunct="1"/>
            <a:r>
              <a:rPr lang="en-US" altLang="ko-KR" dirty="0">
                <a:ea typeface="굴림" charset="-127"/>
              </a:rPr>
              <a:t>Causal system : A system is said to be </a:t>
            </a:r>
            <a:r>
              <a:rPr lang="en-US" altLang="ko-KR" i="1" dirty="0">
                <a:solidFill>
                  <a:srgbClr val="C00000"/>
                </a:solidFill>
                <a:ea typeface="굴림" charset="-127"/>
              </a:rPr>
              <a:t>causal</a:t>
            </a:r>
            <a:r>
              <a:rPr lang="en-US" altLang="ko-KR" dirty="0">
                <a:ea typeface="굴림" charset="-127"/>
              </a:rPr>
              <a:t> if the present value of the output signal depends only on the present and/or past values of the input signal.</a:t>
            </a:r>
            <a:endParaRPr lang="en-IN" altLang="ko-KR" dirty="0">
              <a:ea typeface="굴림" charset="-127"/>
            </a:endParaRPr>
          </a:p>
          <a:p>
            <a:pPr algn="just" eaLnBrk="1" hangingPunct="1"/>
            <a:r>
              <a:rPr lang="en-IN" altLang="ko-KR" dirty="0">
                <a:ea typeface="굴림" charset="-127"/>
              </a:rPr>
              <a:t>Causal systems are real-time systems and physically realisable.</a:t>
            </a:r>
            <a:endParaRPr lang="en-US" altLang="ko-KR" dirty="0">
              <a:ea typeface="굴림" charset="-127"/>
            </a:endParaRPr>
          </a:p>
          <a:p>
            <a:pPr algn="just" eaLnBrk="1" hangingPunct="1"/>
            <a:r>
              <a:rPr lang="en-US" altLang="ko-KR" dirty="0">
                <a:ea typeface="굴림" charset="-127"/>
              </a:rPr>
              <a:t>Example:    </a:t>
            </a:r>
            <a:r>
              <a:rPr lang="en-US" altLang="ko-KR" i="1" dirty="0">
                <a:ea typeface="굴림" charset="-127"/>
              </a:rPr>
              <a:t>y</a:t>
            </a:r>
            <a:r>
              <a:rPr lang="en-US" altLang="ko-KR" dirty="0">
                <a:ea typeface="굴림" charset="-127"/>
              </a:rPr>
              <a:t>[</a:t>
            </a:r>
            <a:r>
              <a:rPr lang="en-US" altLang="ko-KR" i="1" dirty="0">
                <a:ea typeface="굴림" charset="-127"/>
              </a:rPr>
              <a:t>n</a:t>
            </a:r>
            <a:r>
              <a:rPr lang="en-US" altLang="ko-KR" dirty="0">
                <a:ea typeface="굴림" charset="-127"/>
              </a:rPr>
              <a:t>]=</a:t>
            </a:r>
            <a:r>
              <a:rPr lang="en-US" altLang="ko-KR" i="1" dirty="0">
                <a:ea typeface="굴림" charset="-127"/>
              </a:rPr>
              <a:t>x</a:t>
            </a:r>
            <a:r>
              <a:rPr lang="en-US" altLang="ko-KR" dirty="0">
                <a:ea typeface="굴림" charset="-127"/>
              </a:rPr>
              <a:t>[</a:t>
            </a:r>
            <a:r>
              <a:rPr lang="en-US" altLang="ko-KR" i="1" dirty="0">
                <a:ea typeface="굴림" charset="-127"/>
              </a:rPr>
              <a:t>n</a:t>
            </a:r>
            <a:r>
              <a:rPr lang="en-US" altLang="ko-KR" dirty="0">
                <a:ea typeface="굴림" charset="-127"/>
              </a:rPr>
              <a:t>]+1/2</a:t>
            </a:r>
            <a:r>
              <a:rPr lang="en-US" altLang="ko-KR" i="1" dirty="0">
                <a:ea typeface="굴림" charset="-127"/>
              </a:rPr>
              <a:t>x</a:t>
            </a:r>
            <a:r>
              <a:rPr lang="en-US" altLang="ko-KR" dirty="0">
                <a:ea typeface="굴림" charset="-127"/>
              </a:rPr>
              <a:t>[</a:t>
            </a:r>
            <a:r>
              <a:rPr lang="en-US" altLang="ko-KR" i="1" dirty="0">
                <a:ea typeface="굴림" charset="-127"/>
              </a:rPr>
              <a:t>n</a:t>
            </a:r>
            <a:r>
              <a:rPr lang="en-US" altLang="ko-KR" dirty="0">
                <a:ea typeface="굴림" charset="-127"/>
              </a:rPr>
              <a:t>-1]</a:t>
            </a:r>
          </a:p>
          <a:p>
            <a:pPr algn="just" eaLnBrk="1" hangingPunct="1">
              <a:buFontTx/>
              <a:buNone/>
            </a:pPr>
            <a:r>
              <a:rPr lang="en-US" altLang="ko-KR" dirty="0">
                <a:ea typeface="굴림" charset="-127"/>
              </a:rPr>
              <a:t>    </a:t>
            </a:r>
          </a:p>
          <a:p>
            <a:pPr eaLnBrk="1" hangingPunct="1">
              <a:buFontTx/>
              <a:buNone/>
            </a:pPr>
            <a:r>
              <a:rPr lang="en-US" altLang="ko-KR" dirty="0">
                <a:ea typeface="굴림" charset="-127"/>
              </a:rPr>
              <a:t>   </a:t>
            </a:r>
          </a:p>
        </p:txBody>
      </p:sp>
    </p:spTree>
    <p:extLst>
      <p:ext uri="{BB962C8B-B14F-4D97-AF65-F5344CB8AC3E}">
        <p14:creationId xmlns:p14="http://schemas.microsoft.com/office/powerpoint/2010/main" val="163468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r>
              <a:rPr lang="en-US" altLang="ko-KR" sz="3600" b="1">
                <a:solidFill>
                  <a:srgbClr val="0066FF"/>
                </a:solidFill>
                <a:ea typeface="굴림" charset="-127"/>
              </a:rPr>
              <a:t>Causal &amp; Anticausal Systems Contd.</a:t>
            </a:r>
            <a:endParaRPr lang="en-US" altLang="en-US" sz="3600">
              <a:solidFill>
                <a:srgbClr val="0066FF"/>
              </a:solidFill>
            </a:endParaRPr>
          </a:p>
        </p:txBody>
      </p:sp>
      <p:sp>
        <p:nvSpPr>
          <p:cNvPr id="103426" name="Content Placeholder 2"/>
          <p:cNvSpPr>
            <a:spLocks noGrp="1"/>
          </p:cNvSpPr>
          <p:nvPr>
            <p:ph idx="1"/>
          </p:nvPr>
        </p:nvSpPr>
        <p:spPr>
          <a:xfrm>
            <a:off x="838200" y="1676400"/>
            <a:ext cx="10607566" cy="4114800"/>
          </a:xfrm>
        </p:spPr>
        <p:txBody>
          <a:bodyPr/>
          <a:lstStyle/>
          <a:p>
            <a:pPr algn="just"/>
            <a:r>
              <a:rPr lang="en-US" altLang="ko-KR" dirty="0" err="1">
                <a:ea typeface="굴림" charset="-127"/>
              </a:rPr>
              <a:t>Anticausal</a:t>
            </a:r>
            <a:r>
              <a:rPr lang="en-US" altLang="ko-KR" dirty="0">
                <a:ea typeface="굴림" charset="-127"/>
              </a:rPr>
              <a:t> system : A system is said to be </a:t>
            </a:r>
            <a:r>
              <a:rPr lang="en-US" altLang="ko-KR" i="1" dirty="0" err="1">
                <a:ea typeface="굴림" charset="-127"/>
              </a:rPr>
              <a:t>anticausal</a:t>
            </a:r>
            <a:r>
              <a:rPr lang="en-US" altLang="ko-KR" dirty="0">
                <a:ea typeface="굴림" charset="-127"/>
              </a:rPr>
              <a:t> if the present value of the output signal depends only on the future values of the input signal.</a:t>
            </a:r>
            <a:endParaRPr lang="en-IN" altLang="ko-KR" dirty="0">
              <a:ea typeface="굴림" charset="-127"/>
            </a:endParaRPr>
          </a:p>
          <a:p>
            <a:pPr algn="just"/>
            <a:r>
              <a:rPr lang="en-IN" altLang="ko-KR" dirty="0">
                <a:ea typeface="굴림" charset="-127"/>
              </a:rPr>
              <a:t>They’re not real time.</a:t>
            </a:r>
          </a:p>
          <a:p>
            <a:pPr algn="just"/>
            <a:r>
              <a:rPr lang="en-US" altLang="ko-KR" dirty="0">
                <a:ea typeface="굴림" charset="-127"/>
              </a:rPr>
              <a:t>y(n) = x(n) + x(2n)</a:t>
            </a:r>
            <a:endParaRPr lang="en-IN" altLang="ko-KR" dirty="0">
              <a:ea typeface="굴림" charset="-127"/>
            </a:endParaRPr>
          </a:p>
          <a:p>
            <a:pPr algn="just"/>
            <a:r>
              <a:rPr lang="en-US" altLang="ko-KR">
                <a:ea typeface="굴림" charset="-127"/>
              </a:rPr>
              <a:t>y(n) = x2(n) + 2x(n + 2)</a:t>
            </a:r>
            <a:endParaRPr lang="en-US" altLang="ko-KR" dirty="0">
              <a:ea typeface="굴림" charset="-127"/>
            </a:endParaRPr>
          </a:p>
        </p:txBody>
      </p:sp>
    </p:spTree>
    <p:extLst>
      <p:ext uri="{BB962C8B-B14F-4D97-AF65-F5344CB8AC3E}">
        <p14:creationId xmlns:p14="http://schemas.microsoft.com/office/powerpoint/2010/main" val="41305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910" y="480301"/>
            <a:ext cx="10515600" cy="5268858"/>
          </a:xfrm>
        </p:spPr>
        <p:txBody>
          <a:bodyPr>
            <a:noAutofit/>
          </a:bodyPr>
          <a:lstStyle/>
          <a:p>
            <a:pPr marL="0" indent="0">
              <a:buNone/>
            </a:pPr>
            <a:r>
              <a:rPr lang="en-US" sz="3200" dirty="0"/>
              <a:t>A system is said to be defined as non causal, when</a:t>
            </a:r>
          </a:p>
          <a:p>
            <a:pPr marL="0" indent="0">
              <a:buNone/>
            </a:pPr>
            <a:endParaRPr lang="en-US" sz="3200" dirty="0"/>
          </a:p>
          <a:p>
            <a:pPr marL="0" indent="0">
              <a:buNone/>
            </a:pPr>
            <a:br>
              <a:rPr lang="en-US" sz="3200" dirty="0"/>
            </a:br>
            <a:r>
              <a:rPr lang="en-US" sz="3200" dirty="0"/>
              <a:t>a) the output at the present depends on the input at an earlier time</a:t>
            </a:r>
            <a:br>
              <a:rPr lang="en-US" sz="3200" dirty="0"/>
            </a:br>
            <a:r>
              <a:rPr lang="en-US" sz="3200" dirty="0"/>
              <a:t>b) the output at the present does not depend on the factor of time at all</a:t>
            </a:r>
            <a:br>
              <a:rPr lang="en-US" sz="3200" dirty="0"/>
            </a:br>
            <a:r>
              <a:rPr lang="en-US" sz="3200" dirty="0"/>
              <a:t>c) the output at the present depends on the input at the current time</a:t>
            </a:r>
            <a:br>
              <a:rPr lang="en-US" sz="3200" dirty="0"/>
            </a:br>
            <a:r>
              <a:rPr lang="en-US" sz="3200" dirty="0"/>
              <a:t>d) the output at the present depends on the input at a time instant in the future</a:t>
            </a:r>
          </a:p>
        </p:txBody>
      </p:sp>
    </p:spTree>
    <p:extLst>
      <p:ext uri="{BB962C8B-B14F-4D97-AF65-F5344CB8AC3E}">
        <p14:creationId xmlns:p14="http://schemas.microsoft.com/office/powerpoint/2010/main" val="18044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10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3476" y="798474"/>
            <a:ext cx="10373710" cy="4524315"/>
          </a:xfrm>
          <a:prstGeom prst="rect">
            <a:avLst/>
          </a:prstGeom>
        </p:spPr>
        <p:txBody>
          <a:bodyPr wrap="square">
            <a:spAutoFit/>
          </a:bodyPr>
          <a:lstStyle/>
          <a:p>
            <a:r>
              <a:rPr lang="en-US" sz="3200" dirty="0">
                <a:solidFill>
                  <a:srgbClr val="3A3A3A"/>
                </a:solidFill>
                <a:latin typeface="Open Sans" charset="0"/>
              </a:rPr>
              <a:t>Which one of the following systems is causal?</a:t>
            </a:r>
          </a:p>
          <a:p>
            <a:br>
              <a:rPr lang="en-US" sz="3200" dirty="0"/>
            </a:br>
            <a:r>
              <a:rPr lang="en-US" sz="3200" dirty="0">
                <a:solidFill>
                  <a:srgbClr val="3A3A3A"/>
                </a:solidFill>
                <a:latin typeface="Open Sans" charset="0"/>
              </a:rPr>
              <a:t>a) y(t)=x(t)+x(t-3)+x(t</a:t>
            </a:r>
            <a:r>
              <a:rPr lang="en-US" sz="3200" baseline="30000" dirty="0">
                <a:solidFill>
                  <a:srgbClr val="3A3A3A"/>
                </a:solidFill>
                <a:latin typeface="Open Sans" charset="0"/>
              </a:rPr>
              <a:t>2</a:t>
            </a:r>
            <a:r>
              <a:rPr lang="en-US" sz="3200" dirty="0">
                <a:solidFill>
                  <a:srgbClr val="3A3A3A"/>
                </a:solidFill>
                <a:latin typeface="Open Sans" charset="0"/>
              </a:rPr>
              <a:t>)</a:t>
            </a:r>
          </a:p>
          <a:p>
            <a:br>
              <a:rPr lang="en-US" sz="3200" dirty="0"/>
            </a:br>
            <a:r>
              <a:rPr lang="en-US" sz="3200" dirty="0">
                <a:solidFill>
                  <a:srgbClr val="3A3A3A"/>
                </a:solidFill>
                <a:latin typeface="Open Sans" charset="0"/>
              </a:rPr>
              <a:t>b) y(n)=x(n+2)</a:t>
            </a:r>
          </a:p>
          <a:p>
            <a:br>
              <a:rPr lang="en-US" sz="3200" dirty="0"/>
            </a:br>
            <a:r>
              <a:rPr lang="en-US" sz="3200" dirty="0">
                <a:solidFill>
                  <a:srgbClr val="3A3A3A"/>
                </a:solidFill>
                <a:latin typeface="Open Sans" charset="0"/>
              </a:rPr>
              <a:t>c) y(t)=x(t-1)+x(t-2)</a:t>
            </a:r>
          </a:p>
          <a:p>
            <a:br>
              <a:rPr lang="en-US" sz="3200" dirty="0"/>
            </a:br>
            <a:r>
              <a:rPr lang="en-US" sz="3200" dirty="0">
                <a:solidFill>
                  <a:srgbClr val="3A3A3A"/>
                </a:solidFill>
                <a:latin typeface="Open Sans" charset="0"/>
              </a:rPr>
              <a:t>d) y(n)=x(2n</a:t>
            </a:r>
            <a:r>
              <a:rPr lang="en-US" sz="3200" baseline="30000" dirty="0">
                <a:solidFill>
                  <a:srgbClr val="3A3A3A"/>
                </a:solidFill>
                <a:latin typeface="Open Sans" charset="0"/>
              </a:rPr>
              <a:t>2</a:t>
            </a:r>
            <a:r>
              <a:rPr lang="en-US" sz="3200" dirty="0">
                <a:solidFill>
                  <a:srgbClr val="3A3A3A"/>
                </a:solidFill>
                <a:latin typeface="Open Sans" charset="0"/>
              </a:rPr>
              <a:t>)</a:t>
            </a:r>
            <a:endParaRPr lang="en-US" sz="3200" dirty="0"/>
          </a:p>
        </p:txBody>
      </p:sp>
    </p:spTree>
    <p:extLst>
      <p:ext uri="{BB962C8B-B14F-4D97-AF65-F5344CB8AC3E}">
        <p14:creationId xmlns:p14="http://schemas.microsoft.com/office/powerpoint/2010/main" val="1040536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700</Words>
  <Application>Microsoft Office PowerPoint</Application>
  <PresentationFormat>Widescreen</PresentationFormat>
  <Paragraphs>65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What is System?</vt:lpstr>
      <vt:lpstr>PowerPoint Presentation</vt:lpstr>
      <vt:lpstr>PowerPoint Presentation</vt:lpstr>
      <vt:lpstr>Types of Systems</vt:lpstr>
      <vt:lpstr>Causal &amp; Anticausal Systems</vt:lpstr>
      <vt:lpstr>Causal &amp; Anticausal Systems Contd.</vt:lpstr>
      <vt:lpstr>PowerPoint Presentation</vt:lpstr>
      <vt:lpstr>d</vt:lpstr>
      <vt:lpstr>PowerPoint Presentation</vt:lpstr>
      <vt:lpstr>c</vt:lpstr>
      <vt:lpstr>Linear &amp; Non Linear Systems</vt:lpstr>
      <vt:lpstr>PowerPoint Presentation</vt:lpstr>
      <vt:lpstr>Time  Invariant and Time Variant Systems</vt:lpstr>
      <vt:lpstr>PowerPoint Presentation</vt:lpstr>
      <vt:lpstr>Stable &amp; Unstable Systems</vt:lpstr>
      <vt:lpstr>PowerPoint Presentation</vt:lpstr>
      <vt:lpstr>c</vt:lpstr>
      <vt:lpstr>Stable &amp; Unstable Systems Contd.</vt:lpstr>
      <vt:lpstr>PowerPoint Presentation</vt:lpstr>
      <vt:lpstr>c</vt:lpstr>
      <vt:lpstr>Static &amp; Dynamic Systems</vt:lpstr>
      <vt:lpstr>Static &amp; Dynamic Systems Contd.</vt:lpstr>
      <vt:lpstr>PowerPoint Presentation</vt:lpstr>
      <vt:lpst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nitkr1234@gmail.com</dc:creator>
  <cp:lastModifiedBy>Jagmeet</cp:lastModifiedBy>
  <cp:revision>29</cp:revision>
  <dcterms:created xsi:type="dcterms:W3CDTF">2020-08-21T06:24:24Z</dcterms:created>
  <dcterms:modified xsi:type="dcterms:W3CDTF">2024-02-25T16:00:41Z</dcterms:modified>
</cp:coreProperties>
</file>