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6" r:id="rId19"/>
    <p:sldId id="277" r:id="rId20"/>
    <p:sldId id="278" r:id="rId21"/>
    <p:sldId id="279" r:id="rId22"/>
    <p:sldId id="280" r:id="rId23"/>
    <p:sldId id="281" r:id="rId24"/>
    <p:sldId id="272" r:id="rId25"/>
    <p:sldId id="273" r:id="rId26"/>
    <p:sldId id="27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1508"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8262C4-2220-4016-B2E0-CA3516DDBCE8}" type="datetimeFigureOut">
              <a:rPr lang="en-IN" smtClean="0"/>
              <a:pPr/>
              <a:t>31-07-2022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7E5D80-E048-4899-9E5A-2B13E7590B87}" type="slidenum">
              <a:rPr lang="en-IN" smtClean="0"/>
              <a:pPr/>
              <a:t>‹#›</a:t>
            </a:fld>
            <a:endParaRPr lang="en-IN"/>
          </a:p>
        </p:txBody>
      </p:sp>
    </p:spTree>
    <p:extLst>
      <p:ext uri="{BB962C8B-B14F-4D97-AF65-F5344CB8AC3E}">
        <p14:creationId xmlns:p14="http://schemas.microsoft.com/office/powerpoint/2010/main" val="78317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D7E5D80-E048-4899-9E5A-2B13E7590B87}" type="slidenum">
              <a:rPr lang="en-IN" smtClean="0"/>
              <a:pPr/>
              <a:t>15</a:t>
            </a:fld>
            <a:endParaRPr lang="en-IN"/>
          </a:p>
        </p:txBody>
      </p:sp>
    </p:spTree>
    <p:extLst>
      <p:ext uri="{BB962C8B-B14F-4D97-AF65-F5344CB8AC3E}">
        <p14:creationId xmlns:p14="http://schemas.microsoft.com/office/powerpoint/2010/main" val="138908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2B581F0-416D-482E-B611-86BAB58DEF45}" type="datetime1">
              <a:rPr lang="en-US" smtClean="0"/>
              <a:t>7/31/2022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33C2BF9-B3E8-48A2-969B-D140123B169F}"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E6A9C0-8FAF-48A7-A401-1EAE14190DB6}" type="datetime1">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C2BF9-B3E8-48A2-969B-D140123B16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F9FB6C-09BA-46FB-B1A4-2EBFE4A26227}" type="datetime1">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C2BF9-B3E8-48A2-969B-D140123B16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514A455-7630-4037-AA87-016501C29340}" type="datetime1">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C2BF9-B3E8-48A2-969B-D140123B169F}"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0B028F6-2414-4DE0-AB86-924FC2C79A8F}" type="datetime1">
              <a:rPr lang="en-US" smtClean="0"/>
              <a:t>7/31/2022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33C2BF9-B3E8-48A2-969B-D140123B169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DE325FC-27B6-4E5E-BA9D-24A27222010A}" type="datetime1">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C2BF9-B3E8-48A2-969B-D140123B169F}"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AE878522-F4F7-4897-9B9F-9C05622D06E4}" type="datetime1">
              <a:rPr lang="en-US" smtClean="0"/>
              <a:t>7/31/2022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3C2BF9-B3E8-48A2-969B-D140123B169F}"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9B74626-20F9-4113-8005-3431C9D1CB8E}" type="datetime1">
              <a:rPr lang="en-US" smtClean="0"/>
              <a:t>7/31/2022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3C2BF9-B3E8-48A2-969B-D140123B16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758E6-FAB9-4B1E-9DE2-E985D559E9EC}" type="datetime1">
              <a:rPr lang="en-US" smtClean="0"/>
              <a:t>7/31/2022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3C2BF9-B3E8-48A2-969B-D140123B16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F99A67C-3319-467E-A555-932945A145B0}" type="datetime1">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C2BF9-B3E8-48A2-969B-D140123B169F}"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4CED579-B7CD-48D9-A6AD-C6FA01664751}" type="datetime1">
              <a:rPr lang="en-US" smtClean="0"/>
              <a:t>7/31/2022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733C2BF9-B3E8-48A2-969B-D140123B169F}"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228AED9-D1A9-4131-9291-EA895EBE74F0}" type="datetime1">
              <a:rPr lang="en-US" smtClean="0"/>
              <a:t>7/31/2022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33C2BF9-B3E8-48A2-969B-D140123B16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ontent.wisestep.com/20-best-tips-create-maintain-good-work-life-balanc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content.wisestep.com/pros-cons-flexible-work-schedule-employe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askmen.com/money/successful_100/115_succes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content.wisestep.com/work-better-efficiently-tea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a:latin typeface="Times New Roman" pitchFamily="18" charset="0"/>
                <a:cs typeface="Times New Roman" pitchFamily="18" charset="0"/>
              </a:rPr>
              <a:t>IEEE Code of Ethics</a:t>
            </a:r>
          </a:p>
        </p:txBody>
      </p:sp>
      <p:sp>
        <p:nvSpPr>
          <p:cNvPr id="3" name="Slide Number Placeholder 2">
            <a:extLst>
              <a:ext uri="{FF2B5EF4-FFF2-40B4-BE49-F238E27FC236}">
                <a16:creationId xmlns:a16="http://schemas.microsoft.com/office/drawing/2014/main" id="{99435A0B-F4B7-4524-9648-546B94836CBB}"/>
              </a:ext>
            </a:extLst>
          </p:cNvPr>
          <p:cNvSpPr>
            <a:spLocks noGrp="1"/>
          </p:cNvSpPr>
          <p:nvPr>
            <p:ph type="sldNum" sz="quarter" idx="12"/>
          </p:nvPr>
        </p:nvSpPr>
        <p:spPr/>
        <p:txBody>
          <a:bodyPr/>
          <a:lstStyle/>
          <a:p>
            <a:fld id="{733C2BF9-B3E8-48A2-969B-D140123B169F}" type="slidenum">
              <a:rPr lang="en-US" smtClean="0"/>
              <a:pPr/>
              <a:t>1</a:t>
            </a:fld>
            <a:endParaRPr lang="en-US"/>
          </a:p>
        </p:txBody>
      </p:sp>
    </p:spTree>
    <p:extLst>
      <p:ext uri="{BB962C8B-B14F-4D97-AF65-F5344CB8AC3E}">
        <p14:creationId xmlns:p14="http://schemas.microsoft.com/office/powerpoint/2010/main" val="1678460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Responsibilities </a:t>
            </a:r>
            <a:r>
              <a:rPr lang="en-US" dirty="0" err="1"/>
              <a:t>Contd</a:t>
            </a:r>
            <a:r>
              <a:rPr lang="en-US" dirty="0"/>
              <a:t>….</a:t>
            </a:r>
          </a:p>
        </p:txBody>
      </p:sp>
      <p:sp>
        <p:nvSpPr>
          <p:cNvPr id="3" name="Content Placeholder 2"/>
          <p:cNvSpPr>
            <a:spLocks noGrp="1"/>
          </p:cNvSpPr>
          <p:nvPr>
            <p:ph sz="quarter" idx="1"/>
          </p:nvPr>
        </p:nvSpPr>
        <p:spPr/>
        <p:txBody>
          <a:bodyPr>
            <a:normAutofit/>
          </a:bodyPr>
          <a:lstStyle/>
          <a:p>
            <a:pPr algn="just"/>
            <a:r>
              <a:rPr lang="en-US" dirty="0">
                <a:latin typeface="Times New Roman" pitchFamily="18" charset="0"/>
                <a:cs typeface="Times New Roman" pitchFamily="18" charset="0"/>
              </a:rPr>
              <a:t>To treat fairly all persons regardless of such factors as race, religion, gender, disability, age, or national origin.</a:t>
            </a:r>
          </a:p>
          <a:p>
            <a:pPr marL="0" indent="0" algn="just">
              <a:buNone/>
            </a:pPr>
            <a:endParaRPr lang="en-US" dirty="0">
              <a:latin typeface="Times New Roman" pitchFamily="18" charset="0"/>
              <a:cs typeface="Times New Roman" pitchFamily="18" charset="0"/>
            </a:endParaRPr>
          </a:p>
        </p:txBody>
      </p:sp>
      <p:pic>
        <p:nvPicPr>
          <p:cNvPr id="7170" name="Picture 2" descr="C:\Users\Dell\Desktop\equali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67000"/>
            <a:ext cx="5943600" cy="38290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46D2081-CE9D-476A-B4A4-4298CCD41FFC}"/>
              </a:ext>
            </a:extLst>
          </p:cNvPr>
          <p:cNvSpPr>
            <a:spLocks noGrp="1"/>
          </p:cNvSpPr>
          <p:nvPr>
            <p:ph type="sldNum" sz="quarter" idx="12"/>
          </p:nvPr>
        </p:nvSpPr>
        <p:spPr/>
        <p:txBody>
          <a:bodyPr/>
          <a:lstStyle/>
          <a:p>
            <a:fld id="{733C2BF9-B3E8-48A2-969B-D140123B169F}" type="slidenum">
              <a:rPr lang="en-US" smtClean="0"/>
              <a:pPr/>
              <a:t>10</a:t>
            </a:fld>
            <a:endParaRPr lang="en-US"/>
          </a:p>
        </p:txBody>
      </p:sp>
    </p:spTree>
    <p:extLst>
      <p:ext uri="{BB962C8B-B14F-4D97-AF65-F5344CB8AC3E}">
        <p14:creationId xmlns:p14="http://schemas.microsoft.com/office/powerpoint/2010/main" val="1169707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Responsibilities </a:t>
            </a:r>
            <a:r>
              <a:rPr lang="en-US" dirty="0" err="1"/>
              <a:t>Contd</a:t>
            </a:r>
            <a:r>
              <a:rPr lang="en-US" dirty="0"/>
              <a:t>….</a:t>
            </a:r>
          </a:p>
        </p:txBody>
      </p:sp>
      <p:sp>
        <p:nvSpPr>
          <p:cNvPr id="3" name="Content Placeholder 2"/>
          <p:cNvSpPr>
            <a:spLocks noGrp="1"/>
          </p:cNvSpPr>
          <p:nvPr>
            <p:ph sz="quarter" idx="1"/>
          </p:nvPr>
        </p:nvSpPr>
        <p:spPr/>
        <p:txBody>
          <a:bodyPr>
            <a:normAutofit/>
          </a:bodyPr>
          <a:lstStyle/>
          <a:p>
            <a:r>
              <a:rPr lang="en-US" dirty="0">
                <a:latin typeface="Times New Roman" pitchFamily="18" charset="0"/>
                <a:cs typeface="Times New Roman" pitchFamily="18" charset="0"/>
              </a:rPr>
              <a:t>To avoid injuring others, their property, reputation, or employment by false or malicious action.</a:t>
            </a:r>
          </a:p>
        </p:txBody>
      </p:sp>
      <p:pic>
        <p:nvPicPr>
          <p:cNvPr id="8194" name="Picture 2" descr="C:\Users\Dell\Desktop\false and maliciou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3048000"/>
            <a:ext cx="3555999" cy="21336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A9971EE-51FC-464D-9660-D6EC0866CA4B}"/>
              </a:ext>
            </a:extLst>
          </p:cNvPr>
          <p:cNvSpPr>
            <a:spLocks noGrp="1"/>
          </p:cNvSpPr>
          <p:nvPr>
            <p:ph type="sldNum" sz="quarter" idx="12"/>
          </p:nvPr>
        </p:nvSpPr>
        <p:spPr/>
        <p:txBody>
          <a:bodyPr/>
          <a:lstStyle/>
          <a:p>
            <a:fld id="{733C2BF9-B3E8-48A2-969B-D140123B169F}" type="slidenum">
              <a:rPr lang="en-US" smtClean="0"/>
              <a:pPr/>
              <a:t>11</a:t>
            </a:fld>
            <a:endParaRPr lang="en-US"/>
          </a:p>
        </p:txBody>
      </p:sp>
    </p:spTree>
    <p:extLst>
      <p:ext uri="{BB962C8B-B14F-4D97-AF65-F5344CB8AC3E}">
        <p14:creationId xmlns:p14="http://schemas.microsoft.com/office/powerpoint/2010/main" val="2362960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Responsibilities </a:t>
            </a:r>
            <a:r>
              <a:rPr lang="en-US" dirty="0" err="1"/>
              <a:t>Contd</a:t>
            </a:r>
            <a:r>
              <a:rPr lang="en-US" dirty="0"/>
              <a:t>….</a:t>
            </a:r>
          </a:p>
        </p:txBody>
      </p:sp>
      <p:sp>
        <p:nvSpPr>
          <p:cNvPr id="3" name="Content Placeholder 2"/>
          <p:cNvSpPr>
            <a:spLocks noGrp="1"/>
          </p:cNvSpPr>
          <p:nvPr>
            <p:ph sz="quarter" idx="1"/>
          </p:nvPr>
        </p:nvSpPr>
        <p:spPr>
          <a:xfrm>
            <a:off x="609600" y="1600200"/>
            <a:ext cx="7772400" cy="4572000"/>
          </a:xfrm>
        </p:spPr>
        <p:txBody>
          <a:bodyPr>
            <a:normAutofit/>
          </a:bodyPr>
          <a:lstStyle/>
          <a:p>
            <a:pPr algn="just"/>
            <a:r>
              <a:rPr lang="en-US" dirty="0">
                <a:latin typeface="Times New Roman" pitchFamily="18" charset="0"/>
                <a:cs typeface="Times New Roman" pitchFamily="18" charset="0"/>
              </a:rPr>
              <a:t>To assist colleagues and co-workers in their professional development and to support them in following this code of ethics.</a:t>
            </a:r>
          </a:p>
          <a:p>
            <a:pPr marL="0" indent="0" algn="just">
              <a:buNone/>
            </a:pPr>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p:txBody>
      </p:sp>
      <p:pic>
        <p:nvPicPr>
          <p:cNvPr id="9218" name="Picture 2" descr="C:\Users\Dell\Desktop\assi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902528"/>
            <a:ext cx="4858953" cy="25146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ADFC1FE-97FF-4210-946C-67966848E408}"/>
              </a:ext>
            </a:extLst>
          </p:cNvPr>
          <p:cNvSpPr>
            <a:spLocks noGrp="1"/>
          </p:cNvSpPr>
          <p:nvPr>
            <p:ph type="sldNum" sz="quarter" idx="12"/>
          </p:nvPr>
        </p:nvSpPr>
        <p:spPr/>
        <p:txBody>
          <a:bodyPr/>
          <a:lstStyle/>
          <a:p>
            <a:fld id="{733C2BF9-B3E8-48A2-969B-D140123B169F}" type="slidenum">
              <a:rPr lang="en-US" smtClean="0"/>
              <a:pPr/>
              <a:t>12</a:t>
            </a:fld>
            <a:endParaRPr lang="en-US"/>
          </a:p>
        </p:txBody>
      </p:sp>
    </p:spTree>
    <p:extLst>
      <p:ext uri="{BB962C8B-B14F-4D97-AF65-F5344CB8AC3E}">
        <p14:creationId xmlns:p14="http://schemas.microsoft.com/office/powerpoint/2010/main" val="2378515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itchFamily="18" charset="0"/>
                <a:cs typeface="Times New Roman" pitchFamily="18" charset="0"/>
              </a:rPr>
              <a:t>Women in Engineering</a:t>
            </a:r>
          </a:p>
        </p:txBody>
      </p:sp>
      <p:sp>
        <p:nvSpPr>
          <p:cNvPr id="3" name="Slide Number Placeholder 2">
            <a:extLst>
              <a:ext uri="{FF2B5EF4-FFF2-40B4-BE49-F238E27FC236}">
                <a16:creationId xmlns:a16="http://schemas.microsoft.com/office/drawing/2014/main" id="{8F3FBFA7-4A4B-4141-A961-D4590DCF13FD}"/>
              </a:ext>
            </a:extLst>
          </p:cNvPr>
          <p:cNvSpPr>
            <a:spLocks noGrp="1"/>
          </p:cNvSpPr>
          <p:nvPr>
            <p:ph type="sldNum" sz="quarter" idx="12"/>
          </p:nvPr>
        </p:nvSpPr>
        <p:spPr/>
        <p:txBody>
          <a:bodyPr/>
          <a:lstStyle/>
          <a:p>
            <a:fld id="{733C2BF9-B3E8-48A2-969B-D140123B169F}" type="slidenum">
              <a:rPr lang="en-US" smtClean="0"/>
              <a:pPr/>
              <a:t>13</a:t>
            </a:fld>
            <a:endParaRPr lang="en-US"/>
          </a:p>
        </p:txBody>
      </p:sp>
    </p:spTree>
    <p:extLst>
      <p:ext uri="{BB962C8B-B14F-4D97-AF65-F5344CB8AC3E}">
        <p14:creationId xmlns:p14="http://schemas.microsoft.com/office/powerpoint/2010/main" val="1793106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sz="quarter" idx="1"/>
          </p:nvPr>
        </p:nvSpPr>
        <p:spPr>
          <a:xfrm>
            <a:off x="381000" y="1447800"/>
            <a:ext cx="8305800" cy="4572000"/>
          </a:xfrm>
        </p:spPr>
        <p:txBody>
          <a:bodyPr>
            <a:normAutofit fontScale="92500" lnSpcReduction="10000"/>
          </a:bodyPr>
          <a:lstStyle/>
          <a:p>
            <a:pPr algn="just"/>
            <a:r>
              <a:rPr lang="en-US" b="1" dirty="0">
                <a:latin typeface="Times New Roman" pitchFamily="18" charset="0"/>
                <a:cs typeface="Times New Roman" pitchFamily="18" charset="0"/>
              </a:rPr>
              <a:t>ENGINEERING HAS ALWAYS </a:t>
            </a:r>
            <a:r>
              <a:rPr lang="en-US" dirty="0">
                <a:latin typeface="Times New Roman" pitchFamily="18" charset="0"/>
                <a:cs typeface="Times New Roman" pitchFamily="18" charset="0"/>
              </a:rPr>
              <a:t>been a ‘man’s world’ and while women are no longer strangers to it, the numbers remain too few even today, in most parts of the world.</a:t>
            </a:r>
          </a:p>
          <a:p>
            <a:pPr marL="0" indent="0"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India with its already low female literacy rates is no exception to such skewed gender distributions.</a:t>
            </a:r>
          </a:p>
          <a:p>
            <a:pPr marL="0" indent="0"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Statistics about the presence of women in different disciplines and levels were compiled from various sources in India. Factors are explained further that may explain why women often choose NOT to do engineering are explored and possible solutions suggested.</a:t>
            </a:r>
          </a:p>
        </p:txBody>
      </p:sp>
      <p:sp>
        <p:nvSpPr>
          <p:cNvPr id="4" name="Slide Number Placeholder 3">
            <a:extLst>
              <a:ext uri="{FF2B5EF4-FFF2-40B4-BE49-F238E27FC236}">
                <a16:creationId xmlns:a16="http://schemas.microsoft.com/office/drawing/2014/main" id="{17435F4C-2B53-436E-AEEA-E049E3E8C377}"/>
              </a:ext>
            </a:extLst>
          </p:cNvPr>
          <p:cNvSpPr>
            <a:spLocks noGrp="1"/>
          </p:cNvSpPr>
          <p:nvPr>
            <p:ph type="sldNum" sz="quarter" idx="12"/>
          </p:nvPr>
        </p:nvSpPr>
        <p:spPr/>
        <p:txBody>
          <a:bodyPr/>
          <a:lstStyle/>
          <a:p>
            <a:fld id="{733C2BF9-B3E8-48A2-969B-D140123B169F}" type="slidenum">
              <a:rPr lang="en-US" smtClean="0"/>
              <a:pPr/>
              <a:t>14</a:t>
            </a:fld>
            <a:endParaRPr lang="en-US"/>
          </a:p>
        </p:txBody>
      </p:sp>
    </p:spTree>
    <p:extLst>
      <p:ext uri="{BB962C8B-B14F-4D97-AF65-F5344CB8AC3E}">
        <p14:creationId xmlns:p14="http://schemas.microsoft.com/office/powerpoint/2010/main" val="2331124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077200" cy="1143000"/>
          </a:xfrm>
        </p:spPr>
        <p:txBody>
          <a:bodyPr>
            <a:noAutofit/>
          </a:bodyPr>
          <a:lstStyle/>
          <a:p>
            <a:r>
              <a:rPr lang="en-US" sz="3100" b="1" dirty="0">
                <a:solidFill>
                  <a:srgbClr val="FF0000"/>
                </a:solidFill>
                <a:latin typeface="Times New Roman" pitchFamily="18" charset="0"/>
                <a:cs typeface="Times New Roman" pitchFamily="18" charset="0"/>
              </a:rPr>
              <a:t>Statistics about lack of women in Engineering</a:t>
            </a:r>
            <a:endParaRPr lang="en-US" sz="3100" b="1" dirty="0">
              <a:solidFill>
                <a:srgbClr val="FF0000"/>
              </a:solidFill>
            </a:endParaRPr>
          </a:p>
        </p:txBody>
      </p:sp>
      <p:sp>
        <p:nvSpPr>
          <p:cNvPr id="3" name="Content Placeholder 2"/>
          <p:cNvSpPr>
            <a:spLocks noGrp="1"/>
          </p:cNvSpPr>
          <p:nvPr>
            <p:ph sz="quarter" idx="1"/>
          </p:nvPr>
        </p:nvSpPr>
        <p:spPr>
          <a:xfrm>
            <a:off x="609600" y="1752600"/>
            <a:ext cx="8077200" cy="4572000"/>
          </a:xfrm>
        </p:spPr>
        <p:txBody>
          <a:bodyPr>
            <a:normAutofit fontScale="92500" lnSpcReduction="10000"/>
          </a:bodyPr>
          <a:lstStyle/>
          <a:p>
            <a:pPr algn="just"/>
            <a:r>
              <a:rPr lang="en-US" dirty="0">
                <a:latin typeface="Times New Roman" pitchFamily="18" charset="0"/>
                <a:cs typeface="Times New Roman" pitchFamily="18" charset="0"/>
              </a:rPr>
              <a:t>Statistics regarding the percentage of women in various disciplines and at different degree levels have been reported by </a:t>
            </a:r>
            <a:r>
              <a:rPr lang="en-US" dirty="0" err="1">
                <a:latin typeface="Times New Roman" pitchFamily="18" charset="0"/>
                <a:cs typeface="Times New Roman" pitchFamily="18" charset="0"/>
              </a:rPr>
              <a:t>Bamji</a:t>
            </a:r>
            <a:r>
              <a:rPr lang="en-US" dirty="0">
                <a:latin typeface="Times New Roman" pitchFamily="18" charset="0"/>
                <a:cs typeface="Times New Roman" pitchFamily="18" charset="0"/>
              </a:rPr>
              <a:t> (2005) and are shown in Table 1.</a:t>
            </a:r>
          </a:p>
          <a:p>
            <a:pPr marL="0" indent="0"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presence of women in Engineering is much lower than in the Sciences, Arts and Medicine at the Bachelor’s level.</a:t>
            </a:r>
          </a:p>
          <a:p>
            <a:pPr marL="0" indent="0"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In all cases except Engineering, Science and </a:t>
            </a:r>
            <a:r>
              <a:rPr lang="en-US" dirty="0" err="1">
                <a:latin typeface="Times New Roman" pitchFamily="18" charset="0"/>
                <a:cs typeface="Times New Roman" pitchFamily="18" charset="0"/>
              </a:rPr>
              <a:t>Agri</a:t>
            </a:r>
            <a:r>
              <a:rPr lang="en-US" dirty="0">
                <a:latin typeface="Times New Roman" pitchFamily="18" charset="0"/>
                <a:cs typeface="Times New Roman" pitchFamily="18" charset="0"/>
              </a:rPr>
              <a:t> , the percentages decrease as the educational level increases.</a:t>
            </a:r>
          </a:p>
          <a:p>
            <a:pPr marL="0" indent="0" algn="just">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There is a small percent increase in women doing </a:t>
            </a:r>
            <a:r>
              <a:rPr lang="en-US" dirty="0" err="1">
                <a:latin typeface="Times New Roman" pitchFamily="18" charset="0"/>
                <a:cs typeface="Times New Roman" pitchFamily="18" charset="0"/>
              </a:rPr>
              <a:t>Ph.D.s</a:t>
            </a:r>
            <a:r>
              <a:rPr lang="en-US" dirty="0">
                <a:latin typeface="Times New Roman" pitchFamily="18" charset="0"/>
                <a:cs typeface="Times New Roman" pitchFamily="18" charset="0"/>
              </a:rPr>
              <a:t> as compared to those doing Masters in Engineering.</a:t>
            </a:r>
          </a:p>
        </p:txBody>
      </p:sp>
      <p:sp>
        <p:nvSpPr>
          <p:cNvPr id="4" name="Slide Number Placeholder 3">
            <a:extLst>
              <a:ext uri="{FF2B5EF4-FFF2-40B4-BE49-F238E27FC236}">
                <a16:creationId xmlns:a16="http://schemas.microsoft.com/office/drawing/2014/main" id="{F8964778-EF26-4475-886E-EBAA3BE56A98}"/>
              </a:ext>
            </a:extLst>
          </p:cNvPr>
          <p:cNvSpPr>
            <a:spLocks noGrp="1"/>
          </p:cNvSpPr>
          <p:nvPr>
            <p:ph type="sldNum" sz="quarter" idx="12"/>
          </p:nvPr>
        </p:nvSpPr>
        <p:spPr/>
        <p:txBody>
          <a:bodyPr/>
          <a:lstStyle/>
          <a:p>
            <a:fld id="{733C2BF9-B3E8-48A2-969B-D140123B169F}" type="slidenum">
              <a:rPr lang="en-US" smtClean="0"/>
              <a:pPr/>
              <a:t>15</a:t>
            </a:fld>
            <a:endParaRPr lang="en-US"/>
          </a:p>
        </p:txBody>
      </p:sp>
    </p:spTree>
    <p:extLst>
      <p:ext uri="{BB962C8B-B14F-4D97-AF65-F5344CB8AC3E}">
        <p14:creationId xmlns:p14="http://schemas.microsoft.com/office/powerpoint/2010/main" val="2958373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12" y="304800"/>
            <a:ext cx="7772400" cy="1143000"/>
          </a:xfrm>
        </p:spPr>
        <p:txBody>
          <a:bodyPr/>
          <a:lstStyle/>
          <a:p>
            <a:r>
              <a:rPr lang="en-US" b="1" dirty="0"/>
              <a:t>Table-1</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9203"/>
          <a:stretch/>
        </p:blipFill>
        <p:spPr bwMode="auto">
          <a:xfrm>
            <a:off x="457199" y="1447800"/>
            <a:ext cx="8277225" cy="3367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9876"/>
          <a:stretch/>
        </p:blipFill>
        <p:spPr bwMode="auto">
          <a:xfrm>
            <a:off x="685800" y="4815115"/>
            <a:ext cx="8277225" cy="421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BE4D4974-6E6E-41D6-A887-B0FDA9F83C90}"/>
              </a:ext>
            </a:extLst>
          </p:cNvPr>
          <p:cNvSpPr>
            <a:spLocks noGrp="1"/>
          </p:cNvSpPr>
          <p:nvPr>
            <p:ph type="sldNum" sz="quarter" idx="12"/>
          </p:nvPr>
        </p:nvSpPr>
        <p:spPr/>
        <p:txBody>
          <a:bodyPr/>
          <a:lstStyle/>
          <a:p>
            <a:fld id="{733C2BF9-B3E8-48A2-969B-D140123B169F}" type="slidenum">
              <a:rPr lang="en-US" smtClean="0"/>
              <a:pPr/>
              <a:t>16</a:t>
            </a:fld>
            <a:endParaRPr lang="en-US"/>
          </a:p>
        </p:txBody>
      </p:sp>
    </p:spTree>
    <p:extLst>
      <p:ext uri="{BB962C8B-B14F-4D97-AF65-F5344CB8AC3E}">
        <p14:creationId xmlns:p14="http://schemas.microsoft.com/office/powerpoint/2010/main" val="196238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1. Flexibility at the workplace:</a:t>
            </a:r>
          </a:p>
          <a:p>
            <a:r>
              <a:rPr lang="en-US" dirty="0"/>
              <a:t>Increased number of women at the workplace not only has brought several positive changes but it also has made organizations look more closely at the problems of employees.</a:t>
            </a:r>
          </a:p>
          <a:p>
            <a:r>
              <a:rPr lang="en-US" dirty="0"/>
              <a:t>These positive changes enable employers to address unique issues like helping workers </a:t>
            </a:r>
            <a:r>
              <a:rPr lang="en-US" dirty="0">
                <a:hlinkClick r:id="rId2"/>
              </a:rPr>
              <a:t>balance professional and family life</a:t>
            </a:r>
            <a:r>
              <a:rPr lang="en-US" dirty="0"/>
              <a:t> etc. With more and more women coming to the workplace, the attitude and mindset of employers have been changed.</a:t>
            </a:r>
          </a:p>
          <a:p>
            <a:r>
              <a:rPr lang="en-US" dirty="0"/>
              <a:t>With the coming of women to the workforce, the management has to bring several new programs and changes that benefit both males and females.</a:t>
            </a:r>
          </a:p>
          <a:p>
            <a:r>
              <a:rPr lang="en-US" dirty="0"/>
              <a:t>Facilities like childcare, ATM machine at work, work from home, elder care, oil change etc were not offered by the management before women started to enter the workforce.</a:t>
            </a:r>
          </a:p>
          <a:p>
            <a:endParaRPr lang="en-US" dirty="0"/>
          </a:p>
        </p:txBody>
      </p:sp>
      <p:sp>
        <p:nvSpPr>
          <p:cNvPr id="4" name="Slide Number Placeholder 3">
            <a:extLst>
              <a:ext uri="{FF2B5EF4-FFF2-40B4-BE49-F238E27FC236}">
                <a16:creationId xmlns:a16="http://schemas.microsoft.com/office/drawing/2014/main" id="{34A312F7-4BD3-4EEB-990F-67F4B57E393D}"/>
              </a:ext>
            </a:extLst>
          </p:cNvPr>
          <p:cNvSpPr>
            <a:spLocks noGrp="1"/>
          </p:cNvSpPr>
          <p:nvPr>
            <p:ph type="sldNum" sz="quarter" idx="12"/>
          </p:nvPr>
        </p:nvSpPr>
        <p:spPr/>
        <p:txBody>
          <a:bodyPr/>
          <a:lstStyle/>
          <a:p>
            <a:fld id="{733C2BF9-B3E8-48A2-969B-D140123B169F}"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a:t>2. Healthy work-life balance:</a:t>
            </a:r>
          </a:p>
          <a:p>
            <a:r>
              <a:rPr lang="en-US" dirty="0"/>
              <a:t>When it comes to create and maintain a healthy balance between work and life, women outshine men. From taking care of kids and family to giving excellent performance in office, women master the art of balancing job and family pretty well.</a:t>
            </a:r>
          </a:p>
          <a:p>
            <a:r>
              <a:rPr lang="en-US" dirty="0"/>
              <a:t>Whether single or married, women understand the value of participating in non-work-related activities. They understand work is not everything, to be productive and happy at the workplace some non-work related activities should be introduced or organized.</a:t>
            </a:r>
          </a:p>
          <a:p>
            <a:r>
              <a:rPr lang="en-US" dirty="0">
                <a:hlinkClick r:id="rId2"/>
              </a:rPr>
              <a:t>Flexible work schedules</a:t>
            </a:r>
            <a:r>
              <a:rPr lang="en-US" dirty="0"/>
              <a:t>, work from home facility etc make it possible for women to </a:t>
            </a:r>
            <a:r>
              <a:rPr lang="en-US" b="1" dirty="0"/>
              <a:t>maintain a good work-life balance</a:t>
            </a:r>
            <a:r>
              <a:rPr lang="en-US" dirty="0"/>
              <a:t>.</a:t>
            </a:r>
          </a:p>
          <a:p>
            <a:endParaRPr lang="en-US" dirty="0"/>
          </a:p>
        </p:txBody>
      </p:sp>
      <p:sp>
        <p:nvSpPr>
          <p:cNvPr id="4" name="Slide Number Placeholder 3">
            <a:extLst>
              <a:ext uri="{FF2B5EF4-FFF2-40B4-BE49-F238E27FC236}">
                <a16:creationId xmlns:a16="http://schemas.microsoft.com/office/drawing/2014/main" id="{D30C01B5-14EE-4CE1-9368-499A6F866014}"/>
              </a:ext>
            </a:extLst>
          </p:cNvPr>
          <p:cNvSpPr>
            <a:spLocks noGrp="1"/>
          </p:cNvSpPr>
          <p:nvPr>
            <p:ph type="sldNum" sz="quarter" idx="12"/>
          </p:nvPr>
        </p:nvSpPr>
        <p:spPr/>
        <p:txBody>
          <a:bodyPr/>
          <a:lstStyle/>
          <a:p>
            <a:fld id="{733C2BF9-B3E8-48A2-969B-D140123B169F}"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3. Effective communication for collaborative work effort:</a:t>
            </a:r>
          </a:p>
          <a:p>
            <a:r>
              <a:rPr lang="en-US" dirty="0"/>
              <a:t>According to experts, women are great communicators as they respond more effectively to visual, verbal, and emotional factors than </a:t>
            </a:r>
            <a:r>
              <a:rPr lang="en-US" dirty="0" err="1"/>
              <a:t>men.Women</a:t>
            </a:r>
            <a:r>
              <a:rPr lang="en-US" dirty="0"/>
              <a:t> are endowed with </a:t>
            </a:r>
            <a:r>
              <a:rPr lang="en-US" b="1" dirty="0"/>
              <a:t>strong communication and networking skills</a:t>
            </a:r>
            <a:r>
              <a:rPr lang="en-US" dirty="0"/>
              <a:t> using which they can encourage any collaborative or group work </a:t>
            </a:r>
            <a:r>
              <a:rPr lang="en-US" dirty="0" err="1"/>
              <a:t>efforts.Usually</a:t>
            </a:r>
            <a:r>
              <a:rPr lang="en-US" dirty="0"/>
              <a:t>, who feels discomfort handling emotions prefer to give directives and share competitive stories with team </a:t>
            </a:r>
            <a:r>
              <a:rPr lang="en-US" dirty="0" err="1"/>
              <a:t>members.On</a:t>
            </a:r>
            <a:r>
              <a:rPr lang="en-US" dirty="0"/>
              <a:t> the contrary, women listen to team members carefully, share ideas, and give the advice to </a:t>
            </a:r>
            <a:r>
              <a:rPr lang="en-US" dirty="0">
                <a:hlinkClick r:id="rId2"/>
              </a:rPr>
              <a:t>encourage teamwork</a:t>
            </a:r>
            <a:r>
              <a:rPr lang="en-US" dirty="0"/>
              <a:t>, while maintaining professionalism.</a:t>
            </a:r>
          </a:p>
          <a:p>
            <a:endParaRPr lang="en-US" dirty="0"/>
          </a:p>
        </p:txBody>
      </p:sp>
      <p:sp>
        <p:nvSpPr>
          <p:cNvPr id="4" name="Slide Number Placeholder 3">
            <a:extLst>
              <a:ext uri="{FF2B5EF4-FFF2-40B4-BE49-F238E27FC236}">
                <a16:creationId xmlns:a16="http://schemas.microsoft.com/office/drawing/2014/main" id="{3332F595-CF7C-4733-B83A-31F3D1D55207}"/>
              </a:ext>
            </a:extLst>
          </p:cNvPr>
          <p:cNvSpPr>
            <a:spLocks noGrp="1"/>
          </p:cNvSpPr>
          <p:nvPr>
            <p:ph type="sldNum" sz="quarter" idx="12"/>
          </p:nvPr>
        </p:nvSpPr>
        <p:spPr/>
        <p:txBody>
          <a:bodyPr/>
          <a:lstStyle/>
          <a:p>
            <a:fld id="{733C2BF9-B3E8-48A2-969B-D140123B169F}"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772400" cy="1143000"/>
          </a:xfrm>
        </p:spPr>
        <p:txBody>
          <a:bodyPr>
            <a:noAutofit/>
          </a:bodyPr>
          <a:lstStyle/>
          <a:p>
            <a:r>
              <a:rPr lang="en-US" dirty="0">
                <a:latin typeface="Times New Roman" pitchFamily="18" charset="0"/>
                <a:cs typeface="Times New Roman" pitchFamily="18" charset="0"/>
              </a:rPr>
              <a:t>IEEE: Institute of Electrical and Electronics Engineering</a:t>
            </a:r>
          </a:p>
        </p:txBody>
      </p:sp>
      <p:sp>
        <p:nvSpPr>
          <p:cNvPr id="3" name="Content Placeholder 2"/>
          <p:cNvSpPr>
            <a:spLocks noGrp="1"/>
          </p:cNvSpPr>
          <p:nvPr>
            <p:ph sz="quarter" idx="1"/>
          </p:nvPr>
        </p:nvSpPr>
        <p:spPr>
          <a:xfrm>
            <a:off x="457200" y="1600200"/>
            <a:ext cx="8305800" cy="4800600"/>
          </a:xfrm>
        </p:spPr>
        <p:txBody>
          <a:bodyPr>
            <a:normAutofit/>
          </a:bodyPr>
          <a:lstStyle/>
          <a:p>
            <a:pPr algn="just"/>
            <a:r>
              <a:rPr lang="en-US" dirty="0">
                <a:latin typeface="Times New Roman" pitchFamily="18" charset="0"/>
                <a:cs typeface="Times New Roman" pitchFamily="18" charset="0"/>
              </a:rPr>
              <a:t>IEEE is an organization composed of </a:t>
            </a:r>
            <a:r>
              <a:rPr lang="en-US" u="sng" dirty="0">
                <a:latin typeface="Times New Roman" pitchFamily="18" charset="0"/>
                <a:cs typeface="Times New Roman" pitchFamily="18" charset="0"/>
              </a:rPr>
              <a:t>engineers, scientists, and students</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The IEEE is best known for developing standards for the computer and electronics industry.</a:t>
            </a:r>
          </a:p>
          <a:p>
            <a:pPr algn="just"/>
            <a:r>
              <a:rPr lang="en-US" dirty="0">
                <a:latin typeface="Times New Roman" pitchFamily="18" charset="0"/>
                <a:cs typeface="Times New Roman" pitchFamily="18" charset="0"/>
              </a:rPr>
              <a:t>IEEE, an association dedicated to advancing innovation and technological excellence for the benefit of humanity, it is the world's largest technical professional society. </a:t>
            </a:r>
          </a:p>
          <a:p>
            <a:pPr algn="just"/>
            <a:r>
              <a:rPr lang="en-US" dirty="0">
                <a:latin typeface="Times New Roman" pitchFamily="18" charset="0"/>
                <a:cs typeface="Times New Roman" pitchFamily="18" charset="0"/>
              </a:rPr>
              <a:t>It is designed to serve professionals involved in all aspects of the electrical, electronic, and computing fields and related areas of science and technology that underlie modern civilization.</a:t>
            </a:r>
          </a:p>
        </p:txBody>
      </p:sp>
      <p:sp>
        <p:nvSpPr>
          <p:cNvPr id="4" name="Slide Number Placeholder 3">
            <a:extLst>
              <a:ext uri="{FF2B5EF4-FFF2-40B4-BE49-F238E27FC236}">
                <a16:creationId xmlns:a16="http://schemas.microsoft.com/office/drawing/2014/main" id="{E6F709F7-AC99-4A32-8C56-D96BE1CE485C}"/>
              </a:ext>
            </a:extLst>
          </p:cNvPr>
          <p:cNvSpPr>
            <a:spLocks noGrp="1"/>
          </p:cNvSpPr>
          <p:nvPr>
            <p:ph type="sldNum" sz="quarter" idx="12"/>
          </p:nvPr>
        </p:nvSpPr>
        <p:spPr/>
        <p:txBody>
          <a:bodyPr/>
          <a:lstStyle/>
          <a:p>
            <a:fld id="{733C2BF9-B3E8-48A2-969B-D140123B169F}" type="slidenum">
              <a:rPr lang="en-US" smtClean="0"/>
              <a:pPr/>
              <a:t>2</a:t>
            </a:fld>
            <a:endParaRPr lang="en-US"/>
          </a:p>
        </p:txBody>
      </p:sp>
    </p:spTree>
    <p:extLst>
      <p:ext uri="{BB962C8B-B14F-4D97-AF65-F5344CB8AC3E}">
        <p14:creationId xmlns:p14="http://schemas.microsoft.com/office/powerpoint/2010/main" val="1175440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a:t>4. Well rounded workforce:</a:t>
            </a:r>
          </a:p>
          <a:p>
            <a:r>
              <a:rPr lang="en-US" dirty="0"/>
              <a:t>When it comes to sensitivity and intuition, women outrun men. Their </a:t>
            </a:r>
            <a:r>
              <a:rPr lang="en-US" b="1" dirty="0"/>
              <a:t>sensitivity, intuition and emotional intelligence</a:t>
            </a:r>
            <a:r>
              <a:rPr lang="en-US" dirty="0"/>
              <a:t> help to create a well-rounded workforce. While men lack in understanding one’s unspoken words or emotions, women decode verbal cues and body language easily and this quality makes them a very effective problem </a:t>
            </a:r>
            <a:r>
              <a:rPr lang="en-US" dirty="0" err="1"/>
              <a:t>solver.Even</a:t>
            </a:r>
            <a:r>
              <a:rPr lang="en-US" dirty="0"/>
              <a:t> a few decades back, women were perceived as irrational, sensitive and emotional creatures who are totally unfit for working outside the </a:t>
            </a:r>
            <a:r>
              <a:rPr lang="en-US" dirty="0" err="1"/>
              <a:t>home.But</a:t>
            </a:r>
            <a:r>
              <a:rPr lang="en-US" dirty="0"/>
              <a:t> now women are doing better as team leaders than men due to their sensitive nature, which helps them to understand unspoken words or emotions. With this quality, women are able to address and resolve any workplace problems or tension before they crop up.</a:t>
            </a:r>
          </a:p>
          <a:p>
            <a:endParaRPr lang="en-US" dirty="0"/>
          </a:p>
        </p:txBody>
      </p:sp>
      <p:sp>
        <p:nvSpPr>
          <p:cNvPr id="4" name="Slide Number Placeholder 3">
            <a:extLst>
              <a:ext uri="{FF2B5EF4-FFF2-40B4-BE49-F238E27FC236}">
                <a16:creationId xmlns:a16="http://schemas.microsoft.com/office/drawing/2014/main" id="{944DCDD7-421C-41B8-86CB-E96BB07E405A}"/>
              </a:ext>
            </a:extLst>
          </p:cNvPr>
          <p:cNvSpPr>
            <a:spLocks noGrp="1"/>
          </p:cNvSpPr>
          <p:nvPr>
            <p:ph type="sldNum" sz="quarter" idx="12"/>
          </p:nvPr>
        </p:nvSpPr>
        <p:spPr/>
        <p:txBody>
          <a:bodyPr/>
          <a:lstStyle/>
          <a:p>
            <a:fld id="{733C2BF9-B3E8-48A2-969B-D140123B169F}"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r>
              <a:rPr lang="en-US" dirty="0"/>
              <a:t>Strong team spirit and feeling of togetherness:</a:t>
            </a:r>
          </a:p>
          <a:p>
            <a:r>
              <a:rPr lang="en-US" dirty="0"/>
              <a:t>Women value relationships and analyze the problem better. If these mind-blowing characteristics of them are brought into workplace it can result in great team-building or group effort that will work for the benefit of the organization.</a:t>
            </a:r>
          </a:p>
          <a:p>
            <a:r>
              <a:rPr lang="en-US" dirty="0"/>
              <a:t>Women use their relationship building and communication skill to </a:t>
            </a:r>
            <a:r>
              <a:rPr lang="en-US" dirty="0">
                <a:hlinkClick r:id="rId2"/>
              </a:rPr>
              <a:t>manage a team efficiently</a:t>
            </a:r>
            <a:r>
              <a:rPr lang="en-US" dirty="0"/>
              <a:t>. She can make every employee of her team feel that their effort and contribution have been valued.</a:t>
            </a:r>
          </a:p>
          <a:p>
            <a:r>
              <a:rPr lang="en-US" dirty="0"/>
              <a:t>No man will lend an ear to listen to other personal problems while women have the patience to hear out and understand your emotions. The compassion she shows with her staff helps to boost their levels of productivity.</a:t>
            </a:r>
          </a:p>
          <a:p>
            <a:r>
              <a:rPr lang="en-US" dirty="0"/>
              <a:t>Women don’t usually have a command-and-control approach like men, allowing the employees feel good and an important part of a team. A woman can also use this skill to get information and understand others’ point of view.</a:t>
            </a:r>
          </a:p>
          <a:p>
            <a:endParaRPr lang="en-US" dirty="0"/>
          </a:p>
        </p:txBody>
      </p:sp>
      <p:sp>
        <p:nvSpPr>
          <p:cNvPr id="4" name="Slide Number Placeholder 3">
            <a:extLst>
              <a:ext uri="{FF2B5EF4-FFF2-40B4-BE49-F238E27FC236}">
                <a16:creationId xmlns:a16="http://schemas.microsoft.com/office/drawing/2014/main" id="{E8695964-2DF8-4506-9742-ECAAE7786A9A}"/>
              </a:ext>
            </a:extLst>
          </p:cNvPr>
          <p:cNvSpPr>
            <a:spLocks noGrp="1"/>
          </p:cNvSpPr>
          <p:nvPr>
            <p:ph type="sldNum" sz="quarter" idx="12"/>
          </p:nvPr>
        </p:nvSpPr>
        <p:spPr/>
        <p:txBody>
          <a:bodyPr/>
          <a:lstStyle/>
          <a:p>
            <a:fld id="{733C2BF9-B3E8-48A2-969B-D140123B169F}"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dirty="0"/>
              <a:t>. Deal with a tough situation with a smile on face:</a:t>
            </a:r>
          </a:p>
          <a:p>
            <a:r>
              <a:rPr lang="en-US" dirty="0"/>
              <a:t>Women are calm and tolerant than men, making them to be composed when dealing with a tough situation or radical changes. The modern work environment is full of tension and complexities.</a:t>
            </a:r>
          </a:p>
          <a:p>
            <a:r>
              <a:rPr lang="en-US" dirty="0"/>
              <a:t>Women, who tend to have quiet and less aggressive nature, can handle these tensions and complexities better than men. Using these qualities they understand any concern better than men and formulate a solution quickly.</a:t>
            </a:r>
          </a:p>
          <a:p>
            <a:r>
              <a:rPr lang="en-US" dirty="0"/>
              <a:t>Women are mentally powerful than man so handling any tough situation is comparatively easy for them. They can tackle problems efficiently without giving tensions to her colleagues or team members.</a:t>
            </a:r>
          </a:p>
          <a:p>
            <a:r>
              <a:rPr lang="en-US" dirty="0"/>
              <a:t>When confronted with an adverse situation, women look for the opportunity within. They are optimistic and face a diverse situation with their full power.</a:t>
            </a:r>
          </a:p>
          <a:p>
            <a:endParaRPr lang="en-US" dirty="0"/>
          </a:p>
        </p:txBody>
      </p:sp>
      <p:sp>
        <p:nvSpPr>
          <p:cNvPr id="4" name="Slide Number Placeholder 3">
            <a:extLst>
              <a:ext uri="{FF2B5EF4-FFF2-40B4-BE49-F238E27FC236}">
                <a16:creationId xmlns:a16="http://schemas.microsoft.com/office/drawing/2014/main" id="{4D394C4A-3508-4674-9FEE-F82D04E02CB5}"/>
              </a:ext>
            </a:extLst>
          </p:cNvPr>
          <p:cNvSpPr>
            <a:spLocks noGrp="1"/>
          </p:cNvSpPr>
          <p:nvPr>
            <p:ph type="sldNum" sz="quarter" idx="12"/>
          </p:nvPr>
        </p:nvSpPr>
        <p:spPr/>
        <p:txBody>
          <a:bodyPr/>
          <a:lstStyle/>
          <a:p>
            <a:fld id="{733C2BF9-B3E8-48A2-969B-D140123B169F}"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a:t>More profit for company:</a:t>
            </a:r>
          </a:p>
          <a:p>
            <a:r>
              <a:rPr lang="en-US" b="1" dirty="0"/>
              <a:t>Women are great communicators, negotiator, and analyzers</a:t>
            </a:r>
            <a:r>
              <a:rPr lang="en-US" dirty="0"/>
              <a:t>. When it comes to tactfully communicate and to bring more business, no one can beat women. They get into details of any matter, analyze it and come with an idea promptly.</a:t>
            </a:r>
          </a:p>
          <a:p>
            <a:r>
              <a:rPr lang="en-US" dirty="0"/>
              <a:t>As such they become instrumental in bringing in more profits for the company by making sensible and profitable decisions and deals.</a:t>
            </a:r>
          </a:p>
          <a:p>
            <a:r>
              <a:rPr lang="en-US" dirty="0"/>
              <a:t>Unlike men they also allow employees to share their perspective or point of view before taking any decision. Improved communication with employees and others also increases the loyalty factor in business relationships.</a:t>
            </a:r>
            <a:endParaRPr lang="en-US"/>
          </a:p>
          <a:p>
            <a:endParaRPr lang="en-US"/>
          </a:p>
        </p:txBody>
      </p:sp>
      <p:sp>
        <p:nvSpPr>
          <p:cNvPr id="4" name="Slide Number Placeholder 3">
            <a:extLst>
              <a:ext uri="{FF2B5EF4-FFF2-40B4-BE49-F238E27FC236}">
                <a16:creationId xmlns:a16="http://schemas.microsoft.com/office/drawing/2014/main" id="{08E37A86-85E3-409F-B18D-E7E8BB925F22}"/>
              </a:ext>
            </a:extLst>
          </p:cNvPr>
          <p:cNvSpPr>
            <a:spLocks noGrp="1"/>
          </p:cNvSpPr>
          <p:nvPr>
            <p:ph type="sldNum" sz="quarter" idx="12"/>
          </p:nvPr>
        </p:nvSpPr>
        <p:spPr/>
        <p:txBody>
          <a:bodyPr/>
          <a:lstStyle/>
          <a:p>
            <a:fld id="{733C2BF9-B3E8-48A2-969B-D140123B169F}"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FF0000"/>
                </a:solidFill>
                <a:latin typeface="Times New Roman" pitchFamily="18" charset="0"/>
                <a:cs typeface="Times New Roman" pitchFamily="18" charset="0"/>
              </a:rPr>
              <a:t>Why are employers so often against hiring women engineers?</a:t>
            </a:r>
          </a:p>
        </p:txBody>
      </p:sp>
      <p:sp>
        <p:nvSpPr>
          <p:cNvPr id="3" name="Content Placeholder 2"/>
          <p:cNvSpPr>
            <a:spLocks noGrp="1"/>
          </p:cNvSpPr>
          <p:nvPr>
            <p:ph sz="quarter" idx="1"/>
          </p:nvPr>
        </p:nvSpPr>
        <p:spPr>
          <a:xfrm>
            <a:off x="304800" y="1447800"/>
            <a:ext cx="8534400" cy="4572000"/>
          </a:xfrm>
        </p:spPr>
        <p:txBody>
          <a:bodyPr>
            <a:normAutofit lnSpcReduction="10000"/>
          </a:bodyPr>
          <a:lstStyle/>
          <a:p>
            <a:pPr algn="just"/>
            <a:r>
              <a:rPr lang="en-US" dirty="0">
                <a:latin typeface="Times New Roman" pitchFamily="18" charset="0"/>
                <a:cs typeface="Times New Roman" pitchFamily="18" charset="0"/>
              </a:rPr>
              <a:t>Traditionally, engineering jobs demanded long and tough hours on-site and in the field.</a:t>
            </a:r>
          </a:p>
          <a:p>
            <a:pPr marL="0" indent="0"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Many women were and continue to be discouraged by employers’ expectations or demands and often the discomfort of their male colleagues and/ or family members (reasons include safety concerns, lesser physical abilities or stamina, and long hours away from home).</a:t>
            </a:r>
          </a:p>
          <a:p>
            <a:pPr marL="0" indent="0" algn="just">
              <a:buNone/>
            </a:pPr>
            <a:endParaRPr lang="en-US" dirty="0">
              <a:latin typeface="Times New Roman" pitchFamily="18" charset="0"/>
              <a:cs typeface="Times New Roman" pitchFamily="18" charset="0"/>
            </a:endParaRPr>
          </a:p>
          <a:p>
            <a:pPr marL="0" indent="0" algn="ctr">
              <a:buNone/>
            </a:pPr>
            <a:r>
              <a:rPr lang="en-US" i="1" dirty="0"/>
              <a:t>These factors eliminate a large portion of lucrative engineering jobs resulting in a much smaller share of the job ‘pie’ for women engineers.</a:t>
            </a:r>
            <a:endParaRPr lang="en-US" i="1"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EECF8512-8422-4DEE-8A40-2FCD53B2B6DF}"/>
              </a:ext>
            </a:extLst>
          </p:cNvPr>
          <p:cNvSpPr>
            <a:spLocks noGrp="1"/>
          </p:cNvSpPr>
          <p:nvPr>
            <p:ph type="sldNum" sz="quarter" idx="12"/>
          </p:nvPr>
        </p:nvSpPr>
        <p:spPr/>
        <p:txBody>
          <a:bodyPr/>
          <a:lstStyle/>
          <a:p>
            <a:fld id="{733C2BF9-B3E8-48A2-969B-D140123B169F}" type="slidenum">
              <a:rPr lang="en-US" smtClean="0"/>
              <a:pPr/>
              <a:t>24</a:t>
            </a:fld>
            <a:endParaRPr lang="en-US"/>
          </a:p>
        </p:txBody>
      </p:sp>
    </p:spTree>
    <p:extLst>
      <p:ext uri="{BB962C8B-B14F-4D97-AF65-F5344CB8AC3E}">
        <p14:creationId xmlns:p14="http://schemas.microsoft.com/office/powerpoint/2010/main" val="248453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1143000"/>
          </a:xfrm>
        </p:spPr>
        <p:txBody>
          <a:bodyPr>
            <a:normAutofit fontScale="90000"/>
          </a:bodyPr>
          <a:lstStyle/>
          <a:p>
            <a:r>
              <a:rPr lang="en-US" b="1" dirty="0">
                <a:solidFill>
                  <a:srgbClr val="FF0000"/>
                </a:solidFill>
                <a:latin typeface="Times New Roman" pitchFamily="18" charset="0"/>
                <a:cs typeface="Times New Roman" pitchFamily="18" charset="0"/>
              </a:rPr>
              <a:t>What Brings Women to Engineering?</a:t>
            </a:r>
          </a:p>
        </p:txBody>
      </p:sp>
      <p:sp>
        <p:nvSpPr>
          <p:cNvPr id="3" name="Content Placeholder 2"/>
          <p:cNvSpPr>
            <a:spLocks noGrp="1"/>
          </p:cNvSpPr>
          <p:nvPr>
            <p:ph sz="quarter" idx="1"/>
          </p:nvPr>
        </p:nvSpPr>
        <p:spPr>
          <a:xfrm>
            <a:off x="457200" y="1447800"/>
            <a:ext cx="8229600" cy="4572000"/>
          </a:xfrm>
        </p:spPr>
        <p:txBody>
          <a:bodyPr>
            <a:normAutofit lnSpcReduction="10000"/>
          </a:bodyPr>
          <a:lstStyle/>
          <a:p>
            <a:pPr marL="0" indent="0" algn="just">
              <a:buNone/>
            </a:pPr>
            <a:r>
              <a:rPr lang="en-US" dirty="0">
                <a:latin typeface="Times New Roman" pitchFamily="18" charset="0"/>
                <a:cs typeface="Times New Roman" pitchFamily="18" charset="0"/>
              </a:rPr>
              <a:t>A simple answer to the question above is ‘the same factors that draw male students</a:t>
            </a:r>
          </a:p>
          <a:p>
            <a:r>
              <a:rPr lang="en-US" dirty="0"/>
              <a:t>Good academic performance</a:t>
            </a:r>
          </a:p>
          <a:p>
            <a:r>
              <a:rPr lang="en-US" dirty="0"/>
              <a:t>Good long-term job prospects</a:t>
            </a:r>
          </a:p>
          <a:p>
            <a:r>
              <a:rPr lang="en-US" dirty="0"/>
              <a:t>Diverse job options after graduation</a:t>
            </a:r>
          </a:p>
          <a:p>
            <a:pPr marL="0" indent="0">
              <a:buNone/>
            </a:pPr>
            <a:endParaRPr lang="en-US" dirty="0"/>
          </a:p>
          <a:p>
            <a:pPr marL="0" indent="0" algn="just">
              <a:buNone/>
            </a:pPr>
            <a:r>
              <a:rPr lang="en-US" dirty="0">
                <a:latin typeface="Times New Roman" pitchFamily="18" charset="0"/>
                <a:cs typeface="Times New Roman" pitchFamily="18" charset="0"/>
              </a:rPr>
              <a:t>With technological advancements mainly computer-aided design, office based jobs rather than field-based jobs, and better working conditions, women engineers are now able to continue rather than drop out of or change their profession – something the previous generation had to do too frequently!</a:t>
            </a:r>
          </a:p>
        </p:txBody>
      </p:sp>
      <p:sp>
        <p:nvSpPr>
          <p:cNvPr id="4" name="Slide Number Placeholder 3">
            <a:extLst>
              <a:ext uri="{FF2B5EF4-FFF2-40B4-BE49-F238E27FC236}">
                <a16:creationId xmlns:a16="http://schemas.microsoft.com/office/drawing/2014/main" id="{A10CE732-FE72-4F3F-AE30-102B71040ED8}"/>
              </a:ext>
            </a:extLst>
          </p:cNvPr>
          <p:cNvSpPr>
            <a:spLocks noGrp="1"/>
          </p:cNvSpPr>
          <p:nvPr>
            <p:ph type="sldNum" sz="quarter" idx="12"/>
          </p:nvPr>
        </p:nvSpPr>
        <p:spPr/>
        <p:txBody>
          <a:bodyPr/>
          <a:lstStyle/>
          <a:p>
            <a:fld id="{733C2BF9-B3E8-48A2-969B-D140123B169F}" type="slidenum">
              <a:rPr lang="en-US" smtClean="0"/>
              <a:pPr/>
              <a:t>25</a:t>
            </a:fld>
            <a:endParaRPr lang="en-US"/>
          </a:p>
        </p:txBody>
      </p:sp>
    </p:spTree>
    <p:extLst>
      <p:ext uri="{BB962C8B-B14F-4D97-AF65-F5344CB8AC3E}">
        <p14:creationId xmlns:p14="http://schemas.microsoft.com/office/powerpoint/2010/main" val="792196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1143000"/>
          </a:xfrm>
        </p:spPr>
        <p:txBody>
          <a:bodyPr>
            <a:noAutofit/>
          </a:bodyPr>
          <a:lstStyle/>
          <a:p>
            <a:r>
              <a:rPr lang="en-US" sz="3600" b="1" dirty="0">
                <a:solidFill>
                  <a:srgbClr val="FF0000"/>
                </a:solidFill>
                <a:latin typeface="Times New Roman" pitchFamily="18" charset="0"/>
                <a:cs typeface="Times New Roman" pitchFamily="18" charset="0"/>
              </a:rPr>
              <a:t>Why do Women Turn their Backs on</a:t>
            </a:r>
            <a:br>
              <a:rPr lang="en-US" sz="3600" b="1" dirty="0">
                <a:solidFill>
                  <a:srgbClr val="FF0000"/>
                </a:solidFill>
                <a:latin typeface="Times New Roman" pitchFamily="18" charset="0"/>
                <a:cs typeface="Times New Roman" pitchFamily="18" charset="0"/>
              </a:rPr>
            </a:br>
            <a:r>
              <a:rPr lang="en-US" sz="3600" b="1" dirty="0">
                <a:solidFill>
                  <a:srgbClr val="FF0000"/>
                </a:solidFill>
                <a:latin typeface="Times New Roman" pitchFamily="18" charset="0"/>
                <a:cs typeface="Times New Roman" pitchFamily="18" charset="0"/>
              </a:rPr>
              <a:t>Engineering?</a:t>
            </a:r>
          </a:p>
        </p:txBody>
      </p:sp>
      <p:sp>
        <p:nvSpPr>
          <p:cNvPr id="3" name="Content Placeholder 2"/>
          <p:cNvSpPr>
            <a:spLocks noGrp="1"/>
          </p:cNvSpPr>
          <p:nvPr>
            <p:ph sz="quarter" idx="1"/>
          </p:nvPr>
        </p:nvSpPr>
        <p:spPr>
          <a:xfrm>
            <a:off x="457200" y="1447800"/>
            <a:ext cx="8382000" cy="4800600"/>
          </a:xfrm>
        </p:spPr>
        <p:txBody>
          <a:bodyPr>
            <a:normAutofit lnSpcReduction="10000"/>
          </a:bodyPr>
          <a:lstStyle/>
          <a:p>
            <a:pPr marL="0" indent="0" algn="just">
              <a:buNone/>
            </a:pPr>
            <a:r>
              <a:rPr lang="en-US" dirty="0">
                <a:latin typeface="Times New Roman" pitchFamily="18" charset="0"/>
                <a:cs typeface="Times New Roman" pitchFamily="18" charset="0"/>
              </a:rPr>
              <a:t>A few factors that may explain the small numbers of women in Engineering are enumerated here:</a:t>
            </a:r>
          </a:p>
          <a:p>
            <a:r>
              <a:rPr lang="en-US" dirty="0"/>
              <a:t>Male-dominated disciplines</a:t>
            </a:r>
          </a:p>
          <a:p>
            <a:r>
              <a:rPr lang="en-US" dirty="0"/>
              <a:t>Lack of inspiring role models</a:t>
            </a:r>
          </a:p>
          <a:p>
            <a:r>
              <a:rPr lang="en-US" dirty="0"/>
              <a:t>Women are an insignificant minority with little or no societal, or institutional support</a:t>
            </a:r>
          </a:p>
          <a:p>
            <a:pPr>
              <a:buFont typeface="Wingdings" pitchFamily="2" charset="2"/>
              <a:buChar char="q"/>
            </a:pPr>
            <a:r>
              <a:rPr lang="en-US" dirty="0"/>
              <a:t> Lack of appropriate infrastructure, design of products, facilities</a:t>
            </a:r>
          </a:p>
          <a:p>
            <a:pPr>
              <a:buFont typeface="Wingdings" pitchFamily="2" charset="2"/>
              <a:buChar char="q"/>
            </a:pPr>
            <a:r>
              <a:rPr lang="en-US" dirty="0"/>
              <a:t>Lack of organizational flexibility (location, time)</a:t>
            </a:r>
          </a:p>
          <a:p>
            <a:pPr>
              <a:buFont typeface="Wingdings" pitchFamily="2" charset="2"/>
              <a:buChar char="q"/>
            </a:pPr>
            <a:r>
              <a:rPr lang="en-US" dirty="0"/>
              <a:t>Lack of involvement in decision-making processes, funding opportunities</a:t>
            </a:r>
          </a:p>
          <a:p>
            <a:r>
              <a:rPr lang="en-US" dirty="0"/>
              <a:t>Dull and depressing professional images in society</a:t>
            </a:r>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489B88E0-1D8D-49DF-A95E-3D91D585E0D1}"/>
              </a:ext>
            </a:extLst>
          </p:cNvPr>
          <p:cNvSpPr>
            <a:spLocks noGrp="1"/>
          </p:cNvSpPr>
          <p:nvPr>
            <p:ph type="sldNum" sz="quarter" idx="12"/>
          </p:nvPr>
        </p:nvSpPr>
        <p:spPr/>
        <p:txBody>
          <a:bodyPr/>
          <a:lstStyle/>
          <a:p>
            <a:fld id="{733C2BF9-B3E8-48A2-969B-D140123B169F}" type="slidenum">
              <a:rPr lang="en-US" smtClean="0"/>
              <a:pPr/>
              <a:t>26</a:t>
            </a:fld>
            <a:endParaRPr lang="en-US"/>
          </a:p>
        </p:txBody>
      </p:sp>
    </p:spTree>
    <p:extLst>
      <p:ext uri="{BB962C8B-B14F-4D97-AF65-F5344CB8AC3E}">
        <p14:creationId xmlns:p14="http://schemas.microsoft.com/office/powerpoint/2010/main" val="3196799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What are Ethics…….?</a:t>
            </a:r>
          </a:p>
        </p:txBody>
      </p:sp>
      <p:sp>
        <p:nvSpPr>
          <p:cNvPr id="3" name="Content Placeholder 2"/>
          <p:cNvSpPr>
            <a:spLocks noGrp="1"/>
          </p:cNvSpPr>
          <p:nvPr>
            <p:ph sz="quarter" idx="1"/>
          </p:nvPr>
        </p:nvSpPr>
        <p:spPr>
          <a:xfrm>
            <a:off x="381000" y="1447800"/>
            <a:ext cx="8458200" cy="4572000"/>
          </a:xfrm>
        </p:spPr>
        <p:txBody>
          <a:bodyPr>
            <a:normAutofit/>
          </a:bodyPr>
          <a:lstStyle/>
          <a:p>
            <a:pPr algn="just"/>
            <a:r>
              <a:rPr lang="en-US" dirty="0">
                <a:latin typeface="Times New Roman" pitchFamily="18" charset="0"/>
                <a:cs typeface="Times New Roman" pitchFamily="18" charset="0"/>
              </a:rPr>
              <a:t>The way people behave based on how their beliefs about what is right and wrong influence behavior.</a:t>
            </a:r>
          </a:p>
          <a:p>
            <a:pPr algn="just"/>
            <a:r>
              <a:rPr lang="en-US" dirty="0">
                <a:latin typeface="Times New Roman" pitchFamily="18" charset="0"/>
                <a:cs typeface="Times New Roman" pitchFamily="18" charset="0"/>
              </a:rPr>
              <a:t>Ethics comes from the Greek word ‘Ethos’ meaning character, or what a good person is or does to have a good character</a:t>
            </a:r>
            <a:r>
              <a:rPr lang="en-US" dirty="0"/>
              <a:t>.</a:t>
            </a:r>
          </a:p>
          <a:p>
            <a:pPr algn="just"/>
            <a:endParaRPr lang="en-US" dirty="0"/>
          </a:p>
          <a:p>
            <a:pPr marL="0" indent="0" algn="ctr">
              <a:buNone/>
            </a:pPr>
            <a:r>
              <a:rPr lang="en-US" sz="2600" i="1" dirty="0">
                <a:latin typeface="Times New Roman" pitchFamily="18" charset="0"/>
                <a:cs typeface="Times New Roman" pitchFamily="18" charset="0"/>
              </a:rPr>
              <a:t>Ethics refers to a set of principles of right conduct. You need to decide what is right or what is wrong, what is good and what is evil.</a:t>
            </a:r>
          </a:p>
        </p:txBody>
      </p:sp>
      <p:sp>
        <p:nvSpPr>
          <p:cNvPr id="4" name="Slide Number Placeholder 3">
            <a:extLst>
              <a:ext uri="{FF2B5EF4-FFF2-40B4-BE49-F238E27FC236}">
                <a16:creationId xmlns:a16="http://schemas.microsoft.com/office/drawing/2014/main" id="{7FDED7BB-B921-4543-BF70-AE4DC226F565}"/>
              </a:ext>
            </a:extLst>
          </p:cNvPr>
          <p:cNvSpPr>
            <a:spLocks noGrp="1"/>
          </p:cNvSpPr>
          <p:nvPr>
            <p:ph type="sldNum" sz="quarter" idx="12"/>
          </p:nvPr>
        </p:nvSpPr>
        <p:spPr/>
        <p:txBody>
          <a:bodyPr/>
          <a:lstStyle/>
          <a:p>
            <a:fld id="{733C2BF9-B3E8-48A2-969B-D140123B169F}" type="slidenum">
              <a:rPr lang="en-US" smtClean="0"/>
              <a:pPr/>
              <a:t>3</a:t>
            </a:fld>
            <a:endParaRPr lang="en-US"/>
          </a:p>
        </p:txBody>
      </p:sp>
    </p:spTree>
    <p:extLst>
      <p:ext uri="{BB962C8B-B14F-4D97-AF65-F5344CB8AC3E}">
        <p14:creationId xmlns:p14="http://schemas.microsoft.com/office/powerpoint/2010/main" val="2296748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1143000"/>
          </a:xfrm>
        </p:spPr>
        <p:txBody>
          <a:bodyPr/>
          <a:lstStyle/>
          <a:p>
            <a:r>
              <a:rPr lang="en-US" dirty="0"/>
              <a:t>Our Responsibilities</a:t>
            </a:r>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To accept responsibility in making engineering decisions consistent with the safety, health and welfare of the public, and to disclose promptly factors that might endanger the public or the environment.</a:t>
            </a:r>
          </a:p>
        </p:txBody>
      </p:sp>
      <p:pic>
        <p:nvPicPr>
          <p:cNvPr id="1026" name="Picture 2" descr="C:\Users\Dell\Desktop\decis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124200"/>
            <a:ext cx="7315200" cy="3505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D0E443A-04B9-4230-8B70-A0492F061ECF}"/>
              </a:ext>
            </a:extLst>
          </p:cNvPr>
          <p:cNvSpPr>
            <a:spLocks noGrp="1"/>
          </p:cNvSpPr>
          <p:nvPr>
            <p:ph type="sldNum" sz="quarter" idx="12"/>
          </p:nvPr>
        </p:nvSpPr>
        <p:spPr/>
        <p:txBody>
          <a:bodyPr/>
          <a:lstStyle/>
          <a:p>
            <a:fld id="{733C2BF9-B3E8-48A2-969B-D140123B169F}" type="slidenum">
              <a:rPr lang="en-US" smtClean="0"/>
              <a:pPr/>
              <a:t>4</a:t>
            </a:fld>
            <a:endParaRPr lang="en-US"/>
          </a:p>
        </p:txBody>
      </p:sp>
    </p:spTree>
    <p:extLst>
      <p:ext uri="{BB962C8B-B14F-4D97-AF65-F5344CB8AC3E}">
        <p14:creationId xmlns:p14="http://schemas.microsoft.com/office/powerpoint/2010/main" val="3733227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Responsibilities </a:t>
            </a:r>
            <a:r>
              <a:rPr lang="en-US" dirty="0" err="1"/>
              <a:t>Contd</a:t>
            </a:r>
            <a:r>
              <a:rPr lang="en-US" dirty="0"/>
              <a:t>….</a:t>
            </a:r>
          </a:p>
        </p:txBody>
      </p:sp>
      <p:sp>
        <p:nvSpPr>
          <p:cNvPr id="3" name="Content Placeholder 2"/>
          <p:cNvSpPr>
            <a:spLocks noGrp="1"/>
          </p:cNvSpPr>
          <p:nvPr>
            <p:ph sz="quarter" idx="1"/>
          </p:nvPr>
        </p:nvSpPr>
        <p:spPr/>
        <p:txBody>
          <a:bodyPr>
            <a:normAutofit/>
          </a:bodyPr>
          <a:lstStyle/>
          <a:p>
            <a:pPr algn="just"/>
            <a:r>
              <a:rPr lang="en-US" dirty="0">
                <a:latin typeface="Times New Roman" pitchFamily="18" charset="0"/>
                <a:cs typeface="Times New Roman" pitchFamily="18" charset="0"/>
              </a:rPr>
              <a:t>To avoid real or perceived conflicts of interest whenever possible, and to disclose them to affected parties when they do exist.</a:t>
            </a:r>
          </a:p>
        </p:txBody>
      </p:sp>
      <p:pic>
        <p:nvPicPr>
          <p:cNvPr id="2050" name="Picture 2" descr="C:\Users\Dell\Desktop\conflict of int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200400"/>
            <a:ext cx="7239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A9D0672-245E-454F-AD1A-11F7427337CD}"/>
              </a:ext>
            </a:extLst>
          </p:cNvPr>
          <p:cNvSpPr>
            <a:spLocks noGrp="1"/>
          </p:cNvSpPr>
          <p:nvPr>
            <p:ph type="sldNum" sz="quarter" idx="12"/>
          </p:nvPr>
        </p:nvSpPr>
        <p:spPr/>
        <p:txBody>
          <a:bodyPr/>
          <a:lstStyle/>
          <a:p>
            <a:fld id="{733C2BF9-B3E8-48A2-969B-D140123B169F}" type="slidenum">
              <a:rPr lang="en-US" smtClean="0"/>
              <a:pPr/>
              <a:t>5</a:t>
            </a:fld>
            <a:endParaRPr lang="en-US"/>
          </a:p>
        </p:txBody>
      </p:sp>
    </p:spTree>
    <p:extLst>
      <p:ext uri="{BB962C8B-B14F-4D97-AF65-F5344CB8AC3E}">
        <p14:creationId xmlns:p14="http://schemas.microsoft.com/office/powerpoint/2010/main" val="3843093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Responsibilities </a:t>
            </a:r>
            <a:r>
              <a:rPr lang="en-US" dirty="0" err="1"/>
              <a:t>Contd</a:t>
            </a:r>
            <a:r>
              <a:rPr lang="en-US" dirty="0"/>
              <a:t>….</a:t>
            </a:r>
          </a:p>
        </p:txBody>
      </p:sp>
      <p:sp>
        <p:nvSpPr>
          <p:cNvPr id="3" name="Content Placeholder 2"/>
          <p:cNvSpPr>
            <a:spLocks noGrp="1"/>
          </p:cNvSpPr>
          <p:nvPr>
            <p:ph sz="quarter" idx="1"/>
          </p:nvPr>
        </p:nvSpPr>
        <p:spPr/>
        <p:txBody>
          <a:bodyPr>
            <a:normAutofit/>
          </a:bodyPr>
          <a:lstStyle/>
          <a:p>
            <a:r>
              <a:rPr lang="en-US" dirty="0">
                <a:latin typeface="Times New Roman" pitchFamily="18" charset="0"/>
                <a:cs typeface="Times New Roman" pitchFamily="18" charset="0"/>
              </a:rPr>
              <a:t>To be honest and realistic in stating claims or estimates based on available data.</a:t>
            </a:r>
          </a:p>
          <a:p>
            <a:pPr marL="0"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To reject bribery in all its forms.</a:t>
            </a:r>
          </a:p>
          <a:p>
            <a:pPr marL="0" indent="0">
              <a:buNone/>
            </a:pPr>
            <a:endParaRPr lang="en-US" dirty="0">
              <a:latin typeface="Times New Roman" pitchFamily="18" charset="0"/>
              <a:cs typeface="Times New Roman" pitchFamily="18" charset="0"/>
            </a:endParaRPr>
          </a:p>
        </p:txBody>
      </p:sp>
      <p:pic>
        <p:nvPicPr>
          <p:cNvPr id="3074" name="Picture 2" descr="C:\Users\Dell\Desktop\bribe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505200"/>
            <a:ext cx="6781800" cy="26289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34E6B95-7F8F-4BC5-B562-DA890373A0BD}"/>
              </a:ext>
            </a:extLst>
          </p:cNvPr>
          <p:cNvSpPr>
            <a:spLocks noGrp="1"/>
          </p:cNvSpPr>
          <p:nvPr>
            <p:ph type="sldNum" sz="quarter" idx="12"/>
          </p:nvPr>
        </p:nvSpPr>
        <p:spPr/>
        <p:txBody>
          <a:bodyPr/>
          <a:lstStyle/>
          <a:p>
            <a:fld id="{733C2BF9-B3E8-48A2-969B-D140123B169F}" type="slidenum">
              <a:rPr lang="en-US" smtClean="0"/>
              <a:pPr/>
              <a:t>6</a:t>
            </a:fld>
            <a:endParaRPr lang="en-US"/>
          </a:p>
        </p:txBody>
      </p:sp>
    </p:spTree>
    <p:extLst>
      <p:ext uri="{BB962C8B-B14F-4D97-AF65-F5344CB8AC3E}">
        <p14:creationId xmlns:p14="http://schemas.microsoft.com/office/powerpoint/2010/main" val="3853397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600200"/>
            <a:ext cx="8153400" cy="4419600"/>
          </a:xfrm>
        </p:spPr>
        <p:txBody>
          <a:bodyPr>
            <a:normAutofit/>
          </a:bodyPr>
          <a:lstStyle/>
          <a:p>
            <a:pPr algn="just"/>
            <a:r>
              <a:rPr lang="en-US" dirty="0">
                <a:latin typeface="Times New Roman" pitchFamily="18" charset="0"/>
                <a:cs typeface="Times New Roman" pitchFamily="18" charset="0"/>
              </a:rPr>
              <a:t>To improve the understanding of technology, its appropriate application, and potential consequences.</a:t>
            </a:r>
          </a:p>
          <a:p>
            <a:pPr algn="just"/>
            <a:endParaRPr lang="en-US" dirty="0">
              <a:latin typeface="Times New Roman" pitchFamily="18" charset="0"/>
              <a:cs typeface="Times New Roman" pitchFamily="18" charset="0"/>
            </a:endParaRPr>
          </a:p>
          <a:p>
            <a:pPr marL="0" indent="0" algn="just">
              <a:buNone/>
            </a:pPr>
            <a:endParaRPr lang="en-US" b="1" dirty="0">
              <a:latin typeface="Times New Roman" pitchFamily="18" charset="0"/>
              <a:cs typeface="Times New Roman" pitchFamily="18" charset="0"/>
            </a:endParaRPr>
          </a:p>
        </p:txBody>
      </p:sp>
      <p:sp>
        <p:nvSpPr>
          <p:cNvPr id="4" name="Title 1"/>
          <p:cNvSpPr>
            <a:spLocks noGrp="1"/>
          </p:cNvSpPr>
          <p:nvPr>
            <p:ph type="title"/>
          </p:nvPr>
        </p:nvSpPr>
        <p:spPr>
          <a:xfrm>
            <a:off x="914400" y="274638"/>
            <a:ext cx="7772400" cy="1143000"/>
          </a:xfrm>
        </p:spPr>
        <p:txBody>
          <a:bodyPr/>
          <a:lstStyle/>
          <a:p>
            <a:r>
              <a:rPr lang="en-US" dirty="0"/>
              <a:t>Our Responsibilities </a:t>
            </a:r>
            <a:r>
              <a:rPr lang="en-US" dirty="0" err="1"/>
              <a:t>Contd</a:t>
            </a:r>
            <a:r>
              <a:rPr lang="en-US" dirty="0"/>
              <a:t>….</a:t>
            </a:r>
          </a:p>
        </p:txBody>
      </p:sp>
      <p:pic>
        <p:nvPicPr>
          <p:cNvPr id="4099" name="Picture 3" descr="C:\Users\Dell\Desktop\learing_results_page_ima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48000"/>
            <a:ext cx="5891981" cy="282632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85764F2-A761-49F2-BAA8-C953FE43A68D}"/>
              </a:ext>
            </a:extLst>
          </p:cNvPr>
          <p:cNvSpPr>
            <a:spLocks noGrp="1"/>
          </p:cNvSpPr>
          <p:nvPr>
            <p:ph type="sldNum" sz="quarter" idx="12"/>
          </p:nvPr>
        </p:nvSpPr>
        <p:spPr/>
        <p:txBody>
          <a:bodyPr/>
          <a:lstStyle/>
          <a:p>
            <a:fld id="{733C2BF9-B3E8-48A2-969B-D140123B169F}" type="slidenum">
              <a:rPr lang="en-US" smtClean="0"/>
              <a:pPr/>
              <a:t>7</a:t>
            </a:fld>
            <a:endParaRPr lang="en-US"/>
          </a:p>
        </p:txBody>
      </p:sp>
    </p:spTree>
    <p:extLst>
      <p:ext uri="{BB962C8B-B14F-4D97-AF65-F5344CB8AC3E}">
        <p14:creationId xmlns:p14="http://schemas.microsoft.com/office/powerpoint/2010/main" val="3884686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Responsibilities </a:t>
            </a:r>
            <a:r>
              <a:rPr lang="en-US" dirty="0" err="1"/>
              <a:t>Contd</a:t>
            </a:r>
            <a:r>
              <a:rPr lang="en-US" dirty="0"/>
              <a:t>….</a:t>
            </a:r>
          </a:p>
        </p:txBody>
      </p:sp>
      <p:sp>
        <p:nvSpPr>
          <p:cNvPr id="3" name="Content Placeholder 2"/>
          <p:cNvSpPr>
            <a:spLocks noGrp="1"/>
          </p:cNvSpPr>
          <p:nvPr>
            <p:ph sz="quarter" idx="1"/>
          </p:nvPr>
        </p:nvSpPr>
        <p:spPr>
          <a:xfrm>
            <a:off x="304800" y="1447800"/>
            <a:ext cx="8610600" cy="4572000"/>
          </a:xfrm>
        </p:spPr>
        <p:txBody>
          <a:bodyPr>
            <a:normAutofit/>
          </a:bodyPr>
          <a:lstStyle/>
          <a:p>
            <a:pPr algn="just"/>
            <a:r>
              <a:rPr lang="en-US" dirty="0">
                <a:latin typeface="Times New Roman" pitchFamily="18" charset="0"/>
                <a:cs typeface="Times New Roman" pitchFamily="18" charset="0"/>
              </a:rPr>
              <a:t>To maintain and improve our technical competence and to undertake technological tasks for others only if qualified by training or experience, or after full disclosure of limitations.</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5122" name="Picture 2" descr="C:\Users\Dell\Desktop\competence-300x2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733800"/>
            <a:ext cx="3781168"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8C73E79-0855-4387-A893-EA14610EC0D6}"/>
              </a:ext>
            </a:extLst>
          </p:cNvPr>
          <p:cNvSpPr>
            <a:spLocks noGrp="1"/>
          </p:cNvSpPr>
          <p:nvPr>
            <p:ph type="sldNum" sz="quarter" idx="12"/>
          </p:nvPr>
        </p:nvSpPr>
        <p:spPr/>
        <p:txBody>
          <a:bodyPr/>
          <a:lstStyle/>
          <a:p>
            <a:fld id="{733C2BF9-B3E8-48A2-969B-D140123B169F}" type="slidenum">
              <a:rPr lang="en-US" smtClean="0"/>
              <a:pPr/>
              <a:t>8</a:t>
            </a:fld>
            <a:endParaRPr lang="en-US"/>
          </a:p>
        </p:txBody>
      </p:sp>
    </p:spTree>
    <p:extLst>
      <p:ext uri="{BB962C8B-B14F-4D97-AF65-F5344CB8AC3E}">
        <p14:creationId xmlns:p14="http://schemas.microsoft.com/office/powerpoint/2010/main" val="3493177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Responsibilities </a:t>
            </a:r>
            <a:r>
              <a:rPr lang="en-US" dirty="0" err="1"/>
              <a:t>Contd</a:t>
            </a:r>
            <a:r>
              <a:rPr lang="en-US" dirty="0"/>
              <a:t>….</a:t>
            </a:r>
          </a:p>
        </p:txBody>
      </p:sp>
      <p:sp>
        <p:nvSpPr>
          <p:cNvPr id="3" name="Content Placeholder 2"/>
          <p:cNvSpPr>
            <a:spLocks noGrp="1"/>
          </p:cNvSpPr>
          <p:nvPr>
            <p:ph sz="quarter" idx="1"/>
          </p:nvPr>
        </p:nvSpPr>
        <p:spPr>
          <a:xfrm>
            <a:off x="381000" y="1447800"/>
            <a:ext cx="8305800" cy="4572000"/>
          </a:xfrm>
        </p:spPr>
        <p:txBody>
          <a:bodyPr>
            <a:normAutofit/>
          </a:bodyPr>
          <a:lstStyle/>
          <a:p>
            <a:pPr algn="just"/>
            <a:r>
              <a:rPr lang="en-US" dirty="0">
                <a:latin typeface="Times New Roman" pitchFamily="18" charset="0"/>
                <a:cs typeface="Times New Roman" pitchFamily="18" charset="0"/>
              </a:rPr>
              <a:t>To seek, accept, and offer honest criticism of technical work, to acknowledge and correct errors, and to credit properly the contributions of others.</a:t>
            </a:r>
          </a:p>
          <a:p>
            <a:pPr marL="0" indent="0" algn="just">
              <a:buNone/>
            </a:pPr>
            <a:endParaRPr lang="en-US" dirty="0">
              <a:latin typeface="Times New Roman" pitchFamily="18" charset="0"/>
              <a:cs typeface="Times New Roman" pitchFamily="18" charset="0"/>
            </a:endParaRPr>
          </a:p>
          <a:p>
            <a:pPr marL="0" indent="0" algn="just">
              <a:buNone/>
            </a:pPr>
            <a:endParaRPr lang="en-US" b="1" dirty="0">
              <a:latin typeface="Times New Roman" pitchFamily="18" charset="0"/>
              <a:cs typeface="Times New Roman" pitchFamily="18" charset="0"/>
            </a:endParaRPr>
          </a:p>
        </p:txBody>
      </p:sp>
      <p:pic>
        <p:nvPicPr>
          <p:cNvPr id="6146" name="Picture 2" descr="C:\Users\Dell\Desktop\crit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3048000"/>
            <a:ext cx="2144805" cy="22098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7AE647A-B019-41D2-AB89-912BA3230804}"/>
              </a:ext>
            </a:extLst>
          </p:cNvPr>
          <p:cNvSpPr>
            <a:spLocks noGrp="1"/>
          </p:cNvSpPr>
          <p:nvPr>
            <p:ph type="sldNum" sz="quarter" idx="12"/>
          </p:nvPr>
        </p:nvSpPr>
        <p:spPr/>
        <p:txBody>
          <a:bodyPr/>
          <a:lstStyle/>
          <a:p>
            <a:fld id="{733C2BF9-B3E8-48A2-969B-D140123B169F}" type="slidenum">
              <a:rPr lang="en-US" smtClean="0"/>
              <a:pPr/>
              <a:t>9</a:t>
            </a:fld>
            <a:endParaRPr lang="en-US"/>
          </a:p>
        </p:txBody>
      </p:sp>
    </p:spTree>
    <p:extLst>
      <p:ext uri="{BB962C8B-B14F-4D97-AF65-F5344CB8AC3E}">
        <p14:creationId xmlns:p14="http://schemas.microsoft.com/office/powerpoint/2010/main" val="3680578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270</TotalTime>
  <Words>1809</Words>
  <Application>Microsoft Office PowerPoint</Application>
  <PresentationFormat>On-screen Show (4:3)</PresentationFormat>
  <Paragraphs>123</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Calibri</vt:lpstr>
      <vt:lpstr>Franklin Gothic Book</vt:lpstr>
      <vt:lpstr>Perpetua</vt:lpstr>
      <vt:lpstr>Times New Roman</vt:lpstr>
      <vt:lpstr>Wingdings</vt:lpstr>
      <vt:lpstr>Wingdings 2</vt:lpstr>
      <vt:lpstr>Equity</vt:lpstr>
      <vt:lpstr>IEEE Code of Ethics</vt:lpstr>
      <vt:lpstr>IEEE: Institute of Electrical and Electronics Engineering</vt:lpstr>
      <vt:lpstr>What are Ethics…….?</vt:lpstr>
      <vt:lpstr>Our Responsibilities</vt:lpstr>
      <vt:lpstr>Our Responsibilities Contd….</vt:lpstr>
      <vt:lpstr>Our Responsibilities Contd….</vt:lpstr>
      <vt:lpstr>Our Responsibilities Contd….</vt:lpstr>
      <vt:lpstr>Our Responsibilities Contd….</vt:lpstr>
      <vt:lpstr>Our Responsibilities Contd….</vt:lpstr>
      <vt:lpstr>Our Responsibilities Contd….</vt:lpstr>
      <vt:lpstr>Our Responsibilities Contd….</vt:lpstr>
      <vt:lpstr>Our Responsibilities Contd….</vt:lpstr>
      <vt:lpstr>Women in Engineering</vt:lpstr>
      <vt:lpstr>Introduction</vt:lpstr>
      <vt:lpstr>Statistics about lack of women in Engineering</vt:lpstr>
      <vt:lpstr>Table-1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are employers so often against hiring women engineers?</vt:lpstr>
      <vt:lpstr>What Brings Women to Engineering?</vt:lpstr>
      <vt:lpstr>Why do Women Turn their Backs on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Code of Ethics</dc:title>
  <dc:creator>Dell</dc:creator>
  <cp:lastModifiedBy>Manwinder Singh</cp:lastModifiedBy>
  <cp:revision>21</cp:revision>
  <dcterms:created xsi:type="dcterms:W3CDTF">2018-07-17T05:31:11Z</dcterms:created>
  <dcterms:modified xsi:type="dcterms:W3CDTF">2022-07-31T17:35:26Z</dcterms:modified>
</cp:coreProperties>
</file>