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357" r:id="rId2"/>
    <p:sldId id="318" r:id="rId3"/>
    <p:sldId id="356" r:id="rId4"/>
    <p:sldId id="257" r:id="rId5"/>
    <p:sldId id="321" r:id="rId6"/>
    <p:sldId id="322" r:id="rId7"/>
    <p:sldId id="359" r:id="rId8"/>
    <p:sldId id="362" r:id="rId9"/>
    <p:sldId id="323" r:id="rId10"/>
    <p:sldId id="325" r:id="rId11"/>
    <p:sldId id="326" r:id="rId12"/>
    <p:sldId id="327" r:id="rId13"/>
    <p:sldId id="328" r:id="rId14"/>
    <p:sldId id="329" r:id="rId15"/>
    <p:sldId id="330" r:id="rId16"/>
    <p:sldId id="331" r:id="rId17"/>
    <p:sldId id="332" r:id="rId18"/>
    <p:sldId id="333" r:id="rId19"/>
    <p:sldId id="334" r:id="rId20"/>
    <p:sldId id="336" r:id="rId21"/>
    <p:sldId id="339" r:id="rId22"/>
    <p:sldId id="340" r:id="rId23"/>
    <p:sldId id="341" r:id="rId24"/>
    <p:sldId id="342" r:id="rId25"/>
    <p:sldId id="343" r:id="rId26"/>
    <p:sldId id="344" r:id="rId27"/>
    <p:sldId id="346" r:id="rId28"/>
    <p:sldId id="347" r:id="rId29"/>
    <p:sldId id="348" r:id="rId30"/>
    <p:sldId id="349" r:id="rId31"/>
    <p:sldId id="350" r:id="rId32"/>
    <p:sldId id="351" r:id="rId33"/>
    <p:sldId id="352" r:id="rId34"/>
    <p:sldId id="353" r:id="rId35"/>
    <p:sldId id="354" r:id="rId36"/>
    <p:sldId id="360" r:id="rId37"/>
    <p:sldId id="319" r:id="rId38"/>
    <p:sldId id="358" r:id="rId39"/>
    <p:sldId id="258" r:id="rId40"/>
    <p:sldId id="259" r:id="rId41"/>
    <p:sldId id="260" r:id="rId42"/>
    <p:sldId id="261" r:id="rId43"/>
    <p:sldId id="263" r:id="rId44"/>
    <p:sldId id="264" r:id="rId45"/>
    <p:sldId id="265" r:id="rId46"/>
    <p:sldId id="361" r:id="rId47"/>
    <p:sldId id="272" r:id="rId48"/>
    <p:sldId id="269" r:id="rId49"/>
    <p:sldId id="266" r:id="rId50"/>
    <p:sldId id="273" r:id="rId51"/>
    <p:sldId id="267"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225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225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3CBA1B0-C3D8-4CC4-A282-E866A642ABB3}" type="slidenum">
              <a:rPr lang="en-US" altLang="en-US"/>
              <a:pPr/>
              <a:t>‹#›</a:t>
            </a:fld>
            <a:endParaRPr lang="en-US" altLang="en-US"/>
          </a:p>
        </p:txBody>
      </p:sp>
    </p:spTree>
    <p:extLst>
      <p:ext uri="{BB962C8B-B14F-4D97-AF65-F5344CB8AC3E}">
        <p14:creationId xmlns:p14="http://schemas.microsoft.com/office/powerpoint/2010/main" val="9779274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164909A-ED0F-411B-969A-A747F792A7BF}" type="slidenum">
              <a:rPr lang="en-US" altLang="en-US"/>
              <a:pPr/>
              <a:t>‹#›</a:t>
            </a:fld>
            <a:endParaRPr lang="en-US" altLang="en-US"/>
          </a:p>
        </p:txBody>
      </p:sp>
    </p:spTree>
    <p:extLst>
      <p:ext uri="{BB962C8B-B14F-4D97-AF65-F5344CB8AC3E}">
        <p14:creationId xmlns:p14="http://schemas.microsoft.com/office/powerpoint/2010/main" val="19922863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AC85197-45CF-4A50-9D33-A4B4E33A8618}"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xfrm>
            <a:off x="1144588" y="685800"/>
            <a:ext cx="4570412" cy="3427413"/>
          </a:xfrm>
          <a:ln w="12700" cap="flat"/>
        </p:spPr>
      </p:sp>
      <p:sp>
        <p:nvSpPr>
          <p:cNvPr id="37892" name="Rectangle 3"/>
          <p:cNvSpPr>
            <a:spLocks noGrp="1" noChangeArrowheads="1"/>
          </p:cNvSpPr>
          <p:nvPr>
            <p:ph type="body" idx="1"/>
          </p:nvPr>
        </p:nvSpPr>
        <p:spPr>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eaLnBrk="1" hangingPunct="1"/>
            <a:endParaRPr lang="en-US" altLang="en-US"/>
          </a:p>
        </p:txBody>
      </p:sp>
    </p:spTree>
    <p:extLst>
      <p:ext uri="{BB962C8B-B14F-4D97-AF65-F5344CB8AC3E}">
        <p14:creationId xmlns:p14="http://schemas.microsoft.com/office/powerpoint/2010/main" val="3240363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lstStyle/>
          <a:p>
            <a:endParaRPr lang="en-US" altLang="en-US">
              <a:latin typeface="Arial" panose="020B0604020202020204" pitchFamily="34" charset="0"/>
            </a:endParaRPr>
          </a:p>
        </p:txBody>
      </p:sp>
    </p:spTree>
    <p:extLst>
      <p:ext uri="{BB962C8B-B14F-4D97-AF65-F5344CB8AC3E}">
        <p14:creationId xmlns:p14="http://schemas.microsoft.com/office/powerpoint/2010/main" val="3654791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D237E31-4278-450D-A250-6E52D878ED1A}" type="slidenum">
              <a:rPr lang="en-US" altLang="en-US"/>
              <a:pPr eaLnBrk="1" hangingPunct="1"/>
              <a:t>5</a:t>
            </a:fld>
            <a:endParaRPr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Tree>
    <p:extLst>
      <p:ext uri="{BB962C8B-B14F-4D97-AF65-F5344CB8AC3E}">
        <p14:creationId xmlns:p14="http://schemas.microsoft.com/office/powerpoint/2010/main" val="3762563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FF7C9E9-FBDC-4255-A1F0-2051E335A243}" type="slidenum">
              <a:rPr lang="en-US" altLang="en-US"/>
              <a:pPr eaLnBrk="1" hangingPunct="1"/>
              <a:t>6</a:t>
            </a:fld>
            <a:endParaRPr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Tree>
    <p:extLst>
      <p:ext uri="{BB962C8B-B14F-4D97-AF65-F5344CB8AC3E}">
        <p14:creationId xmlns:p14="http://schemas.microsoft.com/office/powerpoint/2010/main" val="2947046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D263547-B1D3-49F8-9BC6-28D9E2030398}" type="slidenum">
              <a:rPr lang="en-US" altLang="en-US"/>
              <a:pPr eaLnBrk="1" hangingPunct="1"/>
              <a:t>9</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570914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64909A-ED0F-411B-969A-A747F792A7BF}" type="slidenum">
              <a:rPr lang="en-US" altLang="en-US" smtClean="0"/>
              <a:pPr/>
              <a:t>19</a:t>
            </a:fld>
            <a:endParaRPr lang="en-US" altLang="en-US"/>
          </a:p>
        </p:txBody>
      </p:sp>
    </p:spTree>
    <p:extLst>
      <p:ext uri="{BB962C8B-B14F-4D97-AF65-F5344CB8AC3E}">
        <p14:creationId xmlns:p14="http://schemas.microsoft.com/office/powerpoint/2010/main" val="1566607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BF75853-9BB0-4602-96D9-63BEDBA2D11D}" type="slidenum">
              <a:rPr lang="en-US" altLang="en-US"/>
              <a:pPr eaLnBrk="1" hangingPunct="1"/>
              <a:t>38</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248072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15B3E18-C33F-44FA-AF68-D25A6B21E8B7}" type="slidenum">
              <a:rPr lang="en-US" altLang="en-US"/>
              <a:pPr/>
              <a:t>‹#›</a:t>
            </a:fld>
            <a:endParaRPr lang="en-US" altLang="en-US"/>
          </a:p>
        </p:txBody>
      </p:sp>
    </p:spTree>
    <p:extLst>
      <p:ext uri="{BB962C8B-B14F-4D97-AF65-F5344CB8AC3E}">
        <p14:creationId xmlns:p14="http://schemas.microsoft.com/office/powerpoint/2010/main" val="1650985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908CE94-C0E1-4BB9-8E0F-99A3BE0AF448}" type="slidenum">
              <a:rPr lang="en-US" altLang="en-US"/>
              <a:pPr/>
              <a:t>‹#›</a:t>
            </a:fld>
            <a:endParaRPr lang="en-US" altLang="en-US"/>
          </a:p>
        </p:txBody>
      </p:sp>
    </p:spTree>
    <p:extLst>
      <p:ext uri="{BB962C8B-B14F-4D97-AF65-F5344CB8AC3E}">
        <p14:creationId xmlns:p14="http://schemas.microsoft.com/office/powerpoint/2010/main" val="3002017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3940F02-4ADA-455E-B386-A8076B271F25}" type="slidenum">
              <a:rPr lang="en-US" altLang="en-US"/>
              <a:pPr/>
              <a:t>‹#›</a:t>
            </a:fld>
            <a:endParaRPr lang="en-US" altLang="en-US"/>
          </a:p>
        </p:txBody>
      </p:sp>
    </p:spTree>
    <p:extLst>
      <p:ext uri="{BB962C8B-B14F-4D97-AF65-F5344CB8AC3E}">
        <p14:creationId xmlns:p14="http://schemas.microsoft.com/office/powerpoint/2010/main" val="1098233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1C51068-D7E6-41C3-B0F0-3A444B2089BB}" type="slidenum">
              <a:rPr lang="en-US" altLang="en-US"/>
              <a:pPr/>
              <a:t>‹#›</a:t>
            </a:fld>
            <a:endParaRPr lang="en-US" altLang="en-US"/>
          </a:p>
        </p:txBody>
      </p:sp>
    </p:spTree>
    <p:extLst>
      <p:ext uri="{BB962C8B-B14F-4D97-AF65-F5344CB8AC3E}">
        <p14:creationId xmlns:p14="http://schemas.microsoft.com/office/powerpoint/2010/main" val="182780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D7E4ACC-C035-462D-80E0-1D4F8399D919}" type="slidenum">
              <a:rPr lang="en-US" altLang="en-US"/>
              <a:pPr/>
              <a:t>‹#›</a:t>
            </a:fld>
            <a:endParaRPr lang="en-US" altLang="en-US"/>
          </a:p>
        </p:txBody>
      </p:sp>
    </p:spTree>
    <p:extLst>
      <p:ext uri="{BB962C8B-B14F-4D97-AF65-F5344CB8AC3E}">
        <p14:creationId xmlns:p14="http://schemas.microsoft.com/office/powerpoint/2010/main" val="1603530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3F71D22-C6EC-495C-B8BA-1FA60A8BBC97}" type="slidenum">
              <a:rPr lang="en-US" altLang="en-US"/>
              <a:pPr/>
              <a:t>‹#›</a:t>
            </a:fld>
            <a:endParaRPr lang="en-US" altLang="en-US"/>
          </a:p>
        </p:txBody>
      </p:sp>
    </p:spTree>
    <p:extLst>
      <p:ext uri="{BB962C8B-B14F-4D97-AF65-F5344CB8AC3E}">
        <p14:creationId xmlns:p14="http://schemas.microsoft.com/office/powerpoint/2010/main" val="1365017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A0D8548F-CD01-41DB-BF78-1198E782D48B}" type="slidenum">
              <a:rPr lang="en-US" altLang="en-US"/>
              <a:pPr/>
              <a:t>‹#›</a:t>
            </a:fld>
            <a:endParaRPr lang="en-US" altLang="en-US"/>
          </a:p>
        </p:txBody>
      </p:sp>
    </p:spTree>
    <p:extLst>
      <p:ext uri="{BB962C8B-B14F-4D97-AF65-F5344CB8AC3E}">
        <p14:creationId xmlns:p14="http://schemas.microsoft.com/office/powerpoint/2010/main" val="1333113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FB07E652-BC18-4D64-A0C1-DA543485E60B}" type="slidenum">
              <a:rPr lang="en-US" altLang="en-US"/>
              <a:pPr/>
              <a:t>‹#›</a:t>
            </a:fld>
            <a:endParaRPr lang="en-US" altLang="en-US"/>
          </a:p>
        </p:txBody>
      </p:sp>
    </p:spTree>
    <p:extLst>
      <p:ext uri="{BB962C8B-B14F-4D97-AF65-F5344CB8AC3E}">
        <p14:creationId xmlns:p14="http://schemas.microsoft.com/office/powerpoint/2010/main" val="3785921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C877F205-25EF-4B97-91F7-E6B29081ADE2}" type="slidenum">
              <a:rPr lang="en-US" altLang="en-US"/>
              <a:pPr/>
              <a:t>‹#›</a:t>
            </a:fld>
            <a:endParaRPr lang="en-US" altLang="en-US"/>
          </a:p>
        </p:txBody>
      </p:sp>
    </p:spTree>
    <p:extLst>
      <p:ext uri="{BB962C8B-B14F-4D97-AF65-F5344CB8AC3E}">
        <p14:creationId xmlns:p14="http://schemas.microsoft.com/office/powerpoint/2010/main" val="2158211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CF506FD-0326-4517-AB41-23EB7EB79EF7}" type="slidenum">
              <a:rPr lang="en-US" altLang="en-US"/>
              <a:pPr/>
              <a:t>‹#›</a:t>
            </a:fld>
            <a:endParaRPr lang="en-US" altLang="en-US"/>
          </a:p>
        </p:txBody>
      </p:sp>
    </p:spTree>
    <p:extLst>
      <p:ext uri="{BB962C8B-B14F-4D97-AF65-F5344CB8AC3E}">
        <p14:creationId xmlns:p14="http://schemas.microsoft.com/office/powerpoint/2010/main" val="34040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6FB8C88-68F9-41A9-B716-3BAC76EF1FF7}" type="slidenum">
              <a:rPr lang="en-US" altLang="en-US"/>
              <a:pPr/>
              <a:t>‹#›</a:t>
            </a:fld>
            <a:endParaRPr lang="en-US" altLang="en-US"/>
          </a:p>
        </p:txBody>
      </p:sp>
    </p:spTree>
    <p:extLst>
      <p:ext uri="{BB962C8B-B14F-4D97-AF65-F5344CB8AC3E}">
        <p14:creationId xmlns:p14="http://schemas.microsoft.com/office/powerpoint/2010/main" val="3392979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E0FDA60-58E9-47F2-9197-E7BFD5B4D883}" type="slidenum">
              <a:rPr lang="en-US" altLang="en-US"/>
              <a:pPr/>
              <a:t>‹#›</a:t>
            </a:fld>
            <a:endParaRPr lang="en-US" altLang="en-US"/>
          </a:p>
        </p:txBody>
      </p:sp>
      <p:pic>
        <p:nvPicPr>
          <p:cNvPr id="1031" name="Picture 7"/>
          <p:cNvPicPr>
            <a:picLocks noChangeAspect="1" noChangeArrowheads="1"/>
          </p:cNvPicPr>
          <p:nvPr userDrawn="1"/>
        </p:nvPicPr>
        <p:blipFill>
          <a:blip r:embed="rId13">
            <a:clrChange>
              <a:clrFrom>
                <a:srgbClr val="FFFFFF"/>
              </a:clrFrom>
              <a:clrTo>
                <a:srgbClr val="FFFFFF">
                  <a:alpha val="0"/>
                </a:srgbClr>
              </a:clrTo>
            </a:clrChange>
            <a:lum bright="82000" contrast="-40000"/>
            <a:extLst>
              <a:ext uri="{28A0092B-C50C-407E-A947-70E740481C1C}">
                <a14:useLocalDpi xmlns:a14="http://schemas.microsoft.com/office/drawing/2010/main" val="0"/>
              </a:ext>
            </a:extLst>
          </a:blip>
          <a:srcRect/>
          <a:stretch>
            <a:fillRect/>
          </a:stretch>
        </p:blipFill>
        <p:spPr bwMode="auto">
          <a:xfrm>
            <a:off x="228600" y="990600"/>
            <a:ext cx="87630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sndAc>
      <p:endSnd/>
    </p:sndAc>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0SS0B9lY30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www.ipindia.nic.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6"/>
          <p:cNvSpPr>
            <a:spLocks noGrp="1" noChangeArrowheads="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3A639D3-AF2F-4BE5-BEBE-8E402672D0D2}" type="slidenum">
              <a:rPr lang="en-US" altLang="en-US">
                <a:solidFill>
                  <a:srgbClr val="B5A788"/>
                </a:solidFill>
              </a:rPr>
              <a:pPr/>
              <a:t>1</a:t>
            </a:fld>
            <a:endParaRPr lang="en-US" altLang="en-US">
              <a:solidFill>
                <a:srgbClr val="B5A788"/>
              </a:solidFill>
            </a:endParaRPr>
          </a:p>
        </p:txBody>
      </p:sp>
      <p:sp>
        <p:nvSpPr>
          <p:cNvPr id="13316" name="Rectangle 3"/>
          <p:cNvSpPr>
            <a:spLocks noChangeArrowheads="1"/>
          </p:cNvSpPr>
          <p:nvPr/>
        </p:nvSpPr>
        <p:spPr bwMode="auto">
          <a:xfrm>
            <a:off x="7985125" y="6061075"/>
            <a:ext cx="26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olidFill>
                  <a:schemeClr val="bg1"/>
                </a:solidFill>
                <a:latin typeface="Times New Roman" panose="02020603050405020304" pitchFamily="18" charset="0"/>
              </a:rPr>
              <a:t>.</a:t>
            </a:r>
          </a:p>
        </p:txBody>
      </p:sp>
      <p:sp>
        <p:nvSpPr>
          <p:cNvPr id="4" name="Rectangle 3"/>
          <p:cNvSpPr/>
          <p:nvPr/>
        </p:nvSpPr>
        <p:spPr>
          <a:xfrm>
            <a:off x="990600" y="838200"/>
            <a:ext cx="7924800" cy="4708981"/>
          </a:xfrm>
          <a:prstGeom prst="rect">
            <a:avLst/>
          </a:prstGeom>
        </p:spPr>
        <p:txBody>
          <a:bodyPr wrap="square">
            <a:spAutoFit/>
          </a:bodyPr>
          <a:lstStyle/>
          <a:p>
            <a:r>
              <a:rPr lang="en-US" sz="2800" b="1" i="0" u="none" strike="noStrike" baseline="0" dirty="0">
                <a:solidFill>
                  <a:srgbClr val="C00000"/>
                </a:solidFill>
                <a:latin typeface="Cambria" panose="02040503050406030204" pitchFamily="18" charset="0"/>
                <a:ea typeface="Cambria" panose="02040503050406030204" pitchFamily="18" charset="0"/>
              </a:rPr>
              <a:t>In this presentation:</a:t>
            </a:r>
          </a:p>
          <a:p>
            <a:endParaRPr lang="en-US" sz="2200" b="1" i="0" u="none" strike="noStrike" baseline="0" dirty="0">
              <a:latin typeface="Cambria" panose="02040503050406030204" pitchFamily="18" charset="0"/>
              <a:ea typeface="Cambria" panose="02040503050406030204" pitchFamily="18" charset="0"/>
            </a:endParaRPr>
          </a:p>
          <a:p>
            <a:r>
              <a:rPr lang="en-US" sz="3200" b="1" i="0" u="none" strike="noStrike" baseline="0" dirty="0">
                <a:latin typeface="Cambria" panose="02040503050406030204" pitchFamily="18" charset="0"/>
                <a:ea typeface="Cambria" panose="02040503050406030204" pitchFamily="18" charset="0"/>
              </a:rPr>
              <a:t>Intellectual Property Rights </a:t>
            </a:r>
            <a:r>
              <a:rPr lang="en-US" sz="3200" b="0" i="0" u="none" strike="noStrike" baseline="0" dirty="0">
                <a:latin typeface="Cambria" panose="02040503050406030204" pitchFamily="18" charset="0"/>
                <a:ea typeface="Cambria" panose="02040503050406030204" pitchFamily="18" charset="0"/>
              </a:rPr>
              <a:t>:</a:t>
            </a:r>
          </a:p>
          <a:p>
            <a:r>
              <a:rPr lang="en-US" sz="2200" b="0" i="0" u="none" strike="noStrike" baseline="0" dirty="0">
                <a:latin typeface="Cambria" panose="02040503050406030204" pitchFamily="18" charset="0"/>
                <a:ea typeface="Cambria" panose="02040503050406030204" pitchFamily="18" charset="0"/>
              </a:rPr>
              <a:t> </a:t>
            </a:r>
          </a:p>
          <a:p>
            <a:pPr marL="514350" indent="-514350" algn="just">
              <a:buFont typeface="+mj-lt"/>
              <a:buAutoNum type="arabicPeriod"/>
            </a:pPr>
            <a:r>
              <a:rPr lang="en-US" sz="2800" b="0" i="0" u="none" strike="noStrike" baseline="0" dirty="0">
                <a:latin typeface="Cambria" panose="02040503050406030204" pitchFamily="18" charset="0"/>
                <a:ea typeface="Cambria" panose="02040503050406030204" pitchFamily="18" charset="0"/>
              </a:rPr>
              <a:t>Framework of IP Administration,</a:t>
            </a:r>
          </a:p>
          <a:p>
            <a:pPr marL="514350" indent="-514350" algn="just">
              <a:buFont typeface="+mj-lt"/>
              <a:buAutoNum type="arabicPeriod"/>
            </a:pPr>
            <a:r>
              <a:rPr lang="en-US" sz="2800" b="0" i="0" u="none" strike="noStrike" baseline="0" dirty="0">
                <a:latin typeface="Cambria" panose="02040503050406030204" pitchFamily="18" charset="0"/>
                <a:ea typeface="Cambria" panose="02040503050406030204" pitchFamily="18" charset="0"/>
              </a:rPr>
              <a:t>Law and Regulations,</a:t>
            </a:r>
          </a:p>
          <a:p>
            <a:pPr marL="514350" indent="-514350" algn="just">
              <a:buFont typeface="+mj-lt"/>
              <a:buAutoNum type="arabicPeriod"/>
            </a:pPr>
            <a:r>
              <a:rPr lang="en-US" sz="2800" b="0" i="0" u="none" strike="noStrike" baseline="0" dirty="0">
                <a:latin typeface="Cambria" panose="02040503050406030204" pitchFamily="18" charset="0"/>
                <a:ea typeface="Cambria" panose="02040503050406030204" pitchFamily="18" charset="0"/>
              </a:rPr>
              <a:t>Scope of Patentability Under </a:t>
            </a:r>
            <a:r>
              <a:rPr lang="en-US" sz="2800" b="0" i="0" u="none" strike="noStrike" dirty="0">
                <a:latin typeface="Cambria" panose="02040503050406030204" pitchFamily="18" charset="0"/>
                <a:ea typeface="Cambria" panose="02040503050406030204" pitchFamily="18" charset="0"/>
              </a:rPr>
              <a:t> </a:t>
            </a:r>
            <a:r>
              <a:rPr lang="en-US" sz="2800" b="0" i="0" u="none" strike="noStrike" baseline="0" dirty="0">
                <a:latin typeface="Cambria" panose="02040503050406030204" pitchFamily="18" charset="0"/>
                <a:ea typeface="Cambria" panose="02040503050406030204" pitchFamily="18" charset="0"/>
              </a:rPr>
              <a:t>The Patents Act,</a:t>
            </a:r>
          </a:p>
          <a:p>
            <a:pPr marL="971550" lvl="1" indent="-514350" algn="just">
              <a:buFont typeface="+mj-lt"/>
              <a:buAutoNum type="alphaLcParenR"/>
            </a:pPr>
            <a:r>
              <a:rPr lang="en-US" sz="2800" b="0" i="0" u="none" strike="noStrike" baseline="0" dirty="0">
                <a:solidFill>
                  <a:srgbClr val="FF0000"/>
                </a:solidFill>
                <a:latin typeface="Cambria" panose="02040503050406030204" pitchFamily="18" charset="0"/>
                <a:ea typeface="Cambria" panose="02040503050406030204" pitchFamily="18" charset="0"/>
              </a:rPr>
              <a:t>What is an Invention</a:t>
            </a:r>
          </a:p>
          <a:p>
            <a:pPr marL="971550" lvl="1" indent="-514350" algn="just">
              <a:buFont typeface="+mj-lt"/>
              <a:buAutoNum type="alphaLcParenR"/>
            </a:pPr>
            <a:r>
              <a:rPr lang="en-US" sz="2800" b="0" i="0" u="none" strike="noStrike" baseline="0" dirty="0">
                <a:solidFill>
                  <a:srgbClr val="FF0000"/>
                </a:solidFill>
                <a:latin typeface="Cambria" panose="02040503050406030204" pitchFamily="18" charset="0"/>
                <a:ea typeface="Cambria" panose="02040503050406030204" pitchFamily="18" charset="0"/>
              </a:rPr>
              <a:t>Section 3 exclusions</a:t>
            </a:r>
          </a:p>
          <a:p>
            <a:pPr marL="971550" lvl="1" indent="-514350" algn="just">
              <a:buFont typeface="+mj-lt"/>
              <a:buAutoNum type="alphaLcParenR"/>
            </a:pPr>
            <a:r>
              <a:rPr lang="en-US" sz="2800" dirty="0">
                <a:solidFill>
                  <a:srgbClr val="FF0000"/>
                </a:solidFill>
                <a:latin typeface="Cambria" panose="02040503050406030204" pitchFamily="18" charset="0"/>
                <a:ea typeface="Cambria" panose="02040503050406030204" pitchFamily="18" charset="0"/>
              </a:rPr>
              <a:t>Section 4 exclusions</a:t>
            </a:r>
            <a:endParaRPr lang="en-US" sz="2800" b="0" i="0" u="none" strike="noStrike" baseline="0" dirty="0">
              <a:solidFill>
                <a:srgbClr val="FF0000"/>
              </a:solidFill>
              <a:latin typeface="Cambria" panose="02040503050406030204" pitchFamily="18" charset="0"/>
              <a:ea typeface="Cambria" panose="02040503050406030204" pitchFamily="18" charset="0"/>
            </a:endParaRPr>
          </a:p>
          <a:p>
            <a:pPr marL="514350" indent="-514350" algn="just">
              <a:buFont typeface="+mj-lt"/>
              <a:buAutoNum type="arabicPeriod"/>
            </a:pPr>
            <a:r>
              <a:rPr lang="en-US" sz="2800" b="0" i="0" u="none" strike="noStrike" baseline="0" dirty="0">
                <a:latin typeface="Cambria" panose="02040503050406030204" pitchFamily="18" charset="0"/>
                <a:ea typeface="Cambria" panose="02040503050406030204" pitchFamily="18" charset="0"/>
              </a:rPr>
              <a:t> Stages from filing to grant of a patent</a:t>
            </a:r>
          </a:p>
        </p:txBody>
      </p:sp>
      <p:sp>
        <p:nvSpPr>
          <p:cNvPr id="2" name="Rectangle 1"/>
          <p:cNvSpPr/>
          <p:nvPr/>
        </p:nvSpPr>
        <p:spPr>
          <a:xfrm>
            <a:off x="533400" y="5871944"/>
            <a:ext cx="6781800" cy="369332"/>
          </a:xfrm>
          <a:prstGeom prst="rect">
            <a:avLst/>
          </a:prstGeom>
        </p:spPr>
        <p:txBody>
          <a:bodyPr wrap="square">
            <a:spAutoFit/>
          </a:bodyPr>
          <a:lstStyle/>
          <a:p>
            <a:r>
              <a:rPr lang="en-US" dirty="0">
                <a:hlinkClick r:id="rId3"/>
              </a:rPr>
              <a:t>https://www.youtube.com/watch?v=0SS0B9lY30s</a:t>
            </a:r>
            <a:endParaRPr lang="en-US" dirty="0"/>
          </a:p>
        </p:txBody>
      </p:sp>
    </p:spTree>
    <p:extLst>
      <p:ext uri="{BB962C8B-B14F-4D97-AF65-F5344CB8AC3E}">
        <p14:creationId xmlns:p14="http://schemas.microsoft.com/office/powerpoint/2010/main" val="358597866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ctrTitle"/>
          </p:nvPr>
        </p:nvSpPr>
        <p:spPr>
          <a:xfrm>
            <a:off x="685800" y="304800"/>
            <a:ext cx="7772400" cy="1143000"/>
          </a:xfrm>
        </p:spPr>
        <p:txBody>
          <a:bodyPr/>
          <a:lstStyle/>
          <a:p>
            <a:pPr>
              <a:defRPr/>
            </a:pPr>
            <a:r>
              <a:rPr lang="en-US" b="1" dirty="0">
                <a:solidFill>
                  <a:srgbClr val="0000FF"/>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What is an Invention?</a:t>
            </a:r>
            <a:endParaRPr lang="en-AU" b="1" dirty="0">
              <a:solidFill>
                <a:srgbClr val="0000FF"/>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134148" name="Rectangle 4" descr="Rectangle: Click to edit Master text styles&#10;Second level&#10;Third level&#10;Fourth level&#10;Fifth level"/>
          <p:cNvSpPr>
            <a:spLocks noChangeArrowheads="1"/>
          </p:cNvSpPr>
          <p:nvPr/>
        </p:nvSpPr>
        <p:spPr bwMode="auto">
          <a:xfrm>
            <a:off x="495300" y="1676400"/>
            <a:ext cx="8153400" cy="3352800"/>
          </a:xfrm>
          <a:prstGeom prst="rect">
            <a:avLst/>
          </a:prstGeom>
          <a:noFill/>
          <a:ln w="9525">
            <a:noFill/>
            <a:miter lim="800000"/>
            <a:headEnd/>
            <a:tailEnd/>
          </a:ln>
          <a:effectLst/>
        </p:spPr>
        <p:txBody>
          <a:bodyPr/>
          <a:lstStyle/>
          <a:p>
            <a:pPr marL="342900" indent="-342900" algn="just">
              <a:spcBef>
                <a:spcPct val="20000"/>
              </a:spcBef>
              <a:buClr>
                <a:schemeClr val="hlink"/>
              </a:buClr>
              <a:buSzPct val="110000"/>
              <a:buFont typeface="Wingdings" pitchFamily="2" charset="2"/>
              <a:buNone/>
              <a:defRPr/>
            </a:pPr>
            <a:r>
              <a:rPr lang="en-US" sz="3600" b="1" dirty="0">
                <a:solidFill>
                  <a:srgbClr val="FF3300"/>
                </a:solidFill>
                <a:effectLst>
                  <a:outerShdw blurRad="38100" dist="38100" dir="2700000" algn="tl">
                    <a:srgbClr val="C0C0C0"/>
                  </a:outerShdw>
                </a:effectLst>
                <a:latin typeface="Cambria" panose="02040503050406030204" pitchFamily="18" charset="0"/>
                <a:ea typeface="Cambria" panose="02040503050406030204" pitchFamily="18" charset="0"/>
              </a:rPr>
              <a:t>Sec.2(1)(J) </a:t>
            </a:r>
            <a:endParaRPr lang="en-US" sz="4800" b="1" dirty="0">
              <a:solidFill>
                <a:srgbClr val="FF3300"/>
              </a:solidFill>
              <a:effectLst>
                <a:outerShdw blurRad="38100" dist="38100" dir="2700000" algn="tl">
                  <a:srgbClr val="C0C0C0"/>
                </a:outerShdw>
              </a:effectLst>
              <a:latin typeface="Cambria" panose="02040503050406030204" pitchFamily="18" charset="0"/>
              <a:ea typeface="Cambria" panose="02040503050406030204" pitchFamily="18" charset="0"/>
            </a:endParaRPr>
          </a:p>
          <a:p>
            <a:pPr marL="342900" algn="just">
              <a:spcBef>
                <a:spcPct val="20000"/>
              </a:spcBef>
              <a:buClr>
                <a:schemeClr val="hlink"/>
              </a:buClr>
              <a:buSzPct val="110000"/>
              <a:buFont typeface="Wingdings" pitchFamily="2" charset="2"/>
              <a:buNone/>
              <a:defRPr/>
            </a:pPr>
            <a:r>
              <a:rPr lang="en-US" sz="3600" b="1" dirty="0">
                <a:latin typeface="Cambria" panose="02040503050406030204" pitchFamily="18" charset="0"/>
                <a:ea typeface="Cambria" panose="02040503050406030204" pitchFamily="18" charset="0"/>
              </a:rPr>
              <a:t>“Invention” means a new product or process involving an inventive step and capable of industrial application.</a:t>
            </a:r>
          </a:p>
        </p:txBody>
      </p:sp>
    </p:spTree>
  </p:cSld>
  <p:clrMapOvr>
    <a:masterClrMapping/>
  </p:clrMapOvr>
  <p:transition>
    <p:wipe/>
    <p:sndAc>
      <p:end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685800" y="304800"/>
            <a:ext cx="7772400" cy="762000"/>
          </a:xfrm>
        </p:spPr>
        <p:txBody>
          <a:bodyPr/>
          <a:lstStyle/>
          <a:p>
            <a:r>
              <a:rPr lang="en-US" altLang="en-US" b="1" dirty="0">
                <a:solidFill>
                  <a:srgbClr val="993366"/>
                </a:solidFill>
                <a:latin typeface="Cambria" panose="02040503050406030204" pitchFamily="18" charset="0"/>
                <a:ea typeface="Cambria" panose="02040503050406030204" pitchFamily="18" charset="0"/>
              </a:rPr>
              <a:t>Patentable subject matter</a:t>
            </a:r>
            <a:endParaRPr lang="en-AU" altLang="en-US" b="1" dirty="0">
              <a:solidFill>
                <a:srgbClr val="993366"/>
              </a:solidFill>
              <a:latin typeface="Cambria" panose="02040503050406030204" pitchFamily="18" charset="0"/>
              <a:ea typeface="Cambria" panose="02040503050406030204" pitchFamily="18" charset="0"/>
            </a:endParaRPr>
          </a:p>
        </p:txBody>
      </p:sp>
      <p:sp>
        <p:nvSpPr>
          <p:cNvPr id="9219" name="Rectangle 3" descr="Rectangle: Click to edit Master text styles&#10;Second level&#10;Third level&#10;Fourth level&#10;Fifth level"/>
          <p:cNvSpPr>
            <a:spLocks noChangeArrowheads="1"/>
          </p:cNvSpPr>
          <p:nvPr/>
        </p:nvSpPr>
        <p:spPr bwMode="auto">
          <a:xfrm>
            <a:off x="609600" y="1981200"/>
            <a:ext cx="8153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20000"/>
              </a:spcBef>
              <a:buClr>
                <a:schemeClr val="hlink"/>
              </a:buClr>
              <a:buSzPct val="110000"/>
              <a:buFont typeface="Wingdings" panose="05000000000000000000" pitchFamily="2" charset="2"/>
              <a:buNone/>
            </a:pPr>
            <a:endParaRPr lang="en-US" altLang="en-US" sz="3600"/>
          </a:p>
        </p:txBody>
      </p:sp>
      <p:sp>
        <p:nvSpPr>
          <p:cNvPr id="140293" name="Rectangle 5" descr="Rectangle: Click to edit Master text styles&#10;Second level&#10;Third level&#10;Fourth level&#10;Fifth level"/>
          <p:cNvSpPr>
            <a:spLocks noChangeArrowheads="1"/>
          </p:cNvSpPr>
          <p:nvPr/>
        </p:nvSpPr>
        <p:spPr bwMode="auto">
          <a:xfrm>
            <a:off x="495300" y="1371600"/>
            <a:ext cx="8153400" cy="4572000"/>
          </a:xfrm>
          <a:prstGeom prst="rect">
            <a:avLst/>
          </a:prstGeom>
          <a:noFill/>
          <a:ln w="9525">
            <a:noFill/>
            <a:miter lim="800000"/>
            <a:headEnd/>
            <a:tailEnd/>
          </a:ln>
          <a:effectLst/>
        </p:spPr>
        <p:txBody>
          <a:bodyPr/>
          <a:lstStyle/>
          <a:p>
            <a:pPr marL="609600" indent="-609600">
              <a:spcBef>
                <a:spcPct val="20000"/>
              </a:spcBef>
              <a:buClr>
                <a:schemeClr val="hlink"/>
              </a:buClr>
              <a:buSzPct val="110000"/>
              <a:buFont typeface="Wingdings" pitchFamily="2" charset="2"/>
              <a:buNone/>
              <a:defRPr/>
            </a:pPr>
            <a:r>
              <a:rPr lang="en-US" sz="3600" b="1" dirty="0">
                <a:solidFill>
                  <a:srgbClr val="FF3300"/>
                </a:solidFill>
                <a:effectLst>
                  <a:outerShdw blurRad="38100" dist="38100" dir="2700000" algn="tl">
                    <a:srgbClr val="C0C0C0"/>
                  </a:outerShdw>
                </a:effectLst>
                <a:latin typeface="Cambria" panose="02040503050406030204" pitchFamily="18" charset="0"/>
                <a:ea typeface="Cambria" panose="02040503050406030204" pitchFamily="18" charset="0"/>
              </a:rPr>
              <a:t>Invention must</a:t>
            </a:r>
            <a:r>
              <a:rPr lang="en-US" sz="3200" b="1" dirty="0">
                <a:latin typeface="Cambria" panose="02040503050406030204" pitchFamily="18" charset="0"/>
                <a:ea typeface="Cambria" panose="02040503050406030204" pitchFamily="18" charset="0"/>
              </a:rPr>
              <a:t> </a:t>
            </a:r>
          </a:p>
          <a:p>
            <a:pPr marL="609600" indent="-609600">
              <a:spcBef>
                <a:spcPct val="20000"/>
              </a:spcBef>
              <a:buSzPct val="100000"/>
              <a:buFont typeface="Wingdings" panose="05000000000000000000" pitchFamily="2" charset="2"/>
              <a:buChar char="v"/>
              <a:defRPr/>
            </a:pPr>
            <a:r>
              <a:rPr lang="en-US" sz="3200" b="1" dirty="0">
                <a:latin typeface="Cambria" panose="02040503050406030204" pitchFamily="18" charset="0"/>
                <a:ea typeface="Cambria" panose="02040503050406030204" pitchFamily="18" charset="0"/>
              </a:rPr>
              <a:t>relates to a </a:t>
            </a:r>
            <a:r>
              <a:rPr lang="en-US" sz="3200" b="1" dirty="0">
                <a:solidFill>
                  <a:srgbClr val="993366"/>
                </a:solidFill>
                <a:effectLst>
                  <a:outerShdw blurRad="38100" dist="38100" dir="2700000" algn="tl">
                    <a:srgbClr val="C0C0C0"/>
                  </a:outerShdw>
                </a:effectLst>
                <a:latin typeface="Cambria" panose="02040503050406030204" pitchFamily="18" charset="0"/>
                <a:ea typeface="Cambria" panose="02040503050406030204" pitchFamily="18" charset="0"/>
              </a:rPr>
              <a:t>Process</a:t>
            </a:r>
            <a:r>
              <a:rPr lang="en-US" sz="3200" b="1" dirty="0">
                <a:latin typeface="Cambria" panose="02040503050406030204" pitchFamily="18" charset="0"/>
                <a:ea typeface="Cambria" panose="02040503050406030204" pitchFamily="18" charset="0"/>
              </a:rPr>
              <a:t> or </a:t>
            </a:r>
            <a:r>
              <a:rPr lang="en-US" sz="3200" b="1" dirty="0">
                <a:solidFill>
                  <a:srgbClr val="993366"/>
                </a:solidFill>
                <a:effectLst>
                  <a:outerShdw blurRad="38100" dist="38100" dir="2700000" algn="tl">
                    <a:srgbClr val="C0C0C0"/>
                  </a:outerShdw>
                </a:effectLst>
                <a:latin typeface="Cambria" panose="02040503050406030204" pitchFamily="18" charset="0"/>
                <a:ea typeface="Cambria" panose="02040503050406030204" pitchFamily="18" charset="0"/>
              </a:rPr>
              <a:t>Product</a:t>
            </a:r>
            <a:r>
              <a:rPr lang="en-US" sz="3200" b="1" dirty="0">
                <a:latin typeface="Cambria" panose="02040503050406030204" pitchFamily="18" charset="0"/>
                <a:ea typeface="Cambria" panose="02040503050406030204" pitchFamily="18" charset="0"/>
              </a:rPr>
              <a:t> or both </a:t>
            </a:r>
          </a:p>
          <a:p>
            <a:pPr marL="609600" indent="-609600">
              <a:spcBef>
                <a:spcPct val="20000"/>
              </a:spcBef>
              <a:buSzPct val="100000"/>
              <a:buFont typeface="Wingdings" panose="05000000000000000000" pitchFamily="2" charset="2"/>
              <a:buChar char="v"/>
              <a:defRPr/>
            </a:pPr>
            <a:r>
              <a:rPr lang="en-US" sz="3200" b="1" dirty="0">
                <a:latin typeface="Cambria" panose="02040503050406030204" pitchFamily="18" charset="0"/>
                <a:ea typeface="Cambria" panose="02040503050406030204" pitchFamily="18" charset="0"/>
              </a:rPr>
              <a:t>be new</a:t>
            </a:r>
            <a:r>
              <a:rPr lang="en-US" sz="3200" b="1" dirty="0">
                <a:solidFill>
                  <a:srgbClr val="FF0000"/>
                </a:solidFill>
                <a:latin typeface="Cambria" panose="02040503050406030204" pitchFamily="18" charset="0"/>
                <a:ea typeface="Cambria" panose="02040503050406030204" pitchFamily="18" charset="0"/>
              </a:rPr>
              <a:t> (Novel) </a:t>
            </a:r>
          </a:p>
          <a:p>
            <a:pPr marL="609600" indent="-609600">
              <a:spcBef>
                <a:spcPct val="20000"/>
              </a:spcBef>
              <a:buSzPct val="100000"/>
              <a:buFont typeface="Wingdings" panose="05000000000000000000" pitchFamily="2" charset="2"/>
              <a:buChar char="v"/>
              <a:defRPr/>
            </a:pPr>
            <a:r>
              <a:rPr lang="en-US" sz="3200" b="1" dirty="0">
                <a:latin typeface="Cambria" panose="02040503050406030204" pitchFamily="18" charset="0"/>
                <a:ea typeface="Cambria" panose="02040503050406030204" pitchFamily="18" charset="0"/>
              </a:rPr>
              <a:t>involves an </a:t>
            </a:r>
            <a:r>
              <a:rPr lang="en-US" sz="3200" b="1" dirty="0">
                <a:solidFill>
                  <a:srgbClr val="FF0000"/>
                </a:solidFill>
                <a:effectLst>
                  <a:outerShdw blurRad="38100" dist="38100" dir="2700000" algn="tl">
                    <a:srgbClr val="C0C0C0"/>
                  </a:outerShdw>
                </a:effectLst>
                <a:latin typeface="Cambria" panose="02040503050406030204" pitchFamily="18" charset="0"/>
                <a:ea typeface="Cambria" panose="02040503050406030204" pitchFamily="18" charset="0"/>
              </a:rPr>
              <a:t>inventive step</a:t>
            </a:r>
            <a:r>
              <a:rPr lang="en-US" sz="3200" b="1" dirty="0">
                <a:effectLst>
                  <a:outerShdw blurRad="38100" dist="38100" dir="2700000" algn="tl">
                    <a:srgbClr val="C0C0C0"/>
                  </a:outerShdw>
                </a:effectLst>
                <a:latin typeface="Cambria" panose="02040503050406030204" pitchFamily="18" charset="0"/>
                <a:ea typeface="Cambria" panose="02040503050406030204" pitchFamily="18" charset="0"/>
              </a:rPr>
              <a:t> </a:t>
            </a:r>
          </a:p>
          <a:p>
            <a:pPr marL="609600" indent="-609600">
              <a:spcBef>
                <a:spcPct val="20000"/>
              </a:spcBef>
              <a:buSzPct val="100000"/>
              <a:buFont typeface="Wingdings" panose="05000000000000000000" pitchFamily="2" charset="2"/>
              <a:buChar char="v"/>
              <a:defRPr/>
            </a:pPr>
            <a:r>
              <a:rPr lang="en-US" sz="3200" b="1" dirty="0">
                <a:latin typeface="Cambria" panose="02040503050406030204" pitchFamily="18" charset="0"/>
                <a:ea typeface="Cambria" panose="02040503050406030204" pitchFamily="18" charset="0"/>
              </a:rPr>
              <a:t>be Capable of </a:t>
            </a:r>
            <a:r>
              <a:rPr lang="en-US" sz="3200" b="1" dirty="0">
                <a:solidFill>
                  <a:srgbClr val="FF0000"/>
                </a:solidFill>
                <a:effectLst>
                  <a:outerShdw blurRad="38100" dist="38100" dir="2700000" algn="tl">
                    <a:srgbClr val="C0C0C0"/>
                  </a:outerShdw>
                </a:effectLst>
                <a:latin typeface="Cambria" panose="02040503050406030204" pitchFamily="18" charset="0"/>
                <a:ea typeface="Cambria" panose="02040503050406030204" pitchFamily="18" charset="0"/>
              </a:rPr>
              <a:t>industrial application</a:t>
            </a:r>
            <a:r>
              <a:rPr lang="en-US" sz="3200" b="1" dirty="0">
                <a:latin typeface="Cambria" panose="02040503050406030204" pitchFamily="18" charset="0"/>
                <a:ea typeface="Cambria" panose="02040503050406030204" pitchFamily="18" charset="0"/>
              </a:rPr>
              <a:t> </a:t>
            </a:r>
          </a:p>
          <a:p>
            <a:pPr marL="609600" indent="-609600">
              <a:spcBef>
                <a:spcPct val="20000"/>
              </a:spcBef>
              <a:buSzPct val="100000"/>
              <a:buFont typeface="Wingdings" panose="05000000000000000000" pitchFamily="2" charset="2"/>
              <a:buChar char="v"/>
              <a:defRPr/>
            </a:pPr>
            <a:r>
              <a:rPr lang="en-US" sz="3200" b="1" dirty="0">
                <a:latin typeface="Cambria" panose="02040503050406030204" pitchFamily="18" charset="0"/>
                <a:ea typeface="Cambria" panose="02040503050406030204" pitchFamily="18" charset="0"/>
              </a:rPr>
              <a:t>not fall under  </a:t>
            </a:r>
            <a:r>
              <a:rPr lang="en-US" sz="3200" b="1" dirty="0">
                <a:solidFill>
                  <a:srgbClr val="FF3300"/>
                </a:solidFill>
                <a:effectLst>
                  <a:outerShdw blurRad="38100" dist="38100" dir="2700000" algn="tl">
                    <a:srgbClr val="C0C0C0"/>
                  </a:outerShdw>
                </a:effectLst>
                <a:latin typeface="Cambria" panose="02040503050406030204" pitchFamily="18" charset="0"/>
                <a:ea typeface="Cambria" panose="02040503050406030204" pitchFamily="18" charset="0"/>
              </a:rPr>
              <a:t>Section  3 and 4</a:t>
            </a:r>
            <a:endParaRPr lang="en-US" b="1" dirty="0">
              <a:solidFill>
                <a:srgbClr val="FF3300"/>
              </a:solidFill>
              <a:effectLst>
                <a:outerShdw blurRad="38100" dist="38100" dir="2700000" algn="tl">
                  <a:srgbClr val="C0C0C0"/>
                </a:outerShdw>
              </a:effectLst>
              <a:latin typeface="Cambria" panose="02040503050406030204" pitchFamily="18" charset="0"/>
              <a:ea typeface="Cambria" panose="02040503050406030204" pitchFamily="18" charset="0"/>
            </a:endParaRPr>
          </a:p>
        </p:txBody>
      </p:sp>
    </p:spTree>
  </p:cSld>
  <p:clrMapOvr>
    <a:masterClrMapping/>
  </p:clrMapOvr>
  <p:transition>
    <p:wipe/>
    <p:sndAc>
      <p:endSnd/>
    </p:sndAc>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304800"/>
            <a:ext cx="7772400" cy="1371600"/>
          </a:xfrm>
        </p:spPr>
        <p:txBody>
          <a:bodyPr/>
          <a:lstStyle/>
          <a:p>
            <a:r>
              <a:rPr lang="en-US" altLang="en-US" b="1" dirty="0">
                <a:solidFill>
                  <a:srgbClr val="993366"/>
                </a:solidFill>
                <a:latin typeface="Cambria" panose="02040503050406030204" pitchFamily="18" charset="0"/>
                <a:ea typeface="Cambria" panose="02040503050406030204" pitchFamily="18" charset="0"/>
              </a:rPr>
              <a:t>“NEW”</a:t>
            </a:r>
            <a:br>
              <a:rPr lang="en-US" altLang="en-US" b="1" dirty="0">
                <a:solidFill>
                  <a:srgbClr val="993366"/>
                </a:solidFill>
                <a:latin typeface="Cambria" panose="02040503050406030204" pitchFamily="18" charset="0"/>
                <a:ea typeface="Cambria" panose="02040503050406030204" pitchFamily="18" charset="0"/>
              </a:rPr>
            </a:br>
            <a:r>
              <a:rPr lang="en-US" altLang="en-US" b="1" dirty="0">
                <a:solidFill>
                  <a:srgbClr val="993366"/>
                </a:solidFill>
                <a:latin typeface="Cambria" panose="02040503050406030204" pitchFamily="18" charset="0"/>
                <a:ea typeface="Cambria" panose="02040503050406030204" pitchFamily="18" charset="0"/>
              </a:rPr>
              <a:t>MEANS</a:t>
            </a:r>
          </a:p>
        </p:txBody>
      </p:sp>
      <p:sp>
        <p:nvSpPr>
          <p:cNvPr id="130051" name="Rectangle 3" descr="Rectangle: Click to edit Master text styles&#10;Second level&#10;Third level&#10;Fourth level&#10;Fifth level"/>
          <p:cNvSpPr>
            <a:spLocks noGrp="1" noChangeArrowheads="1"/>
          </p:cNvSpPr>
          <p:nvPr>
            <p:ph type="body" idx="1"/>
          </p:nvPr>
        </p:nvSpPr>
        <p:spPr>
          <a:xfrm>
            <a:off x="609600" y="1828800"/>
            <a:ext cx="7924800" cy="3200400"/>
          </a:xfrm>
        </p:spPr>
        <p:txBody>
          <a:bodyPr/>
          <a:lstStyle/>
          <a:p>
            <a:pPr marL="457200" indent="-457200">
              <a:buFont typeface="Wingdings" pitchFamily="2" charset="2"/>
              <a:buNone/>
              <a:defRPr/>
            </a:pPr>
            <a:r>
              <a:rPr lang="en-US" sz="2800" b="1" dirty="0">
                <a:solidFill>
                  <a:srgbClr val="FF3300"/>
                </a:solidFill>
                <a:effectLst>
                  <a:outerShdw blurRad="38100" dist="38100" dir="2700000" algn="tl">
                    <a:srgbClr val="C0C0C0"/>
                  </a:outerShdw>
                </a:effectLst>
                <a:latin typeface="Cambria" panose="02040503050406030204" pitchFamily="18" charset="0"/>
                <a:ea typeface="Cambria" panose="02040503050406030204" pitchFamily="18" charset="0"/>
              </a:rPr>
              <a:t>Invention must not be</a:t>
            </a:r>
          </a:p>
          <a:p>
            <a:pPr>
              <a:lnSpc>
                <a:spcPct val="130000"/>
              </a:lnSpc>
              <a:buFont typeface="Wingdings" panose="05000000000000000000" pitchFamily="2" charset="2"/>
              <a:buChar char="Ø"/>
              <a:defRPr/>
            </a:pPr>
            <a:r>
              <a:rPr lang="en-US" sz="2800" b="1" dirty="0">
                <a:latin typeface="Cambria" panose="02040503050406030204" pitchFamily="18" charset="0"/>
                <a:ea typeface="Cambria" panose="02040503050406030204" pitchFamily="18" charset="0"/>
              </a:rPr>
              <a:t>Published in India or elsewhere</a:t>
            </a:r>
          </a:p>
          <a:p>
            <a:pPr>
              <a:lnSpc>
                <a:spcPct val="130000"/>
              </a:lnSpc>
              <a:buFont typeface="Wingdings" panose="05000000000000000000" pitchFamily="2" charset="2"/>
              <a:buChar char="Ø"/>
              <a:defRPr/>
            </a:pPr>
            <a:r>
              <a:rPr lang="en-US" sz="2800" b="1" dirty="0">
                <a:latin typeface="Cambria" panose="02040503050406030204" pitchFamily="18" charset="0"/>
                <a:ea typeface="Cambria" panose="02040503050406030204" pitchFamily="18" charset="0"/>
              </a:rPr>
              <a:t>In prior public knowledge or prior public use with in India</a:t>
            </a:r>
          </a:p>
          <a:p>
            <a:pPr>
              <a:lnSpc>
                <a:spcPct val="130000"/>
              </a:lnSpc>
              <a:buFont typeface="Wingdings" panose="05000000000000000000" pitchFamily="2" charset="2"/>
              <a:buChar char="Ø"/>
              <a:defRPr/>
            </a:pPr>
            <a:r>
              <a:rPr lang="en-US" sz="2800" b="1" dirty="0">
                <a:latin typeface="Cambria" panose="02040503050406030204" pitchFamily="18" charset="0"/>
                <a:ea typeface="Cambria" panose="02040503050406030204" pitchFamily="18" charset="0"/>
              </a:rPr>
              <a:t>Claimed  before in any specification in India</a:t>
            </a:r>
          </a:p>
        </p:txBody>
      </p:sp>
    </p:spTree>
  </p:cSld>
  <p:clrMapOvr>
    <a:masterClrMapping/>
  </p:clrMapOvr>
  <p:transition>
    <p:wipe/>
    <p:sndAc>
      <p:endSnd/>
    </p:sndAc>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304800"/>
            <a:ext cx="7772400" cy="762000"/>
          </a:xfrm>
        </p:spPr>
        <p:txBody>
          <a:bodyPr/>
          <a:lstStyle/>
          <a:p>
            <a:r>
              <a:rPr lang="en-US" altLang="en-US" b="1" dirty="0">
                <a:solidFill>
                  <a:srgbClr val="993366"/>
                </a:solidFill>
                <a:latin typeface="Cambria" panose="02040503050406030204" pitchFamily="18" charset="0"/>
                <a:ea typeface="Cambria" panose="02040503050406030204" pitchFamily="18" charset="0"/>
              </a:rPr>
              <a:t>Inventive step</a:t>
            </a:r>
          </a:p>
        </p:txBody>
      </p:sp>
      <p:sp>
        <p:nvSpPr>
          <p:cNvPr id="131075" name="Rectangle 3" descr="Rectangle: Click to edit Master text styles&#10;Second level&#10;Third level&#10;Fourth level&#10;Fifth level"/>
          <p:cNvSpPr>
            <a:spLocks noGrp="1" noChangeArrowheads="1"/>
          </p:cNvSpPr>
          <p:nvPr>
            <p:ph type="body" idx="1"/>
          </p:nvPr>
        </p:nvSpPr>
        <p:spPr>
          <a:xfrm>
            <a:off x="266700" y="1295400"/>
            <a:ext cx="8610600" cy="3124200"/>
          </a:xfrm>
        </p:spPr>
        <p:txBody>
          <a:bodyPr/>
          <a:lstStyle/>
          <a:p>
            <a:pPr marL="685800" indent="-336550" algn="ctr">
              <a:buFont typeface="Wingdings" pitchFamily="2" charset="2"/>
              <a:buNone/>
              <a:defRPr/>
            </a:pPr>
            <a:r>
              <a:rPr lang="en-US" sz="4000" b="1" dirty="0">
                <a:latin typeface="Cambria" panose="02040503050406030204" pitchFamily="18" charset="0"/>
                <a:ea typeface="Cambria" panose="02040503050406030204" pitchFamily="18" charset="0"/>
              </a:rPr>
              <a:t>A </a:t>
            </a:r>
            <a:r>
              <a:rPr lang="en-US" sz="4000" b="1" dirty="0">
                <a:solidFill>
                  <a:srgbClr val="FF3300"/>
                </a:solidFill>
                <a:effectLst>
                  <a:outerShdw blurRad="38100" dist="38100" dir="2700000" algn="tl">
                    <a:srgbClr val="C0C0C0"/>
                  </a:outerShdw>
                </a:effectLst>
                <a:latin typeface="Cambria" panose="02040503050406030204" pitchFamily="18" charset="0"/>
                <a:ea typeface="Cambria" panose="02040503050406030204" pitchFamily="18" charset="0"/>
              </a:rPr>
              <a:t>feature of an invention</a:t>
            </a:r>
            <a:r>
              <a:rPr lang="en-US" sz="4000" b="1" dirty="0">
                <a:latin typeface="Cambria" panose="02040503050406030204" pitchFamily="18" charset="0"/>
                <a:ea typeface="Cambria" panose="02040503050406030204" pitchFamily="18" charset="0"/>
              </a:rPr>
              <a:t> that</a:t>
            </a:r>
          </a:p>
          <a:p>
            <a:pPr marL="742950" indent="-514350" algn="just">
              <a:lnSpc>
                <a:spcPct val="90000"/>
              </a:lnSpc>
              <a:buFont typeface="Wingdings" panose="05000000000000000000" pitchFamily="2" charset="2"/>
              <a:buChar char="v"/>
              <a:defRPr/>
            </a:pPr>
            <a:r>
              <a:rPr lang="en-US" sz="2800" dirty="0">
                <a:latin typeface="Cambria" panose="02040503050406030204" pitchFamily="18" charset="0"/>
                <a:ea typeface="Cambria" panose="02040503050406030204" pitchFamily="18" charset="0"/>
              </a:rPr>
              <a:t>Involves technical advance as 	compared to the existing knowledge 	or </a:t>
            </a:r>
          </a:p>
          <a:p>
            <a:pPr marL="742950" indent="-514350" algn="just">
              <a:lnSpc>
                <a:spcPct val="90000"/>
              </a:lnSpc>
              <a:buFont typeface="Wingdings" panose="05000000000000000000" pitchFamily="2" charset="2"/>
              <a:buChar char="v"/>
              <a:defRPr/>
            </a:pPr>
            <a:r>
              <a:rPr lang="en-US" sz="2800" dirty="0">
                <a:latin typeface="Cambria" panose="02040503050406030204" pitchFamily="18" charset="0"/>
                <a:ea typeface="Cambria" panose="02040503050406030204" pitchFamily="18" charset="0"/>
              </a:rPr>
              <a:t>Have economic significance or both and</a:t>
            </a:r>
          </a:p>
          <a:p>
            <a:pPr marL="742950" indent="-514350" algn="just">
              <a:lnSpc>
                <a:spcPct val="90000"/>
              </a:lnSpc>
              <a:buFont typeface="Wingdings" panose="05000000000000000000" pitchFamily="2" charset="2"/>
              <a:buChar char="v"/>
              <a:defRPr/>
            </a:pPr>
            <a:r>
              <a:rPr lang="en-US" sz="2800" dirty="0">
                <a:latin typeface="Cambria" panose="02040503050406030204" pitchFamily="18" charset="0"/>
                <a:ea typeface="Cambria" panose="02040503050406030204" pitchFamily="18" charset="0"/>
              </a:rPr>
              <a:t>makes the invention not obvious to a person skilled in the art. </a:t>
            </a:r>
            <a:endParaRPr lang="en-US" sz="2800" dirty="0">
              <a:solidFill>
                <a:srgbClr val="23238B"/>
              </a:solidFill>
              <a:latin typeface="Cambria" panose="02040503050406030204" pitchFamily="18" charset="0"/>
              <a:ea typeface="Cambria" panose="02040503050406030204" pitchFamily="18" charset="0"/>
            </a:endParaRPr>
          </a:p>
          <a:p>
            <a:pPr marL="685800" indent="-336550" algn="ctr">
              <a:buClr>
                <a:srgbClr val="E89A7E"/>
              </a:buClr>
              <a:buFont typeface="Wingdings" pitchFamily="2" charset="2"/>
              <a:buBlip>
                <a:blip r:embed="rId2"/>
              </a:buBlip>
              <a:defRPr/>
            </a:pPr>
            <a:endParaRPr lang="en-US" sz="1600" b="1" dirty="0">
              <a:solidFill>
                <a:srgbClr val="23238B"/>
              </a:solidFill>
            </a:endParaRPr>
          </a:p>
        </p:txBody>
      </p:sp>
    </p:spTree>
  </p:cSld>
  <p:clrMapOvr>
    <a:masterClrMapping/>
  </p:clrMapOvr>
  <p:transition>
    <p:wipe/>
    <p:sndAc>
      <p:endSnd/>
    </p:sndAc>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000" y="304800"/>
            <a:ext cx="8458200" cy="914400"/>
          </a:xfrm>
        </p:spPr>
        <p:txBody>
          <a:bodyPr/>
          <a:lstStyle/>
          <a:p>
            <a:r>
              <a:rPr lang="en-US" altLang="en-US" b="1" dirty="0">
                <a:solidFill>
                  <a:srgbClr val="993366"/>
                </a:solidFill>
                <a:latin typeface="Cambria" panose="02040503050406030204" pitchFamily="18" charset="0"/>
                <a:ea typeface="Cambria" panose="02040503050406030204" pitchFamily="18" charset="0"/>
              </a:rPr>
              <a:t>Industrial application </a:t>
            </a:r>
            <a:r>
              <a:rPr lang="en-US" altLang="en-US" b="1" dirty="0">
                <a:solidFill>
                  <a:srgbClr val="FF3300"/>
                </a:solidFill>
                <a:latin typeface="Cambria" panose="02040503050406030204" pitchFamily="18" charset="0"/>
                <a:ea typeface="Cambria" panose="02040503050406030204" pitchFamily="18" charset="0"/>
              </a:rPr>
              <a:t>means</a:t>
            </a:r>
          </a:p>
        </p:txBody>
      </p:sp>
      <p:sp>
        <p:nvSpPr>
          <p:cNvPr id="12291" name="Rectangle 3" descr="Rectangle: Click to edit Master text styles&#10;Second level&#10;Third level&#10;Fourth level&#10;Fifth level"/>
          <p:cNvSpPr>
            <a:spLocks noGrp="1" noChangeArrowheads="1"/>
          </p:cNvSpPr>
          <p:nvPr>
            <p:ph type="body" idx="1"/>
          </p:nvPr>
        </p:nvSpPr>
        <p:spPr>
          <a:xfrm>
            <a:off x="723900" y="1828800"/>
            <a:ext cx="7772400" cy="3276600"/>
          </a:xfrm>
        </p:spPr>
        <p:txBody>
          <a:bodyPr/>
          <a:lstStyle/>
          <a:p>
            <a:pPr algn="ctr">
              <a:lnSpc>
                <a:spcPct val="80000"/>
              </a:lnSpc>
              <a:buFont typeface="Wingdings" panose="05000000000000000000" pitchFamily="2" charset="2"/>
              <a:buNone/>
            </a:pPr>
            <a:r>
              <a:rPr lang="en-US" altLang="en-US" sz="6000" dirty="0">
                <a:latin typeface="Cambria" panose="02040503050406030204" pitchFamily="18" charset="0"/>
                <a:ea typeface="Cambria" panose="02040503050406030204" pitchFamily="18" charset="0"/>
              </a:rPr>
              <a:t>Invention is capable of being made or used in any kind of industry</a:t>
            </a:r>
          </a:p>
        </p:txBody>
      </p:sp>
    </p:spTree>
  </p:cSld>
  <p:clrMapOvr>
    <a:masterClrMapping/>
  </p:clrMapOvr>
  <p:transition>
    <p:wipe/>
    <p:sndAc>
      <p:endSnd/>
    </p:sndAc>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304800"/>
            <a:ext cx="7848600" cy="609600"/>
          </a:xfrm>
        </p:spPr>
        <p:txBody>
          <a:bodyPr/>
          <a:lstStyle/>
          <a:p>
            <a:r>
              <a:rPr lang="en-US" altLang="en-US" b="1" dirty="0">
                <a:solidFill>
                  <a:srgbClr val="993366"/>
                </a:solidFill>
                <a:latin typeface="Cambria" panose="02040503050406030204" pitchFamily="18" charset="0"/>
                <a:ea typeface="Cambria" panose="02040503050406030204" pitchFamily="18" charset="0"/>
              </a:rPr>
              <a:t>Section 3 exclusions</a:t>
            </a:r>
            <a:endParaRPr lang="en-US" altLang="en-US" b="1" i="1" dirty="0">
              <a:solidFill>
                <a:srgbClr val="993366"/>
              </a:solidFill>
              <a:latin typeface="Cambria" panose="02040503050406030204" pitchFamily="18" charset="0"/>
              <a:ea typeface="Cambria" panose="02040503050406030204" pitchFamily="18" charset="0"/>
            </a:endParaRPr>
          </a:p>
        </p:txBody>
      </p:sp>
      <p:sp>
        <p:nvSpPr>
          <p:cNvPr id="109571" name="Rectangle 3" descr="Rectangle: Click to edit Master text styles&#10;Second level&#10;Third level&#10;Fourth level&#10;Fifth level"/>
          <p:cNvSpPr>
            <a:spLocks noGrp="1" noChangeArrowheads="1"/>
          </p:cNvSpPr>
          <p:nvPr>
            <p:ph type="body" idx="1"/>
          </p:nvPr>
        </p:nvSpPr>
        <p:spPr>
          <a:xfrm>
            <a:off x="304800" y="1143000"/>
            <a:ext cx="8839200" cy="5715000"/>
          </a:xfrm>
        </p:spPr>
        <p:txBody>
          <a:bodyPr/>
          <a:lstStyle/>
          <a:p>
            <a:pPr marL="609600" indent="-609600">
              <a:lnSpc>
                <a:spcPct val="80000"/>
              </a:lnSpc>
              <a:spcBef>
                <a:spcPct val="25000"/>
              </a:spcBef>
              <a:buClr>
                <a:schemeClr val="bg2"/>
              </a:buClr>
              <a:buFontTx/>
              <a:buNone/>
              <a:defRPr/>
            </a:pPr>
            <a:r>
              <a:rPr lang="en-US" sz="4000" b="1" dirty="0">
                <a:solidFill>
                  <a:srgbClr val="FF3300"/>
                </a:solidFill>
                <a:effectLst>
                  <a:outerShdw blurRad="38100" dist="38100" dir="2700000" algn="tl">
                    <a:srgbClr val="C0C0C0"/>
                  </a:outerShdw>
                </a:effectLst>
                <a:latin typeface="Cambria" panose="02040503050406030204" pitchFamily="18" charset="0"/>
                <a:ea typeface="Cambria" panose="02040503050406030204" pitchFamily="18" charset="0"/>
              </a:rPr>
              <a:t>Section 3(a)</a:t>
            </a:r>
            <a:r>
              <a:rPr lang="en-US" b="1" dirty="0">
                <a:solidFill>
                  <a:srgbClr val="CC3300"/>
                </a:solidFill>
                <a:effectLst>
                  <a:outerShdw blurRad="38100" dist="38100" dir="2700000" algn="tl">
                    <a:srgbClr val="C0C0C0"/>
                  </a:outerShdw>
                </a:effectLst>
                <a:latin typeface="Cambria" panose="02040503050406030204" pitchFamily="18" charset="0"/>
                <a:ea typeface="Cambria" panose="02040503050406030204" pitchFamily="18" charset="0"/>
              </a:rPr>
              <a:t>  </a:t>
            </a:r>
            <a:r>
              <a:rPr lang="en-US" sz="2400" dirty="0">
                <a:solidFill>
                  <a:srgbClr val="A50021"/>
                </a:solidFill>
                <a:latin typeface="Cambria" panose="02040503050406030204" pitchFamily="18" charset="0"/>
                <a:ea typeface="Cambria" panose="02040503050406030204" pitchFamily="18" charset="0"/>
              </a:rPr>
              <a:t>     	</a:t>
            </a:r>
            <a:endParaRPr lang="en-US" dirty="0">
              <a:latin typeface="Cambria" panose="02040503050406030204" pitchFamily="18" charset="0"/>
              <a:ea typeface="Cambria" panose="02040503050406030204" pitchFamily="18" charset="0"/>
            </a:endParaRPr>
          </a:p>
          <a:p>
            <a:pPr marL="609600" indent="-609600">
              <a:defRPr/>
            </a:pPr>
            <a:r>
              <a:rPr lang="en-US" dirty="0">
                <a:latin typeface="Cambria" panose="02040503050406030204" pitchFamily="18" charset="0"/>
                <a:ea typeface="Cambria" panose="02040503050406030204" pitchFamily="18" charset="0"/>
              </a:rPr>
              <a:t>Playful inventions</a:t>
            </a:r>
          </a:p>
          <a:p>
            <a:pPr marL="609600" indent="-609600">
              <a:defRPr/>
            </a:pPr>
            <a:r>
              <a:rPr lang="en-US" dirty="0">
                <a:latin typeface="Cambria" panose="02040503050406030204" pitchFamily="18" charset="0"/>
                <a:ea typeface="Cambria" panose="02040503050406030204" pitchFamily="18" charset="0"/>
              </a:rPr>
              <a:t>Inventions contrary to well established natural laws</a:t>
            </a:r>
            <a:endParaRPr lang="en-US" sz="2800" dirty="0">
              <a:latin typeface="Cambria" panose="02040503050406030204" pitchFamily="18" charset="0"/>
              <a:ea typeface="Cambria" panose="02040503050406030204" pitchFamily="18" charset="0"/>
            </a:endParaRPr>
          </a:p>
          <a:p>
            <a:pPr marL="609600" indent="-609600" algn="just">
              <a:lnSpc>
                <a:spcPct val="110000"/>
              </a:lnSpc>
              <a:spcBef>
                <a:spcPct val="25000"/>
              </a:spcBef>
              <a:buClr>
                <a:schemeClr val="bg2"/>
              </a:buClr>
              <a:buFontTx/>
              <a:buNone/>
              <a:defRPr/>
            </a:pPr>
            <a:r>
              <a:rPr lang="en-US" sz="2400" b="1" dirty="0">
                <a:solidFill>
                  <a:srgbClr val="A50021"/>
                </a:solidFill>
                <a:latin typeface="Cambria" panose="02040503050406030204" pitchFamily="18" charset="0"/>
                <a:ea typeface="Cambria" panose="02040503050406030204" pitchFamily="18" charset="0"/>
              </a:rPr>
              <a:t> </a:t>
            </a:r>
            <a:r>
              <a:rPr lang="en-US" sz="4400" b="1" dirty="0">
                <a:solidFill>
                  <a:srgbClr val="A50021"/>
                </a:solidFill>
                <a:effectLst>
                  <a:outerShdw blurRad="38100" dist="38100" dir="2700000" algn="tl">
                    <a:srgbClr val="C0C0C0"/>
                  </a:outerShdw>
                </a:effectLst>
                <a:latin typeface="Cambria" panose="02040503050406030204" pitchFamily="18" charset="0"/>
                <a:ea typeface="Cambria" panose="02040503050406030204" pitchFamily="18" charset="0"/>
              </a:rPr>
              <a:t>Examples</a:t>
            </a:r>
          </a:p>
          <a:p>
            <a:pPr>
              <a:defRPr/>
            </a:pPr>
            <a:r>
              <a:rPr lang="en-US" dirty="0">
                <a:latin typeface="Cambria" panose="02040503050406030204" pitchFamily="18" charset="0"/>
                <a:ea typeface="Cambria" panose="02040503050406030204" pitchFamily="18" charset="0"/>
              </a:rPr>
              <a:t>Machine that gives more than 100% performance</a:t>
            </a:r>
          </a:p>
          <a:p>
            <a:pPr>
              <a:defRPr/>
            </a:pPr>
            <a:r>
              <a:rPr lang="en-US" dirty="0">
                <a:latin typeface="Cambria" panose="02040503050406030204" pitchFamily="18" charset="0"/>
                <a:ea typeface="Cambria" panose="02040503050406030204" pitchFamily="18" charset="0"/>
              </a:rPr>
              <a:t>Everlasting machine</a:t>
            </a:r>
          </a:p>
          <a:p>
            <a:pPr marL="609600" indent="-609600">
              <a:buClr>
                <a:srgbClr val="E89A7E"/>
              </a:buClr>
              <a:buFont typeface="Wingdings" pitchFamily="2" charset="2"/>
              <a:buNone/>
              <a:defRPr/>
            </a:pPr>
            <a:endParaRPr lang="en-US" dirty="0">
              <a:solidFill>
                <a:schemeClr val="hlink"/>
              </a:solidFill>
              <a:latin typeface="Cambria" panose="02040503050406030204" pitchFamily="18" charset="0"/>
              <a:ea typeface="Cambria" panose="02040503050406030204" pitchFamily="18" charset="0"/>
            </a:endParaRPr>
          </a:p>
        </p:txBody>
      </p:sp>
    </p:spTree>
  </p:cSld>
  <p:clrMapOvr>
    <a:masterClrMapping/>
  </p:clrMapOvr>
  <p:transition>
    <p:wipe/>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95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95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9571">
                                            <p:txEl>
                                              <p:pRg st="3" end="3"/>
                                            </p:txEl>
                                          </p:spTgt>
                                        </p:tgtEl>
                                        <p:attrNameLst>
                                          <p:attrName>style.visibility</p:attrName>
                                        </p:attrNameLst>
                                      </p:cBhvr>
                                      <p:to>
                                        <p:strVal val="visible"/>
                                      </p:to>
                                    </p:set>
                                    <p:animEffect transition="in" filter="fade">
                                      <p:cBhvr>
                                        <p:cTn id="15" dur="500"/>
                                        <p:tgtEl>
                                          <p:spTgt spid="109571">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9571">
                                            <p:txEl>
                                              <p:pRg st="4" end="4"/>
                                            </p:txEl>
                                          </p:spTgt>
                                        </p:tgtEl>
                                        <p:attrNameLst>
                                          <p:attrName>style.visibility</p:attrName>
                                        </p:attrNameLst>
                                      </p:cBhvr>
                                      <p:to>
                                        <p:strVal val="visible"/>
                                      </p:to>
                                    </p:set>
                                    <p:animEffect transition="in" filter="fade">
                                      <p:cBhvr>
                                        <p:cTn id="18" dur="500"/>
                                        <p:tgtEl>
                                          <p:spTgt spid="109571">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9571">
                                            <p:txEl>
                                              <p:pRg st="5" end="5"/>
                                            </p:txEl>
                                          </p:spTgt>
                                        </p:tgtEl>
                                        <p:attrNameLst>
                                          <p:attrName>style.visibility</p:attrName>
                                        </p:attrNameLst>
                                      </p:cBhvr>
                                      <p:to>
                                        <p:strVal val="visible"/>
                                      </p:to>
                                    </p:set>
                                    <p:animEffect transition="in" filter="fade">
                                      <p:cBhvr>
                                        <p:cTn id="21" dur="500"/>
                                        <p:tgtEl>
                                          <p:spTgt spid="1095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25500" y="152400"/>
            <a:ext cx="7340600" cy="685800"/>
          </a:xfrm>
        </p:spPr>
        <p:txBody>
          <a:bodyPr/>
          <a:lstStyle/>
          <a:p>
            <a:r>
              <a:rPr lang="en-US" altLang="en-US" b="1" dirty="0">
                <a:solidFill>
                  <a:srgbClr val="993366"/>
                </a:solidFill>
                <a:latin typeface="Cambria" panose="02040503050406030204" pitchFamily="18" charset="0"/>
                <a:ea typeface="Cambria" panose="02040503050406030204" pitchFamily="18" charset="0"/>
              </a:rPr>
              <a:t>Section 3 exclusions</a:t>
            </a:r>
          </a:p>
        </p:txBody>
      </p:sp>
      <p:sp>
        <p:nvSpPr>
          <p:cNvPr id="145411" name="Rectangle 3" descr="Rectangle: Click to edit Master text styles&#10;Second level&#10;Third level&#10;Fourth level&#10;Fifth level"/>
          <p:cNvSpPr>
            <a:spLocks noGrp="1" noChangeArrowheads="1"/>
          </p:cNvSpPr>
          <p:nvPr>
            <p:ph type="body" idx="1"/>
          </p:nvPr>
        </p:nvSpPr>
        <p:spPr>
          <a:xfrm>
            <a:off x="228600" y="1066800"/>
            <a:ext cx="8534400" cy="4953000"/>
          </a:xfrm>
        </p:spPr>
        <p:txBody>
          <a:bodyPr/>
          <a:lstStyle/>
          <a:p>
            <a:pPr>
              <a:lnSpc>
                <a:spcPct val="80000"/>
              </a:lnSpc>
              <a:spcBef>
                <a:spcPct val="0"/>
              </a:spcBef>
              <a:buFontTx/>
              <a:buNone/>
              <a:defRPr/>
            </a:pPr>
            <a:r>
              <a:rPr lang="en-US" sz="4000" b="1" dirty="0">
                <a:solidFill>
                  <a:srgbClr val="FF3300"/>
                </a:solidFill>
                <a:effectLst>
                  <a:outerShdw blurRad="38100" dist="38100" dir="2700000" algn="tl">
                    <a:srgbClr val="C0C0C0"/>
                  </a:outerShdw>
                </a:effectLst>
              </a:rPr>
              <a:t>Section 3(b)</a:t>
            </a:r>
            <a:r>
              <a:rPr lang="en-US" sz="5400" b="1" dirty="0">
                <a:solidFill>
                  <a:srgbClr val="000066"/>
                </a:solidFill>
              </a:rPr>
              <a:t> </a:t>
            </a:r>
          </a:p>
          <a:p>
            <a:pPr>
              <a:lnSpc>
                <a:spcPct val="80000"/>
              </a:lnSpc>
              <a:spcBef>
                <a:spcPct val="0"/>
              </a:spcBef>
              <a:buFontTx/>
              <a:buNone/>
              <a:defRPr/>
            </a:pPr>
            <a:r>
              <a:rPr lang="en-US" sz="1600" dirty="0"/>
              <a:t>	</a:t>
            </a:r>
          </a:p>
          <a:p>
            <a:pPr>
              <a:lnSpc>
                <a:spcPct val="80000"/>
              </a:lnSpc>
              <a:spcBef>
                <a:spcPct val="0"/>
              </a:spcBef>
              <a:buFontTx/>
              <a:buNone/>
              <a:defRPr/>
            </a:pPr>
            <a:r>
              <a:rPr lang="en-US" dirty="0"/>
              <a:t>	</a:t>
            </a:r>
            <a:r>
              <a:rPr lang="en-US" dirty="0">
                <a:solidFill>
                  <a:srgbClr val="CC3300"/>
                </a:solidFill>
                <a:effectLst>
                  <a:outerShdw blurRad="38100" dist="38100" dir="2700000" algn="tl">
                    <a:srgbClr val="C0C0C0"/>
                  </a:outerShdw>
                </a:effectLst>
              </a:rPr>
              <a:t>Commercial exploitation  or primary use of inventions, which is</a:t>
            </a:r>
          </a:p>
          <a:p>
            <a:pPr marL="457200" lvl="1" indent="0">
              <a:lnSpc>
                <a:spcPct val="80000"/>
              </a:lnSpc>
              <a:buSzPct val="100000"/>
              <a:buFont typeface="Wingdings" pitchFamily="2" charset="2"/>
              <a:buChar char="Ø"/>
              <a:defRPr/>
            </a:pPr>
            <a:r>
              <a:rPr lang="en-US" sz="3600" dirty="0"/>
              <a:t>Contrary to </a:t>
            </a:r>
          </a:p>
          <a:p>
            <a:pPr marL="1774825" lvl="3">
              <a:lnSpc>
                <a:spcPct val="80000"/>
              </a:lnSpc>
              <a:buSzPct val="100000"/>
              <a:buFont typeface="Wingdings" pitchFamily="2" charset="2"/>
              <a:buChar char="Ø"/>
              <a:defRPr/>
            </a:pPr>
            <a:r>
              <a:rPr lang="en-US" sz="2800" dirty="0"/>
              <a:t>public order or </a:t>
            </a:r>
          </a:p>
          <a:p>
            <a:pPr marL="1774825" lvl="3">
              <a:lnSpc>
                <a:spcPct val="80000"/>
              </a:lnSpc>
              <a:buSzPct val="100000"/>
              <a:buFont typeface="Wingdings" pitchFamily="2" charset="2"/>
              <a:buChar char="Ø"/>
              <a:defRPr/>
            </a:pPr>
            <a:r>
              <a:rPr lang="en-US" sz="2800" dirty="0"/>
              <a:t>Morality</a:t>
            </a:r>
          </a:p>
          <a:p>
            <a:pPr marL="968375" lvl="2" indent="-396875">
              <a:lnSpc>
                <a:spcPct val="80000"/>
              </a:lnSpc>
              <a:buClr>
                <a:srgbClr val="E89A7E"/>
              </a:buClr>
              <a:buSzPct val="115000"/>
              <a:buFont typeface="Wingdings" pitchFamily="2" charset="2"/>
              <a:buNone/>
              <a:defRPr/>
            </a:pPr>
            <a:r>
              <a:rPr lang="en-US" sz="4400" b="1" dirty="0">
                <a:solidFill>
                  <a:srgbClr val="A50021"/>
                </a:solidFill>
                <a:effectLst>
                  <a:outerShdw blurRad="38100" dist="38100" dir="2700000" algn="tl">
                    <a:srgbClr val="C0C0C0"/>
                  </a:outerShdw>
                </a:effectLst>
                <a:latin typeface="Monotype Corsiva" pitchFamily="66" charset="0"/>
              </a:rPr>
              <a:t>Examples</a:t>
            </a:r>
            <a:endParaRPr lang="en-US" sz="2800" dirty="0"/>
          </a:p>
          <a:p>
            <a:pPr marL="1774825" lvl="3" algn="just">
              <a:lnSpc>
                <a:spcPct val="110000"/>
              </a:lnSpc>
              <a:spcBef>
                <a:spcPct val="25000"/>
              </a:spcBef>
              <a:buClr>
                <a:schemeClr val="bg2"/>
              </a:buClr>
              <a:defRPr/>
            </a:pPr>
            <a:r>
              <a:rPr lang="en-US" sz="2500" dirty="0">
                <a:solidFill>
                  <a:srgbClr val="423399"/>
                </a:solidFill>
              </a:rPr>
              <a:t>Gambling machine, </a:t>
            </a:r>
          </a:p>
          <a:p>
            <a:pPr marL="1774825" lvl="3">
              <a:lnSpc>
                <a:spcPct val="80000"/>
              </a:lnSpc>
              <a:spcBef>
                <a:spcPct val="25000"/>
              </a:spcBef>
              <a:buClr>
                <a:schemeClr val="bg2"/>
              </a:buClr>
              <a:defRPr/>
            </a:pPr>
            <a:r>
              <a:rPr lang="en-US" sz="2500" dirty="0">
                <a:solidFill>
                  <a:srgbClr val="423399"/>
                </a:solidFill>
              </a:rPr>
              <a:t>Device for house-breaking</a:t>
            </a:r>
          </a:p>
        </p:txBody>
      </p:sp>
    </p:spTree>
  </p:cSld>
  <p:clrMapOvr>
    <a:masterClrMapping/>
  </p:clrMapOvr>
  <p:transition>
    <p:wipe/>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4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541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54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541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5411">
                                            <p:txEl>
                                              <p:pRg st="6" end="6"/>
                                            </p:txEl>
                                          </p:spTgt>
                                        </p:tgtEl>
                                        <p:attrNameLst>
                                          <p:attrName>style.visibility</p:attrName>
                                        </p:attrNameLst>
                                      </p:cBhvr>
                                      <p:to>
                                        <p:strVal val="visible"/>
                                      </p:to>
                                    </p:set>
                                    <p:animEffect transition="in" filter="fade">
                                      <p:cBhvr>
                                        <p:cTn id="17" dur="500"/>
                                        <p:tgtEl>
                                          <p:spTgt spid="145411">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45411">
                                            <p:txEl>
                                              <p:pRg st="7" end="7"/>
                                            </p:txEl>
                                          </p:spTgt>
                                        </p:tgtEl>
                                        <p:attrNameLst>
                                          <p:attrName>style.visibility</p:attrName>
                                        </p:attrNameLst>
                                      </p:cBhvr>
                                      <p:to>
                                        <p:strVal val="visible"/>
                                      </p:to>
                                    </p:set>
                                    <p:animEffect transition="in" filter="fade">
                                      <p:cBhvr>
                                        <p:cTn id="20" dur="500"/>
                                        <p:tgtEl>
                                          <p:spTgt spid="145411">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45411">
                                            <p:txEl>
                                              <p:pRg st="8" end="8"/>
                                            </p:txEl>
                                          </p:spTgt>
                                        </p:tgtEl>
                                        <p:attrNameLst>
                                          <p:attrName>style.visibility</p:attrName>
                                        </p:attrNameLst>
                                      </p:cBhvr>
                                      <p:to>
                                        <p:strVal val="visible"/>
                                      </p:to>
                                    </p:set>
                                    <p:animEffect transition="in" filter="fade">
                                      <p:cBhvr>
                                        <p:cTn id="23" dur="500"/>
                                        <p:tgtEl>
                                          <p:spTgt spid="145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89000" y="304800"/>
            <a:ext cx="7340600" cy="685800"/>
          </a:xfrm>
        </p:spPr>
        <p:txBody>
          <a:bodyPr/>
          <a:lstStyle/>
          <a:p>
            <a:r>
              <a:rPr lang="en-US" altLang="en-US" b="1" dirty="0">
                <a:solidFill>
                  <a:srgbClr val="993366"/>
                </a:solidFill>
                <a:latin typeface="Cambria" panose="02040503050406030204" pitchFamily="18" charset="0"/>
                <a:ea typeface="Cambria" panose="02040503050406030204" pitchFamily="18" charset="0"/>
              </a:rPr>
              <a:t>Section 3 exclusions</a:t>
            </a:r>
          </a:p>
        </p:txBody>
      </p:sp>
      <p:sp>
        <p:nvSpPr>
          <p:cNvPr id="147459" name="Rectangle 3" descr="Rectangle: Click to edit Master text styles&#10;Second level&#10;Third level&#10;Fourth level&#10;Fifth level"/>
          <p:cNvSpPr>
            <a:spLocks noGrp="1" noChangeArrowheads="1"/>
          </p:cNvSpPr>
          <p:nvPr>
            <p:ph type="body" idx="1"/>
          </p:nvPr>
        </p:nvSpPr>
        <p:spPr>
          <a:xfrm>
            <a:off x="304800" y="1143000"/>
            <a:ext cx="8610600" cy="5715000"/>
          </a:xfrm>
        </p:spPr>
        <p:txBody>
          <a:bodyPr/>
          <a:lstStyle/>
          <a:p>
            <a:pPr marL="0" indent="0" algn="just">
              <a:lnSpc>
                <a:spcPct val="80000"/>
              </a:lnSpc>
              <a:spcBef>
                <a:spcPct val="0"/>
              </a:spcBef>
              <a:buFontTx/>
              <a:buNone/>
              <a:defRPr/>
            </a:pPr>
            <a:r>
              <a:rPr lang="en-US" sz="4400" b="1" dirty="0">
                <a:solidFill>
                  <a:srgbClr val="FF3300"/>
                </a:solidFill>
                <a:effectLst>
                  <a:outerShdw blurRad="38100" dist="38100" dir="2700000" algn="tl">
                    <a:srgbClr val="C0C0C0"/>
                  </a:outerShdw>
                </a:effectLst>
                <a:latin typeface="Cambria" panose="02040503050406030204" pitchFamily="18" charset="0"/>
                <a:ea typeface="Cambria" panose="02040503050406030204" pitchFamily="18" charset="0"/>
              </a:rPr>
              <a:t>Section 3(b)</a:t>
            </a:r>
            <a:r>
              <a:rPr lang="en-US" sz="3600" b="1" dirty="0">
                <a:solidFill>
                  <a:srgbClr val="000066"/>
                </a:solidFill>
                <a:latin typeface="Cambria" panose="02040503050406030204" pitchFamily="18" charset="0"/>
                <a:ea typeface="Cambria" panose="02040503050406030204" pitchFamily="18" charset="0"/>
              </a:rPr>
              <a:t> </a:t>
            </a:r>
          </a:p>
          <a:p>
            <a:pPr marL="0" indent="0" algn="just">
              <a:lnSpc>
                <a:spcPct val="80000"/>
              </a:lnSpc>
              <a:spcBef>
                <a:spcPct val="0"/>
              </a:spcBef>
              <a:buFontTx/>
              <a:buNone/>
              <a:defRPr/>
            </a:pPr>
            <a:r>
              <a:rPr lang="en-US" sz="900" dirty="0">
                <a:latin typeface="Cambria" panose="02040503050406030204" pitchFamily="18" charset="0"/>
                <a:ea typeface="Cambria" panose="02040503050406030204" pitchFamily="18" charset="0"/>
              </a:rPr>
              <a:t>	</a:t>
            </a:r>
          </a:p>
          <a:p>
            <a:pPr marL="0" indent="0" algn="just">
              <a:lnSpc>
                <a:spcPct val="80000"/>
              </a:lnSpc>
              <a:spcBef>
                <a:spcPct val="0"/>
              </a:spcBef>
              <a:buFontTx/>
              <a:buNone/>
              <a:defRPr/>
            </a:pPr>
            <a:r>
              <a:rPr lang="en-US" b="1" dirty="0">
                <a:effectLst>
                  <a:outerShdw blurRad="38100" dist="38100" dir="2700000" algn="tl">
                    <a:srgbClr val="C0C0C0"/>
                  </a:outerShdw>
                </a:effectLst>
                <a:latin typeface="Cambria" panose="02040503050406030204" pitchFamily="18" charset="0"/>
                <a:ea typeface="Cambria" panose="02040503050406030204" pitchFamily="18" charset="0"/>
              </a:rPr>
              <a:t>Commercial exploitation  or primary use of inventions, which</a:t>
            </a:r>
            <a:r>
              <a:rPr lang="en-US" sz="3600" b="1" dirty="0">
                <a:effectLst>
                  <a:outerShdw blurRad="38100" dist="38100" dir="2700000" algn="tl">
                    <a:srgbClr val="C0C0C0"/>
                  </a:outerShdw>
                </a:effectLst>
                <a:latin typeface="Cambria" panose="02040503050406030204" pitchFamily="18" charset="0"/>
                <a:ea typeface="Cambria" panose="02040503050406030204" pitchFamily="18" charset="0"/>
              </a:rPr>
              <a:t> </a:t>
            </a:r>
          </a:p>
          <a:p>
            <a:pPr marL="403225" lvl="1" indent="-6350" algn="just">
              <a:lnSpc>
                <a:spcPct val="80000"/>
              </a:lnSpc>
              <a:buSzPct val="100000"/>
              <a:buFont typeface="Wingdings" pitchFamily="2" charset="2"/>
              <a:buChar char="Ø"/>
              <a:defRPr/>
            </a:pPr>
            <a:r>
              <a:rPr lang="en-US" sz="3600" b="1" dirty="0">
                <a:latin typeface="Cambria" panose="02040503050406030204" pitchFamily="18" charset="0"/>
                <a:ea typeface="Cambria" panose="02040503050406030204" pitchFamily="18" charset="0"/>
              </a:rPr>
              <a:t>Causes serious Prejudice to</a:t>
            </a:r>
            <a:r>
              <a:rPr lang="en-US" sz="3400" b="1" dirty="0">
                <a:latin typeface="Cambria" panose="02040503050406030204" pitchFamily="18" charset="0"/>
                <a:ea typeface="Cambria" panose="02040503050406030204" pitchFamily="18" charset="0"/>
              </a:rPr>
              <a:t> </a:t>
            </a:r>
          </a:p>
          <a:p>
            <a:pPr marL="1951038" lvl="3" indent="-685800" algn="just">
              <a:lnSpc>
                <a:spcPct val="80000"/>
              </a:lnSpc>
              <a:buSzPct val="100000"/>
              <a:buFont typeface="Wingdings" pitchFamily="2" charset="2"/>
              <a:buChar char="Ø"/>
              <a:defRPr/>
            </a:pPr>
            <a:r>
              <a:rPr lang="en-US" sz="2800" dirty="0">
                <a:latin typeface="Cambria" panose="02040503050406030204" pitchFamily="18" charset="0"/>
                <a:ea typeface="Cambria" panose="02040503050406030204" pitchFamily="18" charset="0"/>
              </a:rPr>
              <a:t>health or</a:t>
            </a:r>
          </a:p>
          <a:p>
            <a:pPr marL="1951038" lvl="3" indent="-685800" algn="just">
              <a:lnSpc>
                <a:spcPct val="80000"/>
              </a:lnSpc>
              <a:buSzPct val="100000"/>
              <a:buFont typeface="Wingdings" pitchFamily="2" charset="2"/>
              <a:buChar char="Ø"/>
              <a:defRPr/>
            </a:pPr>
            <a:r>
              <a:rPr lang="en-US" sz="2800" dirty="0">
                <a:latin typeface="Cambria" panose="02040503050406030204" pitchFamily="18" charset="0"/>
                <a:ea typeface="Cambria" panose="02040503050406030204" pitchFamily="18" charset="0"/>
              </a:rPr>
              <a:t>human, animal, plant life or  </a:t>
            </a:r>
          </a:p>
          <a:p>
            <a:pPr marL="1951038" lvl="3" indent="-685800" algn="just">
              <a:lnSpc>
                <a:spcPct val="80000"/>
              </a:lnSpc>
              <a:buSzPct val="100000"/>
              <a:buFont typeface="Wingdings" pitchFamily="2" charset="2"/>
              <a:buChar char="Ø"/>
              <a:defRPr/>
            </a:pPr>
            <a:r>
              <a:rPr lang="en-US" sz="2800" dirty="0">
                <a:latin typeface="Cambria" panose="02040503050406030204" pitchFamily="18" charset="0"/>
                <a:ea typeface="Cambria" panose="02040503050406030204" pitchFamily="18" charset="0"/>
              </a:rPr>
              <a:t>to the environment</a:t>
            </a:r>
          </a:p>
          <a:p>
            <a:pPr marL="860425" lvl="2" indent="-280988" algn="just">
              <a:lnSpc>
                <a:spcPct val="80000"/>
              </a:lnSpc>
              <a:buClr>
                <a:srgbClr val="E89A7E"/>
              </a:buClr>
              <a:buSzPct val="115000"/>
              <a:buFont typeface="Wingdings" pitchFamily="2" charset="2"/>
              <a:buNone/>
              <a:defRPr/>
            </a:pPr>
            <a:r>
              <a:rPr lang="en-US" sz="3600" b="1" dirty="0">
                <a:solidFill>
                  <a:srgbClr val="A50021"/>
                </a:solidFill>
                <a:effectLst>
                  <a:outerShdw blurRad="38100" dist="38100" dir="2700000" algn="tl">
                    <a:srgbClr val="C0C0C0"/>
                  </a:outerShdw>
                </a:effectLst>
                <a:latin typeface="Cambria" panose="02040503050406030204" pitchFamily="18" charset="0"/>
                <a:ea typeface="Cambria" panose="02040503050406030204" pitchFamily="18" charset="0"/>
              </a:rPr>
              <a:t>Examples</a:t>
            </a:r>
            <a:endParaRPr lang="en-US" sz="3600" dirty="0">
              <a:latin typeface="Cambria" panose="02040503050406030204" pitchFamily="18" charset="0"/>
              <a:ea typeface="Cambria" panose="02040503050406030204" pitchFamily="18" charset="0"/>
            </a:endParaRPr>
          </a:p>
          <a:p>
            <a:pPr marL="1951038" lvl="3" indent="-685800" algn="just">
              <a:lnSpc>
                <a:spcPct val="80000"/>
              </a:lnSpc>
              <a:spcBef>
                <a:spcPct val="25000"/>
              </a:spcBef>
              <a:buClr>
                <a:srgbClr val="993366"/>
              </a:buClr>
              <a:buSzPct val="110000"/>
              <a:buFont typeface="Wingdings" pitchFamily="2" charset="2"/>
              <a:buChar char="§"/>
              <a:defRPr/>
            </a:pPr>
            <a:r>
              <a:rPr lang="en-US" sz="2400" dirty="0">
                <a:solidFill>
                  <a:schemeClr val="tx2"/>
                </a:solidFill>
                <a:latin typeface="Cambria" panose="02040503050406030204" pitchFamily="18" charset="0"/>
                <a:ea typeface="Cambria" panose="02040503050406030204" pitchFamily="18" charset="0"/>
              </a:rPr>
              <a:t>Biological warfare material or device, 	         weapons of mass destruction </a:t>
            </a:r>
          </a:p>
          <a:p>
            <a:pPr marL="1951038" lvl="3" indent="-685800" algn="just">
              <a:lnSpc>
                <a:spcPct val="80000"/>
              </a:lnSpc>
              <a:spcBef>
                <a:spcPct val="25000"/>
              </a:spcBef>
              <a:buClr>
                <a:srgbClr val="993366"/>
              </a:buClr>
              <a:buSzPct val="110000"/>
              <a:buFont typeface="Wingdings" pitchFamily="2" charset="2"/>
              <a:buChar char="§"/>
              <a:defRPr/>
            </a:pPr>
            <a:r>
              <a:rPr lang="en-US" sz="2400" dirty="0">
                <a:solidFill>
                  <a:schemeClr val="tx2"/>
                </a:solidFill>
                <a:latin typeface="Cambria" panose="02040503050406030204" pitchFamily="18" charset="0"/>
                <a:ea typeface="Cambria" panose="02040503050406030204" pitchFamily="18" charset="0"/>
              </a:rPr>
              <a:t>Terminator gene technology	</a:t>
            </a:r>
          </a:p>
        </p:txBody>
      </p:sp>
    </p:spTree>
  </p:cSld>
  <p:clrMapOvr>
    <a:masterClrMapping/>
  </p:clrMapOvr>
  <p:transition>
    <p:wipe/>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45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45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745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7459">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7459">
                                            <p:txEl>
                                              <p:pRg st="7" end="7"/>
                                            </p:txEl>
                                          </p:spTgt>
                                        </p:tgtEl>
                                        <p:attrNameLst>
                                          <p:attrName>style.visibility</p:attrName>
                                        </p:attrNameLst>
                                      </p:cBhvr>
                                      <p:to>
                                        <p:strVal val="visible"/>
                                      </p:to>
                                    </p:set>
                                    <p:animEffect transition="in" filter="fade">
                                      <p:cBhvr>
                                        <p:cTn id="17" dur="500"/>
                                        <p:tgtEl>
                                          <p:spTgt spid="147459">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47459">
                                            <p:txEl>
                                              <p:pRg st="8" end="8"/>
                                            </p:txEl>
                                          </p:spTgt>
                                        </p:tgtEl>
                                        <p:attrNameLst>
                                          <p:attrName>style.visibility</p:attrName>
                                        </p:attrNameLst>
                                      </p:cBhvr>
                                      <p:to>
                                        <p:strVal val="visible"/>
                                      </p:to>
                                    </p:set>
                                    <p:animEffect transition="in" filter="fade">
                                      <p:cBhvr>
                                        <p:cTn id="20" dur="500"/>
                                        <p:tgtEl>
                                          <p:spTgt spid="147459">
                                            <p:txEl>
                                              <p:pRg st="8" end="8"/>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47459">
                                            <p:txEl>
                                              <p:pRg st="9" end="9"/>
                                            </p:txEl>
                                          </p:spTgt>
                                        </p:tgtEl>
                                        <p:attrNameLst>
                                          <p:attrName>style.visibility</p:attrName>
                                        </p:attrNameLst>
                                      </p:cBhvr>
                                      <p:to>
                                        <p:strVal val="visible"/>
                                      </p:to>
                                    </p:set>
                                    <p:animEffect transition="in" filter="fade">
                                      <p:cBhvr>
                                        <p:cTn id="23" dur="500"/>
                                        <p:tgtEl>
                                          <p:spTgt spid="147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400" y="304800"/>
            <a:ext cx="8839200" cy="838200"/>
          </a:xfrm>
        </p:spPr>
        <p:txBody>
          <a:bodyPr/>
          <a:lstStyle/>
          <a:p>
            <a:pPr>
              <a:lnSpc>
                <a:spcPct val="70000"/>
              </a:lnSpc>
            </a:pPr>
            <a:r>
              <a:rPr lang="en-US" altLang="en-US" b="1" dirty="0">
                <a:latin typeface="Cambria" panose="02040503050406030204" pitchFamily="18" charset="0"/>
                <a:ea typeface="Cambria" panose="02040503050406030204" pitchFamily="18" charset="0"/>
              </a:rPr>
              <a:t>Checks and Balances </a:t>
            </a:r>
          </a:p>
        </p:txBody>
      </p:sp>
      <p:sp>
        <p:nvSpPr>
          <p:cNvPr id="77827" name="Rectangle 3" descr="Rectangle: Click to edit Master text styles&#10;Second level&#10;Third level&#10;Fourth level&#10;Fifth level"/>
          <p:cNvSpPr>
            <a:spLocks noGrp="1" noChangeArrowheads="1"/>
          </p:cNvSpPr>
          <p:nvPr>
            <p:ph type="body" idx="1"/>
          </p:nvPr>
        </p:nvSpPr>
        <p:spPr>
          <a:xfrm>
            <a:off x="152400" y="1143000"/>
            <a:ext cx="8915400" cy="4648200"/>
          </a:xfrm>
        </p:spPr>
        <p:txBody>
          <a:bodyPr/>
          <a:lstStyle/>
          <a:p>
            <a:pPr>
              <a:lnSpc>
                <a:spcPct val="90000"/>
              </a:lnSpc>
              <a:buFont typeface="Wingdings" pitchFamily="2" charset="2"/>
              <a:buNone/>
              <a:defRPr/>
            </a:pPr>
            <a:r>
              <a:rPr lang="en-US" sz="4400" b="1" dirty="0">
                <a:solidFill>
                  <a:srgbClr val="FF3300"/>
                </a:solidFill>
                <a:effectLst>
                  <a:outerShdw blurRad="38100" dist="38100" dir="2700000" algn="tl">
                    <a:srgbClr val="C0C0C0"/>
                  </a:outerShdw>
                </a:effectLst>
                <a:latin typeface="Cambria" panose="02040503050406030204" pitchFamily="18" charset="0"/>
                <a:ea typeface="Cambria" panose="02040503050406030204" pitchFamily="18" charset="0"/>
              </a:rPr>
              <a:t>Section 3(b)	</a:t>
            </a:r>
          </a:p>
          <a:p>
            <a:pPr>
              <a:lnSpc>
                <a:spcPct val="90000"/>
              </a:lnSpc>
              <a:buFont typeface="Wingdings" pitchFamily="2" charset="2"/>
              <a:buNone/>
              <a:defRPr/>
            </a:pPr>
            <a:r>
              <a:rPr lang="en-US" dirty="0">
                <a:latin typeface="Cambria" panose="02040503050406030204" pitchFamily="18" charset="0"/>
                <a:ea typeface="Cambria" panose="02040503050406030204" pitchFamily="18" charset="0"/>
                <a:cs typeface="Times New Roman" pitchFamily="18" charset="0"/>
              </a:rPr>
              <a:t>Excludes patents on</a:t>
            </a:r>
            <a:r>
              <a:rPr lang="en-US" sz="2400" dirty="0">
                <a:latin typeface="Cambria" panose="02040503050406030204" pitchFamily="18" charset="0"/>
                <a:ea typeface="Cambria" panose="02040503050406030204" pitchFamily="18" charset="0"/>
                <a:cs typeface="Times New Roman" pitchFamily="18" charset="0"/>
              </a:rPr>
              <a:t> </a:t>
            </a:r>
          </a:p>
          <a:p>
            <a:pPr algn="just">
              <a:lnSpc>
                <a:spcPct val="90000"/>
              </a:lnSpc>
              <a:defRPr/>
            </a:pPr>
            <a:r>
              <a:rPr lang="en-US" dirty="0">
                <a:latin typeface="Cambria" panose="02040503050406030204" pitchFamily="18" charset="0"/>
                <a:ea typeface="Cambria" panose="02040503050406030204" pitchFamily="18" charset="0"/>
                <a:cs typeface="Times New Roman" pitchFamily="18" charset="0"/>
              </a:rPr>
              <a:t>GMOs – exploitation of which could be contrary public order or morality or prejudicial to human, animal or plant life or health or to the environment.</a:t>
            </a:r>
          </a:p>
          <a:p>
            <a:pPr algn="just">
              <a:lnSpc>
                <a:spcPct val="90000"/>
              </a:lnSpc>
              <a:buFont typeface="Wingdings" pitchFamily="2" charset="2"/>
              <a:buNone/>
              <a:defRPr/>
            </a:pPr>
            <a:r>
              <a:rPr lang="en-US" b="1" dirty="0">
                <a:latin typeface="Cambria" panose="02040503050406030204" pitchFamily="18" charset="0"/>
                <a:ea typeface="Cambria" panose="02040503050406030204" pitchFamily="18" charset="0"/>
                <a:cs typeface="Times New Roman" pitchFamily="18" charset="0"/>
              </a:rPr>
              <a:t>Effect</a:t>
            </a:r>
            <a:r>
              <a:rPr lang="en-US" dirty="0">
                <a:latin typeface="Cambria" panose="02040503050406030204" pitchFamily="18" charset="0"/>
                <a:ea typeface="Cambria" panose="02040503050406030204" pitchFamily="18" charset="0"/>
                <a:cs typeface="Times New Roman" pitchFamily="18" charset="0"/>
              </a:rPr>
              <a:t>: </a:t>
            </a:r>
            <a:r>
              <a:rPr lang="en-US" dirty="0">
                <a:solidFill>
                  <a:schemeClr val="tx2"/>
                </a:solidFill>
                <a:latin typeface="Cambria" panose="02040503050406030204" pitchFamily="18" charset="0"/>
                <a:ea typeface="Cambria" panose="02040503050406030204" pitchFamily="18" charset="0"/>
                <a:cs typeface="Times New Roman" pitchFamily="18" charset="0"/>
              </a:rPr>
              <a:t>Only genetically modified micro-organisms (GMOs) which do not fall under section 3 (b) are patentable</a:t>
            </a:r>
            <a:r>
              <a:rPr lang="en-US" dirty="0">
                <a:latin typeface="Cambria" panose="02040503050406030204" pitchFamily="18" charset="0"/>
                <a:ea typeface="Cambria" panose="02040503050406030204" pitchFamily="18" charset="0"/>
                <a:cs typeface="Times New Roman" pitchFamily="18" charset="0"/>
              </a:rPr>
              <a:t>.</a:t>
            </a:r>
            <a:endParaRPr lang="en-US" dirty="0">
              <a:latin typeface="Cambria" panose="02040503050406030204" pitchFamily="18" charset="0"/>
              <a:ea typeface="Cambria" panose="02040503050406030204" pitchFamily="18" charset="0"/>
            </a:endParaRPr>
          </a:p>
        </p:txBody>
      </p:sp>
    </p:spTree>
  </p:cSld>
  <p:clrMapOvr>
    <a:masterClrMapping/>
  </p:clrMapOvr>
  <p:transition>
    <p:wipe/>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77827">
                                            <p:txEl>
                                              <p:pRg st="3" end="3"/>
                                            </p:txEl>
                                          </p:spTgt>
                                        </p:tgtEl>
                                        <p:attrNameLst>
                                          <p:attrName>style.visibility</p:attrName>
                                        </p:attrNameLst>
                                      </p:cBhvr>
                                      <p:to>
                                        <p:strVal val="visible"/>
                                      </p:to>
                                    </p:set>
                                    <p:animEffect transition="in" filter="fade">
                                      <p:cBhvr>
                                        <p:cTn id="13" dur="500"/>
                                        <p:tgtEl>
                                          <p:spTgt spid="778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14400" y="304800"/>
            <a:ext cx="7340600" cy="685800"/>
          </a:xfrm>
        </p:spPr>
        <p:txBody>
          <a:bodyPr/>
          <a:lstStyle/>
          <a:p>
            <a:r>
              <a:rPr lang="en-US" altLang="en-US" b="1" dirty="0">
                <a:solidFill>
                  <a:srgbClr val="993366"/>
                </a:solidFill>
                <a:latin typeface="Cambria" panose="02040503050406030204" pitchFamily="18" charset="0"/>
                <a:ea typeface="Cambria" panose="02040503050406030204" pitchFamily="18" charset="0"/>
              </a:rPr>
              <a:t>Section 3 exclusions</a:t>
            </a:r>
          </a:p>
        </p:txBody>
      </p:sp>
      <p:sp>
        <p:nvSpPr>
          <p:cNvPr id="111619" name="Rectangle 3" descr="Rectangle: Click to edit Master text styles&#10;Second level&#10;Third level&#10;Fourth level&#10;Fifth level"/>
          <p:cNvSpPr>
            <a:spLocks noGrp="1" noChangeArrowheads="1"/>
          </p:cNvSpPr>
          <p:nvPr>
            <p:ph type="body" idx="1"/>
          </p:nvPr>
        </p:nvSpPr>
        <p:spPr>
          <a:xfrm>
            <a:off x="469900" y="1066800"/>
            <a:ext cx="8229600" cy="5791200"/>
          </a:xfrm>
        </p:spPr>
        <p:txBody>
          <a:bodyPr/>
          <a:lstStyle/>
          <a:p>
            <a:pPr marL="533400" indent="-479425">
              <a:lnSpc>
                <a:spcPct val="105000"/>
              </a:lnSpc>
              <a:buClr>
                <a:schemeClr val="bg2"/>
              </a:buClr>
              <a:buFont typeface="Wingdings" pitchFamily="2" charset="2"/>
              <a:buNone/>
              <a:defRPr/>
            </a:pPr>
            <a:r>
              <a:rPr lang="en-US" sz="200" dirty="0">
                <a:solidFill>
                  <a:srgbClr val="FF0066"/>
                </a:solidFill>
                <a:latin typeface="Cambria" panose="02040503050406030204" pitchFamily="18" charset="0"/>
                <a:ea typeface="Cambria" panose="02040503050406030204" pitchFamily="18" charset="0"/>
              </a:rPr>
              <a:t>   </a:t>
            </a:r>
            <a:r>
              <a:rPr lang="en-US" sz="3600" b="1" dirty="0">
                <a:solidFill>
                  <a:srgbClr val="FF3300"/>
                </a:solidFill>
                <a:effectLst>
                  <a:outerShdw blurRad="38100" dist="38100" dir="2700000" algn="tl">
                    <a:srgbClr val="C0C0C0"/>
                  </a:outerShdw>
                </a:effectLst>
                <a:latin typeface="Cambria" panose="02040503050406030204" pitchFamily="18" charset="0"/>
                <a:ea typeface="Cambria" panose="02040503050406030204" pitchFamily="18" charset="0"/>
              </a:rPr>
              <a:t>Section 3 ( c )</a:t>
            </a:r>
            <a:r>
              <a:rPr lang="en-US" sz="1400" b="1" dirty="0">
                <a:solidFill>
                  <a:srgbClr val="FF0066"/>
                </a:solidFill>
                <a:latin typeface="Cambria" panose="02040503050406030204" pitchFamily="18" charset="0"/>
                <a:ea typeface="Cambria" panose="02040503050406030204" pitchFamily="18" charset="0"/>
              </a:rPr>
              <a:t>	</a:t>
            </a:r>
            <a:endParaRPr lang="en-US" sz="2800" b="1" dirty="0">
              <a:solidFill>
                <a:srgbClr val="9900CC"/>
              </a:solidFill>
              <a:latin typeface="Cambria" panose="02040503050406030204" pitchFamily="18" charset="0"/>
              <a:ea typeface="Cambria" panose="02040503050406030204" pitchFamily="18" charset="0"/>
            </a:endParaRPr>
          </a:p>
          <a:p>
            <a:pPr marL="533400" indent="-479425" algn="just">
              <a:lnSpc>
                <a:spcPct val="85000"/>
              </a:lnSpc>
              <a:buClr>
                <a:srgbClr val="050813"/>
              </a:buClr>
              <a:defRPr/>
            </a:pPr>
            <a:r>
              <a:rPr lang="en-US" sz="2400" b="1" dirty="0">
                <a:latin typeface="Cambria" panose="02040503050406030204" pitchFamily="18" charset="0"/>
                <a:ea typeface="Cambria" panose="02040503050406030204" pitchFamily="18" charset="0"/>
              </a:rPr>
              <a:t>Mere Discovery of a Scientific Principle or</a:t>
            </a:r>
          </a:p>
          <a:p>
            <a:pPr marL="533400" indent="-479425" algn="just">
              <a:lnSpc>
                <a:spcPct val="85000"/>
              </a:lnSpc>
              <a:buClr>
                <a:srgbClr val="050813"/>
              </a:buClr>
              <a:defRPr/>
            </a:pPr>
            <a:r>
              <a:rPr lang="en-US" sz="2400" b="1" dirty="0">
                <a:latin typeface="Cambria" panose="02040503050406030204" pitchFamily="18" charset="0"/>
                <a:ea typeface="Cambria" panose="02040503050406030204" pitchFamily="18" charset="0"/>
              </a:rPr>
              <a:t>formulation of an Abstract Theory or</a:t>
            </a:r>
          </a:p>
          <a:p>
            <a:pPr marL="533400" indent="-479425" algn="just">
              <a:lnSpc>
                <a:spcPct val="85000"/>
              </a:lnSpc>
              <a:buClr>
                <a:srgbClr val="050813"/>
              </a:buClr>
              <a:defRPr/>
            </a:pPr>
            <a:r>
              <a:rPr lang="en-US" sz="2400" b="1" dirty="0">
                <a:latin typeface="Cambria" panose="02040503050406030204" pitchFamily="18" charset="0"/>
                <a:ea typeface="Cambria" panose="02040503050406030204" pitchFamily="18" charset="0"/>
              </a:rPr>
              <a:t>discovery of any living thing or </a:t>
            </a:r>
          </a:p>
          <a:p>
            <a:pPr marL="533400" indent="-479425" algn="just">
              <a:lnSpc>
                <a:spcPct val="85000"/>
              </a:lnSpc>
              <a:buClr>
                <a:srgbClr val="050813"/>
              </a:buClr>
              <a:defRPr/>
            </a:pPr>
            <a:r>
              <a:rPr lang="en-US" sz="2400" b="1" dirty="0">
                <a:latin typeface="Cambria" panose="02040503050406030204" pitchFamily="18" charset="0"/>
                <a:ea typeface="Cambria" panose="02040503050406030204" pitchFamily="18" charset="0"/>
              </a:rPr>
              <a:t>discovery of non–living substance  occurring in nature</a:t>
            </a:r>
            <a:endParaRPr lang="en-US" sz="800" b="1" i="1" dirty="0">
              <a:solidFill>
                <a:srgbClr val="000066"/>
              </a:solidFill>
              <a:latin typeface="Cambria" panose="02040503050406030204" pitchFamily="18" charset="0"/>
              <a:ea typeface="Cambria" panose="02040503050406030204" pitchFamily="18" charset="0"/>
            </a:endParaRPr>
          </a:p>
          <a:p>
            <a:pPr marL="533400" indent="-479425" algn="just">
              <a:lnSpc>
                <a:spcPct val="110000"/>
              </a:lnSpc>
              <a:spcBef>
                <a:spcPct val="25000"/>
              </a:spcBef>
              <a:buClr>
                <a:schemeClr val="bg2"/>
              </a:buClr>
              <a:buFontTx/>
              <a:buNone/>
              <a:defRPr/>
            </a:pPr>
            <a:r>
              <a:rPr lang="en-US" sz="3600" b="1" dirty="0">
                <a:solidFill>
                  <a:srgbClr val="A50021"/>
                </a:solidFill>
                <a:effectLst>
                  <a:outerShdw blurRad="38100" dist="38100" dir="2700000" algn="tl">
                    <a:srgbClr val="C0C0C0"/>
                  </a:outerShdw>
                </a:effectLst>
                <a:latin typeface="Cambria" panose="02040503050406030204" pitchFamily="18" charset="0"/>
                <a:ea typeface="Cambria" panose="02040503050406030204" pitchFamily="18" charset="0"/>
              </a:rPr>
              <a:t>Examples</a:t>
            </a:r>
          </a:p>
          <a:p>
            <a:pPr marL="1104900" lvl="1" indent="-457200">
              <a:lnSpc>
                <a:spcPct val="85000"/>
              </a:lnSpc>
              <a:buClr>
                <a:srgbClr val="993366"/>
              </a:buClr>
              <a:buFont typeface="Arial" panose="020B0604020202020204" pitchFamily="34" charset="0"/>
              <a:buChar char="•"/>
              <a:defRPr/>
            </a:pPr>
            <a:r>
              <a:rPr lang="en-US" sz="2400" b="1" dirty="0">
                <a:solidFill>
                  <a:srgbClr val="993366"/>
                </a:solidFill>
                <a:latin typeface="Cambria" panose="02040503050406030204" pitchFamily="18" charset="0"/>
                <a:ea typeface="Cambria" panose="02040503050406030204" pitchFamily="18" charset="0"/>
              </a:rPr>
              <a:t>Newton’s Laws </a:t>
            </a:r>
          </a:p>
          <a:p>
            <a:pPr marL="1104900" lvl="1" indent="-457200">
              <a:lnSpc>
                <a:spcPct val="85000"/>
              </a:lnSpc>
              <a:buClr>
                <a:srgbClr val="993366"/>
              </a:buClr>
              <a:buFont typeface="Arial" panose="020B0604020202020204" pitchFamily="34" charset="0"/>
              <a:buChar char="•"/>
              <a:defRPr/>
            </a:pPr>
            <a:r>
              <a:rPr lang="en-US" sz="2400" b="1" dirty="0">
                <a:solidFill>
                  <a:srgbClr val="993366"/>
                </a:solidFill>
                <a:latin typeface="Cambria" panose="02040503050406030204" pitchFamily="18" charset="0"/>
                <a:ea typeface="Cambria" panose="02040503050406030204" pitchFamily="18" charset="0"/>
              </a:rPr>
              <a:t>Superconducting Phenomenon as such </a:t>
            </a:r>
          </a:p>
          <a:p>
            <a:pPr marL="1104900" lvl="1" indent="-457200">
              <a:lnSpc>
                <a:spcPct val="85000"/>
              </a:lnSpc>
              <a:buClr>
                <a:srgbClr val="993366"/>
              </a:buClr>
              <a:buFont typeface="Arial" panose="020B0604020202020204" pitchFamily="34" charset="0"/>
              <a:buChar char="•"/>
              <a:defRPr/>
            </a:pPr>
            <a:r>
              <a:rPr lang="en-US" sz="2400" b="1" dirty="0">
                <a:solidFill>
                  <a:srgbClr val="993366"/>
                </a:solidFill>
                <a:latin typeface="Cambria" panose="02040503050406030204" pitchFamily="18" charset="0"/>
                <a:ea typeface="Cambria" panose="02040503050406030204" pitchFamily="18" charset="0"/>
              </a:rPr>
              <a:t>Property of certain material to withstand  mechanical shock</a:t>
            </a:r>
          </a:p>
          <a:p>
            <a:pPr marL="1104900" lvl="1" indent="-457200">
              <a:lnSpc>
                <a:spcPct val="85000"/>
              </a:lnSpc>
              <a:buClr>
                <a:srgbClr val="993366"/>
              </a:buClr>
              <a:buFont typeface="Arial" panose="020B0604020202020204" pitchFamily="34" charset="0"/>
              <a:buChar char="•"/>
              <a:defRPr/>
            </a:pPr>
            <a:r>
              <a:rPr lang="en-US" sz="2400" b="1" dirty="0">
                <a:solidFill>
                  <a:srgbClr val="993366"/>
                </a:solidFill>
                <a:latin typeface="Cambria" panose="02040503050406030204" pitchFamily="18" charset="0"/>
                <a:ea typeface="Cambria" panose="02040503050406030204" pitchFamily="18" charset="0"/>
              </a:rPr>
              <a:t>Discovery of micro-organism </a:t>
            </a:r>
          </a:p>
          <a:p>
            <a:pPr marL="1104900" lvl="1" indent="-457200">
              <a:lnSpc>
                <a:spcPct val="85000"/>
              </a:lnSpc>
              <a:buClr>
                <a:srgbClr val="993366"/>
              </a:buClr>
              <a:buFont typeface="Arial" panose="020B0604020202020204" pitchFamily="34" charset="0"/>
              <a:buChar char="•"/>
              <a:defRPr/>
            </a:pPr>
            <a:r>
              <a:rPr lang="en-US" sz="2400" b="1" dirty="0">
                <a:solidFill>
                  <a:srgbClr val="993366"/>
                </a:solidFill>
                <a:latin typeface="Cambria" panose="02040503050406030204" pitchFamily="18" charset="0"/>
                <a:ea typeface="Cambria" panose="02040503050406030204" pitchFamily="18" charset="0"/>
              </a:rPr>
              <a:t>Discovery of natural gas or a mineral</a:t>
            </a:r>
          </a:p>
        </p:txBody>
      </p:sp>
    </p:spTree>
  </p:cSld>
  <p:clrMapOvr>
    <a:masterClrMapping/>
  </p:clrMapOvr>
  <p:transition>
    <p:wipe/>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16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16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1619">
                                            <p:txEl>
                                              <p:pRg st="5" end="5"/>
                                            </p:txEl>
                                          </p:spTgt>
                                        </p:tgtEl>
                                        <p:attrNameLst>
                                          <p:attrName>style.visibility</p:attrName>
                                        </p:attrNameLst>
                                      </p:cBhvr>
                                      <p:to>
                                        <p:strVal val="visible"/>
                                      </p:to>
                                    </p:set>
                                    <p:animEffect transition="in" filter="fade">
                                      <p:cBhvr>
                                        <p:cTn id="17" dur="500"/>
                                        <p:tgtEl>
                                          <p:spTgt spid="11161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1619">
                                            <p:txEl>
                                              <p:pRg st="6" end="6"/>
                                            </p:txEl>
                                          </p:spTgt>
                                        </p:tgtEl>
                                        <p:attrNameLst>
                                          <p:attrName>style.visibility</p:attrName>
                                        </p:attrNameLst>
                                      </p:cBhvr>
                                      <p:to>
                                        <p:strVal val="visible"/>
                                      </p:to>
                                    </p:set>
                                    <p:animEffect transition="in" filter="fade">
                                      <p:cBhvr>
                                        <p:cTn id="22" dur="500"/>
                                        <p:tgtEl>
                                          <p:spTgt spid="111619">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11619">
                                            <p:txEl>
                                              <p:pRg st="7" end="7"/>
                                            </p:txEl>
                                          </p:spTgt>
                                        </p:tgtEl>
                                        <p:attrNameLst>
                                          <p:attrName>style.visibility</p:attrName>
                                        </p:attrNameLst>
                                      </p:cBhvr>
                                      <p:to>
                                        <p:strVal val="visible"/>
                                      </p:to>
                                    </p:set>
                                    <p:animEffect transition="in" filter="fade">
                                      <p:cBhvr>
                                        <p:cTn id="25" dur="500"/>
                                        <p:tgtEl>
                                          <p:spTgt spid="111619">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11619">
                                            <p:txEl>
                                              <p:pRg st="8" end="8"/>
                                            </p:txEl>
                                          </p:spTgt>
                                        </p:tgtEl>
                                        <p:attrNameLst>
                                          <p:attrName>style.visibility</p:attrName>
                                        </p:attrNameLst>
                                      </p:cBhvr>
                                      <p:to>
                                        <p:strVal val="visible"/>
                                      </p:to>
                                    </p:set>
                                    <p:animEffect transition="in" filter="fade">
                                      <p:cBhvr>
                                        <p:cTn id="28" dur="500"/>
                                        <p:tgtEl>
                                          <p:spTgt spid="111619">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11619">
                                            <p:txEl>
                                              <p:pRg st="9" end="9"/>
                                            </p:txEl>
                                          </p:spTgt>
                                        </p:tgtEl>
                                        <p:attrNameLst>
                                          <p:attrName>style.visibility</p:attrName>
                                        </p:attrNameLst>
                                      </p:cBhvr>
                                      <p:to>
                                        <p:strVal val="visible"/>
                                      </p:to>
                                    </p:set>
                                    <p:animEffect transition="in" filter="fade">
                                      <p:cBhvr>
                                        <p:cTn id="31" dur="500"/>
                                        <p:tgtEl>
                                          <p:spTgt spid="111619">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11619">
                                            <p:txEl>
                                              <p:pRg st="10" end="10"/>
                                            </p:txEl>
                                          </p:spTgt>
                                        </p:tgtEl>
                                        <p:attrNameLst>
                                          <p:attrName>style.visibility</p:attrName>
                                        </p:attrNameLst>
                                      </p:cBhvr>
                                      <p:to>
                                        <p:strVal val="visible"/>
                                      </p:to>
                                    </p:set>
                                    <p:animEffect transition="in" filter="fade">
                                      <p:cBhvr>
                                        <p:cTn id="34" dur="500"/>
                                        <p:tgtEl>
                                          <p:spTgt spid="1116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762000" y="152400"/>
            <a:ext cx="8382000" cy="762000"/>
          </a:xfrm>
        </p:spPr>
        <p:txBody>
          <a:bodyPr anchor="ctr"/>
          <a:lstStyle/>
          <a:p>
            <a:pPr>
              <a:lnSpc>
                <a:spcPct val="90000"/>
              </a:lnSpc>
              <a:defRPr/>
            </a:pPr>
            <a:r>
              <a:rPr lang="en-US" sz="2800" b="1" dirty="0">
                <a:effectLst>
                  <a:outerShdw blurRad="38100" dist="38100" dir="2700000" algn="tl">
                    <a:srgbClr val="FFFFFF"/>
                  </a:outerShdw>
                </a:effectLst>
                <a:latin typeface="Tahoma" pitchFamily="34" charset="0"/>
              </a:rPr>
              <a:t>Framework of IP Administration</a:t>
            </a:r>
          </a:p>
        </p:txBody>
      </p:sp>
      <p:sp>
        <p:nvSpPr>
          <p:cNvPr id="230403" name="Rectangle 3"/>
          <p:cNvSpPr>
            <a:spLocks noGrp="1" noChangeArrowheads="1"/>
          </p:cNvSpPr>
          <p:nvPr>
            <p:ph type="body" idx="1"/>
          </p:nvPr>
        </p:nvSpPr>
        <p:spPr>
          <a:xfrm>
            <a:off x="228600" y="1066800"/>
            <a:ext cx="8686800" cy="4953000"/>
          </a:xfrm>
        </p:spPr>
        <p:txBody>
          <a:bodyPr/>
          <a:lstStyle/>
          <a:p>
            <a:pPr>
              <a:lnSpc>
                <a:spcPct val="90000"/>
              </a:lnSpc>
              <a:buFontTx/>
              <a:buChar char="•"/>
              <a:defRPr/>
            </a:pPr>
            <a:r>
              <a:rPr lang="en-US" sz="2400" b="1" dirty="0"/>
              <a:t>Department of IP &amp; P covers</a:t>
            </a:r>
          </a:p>
          <a:p>
            <a:pPr lvl="1">
              <a:lnSpc>
                <a:spcPct val="90000"/>
              </a:lnSpc>
              <a:defRPr/>
            </a:pPr>
            <a:r>
              <a:rPr lang="en-US" sz="2400" b="1" dirty="0">
                <a:solidFill>
                  <a:srgbClr val="0000FF"/>
                </a:solidFill>
                <a:effectLst>
                  <a:outerShdw blurRad="38100" dist="38100" dir="2700000" algn="tl">
                    <a:srgbClr val="C0C0C0"/>
                  </a:outerShdw>
                </a:effectLst>
              </a:rPr>
              <a:t>The Patents Act, 1970 (as amended in 2005)</a:t>
            </a:r>
          </a:p>
          <a:p>
            <a:pPr lvl="2">
              <a:lnSpc>
                <a:spcPct val="90000"/>
              </a:lnSpc>
              <a:defRPr/>
            </a:pPr>
            <a:r>
              <a:rPr lang="en-US" sz="2000" b="1" dirty="0">
                <a:solidFill>
                  <a:srgbClr val="0000FF"/>
                </a:solidFill>
                <a:effectLst>
                  <a:outerShdw blurRad="38100" dist="38100" dir="2700000" algn="tl">
                    <a:srgbClr val="C0C0C0"/>
                  </a:outerShdw>
                </a:effectLst>
              </a:rPr>
              <a:t>The Patents Rules, 2003 (as amended in 2006)</a:t>
            </a:r>
          </a:p>
          <a:p>
            <a:pPr lvl="1">
              <a:lnSpc>
                <a:spcPct val="90000"/>
              </a:lnSpc>
              <a:defRPr/>
            </a:pPr>
            <a:r>
              <a:rPr lang="en-US" sz="2400" dirty="0">
                <a:solidFill>
                  <a:srgbClr val="0000FF"/>
                </a:solidFill>
              </a:rPr>
              <a:t>The Designs Act, 2000</a:t>
            </a:r>
          </a:p>
          <a:p>
            <a:pPr lvl="2">
              <a:lnSpc>
                <a:spcPct val="90000"/>
              </a:lnSpc>
              <a:defRPr/>
            </a:pPr>
            <a:r>
              <a:rPr lang="en-US" sz="2000" dirty="0">
                <a:solidFill>
                  <a:srgbClr val="0000FF"/>
                </a:solidFill>
              </a:rPr>
              <a:t>The Designs Rules, 2001 (as amended in 2008)</a:t>
            </a:r>
          </a:p>
          <a:p>
            <a:pPr lvl="1">
              <a:lnSpc>
                <a:spcPct val="90000"/>
              </a:lnSpc>
              <a:defRPr/>
            </a:pPr>
            <a:r>
              <a:rPr lang="en-US" sz="2400" dirty="0"/>
              <a:t> The Trade Marks Act 1999</a:t>
            </a:r>
          </a:p>
          <a:p>
            <a:pPr lvl="2">
              <a:lnSpc>
                <a:spcPct val="90000"/>
              </a:lnSpc>
              <a:defRPr/>
            </a:pPr>
            <a:r>
              <a:rPr lang="en-US" sz="2000" dirty="0"/>
              <a:t>The Trade Marks Rules 2002</a:t>
            </a:r>
          </a:p>
          <a:p>
            <a:pPr lvl="1">
              <a:lnSpc>
                <a:spcPct val="90000"/>
              </a:lnSpc>
              <a:defRPr/>
            </a:pPr>
            <a:r>
              <a:rPr lang="en-US" sz="2400" dirty="0"/>
              <a:t>The Geographical Indications of Goods (Registration &amp; Protection) Act, 1999</a:t>
            </a:r>
          </a:p>
          <a:p>
            <a:pPr lvl="2">
              <a:lnSpc>
                <a:spcPct val="90000"/>
              </a:lnSpc>
              <a:defRPr/>
            </a:pPr>
            <a:r>
              <a:rPr lang="en-US" sz="2000" dirty="0"/>
              <a:t>The Geographical Indications of Goods (Registration &amp; Protection)  Rules, 2002,</a:t>
            </a:r>
          </a:p>
          <a:p>
            <a:pPr>
              <a:lnSpc>
                <a:spcPct val="90000"/>
              </a:lnSpc>
              <a:defRPr/>
            </a:pPr>
            <a:r>
              <a:rPr lang="en-US" sz="2400" b="1" dirty="0"/>
              <a:t>Department of Education covers</a:t>
            </a:r>
          </a:p>
          <a:p>
            <a:pPr lvl="1">
              <a:lnSpc>
                <a:spcPct val="90000"/>
              </a:lnSpc>
              <a:defRPr/>
            </a:pPr>
            <a:r>
              <a:rPr lang="en-US" sz="2400" dirty="0"/>
              <a:t>The Copyrights Act 1957 (amended in 1999)</a:t>
            </a:r>
            <a:endParaRPr lang="en-US" sz="1800" dirty="0"/>
          </a:p>
        </p:txBody>
      </p:sp>
    </p:spTree>
  </p:cSld>
  <p:clrMapOvr>
    <a:masterClrMapping/>
  </p:clrMapOvr>
  <p:transition>
    <p:wipe/>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0403">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30403">
                                            <p:txEl>
                                              <p:pRg st="1" end="1"/>
                                            </p:txEl>
                                          </p:spTgt>
                                        </p:tgtEl>
                                        <p:attrNameLst>
                                          <p:attrName>style.visibility</p:attrName>
                                        </p:attrNameLst>
                                      </p:cBhvr>
                                      <p:to>
                                        <p:strVal val="visible"/>
                                      </p:to>
                                    </p:set>
                                    <p:animEffect transition="in" filter="fade">
                                      <p:cBhvr>
                                        <p:cTn id="13" dur="500"/>
                                        <p:tgtEl>
                                          <p:spTgt spid="23040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30403">
                                            <p:txEl>
                                              <p:pRg st="2" end="2"/>
                                            </p:txEl>
                                          </p:spTgt>
                                        </p:tgtEl>
                                        <p:attrNameLst>
                                          <p:attrName>style.visibility</p:attrName>
                                        </p:attrNameLst>
                                      </p:cBhvr>
                                      <p:to>
                                        <p:strVal val="visible"/>
                                      </p:to>
                                    </p:set>
                                    <p:animEffect transition="in" filter="fade">
                                      <p:cBhvr>
                                        <p:cTn id="16" dur="500"/>
                                        <p:tgtEl>
                                          <p:spTgt spid="23040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30403">
                                            <p:txEl>
                                              <p:pRg st="3" end="3"/>
                                            </p:txEl>
                                          </p:spTgt>
                                        </p:tgtEl>
                                        <p:attrNameLst>
                                          <p:attrName>style.visibility</p:attrName>
                                        </p:attrNameLst>
                                      </p:cBhvr>
                                      <p:to>
                                        <p:strVal val="visible"/>
                                      </p:to>
                                    </p:set>
                                    <p:animEffect transition="in" filter="fade">
                                      <p:cBhvr>
                                        <p:cTn id="21" dur="500"/>
                                        <p:tgtEl>
                                          <p:spTgt spid="23040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30403">
                                            <p:txEl>
                                              <p:pRg st="4" end="4"/>
                                            </p:txEl>
                                          </p:spTgt>
                                        </p:tgtEl>
                                        <p:attrNameLst>
                                          <p:attrName>style.visibility</p:attrName>
                                        </p:attrNameLst>
                                      </p:cBhvr>
                                      <p:to>
                                        <p:strVal val="visible"/>
                                      </p:to>
                                    </p:set>
                                    <p:animEffect transition="in" filter="fade">
                                      <p:cBhvr>
                                        <p:cTn id="24" dur="500"/>
                                        <p:tgtEl>
                                          <p:spTgt spid="23040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30403">
                                            <p:txEl>
                                              <p:pRg st="5" end="5"/>
                                            </p:txEl>
                                          </p:spTgt>
                                        </p:tgtEl>
                                        <p:attrNameLst>
                                          <p:attrName>style.visibility</p:attrName>
                                        </p:attrNameLst>
                                      </p:cBhvr>
                                      <p:to>
                                        <p:strVal val="visible"/>
                                      </p:to>
                                    </p:set>
                                    <p:animEffect transition="in" filter="fade">
                                      <p:cBhvr>
                                        <p:cTn id="29" dur="500"/>
                                        <p:tgtEl>
                                          <p:spTgt spid="230403">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30403">
                                            <p:txEl>
                                              <p:pRg st="6" end="6"/>
                                            </p:txEl>
                                          </p:spTgt>
                                        </p:tgtEl>
                                        <p:attrNameLst>
                                          <p:attrName>style.visibility</p:attrName>
                                        </p:attrNameLst>
                                      </p:cBhvr>
                                      <p:to>
                                        <p:strVal val="visible"/>
                                      </p:to>
                                    </p:set>
                                    <p:animEffect transition="in" filter="fade">
                                      <p:cBhvr>
                                        <p:cTn id="32" dur="500"/>
                                        <p:tgtEl>
                                          <p:spTgt spid="23040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0403">
                                            <p:txEl>
                                              <p:pRg st="7" end="7"/>
                                            </p:txEl>
                                          </p:spTgt>
                                        </p:tgtEl>
                                        <p:attrNameLst>
                                          <p:attrName>style.visibility</p:attrName>
                                        </p:attrNameLst>
                                      </p:cBhvr>
                                      <p:to>
                                        <p:strVal val="visible"/>
                                      </p:to>
                                    </p:set>
                                    <p:animEffect transition="in" filter="fade">
                                      <p:cBhvr>
                                        <p:cTn id="37" dur="500"/>
                                        <p:tgtEl>
                                          <p:spTgt spid="230403">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30403">
                                            <p:txEl>
                                              <p:pRg st="8" end="8"/>
                                            </p:txEl>
                                          </p:spTgt>
                                        </p:tgtEl>
                                        <p:attrNameLst>
                                          <p:attrName>style.visibility</p:attrName>
                                        </p:attrNameLst>
                                      </p:cBhvr>
                                      <p:to>
                                        <p:strVal val="visible"/>
                                      </p:to>
                                    </p:set>
                                    <p:animEffect transition="in" filter="fade">
                                      <p:cBhvr>
                                        <p:cTn id="40" dur="500"/>
                                        <p:tgtEl>
                                          <p:spTgt spid="23040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30403">
                                            <p:txEl>
                                              <p:pRg st="10" end="10"/>
                                            </p:txEl>
                                          </p:spTgt>
                                        </p:tgtEl>
                                        <p:attrNameLst>
                                          <p:attrName>style.visibility</p:attrName>
                                        </p:attrNameLst>
                                      </p:cBhvr>
                                      <p:to>
                                        <p:strVal val="visible"/>
                                      </p:to>
                                    </p:set>
                                    <p:animEffect transition="in" filter="fade">
                                      <p:cBhvr>
                                        <p:cTn id="45" dur="500"/>
                                        <p:tgtEl>
                                          <p:spTgt spid="2304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304800"/>
            <a:ext cx="7543800" cy="609600"/>
          </a:xfrm>
        </p:spPr>
        <p:txBody>
          <a:bodyPr/>
          <a:lstStyle/>
          <a:p>
            <a:r>
              <a:rPr lang="en-US" altLang="en-US" b="1" dirty="0">
                <a:latin typeface="Cambria" panose="02040503050406030204" pitchFamily="18" charset="0"/>
                <a:ea typeface="Cambria" panose="02040503050406030204" pitchFamily="18" charset="0"/>
              </a:rPr>
              <a:t>Section 3 exclusions</a:t>
            </a:r>
          </a:p>
        </p:txBody>
      </p:sp>
      <p:sp>
        <p:nvSpPr>
          <p:cNvPr id="141315" name="Rectangle 3" descr="Rectangle: Click to edit Master text styles&#10;Second level&#10;Third level&#10;Fourth level&#10;Fifth level"/>
          <p:cNvSpPr>
            <a:spLocks noGrp="1" noChangeArrowheads="1"/>
          </p:cNvSpPr>
          <p:nvPr>
            <p:ph type="body" idx="1"/>
          </p:nvPr>
        </p:nvSpPr>
        <p:spPr>
          <a:xfrm>
            <a:off x="419100" y="1143000"/>
            <a:ext cx="8382000" cy="5562600"/>
          </a:xfrm>
        </p:spPr>
        <p:txBody>
          <a:bodyPr/>
          <a:lstStyle/>
          <a:p>
            <a:pPr marL="854075" indent="-679450">
              <a:buFont typeface="Wingdings" pitchFamily="2" charset="2"/>
              <a:buNone/>
              <a:defRPr/>
            </a:pPr>
            <a:r>
              <a:rPr lang="en-US" sz="4000" dirty="0">
                <a:solidFill>
                  <a:srgbClr val="FF3300"/>
                </a:solidFill>
                <a:effectLst>
                  <a:outerShdw blurRad="38100" dist="38100" dir="2700000" algn="tl">
                    <a:srgbClr val="C0C0C0"/>
                  </a:outerShdw>
                </a:effectLst>
                <a:latin typeface="Cambria" panose="02040503050406030204" pitchFamily="18" charset="0"/>
                <a:ea typeface="Cambria" panose="02040503050406030204" pitchFamily="18" charset="0"/>
                <a:cs typeface="Arial" pitchFamily="34" charset="0"/>
              </a:rPr>
              <a:t>Section3 (d)</a:t>
            </a:r>
            <a:r>
              <a:rPr lang="en-US" sz="4400" dirty="0">
                <a:solidFill>
                  <a:srgbClr val="FF3300"/>
                </a:solidFill>
                <a:effectLst>
                  <a:outerShdw blurRad="38100" dist="38100" dir="2700000" algn="tl">
                    <a:srgbClr val="C0C0C0"/>
                  </a:outerShdw>
                </a:effectLst>
                <a:latin typeface="Cambria" panose="02040503050406030204" pitchFamily="18" charset="0"/>
                <a:ea typeface="Cambria" panose="02040503050406030204" pitchFamily="18" charset="0"/>
                <a:cs typeface="Arial" pitchFamily="34" charset="0"/>
              </a:rPr>
              <a:t> </a:t>
            </a:r>
          </a:p>
          <a:p>
            <a:pPr marL="854075" indent="-679450" algn="just">
              <a:defRPr/>
            </a:pPr>
            <a:r>
              <a:rPr lang="en-US" dirty="0">
                <a:effectLst>
                  <a:outerShdw blurRad="38100" dist="38100" dir="2700000" algn="tl">
                    <a:srgbClr val="C0C0C0"/>
                  </a:outerShdw>
                </a:effectLst>
                <a:latin typeface="Cambria" panose="02040503050406030204" pitchFamily="18" charset="0"/>
                <a:ea typeface="Cambria" panose="02040503050406030204" pitchFamily="18" charset="0"/>
                <a:cs typeface="Arial" pitchFamily="34" charset="0"/>
              </a:rPr>
              <a:t>The  mere discovery of a new form of a 	known substance  which does not result 	in the enhancement of the known efficacy of that substance</a:t>
            </a:r>
          </a:p>
          <a:p>
            <a:pPr marL="854075" indent="-679450" algn="just">
              <a:buFont typeface="Wingdings" pitchFamily="2" charset="2"/>
              <a:buNone/>
              <a:defRPr/>
            </a:pPr>
            <a:endParaRPr lang="en-US" sz="2800" dirty="0">
              <a:latin typeface="Cambria" panose="02040503050406030204" pitchFamily="18" charset="0"/>
              <a:ea typeface="Cambria" panose="02040503050406030204" pitchFamily="18" charset="0"/>
              <a:cs typeface="Arial" pitchFamily="34" charset="0"/>
            </a:endParaRPr>
          </a:p>
        </p:txBody>
      </p:sp>
    </p:spTree>
  </p:cSld>
  <p:clrMapOvr>
    <a:masterClrMapping/>
  </p:clrMapOvr>
  <p:transition>
    <p:wipe/>
    <p:sndAc>
      <p:end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38200" y="228600"/>
            <a:ext cx="7543800" cy="609600"/>
          </a:xfrm>
        </p:spPr>
        <p:txBody>
          <a:bodyPr/>
          <a:lstStyle/>
          <a:p>
            <a:r>
              <a:rPr lang="en-US" altLang="en-US" b="1" dirty="0">
                <a:latin typeface="Cambria" panose="02040503050406030204" pitchFamily="18" charset="0"/>
                <a:ea typeface="Cambria" panose="02040503050406030204" pitchFamily="18" charset="0"/>
              </a:rPr>
              <a:t>Section 3 exclusions</a:t>
            </a:r>
          </a:p>
        </p:txBody>
      </p:sp>
      <p:sp>
        <p:nvSpPr>
          <p:cNvPr id="148483" name="Rectangle 3" descr="Rectangle: Click to edit Master text styles&#10;Second level&#10;Third level&#10;Fourth level&#10;Fifth level"/>
          <p:cNvSpPr>
            <a:spLocks noGrp="1" noChangeArrowheads="1"/>
          </p:cNvSpPr>
          <p:nvPr>
            <p:ph type="body" idx="1"/>
          </p:nvPr>
        </p:nvSpPr>
        <p:spPr>
          <a:xfrm>
            <a:off x="152400" y="1066800"/>
            <a:ext cx="8839200" cy="5562600"/>
          </a:xfrm>
        </p:spPr>
        <p:txBody>
          <a:bodyPr/>
          <a:lstStyle/>
          <a:p>
            <a:pPr marL="854075" indent="-679450">
              <a:lnSpc>
                <a:spcPct val="90000"/>
              </a:lnSpc>
              <a:buFont typeface="Wingdings" pitchFamily="2" charset="2"/>
              <a:buNone/>
              <a:defRPr/>
            </a:pPr>
            <a:r>
              <a:rPr lang="en-US" sz="3600" dirty="0">
                <a:solidFill>
                  <a:srgbClr val="FF3300"/>
                </a:solidFill>
                <a:effectLst>
                  <a:outerShdw blurRad="38100" dist="38100" dir="2700000" algn="tl">
                    <a:srgbClr val="C0C0C0"/>
                  </a:outerShdw>
                </a:effectLst>
                <a:latin typeface="Cambria" panose="02040503050406030204" pitchFamily="18" charset="0"/>
                <a:ea typeface="Cambria" panose="02040503050406030204" pitchFamily="18" charset="0"/>
                <a:cs typeface="Arial" pitchFamily="34" charset="0"/>
              </a:rPr>
              <a:t>Section3 (d)</a:t>
            </a:r>
            <a:r>
              <a:rPr lang="en-US" sz="4000" dirty="0">
                <a:solidFill>
                  <a:srgbClr val="FF3300"/>
                </a:solidFill>
                <a:effectLst>
                  <a:outerShdw blurRad="38100" dist="38100" dir="2700000" algn="tl">
                    <a:srgbClr val="C0C0C0"/>
                  </a:outerShdw>
                </a:effectLst>
                <a:latin typeface="Cambria" panose="02040503050406030204" pitchFamily="18" charset="0"/>
                <a:ea typeface="Cambria" panose="02040503050406030204" pitchFamily="18" charset="0"/>
                <a:cs typeface="Arial" pitchFamily="34" charset="0"/>
              </a:rPr>
              <a:t> </a:t>
            </a:r>
          </a:p>
          <a:p>
            <a:pPr marL="571500" indent="-396875" algn="just">
              <a:lnSpc>
                <a:spcPct val="90000"/>
              </a:lnSpc>
              <a:defRPr/>
            </a:pPr>
            <a:r>
              <a:rPr lang="en-US" dirty="0">
                <a:latin typeface="Cambria" panose="02040503050406030204" pitchFamily="18" charset="0"/>
                <a:ea typeface="Cambria" panose="02040503050406030204" pitchFamily="18" charset="0"/>
                <a:cs typeface="Arial" pitchFamily="34" charset="0"/>
              </a:rPr>
              <a:t>Mere discovery</a:t>
            </a:r>
            <a:r>
              <a:rPr lang="en-US" dirty="0">
                <a:effectLst>
                  <a:outerShdw blurRad="38100" dist="38100" dir="2700000" algn="tl">
                    <a:srgbClr val="C0C0C0"/>
                  </a:outerShdw>
                </a:effectLst>
                <a:latin typeface="Cambria" panose="02040503050406030204" pitchFamily="18" charset="0"/>
                <a:ea typeface="Cambria" panose="02040503050406030204" pitchFamily="18" charset="0"/>
                <a:cs typeface="Arial" pitchFamily="34" charset="0"/>
              </a:rPr>
              <a:t> of any new property or  new use for a known substance or of the mere use of a known process, machine or apparatus, </a:t>
            </a:r>
            <a:r>
              <a:rPr lang="en-US" i="1" dirty="0">
                <a:effectLst>
                  <a:outerShdw blurRad="38100" dist="38100" dir="2700000" algn="tl">
                    <a:srgbClr val="C0C0C0"/>
                  </a:outerShdw>
                </a:effectLst>
                <a:latin typeface="Cambria" panose="02040503050406030204" pitchFamily="18" charset="0"/>
                <a:ea typeface="Cambria" panose="02040503050406030204" pitchFamily="18" charset="0"/>
                <a:cs typeface="Arial" pitchFamily="34" charset="0"/>
              </a:rPr>
              <a:t>unless such known process results in a new product or employs at least one new reactant</a:t>
            </a:r>
            <a:r>
              <a:rPr lang="en-US" dirty="0">
                <a:effectLst>
                  <a:outerShdw blurRad="38100" dist="38100" dir="2700000" algn="tl">
                    <a:srgbClr val="C0C0C0"/>
                  </a:outerShdw>
                </a:effectLst>
                <a:latin typeface="Cambria" panose="02040503050406030204" pitchFamily="18" charset="0"/>
                <a:ea typeface="Cambria" panose="02040503050406030204" pitchFamily="18" charset="0"/>
                <a:cs typeface="Arial" pitchFamily="34" charset="0"/>
              </a:rPr>
              <a:t>.</a:t>
            </a:r>
            <a:r>
              <a:rPr lang="en-US" sz="2400" dirty="0">
                <a:latin typeface="Cambria" panose="02040503050406030204" pitchFamily="18" charset="0"/>
                <a:ea typeface="Cambria" panose="02040503050406030204" pitchFamily="18" charset="0"/>
                <a:cs typeface="Arial" pitchFamily="34" charset="0"/>
              </a:rPr>
              <a:t>  </a:t>
            </a:r>
          </a:p>
          <a:p>
            <a:pPr marL="854075" indent="-679450" algn="just">
              <a:lnSpc>
                <a:spcPct val="90000"/>
              </a:lnSpc>
              <a:buFont typeface="Wingdings" pitchFamily="2" charset="2"/>
              <a:buNone/>
              <a:defRPr/>
            </a:pPr>
            <a:r>
              <a:rPr lang="en-US" sz="2400" dirty="0">
                <a:latin typeface="Cambria" panose="02040503050406030204" pitchFamily="18" charset="0"/>
                <a:ea typeface="Cambria" panose="02040503050406030204" pitchFamily="18" charset="0"/>
                <a:cs typeface="Arial" pitchFamily="34" charset="0"/>
              </a:rPr>
              <a:t> </a:t>
            </a:r>
            <a:r>
              <a:rPr lang="en-US" sz="4400" b="1" dirty="0">
                <a:solidFill>
                  <a:schemeClr val="tx2"/>
                </a:solidFill>
                <a:effectLst>
                  <a:outerShdw blurRad="38100" dist="38100" dir="2700000" algn="tl">
                    <a:srgbClr val="C0C0C0"/>
                  </a:outerShdw>
                </a:effectLst>
                <a:latin typeface="Cambria" panose="02040503050406030204" pitchFamily="18" charset="0"/>
                <a:ea typeface="Cambria" panose="02040503050406030204" pitchFamily="18" charset="0"/>
              </a:rPr>
              <a:t>Examples</a:t>
            </a:r>
            <a:endParaRPr lang="en-US" dirty="0">
              <a:solidFill>
                <a:schemeClr val="tx2"/>
              </a:solidFill>
              <a:latin typeface="Cambria" panose="02040503050406030204" pitchFamily="18" charset="0"/>
              <a:ea typeface="Cambria" panose="02040503050406030204" pitchFamily="18" charset="0"/>
            </a:endParaRPr>
          </a:p>
          <a:p>
            <a:pPr marL="1368425" lvl="1">
              <a:lnSpc>
                <a:spcPct val="90000"/>
              </a:lnSpc>
              <a:defRPr/>
            </a:pPr>
            <a:r>
              <a:rPr lang="en-US" sz="2400" dirty="0">
                <a:solidFill>
                  <a:schemeClr val="tx2"/>
                </a:solidFill>
                <a:latin typeface="Cambria" panose="02040503050406030204" pitchFamily="18" charset="0"/>
                <a:ea typeface="Cambria" panose="02040503050406030204" pitchFamily="18" charset="0"/>
              </a:rPr>
              <a:t>New use of Aspirin for heart ailments,</a:t>
            </a:r>
          </a:p>
          <a:p>
            <a:pPr marL="1368425" lvl="1">
              <a:lnSpc>
                <a:spcPct val="90000"/>
              </a:lnSpc>
              <a:defRPr/>
            </a:pPr>
            <a:r>
              <a:rPr lang="en-US" sz="2400" dirty="0">
                <a:solidFill>
                  <a:schemeClr val="tx2"/>
                </a:solidFill>
                <a:latin typeface="Cambria" panose="02040503050406030204" pitchFamily="18" charset="0"/>
                <a:ea typeface="Cambria" panose="02040503050406030204" pitchFamily="18" charset="0"/>
              </a:rPr>
              <a:t> Mere new uses of Neem</a:t>
            </a:r>
          </a:p>
        </p:txBody>
      </p:sp>
    </p:spTree>
  </p:cSld>
  <p:clrMapOvr>
    <a:masterClrMapping/>
  </p:clrMapOvr>
  <p:transition>
    <p:wipe/>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84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48483">
                                            <p:txEl>
                                              <p:pRg st="2" end="2"/>
                                            </p:txEl>
                                          </p:spTgt>
                                        </p:tgtEl>
                                        <p:attrNameLst>
                                          <p:attrName>style.visibility</p:attrName>
                                        </p:attrNameLst>
                                      </p:cBhvr>
                                      <p:to>
                                        <p:strVal val="visible"/>
                                      </p:to>
                                    </p:set>
                                    <p:animEffect transition="in" filter="fade">
                                      <p:cBhvr>
                                        <p:cTn id="13" dur="500"/>
                                        <p:tgtEl>
                                          <p:spTgt spid="14848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8483">
                                            <p:txEl>
                                              <p:pRg st="3" end="3"/>
                                            </p:txEl>
                                          </p:spTgt>
                                        </p:tgtEl>
                                        <p:attrNameLst>
                                          <p:attrName>style.visibility</p:attrName>
                                        </p:attrNameLst>
                                      </p:cBhvr>
                                      <p:to>
                                        <p:strVal val="visible"/>
                                      </p:to>
                                    </p:set>
                                    <p:animEffect transition="in" filter="fade">
                                      <p:cBhvr>
                                        <p:cTn id="16" dur="500"/>
                                        <p:tgtEl>
                                          <p:spTgt spid="14848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8483">
                                            <p:txEl>
                                              <p:pRg st="4" end="4"/>
                                            </p:txEl>
                                          </p:spTgt>
                                        </p:tgtEl>
                                        <p:attrNameLst>
                                          <p:attrName>style.visibility</p:attrName>
                                        </p:attrNameLst>
                                      </p:cBhvr>
                                      <p:to>
                                        <p:strVal val="visible"/>
                                      </p:to>
                                    </p:set>
                                    <p:animEffect transition="in" filter="fade">
                                      <p:cBhvr>
                                        <p:cTn id="19" dur="500"/>
                                        <p:tgtEl>
                                          <p:spTgt spid="148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89000" y="228600"/>
            <a:ext cx="7340600" cy="914400"/>
          </a:xfrm>
        </p:spPr>
        <p:txBody>
          <a:bodyPr/>
          <a:lstStyle/>
          <a:p>
            <a:r>
              <a:rPr lang="en-US" altLang="en-US" b="1" dirty="0">
                <a:latin typeface="Cambria" panose="02040503050406030204" pitchFamily="18" charset="0"/>
                <a:ea typeface="Cambria" panose="02040503050406030204" pitchFamily="18" charset="0"/>
              </a:rPr>
              <a:t>Section 3 exclusions</a:t>
            </a:r>
          </a:p>
        </p:txBody>
      </p:sp>
      <p:sp>
        <p:nvSpPr>
          <p:cNvPr id="114691" name="Rectangle 3" descr="Rectangle: Click to edit Master text styles&#10;Second level&#10;Third level&#10;Fourth level&#10;Fifth level"/>
          <p:cNvSpPr>
            <a:spLocks noGrp="1" noChangeArrowheads="1"/>
          </p:cNvSpPr>
          <p:nvPr>
            <p:ph type="body" idx="1"/>
          </p:nvPr>
        </p:nvSpPr>
        <p:spPr>
          <a:xfrm>
            <a:off x="152400" y="1219200"/>
            <a:ext cx="8763000" cy="5638800"/>
          </a:xfrm>
        </p:spPr>
        <p:txBody>
          <a:bodyPr/>
          <a:lstStyle/>
          <a:p>
            <a:pPr>
              <a:lnSpc>
                <a:spcPct val="80000"/>
              </a:lnSpc>
              <a:spcBef>
                <a:spcPct val="0"/>
              </a:spcBef>
              <a:buFontTx/>
              <a:buNone/>
              <a:defRPr/>
            </a:pPr>
            <a:r>
              <a:rPr lang="en-US" sz="4000" dirty="0">
                <a:solidFill>
                  <a:srgbClr val="FF3300"/>
                </a:solidFill>
                <a:effectLst>
                  <a:outerShdw blurRad="38100" dist="38100" dir="2700000" algn="tl">
                    <a:srgbClr val="C0C0C0"/>
                  </a:outerShdw>
                </a:effectLst>
                <a:latin typeface="Cambria" panose="02040503050406030204" pitchFamily="18" charset="0"/>
                <a:ea typeface="Cambria" panose="02040503050406030204" pitchFamily="18" charset="0"/>
              </a:rPr>
              <a:t>Section 3(e)</a:t>
            </a:r>
            <a:endParaRPr lang="en-US" sz="1600" dirty="0">
              <a:solidFill>
                <a:srgbClr val="9900CC"/>
              </a:solidFill>
              <a:latin typeface="Cambria" panose="02040503050406030204" pitchFamily="18" charset="0"/>
              <a:ea typeface="Cambria" panose="02040503050406030204" pitchFamily="18" charset="0"/>
            </a:endParaRPr>
          </a:p>
          <a:p>
            <a:pPr algn="ctr">
              <a:lnSpc>
                <a:spcPct val="80000"/>
              </a:lnSpc>
              <a:spcBef>
                <a:spcPct val="0"/>
              </a:spcBef>
              <a:buFontTx/>
              <a:buNone/>
              <a:defRPr/>
            </a:pPr>
            <a:endParaRPr lang="en-US" sz="2000" dirty="0">
              <a:solidFill>
                <a:srgbClr val="9900CC"/>
              </a:solidFill>
              <a:latin typeface="Cambria" panose="02040503050406030204" pitchFamily="18" charset="0"/>
              <a:ea typeface="Cambria" panose="02040503050406030204" pitchFamily="18" charset="0"/>
            </a:endParaRPr>
          </a:p>
          <a:p>
            <a:pPr algn="just">
              <a:lnSpc>
                <a:spcPct val="80000"/>
              </a:lnSpc>
              <a:spcBef>
                <a:spcPct val="0"/>
              </a:spcBef>
              <a:buFontTx/>
              <a:buNone/>
              <a:defRPr/>
            </a:pPr>
            <a:r>
              <a:rPr lang="en-US" sz="1800"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Substance obtained by </a:t>
            </a:r>
            <a:r>
              <a:rPr lang="en-US" sz="2800" u="sng" dirty="0">
                <a:solidFill>
                  <a:srgbClr val="FF3300"/>
                </a:solidFill>
                <a:effectLst>
                  <a:outerShdw blurRad="38100" dist="38100" dir="2700000" algn="tl">
                    <a:srgbClr val="C0C0C0"/>
                  </a:outerShdw>
                </a:effectLst>
                <a:latin typeface="Cambria" panose="02040503050406030204" pitchFamily="18" charset="0"/>
                <a:ea typeface="Cambria" panose="02040503050406030204" pitchFamily="18" charset="0"/>
              </a:rPr>
              <a:t>mere admixture</a:t>
            </a:r>
            <a:r>
              <a:rPr lang="en-US" sz="2000" dirty="0">
                <a:latin typeface="Cambria" panose="02040503050406030204" pitchFamily="18" charset="0"/>
                <a:ea typeface="Cambria" panose="02040503050406030204" pitchFamily="18" charset="0"/>
              </a:rPr>
              <a:t> resulting only in the aggregation of the properties of the components thereof or a process for producing such substance</a:t>
            </a:r>
          </a:p>
          <a:p>
            <a:pPr>
              <a:lnSpc>
                <a:spcPct val="80000"/>
              </a:lnSpc>
              <a:buClr>
                <a:schemeClr val="bg2"/>
              </a:buClr>
              <a:buFont typeface="Wingdings" pitchFamily="2" charset="2"/>
              <a:buNone/>
              <a:defRPr/>
            </a:pPr>
            <a:r>
              <a:rPr lang="en-US" sz="900" dirty="0">
                <a:solidFill>
                  <a:srgbClr val="003300"/>
                </a:solidFill>
                <a:latin typeface="Cambria" panose="02040503050406030204" pitchFamily="18" charset="0"/>
                <a:ea typeface="Cambria" panose="02040503050406030204" pitchFamily="18" charset="0"/>
              </a:rPr>
              <a:t>	</a:t>
            </a:r>
            <a:endParaRPr lang="en-US" sz="800" dirty="0">
              <a:solidFill>
                <a:srgbClr val="003300"/>
              </a:solidFill>
              <a:latin typeface="Cambria" panose="02040503050406030204" pitchFamily="18" charset="0"/>
              <a:ea typeface="Cambria" panose="02040503050406030204" pitchFamily="18" charset="0"/>
            </a:endParaRPr>
          </a:p>
          <a:p>
            <a:pPr>
              <a:lnSpc>
                <a:spcPct val="80000"/>
              </a:lnSpc>
              <a:buClr>
                <a:schemeClr val="bg2"/>
              </a:buClr>
              <a:buFont typeface="Wingdings" pitchFamily="2" charset="2"/>
              <a:buNone/>
              <a:defRPr/>
            </a:pPr>
            <a:r>
              <a:rPr lang="en-US" sz="900" dirty="0">
                <a:solidFill>
                  <a:srgbClr val="003300"/>
                </a:solidFill>
                <a:latin typeface="Cambria" panose="02040503050406030204" pitchFamily="18" charset="0"/>
                <a:ea typeface="Cambria" panose="02040503050406030204" pitchFamily="18" charset="0"/>
              </a:rPr>
              <a:t> </a:t>
            </a:r>
            <a:r>
              <a:rPr lang="en-US" sz="3600" dirty="0">
                <a:solidFill>
                  <a:srgbClr val="A50021"/>
                </a:solidFill>
                <a:effectLst>
                  <a:outerShdw blurRad="38100" dist="38100" dir="2700000" algn="tl">
                    <a:srgbClr val="C0C0C0"/>
                  </a:outerShdw>
                </a:effectLst>
                <a:latin typeface="Cambria" panose="02040503050406030204" pitchFamily="18" charset="0"/>
                <a:ea typeface="Cambria" panose="02040503050406030204" pitchFamily="18" charset="0"/>
              </a:rPr>
              <a:t>Examples</a:t>
            </a:r>
            <a:endParaRPr lang="en-US" sz="2000" i="1" dirty="0">
              <a:solidFill>
                <a:srgbClr val="D60093"/>
              </a:solidFill>
              <a:latin typeface="Cambria" panose="02040503050406030204" pitchFamily="18" charset="0"/>
              <a:ea typeface="Cambria" panose="02040503050406030204" pitchFamily="18" charset="0"/>
            </a:endParaRPr>
          </a:p>
          <a:p>
            <a:pPr>
              <a:lnSpc>
                <a:spcPct val="80000"/>
              </a:lnSpc>
              <a:buClr>
                <a:schemeClr val="bg2"/>
              </a:buClr>
              <a:buFont typeface="Wingdings" pitchFamily="2" charset="2"/>
              <a:buNone/>
              <a:defRPr/>
            </a:pPr>
            <a:endParaRPr lang="en-US" sz="1000" dirty="0">
              <a:solidFill>
                <a:srgbClr val="003300"/>
              </a:solidFill>
              <a:latin typeface="Cambria" panose="02040503050406030204" pitchFamily="18" charset="0"/>
              <a:ea typeface="Cambria" panose="02040503050406030204" pitchFamily="18" charset="0"/>
            </a:endParaRPr>
          </a:p>
          <a:p>
            <a:pPr lvl="1" algn="just">
              <a:lnSpc>
                <a:spcPct val="80000"/>
              </a:lnSpc>
              <a:spcBef>
                <a:spcPct val="25000"/>
              </a:spcBef>
              <a:buClr>
                <a:srgbClr val="993366"/>
              </a:buClr>
              <a:buFont typeface="Wingdings" pitchFamily="2" charset="2"/>
              <a:buChar char="Ø"/>
              <a:defRPr/>
            </a:pPr>
            <a:r>
              <a:rPr lang="en-US" sz="2000" dirty="0" err="1">
                <a:solidFill>
                  <a:schemeClr val="tx2"/>
                </a:solidFill>
                <a:latin typeface="Cambria" panose="02040503050406030204" pitchFamily="18" charset="0"/>
                <a:ea typeface="Cambria" panose="02040503050406030204" pitchFamily="18" charset="0"/>
              </a:rPr>
              <a:t>Combiflam</a:t>
            </a:r>
            <a:r>
              <a:rPr lang="en-US" sz="2000" dirty="0">
                <a:solidFill>
                  <a:schemeClr val="tx2"/>
                </a:solidFill>
                <a:latin typeface="Cambria" panose="02040503050406030204" pitchFamily="18" charset="0"/>
                <a:ea typeface="Cambria" panose="02040503050406030204" pitchFamily="18" charset="0"/>
              </a:rPr>
              <a:t> [Paracetamol (Antipyretic) + </a:t>
            </a:r>
            <a:r>
              <a:rPr lang="en-US" sz="2000" dirty="0" err="1">
                <a:solidFill>
                  <a:schemeClr val="tx2"/>
                </a:solidFill>
                <a:latin typeface="Cambria" panose="02040503050406030204" pitchFamily="18" charset="0"/>
                <a:ea typeface="Cambria" panose="02040503050406030204" pitchFamily="18" charset="0"/>
              </a:rPr>
              <a:t>Brufen</a:t>
            </a:r>
            <a:r>
              <a:rPr lang="en-US" sz="2000" dirty="0">
                <a:solidFill>
                  <a:schemeClr val="tx2"/>
                </a:solidFill>
                <a:latin typeface="Cambria" panose="02040503050406030204" pitchFamily="18" charset="0"/>
                <a:ea typeface="Cambria" panose="02040503050406030204" pitchFamily="18" charset="0"/>
              </a:rPr>
              <a:t> (analgesic)]</a:t>
            </a:r>
          </a:p>
          <a:p>
            <a:pPr lvl="1" algn="just">
              <a:lnSpc>
                <a:spcPct val="80000"/>
              </a:lnSpc>
              <a:spcBef>
                <a:spcPct val="25000"/>
              </a:spcBef>
              <a:buClr>
                <a:srgbClr val="993366"/>
              </a:buClr>
              <a:buFont typeface="Wingdings" pitchFamily="2" charset="2"/>
              <a:buChar char="Ø"/>
              <a:defRPr/>
            </a:pPr>
            <a:r>
              <a:rPr lang="en-US" sz="2000" dirty="0">
                <a:solidFill>
                  <a:schemeClr val="tx2"/>
                </a:solidFill>
                <a:latin typeface="Cambria" panose="02040503050406030204" pitchFamily="18" charset="0"/>
                <a:ea typeface="Cambria" panose="02040503050406030204" pitchFamily="18" charset="0"/>
              </a:rPr>
              <a:t>Solution of sugar and color additives in water to form a soft drink </a:t>
            </a:r>
          </a:p>
          <a:p>
            <a:pPr lvl="1" algn="just">
              <a:lnSpc>
                <a:spcPct val="80000"/>
              </a:lnSpc>
              <a:spcBef>
                <a:spcPct val="25000"/>
              </a:spcBef>
              <a:buClr>
                <a:srgbClr val="993366"/>
              </a:buClr>
              <a:buFont typeface="Wingdings" pitchFamily="2" charset="2"/>
              <a:buNone/>
              <a:defRPr/>
            </a:pPr>
            <a:endParaRPr lang="en-US" i="1" dirty="0">
              <a:solidFill>
                <a:srgbClr val="993366"/>
              </a:solidFill>
              <a:effectLst>
                <a:outerShdw blurRad="38100" dist="38100" dir="2700000" algn="tl">
                  <a:srgbClr val="C0C0C0"/>
                </a:outerShdw>
              </a:effectLst>
              <a:latin typeface="Cambria" panose="02040503050406030204" pitchFamily="18" charset="0"/>
              <a:ea typeface="Cambria" panose="02040503050406030204" pitchFamily="18" charset="0"/>
            </a:endParaRPr>
          </a:p>
          <a:p>
            <a:pPr marL="342900" lvl="1" algn="just">
              <a:lnSpc>
                <a:spcPct val="80000"/>
              </a:lnSpc>
              <a:spcBef>
                <a:spcPct val="25000"/>
              </a:spcBef>
              <a:buClr>
                <a:srgbClr val="993366"/>
              </a:buClr>
              <a:buFont typeface="Wingdings" pitchFamily="2" charset="2"/>
              <a:buNone/>
              <a:defRPr/>
            </a:pPr>
            <a:r>
              <a:rPr lang="en-US" i="1" dirty="0">
                <a:solidFill>
                  <a:srgbClr val="993366"/>
                </a:solidFill>
                <a:effectLst>
                  <a:outerShdw blurRad="38100" dist="38100" dir="2700000" algn="tl">
                    <a:srgbClr val="C0C0C0"/>
                  </a:outerShdw>
                </a:effectLst>
                <a:latin typeface="Cambria" panose="02040503050406030204" pitchFamily="18" charset="0"/>
                <a:ea typeface="Cambria" panose="02040503050406030204" pitchFamily="18" charset="0"/>
              </a:rPr>
              <a:t>However,</a:t>
            </a:r>
          </a:p>
          <a:p>
            <a:pPr algn="just">
              <a:lnSpc>
                <a:spcPct val="80000"/>
              </a:lnSpc>
              <a:spcBef>
                <a:spcPct val="25000"/>
              </a:spcBef>
              <a:buClr>
                <a:schemeClr val="bg2"/>
              </a:buClr>
              <a:buFont typeface="Wingdings" pitchFamily="2" charset="2"/>
              <a:buNone/>
              <a:defRPr/>
            </a:pPr>
            <a:r>
              <a:rPr lang="en-US" sz="1600" i="1" dirty="0">
                <a:solidFill>
                  <a:srgbClr val="993366"/>
                </a:solidFill>
                <a:latin typeface="Cambria" panose="02040503050406030204" pitchFamily="18" charset="0"/>
                <a:ea typeface="Cambria" panose="02040503050406030204" pitchFamily="18" charset="0"/>
              </a:rPr>
              <a:t>	</a:t>
            </a:r>
            <a:r>
              <a:rPr lang="en-US" sz="2400" i="1" dirty="0">
                <a:solidFill>
                  <a:schemeClr val="tx2"/>
                </a:solidFill>
                <a:latin typeface="Cambria" panose="02040503050406030204" pitchFamily="18" charset="0"/>
                <a:ea typeface="Cambria" panose="02040503050406030204" pitchFamily="18" charset="0"/>
              </a:rPr>
              <a:t>A mixture resulting into synergistic properties    of  mixture of ingredients, may be patentable  - Soap, Detergents, lubricants </a:t>
            </a:r>
            <a:r>
              <a:rPr lang="en-US" sz="2400" i="1" dirty="0" err="1">
                <a:solidFill>
                  <a:schemeClr val="tx2"/>
                </a:solidFill>
                <a:latin typeface="Cambria" panose="02040503050406030204" pitchFamily="18" charset="0"/>
                <a:ea typeface="Cambria" panose="02040503050406030204" pitchFamily="18" charset="0"/>
              </a:rPr>
              <a:t>etc</a:t>
            </a:r>
            <a:r>
              <a:rPr lang="en-US" sz="2400" dirty="0">
                <a:solidFill>
                  <a:srgbClr val="993366"/>
                </a:solidFill>
                <a:latin typeface="Cambria" panose="02040503050406030204" pitchFamily="18" charset="0"/>
                <a:ea typeface="Cambria" panose="02040503050406030204" pitchFamily="18" charset="0"/>
              </a:rPr>
              <a:t> </a:t>
            </a:r>
          </a:p>
        </p:txBody>
      </p:sp>
    </p:spTree>
  </p:cSld>
  <p:clrMapOvr>
    <a:masterClrMapping/>
  </p:clrMapOvr>
  <p:transition>
    <p:wipe/>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4691">
                                            <p:txEl>
                                              <p:pRg st="4" end="4"/>
                                            </p:txEl>
                                          </p:spTgt>
                                        </p:tgtEl>
                                        <p:attrNameLst>
                                          <p:attrName>style.visibility</p:attrName>
                                        </p:attrNameLst>
                                      </p:cBhvr>
                                      <p:to>
                                        <p:strVal val="visible"/>
                                      </p:to>
                                    </p:set>
                                    <p:animEffect transition="in" filter="fade">
                                      <p:cBhvr>
                                        <p:cTn id="13" dur="500"/>
                                        <p:tgtEl>
                                          <p:spTgt spid="114691">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4691">
                                            <p:txEl>
                                              <p:pRg st="6" end="6"/>
                                            </p:txEl>
                                          </p:spTgt>
                                        </p:tgtEl>
                                        <p:attrNameLst>
                                          <p:attrName>style.visibility</p:attrName>
                                        </p:attrNameLst>
                                      </p:cBhvr>
                                      <p:to>
                                        <p:strVal val="visible"/>
                                      </p:to>
                                    </p:set>
                                    <p:animEffect transition="in" filter="fade">
                                      <p:cBhvr>
                                        <p:cTn id="16" dur="500"/>
                                        <p:tgtEl>
                                          <p:spTgt spid="114691">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14691">
                                            <p:txEl>
                                              <p:pRg st="7" end="7"/>
                                            </p:txEl>
                                          </p:spTgt>
                                        </p:tgtEl>
                                        <p:attrNameLst>
                                          <p:attrName>style.visibility</p:attrName>
                                        </p:attrNameLst>
                                      </p:cBhvr>
                                      <p:to>
                                        <p:strVal val="visible"/>
                                      </p:to>
                                    </p:set>
                                    <p:animEffect transition="in" filter="fade">
                                      <p:cBhvr>
                                        <p:cTn id="19" dur="500"/>
                                        <p:tgtEl>
                                          <p:spTgt spid="114691">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4691">
                                            <p:txEl>
                                              <p:pRg st="9" end="9"/>
                                            </p:txEl>
                                          </p:spTgt>
                                        </p:tgtEl>
                                        <p:attrNameLst>
                                          <p:attrName>style.visibility</p:attrName>
                                        </p:attrNameLst>
                                      </p:cBhvr>
                                      <p:to>
                                        <p:strVal val="visible"/>
                                      </p:to>
                                    </p:set>
                                    <p:animEffect transition="in" filter="fade">
                                      <p:cBhvr>
                                        <p:cTn id="24" dur="500"/>
                                        <p:tgtEl>
                                          <p:spTgt spid="114691">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14691">
                                            <p:txEl>
                                              <p:pRg st="10" end="10"/>
                                            </p:txEl>
                                          </p:spTgt>
                                        </p:tgtEl>
                                        <p:attrNameLst>
                                          <p:attrName>style.visibility</p:attrName>
                                        </p:attrNameLst>
                                      </p:cBhvr>
                                      <p:to>
                                        <p:strVal val="visible"/>
                                      </p:to>
                                    </p:set>
                                    <p:animEffect transition="in" filter="fade">
                                      <p:cBhvr>
                                        <p:cTn id="27" dur="500"/>
                                        <p:tgtEl>
                                          <p:spTgt spid="1146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228600"/>
            <a:ext cx="7772400" cy="762000"/>
          </a:xfrm>
        </p:spPr>
        <p:txBody>
          <a:bodyPr/>
          <a:lstStyle/>
          <a:p>
            <a:r>
              <a:rPr lang="en-US" altLang="en-US" b="1" dirty="0">
                <a:latin typeface="Cambria" panose="02040503050406030204" pitchFamily="18" charset="0"/>
                <a:ea typeface="Cambria" panose="02040503050406030204" pitchFamily="18" charset="0"/>
              </a:rPr>
              <a:t>Checks and Balances</a:t>
            </a:r>
          </a:p>
        </p:txBody>
      </p:sp>
      <p:sp>
        <p:nvSpPr>
          <p:cNvPr id="95235" name="Rectangle 3" descr="Rectangle: Click to edit Master text styles&#10;Second level&#10;Third level&#10;Fourth level&#10;Fifth level"/>
          <p:cNvSpPr>
            <a:spLocks noGrp="1" noChangeArrowheads="1"/>
          </p:cNvSpPr>
          <p:nvPr>
            <p:ph type="body" idx="1"/>
          </p:nvPr>
        </p:nvSpPr>
        <p:spPr>
          <a:xfrm>
            <a:off x="152400" y="1066800"/>
            <a:ext cx="8991600" cy="5105400"/>
          </a:xfrm>
        </p:spPr>
        <p:txBody>
          <a:bodyPr/>
          <a:lstStyle/>
          <a:p>
            <a:pPr marL="690563" indent="-569913" algn="just">
              <a:lnSpc>
                <a:spcPct val="110000"/>
              </a:lnSpc>
              <a:spcBef>
                <a:spcPct val="50000"/>
              </a:spcBef>
              <a:buClr>
                <a:schemeClr val="tx1"/>
              </a:buClr>
              <a:buFont typeface="Wingdings" pitchFamily="2" charset="2"/>
              <a:buNone/>
              <a:defRPr/>
            </a:pPr>
            <a:r>
              <a:rPr lang="en-US" sz="3000" b="1" dirty="0">
                <a:latin typeface="Cambria" panose="02040503050406030204" pitchFamily="18" charset="0"/>
                <a:ea typeface="Cambria" panose="02040503050406030204" pitchFamily="18" charset="0"/>
                <a:cs typeface="Times New Roman" pitchFamily="18" charset="0"/>
              </a:rPr>
              <a:t> </a:t>
            </a:r>
            <a:r>
              <a:rPr lang="en-US" b="1" dirty="0">
                <a:solidFill>
                  <a:srgbClr val="FF3300"/>
                </a:solidFill>
                <a:effectLst>
                  <a:outerShdw blurRad="38100" dist="38100" dir="2700000" algn="tl">
                    <a:srgbClr val="C0C0C0"/>
                  </a:outerShdw>
                </a:effectLst>
                <a:latin typeface="Cambria" panose="02040503050406030204" pitchFamily="18" charset="0"/>
                <a:ea typeface="Cambria" panose="02040503050406030204" pitchFamily="18" charset="0"/>
              </a:rPr>
              <a:t>Section 3 ( e )</a:t>
            </a:r>
            <a:endParaRPr lang="en-US" sz="3000" b="1" dirty="0">
              <a:latin typeface="Cambria" panose="02040503050406030204" pitchFamily="18" charset="0"/>
              <a:ea typeface="Cambria" panose="02040503050406030204" pitchFamily="18" charset="0"/>
              <a:cs typeface="Times New Roman" pitchFamily="18" charset="0"/>
            </a:endParaRPr>
          </a:p>
          <a:p>
            <a:pPr marL="690563" indent="-569913" algn="just">
              <a:lnSpc>
                <a:spcPct val="80000"/>
              </a:lnSpc>
              <a:spcBef>
                <a:spcPct val="50000"/>
              </a:spcBef>
              <a:buClr>
                <a:schemeClr val="tx1"/>
              </a:buClr>
              <a:buFont typeface="Wingdings" pitchFamily="2" charset="2"/>
              <a:buNone/>
              <a:defRPr/>
            </a:pPr>
            <a:r>
              <a:rPr lang="en-US" sz="3800" b="1" dirty="0">
                <a:solidFill>
                  <a:srgbClr val="993366"/>
                </a:solidFill>
                <a:effectLst>
                  <a:outerShdw blurRad="38100" dist="38100" dir="2700000" algn="tl">
                    <a:srgbClr val="C0C0C0"/>
                  </a:outerShdw>
                </a:effectLst>
                <a:latin typeface="Cambria" panose="02040503050406030204" pitchFamily="18" charset="0"/>
                <a:ea typeface="Cambria" panose="02040503050406030204" pitchFamily="18" charset="0"/>
                <a:cs typeface="Times New Roman" pitchFamily="18" charset="0"/>
              </a:rPr>
              <a:t>Effect 	</a:t>
            </a:r>
            <a:endParaRPr lang="en-US" sz="3000" dirty="0">
              <a:latin typeface="Cambria" panose="02040503050406030204" pitchFamily="18" charset="0"/>
              <a:ea typeface="Cambria" panose="02040503050406030204" pitchFamily="18" charset="0"/>
              <a:cs typeface="Times New Roman" pitchFamily="18" charset="0"/>
            </a:endParaRPr>
          </a:p>
          <a:p>
            <a:pPr marL="690563" indent="-569913" algn="just">
              <a:lnSpc>
                <a:spcPct val="80000"/>
              </a:lnSpc>
              <a:spcBef>
                <a:spcPct val="50000"/>
              </a:spcBef>
              <a:buClr>
                <a:schemeClr val="tx1"/>
              </a:buClr>
              <a:buFont typeface="Wingdings" pitchFamily="2" charset="2"/>
              <a:buChar char="Ø"/>
              <a:defRPr/>
            </a:pPr>
            <a:r>
              <a:rPr lang="en-US" sz="2800" dirty="0">
                <a:latin typeface="Cambria" panose="02040503050406030204" pitchFamily="18" charset="0"/>
                <a:ea typeface="Cambria" panose="02040503050406030204" pitchFamily="18" charset="0"/>
                <a:cs typeface="Times New Roman" pitchFamily="18" charset="0"/>
              </a:rPr>
              <a:t>Substance obtained by mere admixture resulting only in the aggregation of the properties of the components thereof or</a:t>
            </a:r>
            <a:r>
              <a:rPr lang="en-US" sz="3000" dirty="0">
                <a:latin typeface="Cambria" panose="02040503050406030204" pitchFamily="18" charset="0"/>
                <a:ea typeface="Cambria" panose="02040503050406030204" pitchFamily="18" charset="0"/>
                <a:cs typeface="Times New Roman" pitchFamily="18" charset="0"/>
              </a:rPr>
              <a:t> </a:t>
            </a:r>
          </a:p>
          <a:p>
            <a:pPr marL="690563" indent="-569913" algn="just">
              <a:lnSpc>
                <a:spcPct val="80000"/>
              </a:lnSpc>
              <a:spcBef>
                <a:spcPct val="50000"/>
              </a:spcBef>
              <a:buClr>
                <a:schemeClr val="tx1"/>
              </a:buClr>
              <a:buFont typeface="Wingdings" pitchFamily="2" charset="2"/>
              <a:buChar char="Ø"/>
              <a:defRPr/>
            </a:pPr>
            <a:r>
              <a:rPr lang="en-US" sz="2800" dirty="0">
                <a:latin typeface="Cambria" panose="02040503050406030204" pitchFamily="18" charset="0"/>
                <a:ea typeface="Cambria" panose="02040503050406030204" pitchFamily="18" charset="0"/>
                <a:cs typeface="Times New Roman" pitchFamily="18" charset="0"/>
              </a:rPr>
              <a:t>a process for producing such substance	</a:t>
            </a:r>
          </a:p>
          <a:p>
            <a:pPr marL="690563" indent="-569913" algn="just">
              <a:lnSpc>
                <a:spcPct val="80000"/>
              </a:lnSpc>
              <a:spcBef>
                <a:spcPct val="50000"/>
              </a:spcBef>
              <a:buClr>
                <a:schemeClr val="tx1"/>
              </a:buClr>
              <a:buFont typeface="Wingdings" pitchFamily="2" charset="2"/>
              <a:buNone/>
              <a:defRPr/>
            </a:pPr>
            <a:r>
              <a:rPr lang="en-US" sz="2800" b="1" dirty="0">
                <a:latin typeface="Cambria" panose="02040503050406030204" pitchFamily="18" charset="0"/>
                <a:ea typeface="Cambria" panose="02040503050406030204" pitchFamily="18" charset="0"/>
                <a:cs typeface="Times New Roman" pitchFamily="18" charset="0"/>
              </a:rPr>
              <a:t>are not patentable </a:t>
            </a:r>
            <a:endParaRPr lang="en-US" sz="3600" b="1" dirty="0">
              <a:latin typeface="Cambria" panose="02040503050406030204" pitchFamily="18" charset="0"/>
              <a:ea typeface="Cambria" panose="02040503050406030204" pitchFamily="18" charset="0"/>
              <a:cs typeface="Times New Roman" pitchFamily="18" charset="0"/>
            </a:endParaRPr>
          </a:p>
          <a:p>
            <a:pPr marL="690563" indent="-569913" algn="just">
              <a:lnSpc>
                <a:spcPct val="80000"/>
              </a:lnSpc>
              <a:spcBef>
                <a:spcPct val="50000"/>
              </a:spcBef>
              <a:buClr>
                <a:schemeClr val="tx1"/>
              </a:buClr>
              <a:buFont typeface="Wingdings" pitchFamily="2" charset="2"/>
              <a:buNone/>
              <a:defRPr/>
            </a:pPr>
            <a:r>
              <a:rPr lang="en-US" sz="3600" b="1" dirty="0">
                <a:solidFill>
                  <a:srgbClr val="993366"/>
                </a:solidFill>
                <a:effectLst>
                  <a:outerShdw blurRad="38100" dist="38100" dir="2700000" algn="tl">
                    <a:srgbClr val="C0C0C0"/>
                  </a:outerShdw>
                </a:effectLst>
                <a:latin typeface="Cambria" panose="02040503050406030204" pitchFamily="18" charset="0"/>
                <a:ea typeface="Cambria" panose="02040503050406030204" pitchFamily="18" charset="0"/>
                <a:cs typeface="Times New Roman" pitchFamily="18" charset="0"/>
              </a:rPr>
              <a:t>However</a:t>
            </a:r>
            <a:r>
              <a:rPr lang="en-US" sz="3600" b="1" dirty="0">
                <a:latin typeface="Cambria" panose="02040503050406030204" pitchFamily="18" charset="0"/>
                <a:ea typeface="Cambria" panose="02040503050406030204" pitchFamily="18" charset="0"/>
                <a:cs typeface="Times New Roman" pitchFamily="18" charset="0"/>
              </a:rPr>
              <a:t> </a:t>
            </a:r>
            <a:endParaRPr lang="en-US" sz="3600" dirty="0">
              <a:latin typeface="Cambria" panose="02040503050406030204" pitchFamily="18" charset="0"/>
              <a:ea typeface="Cambria" panose="02040503050406030204" pitchFamily="18" charset="0"/>
              <a:cs typeface="Times New Roman" pitchFamily="18" charset="0"/>
            </a:endParaRPr>
          </a:p>
          <a:p>
            <a:pPr marL="690563" indent="-569913" algn="just">
              <a:lnSpc>
                <a:spcPct val="80000"/>
              </a:lnSpc>
              <a:spcBef>
                <a:spcPct val="50000"/>
              </a:spcBef>
              <a:buClr>
                <a:schemeClr val="tx1"/>
              </a:buClr>
              <a:buFont typeface="Wingdings" pitchFamily="2" charset="2"/>
              <a:buNone/>
              <a:defRPr/>
            </a:pPr>
            <a:r>
              <a:rPr lang="en-US" sz="2800" dirty="0">
                <a:solidFill>
                  <a:srgbClr val="993366"/>
                </a:solidFill>
                <a:latin typeface="Cambria" panose="02040503050406030204" pitchFamily="18" charset="0"/>
                <a:ea typeface="Cambria" panose="02040503050406030204" pitchFamily="18" charset="0"/>
                <a:cs typeface="Times New Roman" pitchFamily="18" charset="0"/>
              </a:rPr>
              <a:t>Synergistic formulations are patentable</a:t>
            </a:r>
          </a:p>
        </p:txBody>
      </p:sp>
    </p:spTree>
  </p:cSld>
  <p:clrMapOvr>
    <a:masterClrMapping/>
  </p:clrMapOvr>
  <p:transition>
    <p:wipe/>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2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23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23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5235">
                                            <p:txEl>
                                              <p:pRg st="5" end="5"/>
                                            </p:txEl>
                                          </p:spTgt>
                                        </p:tgtEl>
                                        <p:attrNameLst>
                                          <p:attrName>style.visibility</p:attrName>
                                        </p:attrNameLst>
                                      </p:cBhvr>
                                      <p:to>
                                        <p:strVal val="visible"/>
                                      </p:to>
                                    </p:set>
                                    <p:animEffect transition="in" filter="fade">
                                      <p:cBhvr>
                                        <p:cTn id="17" dur="500"/>
                                        <p:tgtEl>
                                          <p:spTgt spid="95235">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5235">
                                            <p:txEl>
                                              <p:pRg st="6" end="6"/>
                                            </p:txEl>
                                          </p:spTgt>
                                        </p:tgtEl>
                                        <p:attrNameLst>
                                          <p:attrName>style.visibility</p:attrName>
                                        </p:attrNameLst>
                                      </p:cBhvr>
                                      <p:to>
                                        <p:strVal val="visible"/>
                                      </p:to>
                                    </p:set>
                                    <p:animEffect transition="in" filter="fade">
                                      <p:cBhvr>
                                        <p:cTn id="20" dur="500"/>
                                        <p:tgtEl>
                                          <p:spTgt spid="952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204914" y="228600"/>
            <a:ext cx="6748462" cy="914400"/>
          </a:xfrm>
        </p:spPr>
        <p:txBody>
          <a:bodyPr/>
          <a:lstStyle/>
          <a:p>
            <a:r>
              <a:rPr lang="en-US" altLang="en-US" b="1" dirty="0">
                <a:solidFill>
                  <a:srgbClr val="993366"/>
                </a:solidFill>
                <a:latin typeface="Cambria" panose="02040503050406030204" pitchFamily="18" charset="0"/>
                <a:ea typeface="Cambria" panose="02040503050406030204" pitchFamily="18" charset="0"/>
              </a:rPr>
              <a:t>Section 3 exclusions</a:t>
            </a:r>
          </a:p>
        </p:txBody>
      </p:sp>
      <p:sp>
        <p:nvSpPr>
          <p:cNvPr id="115715" name="Rectangle 3" descr="Rectangle: Click to edit Master text styles&#10;Second level&#10;Third level&#10;Fourth level&#10;Fifth level"/>
          <p:cNvSpPr>
            <a:spLocks noGrp="1" noChangeArrowheads="1"/>
          </p:cNvSpPr>
          <p:nvPr>
            <p:ph type="body" idx="1"/>
          </p:nvPr>
        </p:nvSpPr>
        <p:spPr>
          <a:xfrm>
            <a:off x="152400" y="1219200"/>
            <a:ext cx="8763000" cy="4953000"/>
          </a:xfrm>
        </p:spPr>
        <p:txBody>
          <a:bodyPr/>
          <a:lstStyle/>
          <a:p>
            <a:pPr marL="285750" indent="-228600" algn="just">
              <a:lnSpc>
                <a:spcPct val="80000"/>
              </a:lnSpc>
              <a:buClr>
                <a:schemeClr val="bg2"/>
              </a:buClr>
              <a:buFont typeface="Wingdings" pitchFamily="2" charset="2"/>
              <a:buNone/>
              <a:defRPr/>
            </a:pPr>
            <a:r>
              <a:rPr lang="en-US" sz="800" dirty="0">
                <a:latin typeface="Cambria" panose="02040503050406030204" pitchFamily="18" charset="0"/>
                <a:ea typeface="Cambria" panose="02040503050406030204" pitchFamily="18" charset="0"/>
              </a:rPr>
              <a:t>	</a:t>
            </a:r>
            <a:r>
              <a:rPr lang="en-US" sz="4000" dirty="0">
                <a:solidFill>
                  <a:srgbClr val="FF3300"/>
                </a:solidFill>
                <a:effectLst>
                  <a:outerShdw blurRad="38100" dist="38100" dir="2700000" algn="tl">
                    <a:srgbClr val="C0C0C0"/>
                  </a:outerShdw>
                </a:effectLst>
                <a:latin typeface="Cambria" panose="02040503050406030204" pitchFamily="18" charset="0"/>
                <a:ea typeface="Cambria" panose="02040503050406030204" pitchFamily="18" charset="0"/>
              </a:rPr>
              <a:t>Section 3 ( f )</a:t>
            </a:r>
            <a:r>
              <a:rPr lang="en-US" sz="1400" dirty="0">
                <a:latin typeface="Cambria" panose="02040503050406030204" pitchFamily="18" charset="0"/>
                <a:ea typeface="Cambria" panose="02040503050406030204" pitchFamily="18" charset="0"/>
              </a:rPr>
              <a:t>	</a:t>
            </a:r>
          </a:p>
          <a:p>
            <a:pPr marL="285750" indent="-228600" algn="just">
              <a:lnSpc>
                <a:spcPct val="80000"/>
              </a:lnSpc>
              <a:buClr>
                <a:schemeClr val="bg2"/>
              </a:buClr>
              <a:buFont typeface="Wingdings" pitchFamily="2" charset="2"/>
              <a:buNone/>
              <a:defRPr/>
            </a:pPr>
            <a:r>
              <a:rPr lang="en-US" sz="800"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Mere arrangement or re-arrangement or duplication of known devices, each</a:t>
            </a:r>
            <a:r>
              <a:rPr lang="en-US" sz="2400"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functioning independently of one another  in a known way</a:t>
            </a:r>
            <a:r>
              <a:rPr lang="en-US" sz="2000" dirty="0">
                <a:latin typeface="Cambria" panose="02040503050406030204" pitchFamily="18" charset="0"/>
                <a:ea typeface="Cambria" panose="02040503050406030204" pitchFamily="18" charset="0"/>
              </a:rPr>
              <a:t>.</a:t>
            </a:r>
          </a:p>
          <a:p>
            <a:pPr algn="just">
              <a:lnSpc>
                <a:spcPct val="50000"/>
              </a:lnSpc>
              <a:buClr>
                <a:schemeClr val="bg2"/>
              </a:buClr>
              <a:buFont typeface="Wingdings" pitchFamily="2" charset="2"/>
              <a:buNone/>
              <a:defRPr/>
            </a:pPr>
            <a:endParaRPr lang="en-US" sz="4400" dirty="0">
              <a:solidFill>
                <a:srgbClr val="A50021"/>
              </a:solidFill>
              <a:effectLst>
                <a:outerShdw blurRad="38100" dist="38100" dir="2700000" algn="tl">
                  <a:srgbClr val="C0C0C0"/>
                </a:outerShdw>
              </a:effectLst>
              <a:latin typeface="Cambria" panose="02040503050406030204" pitchFamily="18" charset="0"/>
              <a:ea typeface="Cambria" panose="02040503050406030204" pitchFamily="18" charset="0"/>
            </a:endParaRPr>
          </a:p>
          <a:p>
            <a:pPr algn="just">
              <a:lnSpc>
                <a:spcPct val="50000"/>
              </a:lnSpc>
              <a:buClr>
                <a:schemeClr val="bg2"/>
              </a:buClr>
              <a:buFont typeface="Wingdings" pitchFamily="2" charset="2"/>
              <a:buNone/>
              <a:defRPr/>
            </a:pPr>
            <a:r>
              <a:rPr lang="en-US" sz="4400" dirty="0">
                <a:solidFill>
                  <a:srgbClr val="A50021"/>
                </a:solidFill>
                <a:effectLst>
                  <a:outerShdw blurRad="38100" dist="38100" dir="2700000" algn="tl">
                    <a:srgbClr val="C0C0C0"/>
                  </a:outerShdw>
                </a:effectLst>
                <a:latin typeface="Cambria" panose="02040503050406030204" pitchFamily="18" charset="0"/>
                <a:ea typeface="Cambria" panose="02040503050406030204" pitchFamily="18" charset="0"/>
              </a:rPr>
              <a:t>Examples</a:t>
            </a:r>
            <a:endParaRPr lang="en-US" sz="2800" i="1" dirty="0">
              <a:solidFill>
                <a:srgbClr val="D60093"/>
              </a:solidFill>
              <a:latin typeface="Cambria" panose="02040503050406030204" pitchFamily="18" charset="0"/>
              <a:ea typeface="Cambria" panose="02040503050406030204" pitchFamily="18" charset="0"/>
            </a:endParaRPr>
          </a:p>
          <a:p>
            <a:pPr lvl="2" algn="just">
              <a:lnSpc>
                <a:spcPct val="60000"/>
              </a:lnSpc>
              <a:buClr>
                <a:srgbClr val="660033"/>
              </a:buClr>
              <a:buFont typeface="Wingdings" pitchFamily="2" charset="2"/>
              <a:buChar char="§"/>
              <a:defRPr/>
            </a:pPr>
            <a:r>
              <a:rPr lang="en-US" sz="3600" dirty="0">
                <a:solidFill>
                  <a:schemeClr val="tx2"/>
                </a:solidFill>
                <a:latin typeface="Cambria" panose="02040503050406030204" pitchFamily="18" charset="0"/>
                <a:ea typeface="Cambria" panose="02040503050406030204" pitchFamily="18" charset="0"/>
              </a:rPr>
              <a:t>A </a:t>
            </a:r>
            <a:r>
              <a:rPr lang="en-US" sz="3200" dirty="0">
                <a:solidFill>
                  <a:schemeClr val="tx2"/>
                </a:solidFill>
                <a:latin typeface="Cambria" panose="02040503050406030204" pitchFamily="18" charset="0"/>
                <a:ea typeface="Cambria" panose="02040503050406030204" pitchFamily="18" charset="0"/>
              </a:rPr>
              <a:t>Bucket fitted with torch,</a:t>
            </a:r>
          </a:p>
          <a:p>
            <a:pPr lvl="2" algn="just">
              <a:lnSpc>
                <a:spcPct val="60000"/>
              </a:lnSpc>
              <a:buClr>
                <a:srgbClr val="660033"/>
              </a:buClr>
              <a:buFont typeface="Wingdings" pitchFamily="2" charset="2"/>
              <a:buChar char="§"/>
              <a:defRPr/>
            </a:pPr>
            <a:r>
              <a:rPr lang="en-US" sz="3200" dirty="0">
                <a:solidFill>
                  <a:schemeClr val="tx2"/>
                </a:solidFill>
                <a:latin typeface="Cambria" panose="02040503050406030204" pitchFamily="18" charset="0"/>
                <a:ea typeface="Cambria" panose="02040503050406030204" pitchFamily="18" charset="0"/>
              </a:rPr>
              <a:t>An Umbrella with fan</a:t>
            </a:r>
          </a:p>
          <a:p>
            <a:pPr lvl="2" algn="just">
              <a:lnSpc>
                <a:spcPct val="60000"/>
              </a:lnSpc>
              <a:buClr>
                <a:srgbClr val="660033"/>
              </a:buClr>
              <a:buFont typeface="Wingdings" pitchFamily="2" charset="2"/>
              <a:buChar char="§"/>
              <a:defRPr/>
            </a:pPr>
            <a:r>
              <a:rPr lang="en-US" sz="3200" dirty="0">
                <a:solidFill>
                  <a:schemeClr val="tx2"/>
                </a:solidFill>
                <a:latin typeface="Cambria" panose="02040503050406030204" pitchFamily="18" charset="0"/>
                <a:ea typeface="Cambria" panose="02040503050406030204" pitchFamily="18" charset="0"/>
              </a:rPr>
              <a:t>A Clock and radio in a single cabinet</a:t>
            </a:r>
          </a:p>
          <a:p>
            <a:pPr lvl="2" algn="just">
              <a:lnSpc>
                <a:spcPct val="60000"/>
              </a:lnSpc>
              <a:buClr>
                <a:srgbClr val="660033"/>
              </a:buClr>
              <a:buFont typeface="Wingdings" pitchFamily="2" charset="2"/>
              <a:buChar char="§"/>
              <a:defRPr/>
            </a:pPr>
            <a:r>
              <a:rPr lang="en-US" sz="3200" dirty="0">
                <a:solidFill>
                  <a:schemeClr val="tx2"/>
                </a:solidFill>
                <a:latin typeface="Cambria" panose="02040503050406030204" pitchFamily="18" charset="0"/>
                <a:ea typeface="Cambria" panose="02040503050406030204" pitchFamily="18" charset="0"/>
              </a:rPr>
              <a:t>A flour-mill provided with sieving</a:t>
            </a:r>
            <a:endParaRPr lang="en-US" sz="1800" i="1" dirty="0">
              <a:solidFill>
                <a:schemeClr val="tx2"/>
              </a:solidFill>
              <a:latin typeface="Cambria" panose="02040503050406030204" pitchFamily="18" charset="0"/>
              <a:ea typeface="Cambria" panose="02040503050406030204" pitchFamily="18" charset="0"/>
            </a:endParaRPr>
          </a:p>
        </p:txBody>
      </p:sp>
    </p:spTree>
  </p:cSld>
  <p:clrMapOvr>
    <a:masterClrMapping/>
  </p:clrMapOvr>
  <p:transition>
    <p:wipe/>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7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5715">
                                            <p:txEl>
                                              <p:pRg st="3" end="3"/>
                                            </p:txEl>
                                          </p:spTgt>
                                        </p:tgtEl>
                                        <p:attrNameLst>
                                          <p:attrName>style.visibility</p:attrName>
                                        </p:attrNameLst>
                                      </p:cBhvr>
                                      <p:to>
                                        <p:strVal val="visible"/>
                                      </p:to>
                                    </p:set>
                                    <p:animEffect transition="in" filter="fade">
                                      <p:cBhvr>
                                        <p:cTn id="13" dur="500"/>
                                        <p:tgtEl>
                                          <p:spTgt spid="11571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5715">
                                            <p:txEl>
                                              <p:pRg st="4" end="4"/>
                                            </p:txEl>
                                          </p:spTgt>
                                        </p:tgtEl>
                                        <p:attrNameLst>
                                          <p:attrName>style.visibility</p:attrName>
                                        </p:attrNameLst>
                                      </p:cBhvr>
                                      <p:to>
                                        <p:strVal val="visible"/>
                                      </p:to>
                                    </p:set>
                                    <p:animEffect transition="in" filter="fade">
                                      <p:cBhvr>
                                        <p:cTn id="16" dur="500"/>
                                        <p:tgtEl>
                                          <p:spTgt spid="115715">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15715">
                                            <p:txEl>
                                              <p:pRg st="5" end="5"/>
                                            </p:txEl>
                                          </p:spTgt>
                                        </p:tgtEl>
                                        <p:attrNameLst>
                                          <p:attrName>style.visibility</p:attrName>
                                        </p:attrNameLst>
                                      </p:cBhvr>
                                      <p:to>
                                        <p:strVal val="visible"/>
                                      </p:to>
                                    </p:set>
                                    <p:animEffect transition="in" filter="fade">
                                      <p:cBhvr>
                                        <p:cTn id="19" dur="500"/>
                                        <p:tgtEl>
                                          <p:spTgt spid="115715">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15715">
                                            <p:txEl>
                                              <p:pRg st="6" end="6"/>
                                            </p:txEl>
                                          </p:spTgt>
                                        </p:tgtEl>
                                        <p:attrNameLst>
                                          <p:attrName>style.visibility</p:attrName>
                                        </p:attrNameLst>
                                      </p:cBhvr>
                                      <p:to>
                                        <p:strVal val="visible"/>
                                      </p:to>
                                    </p:set>
                                    <p:animEffect transition="in" filter="fade">
                                      <p:cBhvr>
                                        <p:cTn id="22" dur="500"/>
                                        <p:tgtEl>
                                          <p:spTgt spid="115715">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15715">
                                            <p:txEl>
                                              <p:pRg st="7" end="7"/>
                                            </p:txEl>
                                          </p:spTgt>
                                        </p:tgtEl>
                                        <p:attrNameLst>
                                          <p:attrName>style.visibility</p:attrName>
                                        </p:attrNameLst>
                                      </p:cBhvr>
                                      <p:to>
                                        <p:strVal val="visible"/>
                                      </p:to>
                                    </p:set>
                                    <p:animEffect transition="in" filter="fade">
                                      <p:cBhvr>
                                        <p:cTn id="25" dur="500"/>
                                        <p:tgtEl>
                                          <p:spTgt spid="1157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838200" y="1143000"/>
            <a:ext cx="8001000" cy="5365750"/>
          </a:xfrm>
          <a:prstGeom prst="rect">
            <a:avLst/>
          </a:prstGeom>
          <a:noFill/>
          <a:ln w="9525">
            <a:noFill/>
            <a:miter lim="800000"/>
            <a:headEnd/>
            <a:tailEnd/>
          </a:ln>
          <a:effectLst/>
        </p:spPr>
        <p:txBody>
          <a:bodyPr>
            <a:spAutoFit/>
          </a:bodyPr>
          <a:lstStyle/>
          <a:p>
            <a:pPr marL="169863" indent="-169863">
              <a:lnSpc>
                <a:spcPct val="90000"/>
              </a:lnSpc>
              <a:spcBef>
                <a:spcPct val="50000"/>
              </a:spcBef>
              <a:buClr>
                <a:schemeClr val="bg2"/>
              </a:buClr>
              <a:defRPr/>
            </a:pPr>
            <a:r>
              <a:rPr lang="en-US" sz="2800" b="1" dirty="0">
                <a:solidFill>
                  <a:srgbClr val="0000CC"/>
                </a:solidFill>
                <a:cs typeface="Times New Roman" pitchFamily="18" charset="0"/>
              </a:rPr>
              <a:t>	 </a:t>
            </a:r>
            <a:r>
              <a:rPr lang="en-US" sz="4000" b="1" dirty="0">
                <a:solidFill>
                  <a:srgbClr val="FF3300"/>
                </a:solidFill>
                <a:effectLst>
                  <a:outerShdw blurRad="38100" dist="38100" dir="2700000" algn="tl">
                    <a:srgbClr val="C0C0C0"/>
                  </a:outerShdw>
                </a:effectLst>
                <a:latin typeface="Arial" charset="0"/>
              </a:rPr>
              <a:t>Section 3(h)</a:t>
            </a:r>
            <a:r>
              <a:rPr lang="en-US" sz="3200" b="1" dirty="0">
                <a:solidFill>
                  <a:srgbClr val="CC3300"/>
                </a:solidFill>
                <a:effectLst>
                  <a:outerShdw blurRad="38100" dist="38100" dir="2700000" algn="tl">
                    <a:srgbClr val="C0C0C0"/>
                  </a:outerShdw>
                </a:effectLst>
                <a:latin typeface="Arial" charset="0"/>
              </a:rPr>
              <a:t> </a:t>
            </a:r>
            <a:r>
              <a:rPr lang="en-US" sz="2800" b="1" dirty="0">
                <a:solidFill>
                  <a:srgbClr val="0000CC"/>
                </a:solidFill>
                <a:cs typeface="Times New Roman" pitchFamily="18" charset="0"/>
              </a:rPr>
              <a:t>	</a:t>
            </a:r>
            <a:endParaRPr lang="en-US" sz="2800" b="1" dirty="0">
              <a:solidFill>
                <a:srgbClr val="660066"/>
              </a:solidFill>
              <a:cs typeface="Times New Roman" pitchFamily="18" charset="0"/>
            </a:endParaRPr>
          </a:p>
          <a:p>
            <a:pPr marL="169863" indent="-169863">
              <a:lnSpc>
                <a:spcPct val="0"/>
              </a:lnSpc>
              <a:spcBef>
                <a:spcPct val="50000"/>
              </a:spcBef>
              <a:buClr>
                <a:schemeClr val="bg2"/>
              </a:buClr>
              <a:defRPr/>
            </a:pPr>
            <a:r>
              <a:rPr lang="en-US" sz="2800" b="1" dirty="0">
                <a:solidFill>
                  <a:srgbClr val="660066"/>
                </a:solidFill>
                <a:latin typeface="Rockwell" pitchFamily="18" charset="0"/>
                <a:cs typeface="Times New Roman" pitchFamily="18" charset="0"/>
              </a:rPr>
              <a:t> </a:t>
            </a:r>
          </a:p>
          <a:p>
            <a:pPr marL="169863" indent="-169863">
              <a:lnSpc>
                <a:spcPct val="85000"/>
              </a:lnSpc>
              <a:spcBef>
                <a:spcPct val="50000"/>
              </a:spcBef>
              <a:buClr>
                <a:schemeClr val="bg2"/>
              </a:buClr>
              <a:defRPr/>
            </a:pPr>
            <a:r>
              <a:rPr lang="en-US" sz="3200" dirty="0">
                <a:solidFill>
                  <a:srgbClr val="000066"/>
                </a:solidFill>
                <a:latin typeface="Arial" charset="0"/>
                <a:cs typeface="Times New Roman" pitchFamily="18" charset="0"/>
              </a:rPr>
              <a:t>Method of Agriculture or Horticulture</a:t>
            </a:r>
            <a:endParaRPr lang="en-US" sz="2800" b="1" dirty="0">
              <a:solidFill>
                <a:srgbClr val="000066"/>
              </a:solidFill>
              <a:latin typeface="Arial" charset="0"/>
              <a:cs typeface="Times New Roman" pitchFamily="18" charset="0"/>
            </a:endParaRPr>
          </a:p>
          <a:p>
            <a:pPr marL="169863" indent="-169863">
              <a:lnSpc>
                <a:spcPct val="5000"/>
              </a:lnSpc>
              <a:spcBef>
                <a:spcPct val="50000"/>
              </a:spcBef>
              <a:buClr>
                <a:schemeClr val="bg2"/>
              </a:buClr>
              <a:defRPr/>
            </a:pPr>
            <a:endParaRPr lang="en-US" sz="2800" dirty="0">
              <a:solidFill>
                <a:srgbClr val="000066"/>
              </a:solidFill>
              <a:latin typeface="Arial" charset="0"/>
              <a:cs typeface="Times New Roman" pitchFamily="18" charset="0"/>
            </a:endParaRPr>
          </a:p>
          <a:p>
            <a:pPr marL="169863" indent="-169863">
              <a:lnSpc>
                <a:spcPct val="65000"/>
              </a:lnSpc>
              <a:spcBef>
                <a:spcPct val="50000"/>
              </a:spcBef>
              <a:buClr>
                <a:schemeClr val="bg2"/>
              </a:buClr>
              <a:defRPr/>
            </a:pPr>
            <a:r>
              <a:rPr lang="en-US" b="1" dirty="0">
                <a:solidFill>
                  <a:srgbClr val="660033"/>
                </a:solidFill>
                <a:cs typeface="Times New Roman" pitchFamily="18" charset="0"/>
              </a:rPr>
              <a:t>	</a:t>
            </a:r>
            <a:r>
              <a:rPr lang="en-US" sz="4400" b="1" dirty="0">
                <a:solidFill>
                  <a:srgbClr val="A50021"/>
                </a:solidFill>
                <a:effectLst>
                  <a:outerShdw blurRad="38100" dist="38100" dir="2700000" algn="tl">
                    <a:srgbClr val="C0C0C0"/>
                  </a:outerShdw>
                </a:effectLst>
                <a:latin typeface="Monotype Corsiva" pitchFamily="66" charset="0"/>
              </a:rPr>
              <a:t>Examples</a:t>
            </a:r>
            <a:endParaRPr lang="en-US" b="1" dirty="0">
              <a:solidFill>
                <a:srgbClr val="660033"/>
              </a:solidFill>
              <a:cs typeface="Times New Roman" pitchFamily="18" charset="0"/>
            </a:endParaRPr>
          </a:p>
          <a:p>
            <a:pPr lvl="2" indent="-241300">
              <a:lnSpc>
                <a:spcPct val="65000"/>
              </a:lnSpc>
              <a:spcBef>
                <a:spcPct val="50000"/>
              </a:spcBef>
              <a:buClr>
                <a:schemeClr val="tx1"/>
              </a:buClr>
              <a:buSzPct val="115000"/>
              <a:buFont typeface="Wingdings" pitchFamily="2" charset="2"/>
              <a:buChar char="§"/>
              <a:defRPr/>
            </a:pPr>
            <a:r>
              <a:rPr lang="en-US" sz="2800" dirty="0">
                <a:solidFill>
                  <a:schemeClr val="tx2"/>
                </a:solidFill>
                <a:latin typeface="Arial" charset="0"/>
                <a:cs typeface="Times New Roman" pitchFamily="18" charset="0"/>
              </a:rPr>
              <a:t>Cultivation of algae , </a:t>
            </a:r>
          </a:p>
          <a:p>
            <a:pPr lvl="2" indent="-241300">
              <a:lnSpc>
                <a:spcPct val="65000"/>
              </a:lnSpc>
              <a:spcBef>
                <a:spcPct val="50000"/>
              </a:spcBef>
              <a:buClr>
                <a:schemeClr val="tx1"/>
              </a:buClr>
              <a:buSzPct val="115000"/>
              <a:buFont typeface="Wingdings" pitchFamily="2" charset="2"/>
              <a:buChar char="§"/>
              <a:defRPr/>
            </a:pPr>
            <a:r>
              <a:rPr lang="en-US" sz="2800" dirty="0">
                <a:solidFill>
                  <a:schemeClr val="tx2"/>
                </a:solidFill>
                <a:latin typeface="Arial" charset="0"/>
                <a:cs typeface="Times New Roman" pitchFamily="18" charset="0"/>
              </a:rPr>
              <a:t>Producing new form  of a known plant, </a:t>
            </a:r>
          </a:p>
          <a:p>
            <a:pPr lvl="2" indent="-241300">
              <a:lnSpc>
                <a:spcPct val="65000"/>
              </a:lnSpc>
              <a:spcBef>
                <a:spcPct val="50000"/>
              </a:spcBef>
              <a:buClr>
                <a:schemeClr val="tx1"/>
              </a:buClr>
              <a:buSzPct val="115000"/>
              <a:buFont typeface="Wingdings" pitchFamily="2" charset="2"/>
              <a:buChar char="§"/>
              <a:defRPr/>
            </a:pPr>
            <a:r>
              <a:rPr lang="en-US" sz="2800" dirty="0">
                <a:solidFill>
                  <a:schemeClr val="tx2"/>
                </a:solidFill>
                <a:latin typeface="Arial" charset="0"/>
                <a:cs typeface="Times New Roman" pitchFamily="18" charset="0"/>
              </a:rPr>
              <a:t>Preparation</a:t>
            </a:r>
            <a:r>
              <a:rPr lang="en-US" dirty="0">
                <a:solidFill>
                  <a:schemeClr val="tx2"/>
                </a:solidFill>
                <a:latin typeface="Arial" charset="0"/>
                <a:cs typeface="Times New Roman" pitchFamily="18" charset="0"/>
              </a:rPr>
              <a:t> of an improved soil</a:t>
            </a:r>
          </a:p>
          <a:p>
            <a:pPr marL="558800" lvl="1" indent="-274638">
              <a:lnSpc>
                <a:spcPct val="65000"/>
              </a:lnSpc>
              <a:spcBef>
                <a:spcPct val="50000"/>
              </a:spcBef>
              <a:defRPr/>
            </a:pPr>
            <a:r>
              <a:rPr lang="en-US" b="1" dirty="0">
                <a:solidFill>
                  <a:srgbClr val="FF0066"/>
                </a:solidFill>
                <a:cs typeface="Times New Roman" pitchFamily="18" charset="0"/>
              </a:rPr>
              <a:t>	       </a:t>
            </a:r>
          </a:p>
          <a:p>
            <a:pPr marL="558800" lvl="1" indent="-274638">
              <a:lnSpc>
                <a:spcPct val="25000"/>
              </a:lnSpc>
              <a:spcBef>
                <a:spcPct val="50000"/>
              </a:spcBef>
              <a:defRPr/>
            </a:pPr>
            <a:r>
              <a:rPr lang="en-US" sz="4000" b="1" i="1" dirty="0">
                <a:solidFill>
                  <a:srgbClr val="993366"/>
                </a:solidFill>
                <a:effectLst>
                  <a:outerShdw blurRad="38100" dist="38100" dir="2700000" algn="tl">
                    <a:srgbClr val="C0C0C0"/>
                  </a:outerShdw>
                </a:effectLst>
                <a:latin typeface="Monotype Corsiva" pitchFamily="66" charset="0"/>
                <a:cs typeface="Times New Roman" pitchFamily="18" charset="0"/>
              </a:rPr>
              <a:t>However,</a:t>
            </a:r>
            <a:endParaRPr lang="en-US" sz="2800" b="1" dirty="0">
              <a:solidFill>
                <a:srgbClr val="FF0066"/>
              </a:solidFill>
              <a:cs typeface="Times New Roman" pitchFamily="18" charset="0"/>
            </a:endParaRPr>
          </a:p>
          <a:p>
            <a:pPr marL="169863" indent="-169863">
              <a:lnSpc>
                <a:spcPct val="65000"/>
              </a:lnSpc>
              <a:spcBef>
                <a:spcPct val="50000"/>
              </a:spcBef>
              <a:defRPr/>
            </a:pPr>
            <a:r>
              <a:rPr lang="en-US" sz="2800" b="1" dirty="0">
                <a:solidFill>
                  <a:schemeClr val="tx2"/>
                </a:solidFill>
                <a:cs typeface="Times New Roman" pitchFamily="18" charset="0"/>
              </a:rPr>
              <a:t>        </a:t>
            </a:r>
            <a:r>
              <a:rPr lang="en-US" dirty="0">
                <a:solidFill>
                  <a:schemeClr val="tx2"/>
                </a:solidFill>
                <a:latin typeface="Arial" charset="0"/>
                <a:cs typeface="Times New Roman" pitchFamily="18" charset="0"/>
              </a:rPr>
              <a:t>Agricultural </a:t>
            </a:r>
            <a:r>
              <a:rPr lang="en-US" dirty="0" err="1">
                <a:solidFill>
                  <a:schemeClr val="tx2"/>
                </a:solidFill>
                <a:latin typeface="Arial" charset="0"/>
                <a:cs typeface="Times New Roman" pitchFamily="18" charset="0"/>
              </a:rPr>
              <a:t>Equipments</a:t>
            </a:r>
            <a:r>
              <a:rPr lang="en-US" dirty="0">
                <a:solidFill>
                  <a:schemeClr val="tx2"/>
                </a:solidFill>
                <a:latin typeface="Arial" charset="0"/>
                <a:cs typeface="Times New Roman" pitchFamily="18" charset="0"/>
              </a:rPr>
              <a:t>  are patentable</a:t>
            </a:r>
            <a:endParaRPr lang="en-US" dirty="0">
              <a:solidFill>
                <a:srgbClr val="6600CC"/>
              </a:solidFill>
              <a:latin typeface="Arial" charset="0"/>
              <a:cs typeface="Times New Roman" pitchFamily="18" charset="0"/>
            </a:endParaRPr>
          </a:p>
        </p:txBody>
      </p:sp>
      <p:sp>
        <p:nvSpPr>
          <p:cNvPr id="116741" name="Rectangle 5"/>
          <p:cNvSpPr>
            <a:spLocks noChangeArrowheads="1"/>
          </p:cNvSpPr>
          <p:nvPr/>
        </p:nvSpPr>
        <p:spPr bwMode="auto">
          <a:xfrm>
            <a:off x="1143000" y="381000"/>
            <a:ext cx="7010400" cy="762000"/>
          </a:xfrm>
          <a:prstGeom prst="rect">
            <a:avLst/>
          </a:prstGeom>
          <a:noFill/>
          <a:ln w="9525">
            <a:noFill/>
            <a:miter lim="800000"/>
            <a:headEnd/>
            <a:tailEnd/>
          </a:ln>
          <a:effectLst/>
        </p:spPr>
        <p:txBody>
          <a:bodyPr>
            <a:spAutoFit/>
          </a:bodyPr>
          <a:lstStyle/>
          <a:p>
            <a:pPr>
              <a:defRPr/>
            </a:pPr>
            <a:r>
              <a:rPr lang="en-US" sz="4400">
                <a:solidFill>
                  <a:schemeClr val="tx2"/>
                </a:solidFill>
                <a:effectLst>
                  <a:outerShdw blurRad="38100" dist="38100" dir="2700000" algn="tl">
                    <a:srgbClr val="C0C0C0"/>
                  </a:outerShdw>
                </a:effectLst>
                <a:latin typeface="Arial" charset="0"/>
              </a:rPr>
              <a:t>Section 3 exclusions</a:t>
            </a:r>
          </a:p>
        </p:txBody>
      </p:sp>
    </p:spTree>
  </p:cSld>
  <p:clrMapOvr>
    <a:masterClrMapping/>
  </p:clrMapOvr>
  <p:transition>
    <p:wipe/>
    <p:sndAc>
      <p:endSnd/>
    </p:sndAc>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descr="Rectangle: Click to edit Master text styles&#10;Second level&#10;Third level&#10;Fourth level&#10;Fifth level"/>
          <p:cNvSpPr>
            <a:spLocks noGrp="1" noChangeArrowheads="1"/>
          </p:cNvSpPr>
          <p:nvPr>
            <p:ph type="body" idx="1"/>
          </p:nvPr>
        </p:nvSpPr>
        <p:spPr>
          <a:xfrm>
            <a:off x="762000" y="1066800"/>
            <a:ext cx="8077200" cy="4572000"/>
          </a:xfrm>
        </p:spPr>
        <p:txBody>
          <a:bodyPr/>
          <a:lstStyle/>
          <a:p>
            <a:pPr marL="660400" indent="-660400">
              <a:lnSpc>
                <a:spcPct val="60000"/>
              </a:lnSpc>
              <a:spcBef>
                <a:spcPct val="50000"/>
              </a:spcBef>
              <a:buClr>
                <a:schemeClr val="accent1"/>
              </a:buClr>
              <a:buFont typeface="Wingdings" pitchFamily="2" charset="2"/>
              <a:buNone/>
              <a:defRPr/>
            </a:pPr>
            <a:endParaRPr lang="en-US" sz="700" b="1" dirty="0">
              <a:solidFill>
                <a:srgbClr val="660066"/>
              </a:solidFill>
            </a:endParaRPr>
          </a:p>
          <a:p>
            <a:pPr marL="660400" indent="-660400">
              <a:lnSpc>
                <a:spcPct val="90000"/>
              </a:lnSpc>
              <a:spcBef>
                <a:spcPct val="0"/>
              </a:spcBef>
              <a:buFontTx/>
              <a:buNone/>
              <a:defRPr/>
            </a:pPr>
            <a:r>
              <a:rPr lang="en-US" b="1" dirty="0">
                <a:solidFill>
                  <a:srgbClr val="FF3300"/>
                </a:solidFill>
                <a:effectLst>
                  <a:outerShdw blurRad="38100" dist="38100" dir="2700000" algn="tl">
                    <a:srgbClr val="C0C0C0"/>
                  </a:outerShdw>
                </a:effectLst>
              </a:rPr>
              <a:t>Section 3(i)</a:t>
            </a:r>
            <a:r>
              <a:rPr lang="en-US" sz="2000" dirty="0">
                <a:solidFill>
                  <a:srgbClr val="FF0066"/>
                </a:solidFill>
              </a:rPr>
              <a:t> </a:t>
            </a:r>
          </a:p>
          <a:p>
            <a:pPr marL="660400" indent="-660400" algn="just">
              <a:lnSpc>
                <a:spcPct val="90000"/>
              </a:lnSpc>
              <a:spcBef>
                <a:spcPct val="0"/>
              </a:spcBef>
              <a:buFontTx/>
              <a:buNone/>
              <a:defRPr/>
            </a:pPr>
            <a:r>
              <a:rPr lang="en-US" sz="2400" dirty="0">
                <a:solidFill>
                  <a:srgbClr val="6600CC"/>
                </a:solidFill>
              </a:rPr>
              <a:t>	</a:t>
            </a:r>
            <a:r>
              <a:rPr lang="en-US" sz="2000" b="1" dirty="0">
                <a:solidFill>
                  <a:srgbClr val="423399"/>
                </a:solidFill>
              </a:rPr>
              <a:t>Any process for medicinal, surgical, curative, diagnostic, therapeutic or other treatment of human beings  </a:t>
            </a:r>
            <a:r>
              <a:rPr lang="en-US" sz="2400" b="1" i="1" dirty="0">
                <a:solidFill>
                  <a:srgbClr val="423399"/>
                </a:solidFill>
              </a:rPr>
              <a:t>or </a:t>
            </a:r>
            <a:r>
              <a:rPr lang="en-US" sz="2000" b="1" dirty="0">
                <a:solidFill>
                  <a:srgbClr val="423399"/>
                </a:solidFill>
              </a:rPr>
              <a:t>a similar treatment of animals to render them free of disease </a:t>
            </a:r>
            <a:r>
              <a:rPr lang="en-US" sz="2000" b="1" i="1" dirty="0">
                <a:solidFill>
                  <a:srgbClr val="423399"/>
                </a:solidFill>
              </a:rPr>
              <a:t>or</a:t>
            </a:r>
            <a:r>
              <a:rPr lang="en-US" sz="2400" b="1" i="1" dirty="0">
                <a:solidFill>
                  <a:srgbClr val="423399"/>
                </a:solidFill>
              </a:rPr>
              <a:t>  </a:t>
            </a:r>
            <a:r>
              <a:rPr lang="en-US" sz="2000" b="1" dirty="0">
                <a:solidFill>
                  <a:srgbClr val="423399"/>
                </a:solidFill>
              </a:rPr>
              <a:t>to increase their economic value or</a:t>
            </a:r>
            <a:r>
              <a:rPr lang="en-US" sz="2000" b="1" i="1" dirty="0">
                <a:solidFill>
                  <a:srgbClr val="423399"/>
                </a:solidFill>
              </a:rPr>
              <a:t> </a:t>
            </a:r>
            <a:r>
              <a:rPr lang="en-US" sz="2000" b="1" dirty="0">
                <a:solidFill>
                  <a:srgbClr val="423399"/>
                </a:solidFill>
              </a:rPr>
              <a:t> that of  their products</a:t>
            </a:r>
            <a:endParaRPr lang="en-US" sz="2000" b="1" dirty="0">
              <a:solidFill>
                <a:srgbClr val="050813"/>
              </a:solidFill>
            </a:endParaRPr>
          </a:p>
          <a:p>
            <a:pPr marL="660400" indent="-660400" algn="just">
              <a:lnSpc>
                <a:spcPct val="110000"/>
              </a:lnSpc>
              <a:spcBef>
                <a:spcPct val="25000"/>
              </a:spcBef>
              <a:buClr>
                <a:schemeClr val="bg2"/>
              </a:buClr>
              <a:buFontTx/>
              <a:buNone/>
              <a:defRPr/>
            </a:pPr>
            <a:r>
              <a:rPr lang="en-US" sz="3600" b="1" dirty="0">
                <a:solidFill>
                  <a:srgbClr val="A50021"/>
                </a:solidFill>
                <a:effectLst>
                  <a:outerShdw blurRad="38100" dist="38100" dir="2700000" algn="tl">
                    <a:srgbClr val="C0C0C0"/>
                  </a:outerShdw>
                </a:effectLst>
                <a:latin typeface="Monotype Corsiva" pitchFamily="66" charset="0"/>
              </a:rPr>
              <a:t>Examples</a:t>
            </a:r>
            <a:endParaRPr lang="en-US" sz="2000" dirty="0">
              <a:solidFill>
                <a:srgbClr val="CC0099"/>
              </a:solidFill>
            </a:endParaRPr>
          </a:p>
          <a:p>
            <a:pPr marL="1409700" lvl="2" indent="-495300">
              <a:lnSpc>
                <a:spcPct val="50000"/>
              </a:lnSpc>
              <a:spcBef>
                <a:spcPct val="50000"/>
              </a:spcBef>
              <a:buClr>
                <a:schemeClr val="tx1"/>
              </a:buClr>
              <a:buSzPct val="110000"/>
              <a:buFont typeface="Wingdings" pitchFamily="2" charset="2"/>
              <a:buChar char="Ø"/>
              <a:defRPr/>
            </a:pPr>
            <a:r>
              <a:rPr lang="en-US" sz="2000" dirty="0">
                <a:solidFill>
                  <a:schemeClr val="tx2"/>
                </a:solidFill>
              </a:rPr>
              <a:t>Removal of cancer tumor</a:t>
            </a:r>
          </a:p>
          <a:p>
            <a:pPr marL="1409700" lvl="2" indent="-495300">
              <a:lnSpc>
                <a:spcPct val="50000"/>
              </a:lnSpc>
              <a:spcBef>
                <a:spcPct val="50000"/>
              </a:spcBef>
              <a:buClr>
                <a:schemeClr val="tx1"/>
              </a:buClr>
              <a:buSzPct val="110000"/>
              <a:buFont typeface="Wingdings" pitchFamily="2" charset="2"/>
              <a:buChar char="Ø"/>
              <a:defRPr/>
            </a:pPr>
            <a:r>
              <a:rPr lang="en-US" sz="2000" dirty="0">
                <a:solidFill>
                  <a:schemeClr val="tx2"/>
                </a:solidFill>
              </a:rPr>
              <a:t>Removal of dental plaque and carries</a:t>
            </a:r>
          </a:p>
          <a:p>
            <a:pPr marL="1409700" lvl="2" indent="-495300">
              <a:lnSpc>
                <a:spcPct val="50000"/>
              </a:lnSpc>
              <a:spcBef>
                <a:spcPct val="50000"/>
              </a:spcBef>
              <a:buClr>
                <a:schemeClr val="tx1"/>
              </a:buClr>
              <a:buSzPct val="110000"/>
              <a:buFont typeface="Wingdings" pitchFamily="2" charset="2"/>
              <a:buChar char="Ø"/>
              <a:defRPr/>
            </a:pPr>
            <a:r>
              <a:rPr lang="en-US" sz="2000" dirty="0">
                <a:solidFill>
                  <a:schemeClr val="tx2"/>
                </a:solidFill>
              </a:rPr>
              <a:t>Surgical processes </a:t>
            </a:r>
          </a:p>
          <a:p>
            <a:pPr marL="1409700" lvl="2" indent="-495300">
              <a:lnSpc>
                <a:spcPct val="50000"/>
              </a:lnSpc>
              <a:spcBef>
                <a:spcPct val="50000"/>
              </a:spcBef>
              <a:buClr>
                <a:schemeClr val="tx1"/>
              </a:buClr>
              <a:buSzPct val="110000"/>
              <a:buFont typeface="Wingdings" pitchFamily="2" charset="2"/>
              <a:buChar char="Ø"/>
              <a:defRPr/>
            </a:pPr>
            <a:r>
              <a:rPr lang="en-US" sz="2000" dirty="0">
                <a:solidFill>
                  <a:schemeClr val="tx2"/>
                </a:solidFill>
              </a:rPr>
              <a:t>Processes relating to  therapy </a:t>
            </a:r>
          </a:p>
          <a:p>
            <a:pPr marL="1409700" lvl="2" indent="-495300">
              <a:lnSpc>
                <a:spcPct val="50000"/>
              </a:lnSpc>
              <a:spcBef>
                <a:spcPct val="25000"/>
              </a:spcBef>
              <a:buClr>
                <a:schemeClr val="tx1"/>
              </a:buClr>
              <a:buSzPct val="110000"/>
              <a:buFont typeface="Wingdings" pitchFamily="2" charset="2"/>
              <a:buChar char="Ø"/>
              <a:defRPr/>
            </a:pPr>
            <a:r>
              <a:rPr lang="en-US" sz="2000" dirty="0">
                <a:solidFill>
                  <a:schemeClr val="tx2"/>
                </a:solidFill>
              </a:rPr>
              <a:t>Method of vaccination, </a:t>
            </a:r>
          </a:p>
          <a:p>
            <a:pPr marL="1409700" lvl="2" indent="-495300">
              <a:lnSpc>
                <a:spcPct val="50000"/>
              </a:lnSpc>
              <a:spcBef>
                <a:spcPct val="25000"/>
              </a:spcBef>
              <a:buClr>
                <a:schemeClr val="tx1"/>
              </a:buClr>
              <a:buSzPct val="110000"/>
              <a:buFont typeface="Wingdings" pitchFamily="2" charset="2"/>
              <a:buChar char="Ø"/>
              <a:defRPr/>
            </a:pPr>
            <a:r>
              <a:rPr lang="en-US" sz="2000" dirty="0">
                <a:solidFill>
                  <a:schemeClr val="tx2"/>
                </a:solidFill>
              </a:rPr>
              <a:t>Blood transfusion</a:t>
            </a:r>
          </a:p>
        </p:txBody>
      </p:sp>
      <p:sp>
        <p:nvSpPr>
          <p:cNvPr id="117765" name="Rectangle 5"/>
          <p:cNvSpPr>
            <a:spLocks noChangeArrowheads="1"/>
          </p:cNvSpPr>
          <p:nvPr/>
        </p:nvSpPr>
        <p:spPr bwMode="auto">
          <a:xfrm>
            <a:off x="1706563" y="242888"/>
            <a:ext cx="5591175" cy="823912"/>
          </a:xfrm>
          <a:prstGeom prst="rect">
            <a:avLst/>
          </a:prstGeom>
          <a:noFill/>
          <a:ln w="9525">
            <a:noFill/>
            <a:miter lim="800000"/>
            <a:headEnd/>
            <a:tailEnd/>
          </a:ln>
          <a:effectLst/>
        </p:spPr>
        <p:txBody>
          <a:bodyPr wrap="none">
            <a:spAutoFit/>
          </a:bodyPr>
          <a:lstStyle/>
          <a:p>
            <a:pPr>
              <a:defRPr/>
            </a:pPr>
            <a:r>
              <a:rPr lang="en-US" sz="4800">
                <a:solidFill>
                  <a:schemeClr val="tx2"/>
                </a:solidFill>
                <a:effectLst>
                  <a:outerShdw blurRad="38100" dist="38100" dir="2700000" algn="tl">
                    <a:srgbClr val="C0C0C0"/>
                  </a:outerShdw>
                </a:effectLst>
                <a:latin typeface="Arial" charset="0"/>
              </a:rPr>
              <a:t>Section 3 exclusions</a:t>
            </a:r>
          </a:p>
        </p:txBody>
      </p:sp>
      <p:sp>
        <p:nvSpPr>
          <p:cNvPr id="24580" name="Rectangle 6"/>
          <p:cNvSpPr>
            <a:spLocks noChangeArrowheads="1"/>
          </p:cNvSpPr>
          <p:nvPr/>
        </p:nvSpPr>
        <p:spPr bwMode="auto">
          <a:xfrm>
            <a:off x="762000" y="5562600"/>
            <a:ext cx="6748463"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60000"/>
              </a:lnSpc>
              <a:spcBef>
                <a:spcPct val="25000"/>
              </a:spcBef>
            </a:pPr>
            <a:r>
              <a:rPr lang="en-US" altLang="en-US" sz="1600" b="1" i="1">
                <a:solidFill>
                  <a:srgbClr val="800000"/>
                </a:solidFill>
                <a:latin typeface="Monotype Corsiva" panose="03010101010201010101" pitchFamily="66" charset="0"/>
              </a:rPr>
              <a:t>However</a:t>
            </a:r>
            <a:r>
              <a:rPr lang="en-US" altLang="en-US" sz="1600" b="1" i="1">
                <a:solidFill>
                  <a:srgbClr val="003300"/>
                </a:solidFill>
                <a:latin typeface="Monotype Corsiva" panose="03010101010201010101" pitchFamily="66" charset="0"/>
              </a:rPr>
              <a:t> </a:t>
            </a:r>
            <a:r>
              <a:rPr lang="en-US" altLang="en-US" sz="1600" i="1">
                <a:solidFill>
                  <a:srgbClr val="A50021"/>
                </a:solidFill>
                <a:latin typeface="Monotype Corsiva" panose="03010101010201010101" pitchFamily="66" charset="0"/>
              </a:rPr>
              <a:t>,</a:t>
            </a:r>
            <a:endParaRPr lang="en-US" altLang="en-US" sz="1600" i="1" u="sng">
              <a:solidFill>
                <a:srgbClr val="A50021"/>
              </a:solidFill>
              <a:latin typeface="Times New Roman" panose="02020603050405020304" pitchFamily="18" charset="0"/>
            </a:endParaRPr>
          </a:p>
          <a:p>
            <a:pPr eaLnBrk="1" hangingPunct="1">
              <a:lnSpc>
                <a:spcPct val="60000"/>
              </a:lnSpc>
              <a:spcBef>
                <a:spcPct val="25000"/>
              </a:spcBef>
              <a:buFont typeface="Wingdings" panose="05000000000000000000" pitchFamily="2" charset="2"/>
              <a:buChar char="§"/>
            </a:pPr>
            <a:r>
              <a:rPr lang="en-US" altLang="en-US" sz="1600">
                <a:solidFill>
                  <a:schemeClr val="tx2"/>
                </a:solidFill>
                <a:latin typeface="Times New Roman" panose="02020603050405020304" pitchFamily="18" charset="0"/>
              </a:rPr>
              <a:t>Treatment performed on tissues or fluids permanently removed from the body </a:t>
            </a:r>
          </a:p>
          <a:p>
            <a:pPr eaLnBrk="1" hangingPunct="1">
              <a:lnSpc>
                <a:spcPct val="60000"/>
              </a:lnSpc>
              <a:spcBef>
                <a:spcPct val="25000"/>
              </a:spcBef>
              <a:buFont typeface="Wingdings" panose="05000000000000000000" pitchFamily="2" charset="2"/>
              <a:buChar char="§"/>
            </a:pPr>
            <a:r>
              <a:rPr lang="en-US" altLang="en-US" sz="1600">
                <a:solidFill>
                  <a:schemeClr val="tx2"/>
                </a:solidFill>
                <a:latin typeface="Times New Roman" panose="02020603050405020304" pitchFamily="18" charset="0"/>
              </a:rPr>
              <a:t>Surgical,therapeutic or diagnostic Apparatus or instruments</a:t>
            </a:r>
          </a:p>
          <a:p>
            <a:pPr eaLnBrk="1" hangingPunct="1">
              <a:lnSpc>
                <a:spcPct val="60000"/>
              </a:lnSpc>
              <a:spcBef>
                <a:spcPct val="25000"/>
              </a:spcBef>
              <a:buFont typeface="Wingdings" panose="05000000000000000000" pitchFamily="2" charset="2"/>
              <a:buNone/>
            </a:pPr>
            <a:r>
              <a:rPr lang="en-US" altLang="en-US" sz="1600" b="1">
                <a:solidFill>
                  <a:schemeClr val="tx2"/>
                </a:solidFill>
                <a:latin typeface="Times New Roman" panose="02020603050405020304" pitchFamily="18" charset="0"/>
              </a:rPr>
              <a:t>are patentable</a:t>
            </a:r>
            <a:r>
              <a:rPr lang="en-US" altLang="en-US" sz="1600">
                <a:solidFill>
                  <a:schemeClr val="tx2"/>
                </a:solidFill>
                <a:latin typeface="Times New Roman" panose="02020603050405020304" pitchFamily="18" charset="0"/>
              </a:rPr>
              <a:t> </a:t>
            </a:r>
          </a:p>
        </p:txBody>
      </p:sp>
    </p:spTree>
  </p:cSld>
  <p:clrMapOvr>
    <a:masterClrMapping/>
  </p:clrMapOvr>
  <p:transition>
    <p:wipe/>
    <p:sndAc>
      <p:endSnd/>
    </p:sndAc>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228600"/>
            <a:ext cx="7772400" cy="762000"/>
          </a:xfrm>
        </p:spPr>
        <p:txBody>
          <a:bodyPr/>
          <a:lstStyle/>
          <a:p>
            <a:r>
              <a:rPr lang="en-US" altLang="en-US" sz="4800"/>
              <a:t>Section 3 exclusions</a:t>
            </a:r>
          </a:p>
        </p:txBody>
      </p:sp>
      <p:sp>
        <p:nvSpPr>
          <p:cNvPr id="14339" name="Rectangle 3" descr="Rectangle: Click to edit Master text styles&#10;Second level&#10;Third level&#10;Fourth level&#10;Fifth level"/>
          <p:cNvSpPr>
            <a:spLocks noGrp="1" noChangeArrowheads="1"/>
          </p:cNvSpPr>
          <p:nvPr>
            <p:ph type="body" idx="1"/>
          </p:nvPr>
        </p:nvSpPr>
        <p:spPr>
          <a:xfrm>
            <a:off x="838200" y="1143000"/>
            <a:ext cx="7772400" cy="5257800"/>
          </a:xfrm>
        </p:spPr>
        <p:txBody>
          <a:bodyPr/>
          <a:lstStyle/>
          <a:p>
            <a:pPr>
              <a:buFont typeface="Wingdings" pitchFamily="2" charset="2"/>
              <a:buNone/>
              <a:defRPr/>
            </a:pPr>
            <a:r>
              <a:rPr lang="en-US" sz="4000" b="1">
                <a:solidFill>
                  <a:srgbClr val="FF3300"/>
                </a:solidFill>
                <a:effectLst>
                  <a:outerShdw blurRad="38100" dist="38100" dir="2700000" algn="tl">
                    <a:srgbClr val="C0C0C0"/>
                  </a:outerShdw>
                </a:effectLst>
              </a:rPr>
              <a:t>Section 3(j)</a:t>
            </a:r>
            <a:endParaRPr lang="en-US" sz="3600" b="1"/>
          </a:p>
          <a:p>
            <a:pPr algn="just">
              <a:defRPr/>
            </a:pPr>
            <a:r>
              <a:rPr lang="en-US" b="1"/>
              <a:t>	Plants &amp; animals in whole</a:t>
            </a:r>
          </a:p>
          <a:p>
            <a:pPr algn="just">
              <a:defRPr/>
            </a:pPr>
            <a:r>
              <a:rPr lang="en-US" b="1"/>
              <a:t>	Parts of plants &amp; animals</a:t>
            </a:r>
          </a:p>
          <a:p>
            <a:pPr algn="just">
              <a:defRPr/>
            </a:pPr>
            <a:r>
              <a:rPr lang="en-US" b="1"/>
              <a:t>	Seeds</a:t>
            </a:r>
          </a:p>
          <a:p>
            <a:pPr algn="just">
              <a:defRPr/>
            </a:pPr>
            <a:r>
              <a:rPr lang="en-US" b="1"/>
              <a:t>	Varieties &amp; species</a:t>
            </a:r>
          </a:p>
          <a:p>
            <a:pPr algn="just">
              <a:defRPr/>
            </a:pPr>
            <a:r>
              <a:rPr lang="en-US" b="1"/>
              <a:t>	Essentially biological processes 	for propagation or production of 	the animals &amp; plants</a:t>
            </a:r>
          </a:p>
          <a:p>
            <a:pPr algn="just">
              <a:defRPr/>
            </a:pPr>
            <a:endParaRPr lang="en-US" b="1"/>
          </a:p>
        </p:txBody>
      </p:sp>
    </p:spTree>
  </p:cSld>
  <p:clrMapOvr>
    <a:masterClrMapping/>
  </p:clrMapOvr>
  <p:transition>
    <p:wipe/>
    <p:sndAc>
      <p:endSnd/>
    </p:sndAc>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76200"/>
            <a:ext cx="8534400" cy="914400"/>
          </a:xfrm>
        </p:spPr>
        <p:txBody>
          <a:bodyPr/>
          <a:lstStyle/>
          <a:p>
            <a:pPr>
              <a:lnSpc>
                <a:spcPct val="50000"/>
              </a:lnSpc>
            </a:pPr>
            <a:r>
              <a:rPr lang="en-US" altLang="en-US" sz="4800"/>
              <a:t>Checks and Balances</a:t>
            </a:r>
            <a:r>
              <a:rPr lang="en-US" altLang="en-US" sz="10600"/>
              <a:t> </a:t>
            </a:r>
          </a:p>
        </p:txBody>
      </p:sp>
      <p:sp>
        <p:nvSpPr>
          <p:cNvPr id="157699" name="Rectangle 3" descr="Rectangle: Click to edit Master text styles&#10;Second level&#10;Third level&#10;Fourth level&#10;Fifth level"/>
          <p:cNvSpPr>
            <a:spLocks noGrp="1" noChangeArrowheads="1"/>
          </p:cNvSpPr>
          <p:nvPr>
            <p:ph type="body" idx="1"/>
          </p:nvPr>
        </p:nvSpPr>
        <p:spPr>
          <a:xfrm>
            <a:off x="762000" y="990600"/>
            <a:ext cx="8001000" cy="5867400"/>
          </a:xfrm>
        </p:spPr>
        <p:txBody>
          <a:bodyPr/>
          <a:lstStyle/>
          <a:p>
            <a:pPr>
              <a:lnSpc>
                <a:spcPct val="80000"/>
              </a:lnSpc>
              <a:buFont typeface="Wingdings" pitchFamily="2" charset="2"/>
              <a:buNone/>
              <a:defRPr/>
            </a:pPr>
            <a:r>
              <a:rPr lang="en-US" b="1">
                <a:solidFill>
                  <a:srgbClr val="FF3300"/>
                </a:solidFill>
                <a:effectLst>
                  <a:outerShdw blurRad="38100" dist="38100" dir="2700000" algn="tl">
                    <a:srgbClr val="C0C0C0"/>
                  </a:outerShdw>
                </a:effectLst>
              </a:rPr>
              <a:t>Section 3(j)</a:t>
            </a:r>
          </a:p>
          <a:p>
            <a:pPr>
              <a:lnSpc>
                <a:spcPct val="80000"/>
              </a:lnSpc>
              <a:buFont typeface="Wingdings" pitchFamily="2" charset="2"/>
              <a:buNone/>
              <a:defRPr/>
            </a:pPr>
            <a:r>
              <a:rPr lang="en-US" sz="3600">
                <a:cs typeface="Times New Roman" pitchFamily="18" charset="0"/>
              </a:rPr>
              <a:t>Excludes patents on</a:t>
            </a:r>
            <a:r>
              <a:rPr lang="en-US" sz="2800">
                <a:cs typeface="Times New Roman" pitchFamily="18" charset="0"/>
              </a:rPr>
              <a:t> </a:t>
            </a:r>
          </a:p>
          <a:p>
            <a:pPr algn="just">
              <a:lnSpc>
                <a:spcPct val="80000"/>
              </a:lnSpc>
              <a:defRPr/>
            </a:pPr>
            <a:r>
              <a:rPr lang="en-AU" sz="2800">
                <a:cs typeface="Times New Roman" pitchFamily="18" charset="0"/>
              </a:rPr>
              <a:t>Plants</a:t>
            </a:r>
            <a:r>
              <a:rPr lang="en-US" sz="2800">
                <a:cs typeface="Times New Roman" pitchFamily="18" charset="0"/>
              </a:rPr>
              <a:t> and </a:t>
            </a:r>
            <a:r>
              <a:rPr lang="en-AU" sz="2800">
                <a:cs typeface="Times New Roman" pitchFamily="18" charset="0"/>
              </a:rPr>
              <a:t>animals  in whole or any parts thereof, </a:t>
            </a:r>
            <a:r>
              <a:rPr lang="en-US" sz="2800">
                <a:cs typeface="Times New Roman" pitchFamily="18" charset="0"/>
              </a:rPr>
              <a:t>…… including </a:t>
            </a:r>
            <a:r>
              <a:rPr lang="en-AU" sz="2800">
                <a:cs typeface="Times New Roman" pitchFamily="18" charset="0"/>
              </a:rPr>
              <a:t>seeds,</a:t>
            </a:r>
            <a:r>
              <a:rPr lang="en-US" sz="2800">
                <a:cs typeface="Times New Roman" pitchFamily="18" charset="0"/>
              </a:rPr>
              <a:t> varieties and</a:t>
            </a:r>
            <a:r>
              <a:rPr lang="en-AU" sz="2800">
                <a:cs typeface="Times New Roman" pitchFamily="18" charset="0"/>
              </a:rPr>
              <a:t> species</a:t>
            </a:r>
            <a:r>
              <a:rPr lang="en-US" sz="2800">
                <a:cs typeface="Times New Roman" pitchFamily="18" charset="0"/>
              </a:rPr>
              <a:t> and essentially biological processes for production or propagation of plants and animals</a:t>
            </a:r>
          </a:p>
          <a:p>
            <a:pPr>
              <a:lnSpc>
                <a:spcPct val="80000"/>
              </a:lnSpc>
              <a:buClr>
                <a:srgbClr val="FF0000"/>
              </a:buClr>
              <a:buFont typeface="Wingdings" pitchFamily="2" charset="2"/>
              <a:buNone/>
              <a:defRPr/>
            </a:pPr>
            <a:r>
              <a:rPr lang="en-US" sz="4400" b="1">
                <a:solidFill>
                  <a:srgbClr val="A50021"/>
                </a:solidFill>
                <a:effectLst>
                  <a:outerShdw blurRad="38100" dist="38100" dir="2700000" algn="tl">
                    <a:srgbClr val="C0C0C0"/>
                  </a:outerShdw>
                </a:effectLst>
                <a:latin typeface="Monotype Corsiva" pitchFamily="66" charset="0"/>
              </a:rPr>
              <a:t>Examples</a:t>
            </a:r>
          </a:p>
          <a:p>
            <a:pPr lvl="1">
              <a:lnSpc>
                <a:spcPct val="80000"/>
              </a:lnSpc>
              <a:defRPr/>
            </a:pPr>
            <a:r>
              <a:rPr lang="en-US">
                <a:solidFill>
                  <a:schemeClr val="tx2"/>
                </a:solidFill>
              </a:rPr>
              <a:t>Clones and new varieties of plants</a:t>
            </a:r>
          </a:p>
          <a:p>
            <a:pPr lvl="1">
              <a:lnSpc>
                <a:spcPct val="80000"/>
              </a:lnSpc>
              <a:defRPr/>
            </a:pPr>
            <a:r>
              <a:rPr lang="en-US">
                <a:solidFill>
                  <a:schemeClr val="tx2"/>
                </a:solidFill>
              </a:rPr>
              <a:t>A process for production of plants or animals  if it consists entirely of natural phenomena such as crossing or selection </a:t>
            </a:r>
          </a:p>
          <a:p>
            <a:pPr lvl="1">
              <a:lnSpc>
                <a:spcPct val="80000"/>
              </a:lnSpc>
              <a:defRPr/>
            </a:pPr>
            <a:r>
              <a:rPr lang="en-US">
                <a:solidFill>
                  <a:schemeClr val="tx2"/>
                </a:solidFill>
              </a:rPr>
              <a:t> Essentially biological Process</a:t>
            </a:r>
            <a:endParaRPr lang="en-US" u="sng">
              <a:solidFill>
                <a:schemeClr val="tx2"/>
              </a:solidFill>
            </a:endParaRPr>
          </a:p>
          <a:p>
            <a:pPr lvl="1">
              <a:lnSpc>
                <a:spcPct val="85000"/>
              </a:lnSpc>
              <a:buClr>
                <a:srgbClr val="A50021"/>
              </a:buClr>
              <a:buFont typeface="Wingdings" pitchFamily="2" charset="2"/>
              <a:buNone/>
              <a:defRPr/>
            </a:pPr>
            <a:endParaRPr lang="en-US"/>
          </a:p>
        </p:txBody>
      </p:sp>
    </p:spTree>
  </p:cSld>
  <p:clrMapOvr>
    <a:masterClrMapping/>
  </p:clrMapOvr>
  <p:transition>
    <p:wipe/>
    <p:sndAc>
      <p:endSnd/>
    </p:sndAc>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25500" y="334963"/>
            <a:ext cx="7340600" cy="609600"/>
          </a:xfrm>
        </p:spPr>
        <p:txBody>
          <a:bodyPr/>
          <a:lstStyle/>
          <a:p>
            <a:br>
              <a:rPr lang="en-US" altLang="en-US" sz="2800" i="1">
                <a:solidFill>
                  <a:srgbClr val="FF0000"/>
                </a:solidFill>
                <a:latin typeface="Arial Unicode MS" panose="020B0604020202020204" pitchFamily="34" charset="-128"/>
              </a:rPr>
            </a:br>
            <a:endParaRPr lang="en-US" altLang="en-US" sz="2800" i="1">
              <a:solidFill>
                <a:srgbClr val="FF0000"/>
              </a:solidFill>
              <a:latin typeface="Arial Unicode MS" panose="020B0604020202020204" pitchFamily="34" charset="-128"/>
            </a:endParaRPr>
          </a:p>
        </p:txBody>
      </p:sp>
      <p:sp>
        <p:nvSpPr>
          <p:cNvPr id="120835" name="Rectangle 3" descr="Rectangle: Click to edit Master text styles&#10;Second level&#10;Third level&#10;Fourth level&#10;Fifth level"/>
          <p:cNvSpPr>
            <a:spLocks noGrp="1" noChangeArrowheads="1"/>
          </p:cNvSpPr>
          <p:nvPr>
            <p:ph type="body" idx="1"/>
          </p:nvPr>
        </p:nvSpPr>
        <p:spPr>
          <a:xfrm>
            <a:off x="914400" y="1219200"/>
            <a:ext cx="7924800" cy="5181600"/>
          </a:xfrm>
        </p:spPr>
        <p:txBody>
          <a:bodyPr/>
          <a:lstStyle/>
          <a:p>
            <a:pPr>
              <a:lnSpc>
                <a:spcPct val="80000"/>
              </a:lnSpc>
              <a:buFont typeface="Wingdings" pitchFamily="2" charset="2"/>
              <a:buNone/>
              <a:defRPr/>
            </a:pPr>
            <a:r>
              <a:rPr lang="en-US" sz="4000" b="1">
                <a:solidFill>
                  <a:srgbClr val="FF3300"/>
                </a:solidFill>
                <a:effectLst>
                  <a:outerShdw blurRad="38100" dist="38100" dir="2700000" algn="tl">
                    <a:srgbClr val="C0C0C0"/>
                  </a:outerShdw>
                </a:effectLst>
              </a:rPr>
              <a:t>Section 3(k)</a:t>
            </a:r>
            <a:r>
              <a:rPr lang="en-US" sz="2800"/>
              <a:t> 	</a:t>
            </a:r>
          </a:p>
          <a:p>
            <a:pPr lvl="1">
              <a:lnSpc>
                <a:spcPct val="80000"/>
              </a:lnSpc>
              <a:buSzPct val="115000"/>
              <a:buFont typeface="Raavi" pitchFamily="2" charset="0"/>
              <a:buChar char="*"/>
              <a:defRPr/>
            </a:pPr>
            <a:r>
              <a:rPr lang="en-US" sz="2400"/>
              <a:t>	mathematical method or </a:t>
            </a:r>
          </a:p>
          <a:p>
            <a:pPr lvl="1">
              <a:lnSpc>
                <a:spcPct val="80000"/>
              </a:lnSpc>
              <a:buSzPct val="115000"/>
              <a:buFont typeface="Raavi" pitchFamily="2" charset="0"/>
              <a:buChar char="*"/>
              <a:defRPr/>
            </a:pPr>
            <a:r>
              <a:rPr lang="en-US" sz="2400"/>
              <a:t>	business method or  </a:t>
            </a:r>
          </a:p>
          <a:p>
            <a:pPr lvl="1">
              <a:lnSpc>
                <a:spcPct val="80000"/>
              </a:lnSpc>
              <a:buSzPct val="115000"/>
              <a:buFont typeface="Raavi" pitchFamily="2" charset="0"/>
              <a:buChar char="*"/>
              <a:defRPr/>
            </a:pPr>
            <a:r>
              <a:rPr lang="en-US" sz="2400"/>
              <a:t>	algorithms or </a:t>
            </a:r>
          </a:p>
          <a:p>
            <a:pPr lvl="1">
              <a:lnSpc>
                <a:spcPct val="80000"/>
              </a:lnSpc>
              <a:buSzPct val="115000"/>
              <a:buFont typeface="Raavi" pitchFamily="2" charset="0"/>
              <a:buChar char="*"/>
              <a:defRPr/>
            </a:pPr>
            <a:r>
              <a:rPr lang="en-US" sz="2400"/>
              <a:t>	computer programme </a:t>
            </a:r>
            <a:r>
              <a:rPr lang="en-US" sz="2400" b="1" i="1"/>
              <a:t>per se</a:t>
            </a:r>
            <a:r>
              <a:rPr lang="en-US"/>
              <a:t> </a:t>
            </a:r>
          </a:p>
          <a:p>
            <a:pPr>
              <a:lnSpc>
                <a:spcPct val="50000"/>
              </a:lnSpc>
              <a:buFont typeface="Wingdings" pitchFamily="2" charset="2"/>
              <a:buNone/>
              <a:defRPr/>
            </a:pPr>
            <a:r>
              <a:rPr lang="en-US">
                <a:solidFill>
                  <a:srgbClr val="800080"/>
                </a:solidFill>
              </a:rPr>
              <a:t>    </a:t>
            </a:r>
            <a:endParaRPr lang="en-US" sz="2800" u="sng">
              <a:solidFill>
                <a:srgbClr val="006600"/>
              </a:solidFill>
            </a:endParaRPr>
          </a:p>
          <a:p>
            <a:pPr>
              <a:lnSpc>
                <a:spcPct val="80000"/>
              </a:lnSpc>
              <a:buFont typeface="Wingdings" pitchFamily="2" charset="2"/>
              <a:buNone/>
              <a:defRPr/>
            </a:pPr>
            <a:r>
              <a:rPr lang="en-US" sz="2400" b="1" i="1">
                <a:solidFill>
                  <a:srgbClr val="0E4E4E"/>
                </a:solidFill>
              </a:rPr>
              <a:t>	</a:t>
            </a:r>
            <a:r>
              <a:rPr lang="en-US" sz="3600" b="1">
                <a:solidFill>
                  <a:srgbClr val="A50021"/>
                </a:solidFill>
                <a:effectLst>
                  <a:outerShdw blurRad="38100" dist="38100" dir="2700000" algn="tl">
                    <a:srgbClr val="C0C0C0"/>
                  </a:outerShdw>
                </a:effectLst>
                <a:latin typeface="Monotype Corsiva" pitchFamily="66" charset="0"/>
              </a:rPr>
              <a:t>Examples</a:t>
            </a:r>
            <a:endParaRPr lang="en-US" sz="2400" i="1">
              <a:solidFill>
                <a:srgbClr val="800000"/>
              </a:solidFill>
            </a:endParaRPr>
          </a:p>
          <a:p>
            <a:pPr lvl="1">
              <a:lnSpc>
                <a:spcPct val="90000"/>
              </a:lnSpc>
              <a:buClr>
                <a:srgbClr val="A50021"/>
              </a:buClr>
              <a:buSzPct val="115000"/>
              <a:defRPr/>
            </a:pPr>
            <a:r>
              <a:rPr lang="en-US" sz="2400" i="1">
                <a:solidFill>
                  <a:schemeClr val="tx2"/>
                </a:solidFill>
              </a:rPr>
              <a:t>Computer program by itself  or as a record on a carrier</a:t>
            </a:r>
          </a:p>
          <a:p>
            <a:pPr lvl="1">
              <a:lnSpc>
                <a:spcPct val="90000"/>
              </a:lnSpc>
              <a:buClr>
                <a:srgbClr val="A50021"/>
              </a:buClr>
              <a:buSzPct val="115000"/>
              <a:buFont typeface="Wingdings" pitchFamily="2" charset="2"/>
              <a:buNone/>
              <a:defRPr/>
            </a:pPr>
            <a:r>
              <a:rPr lang="en-US" sz="3600" b="1">
                <a:solidFill>
                  <a:schemeClr val="tx2"/>
                </a:solidFill>
                <a:effectLst>
                  <a:outerShdw blurRad="38100" dist="38100" dir="2700000" algn="tl">
                    <a:srgbClr val="C0C0C0"/>
                  </a:outerShdw>
                </a:effectLst>
                <a:latin typeface="Monotype Corsiva" pitchFamily="66" charset="0"/>
              </a:rPr>
              <a:t>However </a:t>
            </a:r>
            <a:endParaRPr lang="en-US" sz="2000">
              <a:solidFill>
                <a:schemeClr val="tx2"/>
              </a:solidFill>
            </a:endParaRPr>
          </a:p>
          <a:p>
            <a:pPr lvl="1">
              <a:lnSpc>
                <a:spcPct val="90000"/>
              </a:lnSpc>
              <a:spcBef>
                <a:spcPct val="25000"/>
              </a:spcBef>
              <a:buClr>
                <a:srgbClr val="A50021"/>
              </a:buClr>
              <a:buSzPct val="115000"/>
              <a:defRPr/>
            </a:pPr>
            <a:r>
              <a:rPr lang="en-US" sz="2400">
                <a:solidFill>
                  <a:schemeClr val="tx2"/>
                </a:solidFill>
              </a:rPr>
              <a:t>New calculating machine </a:t>
            </a:r>
          </a:p>
          <a:p>
            <a:pPr lvl="1">
              <a:lnSpc>
                <a:spcPct val="90000"/>
              </a:lnSpc>
              <a:spcBef>
                <a:spcPct val="25000"/>
              </a:spcBef>
              <a:buClr>
                <a:srgbClr val="A50021"/>
              </a:buClr>
              <a:buSzPct val="115000"/>
              <a:defRPr/>
            </a:pPr>
            <a:r>
              <a:rPr lang="en-US" sz="2400">
                <a:solidFill>
                  <a:schemeClr val="tx2"/>
                </a:solidFill>
              </a:rPr>
              <a:t>combination of hardware and software  </a:t>
            </a:r>
          </a:p>
          <a:p>
            <a:pPr lvl="1">
              <a:lnSpc>
                <a:spcPct val="90000"/>
              </a:lnSpc>
              <a:spcBef>
                <a:spcPct val="25000"/>
              </a:spcBef>
              <a:buClr>
                <a:srgbClr val="A50021"/>
              </a:buClr>
              <a:buSzPct val="115000"/>
              <a:buFont typeface="Wingdings" pitchFamily="2" charset="2"/>
              <a:buNone/>
              <a:defRPr/>
            </a:pPr>
            <a:r>
              <a:rPr lang="en-US" sz="2400" b="1">
                <a:solidFill>
                  <a:schemeClr val="tx2"/>
                </a:solidFill>
              </a:rPr>
              <a:t>is patentable</a:t>
            </a:r>
            <a:r>
              <a:rPr lang="en-US" sz="2000">
                <a:solidFill>
                  <a:srgbClr val="800000"/>
                </a:solidFill>
              </a:rPr>
              <a:t> </a:t>
            </a:r>
          </a:p>
        </p:txBody>
      </p:sp>
      <p:sp>
        <p:nvSpPr>
          <p:cNvPr id="27652" name="Rectangle 8"/>
          <p:cNvSpPr>
            <a:spLocks noChangeArrowheads="1"/>
          </p:cNvSpPr>
          <p:nvPr/>
        </p:nvSpPr>
        <p:spPr bwMode="auto">
          <a:xfrm>
            <a:off x="1600200" y="228600"/>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4000">
                <a:solidFill>
                  <a:srgbClr val="993366"/>
                </a:solidFill>
              </a:rPr>
              <a:t>Section 3 exclusions</a:t>
            </a:r>
            <a:r>
              <a:rPr lang="en-US" altLang="en-US" sz="1400" b="1" i="1">
                <a:solidFill>
                  <a:srgbClr val="993366"/>
                </a:solidFill>
                <a:latin typeface="Arial Unicode MS" panose="020B0604020202020204" pitchFamily="34" charset="-128"/>
              </a:rPr>
              <a:t> 	</a:t>
            </a:r>
          </a:p>
        </p:txBody>
      </p:sp>
    </p:spTree>
  </p:cSld>
  <p:clrMapOvr>
    <a:masterClrMapping/>
  </p:clrMapOvr>
  <p:transition>
    <p:wipe/>
    <p:sndAc>
      <p:end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1676400" y="304800"/>
            <a:ext cx="6400800" cy="914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solidFill>
                  <a:srgbClr val="9900FF"/>
                </a:solidFill>
                <a:latin typeface="Calligraph421 BT" pitchFamily="66" charset="0"/>
                <a:cs typeface="Times New Roman" panose="02020603050405020304" pitchFamily="18" charset="0"/>
              </a:rPr>
              <a:t>CONTROLLER GENERAL OF PATENTS, DESIGNS  </a:t>
            </a:r>
          </a:p>
          <a:p>
            <a:pPr algn="ctr"/>
            <a:r>
              <a:rPr lang="en-US" altLang="en-US" b="1">
                <a:solidFill>
                  <a:srgbClr val="9900FF"/>
                </a:solidFill>
                <a:latin typeface="Calligraph421 BT" pitchFamily="66" charset="0"/>
                <a:cs typeface="Times New Roman" panose="02020603050405020304" pitchFamily="18" charset="0"/>
              </a:rPr>
              <a:t>AND  TRADEMARKS</a:t>
            </a:r>
          </a:p>
          <a:p>
            <a:pPr algn="ctr"/>
            <a:r>
              <a:rPr lang="en-US" altLang="en-US" sz="2000" b="1">
                <a:solidFill>
                  <a:srgbClr val="9900FF"/>
                </a:solidFill>
                <a:latin typeface="Calligraph421 BT" pitchFamily="66" charset="0"/>
                <a:cs typeface="Times New Roman" panose="02020603050405020304" pitchFamily="18" charset="0"/>
              </a:rPr>
              <a:t>(CGPDTM)</a:t>
            </a:r>
          </a:p>
        </p:txBody>
      </p:sp>
      <p:sp>
        <p:nvSpPr>
          <p:cNvPr id="3075" name="Rectangle 3"/>
          <p:cNvSpPr>
            <a:spLocks noChangeArrowheads="1"/>
          </p:cNvSpPr>
          <p:nvPr/>
        </p:nvSpPr>
        <p:spPr bwMode="auto">
          <a:xfrm>
            <a:off x="5257800" y="1600200"/>
            <a:ext cx="1676400" cy="53340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b="1">
                <a:solidFill>
                  <a:schemeClr val="bg1"/>
                </a:solidFill>
                <a:latin typeface="Tahoma" panose="020B0604030504040204" pitchFamily="34" charset="0"/>
                <a:cs typeface="Times New Roman" panose="02020603050405020304" pitchFamily="18" charset="0"/>
              </a:rPr>
              <a:t>T M REGISTRY</a:t>
            </a:r>
            <a:endParaRPr lang="en-US" altLang="en-US" sz="1600">
              <a:solidFill>
                <a:schemeClr val="bg1"/>
              </a:solidFill>
              <a:latin typeface="Tahoma" panose="020B0604030504040204" pitchFamily="34" charset="0"/>
              <a:cs typeface="Times New Roman" panose="02020603050405020304" pitchFamily="18" charset="0"/>
            </a:endParaRPr>
          </a:p>
        </p:txBody>
      </p:sp>
      <p:sp>
        <p:nvSpPr>
          <p:cNvPr id="3076" name="Rectangle 4"/>
          <p:cNvSpPr>
            <a:spLocks noChangeArrowheads="1"/>
          </p:cNvSpPr>
          <p:nvPr/>
        </p:nvSpPr>
        <p:spPr bwMode="auto">
          <a:xfrm>
            <a:off x="3581400" y="2667000"/>
            <a:ext cx="1676400" cy="533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b="1">
                <a:solidFill>
                  <a:schemeClr val="bg2"/>
                </a:solidFill>
                <a:latin typeface="Tahoma" panose="020B0604030504040204" pitchFamily="34" charset="0"/>
                <a:cs typeface="Times New Roman" panose="02020603050405020304" pitchFamily="18" charset="0"/>
              </a:rPr>
              <a:t>DESIGN OFFICE</a:t>
            </a:r>
            <a:endParaRPr lang="en-US" altLang="en-US" sz="1600">
              <a:latin typeface="Tahoma" panose="020B0604030504040204" pitchFamily="34" charset="0"/>
              <a:cs typeface="Times New Roman" panose="02020603050405020304" pitchFamily="18" charset="0"/>
            </a:endParaRPr>
          </a:p>
        </p:txBody>
      </p:sp>
      <p:sp>
        <p:nvSpPr>
          <p:cNvPr id="3077" name="Rectangle 5"/>
          <p:cNvSpPr>
            <a:spLocks noChangeArrowheads="1"/>
          </p:cNvSpPr>
          <p:nvPr/>
        </p:nvSpPr>
        <p:spPr bwMode="auto">
          <a:xfrm>
            <a:off x="7239000" y="1600200"/>
            <a:ext cx="1676400" cy="533400"/>
          </a:xfrm>
          <a:prstGeom prst="rect">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b="1">
                <a:solidFill>
                  <a:schemeClr val="tx2"/>
                </a:solidFill>
                <a:latin typeface="Tahoma" panose="020B0604030504040204" pitchFamily="34" charset="0"/>
                <a:cs typeface="Times New Roman" panose="02020603050405020304" pitchFamily="18" charset="0"/>
              </a:rPr>
              <a:t>G.I. REGISTRY</a:t>
            </a:r>
            <a:endParaRPr lang="en-US" altLang="en-US" sz="1600">
              <a:solidFill>
                <a:schemeClr val="tx2"/>
              </a:solidFill>
              <a:latin typeface="Tahoma" panose="020B0604030504040204" pitchFamily="34" charset="0"/>
              <a:cs typeface="Times New Roman" panose="02020603050405020304" pitchFamily="18" charset="0"/>
            </a:endParaRPr>
          </a:p>
        </p:txBody>
      </p:sp>
      <p:sp>
        <p:nvSpPr>
          <p:cNvPr id="3078" name="Rectangle 6"/>
          <p:cNvSpPr>
            <a:spLocks noChangeArrowheads="1"/>
          </p:cNvSpPr>
          <p:nvPr/>
        </p:nvSpPr>
        <p:spPr bwMode="auto">
          <a:xfrm>
            <a:off x="1524000" y="2667000"/>
            <a:ext cx="1600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solidFill>
                  <a:srgbClr val="0000CC"/>
                </a:solidFill>
                <a:latin typeface="Tahoma" panose="020B0604030504040204" pitchFamily="34" charset="0"/>
                <a:cs typeface="Times New Roman" panose="02020603050405020304" pitchFamily="18" charset="0"/>
              </a:rPr>
              <a:t>Head Office</a:t>
            </a:r>
          </a:p>
          <a:p>
            <a:pPr algn="ctr"/>
            <a:r>
              <a:rPr lang="en-US" altLang="en-US" sz="1600">
                <a:latin typeface="Tahoma" panose="020B0604030504040204" pitchFamily="34" charset="0"/>
                <a:cs typeface="Times New Roman" panose="02020603050405020304" pitchFamily="18" charset="0"/>
              </a:rPr>
              <a:t>KOLKATA</a:t>
            </a:r>
          </a:p>
        </p:txBody>
      </p:sp>
      <p:sp>
        <p:nvSpPr>
          <p:cNvPr id="3079" name="Rectangle 7"/>
          <p:cNvSpPr>
            <a:spLocks noChangeArrowheads="1"/>
          </p:cNvSpPr>
          <p:nvPr/>
        </p:nvSpPr>
        <p:spPr bwMode="auto">
          <a:xfrm>
            <a:off x="1524000" y="3505200"/>
            <a:ext cx="1600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solidFill>
                  <a:srgbClr val="0000CC"/>
                </a:solidFill>
                <a:latin typeface="Tahoma" panose="020B0604030504040204" pitchFamily="34" charset="0"/>
                <a:cs typeface="Times New Roman" panose="02020603050405020304" pitchFamily="18" charset="0"/>
              </a:rPr>
              <a:t>Branch</a:t>
            </a:r>
          </a:p>
          <a:p>
            <a:pPr algn="ctr"/>
            <a:r>
              <a:rPr lang="en-US" altLang="en-US" sz="1600">
                <a:latin typeface="Tahoma" panose="020B0604030504040204" pitchFamily="34" charset="0"/>
                <a:cs typeface="Times New Roman" panose="02020603050405020304" pitchFamily="18" charset="0"/>
              </a:rPr>
              <a:t>DELHI</a:t>
            </a:r>
          </a:p>
        </p:txBody>
      </p:sp>
      <p:sp>
        <p:nvSpPr>
          <p:cNvPr id="3080" name="Rectangle 8"/>
          <p:cNvSpPr>
            <a:spLocks noChangeArrowheads="1"/>
          </p:cNvSpPr>
          <p:nvPr/>
        </p:nvSpPr>
        <p:spPr bwMode="auto">
          <a:xfrm>
            <a:off x="1524000" y="4419600"/>
            <a:ext cx="1600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solidFill>
                  <a:srgbClr val="0000CC"/>
                </a:solidFill>
                <a:latin typeface="Tahoma" panose="020B0604030504040204" pitchFamily="34" charset="0"/>
                <a:cs typeface="Times New Roman" panose="02020603050405020304" pitchFamily="18" charset="0"/>
              </a:rPr>
              <a:t>Branch</a:t>
            </a:r>
          </a:p>
          <a:p>
            <a:pPr algn="ctr"/>
            <a:r>
              <a:rPr lang="en-US" altLang="en-US" sz="1600">
                <a:latin typeface="Tahoma" panose="020B0604030504040204" pitchFamily="34" charset="0"/>
                <a:cs typeface="Times New Roman" panose="02020603050405020304" pitchFamily="18" charset="0"/>
              </a:rPr>
              <a:t>CHENNAI</a:t>
            </a:r>
          </a:p>
        </p:txBody>
      </p:sp>
      <p:sp>
        <p:nvSpPr>
          <p:cNvPr id="3081" name="Rectangle 9"/>
          <p:cNvSpPr>
            <a:spLocks noChangeArrowheads="1"/>
          </p:cNvSpPr>
          <p:nvPr/>
        </p:nvSpPr>
        <p:spPr bwMode="auto">
          <a:xfrm>
            <a:off x="1524000" y="5410200"/>
            <a:ext cx="1600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solidFill>
                  <a:srgbClr val="0000CC"/>
                </a:solidFill>
                <a:latin typeface="Tahoma" panose="020B0604030504040204" pitchFamily="34" charset="0"/>
                <a:cs typeface="Times New Roman" panose="02020603050405020304" pitchFamily="18" charset="0"/>
              </a:rPr>
              <a:t>Branch</a:t>
            </a:r>
          </a:p>
          <a:p>
            <a:pPr algn="ctr"/>
            <a:r>
              <a:rPr lang="en-US" altLang="en-US" sz="1600">
                <a:latin typeface="Tahoma" panose="020B0604030504040204" pitchFamily="34" charset="0"/>
                <a:cs typeface="Times New Roman" panose="02020603050405020304" pitchFamily="18" charset="0"/>
              </a:rPr>
              <a:t>MUMBAI</a:t>
            </a:r>
          </a:p>
        </p:txBody>
      </p:sp>
      <p:sp>
        <p:nvSpPr>
          <p:cNvPr id="3082" name="Rectangle 10"/>
          <p:cNvSpPr>
            <a:spLocks noChangeArrowheads="1"/>
          </p:cNvSpPr>
          <p:nvPr/>
        </p:nvSpPr>
        <p:spPr bwMode="auto">
          <a:xfrm>
            <a:off x="5562600" y="2590800"/>
            <a:ext cx="1219200" cy="53340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solidFill>
                  <a:schemeClr val="bg1"/>
                </a:solidFill>
                <a:latin typeface="Tahoma" panose="020B0604030504040204" pitchFamily="34" charset="0"/>
                <a:cs typeface="Times New Roman" panose="02020603050405020304" pitchFamily="18" charset="0"/>
              </a:rPr>
              <a:t>Head Office</a:t>
            </a:r>
          </a:p>
          <a:p>
            <a:pPr algn="ctr"/>
            <a:r>
              <a:rPr lang="en-US" altLang="en-US" sz="1600">
                <a:solidFill>
                  <a:schemeClr val="bg1"/>
                </a:solidFill>
                <a:latin typeface="Tahoma" panose="020B0604030504040204" pitchFamily="34" charset="0"/>
                <a:cs typeface="Times New Roman" panose="02020603050405020304" pitchFamily="18" charset="0"/>
              </a:rPr>
              <a:t>MUMBAI</a:t>
            </a:r>
          </a:p>
        </p:txBody>
      </p:sp>
      <p:sp>
        <p:nvSpPr>
          <p:cNvPr id="3083" name="Rectangle 11"/>
          <p:cNvSpPr>
            <a:spLocks noChangeArrowheads="1"/>
          </p:cNvSpPr>
          <p:nvPr/>
        </p:nvSpPr>
        <p:spPr bwMode="auto">
          <a:xfrm>
            <a:off x="5562600" y="3505200"/>
            <a:ext cx="1219200" cy="53340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solidFill>
                  <a:schemeClr val="bg1"/>
                </a:solidFill>
                <a:latin typeface="Tahoma" panose="020B0604030504040204" pitchFamily="34" charset="0"/>
                <a:cs typeface="Times New Roman" panose="02020603050405020304" pitchFamily="18" charset="0"/>
              </a:rPr>
              <a:t>DELHI</a:t>
            </a:r>
          </a:p>
        </p:txBody>
      </p:sp>
      <p:sp>
        <p:nvSpPr>
          <p:cNvPr id="3084" name="Rectangle 12"/>
          <p:cNvSpPr>
            <a:spLocks noChangeArrowheads="1"/>
          </p:cNvSpPr>
          <p:nvPr/>
        </p:nvSpPr>
        <p:spPr bwMode="auto">
          <a:xfrm>
            <a:off x="5562600" y="4343400"/>
            <a:ext cx="1219200" cy="53340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solidFill>
                  <a:schemeClr val="bg1"/>
                </a:solidFill>
                <a:latin typeface="Tahoma" panose="020B0604030504040204" pitchFamily="34" charset="0"/>
                <a:cs typeface="Times New Roman" panose="02020603050405020304" pitchFamily="18" charset="0"/>
              </a:rPr>
              <a:t>KOLKATA</a:t>
            </a:r>
          </a:p>
        </p:txBody>
      </p:sp>
      <p:sp>
        <p:nvSpPr>
          <p:cNvPr id="3085" name="Rectangle 13"/>
          <p:cNvSpPr>
            <a:spLocks noChangeArrowheads="1"/>
          </p:cNvSpPr>
          <p:nvPr/>
        </p:nvSpPr>
        <p:spPr bwMode="auto">
          <a:xfrm>
            <a:off x="5562600" y="5257800"/>
            <a:ext cx="1219200" cy="53340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solidFill>
                  <a:schemeClr val="bg1"/>
                </a:solidFill>
                <a:latin typeface="Tahoma" panose="020B0604030504040204" pitchFamily="34" charset="0"/>
                <a:cs typeface="Times New Roman" panose="02020603050405020304" pitchFamily="18" charset="0"/>
              </a:rPr>
              <a:t>CHENNAI</a:t>
            </a:r>
          </a:p>
        </p:txBody>
      </p:sp>
      <p:sp>
        <p:nvSpPr>
          <p:cNvPr id="3086" name="Rectangle 14"/>
          <p:cNvSpPr>
            <a:spLocks noChangeArrowheads="1"/>
          </p:cNvSpPr>
          <p:nvPr/>
        </p:nvSpPr>
        <p:spPr bwMode="auto">
          <a:xfrm>
            <a:off x="5562600" y="6096000"/>
            <a:ext cx="1219200" cy="53340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solidFill>
                  <a:schemeClr val="bg1"/>
                </a:solidFill>
                <a:latin typeface="Tahoma" panose="020B0604030504040204" pitchFamily="34" charset="0"/>
                <a:cs typeface="Times New Roman" panose="02020603050405020304" pitchFamily="18" charset="0"/>
              </a:rPr>
              <a:t>A’BAD</a:t>
            </a:r>
          </a:p>
        </p:txBody>
      </p:sp>
      <p:sp>
        <p:nvSpPr>
          <p:cNvPr id="3087" name="Rectangle 15"/>
          <p:cNvSpPr>
            <a:spLocks noChangeArrowheads="1"/>
          </p:cNvSpPr>
          <p:nvPr/>
        </p:nvSpPr>
        <p:spPr bwMode="auto">
          <a:xfrm>
            <a:off x="3505199" y="1600200"/>
            <a:ext cx="1600201" cy="5334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600" b="1" dirty="0">
              <a:solidFill>
                <a:srgbClr val="9900FF"/>
              </a:solidFill>
              <a:latin typeface="Tahoma" panose="020B0604030504040204" pitchFamily="34" charset="0"/>
              <a:cs typeface="Times New Roman" panose="02020603050405020304" pitchFamily="18" charset="0"/>
            </a:endParaRPr>
          </a:p>
          <a:p>
            <a:r>
              <a:rPr lang="en-US" altLang="en-US" sz="1600" b="1" dirty="0">
                <a:solidFill>
                  <a:srgbClr val="9900FF"/>
                </a:solidFill>
                <a:latin typeface="Tahoma" panose="020B0604030504040204" pitchFamily="34" charset="0"/>
                <a:cs typeface="Times New Roman" panose="02020603050405020304" pitchFamily="18" charset="0"/>
              </a:rPr>
              <a:t>IPTI ,NIIPM,</a:t>
            </a:r>
          </a:p>
          <a:p>
            <a:r>
              <a:rPr lang="en-US" altLang="en-US" sz="1600" b="1" dirty="0">
                <a:solidFill>
                  <a:srgbClr val="9900FF"/>
                </a:solidFill>
                <a:latin typeface="Tahoma" panose="020B0604030504040204" pitchFamily="34" charset="0"/>
                <a:cs typeface="Times New Roman" panose="02020603050405020304" pitchFamily="18" charset="0"/>
              </a:rPr>
              <a:t> P.I.S. Nagpur</a:t>
            </a:r>
            <a:endParaRPr lang="en-US" altLang="en-US" sz="2000" dirty="0">
              <a:solidFill>
                <a:srgbClr val="9900FF"/>
              </a:solidFill>
              <a:latin typeface="Tahoma" panose="020B0604030504040204" pitchFamily="34" charset="0"/>
              <a:cs typeface="Times New Roman" panose="02020603050405020304" pitchFamily="18" charset="0"/>
            </a:endParaRPr>
          </a:p>
          <a:p>
            <a:endParaRPr lang="en-US" altLang="en-US" sz="1600" b="1" dirty="0">
              <a:solidFill>
                <a:srgbClr val="9900FF"/>
              </a:solidFill>
              <a:latin typeface="Tahoma" panose="020B0604030504040204" pitchFamily="34" charset="0"/>
              <a:cs typeface="Times New Roman" panose="02020603050405020304" pitchFamily="18" charset="0"/>
            </a:endParaRPr>
          </a:p>
        </p:txBody>
      </p:sp>
      <p:sp>
        <p:nvSpPr>
          <p:cNvPr id="3088" name="Line 16"/>
          <p:cNvSpPr>
            <a:spLocks noChangeShapeType="1"/>
          </p:cNvSpPr>
          <p:nvPr/>
        </p:nvSpPr>
        <p:spPr bwMode="auto">
          <a:xfrm>
            <a:off x="5486400" y="6096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9" name="Line 17"/>
          <p:cNvSpPr>
            <a:spLocks noChangeShapeType="1"/>
          </p:cNvSpPr>
          <p:nvPr/>
        </p:nvSpPr>
        <p:spPr bwMode="auto">
          <a:xfrm>
            <a:off x="1981200" y="1295400"/>
            <a:ext cx="6400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0" name="Line 18"/>
          <p:cNvSpPr>
            <a:spLocks noChangeShapeType="1"/>
          </p:cNvSpPr>
          <p:nvPr/>
        </p:nvSpPr>
        <p:spPr bwMode="auto">
          <a:xfrm>
            <a:off x="1981200" y="1295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1" name="Line 19"/>
          <p:cNvSpPr>
            <a:spLocks noChangeShapeType="1"/>
          </p:cNvSpPr>
          <p:nvPr/>
        </p:nvSpPr>
        <p:spPr bwMode="auto">
          <a:xfrm>
            <a:off x="6019800" y="1295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 name="Line 20"/>
          <p:cNvSpPr>
            <a:spLocks noChangeShapeType="1"/>
          </p:cNvSpPr>
          <p:nvPr/>
        </p:nvSpPr>
        <p:spPr bwMode="auto">
          <a:xfrm>
            <a:off x="8382000" y="1295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3" name="Line 21"/>
          <p:cNvSpPr>
            <a:spLocks noChangeShapeType="1"/>
          </p:cNvSpPr>
          <p:nvPr/>
        </p:nvSpPr>
        <p:spPr bwMode="auto">
          <a:xfrm>
            <a:off x="4343400" y="3200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4" name="Line 22"/>
          <p:cNvSpPr>
            <a:spLocks noChangeShapeType="1"/>
          </p:cNvSpPr>
          <p:nvPr/>
        </p:nvSpPr>
        <p:spPr bwMode="auto">
          <a:xfrm>
            <a:off x="4876800" y="1066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5" name="Rectangle 23"/>
          <p:cNvSpPr>
            <a:spLocks noChangeArrowheads="1"/>
          </p:cNvSpPr>
          <p:nvPr/>
        </p:nvSpPr>
        <p:spPr bwMode="auto">
          <a:xfrm>
            <a:off x="3657600" y="3657600"/>
            <a:ext cx="1600200" cy="6096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b="1">
                <a:solidFill>
                  <a:schemeClr val="accent2"/>
                </a:solidFill>
                <a:latin typeface="Tahoma" panose="020B0604030504040204" pitchFamily="34" charset="0"/>
                <a:cs typeface="Times New Roman" panose="02020603050405020304" pitchFamily="18" charset="0"/>
              </a:rPr>
              <a:t>KOLKATA</a:t>
            </a:r>
          </a:p>
        </p:txBody>
      </p:sp>
      <p:sp>
        <p:nvSpPr>
          <p:cNvPr id="3096" name="Line 24"/>
          <p:cNvSpPr>
            <a:spLocks noChangeShapeType="1"/>
          </p:cNvSpPr>
          <p:nvPr/>
        </p:nvSpPr>
        <p:spPr bwMode="auto">
          <a:xfrm>
            <a:off x="1981200" y="2133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7" name="Line 25"/>
          <p:cNvSpPr>
            <a:spLocks noChangeShapeType="1"/>
          </p:cNvSpPr>
          <p:nvPr/>
        </p:nvSpPr>
        <p:spPr bwMode="auto">
          <a:xfrm>
            <a:off x="3352800" y="2971800"/>
            <a:ext cx="0" cy="2971800"/>
          </a:xfrm>
          <a:prstGeom prst="line">
            <a:avLst/>
          </a:prstGeom>
          <a:noFill/>
          <a:ln w="9525">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98" name="Line 26"/>
          <p:cNvSpPr>
            <a:spLocks noChangeShapeType="1"/>
          </p:cNvSpPr>
          <p:nvPr/>
        </p:nvSpPr>
        <p:spPr bwMode="auto">
          <a:xfrm>
            <a:off x="3124200" y="2971800"/>
            <a:ext cx="457200" cy="0"/>
          </a:xfrm>
          <a:prstGeom prst="line">
            <a:avLst/>
          </a:prstGeom>
          <a:noFill/>
          <a:ln w="9525">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99" name="Line 27"/>
          <p:cNvSpPr>
            <a:spLocks noChangeShapeType="1"/>
          </p:cNvSpPr>
          <p:nvPr/>
        </p:nvSpPr>
        <p:spPr bwMode="auto">
          <a:xfrm flipH="1">
            <a:off x="3124200" y="5943600"/>
            <a:ext cx="228600" cy="0"/>
          </a:xfrm>
          <a:prstGeom prst="line">
            <a:avLst/>
          </a:prstGeom>
          <a:noFill/>
          <a:ln w="9525">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00" name="Line 28"/>
          <p:cNvSpPr>
            <a:spLocks noChangeShapeType="1"/>
          </p:cNvSpPr>
          <p:nvPr/>
        </p:nvSpPr>
        <p:spPr bwMode="auto">
          <a:xfrm flipH="1">
            <a:off x="3124200" y="4648200"/>
            <a:ext cx="228600" cy="0"/>
          </a:xfrm>
          <a:prstGeom prst="line">
            <a:avLst/>
          </a:prstGeom>
          <a:noFill/>
          <a:ln w="9525">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01" name="Line 29"/>
          <p:cNvSpPr>
            <a:spLocks noChangeShapeType="1"/>
          </p:cNvSpPr>
          <p:nvPr/>
        </p:nvSpPr>
        <p:spPr bwMode="auto">
          <a:xfrm>
            <a:off x="3124200" y="3810000"/>
            <a:ext cx="228600" cy="0"/>
          </a:xfrm>
          <a:prstGeom prst="line">
            <a:avLst/>
          </a:prstGeom>
          <a:noFill/>
          <a:ln w="9525">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02" name="Line 30"/>
          <p:cNvSpPr>
            <a:spLocks noChangeShapeType="1"/>
          </p:cNvSpPr>
          <p:nvPr/>
        </p:nvSpPr>
        <p:spPr bwMode="auto">
          <a:xfrm>
            <a:off x="6019800" y="2133600"/>
            <a:ext cx="0" cy="457200"/>
          </a:xfrm>
          <a:prstGeom prst="line">
            <a:avLst/>
          </a:prstGeom>
          <a:noFill/>
          <a:ln w="9525">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03" name="Line 31"/>
          <p:cNvSpPr>
            <a:spLocks noChangeShapeType="1"/>
          </p:cNvSpPr>
          <p:nvPr/>
        </p:nvSpPr>
        <p:spPr bwMode="auto">
          <a:xfrm>
            <a:off x="7162800" y="2819400"/>
            <a:ext cx="0" cy="3581400"/>
          </a:xfrm>
          <a:prstGeom prst="line">
            <a:avLst/>
          </a:prstGeom>
          <a:noFill/>
          <a:ln w="9525">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04" name="Line 32"/>
          <p:cNvSpPr>
            <a:spLocks noChangeShapeType="1"/>
          </p:cNvSpPr>
          <p:nvPr/>
        </p:nvSpPr>
        <p:spPr bwMode="auto">
          <a:xfrm flipH="1">
            <a:off x="6781800" y="2819400"/>
            <a:ext cx="381000" cy="0"/>
          </a:xfrm>
          <a:prstGeom prst="line">
            <a:avLst/>
          </a:prstGeom>
          <a:noFill/>
          <a:ln w="9525">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05" name="Line 33"/>
          <p:cNvSpPr>
            <a:spLocks noChangeShapeType="1"/>
          </p:cNvSpPr>
          <p:nvPr/>
        </p:nvSpPr>
        <p:spPr bwMode="auto">
          <a:xfrm flipH="1">
            <a:off x="6781800" y="3733800"/>
            <a:ext cx="381000" cy="0"/>
          </a:xfrm>
          <a:prstGeom prst="line">
            <a:avLst/>
          </a:prstGeom>
          <a:noFill/>
          <a:ln w="9525">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06" name="Line 34"/>
          <p:cNvSpPr>
            <a:spLocks noChangeShapeType="1"/>
          </p:cNvSpPr>
          <p:nvPr/>
        </p:nvSpPr>
        <p:spPr bwMode="auto">
          <a:xfrm flipH="1">
            <a:off x="6781800" y="4572000"/>
            <a:ext cx="381000" cy="0"/>
          </a:xfrm>
          <a:prstGeom prst="line">
            <a:avLst/>
          </a:prstGeom>
          <a:noFill/>
          <a:ln w="9525">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07" name="Line 35"/>
          <p:cNvSpPr>
            <a:spLocks noChangeShapeType="1"/>
          </p:cNvSpPr>
          <p:nvPr/>
        </p:nvSpPr>
        <p:spPr bwMode="auto">
          <a:xfrm flipH="1">
            <a:off x="6781800" y="5486400"/>
            <a:ext cx="381000" cy="0"/>
          </a:xfrm>
          <a:prstGeom prst="line">
            <a:avLst/>
          </a:prstGeom>
          <a:noFill/>
          <a:ln w="9525">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08" name="Line 36"/>
          <p:cNvSpPr>
            <a:spLocks noChangeShapeType="1"/>
          </p:cNvSpPr>
          <p:nvPr/>
        </p:nvSpPr>
        <p:spPr bwMode="auto">
          <a:xfrm flipH="1">
            <a:off x="6781800" y="6400800"/>
            <a:ext cx="381000" cy="0"/>
          </a:xfrm>
          <a:prstGeom prst="line">
            <a:avLst/>
          </a:prstGeom>
          <a:noFill/>
          <a:ln w="9525">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09" name="Rectangle 37"/>
          <p:cNvSpPr>
            <a:spLocks noChangeArrowheads="1"/>
          </p:cNvSpPr>
          <p:nvPr/>
        </p:nvSpPr>
        <p:spPr bwMode="auto">
          <a:xfrm>
            <a:off x="1524000" y="1600200"/>
            <a:ext cx="1676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b="1">
                <a:latin typeface="Tahoma" panose="020B0604030504040204" pitchFamily="34" charset="0"/>
                <a:cs typeface="Times New Roman" panose="02020603050405020304" pitchFamily="18" charset="0"/>
              </a:rPr>
              <a:t>PATENT OFFICE</a:t>
            </a:r>
            <a:endParaRPr lang="en-US" altLang="en-US" sz="1600">
              <a:latin typeface="Tahoma" panose="020B0604030504040204" pitchFamily="34" charset="0"/>
              <a:cs typeface="Times New Roman" panose="02020603050405020304" pitchFamily="18" charset="0"/>
            </a:endParaRPr>
          </a:p>
        </p:txBody>
      </p:sp>
      <p:sp>
        <p:nvSpPr>
          <p:cNvPr id="3110" name="Line 38"/>
          <p:cNvSpPr>
            <a:spLocks noChangeShapeType="1"/>
          </p:cNvSpPr>
          <p:nvPr/>
        </p:nvSpPr>
        <p:spPr bwMode="auto">
          <a:xfrm>
            <a:off x="4191000" y="1295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1" name="Rectangle 39"/>
          <p:cNvSpPr>
            <a:spLocks noChangeArrowheads="1"/>
          </p:cNvSpPr>
          <p:nvPr/>
        </p:nvSpPr>
        <p:spPr bwMode="auto">
          <a:xfrm>
            <a:off x="7239000" y="2667000"/>
            <a:ext cx="1676400" cy="533400"/>
          </a:xfrm>
          <a:prstGeom prst="rect">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b="1">
                <a:solidFill>
                  <a:schemeClr val="tx2"/>
                </a:solidFill>
                <a:latin typeface="Tahoma" panose="020B0604030504040204" pitchFamily="34" charset="0"/>
                <a:cs typeface="Times New Roman" panose="02020603050405020304" pitchFamily="18" charset="0"/>
              </a:rPr>
              <a:t>CHENNAI</a:t>
            </a:r>
            <a:endParaRPr lang="en-US" altLang="en-US" sz="1600">
              <a:solidFill>
                <a:schemeClr val="tx2"/>
              </a:solidFill>
              <a:latin typeface="Tahoma" panose="020B0604030504040204" pitchFamily="34" charset="0"/>
              <a:cs typeface="Times New Roman" panose="02020603050405020304" pitchFamily="18" charset="0"/>
            </a:endParaRPr>
          </a:p>
        </p:txBody>
      </p:sp>
      <p:sp>
        <p:nvSpPr>
          <p:cNvPr id="3112" name="Line 40"/>
          <p:cNvSpPr>
            <a:spLocks noChangeShapeType="1"/>
          </p:cNvSpPr>
          <p:nvPr/>
        </p:nvSpPr>
        <p:spPr bwMode="auto">
          <a:xfrm>
            <a:off x="8001000" y="2133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p:sndAc>
      <p:end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25500" y="334963"/>
            <a:ext cx="7340600" cy="609600"/>
          </a:xfrm>
        </p:spPr>
        <p:txBody>
          <a:bodyPr/>
          <a:lstStyle/>
          <a:p>
            <a:br>
              <a:rPr lang="en-US" altLang="en-US" sz="2800" i="1">
                <a:solidFill>
                  <a:srgbClr val="FF0000"/>
                </a:solidFill>
                <a:latin typeface="Arial Unicode MS" panose="020B0604020202020204" pitchFamily="34" charset="-128"/>
              </a:rPr>
            </a:br>
            <a:endParaRPr lang="en-US" altLang="en-US" sz="2800" i="1">
              <a:solidFill>
                <a:srgbClr val="FF0000"/>
              </a:solidFill>
              <a:latin typeface="Arial Unicode MS" panose="020B0604020202020204" pitchFamily="34" charset="-128"/>
            </a:endParaRPr>
          </a:p>
        </p:txBody>
      </p:sp>
      <p:sp>
        <p:nvSpPr>
          <p:cNvPr id="154627" name="Rectangle 3" descr="Rectangle: Click to edit Master text styles&#10;Second level&#10;Third level&#10;Fourth level&#10;Fifth level"/>
          <p:cNvSpPr>
            <a:spLocks noGrp="1" noChangeArrowheads="1"/>
          </p:cNvSpPr>
          <p:nvPr>
            <p:ph type="body" idx="1"/>
          </p:nvPr>
        </p:nvSpPr>
        <p:spPr>
          <a:xfrm>
            <a:off x="152400" y="1295400"/>
            <a:ext cx="8686800" cy="2743200"/>
          </a:xfrm>
        </p:spPr>
        <p:txBody>
          <a:bodyPr/>
          <a:lstStyle/>
          <a:p>
            <a:pPr algn="just">
              <a:lnSpc>
                <a:spcPct val="80000"/>
              </a:lnSpc>
              <a:buFont typeface="Wingdings" pitchFamily="2" charset="2"/>
              <a:buNone/>
              <a:defRPr/>
            </a:pPr>
            <a:r>
              <a:rPr lang="en-US" sz="4000" b="1" dirty="0">
                <a:solidFill>
                  <a:srgbClr val="FF3300"/>
                </a:solidFill>
                <a:effectLst>
                  <a:outerShdw blurRad="38100" dist="38100" dir="2700000" algn="tl">
                    <a:srgbClr val="C0C0C0"/>
                  </a:outerShdw>
                </a:effectLst>
                <a:latin typeface="Cambria" panose="02040503050406030204" pitchFamily="18" charset="0"/>
                <a:ea typeface="Cambria" panose="02040503050406030204" pitchFamily="18" charset="0"/>
              </a:rPr>
              <a:t>Section 3(l)</a:t>
            </a:r>
            <a:r>
              <a:rPr lang="en-US" sz="2800" dirty="0">
                <a:latin typeface="Cambria" panose="02040503050406030204" pitchFamily="18" charset="0"/>
                <a:ea typeface="Cambria" panose="02040503050406030204" pitchFamily="18" charset="0"/>
              </a:rPr>
              <a:t> 	</a:t>
            </a:r>
          </a:p>
          <a:p>
            <a:pPr algn="just">
              <a:lnSpc>
                <a:spcPct val="90000"/>
              </a:lnSpc>
              <a:spcBef>
                <a:spcPct val="25000"/>
              </a:spcBef>
              <a:buClr>
                <a:srgbClr val="A50021"/>
              </a:buClr>
              <a:buFont typeface="Wingdings" pitchFamily="2" charset="2"/>
              <a:buNone/>
              <a:defRPr/>
            </a:pPr>
            <a:r>
              <a:rPr lang="en-US" sz="2400" dirty="0">
                <a:solidFill>
                  <a:srgbClr val="990099"/>
                </a:solidFill>
                <a:latin typeface="Cambria" panose="02040503050406030204" pitchFamily="18" charset="0"/>
                <a:ea typeface="Cambria" panose="02040503050406030204" pitchFamily="18" charset="0"/>
              </a:rPr>
              <a:t>	</a:t>
            </a:r>
            <a:r>
              <a:rPr lang="en-US" sz="2400" dirty="0">
                <a:solidFill>
                  <a:srgbClr val="000066"/>
                </a:solidFill>
                <a:latin typeface="Cambria" panose="02040503050406030204" pitchFamily="18" charset="0"/>
                <a:ea typeface="Cambria" panose="02040503050406030204" pitchFamily="18" charset="0"/>
              </a:rPr>
              <a:t>A literary, dramatic, musical or artistic work or any other aesthetic creation including cinematographic work and television productions</a:t>
            </a:r>
            <a:r>
              <a:rPr lang="en-US" sz="2400" dirty="0">
                <a:solidFill>
                  <a:srgbClr val="003300"/>
                </a:solidFill>
                <a:latin typeface="Cambria" panose="02040503050406030204" pitchFamily="18" charset="0"/>
                <a:ea typeface="Cambria" panose="02040503050406030204" pitchFamily="18" charset="0"/>
              </a:rPr>
              <a:t>.</a:t>
            </a:r>
          </a:p>
          <a:p>
            <a:pPr algn="just">
              <a:lnSpc>
                <a:spcPct val="20000"/>
              </a:lnSpc>
              <a:spcBef>
                <a:spcPct val="25000"/>
              </a:spcBef>
              <a:buClr>
                <a:srgbClr val="A50021"/>
              </a:buClr>
              <a:buFont typeface="Wingdings" pitchFamily="2" charset="2"/>
              <a:buNone/>
              <a:defRPr/>
            </a:pPr>
            <a:endParaRPr lang="en-US" sz="2000" dirty="0">
              <a:solidFill>
                <a:srgbClr val="660066"/>
              </a:solidFill>
            </a:endParaRPr>
          </a:p>
          <a:p>
            <a:pPr algn="just">
              <a:lnSpc>
                <a:spcPct val="90000"/>
              </a:lnSpc>
              <a:spcBef>
                <a:spcPct val="25000"/>
              </a:spcBef>
              <a:buClr>
                <a:srgbClr val="A50021"/>
              </a:buClr>
              <a:buFont typeface="Wingdings" pitchFamily="2" charset="2"/>
              <a:buNone/>
              <a:defRPr/>
            </a:pPr>
            <a:r>
              <a:rPr lang="en-US" sz="2800" dirty="0">
                <a:solidFill>
                  <a:srgbClr val="660066"/>
                </a:solidFill>
                <a:latin typeface="Cambria" panose="02040503050406030204" pitchFamily="18" charset="0"/>
                <a:ea typeface="Cambria" panose="02040503050406030204" pitchFamily="18" charset="0"/>
              </a:rPr>
              <a:t>	</a:t>
            </a:r>
            <a:r>
              <a:rPr lang="en-US" sz="2800" b="1" dirty="0">
                <a:solidFill>
                  <a:srgbClr val="660066"/>
                </a:solidFill>
                <a:latin typeface="Cambria" panose="02040503050406030204" pitchFamily="18" charset="0"/>
                <a:ea typeface="Cambria" panose="02040503050406030204" pitchFamily="18" charset="0"/>
              </a:rPr>
              <a:t>These subject-matters fall under the copyright protection</a:t>
            </a:r>
          </a:p>
          <a:p>
            <a:pPr algn="just">
              <a:lnSpc>
                <a:spcPct val="30000"/>
              </a:lnSpc>
              <a:spcBef>
                <a:spcPct val="25000"/>
              </a:spcBef>
              <a:buClr>
                <a:srgbClr val="A50021"/>
              </a:buClr>
              <a:buFont typeface="Wingdings" pitchFamily="2" charset="2"/>
              <a:buNone/>
              <a:defRPr/>
            </a:pPr>
            <a:endParaRPr lang="en-US" sz="2400" dirty="0">
              <a:solidFill>
                <a:srgbClr val="800000"/>
              </a:solidFill>
            </a:endParaRPr>
          </a:p>
        </p:txBody>
      </p:sp>
      <p:sp>
        <p:nvSpPr>
          <p:cNvPr id="28676" name="Rectangle 4"/>
          <p:cNvSpPr>
            <a:spLocks noChangeArrowheads="1"/>
          </p:cNvSpPr>
          <p:nvPr/>
        </p:nvSpPr>
        <p:spPr bwMode="auto">
          <a:xfrm>
            <a:off x="1081088" y="288925"/>
            <a:ext cx="6934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b="1" dirty="0">
                <a:solidFill>
                  <a:srgbClr val="993366"/>
                </a:solidFill>
                <a:latin typeface="Cambria" panose="02040503050406030204" pitchFamily="18" charset="0"/>
                <a:ea typeface="Cambria" panose="02040503050406030204" pitchFamily="18" charset="0"/>
              </a:rPr>
              <a:t>Section 3 exclusions</a:t>
            </a:r>
            <a:r>
              <a:rPr lang="en-US" altLang="en-US" sz="4400" b="1" i="1" dirty="0">
                <a:solidFill>
                  <a:srgbClr val="993366"/>
                </a:solidFill>
                <a:latin typeface="Cambria" panose="02040503050406030204" pitchFamily="18" charset="0"/>
                <a:ea typeface="Cambria" panose="02040503050406030204" pitchFamily="18" charset="0"/>
              </a:rPr>
              <a:t> 	</a:t>
            </a:r>
          </a:p>
        </p:txBody>
      </p:sp>
    </p:spTree>
  </p:cSld>
  <p:clrMapOvr>
    <a:masterClrMapping/>
  </p:clrMapOvr>
  <p:transition>
    <p:wipe/>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46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54627">
                                            <p:txEl>
                                              <p:pRg st="3" end="3"/>
                                            </p:txEl>
                                          </p:spTgt>
                                        </p:tgtEl>
                                        <p:attrNameLst>
                                          <p:attrName>style.visibility</p:attrName>
                                        </p:attrNameLst>
                                      </p:cBhvr>
                                      <p:to>
                                        <p:strVal val="visible"/>
                                      </p:to>
                                    </p:set>
                                    <p:animEffect transition="in" filter="fade">
                                      <p:cBhvr>
                                        <p:cTn id="13" dur="500"/>
                                        <p:tgtEl>
                                          <p:spTgt spid="1546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25500" y="334963"/>
            <a:ext cx="7340600" cy="609600"/>
          </a:xfrm>
        </p:spPr>
        <p:txBody>
          <a:bodyPr/>
          <a:lstStyle/>
          <a:p>
            <a:br>
              <a:rPr lang="en-US" altLang="en-US" sz="2800" i="1">
                <a:solidFill>
                  <a:srgbClr val="FF0000"/>
                </a:solidFill>
                <a:latin typeface="Arial Unicode MS" panose="020B0604020202020204" pitchFamily="34" charset="-128"/>
              </a:rPr>
            </a:br>
            <a:endParaRPr lang="en-US" altLang="en-US" sz="2800" i="1">
              <a:solidFill>
                <a:srgbClr val="FF0000"/>
              </a:solidFill>
              <a:latin typeface="Arial Unicode MS" panose="020B0604020202020204" pitchFamily="34" charset="-128"/>
            </a:endParaRPr>
          </a:p>
        </p:txBody>
      </p:sp>
      <p:sp>
        <p:nvSpPr>
          <p:cNvPr id="156675" name="Rectangle 3" descr="Rectangle: Click to edit Master text styles&#10;Second level&#10;Third level&#10;Fourth level&#10;Fifth level"/>
          <p:cNvSpPr>
            <a:spLocks noGrp="1" noChangeArrowheads="1"/>
          </p:cNvSpPr>
          <p:nvPr>
            <p:ph type="body" idx="1"/>
          </p:nvPr>
        </p:nvSpPr>
        <p:spPr>
          <a:xfrm>
            <a:off x="914400" y="1219200"/>
            <a:ext cx="7924800" cy="5181600"/>
          </a:xfrm>
        </p:spPr>
        <p:txBody>
          <a:bodyPr/>
          <a:lstStyle/>
          <a:p>
            <a:pPr marL="53975" indent="-53975">
              <a:lnSpc>
                <a:spcPct val="80000"/>
              </a:lnSpc>
              <a:buFont typeface="Wingdings" pitchFamily="2" charset="2"/>
              <a:buNone/>
              <a:defRPr/>
            </a:pPr>
            <a:r>
              <a:rPr lang="en-US" sz="4000" b="1">
                <a:solidFill>
                  <a:srgbClr val="FF3300"/>
                </a:solidFill>
                <a:effectLst>
                  <a:outerShdw blurRad="38100" dist="38100" dir="2700000" algn="tl">
                    <a:srgbClr val="C0C0C0"/>
                  </a:outerShdw>
                </a:effectLst>
              </a:rPr>
              <a:t>Section 3(m)</a:t>
            </a:r>
            <a:r>
              <a:rPr lang="en-US" sz="2800"/>
              <a:t> 	</a:t>
            </a:r>
          </a:p>
          <a:p>
            <a:pPr marL="53975" indent="-53975">
              <a:lnSpc>
                <a:spcPct val="80000"/>
              </a:lnSpc>
              <a:spcBef>
                <a:spcPct val="25000"/>
              </a:spcBef>
              <a:buClr>
                <a:srgbClr val="A50021"/>
              </a:buClr>
              <a:buFont typeface="Wingdings" pitchFamily="2" charset="2"/>
              <a:buNone/>
              <a:defRPr/>
            </a:pPr>
            <a:r>
              <a:rPr lang="en-US" sz="2400">
                <a:solidFill>
                  <a:srgbClr val="990099"/>
                </a:solidFill>
              </a:rPr>
              <a:t>	</a:t>
            </a:r>
            <a:r>
              <a:rPr lang="en-US" sz="2400">
                <a:solidFill>
                  <a:srgbClr val="000066"/>
                </a:solidFill>
              </a:rPr>
              <a:t>A mere scheme or rule or method of performing mental act or method of playing game</a:t>
            </a:r>
          </a:p>
          <a:p>
            <a:pPr marL="53975" indent="-53975">
              <a:lnSpc>
                <a:spcPct val="30000"/>
              </a:lnSpc>
              <a:buFont typeface="Wingdings" pitchFamily="2" charset="2"/>
              <a:buNone/>
              <a:defRPr/>
            </a:pPr>
            <a:r>
              <a:rPr lang="en-US" sz="2000">
                <a:solidFill>
                  <a:srgbClr val="000066"/>
                </a:solidFill>
              </a:rPr>
              <a:t> </a:t>
            </a:r>
          </a:p>
          <a:p>
            <a:pPr marL="53975" indent="-53975">
              <a:lnSpc>
                <a:spcPct val="80000"/>
              </a:lnSpc>
              <a:buFont typeface="Wingdings" pitchFamily="2" charset="2"/>
              <a:buNone/>
              <a:defRPr/>
            </a:pPr>
            <a:r>
              <a:rPr lang="en-US" sz="2400" b="1" i="1">
                <a:solidFill>
                  <a:srgbClr val="0E4E4E"/>
                </a:solidFill>
              </a:rPr>
              <a:t>	</a:t>
            </a:r>
            <a:r>
              <a:rPr lang="en-US" sz="3600" b="1">
                <a:solidFill>
                  <a:srgbClr val="A50021"/>
                </a:solidFill>
                <a:effectLst>
                  <a:outerShdw blurRad="38100" dist="38100" dir="2700000" algn="tl">
                    <a:srgbClr val="C0C0C0"/>
                  </a:outerShdw>
                </a:effectLst>
                <a:latin typeface="Monotype Corsiva" pitchFamily="66" charset="0"/>
              </a:rPr>
              <a:t>Examples</a:t>
            </a:r>
            <a:endParaRPr lang="en-US" sz="2000" b="1">
              <a:solidFill>
                <a:srgbClr val="000066"/>
              </a:solidFill>
            </a:endParaRPr>
          </a:p>
          <a:p>
            <a:pPr marL="53975" indent="-53975">
              <a:lnSpc>
                <a:spcPct val="80000"/>
              </a:lnSpc>
              <a:buSzPct val="125000"/>
              <a:defRPr/>
            </a:pPr>
            <a:r>
              <a:rPr lang="en-US" sz="2400">
                <a:solidFill>
                  <a:schemeClr val="tx2"/>
                </a:solidFill>
              </a:rPr>
              <a:t>Scheme for learning a language </a:t>
            </a:r>
          </a:p>
          <a:p>
            <a:pPr marL="53975" indent="-53975">
              <a:lnSpc>
                <a:spcPct val="80000"/>
              </a:lnSpc>
              <a:buSzPct val="125000"/>
              <a:defRPr/>
            </a:pPr>
            <a:r>
              <a:rPr lang="en-US" sz="2400">
                <a:solidFill>
                  <a:schemeClr val="tx2"/>
                </a:solidFill>
              </a:rPr>
              <a:t>Method for solving a crossword puzzle,   </a:t>
            </a:r>
          </a:p>
          <a:p>
            <a:pPr marL="53975" indent="-53975">
              <a:lnSpc>
                <a:spcPct val="80000"/>
              </a:lnSpc>
              <a:buSzPct val="125000"/>
              <a:defRPr/>
            </a:pPr>
            <a:r>
              <a:rPr lang="en-US" sz="2400">
                <a:solidFill>
                  <a:schemeClr val="tx2"/>
                </a:solidFill>
              </a:rPr>
              <a:t>Method of learning a language </a:t>
            </a:r>
          </a:p>
          <a:p>
            <a:pPr marL="53975" indent="-53975">
              <a:lnSpc>
                <a:spcPct val="80000"/>
              </a:lnSpc>
              <a:buSzPct val="125000"/>
              <a:defRPr/>
            </a:pPr>
            <a:r>
              <a:rPr lang="en-US" sz="2400">
                <a:solidFill>
                  <a:schemeClr val="tx2"/>
                </a:solidFill>
              </a:rPr>
              <a:t>Method of teaching /learning </a:t>
            </a:r>
          </a:p>
          <a:p>
            <a:pPr marL="53975" indent="-53975">
              <a:lnSpc>
                <a:spcPct val="80000"/>
              </a:lnSpc>
              <a:buFont typeface="Wingdings" pitchFamily="2" charset="2"/>
              <a:buNone/>
              <a:defRPr/>
            </a:pPr>
            <a:endParaRPr lang="en-US" sz="2400">
              <a:solidFill>
                <a:schemeClr val="tx2"/>
              </a:solidFill>
            </a:endParaRPr>
          </a:p>
          <a:p>
            <a:pPr marL="53975" indent="-53975">
              <a:lnSpc>
                <a:spcPct val="80000"/>
              </a:lnSpc>
              <a:buFont typeface="Wingdings" pitchFamily="2" charset="2"/>
              <a:buNone/>
              <a:defRPr/>
            </a:pPr>
            <a:r>
              <a:rPr lang="en-US" sz="4000" b="1" i="1">
                <a:solidFill>
                  <a:schemeClr val="tx2"/>
                </a:solidFill>
                <a:latin typeface="Monotype Corsiva" pitchFamily="66" charset="0"/>
              </a:rPr>
              <a:t>However,</a:t>
            </a:r>
            <a:endParaRPr lang="en-US">
              <a:solidFill>
                <a:schemeClr val="tx2"/>
              </a:solidFill>
            </a:endParaRPr>
          </a:p>
          <a:p>
            <a:pPr marL="53975" indent="-53975">
              <a:lnSpc>
                <a:spcPct val="80000"/>
              </a:lnSpc>
              <a:defRPr/>
            </a:pPr>
            <a:r>
              <a:rPr lang="en-US" sz="2400">
                <a:solidFill>
                  <a:schemeClr val="tx2"/>
                </a:solidFill>
              </a:rPr>
              <a:t>Novel apparatus for playing game or carrying </a:t>
            </a:r>
          </a:p>
          <a:p>
            <a:pPr marL="53975" indent="-53975">
              <a:lnSpc>
                <a:spcPct val="80000"/>
              </a:lnSpc>
              <a:buFont typeface="Wingdings" pitchFamily="2" charset="2"/>
              <a:buNone/>
              <a:defRPr/>
            </a:pPr>
            <a:r>
              <a:rPr lang="en-US" sz="2400">
                <a:solidFill>
                  <a:schemeClr val="tx2"/>
                </a:solidFill>
              </a:rPr>
              <a:t>	out a scheme</a:t>
            </a:r>
            <a:r>
              <a:rPr lang="en-US" sz="2400" i="1">
                <a:solidFill>
                  <a:schemeClr val="tx2"/>
                </a:solidFill>
              </a:rPr>
              <a:t> is  patentable</a:t>
            </a:r>
            <a:r>
              <a:rPr lang="en-US" sz="2400" b="1">
                <a:solidFill>
                  <a:srgbClr val="423399"/>
                </a:solidFill>
              </a:rPr>
              <a:t> </a:t>
            </a:r>
            <a:endParaRPr lang="en-US" b="1">
              <a:solidFill>
                <a:srgbClr val="660066"/>
              </a:solidFill>
            </a:endParaRPr>
          </a:p>
          <a:p>
            <a:pPr marL="53975" indent="-53975">
              <a:lnSpc>
                <a:spcPct val="30000"/>
              </a:lnSpc>
              <a:spcBef>
                <a:spcPct val="25000"/>
              </a:spcBef>
              <a:buClr>
                <a:srgbClr val="A50021"/>
              </a:buClr>
              <a:buFont typeface="Wingdings" pitchFamily="2" charset="2"/>
              <a:buNone/>
              <a:defRPr/>
            </a:pPr>
            <a:endParaRPr lang="en-US" sz="2400">
              <a:solidFill>
                <a:srgbClr val="800000"/>
              </a:solidFill>
            </a:endParaRPr>
          </a:p>
        </p:txBody>
      </p:sp>
      <p:sp>
        <p:nvSpPr>
          <p:cNvPr id="29700" name="Rectangle 4"/>
          <p:cNvSpPr>
            <a:spLocks noChangeArrowheads="1"/>
          </p:cNvSpPr>
          <p:nvPr/>
        </p:nvSpPr>
        <p:spPr bwMode="auto">
          <a:xfrm>
            <a:off x="1600200" y="228600"/>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4000">
                <a:solidFill>
                  <a:srgbClr val="993366"/>
                </a:solidFill>
              </a:rPr>
              <a:t>Section 3 exclusions</a:t>
            </a:r>
            <a:r>
              <a:rPr lang="en-US" altLang="en-US" sz="1400" b="1" i="1">
                <a:solidFill>
                  <a:srgbClr val="993366"/>
                </a:solidFill>
                <a:latin typeface="Arial Unicode MS" panose="020B0604020202020204" pitchFamily="34" charset="-128"/>
              </a:rPr>
              <a:t> 	</a:t>
            </a:r>
          </a:p>
        </p:txBody>
      </p:sp>
    </p:spTree>
  </p:cSld>
  <p:clrMapOvr>
    <a:masterClrMapping/>
  </p:clrMapOvr>
  <p:transition>
    <p:wipe/>
    <p:sndAc>
      <p:end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descr="Rectangle: Click to edit Master text styles&#10;Second level&#10;Third level&#10;Fourth level&#10;Fifth level"/>
          <p:cNvSpPr>
            <a:spLocks noGrp="1" noChangeArrowheads="1"/>
          </p:cNvSpPr>
          <p:nvPr>
            <p:ph type="body" idx="1"/>
          </p:nvPr>
        </p:nvSpPr>
        <p:spPr>
          <a:xfrm>
            <a:off x="838200" y="1066800"/>
            <a:ext cx="8305800" cy="5334000"/>
          </a:xfrm>
        </p:spPr>
        <p:txBody>
          <a:bodyPr/>
          <a:lstStyle/>
          <a:p>
            <a:pPr marL="350838" indent="-350838">
              <a:buClr>
                <a:srgbClr val="FF0000"/>
              </a:buClr>
              <a:buFont typeface="Wingdings" pitchFamily="2" charset="2"/>
              <a:buNone/>
              <a:defRPr/>
            </a:pPr>
            <a:r>
              <a:rPr lang="en-US" sz="4400" b="1" dirty="0">
                <a:solidFill>
                  <a:srgbClr val="FF0000"/>
                </a:solidFill>
                <a:effectLst>
                  <a:outerShdw blurRad="38100" dist="38100" dir="2700000" algn="tl">
                    <a:srgbClr val="C0C0C0"/>
                  </a:outerShdw>
                </a:effectLst>
              </a:rPr>
              <a:t>Section 3 (n)</a:t>
            </a:r>
          </a:p>
          <a:p>
            <a:pPr marL="350838" indent="-350838">
              <a:buClr>
                <a:srgbClr val="FF0000"/>
              </a:buClr>
              <a:buFont typeface="Wingdings" pitchFamily="2" charset="2"/>
              <a:buNone/>
              <a:defRPr/>
            </a:pPr>
            <a:r>
              <a:rPr lang="en-US" sz="3600" b="1" dirty="0"/>
              <a:t>Presentation of information</a:t>
            </a:r>
            <a:r>
              <a:rPr lang="en-US" sz="2800" b="1" dirty="0">
                <a:solidFill>
                  <a:srgbClr val="003300"/>
                </a:solidFill>
              </a:rPr>
              <a:t> </a:t>
            </a:r>
          </a:p>
          <a:p>
            <a:pPr marL="350838" indent="-350838">
              <a:lnSpc>
                <a:spcPct val="80000"/>
              </a:lnSpc>
              <a:buClr>
                <a:srgbClr val="FF0000"/>
              </a:buClr>
              <a:buFont typeface="Wingdings" pitchFamily="2" charset="2"/>
              <a:buNone/>
              <a:defRPr/>
            </a:pPr>
            <a:r>
              <a:rPr lang="en-US" sz="2800" b="1" i="1" dirty="0">
                <a:solidFill>
                  <a:srgbClr val="FF0066"/>
                </a:solidFill>
              </a:rPr>
              <a:t>	</a:t>
            </a:r>
            <a:r>
              <a:rPr lang="en-US" sz="4000" b="1" dirty="0">
                <a:solidFill>
                  <a:srgbClr val="A50021"/>
                </a:solidFill>
                <a:effectLst>
                  <a:outerShdw blurRad="38100" dist="38100" dir="2700000" algn="tl">
                    <a:srgbClr val="C0C0C0"/>
                  </a:outerShdw>
                </a:effectLst>
                <a:latin typeface="Monotype Corsiva" pitchFamily="66" charset="0"/>
              </a:rPr>
              <a:t>Examples</a:t>
            </a:r>
          </a:p>
          <a:p>
            <a:pPr marL="350838" indent="-350838" algn="just">
              <a:buClr>
                <a:srgbClr val="FF0000"/>
              </a:buClr>
              <a:buFont typeface="Wingdings" pitchFamily="2" charset="2"/>
              <a:buChar char="Ø"/>
              <a:defRPr/>
            </a:pPr>
            <a:r>
              <a:rPr lang="en-US" sz="2800" b="1" dirty="0">
                <a:solidFill>
                  <a:srgbClr val="423399"/>
                </a:solidFill>
              </a:rPr>
              <a:t>Any manner or method of expressing  information  whether by</a:t>
            </a:r>
            <a:r>
              <a:rPr lang="en-US" sz="2800" i="1" dirty="0">
                <a:solidFill>
                  <a:srgbClr val="423399"/>
                </a:solidFill>
              </a:rPr>
              <a:t> </a:t>
            </a:r>
          </a:p>
          <a:p>
            <a:pPr marL="739775" lvl="1" indent="-57150" algn="just">
              <a:buClr>
                <a:srgbClr val="FF0000"/>
              </a:buClr>
              <a:buSzPct val="115000"/>
              <a:buFont typeface="Wingdings" pitchFamily="2" charset="2"/>
              <a:buChar char="Ø"/>
              <a:defRPr/>
            </a:pPr>
            <a:r>
              <a:rPr lang="en-US" sz="2400" i="1" dirty="0">
                <a:solidFill>
                  <a:srgbClr val="423399"/>
                </a:solidFill>
              </a:rPr>
              <a:t>spoken words </a:t>
            </a:r>
          </a:p>
          <a:p>
            <a:pPr marL="739775" lvl="1" indent="-57150" algn="just">
              <a:buClr>
                <a:srgbClr val="FF0000"/>
              </a:buClr>
              <a:buSzPct val="115000"/>
              <a:buFont typeface="Wingdings" pitchFamily="2" charset="2"/>
              <a:buChar char="Ø"/>
              <a:defRPr/>
            </a:pPr>
            <a:r>
              <a:rPr lang="en-US" sz="2400" i="1" dirty="0">
                <a:solidFill>
                  <a:srgbClr val="423399"/>
                </a:solidFill>
              </a:rPr>
              <a:t>Visual display</a:t>
            </a:r>
          </a:p>
          <a:p>
            <a:pPr marL="739775" lvl="1" indent="-57150" algn="just">
              <a:buClr>
                <a:srgbClr val="FF0000"/>
              </a:buClr>
              <a:buSzPct val="115000"/>
              <a:buFont typeface="Wingdings" pitchFamily="2" charset="2"/>
              <a:buChar char="Ø"/>
              <a:defRPr/>
            </a:pPr>
            <a:r>
              <a:rPr lang="en-US" sz="2400" i="1" dirty="0">
                <a:solidFill>
                  <a:srgbClr val="423399"/>
                </a:solidFill>
              </a:rPr>
              <a:t>symbols</a:t>
            </a:r>
          </a:p>
          <a:p>
            <a:pPr marL="739775" lvl="1" indent="-57150" algn="just">
              <a:buClr>
                <a:srgbClr val="FF0000"/>
              </a:buClr>
              <a:buSzPct val="115000"/>
              <a:buFont typeface="Wingdings" pitchFamily="2" charset="2"/>
              <a:buChar char="Ø"/>
              <a:defRPr/>
            </a:pPr>
            <a:r>
              <a:rPr lang="en-US" sz="2400" i="1" dirty="0">
                <a:solidFill>
                  <a:srgbClr val="423399"/>
                </a:solidFill>
              </a:rPr>
              <a:t>diagrams </a:t>
            </a:r>
          </a:p>
          <a:p>
            <a:pPr marL="350838" indent="-350838" algn="just">
              <a:buClr>
                <a:srgbClr val="FF0000"/>
              </a:buClr>
              <a:buSzPct val="115000"/>
              <a:buFont typeface="Wingdings" pitchFamily="2" charset="2"/>
              <a:buChar char="Ø"/>
              <a:defRPr/>
            </a:pPr>
            <a:r>
              <a:rPr lang="en-US" b="1" dirty="0">
                <a:solidFill>
                  <a:srgbClr val="423399"/>
                </a:solidFill>
              </a:rPr>
              <a:t>Information recorded on a carrier</a:t>
            </a:r>
            <a:r>
              <a:rPr lang="en-US" sz="2400" i="1" dirty="0">
                <a:solidFill>
                  <a:srgbClr val="000066"/>
                </a:solidFill>
              </a:rPr>
              <a:t> </a:t>
            </a:r>
          </a:p>
          <a:p>
            <a:pPr marL="350838" indent="-350838">
              <a:defRPr/>
            </a:pPr>
            <a:endParaRPr lang="en-US" sz="2400" i="1" dirty="0">
              <a:solidFill>
                <a:srgbClr val="800000"/>
              </a:solidFill>
            </a:endParaRPr>
          </a:p>
        </p:txBody>
      </p:sp>
      <p:sp>
        <p:nvSpPr>
          <p:cNvPr id="122885" name="Rectangle 5"/>
          <p:cNvSpPr>
            <a:spLocks noChangeArrowheads="1"/>
          </p:cNvSpPr>
          <p:nvPr/>
        </p:nvSpPr>
        <p:spPr bwMode="auto">
          <a:xfrm>
            <a:off x="1219200" y="228600"/>
            <a:ext cx="7467600" cy="830263"/>
          </a:xfrm>
          <a:prstGeom prst="rect">
            <a:avLst/>
          </a:prstGeom>
          <a:noFill/>
          <a:ln w="9525">
            <a:noFill/>
            <a:miter lim="800000"/>
            <a:headEnd/>
            <a:tailEnd/>
          </a:ln>
          <a:effectLst/>
        </p:spPr>
        <p:txBody>
          <a:bodyPr>
            <a:spAutoFit/>
          </a:bodyPr>
          <a:lstStyle/>
          <a:p>
            <a:pPr algn="ctr">
              <a:defRPr/>
            </a:pPr>
            <a:r>
              <a:rPr lang="en-US" sz="4800" dirty="0">
                <a:solidFill>
                  <a:srgbClr val="993366"/>
                </a:solidFill>
                <a:effectLst>
                  <a:outerShdw blurRad="38100" dist="38100" dir="2700000" algn="tl">
                    <a:srgbClr val="C0C0C0"/>
                  </a:outerShdw>
                </a:effectLst>
                <a:latin typeface="Arial" charset="0"/>
              </a:rPr>
              <a:t>Section</a:t>
            </a:r>
            <a:r>
              <a:rPr lang="en-US" sz="4400" dirty="0">
                <a:solidFill>
                  <a:srgbClr val="993366"/>
                </a:solidFill>
                <a:effectLst>
                  <a:outerShdw blurRad="38100" dist="38100" dir="2700000" algn="tl">
                    <a:srgbClr val="C0C0C0"/>
                  </a:outerShdw>
                </a:effectLst>
                <a:latin typeface="Arial" charset="0"/>
              </a:rPr>
              <a:t> 3 exclusions</a:t>
            </a:r>
          </a:p>
        </p:txBody>
      </p:sp>
      <p:sp>
        <p:nvSpPr>
          <p:cNvPr id="4" name="Rectangle 3"/>
          <p:cNvSpPr/>
          <p:nvPr/>
        </p:nvSpPr>
        <p:spPr>
          <a:xfrm>
            <a:off x="4659313" y="44450"/>
            <a:ext cx="3570287" cy="769938"/>
          </a:xfrm>
          <a:prstGeom prst="rect">
            <a:avLst/>
          </a:prstGeom>
        </p:spPr>
        <p:txBody>
          <a:bodyPr>
            <a:spAutoFit/>
          </a:bodyPr>
          <a:lstStyle/>
          <a:p>
            <a:pPr>
              <a:defRPr/>
            </a:pPr>
            <a:endParaRPr lang="en-US" sz="4400" dirty="0">
              <a:solidFill>
                <a:srgbClr val="993366"/>
              </a:solidFill>
              <a:effectLst>
                <a:outerShdw blurRad="38100" dist="38100" dir="2700000" algn="tl">
                  <a:srgbClr val="C0C0C0"/>
                </a:outerShdw>
              </a:effectLst>
              <a:latin typeface="Arial" charset="0"/>
            </a:endParaRPr>
          </a:p>
        </p:txBody>
      </p:sp>
    </p:spTree>
  </p:cSld>
  <p:clrMapOvr>
    <a:masterClrMapping/>
  </p:clrMapOvr>
  <p:transition>
    <p:wipe/>
    <p:sndAc>
      <p:endSnd/>
    </p:sndAc>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descr="Rectangle: Click to edit Master text styles&#10;Second level&#10;Third level&#10;Fourth level&#10;Fifth level"/>
          <p:cNvSpPr>
            <a:spLocks noGrp="1" noChangeArrowheads="1"/>
          </p:cNvSpPr>
          <p:nvPr>
            <p:ph type="body" idx="1"/>
          </p:nvPr>
        </p:nvSpPr>
        <p:spPr>
          <a:xfrm>
            <a:off x="838200" y="914400"/>
            <a:ext cx="7924800" cy="5334000"/>
          </a:xfrm>
        </p:spPr>
        <p:txBody>
          <a:bodyPr/>
          <a:lstStyle/>
          <a:p>
            <a:pPr>
              <a:buClr>
                <a:srgbClr val="FF0000"/>
              </a:buClr>
              <a:buFont typeface="Wingdings" pitchFamily="2" charset="2"/>
              <a:buNone/>
              <a:defRPr/>
            </a:pPr>
            <a:r>
              <a:rPr lang="en-US" sz="3600" b="1">
                <a:solidFill>
                  <a:srgbClr val="FF0000"/>
                </a:solidFill>
                <a:effectLst>
                  <a:outerShdw blurRad="38100" dist="38100" dir="2700000" algn="tl">
                    <a:srgbClr val="C0C0C0"/>
                  </a:outerShdw>
                </a:effectLst>
              </a:rPr>
              <a:t>Section 3 (o)</a:t>
            </a:r>
          </a:p>
          <a:p>
            <a:pPr>
              <a:buClr>
                <a:srgbClr val="FF0000"/>
              </a:buClr>
              <a:buFont typeface="Wingdings" pitchFamily="2" charset="2"/>
              <a:buNone/>
              <a:defRPr/>
            </a:pPr>
            <a:r>
              <a:rPr lang="en-US" sz="4000" b="1">
                <a:solidFill>
                  <a:srgbClr val="000066"/>
                </a:solidFill>
                <a:latin typeface="Rockwell" pitchFamily="18" charset="0"/>
              </a:rPr>
              <a:t>Topography of integrated circuits</a:t>
            </a:r>
            <a:r>
              <a:rPr lang="en-US" sz="4400" b="1">
                <a:solidFill>
                  <a:srgbClr val="003300"/>
                </a:solidFill>
                <a:latin typeface="Rockwell" pitchFamily="18" charset="0"/>
              </a:rPr>
              <a:t>.</a:t>
            </a:r>
          </a:p>
          <a:p>
            <a:pPr>
              <a:lnSpc>
                <a:spcPct val="80000"/>
              </a:lnSpc>
              <a:buClr>
                <a:srgbClr val="FF0000"/>
              </a:buClr>
              <a:buFont typeface="Wingdings" pitchFamily="2" charset="2"/>
              <a:buNone/>
              <a:defRPr/>
            </a:pPr>
            <a:endParaRPr lang="en-US" sz="5400" b="1">
              <a:solidFill>
                <a:srgbClr val="A50021"/>
              </a:solidFill>
              <a:effectLst>
                <a:outerShdw blurRad="38100" dist="38100" dir="2700000" algn="tl">
                  <a:srgbClr val="C0C0C0"/>
                </a:outerShdw>
              </a:effectLst>
              <a:latin typeface="Monotype Corsiva" pitchFamily="66" charset="0"/>
            </a:endParaRPr>
          </a:p>
          <a:p>
            <a:pPr>
              <a:lnSpc>
                <a:spcPct val="80000"/>
              </a:lnSpc>
              <a:buClr>
                <a:srgbClr val="FF0000"/>
              </a:buClr>
              <a:buFont typeface="Wingdings" pitchFamily="2" charset="2"/>
              <a:buNone/>
              <a:defRPr/>
            </a:pPr>
            <a:r>
              <a:rPr lang="en-US" sz="4400" b="1">
                <a:solidFill>
                  <a:srgbClr val="A50021"/>
                </a:solidFill>
                <a:effectLst>
                  <a:outerShdw blurRad="38100" dist="38100" dir="2700000" algn="tl">
                    <a:srgbClr val="C0C0C0"/>
                  </a:outerShdw>
                </a:effectLst>
                <a:latin typeface="Monotype Corsiva" pitchFamily="66" charset="0"/>
              </a:rPr>
              <a:t>Examples</a:t>
            </a:r>
          </a:p>
          <a:p>
            <a:pPr>
              <a:buClr>
                <a:srgbClr val="FF0000"/>
              </a:buClr>
              <a:buFont typeface="Wingdings" pitchFamily="2" charset="2"/>
              <a:buNone/>
              <a:defRPr/>
            </a:pPr>
            <a:r>
              <a:rPr lang="en-US" sz="3600" b="1">
                <a:solidFill>
                  <a:srgbClr val="003300"/>
                </a:solidFill>
                <a:latin typeface="Rockwell" pitchFamily="18" charset="0"/>
              </a:rPr>
              <a:t>	</a:t>
            </a:r>
            <a:r>
              <a:rPr lang="en-US" sz="3600" b="1">
                <a:solidFill>
                  <a:schemeClr val="tx2"/>
                </a:solidFill>
                <a:latin typeface="Rockwell" pitchFamily="18" charset="0"/>
              </a:rPr>
              <a:t>Mask works - circuits layout</a:t>
            </a:r>
          </a:p>
          <a:p>
            <a:pPr>
              <a:buClr>
                <a:srgbClr val="FF0000"/>
              </a:buClr>
              <a:buFont typeface="Wingdings" pitchFamily="2" charset="2"/>
              <a:buNone/>
              <a:defRPr/>
            </a:pPr>
            <a:endParaRPr lang="en-US" sz="4400">
              <a:solidFill>
                <a:schemeClr val="tx2"/>
              </a:solidFill>
            </a:endParaRPr>
          </a:p>
          <a:p>
            <a:pPr>
              <a:defRPr/>
            </a:pPr>
            <a:endParaRPr lang="en-US" i="1">
              <a:solidFill>
                <a:schemeClr val="tx2"/>
              </a:solidFill>
            </a:endParaRPr>
          </a:p>
        </p:txBody>
      </p:sp>
      <p:sp>
        <p:nvSpPr>
          <p:cNvPr id="143363" name="Rectangle 3"/>
          <p:cNvSpPr>
            <a:spLocks noChangeArrowheads="1"/>
          </p:cNvSpPr>
          <p:nvPr/>
        </p:nvSpPr>
        <p:spPr bwMode="auto">
          <a:xfrm>
            <a:off x="1836738" y="166688"/>
            <a:ext cx="5299075" cy="823912"/>
          </a:xfrm>
          <a:prstGeom prst="rect">
            <a:avLst/>
          </a:prstGeom>
          <a:noFill/>
          <a:ln w="9525">
            <a:noFill/>
            <a:miter lim="800000"/>
            <a:headEnd/>
            <a:tailEnd/>
          </a:ln>
          <a:effectLst/>
        </p:spPr>
        <p:txBody>
          <a:bodyPr wrap="none">
            <a:spAutoFit/>
          </a:bodyPr>
          <a:lstStyle/>
          <a:p>
            <a:pPr>
              <a:defRPr/>
            </a:pPr>
            <a:r>
              <a:rPr lang="en-US" sz="4800">
                <a:solidFill>
                  <a:srgbClr val="993366"/>
                </a:solidFill>
                <a:effectLst>
                  <a:outerShdw blurRad="38100" dist="38100" dir="2700000" algn="tl">
                    <a:srgbClr val="C0C0C0"/>
                  </a:outerShdw>
                </a:effectLst>
                <a:latin typeface="Arial" charset="0"/>
              </a:rPr>
              <a:t>Section</a:t>
            </a:r>
            <a:r>
              <a:rPr lang="en-US" sz="4400">
                <a:solidFill>
                  <a:srgbClr val="993366"/>
                </a:solidFill>
                <a:effectLst>
                  <a:outerShdw blurRad="38100" dist="38100" dir="2700000" algn="tl">
                    <a:srgbClr val="C0C0C0"/>
                  </a:outerShdw>
                </a:effectLst>
                <a:latin typeface="Arial" charset="0"/>
              </a:rPr>
              <a:t> 3 exclusions</a:t>
            </a:r>
          </a:p>
        </p:txBody>
      </p:sp>
    </p:spTree>
  </p:cSld>
  <p:clrMapOvr>
    <a:masterClrMapping/>
  </p:clrMapOvr>
  <p:transition>
    <p:wipe/>
    <p:sndAc>
      <p:endSnd/>
    </p:sndAc>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descr="Rectangle: Click to edit Master text styles&#10;Second level&#10;Third level&#10;Fourth level&#10;Fifth level"/>
          <p:cNvSpPr>
            <a:spLocks noGrp="1" noChangeArrowheads="1"/>
          </p:cNvSpPr>
          <p:nvPr>
            <p:ph type="body" idx="1"/>
          </p:nvPr>
        </p:nvSpPr>
        <p:spPr>
          <a:xfrm>
            <a:off x="762000" y="1066800"/>
            <a:ext cx="8305800" cy="5715000"/>
          </a:xfrm>
        </p:spPr>
        <p:txBody>
          <a:bodyPr/>
          <a:lstStyle/>
          <a:p>
            <a:pPr marL="42863" indent="7938">
              <a:lnSpc>
                <a:spcPct val="80000"/>
              </a:lnSpc>
              <a:buClr>
                <a:srgbClr val="FF0000"/>
              </a:buClr>
              <a:buFont typeface="Wingdings" pitchFamily="2" charset="2"/>
              <a:buNone/>
              <a:defRPr/>
            </a:pPr>
            <a:r>
              <a:rPr lang="en-US" sz="2800" b="1">
                <a:solidFill>
                  <a:srgbClr val="FF0000"/>
                </a:solidFill>
                <a:effectLst>
                  <a:outerShdw blurRad="38100" dist="38100" dir="2700000" algn="tl">
                    <a:srgbClr val="C0C0C0"/>
                  </a:outerShdw>
                </a:effectLst>
              </a:rPr>
              <a:t>Section 3 (p)</a:t>
            </a:r>
          </a:p>
          <a:p>
            <a:pPr marL="165100" lvl="1" indent="3175">
              <a:lnSpc>
                <a:spcPct val="80000"/>
              </a:lnSpc>
              <a:buClr>
                <a:srgbClr val="FF0000"/>
              </a:buClr>
              <a:buFont typeface="Wingdings" pitchFamily="2" charset="2"/>
              <a:buNone/>
              <a:defRPr/>
            </a:pPr>
            <a:r>
              <a:rPr lang="en-US" sz="2400" b="1"/>
              <a:t>Inventions which are</a:t>
            </a:r>
            <a:r>
              <a:rPr lang="en-US" sz="2400">
                <a:solidFill>
                  <a:srgbClr val="800000"/>
                </a:solidFill>
              </a:rPr>
              <a:t> </a:t>
            </a:r>
            <a:endParaRPr lang="en-US" sz="2400" b="1"/>
          </a:p>
          <a:p>
            <a:pPr marL="165100" lvl="1" indent="3175" algn="just">
              <a:lnSpc>
                <a:spcPct val="90000"/>
              </a:lnSpc>
              <a:buClr>
                <a:srgbClr val="FF0000"/>
              </a:buClr>
              <a:buFont typeface="Wingdings" pitchFamily="2" charset="2"/>
              <a:buNone/>
              <a:defRPr/>
            </a:pPr>
            <a:r>
              <a:rPr lang="en-US" sz="2000" b="1"/>
              <a:t>Traditional Knowledge or an aggregation or duplication of known properties of traditionally known component or components</a:t>
            </a:r>
          </a:p>
          <a:p>
            <a:pPr marL="42863" indent="7938">
              <a:lnSpc>
                <a:spcPct val="80000"/>
              </a:lnSpc>
              <a:buClr>
                <a:srgbClr val="FF0000"/>
              </a:buClr>
              <a:buFont typeface="Wingdings" pitchFamily="2" charset="2"/>
              <a:buNone/>
              <a:defRPr/>
            </a:pPr>
            <a:r>
              <a:rPr lang="en-US" sz="3600" b="1">
                <a:solidFill>
                  <a:srgbClr val="A50021"/>
                </a:solidFill>
                <a:effectLst>
                  <a:outerShdw blurRad="38100" dist="38100" dir="2700000" algn="tl">
                    <a:srgbClr val="C0C0C0"/>
                  </a:outerShdw>
                </a:effectLst>
                <a:latin typeface="Monotype Corsiva" pitchFamily="66" charset="0"/>
              </a:rPr>
              <a:t>Examples</a:t>
            </a:r>
            <a:endParaRPr lang="en-US" sz="2000" b="1"/>
          </a:p>
          <a:p>
            <a:pPr marL="165100" lvl="1" indent="3175" algn="just">
              <a:lnSpc>
                <a:spcPct val="80000"/>
              </a:lnSpc>
              <a:spcBef>
                <a:spcPct val="25000"/>
              </a:spcBef>
              <a:buClr>
                <a:srgbClr val="FF0000"/>
              </a:buClr>
              <a:buFont typeface="Wingdings" pitchFamily="2" charset="2"/>
              <a:buNone/>
              <a:defRPr/>
            </a:pPr>
            <a:r>
              <a:rPr lang="en-US" sz="2400" b="1">
                <a:solidFill>
                  <a:srgbClr val="993366"/>
                </a:solidFill>
              </a:rPr>
              <a:t>Traditional Knowledge already in public domain</a:t>
            </a:r>
          </a:p>
          <a:p>
            <a:pPr marL="165100" lvl="1" indent="3175" algn="just">
              <a:lnSpc>
                <a:spcPct val="80000"/>
              </a:lnSpc>
              <a:spcBef>
                <a:spcPct val="25000"/>
              </a:spcBef>
              <a:buClr>
                <a:srgbClr val="FF0000"/>
              </a:buClr>
              <a:buFont typeface="Wingdings" pitchFamily="2" charset="2"/>
              <a:buNone/>
              <a:defRPr/>
            </a:pPr>
            <a:r>
              <a:rPr lang="en-US" sz="2400" b="1">
                <a:solidFill>
                  <a:srgbClr val="993366"/>
                </a:solidFill>
              </a:rPr>
              <a:t>- Wound healing property of Haldi </a:t>
            </a:r>
            <a:endParaRPr lang="en-US" sz="2000">
              <a:solidFill>
                <a:srgbClr val="423399"/>
              </a:solidFill>
            </a:endParaRPr>
          </a:p>
          <a:p>
            <a:pPr marL="165100" lvl="1" indent="3175" algn="just">
              <a:lnSpc>
                <a:spcPct val="80000"/>
              </a:lnSpc>
              <a:spcBef>
                <a:spcPct val="25000"/>
              </a:spcBef>
              <a:buClr>
                <a:srgbClr val="FF0000"/>
              </a:buClr>
              <a:buFont typeface="Wingdings" pitchFamily="2" charset="2"/>
              <a:buNone/>
              <a:defRPr/>
            </a:pPr>
            <a:r>
              <a:rPr lang="en-US" sz="3600" b="1">
                <a:solidFill>
                  <a:srgbClr val="993366"/>
                </a:solidFill>
                <a:latin typeface="Monotype Corsiva" pitchFamily="66" charset="0"/>
              </a:rPr>
              <a:t>However,</a:t>
            </a:r>
            <a:r>
              <a:rPr lang="en-US" sz="2400">
                <a:solidFill>
                  <a:srgbClr val="993366"/>
                </a:solidFill>
              </a:rPr>
              <a:t> </a:t>
            </a:r>
          </a:p>
          <a:p>
            <a:pPr marL="165100" lvl="1" indent="3175" algn="just">
              <a:lnSpc>
                <a:spcPct val="80000"/>
              </a:lnSpc>
              <a:spcBef>
                <a:spcPct val="25000"/>
              </a:spcBef>
              <a:buClr>
                <a:srgbClr val="FF0000"/>
              </a:buClr>
              <a:buFont typeface="Wingdings" pitchFamily="2" charset="2"/>
              <a:buNone/>
              <a:defRPr/>
            </a:pPr>
            <a:r>
              <a:rPr lang="en-US" sz="2400">
                <a:solidFill>
                  <a:schemeClr val="tx2"/>
                </a:solidFill>
              </a:rPr>
              <a:t>Any value-addition using Traditional Knowledge leading to a new  process or product ,which is novel with inventive step and industrial applicability</a:t>
            </a:r>
            <a:r>
              <a:rPr lang="en-US" sz="2400">
                <a:solidFill>
                  <a:srgbClr val="423399"/>
                </a:solidFill>
              </a:rPr>
              <a:t>, </a:t>
            </a:r>
            <a:endParaRPr lang="en-US" sz="2400">
              <a:solidFill>
                <a:srgbClr val="FF0000"/>
              </a:solidFill>
              <a:latin typeface="Rockwell" pitchFamily="18" charset="0"/>
            </a:endParaRPr>
          </a:p>
          <a:p>
            <a:pPr marL="165100" lvl="1" indent="3175" algn="just">
              <a:lnSpc>
                <a:spcPct val="80000"/>
              </a:lnSpc>
              <a:spcBef>
                <a:spcPct val="25000"/>
              </a:spcBef>
              <a:buClr>
                <a:srgbClr val="FF0000"/>
              </a:buClr>
              <a:buFont typeface="Marlett" pitchFamily="2" charset="2"/>
              <a:buChar char="g"/>
              <a:defRPr/>
            </a:pPr>
            <a:r>
              <a:rPr lang="en-US" sz="2400">
                <a:solidFill>
                  <a:schemeClr val="tx2"/>
                </a:solidFill>
              </a:rPr>
              <a:t>Extraction of Azadirachtin from Neem</a:t>
            </a:r>
            <a:r>
              <a:rPr lang="en-US" sz="2400">
                <a:solidFill>
                  <a:srgbClr val="993366"/>
                </a:solidFill>
                <a:latin typeface="Rockwell" pitchFamily="18" charset="0"/>
              </a:rPr>
              <a:t> </a:t>
            </a:r>
          </a:p>
          <a:p>
            <a:pPr marL="42863" indent="7938" algn="just">
              <a:lnSpc>
                <a:spcPct val="90000"/>
              </a:lnSpc>
              <a:buClr>
                <a:srgbClr val="FF0000"/>
              </a:buClr>
              <a:buFont typeface="Wingdings" pitchFamily="2" charset="2"/>
              <a:buNone/>
              <a:defRPr/>
            </a:pPr>
            <a:r>
              <a:rPr lang="en-US" sz="2800">
                <a:solidFill>
                  <a:schemeClr val="tx2"/>
                </a:solidFill>
              </a:rPr>
              <a:t>  can be</a:t>
            </a:r>
            <a:r>
              <a:rPr lang="en-US" sz="2800" i="1">
                <a:solidFill>
                  <a:schemeClr val="tx2"/>
                </a:solidFill>
              </a:rPr>
              <a:t> patented</a:t>
            </a:r>
          </a:p>
        </p:txBody>
      </p:sp>
      <p:sp>
        <p:nvSpPr>
          <p:cNvPr id="144387" name="Rectangle 3"/>
          <p:cNvSpPr>
            <a:spLocks noChangeArrowheads="1"/>
          </p:cNvSpPr>
          <p:nvPr/>
        </p:nvSpPr>
        <p:spPr bwMode="auto">
          <a:xfrm>
            <a:off x="1828800" y="228600"/>
            <a:ext cx="5299075" cy="823913"/>
          </a:xfrm>
          <a:prstGeom prst="rect">
            <a:avLst/>
          </a:prstGeom>
          <a:noFill/>
          <a:ln w="9525">
            <a:noFill/>
            <a:miter lim="800000"/>
            <a:headEnd/>
            <a:tailEnd/>
          </a:ln>
          <a:effectLst/>
        </p:spPr>
        <p:txBody>
          <a:bodyPr wrap="none">
            <a:spAutoFit/>
          </a:bodyPr>
          <a:lstStyle/>
          <a:p>
            <a:pPr>
              <a:defRPr/>
            </a:pPr>
            <a:r>
              <a:rPr lang="en-US" sz="4800">
                <a:solidFill>
                  <a:srgbClr val="993366"/>
                </a:solidFill>
                <a:effectLst>
                  <a:outerShdw blurRad="38100" dist="38100" dir="2700000" algn="tl">
                    <a:srgbClr val="C0C0C0"/>
                  </a:outerShdw>
                </a:effectLst>
                <a:latin typeface="Arial" charset="0"/>
              </a:rPr>
              <a:t>Section</a:t>
            </a:r>
            <a:r>
              <a:rPr lang="en-US" sz="4400">
                <a:solidFill>
                  <a:srgbClr val="993366"/>
                </a:solidFill>
                <a:effectLst>
                  <a:outerShdw blurRad="38100" dist="38100" dir="2700000" algn="tl">
                    <a:srgbClr val="C0C0C0"/>
                  </a:outerShdw>
                </a:effectLst>
                <a:latin typeface="Arial" charset="0"/>
              </a:rPr>
              <a:t> 3 exclusions</a:t>
            </a:r>
          </a:p>
        </p:txBody>
      </p:sp>
    </p:spTree>
  </p:cSld>
  <p:clrMapOvr>
    <a:masterClrMapping/>
  </p:clrMapOvr>
  <p:transition>
    <p:wipe/>
    <p:sndAc>
      <p:endSnd/>
    </p:sndAc>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09600" y="914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800" b="1" u="sng">
              <a:solidFill>
                <a:srgbClr val="981676"/>
              </a:solidFill>
            </a:endParaRPr>
          </a:p>
        </p:txBody>
      </p:sp>
      <p:sp>
        <p:nvSpPr>
          <p:cNvPr id="18435" name="Rectangle 3"/>
          <p:cNvSpPr>
            <a:spLocks noChangeArrowheads="1"/>
          </p:cNvSpPr>
          <p:nvPr/>
        </p:nvSpPr>
        <p:spPr bwMode="auto">
          <a:xfrm>
            <a:off x="228600" y="1143000"/>
            <a:ext cx="8534400" cy="5334000"/>
          </a:xfrm>
          <a:prstGeom prst="rect">
            <a:avLst/>
          </a:prstGeom>
          <a:noFill/>
          <a:ln w="9525">
            <a:noFill/>
            <a:miter lim="800000"/>
            <a:headEnd/>
            <a:tailEnd/>
          </a:ln>
          <a:effectLst/>
        </p:spPr>
        <p:txBody>
          <a:bodyPr/>
          <a:lstStyle/>
          <a:p>
            <a:pPr marL="168275" indent="-168275" algn="just">
              <a:spcBef>
                <a:spcPct val="20000"/>
              </a:spcBef>
              <a:buSzPct val="90000"/>
              <a:defRPr/>
            </a:pPr>
            <a:r>
              <a:rPr lang="en-US" sz="4000" b="1" dirty="0">
                <a:solidFill>
                  <a:srgbClr val="FF3300"/>
                </a:solidFill>
                <a:effectLst>
                  <a:outerShdw blurRad="38100" dist="38100" dir="2700000" algn="tl">
                    <a:srgbClr val="C0C0C0"/>
                  </a:outerShdw>
                </a:effectLst>
                <a:latin typeface="Cambria" panose="02040503050406030204" pitchFamily="18" charset="0"/>
                <a:ea typeface="Cambria" panose="02040503050406030204" pitchFamily="18" charset="0"/>
              </a:rPr>
              <a:t>Section 4</a:t>
            </a:r>
            <a:endParaRPr lang="en-US" dirty="0">
              <a:solidFill>
                <a:srgbClr val="23238B"/>
              </a:solidFill>
              <a:latin typeface="Cambria" panose="02040503050406030204" pitchFamily="18" charset="0"/>
              <a:ea typeface="Cambria" panose="02040503050406030204" pitchFamily="18" charset="0"/>
            </a:endParaRPr>
          </a:p>
          <a:p>
            <a:pPr marL="168275" indent="-168275" algn="just">
              <a:spcBef>
                <a:spcPct val="20000"/>
              </a:spcBef>
              <a:buSzPct val="90000"/>
              <a:defRPr/>
            </a:pPr>
            <a:r>
              <a:rPr lang="en-US" dirty="0">
                <a:solidFill>
                  <a:srgbClr val="23238B"/>
                </a:solidFill>
                <a:latin typeface="Cambria" panose="02040503050406030204" pitchFamily="18" charset="0"/>
                <a:ea typeface="Cambria" panose="02040503050406030204" pitchFamily="18" charset="0"/>
              </a:rPr>
              <a:t>	</a:t>
            </a:r>
            <a:r>
              <a:rPr lang="en-US" sz="3200" b="1" dirty="0">
                <a:solidFill>
                  <a:srgbClr val="23238B"/>
                </a:solidFill>
                <a:latin typeface="Cambria" panose="02040503050406030204" pitchFamily="18" charset="0"/>
                <a:ea typeface="Cambria" panose="02040503050406030204" pitchFamily="18" charset="0"/>
              </a:rPr>
              <a:t>Inventions falling within Section 20(1) of the Atomic Energy Act, 1962 are not patentable.</a:t>
            </a:r>
          </a:p>
          <a:p>
            <a:pPr marL="168275" indent="-168275" algn="just">
              <a:spcBef>
                <a:spcPct val="20000"/>
              </a:spcBef>
              <a:buSzPct val="90000"/>
              <a:defRPr/>
            </a:pPr>
            <a:endParaRPr lang="en-US" sz="3200" b="1" dirty="0">
              <a:solidFill>
                <a:srgbClr val="234128"/>
              </a:solidFill>
              <a:latin typeface="Cambria" panose="02040503050406030204" pitchFamily="18" charset="0"/>
              <a:ea typeface="Cambria" panose="02040503050406030204" pitchFamily="18" charset="0"/>
            </a:endParaRPr>
          </a:p>
          <a:p>
            <a:pPr marL="168275" indent="-168275" algn="just">
              <a:spcBef>
                <a:spcPct val="20000"/>
              </a:spcBef>
              <a:buSzPct val="90000"/>
              <a:defRPr/>
            </a:pPr>
            <a:r>
              <a:rPr lang="en-US" sz="4000" b="1" i="1" dirty="0">
                <a:solidFill>
                  <a:srgbClr val="993366"/>
                </a:solidFill>
                <a:latin typeface="Cambria" panose="02040503050406030204" pitchFamily="18" charset="0"/>
                <a:ea typeface="Cambria" panose="02040503050406030204" pitchFamily="18" charset="0"/>
                <a:cs typeface="Times New Roman" pitchFamily="18" charset="0"/>
              </a:rPr>
              <a:t>Effect</a:t>
            </a:r>
            <a:endParaRPr lang="en-US" dirty="0">
              <a:solidFill>
                <a:srgbClr val="234128"/>
              </a:solidFill>
              <a:latin typeface="Cambria" panose="02040503050406030204" pitchFamily="18" charset="0"/>
              <a:ea typeface="Cambria" panose="02040503050406030204" pitchFamily="18" charset="0"/>
            </a:endParaRPr>
          </a:p>
          <a:p>
            <a:pPr marL="168275" indent="-168275" algn="just">
              <a:spcBef>
                <a:spcPct val="20000"/>
              </a:spcBef>
              <a:buSzPct val="90000"/>
              <a:defRPr/>
            </a:pPr>
            <a:r>
              <a:rPr lang="en-US" dirty="0">
                <a:solidFill>
                  <a:srgbClr val="234128"/>
                </a:solidFill>
                <a:latin typeface="Cambria" panose="02040503050406030204" pitchFamily="18" charset="0"/>
                <a:ea typeface="Cambria" panose="02040503050406030204" pitchFamily="18" charset="0"/>
              </a:rPr>
              <a:t>	</a:t>
            </a:r>
            <a:r>
              <a:rPr lang="en-US" sz="2400" dirty="0">
                <a:solidFill>
                  <a:schemeClr val="tx2"/>
                </a:solidFill>
                <a:latin typeface="Cambria" panose="02040503050406030204" pitchFamily="18" charset="0"/>
                <a:ea typeface="Cambria" panose="02040503050406030204" pitchFamily="18" charset="0"/>
              </a:rPr>
              <a:t>Inventions relating to compounds of Uranium, Beryllium, Thorium, Plutonium, Radium, Graphite, Lithium and more as notified by Central Govt. from time to time</a:t>
            </a:r>
            <a:r>
              <a:rPr lang="en-US" sz="2400" dirty="0">
                <a:solidFill>
                  <a:srgbClr val="993366"/>
                </a:solidFill>
                <a:latin typeface="Cambria" panose="02040503050406030204" pitchFamily="18" charset="0"/>
                <a:ea typeface="Cambria" panose="02040503050406030204" pitchFamily="18" charset="0"/>
              </a:rPr>
              <a:t>.</a:t>
            </a:r>
          </a:p>
        </p:txBody>
      </p:sp>
      <p:sp>
        <p:nvSpPr>
          <p:cNvPr id="18436" name="Rectangle 4"/>
          <p:cNvSpPr>
            <a:spLocks noChangeArrowheads="1"/>
          </p:cNvSpPr>
          <p:nvPr/>
        </p:nvSpPr>
        <p:spPr bwMode="auto">
          <a:xfrm>
            <a:off x="685800" y="228600"/>
            <a:ext cx="7772400" cy="762000"/>
          </a:xfrm>
          <a:prstGeom prst="rect">
            <a:avLst/>
          </a:prstGeom>
          <a:noFill/>
          <a:ln w="9525">
            <a:noFill/>
            <a:miter lim="800000"/>
            <a:headEnd/>
            <a:tailEnd/>
          </a:ln>
          <a:effectLst/>
        </p:spPr>
        <p:txBody>
          <a:bodyPr anchor="b"/>
          <a:lstStyle/>
          <a:p>
            <a:pPr algn="ctr">
              <a:defRPr/>
            </a:pPr>
            <a:r>
              <a:rPr lang="en-US" sz="4400" b="1" dirty="0">
                <a:solidFill>
                  <a:schemeClr val="tx2"/>
                </a:solidFill>
                <a:latin typeface="Cambria" panose="02040503050406030204" pitchFamily="18" charset="0"/>
                <a:ea typeface="Cambria" panose="02040503050406030204" pitchFamily="18" charset="0"/>
              </a:rPr>
              <a:t>Non Patentable inventions</a:t>
            </a:r>
          </a:p>
        </p:txBody>
      </p:sp>
    </p:spTree>
  </p:cSld>
  <p:clrMapOvr>
    <a:masterClrMapping/>
  </p:clrMapOvr>
  <p:transition>
    <p:wipe/>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animEffect transition="in" filter="fade">
                                      <p:cBhvr>
                                        <p:cTn id="13" dur="500"/>
                                        <p:tgtEl>
                                          <p:spTgt spid="1843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8435">
                                            <p:txEl>
                                              <p:pRg st="4" end="4"/>
                                            </p:txEl>
                                          </p:spTgt>
                                        </p:tgtEl>
                                        <p:attrNameLst>
                                          <p:attrName>style.visibility</p:attrName>
                                        </p:attrNameLst>
                                      </p:cBhvr>
                                      <p:to>
                                        <p:strVal val="visible"/>
                                      </p:to>
                                    </p:set>
                                    <p:animEffect transition="in" filter="fade">
                                      <p:cBhvr>
                                        <p:cTn id="16" dur="500"/>
                                        <p:tgtEl>
                                          <p:spTgt spid="18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762000" y="833718"/>
            <a:ext cx="8001000" cy="2214282"/>
          </a:xfrm>
          <a:ln>
            <a:miter lim="800000"/>
            <a:headEnd/>
            <a:tailEnd/>
          </a:ln>
        </p:spPr>
        <p:txBody>
          <a:bodyPr lIns="92075" tIns="46038" rIns="92075" bIns="46038">
            <a:noAutofit/>
          </a:bodyPr>
          <a:lstStyle/>
          <a:p>
            <a:pPr algn="just" eaLnBrk="1" hangingPunct="1">
              <a:defRPr/>
            </a:pPr>
            <a:r>
              <a:rPr lang="en-US" sz="2800" dirty="0">
                <a:solidFill>
                  <a:srgbClr val="C00000"/>
                </a:solidFill>
                <a:latin typeface="Cambria" panose="02040503050406030204" pitchFamily="18" charset="0"/>
                <a:ea typeface="Cambria" panose="02040503050406030204" pitchFamily="18" charset="0"/>
              </a:rPr>
              <a:t>Which section as per Patent act is exempted for Commercial exploitation  or primary use of inventions, which causes serious prejudice to </a:t>
            </a:r>
            <a:br>
              <a:rPr lang="en-US" sz="2800" dirty="0">
                <a:solidFill>
                  <a:srgbClr val="C00000"/>
                </a:solidFill>
                <a:latin typeface="Cambria" panose="02040503050406030204" pitchFamily="18" charset="0"/>
                <a:ea typeface="Cambria" panose="02040503050406030204" pitchFamily="18" charset="0"/>
              </a:rPr>
            </a:br>
            <a:r>
              <a:rPr lang="en-US" sz="2800" dirty="0">
                <a:solidFill>
                  <a:srgbClr val="C00000"/>
                </a:solidFill>
                <a:latin typeface="Cambria" panose="02040503050406030204" pitchFamily="18" charset="0"/>
                <a:ea typeface="Cambria" panose="02040503050406030204" pitchFamily="18" charset="0"/>
              </a:rPr>
              <a:t>health or human, animal, plant life or to the environment</a:t>
            </a:r>
          </a:p>
        </p:txBody>
      </p:sp>
      <p:sp>
        <p:nvSpPr>
          <p:cNvPr id="15362" name="Slide Number Placeholder 4"/>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52BA00-9F7C-4516-85D9-C8823D3165B1}" type="slidenum">
              <a:rPr lang="en-US" altLang="en-US">
                <a:solidFill>
                  <a:srgbClr val="B5A788"/>
                </a:solidFill>
              </a:rPr>
              <a:pPr/>
              <a:t>36</a:t>
            </a:fld>
            <a:endParaRPr lang="en-US" altLang="en-US">
              <a:solidFill>
                <a:srgbClr val="B5A788"/>
              </a:solidFill>
            </a:endParaRPr>
          </a:p>
        </p:txBody>
      </p:sp>
      <p:sp>
        <p:nvSpPr>
          <p:cNvPr id="2" name="Rectangle 1"/>
          <p:cNvSpPr/>
          <p:nvPr/>
        </p:nvSpPr>
        <p:spPr>
          <a:xfrm>
            <a:off x="914400" y="3048000"/>
            <a:ext cx="4572000" cy="3046988"/>
          </a:xfrm>
          <a:prstGeom prst="rect">
            <a:avLst/>
          </a:prstGeom>
        </p:spPr>
        <p:txBody>
          <a:bodyPr>
            <a:spAutoFit/>
          </a:bodyPr>
          <a:lstStyle/>
          <a:p>
            <a:pPr marL="457200" indent="-457200">
              <a:lnSpc>
                <a:spcPct val="200000"/>
              </a:lnSpc>
              <a:buFont typeface="+mj-lt"/>
              <a:buAutoNum type="alphaLcParenR"/>
            </a:pPr>
            <a:r>
              <a:rPr lang="en-US" sz="2400" dirty="0">
                <a:solidFill>
                  <a:srgbClr val="C00000"/>
                </a:solidFill>
                <a:cs typeface="Arial" pitchFamily="34" charset="0"/>
              </a:rPr>
              <a:t>Section 3</a:t>
            </a:r>
          </a:p>
          <a:p>
            <a:pPr marL="457200" indent="-457200">
              <a:lnSpc>
                <a:spcPct val="200000"/>
              </a:lnSpc>
              <a:buFont typeface="+mj-lt"/>
              <a:buAutoNum type="alphaLcParenR"/>
            </a:pPr>
            <a:r>
              <a:rPr lang="en-US" sz="2400" dirty="0">
                <a:solidFill>
                  <a:srgbClr val="C00000"/>
                </a:solidFill>
                <a:cs typeface="Arial" pitchFamily="34" charset="0"/>
              </a:rPr>
              <a:t>Section 4</a:t>
            </a:r>
          </a:p>
          <a:p>
            <a:pPr marL="457200" indent="-457200">
              <a:lnSpc>
                <a:spcPct val="200000"/>
              </a:lnSpc>
              <a:buFont typeface="+mj-lt"/>
              <a:buAutoNum type="alphaLcParenR"/>
            </a:pPr>
            <a:r>
              <a:rPr lang="en-US" sz="2400" dirty="0">
                <a:solidFill>
                  <a:srgbClr val="C00000"/>
                </a:solidFill>
                <a:cs typeface="Arial" pitchFamily="34" charset="0"/>
              </a:rPr>
              <a:t>Both</a:t>
            </a:r>
          </a:p>
          <a:p>
            <a:pPr marL="457200" indent="-457200">
              <a:lnSpc>
                <a:spcPct val="200000"/>
              </a:lnSpc>
              <a:buFont typeface="+mj-lt"/>
              <a:buAutoNum type="alphaLcParenR"/>
            </a:pPr>
            <a:r>
              <a:rPr lang="en-US" sz="2400" dirty="0">
                <a:solidFill>
                  <a:srgbClr val="C00000"/>
                </a:solidFill>
                <a:cs typeface="Arial" pitchFamily="34" charset="0"/>
              </a:rPr>
              <a:t>None of these</a:t>
            </a:r>
            <a:endParaRPr lang="en-US" sz="2400" dirty="0"/>
          </a:p>
        </p:txBody>
      </p:sp>
    </p:spTree>
    <p:extLst>
      <p:ext uri="{BB962C8B-B14F-4D97-AF65-F5344CB8AC3E}">
        <p14:creationId xmlns:p14="http://schemas.microsoft.com/office/powerpoint/2010/main" val="604382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066800"/>
            <a:ext cx="7772400" cy="1470025"/>
          </a:xfrm>
        </p:spPr>
        <p:txBody>
          <a:bodyPr/>
          <a:lstStyle/>
          <a:p>
            <a:pPr eaLnBrk="1" hangingPunct="1">
              <a:defRPr/>
            </a:pPr>
            <a:r>
              <a:rPr lang="en-US" b="1" dirty="0">
                <a:solidFill>
                  <a:srgbClr val="0000FF"/>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Stages from filing to grant of a patent </a:t>
            </a:r>
          </a:p>
        </p:txBody>
      </p:sp>
    </p:spTree>
  </p:cSld>
  <p:clrMapOvr>
    <a:masterClrMapping/>
  </p:clrMapOvr>
  <p:transition>
    <p:wipe/>
    <p:sndAc>
      <p:endSnd/>
    </p:sndAc>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80976" y="234950"/>
            <a:ext cx="8802687" cy="679450"/>
          </a:xfrm>
          <a:ln>
            <a:solidFill>
              <a:srgbClr val="FFFFFF"/>
            </a:solidFill>
          </a:ln>
        </p:spPr>
        <p:txBody>
          <a:bodyPr/>
          <a:lstStyle/>
          <a:p>
            <a:pPr eaLnBrk="1" hangingPunct="1">
              <a:defRPr/>
            </a:pPr>
            <a:r>
              <a:rPr lang="en-US" sz="3600" b="1" dirty="0">
                <a:solidFill>
                  <a:schemeClr val="tx1"/>
                </a:solidFill>
                <a:effectLst>
                  <a:outerShdw blurRad="38100" dist="38100" dir="2700000" algn="tl">
                    <a:srgbClr val="C0C0C0"/>
                  </a:outerShdw>
                </a:effectLst>
                <a:latin typeface="Cambria" panose="02040503050406030204" pitchFamily="18" charset="0"/>
                <a:ea typeface="Cambria" panose="02040503050406030204" pitchFamily="18" charset="0"/>
              </a:rPr>
              <a:t>STAGES - FILING TO  GRANT OF PATENT</a:t>
            </a:r>
          </a:p>
        </p:txBody>
      </p:sp>
      <p:grpSp>
        <p:nvGrpSpPr>
          <p:cNvPr id="2" name="Group 1"/>
          <p:cNvGrpSpPr/>
          <p:nvPr/>
        </p:nvGrpSpPr>
        <p:grpSpPr>
          <a:xfrm>
            <a:off x="76200" y="1143000"/>
            <a:ext cx="8991600" cy="5486400"/>
            <a:chOff x="76200" y="1143000"/>
            <a:chExt cx="8991600" cy="5486400"/>
          </a:xfrm>
        </p:grpSpPr>
        <p:sp>
          <p:nvSpPr>
            <p:cNvPr id="47107" name="Rectangle 3"/>
            <p:cNvSpPr>
              <a:spLocks noChangeArrowheads="1"/>
            </p:cNvSpPr>
            <p:nvPr/>
          </p:nvSpPr>
          <p:spPr bwMode="auto">
            <a:xfrm>
              <a:off x="762000" y="1905000"/>
              <a:ext cx="3505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a:latin typeface="Cambria" panose="02040503050406030204" pitchFamily="18" charset="0"/>
                  <a:ea typeface="Cambria" panose="02040503050406030204" pitchFamily="18" charset="0"/>
                </a:rPr>
                <a:t>PUBLICATION OF APPLICATION</a:t>
              </a:r>
            </a:p>
          </p:txBody>
        </p:sp>
        <p:sp>
          <p:nvSpPr>
            <p:cNvPr id="47108" name="Rectangle 4"/>
            <p:cNvSpPr>
              <a:spLocks noChangeArrowheads="1"/>
            </p:cNvSpPr>
            <p:nvPr/>
          </p:nvSpPr>
          <p:spPr bwMode="auto">
            <a:xfrm>
              <a:off x="685800" y="2667000"/>
              <a:ext cx="3505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a:latin typeface="Cambria" panose="02040503050406030204" pitchFamily="18" charset="0"/>
                  <a:ea typeface="Cambria" panose="02040503050406030204" pitchFamily="18" charset="0"/>
                </a:rPr>
                <a:t>REQUEST FOR EXAMINATION</a:t>
              </a:r>
            </a:p>
          </p:txBody>
        </p:sp>
        <p:sp>
          <p:nvSpPr>
            <p:cNvPr id="47109" name="Rectangle 5"/>
            <p:cNvSpPr>
              <a:spLocks noChangeArrowheads="1"/>
            </p:cNvSpPr>
            <p:nvPr/>
          </p:nvSpPr>
          <p:spPr bwMode="auto">
            <a:xfrm>
              <a:off x="685800" y="4191000"/>
              <a:ext cx="3505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dirty="0">
                  <a:latin typeface="Cambria" panose="02040503050406030204" pitchFamily="18" charset="0"/>
                  <a:ea typeface="Cambria" panose="02040503050406030204" pitchFamily="18" charset="0"/>
                </a:rPr>
                <a:t>GRANT OF PATENT</a:t>
              </a:r>
            </a:p>
          </p:txBody>
        </p:sp>
        <p:sp>
          <p:nvSpPr>
            <p:cNvPr id="47110" name="Rectangle 6"/>
            <p:cNvSpPr>
              <a:spLocks noChangeArrowheads="1"/>
            </p:cNvSpPr>
            <p:nvPr/>
          </p:nvSpPr>
          <p:spPr bwMode="auto">
            <a:xfrm>
              <a:off x="5029200" y="3429000"/>
              <a:ext cx="3124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a:latin typeface="Cambria" panose="02040503050406030204" pitchFamily="18" charset="0"/>
                  <a:ea typeface="Cambria" panose="02040503050406030204" pitchFamily="18" charset="0"/>
                </a:rPr>
                <a:t>3rd Party Representation</a:t>
              </a:r>
            </a:p>
          </p:txBody>
        </p:sp>
        <p:sp>
          <p:nvSpPr>
            <p:cNvPr id="47111" name="Rectangle 7"/>
            <p:cNvSpPr>
              <a:spLocks noChangeArrowheads="1"/>
            </p:cNvSpPr>
            <p:nvPr/>
          </p:nvSpPr>
          <p:spPr bwMode="auto">
            <a:xfrm>
              <a:off x="4800600" y="6172200"/>
              <a:ext cx="3505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latin typeface="Cambria" panose="02040503050406030204" pitchFamily="18" charset="0"/>
                  <a:ea typeface="Cambria" panose="02040503050406030204" pitchFamily="18" charset="0"/>
                </a:rPr>
                <a:t>Revocation/Amendment</a:t>
              </a:r>
            </a:p>
          </p:txBody>
        </p:sp>
        <p:sp>
          <p:nvSpPr>
            <p:cNvPr id="47112" name="Rectangle 8"/>
            <p:cNvSpPr>
              <a:spLocks noChangeArrowheads="1"/>
            </p:cNvSpPr>
            <p:nvPr/>
          </p:nvSpPr>
          <p:spPr bwMode="auto">
            <a:xfrm>
              <a:off x="4800600" y="4572000"/>
              <a:ext cx="17526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a:latin typeface="Cambria" panose="02040503050406030204" pitchFamily="18" charset="0"/>
                  <a:ea typeface="Cambria" panose="02040503050406030204" pitchFamily="18" charset="0"/>
                </a:rPr>
                <a:t>OPPOSITION</a:t>
              </a:r>
            </a:p>
          </p:txBody>
        </p:sp>
        <p:sp>
          <p:nvSpPr>
            <p:cNvPr id="47113" name="Line 9"/>
            <p:cNvSpPr>
              <a:spLocks noChangeShapeType="1"/>
            </p:cNvSpPr>
            <p:nvPr/>
          </p:nvSpPr>
          <p:spPr bwMode="auto">
            <a:xfrm>
              <a:off x="2362200" y="4648200"/>
              <a:ext cx="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latin typeface="Cambria" panose="02040503050406030204" pitchFamily="18" charset="0"/>
                <a:ea typeface="Cambria" panose="02040503050406030204" pitchFamily="18" charset="0"/>
              </a:endParaRPr>
            </a:p>
          </p:txBody>
        </p:sp>
        <p:sp>
          <p:nvSpPr>
            <p:cNvPr id="47114" name="Line 10"/>
            <p:cNvSpPr>
              <a:spLocks noChangeShapeType="1"/>
            </p:cNvSpPr>
            <p:nvPr/>
          </p:nvSpPr>
          <p:spPr bwMode="auto">
            <a:xfrm>
              <a:off x="2286000" y="1600200"/>
              <a:ext cx="0" cy="20955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latin typeface="Cambria" panose="02040503050406030204" pitchFamily="18" charset="0"/>
                <a:ea typeface="Cambria" panose="02040503050406030204" pitchFamily="18" charset="0"/>
              </a:endParaRPr>
            </a:p>
          </p:txBody>
        </p:sp>
        <p:sp>
          <p:nvSpPr>
            <p:cNvPr id="47115" name="Line 11"/>
            <p:cNvSpPr>
              <a:spLocks noChangeShapeType="1"/>
            </p:cNvSpPr>
            <p:nvPr/>
          </p:nvSpPr>
          <p:spPr bwMode="auto">
            <a:xfrm>
              <a:off x="2286000" y="23622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latin typeface="Cambria" panose="02040503050406030204" pitchFamily="18" charset="0"/>
                <a:ea typeface="Cambria" panose="02040503050406030204" pitchFamily="18" charset="0"/>
              </a:endParaRPr>
            </a:p>
          </p:txBody>
        </p:sp>
        <p:sp>
          <p:nvSpPr>
            <p:cNvPr id="47116" name="Line 12"/>
            <p:cNvSpPr>
              <a:spLocks noChangeShapeType="1"/>
            </p:cNvSpPr>
            <p:nvPr/>
          </p:nvSpPr>
          <p:spPr bwMode="auto">
            <a:xfrm>
              <a:off x="2286000" y="31242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latin typeface="Cambria" panose="02040503050406030204" pitchFamily="18" charset="0"/>
                <a:ea typeface="Cambria" panose="02040503050406030204" pitchFamily="18" charset="0"/>
              </a:endParaRPr>
            </a:p>
          </p:txBody>
        </p:sp>
        <p:sp>
          <p:nvSpPr>
            <p:cNvPr id="47117" name="Line 13"/>
            <p:cNvSpPr>
              <a:spLocks noChangeShapeType="1"/>
            </p:cNvSpPr>
            <p:nvPr/>
          </p:nvSpPr>
          <p:spPr bwMode="auto">
            <a:xfrm>
              <a:off x="2286000" y="3916680"/>
              <a:ext cx="0" cy="27432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latin typeface="Cambria" panose="02040503050406030204" pitchFamily="18" charset="0"/>
                <a:ea typeface="Cambria" panose="02040503050406030204" pitchFamily="18" charset="0"/>
              </a:endParaRPr>
            </a:p>
          </p:txBody>
        </p:sp>
        <p:sp>
          <p:nvSpPr>
            <p:cNvPr id="47118" name="Text Box 14"/>
            <p:cNvSpPr txBox="1">
              <a:spLocks noChangeArrowheads="1"/>
            </p:cNvSpPr>
            <p:nvPr/>
          </p:nvSpPr>
          <p:spPr bwMode="auto">
            <a:xfrm>
              <a:off x="4495800" y="1981200"/>
              <a:ext cx="319632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dirty="0">
                  <a:latin typeface="Cambria" panose="02040503050406030204" pitchFamily="18" charset="0"/>
                  <a:ea typeface="Cambria" panose="02040503050406030204" pitchFamily="18" charset="0"/>
                </a:rPr>
                <a:t>PROMPTLY AFTER 18 MONTHS FROM P.D.</a:t>
              </a:r>
            </a:p>
          </p:txBody>
        </p:sp>
        <p:sp>
          <p:nvSpPr>
            <p:cNvPr id="47119" name="Text Box 15"/>
            <p:cNvSpPr txBox="1">
              <a:spLocks noChangeArrowheads="1"/>
            </p:cNvSpPr>
            <p:nvPr/>
          </p:nvSpPr>
          <p:spPr bwMode="auto">
            <a:xfrm>
              <a:off x="4495800" y="2743200"/>
              <a:ext cx="23591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dirty="0">
                  <a:latin typeface="Cambria" panose="02040503050406030204" pitchFamily="18" charset="0"/>
                  <a:ea typeface="Cambria" panose="02040503050406030204" pitchFamily="18" charset="0"/>
                </a:rPr>
                <a:t>WITHIN 48 MONTHS FROM F.D</a:t>
              </a:r>
              <a:r>
                <a:rPr lang="en-US" altLang="en-US" sz="1000" dirty="0">
                  <a:solidFill>
                    <a:schemeClr val="tx2"/>
                  </a:solidFill>
                  <a:latin typeface="Cambria" panose="02040503050406030204" pitchFamily="18" charset="0"/>
                  <a:ea typeface="Cambria" panose="02040503050406030204" pitchFamily="18" charset="0"/>
                </a:rPr>
                <a:t>.</a:t>
              </a:r>
            </a:p>
          </p:txBody>
        </p:sp>
        <p:sp>
          <p:nvSpPr>
            <p:cNvPr id="47120" name="Text Box 16"/>
            <p:cNvSpPr txBox="1">
              <a:spLocks noChangeArrowheads="1"/>
            </p:cNvSpPr>
            <p:nvPr/>
          </p:nvSpPr>
          <p:spPr bwMode="auto">
            <a:xfrm>
              <a:off x="4419600" y="3886200"/>
              <a:ext cx="43434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dirty="0">
                  <a:latin typeface="Cambria" panose="02040503050406030204" pitchFamily="18" charset="0"/>
                  <a:ea typeface="Cambria" panose="02040503050406030204" pitchFamily="18" charset="0"/>
                </a:rPr>
                <a:t>ALL OBJECTIONS TO BE COMPLIED    WITHIN 12 MONTHS</a:t>
              </a:r>
            </a:p>
          </p:txBody>
        </p:sp>
        <p:sp>
          <p:nvSpPr>
            <p:cNvPr id="47121" name="Text Box 17"/>
            <p:cNvSpPr txBox="1">
              <a:spLocks noChangeArrowheads="1"/>
            </p:cNvSpPr>
            <p:nvPr/>
          </p:nvSpPr>
          <p:spPr bwMode="auto">
            <a:xfrm>
              <a:off x="4534956" y="1219200"/>
              <a:ext cx="45328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dirty="0">
                  <a:solidFill>
                    <a:srgbClr val="B03D1E"/>
                  </a:solidFill>
                  <a:latin typeface="Cambria" panose="02040503050406030204" pitchFamily="18" charset="0"/>
                  <a:ea typeface="Cambria" panose="02040503050406030204" pitchFamily="18" charset="0"/>
                </a:rPr>
                <a:t>IF P.S.IS FILED C.S. TO BE FILED WITHIN 12MONTHS</a:t>
              </a:r>
            </a:p>
          </p:txBody>
        </p:sp>
        <p:sp>
          <p:nvSpPr>
            <p:cNvPr id="47122" name="Text Box 18"/>
            <p:cNvSpPr txBox="1">
              <a:spLocks noChangeArrowheads="1"/>
            </p:cNvSpPr>
            <p:nvPr/>
          </p:nvSpPr>
          <p:spPr bwMode="auto">
            <a:xfrm>
              <a:off x="2667000" y="4800600"/>
              <a:ext cx="16995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dirty="0">
                  <a:latin typeface="Cambria" panose="02040503050406030204" pitchFamily="18" charset="0"/>
                  <a:ea typeface="Cambria" panose="02040503050406030204" pitchFamily="18" charset="0"/>
                </a:rPr>
                <a:t>WITHIN  12  MONTHS</a:t>
              </a:r>
            </a:p>
          </p:txBody>
        </p:sp>
        <p:sp>
          <p:nvSpPr>
            <p:cNvPr id="47123" name="Rectangle 19"/>
            <p:cNvSpPr>
              <a:spLocks noChangeArrowheads="1"/>
            </p:cNvSpPr>
            <p:nvPr/>
          </p:nvSpPr>
          <p:spPr bwMode="auto">
            <a:xfrm>
              <a:off x="762000" y="1143000"/>
              <a:ext cx="3505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a:latin typeface="Cambria" panose="02040503050406030204" pitchFamily="18" charset="0"/>
                  <a:ea typeface="Cambria" panose="02040503050406030204" pitchFamily="18" charset="0"/>
                </a:rPr>
                <a:t>FILING OF APPLICATION</a:t>
              </a:r>
            </a:p>
            <a:p>
              <a:pPr algn="ctr" eaLnBrk="1" hangingPunct="1"/>
              <a:r>
                <a:rPr lang="en-US" altLang="en-US" sz="1600" b="1">
                  <a:latin typeface="Cambria" panose="02040503050406030204" pitchFamily="18" charset="0"/>
                  <a:ea typeface="Cambria" panose="02040503050406030204" pitchFamily="18" charset="0"/>
                </a:rPr>
                <a:t>PROVNL. / COMPLETE</a:t>
              </a:r>
            </a:p>
          </p:txBody>
        </p:sp>
        <p:sp>
          <p:nvSpPr>
            <p:cNvPr id="47124" name="Line 20"/>
            <p:cNvSpPr>
              <a:spLocks noChangeShapeType="1"/>
            </p:cNvSpPr>
            <p:nvPr/>
          </p:nvSpPr>
          <p:spPr bwMode="auto">
            <a:xfrm>
              <a:off x="2362200" y="4800600"/>
              <a:ext cx="23622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latin typeface="Cambria" panose="02040503050406030204" pitchFamily="18" charset="0"/>
                <a:ea typeface="Cambria" panose="02040503050406030204" pitchFamily="18" charset="0"/>
              </a:endParaRPr>
            </a:p>
          </p:txBody>
        </p:sp>
        <p:sp>
          <p:nvSpPr>
            <p:cNvPr id="47125" name="Line 21"/>
            <p:cNvSpPr>
              <a:spLocks noChangeShapeType="1"/>
            </p:cNvSpPr>
            <p:nvPr/>
          </p:nvSpPr>
          <p:spPr bwMode="auto">
            <a:xfrm flipV="1">
              <a:off x="4724400" y="4572000"/>
              <a:ext cx="76200" cy="22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mbria" panose="02040503050406030204" pitchFamily="18" charset="0"/>
                <a:ea typeface="Cambria" panose="02040503050406030204" pitchFamily="18" charset="0"/>
              </a:endParaRPr>
            </a:p>
          </p:txBody>
        </p:sp>
        <p:sp>
          <p:nvSpPr>
            <p:cNvPr id="47126" name="Text Box 22"/>
            <p:cNvSpPr txBox="1">
              <a:spLocks noChangeArrowheads="1"/>
            </p:cNvSpPr>
            <p:nvPr/>
          </p:nvSpPr>
          <p:spPr bwMode="auto">
            <a:xfrm>
              <a:off x="1600200" y="5105400"/>
              <a:ext cx="1524000" cy="5159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60000"/>
                </a:lnSpc>
                <a:spcBef>
                  <a:spcPct val="50000"/>
                </a:spcBef>
                <a:buSzPct val="90000"/>
              </a:pPr>
              <a:r>
                <a:rPr lang="en-US" altLang="en-US" sz="1600" b="1">
                  <a:latin typeface="Cambria" panose="02040503050406030204" pitchFamily="18" charset="0"/>
                  <a:ea typeface="Cambria" panose="02040503050406030204" pitchFamily="18" charset="0"/>
                </a:rPr>
                <a:t>Decision of </a:t>
              </a:r>
            </a:p>
            <a:p>
              <a:pPr algn="ctr" eaLnBrk="1" hangingPunct="1">
                <a:lnSpc>
                  <a:spcPct val="60000"/>
                </a:lnSpc>
                <a:spcBef>
                  <a:spcPct val="50000"/>
                </a:spcBef>
                <a:buSzPct val="90000"/>
              </a:pPr>
              <a:r>
                <a:rPr lang="en-US" altLang="en-US" sz="1600" b="1">
                  <a:latin typeface="Cambria" panose="02040503050406030204" pitchFamily="18" charset="0"/>
                  <a:ea typeface="Cambria" panose="02040503050406030204" pitchFamily="18" charset="0"/>
                </a:rPr>
                <a:t>Controller</a:t>
              </a:r>
            </a:p>
          </p:txBody>
        </p:sp>
        <p:sp>
          <p:nvSpPr>
            <p:cNvPr id="47127" name="Line 23"/>
            <p:cNvSpPr>
              <a:spLocks noChangeShapeType="1"/>
            </p:cNvSpPr>
            <p:nvPr/>
          </p:nvSpPr>
          <p:spPr bwMode="auto">
            <a:xfrm>
              <a:off x="8001000" y="6019800"/>
              <a:ext cx="0" cy="3810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lstStyle/>
            <a:p>
              <a:endParaRPr lang="en-US">
                <a:latin typeface="Cambria" panose="02040503050406030204" pitchFamily="18" charset="0"/>
                <a:ea typeface="Cambria" panose="02040503050406030204" pitchFamily="18" charset="0"/>
              </a:endParaRPr>
            </a:p>
          </p:txBody>
        </p:sp>
        <p:sp>
          <p:nvSpPr>
            <p:cNvPr id="47128" name="Line 24"/>
            <p:cNvSpPr>
              <a:spLocks noChangeShapeType="1"/>
            </p:cNvSpPr>
            <p:nvPr/>
          </p:nvSpPr>
          <p:spPr bwMode="auto">
            <a:xfrm flipH="1">
              <a:off x="2362200" y="56388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mbria" panose="02040503050406030204" pitchFamily="18" charset="0"/>
                <a:ea typeface="Cambria" panose="02040503050406030204" pitchFamily="18" charset="0"/>
              </a:endParaRPr>
            </a:p>
          </p:txBody>
        </p:sp>
        <p:sp>
          <p:nvSpPr>
            <p:cNvPr id="47129" name="Rectangle 25"/>
            <p:cNvSpPr>
              <a:spLocks noChangeArrowheads="1"/>
            </p:cNvSpPr>
            <p:nvPr/>
          </p:nvSpPr>
          <p:spPr bwMode="auto">
            <a:xfrm>
              <a:off x="685800" y="3429000"/>
              <a:ext cx="3505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dirty="0">
                  <a:latin typeface="Cambria" panose="02040503050406030204" pitchFamily="18" charset="0"/>
                  <a:ea typeface="Cambria" panose="02040503050406030204" pitchFamily="18" charset="0"/>
                </a:rPr>
                <a:t>EXAMINATION-ISSUE OF FER</a:t>
              </a:r>
            </a:p>
          </p:txBody>
        </p:sp>
        <p:sp>
          <p:nvSpPr>
            <p:cNvPr id="47130" name="Line 26"/>
            <p:cNvSpPr>
              <a:spLocks noChangeShapeType="1"/>
            </p:cNvSpPr>
            <p:nvPr/>
          </p:nvSpPr>
          <p:spPr bwMode="auto">
            <a:xfrm>
              <a:off x="4267200" y="3657600"/>
              <a:ext cx="7620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latin typeface="Cambria" panose="02040503050406030204" pitchFamily="18" charset="0"/>
                <a:ea typeface="Cambria" panose="02040503050406030204" pitchFamily="18" charset="0"/>
              </a:endParaRPr>
            </a:p>
          </p:txBody>
        </p:sp>
        <p:sp>
          <p:nvSpPr>
            <p:cNvPr id="47131" name="Line 27"/>
            <p:cNvSpPr>
              <a:spLocks noChangeShapeType="1"/>
            </p:cNvSpPr>
            <p:nvPr/>
          </p:nvSpPr>
          <p:spPr bwMode="auto">
            <a:xfrm flipH="1">
              <a:off x="1524000" y="5867400"/>
              <a:ext cx="838200" cy="0"/>
            </a:xfrm>
            <a:prstGeom prst="line">
              <a:avLst/>
            </a:prstGeom>
            <a:noFill/>
            <a:ln w="12700">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wrap="none"/>
            <a:lstStyle/>
            <a:p>
              <a:endParaRPr lang="en-US">
                <a:latin typeface="Cambria" panose="02040503050406030204" pitchFamily="18" charset="0"/>
                <a:ea typeface="Cambria" panose="02040503050406030204" pitchFamily="18" charset="0"/>
              </a:endParaRPr>
            </a:p>
          </p:txBody>
        </p:sp>
        <p:sp>
          <p:nvSpPr>
            <p:cNvPr id="47132" name="Line 28"/>
            <p:cNvSpPr>
              <a:spLocks noChangeShapeType="1"/>
            </p:cNvSpPr>
            <p:nvPr/>
          </p:nvSpPr>
          <p:spPr bwMode="auto">
            <a:xfrm flipV="1">
              <a:off x="2347912" y="4024312"/>
              <a:ext cx="201168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latin typeface="Cambria" panose="02040503050406030204" pitchFamily="18" charset="0"/>
                <a:ea typeface="Cambria" panose="02040503050406030204" pitchFamily="18" charset="0"/>
              </a:endParaRPr>
            </a:p>
          </p:txBody>
        </p:sp>
        <p:sp>
          <p:nvSpPr>
            <p:cNvPr id="47133" name="Text Box 29"/>
            <p:cNvSpPr txBox="1">
              <a:spLocks noChangeArrowheads="1"/>
            </p:cNvSpPr>
            <p:nvPr/>
          </p:nvSpPr>
          <p:spPr bwMode="auto">
            <a:xfrm>
              <a:off x="76200" y="5715000"/>
              <a:ext cx="1447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SzPct val="90000"/>
              </a:pPr>
              <a:r>
                <a:rPr lang="en-US" altLang="en-US" sz="1600" b="1">
                  <a:latin typeface="Cambria" panose="02040503050406030204" pitchFamily="18" charset="0"/>
                  <a:ea typeface="Cambria" panose="02040503050406030204" pitchFamily="18" charset="0"/>
                </a:rPr>
                <a:t>Appeal</a:t>
              </a:r>
            </a:p>
          </p:txBody>
        </p:sp>
        <p:sp>
          <p:nvSpPr>
            <p:cNvPr id="47134" name="Line 30"/>
            <p:cNvSpPr>
              <a:spLocks noChangeShapeType="1"/>
            </p:cNvSpPr>
            <p:nvPr/>
          </p:nvSpPr>
          <p:spPr bwMode="auto">
            <a:xfrm flipV="1">
              <a:off x="4343400" y="6400800"/>
              <a:ext cx="4572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latin typeface="Cambria" panose="02040503050406030204" pitchFamily="18" charset="0"/>
                <a:ea typeface="Cambria" panose="02040503050406030204" pitchFamily="18" charset="0"/>
              </a:endParaRPr>
            </a:p>
          </p:txBody>
        </p:sp>
        <p:sp>
          <p:nvSpPr>
            <p:cNvPr id="71711" name="Rectangle 31"/>
            <p:cNvSpPr>
              <a:spLocks noChangeArrowheads="1"/>
            </p:cNvSpPr>
            <p:nvPr/>
          </p:nvSpPr>
          <p:spPr bwMode="auto">
            <a:xfrm>
              <a:off x="838200" y="6172200"/>
              <a:ext cx="3505200" cy="457200"/>
            </a:xfrm>
            <a:prstGeom prst="rect">
              <a:avLst/>
            </a:prstGeom>
            <a:noFill/>
            <a:ln w="9525">
              <a:solidFill>
                <a:schemeClr val="tx1"/>
              </a:solidFill>
              <a:miter lim="800000"/>
              <a:headEnd/>
              <a:tailEnd/>
            </a:ln>
            <a:effectLst/>
          </p:spPr>
          <p:txBody>
            <a:bodyPr wrap="none" anchor="ctr"/>
            <a:lstStyle/>
            <a:p>
              <a:pPr algn="ctr">
                <a:defRPr/>
              </a:pPr>
              <a:r>
                <a:rPr lang="en-AU" sz="2800" b="1">
                  <a:solidFill>
                    <a:srgbClr val="B03D1E"/>
                  </a:solidFill>
                  <a:effectLst>
                    <a:outerShdw blurRad="38100" dist="38100" dir="2700000" algn="tl">
                      <a:srgbClr val="C0C0C0"/>
                    </a:outerShdw>
                  </a:effectLst>
                  <a:latin typeface="Cambria" panose="02040503050406030204" pitchFamily="18" charset="0"/>
                  <a:ea typeface="Cambria" panose="02040503050406030204" pitchFamily="18" charset="0"/>
                  <a:cs typeface="Times New Roman" pitchFamily="18" charset="0"/>
                </a:rPr>
                <a:t>Appellate </a:t>
              </a:r>
              <a:r>
                <a:rPr lang="en-US" sz="2800" b="1">
                  <a:solidFill>
                    <a:srgbClr val="B03D1E"/>
                  </a:solidFill>
                  <a:effectLst>
                    <a:outerShdw blurRad="38100" dist="38100" dir="2700000" algn="tl">
                      <a:srgbClr val="C0C0C0"/>
                    </a:outerShdw>
                  </a:effectLst>
                  <a:latin typeface="Cambria" panose="02040503050406030204" pitchFamily="18" charset="0"/>
                  <a:ea typeface="Cambria" panose="02040503050406030204" pitchFamily="18" charset="0"/>
                </a:rPr>
                <a:t> Board</a:t>
              </a:r>
            </a:p>
          </p:txBody>
        </p:sp>
      </p:grpSp>
    </p:spTree>
    <p:extLst>
      <p:ext uri="{BB962C8B-B14F-4D97-AF65-F5344CB8AC3E}">
        <p14:creationId xmlns:p14="http://schemas.microsoft.com/office/powerpoint/2010/main" val="2415202644"/>
      </p:ext>
    </p:extLst>
  </p:cSld>
  <p:clrMapOvr>
    <a:masterClrMapping/>
  </p:clrMapOvr>
  <p:transition>
    <p:wipe/>
    <p:sndAc>
      <p:endSnd/>
    </p:sndAc>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28600"/>
            <a:ext cx="8229600" cy="1143000"/>
          </a:xfrm>
        </p:spPr>
        <p:txBody>
          <a:bodyPr/>
          <a:lstStyle/>
          <a:p>
            <a:pPr eaLnBrk="1" hangingPunct="1"/>
            <a:r>
              <a:rPr lang="en-US" altLang="en-US" b="1" dirty="0">
                <a:latin typeface="Cambria" panose="02040503050406030204" pitchFamily="18" charset="0"/>
                <a:ea typeface="Cambria" panose="02040503050406030204" pitchFamily="18" charset="0"/>
              </a:rPr>
              <a:t>Obtaining a patent</a:t>
            </a:r>
          </a:p>
        </p:txBody>
      </p:sp>
      <p:sp>
        <p:nvSpPr>
          <p:cNvPr id="35843" name="Rectangle 3"/>
          <p:cNvSpPr>
            <a:spLocks noGrp="1" noChangeArrowheads="1"/>
          </p:cNvSpPr>
          <p:nvPr>
            <p:ph type="body" idx="1"/>
          </p:nvPr>
        </p:nvSpPr>
        <p:spPr>
          <a:xfrm>
            <a:off x="152400" y="1371600"/>
            <a:ext cx="8534400" cy="4525963"/>
          </a:xfrm>
        </p:spPr>
        <p:txBody>
          <a:bodyPr/>
          <a:lstStyle/>
          <a:p>
            <a:pPr algn="just" eaLnBrk="1" hangingPunct="1"/>
            <a:r>
              <a:rPr lang="en-US" altLang="en-US" sz="2800" dirty="0">
                <a:latin typeface="Cambria" panose="02040503050406030204" pitchFamily="18" charset="0"/>
                <a:ea typeface="Cambria" panose="02040503050406030204" pitchFamily="18" charset="0"/>
              </a:rPr>
              <a:t>Information concerning application form and details of fee available at </a:t>
            </a:r>
            <a:r>
              <a:rPr lang="en-US" altLang="en-US" sz="2800" dirty="0">
                <a:latin typeface="Cambria" panose="02040503050406030204" pitchFamily="18" charset="0"/>
                <a:ea typeface="Cambria" panose="02040503050406030204" pitchFamily="18" charset="0"/>
                <a:hlinkClick r:id="rId2"/>
              </a:rPr>
              <a:t>www.ipindia.nic.in</a:t>
            </a:r>
            <a:r>
              <a:rPr lang="en-US" altLang="en-US" sz="2800" dirty="0">
                <a:latin typeface="Cambria" panose="02040503050406030204" pitchFamily="18" charset="0"/>
                <a:ea typeface="Cambria" panose="02040503050406030204" pitchFamily="18" charset="0"/>
              </a:rPr>
              <a:t> </a:t>
            </a:r>
          </a:p>
          <a:p>
            <a:pPr algn="just" eaLnBrk="1" hangingPunct="1"/>
            <a:r>
              <a:rPr lang="en-US" altLang="en-US" sz="2800" dirty="0">
                <a:latin typeface="Cambria" panose="02040503050406030204" pitchFamily="18" charset="0"/>
                <a:ea typeface="Cambria" panose="02040503050406030204" pitchFamily="18" charset="0"/>
              </a:rPr>
              <a:t>Guidelines for applicants also available on this website </a:t>
            </a:r>
          </a:p>
          <a:p>
            <a:pPr eaLnBrk="1" hangingPunct="1"/>
            <a:r>
              <a:rPr lang="en-US" altLang="en-US" sz="2800" dirty="0">
                <a:latin typeface="Cambria" panose="02040503050406030204" pitchFamily="18" charset="0"/>
                <a:ea typeface="Cambria" panose="02040503050406030204" pitchFamily="18" charset="0"/>
              </a:rPr>
              <a:t>File an application for patent</a:t>
            </a:r>
          </a:p>
          <a:p>
            <a:pPr lvl="1" algn="just" eaLnBrk="1" hangingPunct="1"/>
            <a:r>
              <a:rPr lang="en-US" altLang="en-US" sz="2400" dirty="0">
                <a:latin typeface="Cambria" panose="02040503050406030204" pitchFamily="18" charset="0"/>
                <a:ea typeface="Cambria" panose="02040503050406030204" pitchFamily="18" charset="0"/>
              </a:rPr>
              <a:t>With one of the patent offices based on territorial jurisdiction of the place of office or residence of the applicant /agent</a:t>
            </a:r>
          </a:p>
          <a:p>
            <a:pPr lvl="1" algn="just" eaLnBrk="1" hangingPunct="1"/>
            <a:r>
              <a:rPr lang="en-US" altLang="en-US" sz="2400" dirty="0">
                <a:latin typeface="Cambria" panose="02040503050406030204" pitchFamily="18" charset="0"/>
                <a:ea typeface="Cambria" panose="02040503050406030204" pitchFamily="18" charset="0"/>
              </a:rPr>
              <a:t>Pay the required fee</a:t>
            </a:r>
          </a:p>
        </p:txBody>
      </p:sp>
    </p:spTree>
  </p:cSld>
  <p:clrMapOvr>
    <a:masterClrMapping/>
  </p:clrMapOvr>
  <p:transition>
    <p:wipe/>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4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b="1" dirty="0">
                <a:latin typeface="Cambria" panose="02040503050406030204" pitchFamily="18" charset="0"/>
                <a:ea typeface="Cambria" panose="02040503050406030204" pitchFamily="18" charset="0"/>
              </a:rPr>
              <a:t>Law and Regulations</a:t>
            </a:r>
          </a:p>
        </p:txBody>
      </p:sp>
      <p:sp>
        <p:nvSpPr>
          <p:cNvPr id="4099" name="Rectangle 3"/>
          <p:cNvSpPr>
            <a:spLocks noGrp="1" noChangeArrowheads="1"/>
          </p:cNvSpPr>
          <p:nvPr>
            <p:ph type="body" idx="1"/>
          </p:nvPr>
        </p:nvSpPr>
        <p:spPr/>
        <p:txBody>
          <a:bodyPr/>
          <a:lstStyle/>
          <a:p>
            <a:pPr eaLnBrk="1" hangingPunct="1"/>
            <a:r>
              <a:rPr lang="en-US" altLang="en-US" dirty="0">
                <a:latin typeface="Cambria" panose="02040503050406030204" pitchFamily="18" charset="0"/>
                <a:ea typeface="Cambria" panose="02040503050406030204" pitchFamily="18" charset="0"/>
              </a:rPr>
              <a:t>Patents Act, 1970</a:t>
            </a:r>
          </a:p>
          <a:p>
            <a:pPr lvl="1" eaLnBrk="1" hangingPunct="1"/>
            <a:r>
              <a:rPr lang="en-US" altLang="en-US" dirty="0">
                <a:latin typeface="Cambria" panose="02040503050406030204" pitchFamily="18" charset="0"/>
                <a:ea typeface="Cambria" panose="02040503050406030204" pitchFamily="18" charset="0"/>
              </a:rPr>
              <a:t>Amended in </a:t>
            </a:r>
          </a:p>
          <a:p>
            <a:pPr lvl="2" eaLnBrk="1" hangingPunct="1"/>
            <a:r>
              <a:rPr lang="en-US" altLang="en-US" dirty="0">
                <a:latin typeface="Cambria" panose="02040503050406030204" pitchFamily="18" charset="0"/>
                <a:ea typeface="Cambria" panose="02040503050406030204" pitchFamily="18" charset="0"/>
              </a:rPr>
              <a:t>1999</a:t>
            </a:r>
          </a:p>
          <a:p>
            <a:pPr lvl="2" eaLnBrk="1" hangingPunct="1"/>
            <a:r>
              <a:rPr lang="en-US" altLang="en-US" dirty="0">
                <a:latin typeface="Cambria" panose="02040503050406030204" pitchFamily="18" charset="0"/>
                <a:ea typeface="Cambria" panose="02040503050406030204" pitchFamily="18" charset="0"/>
              </a:rPr>
              <a:t>2002</a:t>
            </a:r>
          </a:p>
          <a:p>
            <a:pPr lvl="2" eaLnBrk="1" hangingPunct="1"/>
            <a:r>
              <a:rPr lang="en-US" altLang="en-US" dirty="0">
                <a:latin typeface="Cambria" panose="02040503050406030204" pitchFamily="18" charset="0"/>
                <a:ea typeface="Cambria" panose="02040503050406030204" pitchFamily="18" charset="0"/>
              </a:rPr>
              <a:t>2005</a:t>
            </a:r>
          </a:p>
          <a:p>
            <a:pPr eaLnBrk="1" hangingPunct="1"/>
            <a:r>
              <a:rPr lang="en-US" altLang="en-US" dirty="0">
                <a:latin typeface="Cambria" panose="02040503050406030204" pitchFamily="18" charset="0"/>
                <a:ea typeface="Cambria" panose="02040503050406030204" pitchFamily="18" charset="0"/>
              </a:rPr>
              <a:t>Patents Rules, 2003</a:t>
            </a:r>
          </a:p>
          <a:p>
            <a:pPr lvl="1" eaLnBrk="1" hangingPunct="1"/>
            <a:r>
              <a:rPr lang="en-US" altLang="en-US" dirty="0">
                <a:latin typeface="Cambria" panose="02040503050406030204" pitchFamily="18" charset="0"/>
                <a:ea typeface="Cambria" panose="02040503050406030204" pitchFamily="18" charset="0"/>
              </a:rPr>
              <a:t>Amended in </a:t>
            </a:r>
          </a:p>
          <a:p>
            <a:pPr lvl="2" eaLnBrk="1" hangingPunct="1"/>
            <a:r>
              <a:rPr lang="en-US" altLang="en-US" dirty="0">
                <a:latin typeface="Cambria" panose="02040503050406030204" pitchFamily="18" charset="0"/>
                <a:ea typeface="Cambria" panose="02040503050406030204" pitchFamily="18" charset="0"/>
              </a:rPr>
              <a:t>2005</a:t>
            </a:r>
          </a:p>
          <a:p>
            <a:pPr lvl="2" eaLnBrk="1" hangingPunct="1"/>
            <a:r>
              <a:rPr lang="en-US" altLang="en-US" dirty="0">
                <a:latin typeface="Cambria" panose="02040503050406030204" pitchFamily="18" charset="0"/>
                <a:ea typeface="Cambria" panose="02040503050406030204" pitchFamily="18" charset="0"/>
              </a:rPr>
              <a:t>2006</a:t>
            </a:r>
          </a:p>
        </p:txBody>
      </p:sp>
    </p:spTree>
  </p:cSld>
  <p:clrMapOvr>
    <a:masterClrMapping/>
  </p:clrMapOvr>
  <p:transition>
    <p:wipe/>
    <p:sndAc>
      <p:endSnd/>
    </p:sndAc>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74638"/>
            <a:ext cx="8229600" cy="792162"/>
          </a:xfrm>
        </p:spPr>
        <p:txBody>
          <a:bodyPr/>
          <a:lstStyle/>
          <a:p>
            <a:pPr eaLnBrk="1" hangingPunct="1"/>
            <a:r>
              <a:rPr lang="en-US" altLang="en-US" b="1" dirty="0">
                <a:latin typeface="Cambria" panose="02040503050406030204" pitchFamily="18" charset="0"/>
                <a:ea typeface="Cambria" panose="02040503050406030204" pitchFamily="18" charset="0"/>
              </a:rPr>
              <a:t>Formality Check</a:t>
            </a:r>
          </a:p>
        </p:txBody>
      </p:sp>
      <p:sp>
        <p:nvSpPr>
          <p:cNvPr id="36867" name="Rectangle 3"/>
          <p:cNvSpPr>
            <a:spLocks noGrp="1" noChangeArrowheads="1"/>
          </p:cNvSpPr>
          <p:nvPr>
            <p:ph type="body" idx="1"/>
          </p:nvPr>
        </p:nvSpPr>
        <p:spPr>
          <a:xfrm>
            <a:off x="228600" y="1219200"/>
            <a:ext cx="8458200" cy="4525963"/>
          </a:xfrm>
        </p:spPr>
        <p:txBody>
          <a:bodyPr/>
          <a:lstStyle/>
          <a:p>
            <a:pPr algn="just" eaLnBrk="1" hangingPunct="1">
              <a:lnSpc>
                <a:spcPct val="90000"/>
              </a:lnSpc>
            </a:pPr>
            <a:r>
              <a:rPr lang="en-US" altLang="en-US" dirty="0">
                <a:latin typeface="Cambria" panose="02040503050406030204" pitchFamily="18" charset="0"/>
                <a:ea typeface="Cambria" panose="02040503050406030204" pitchFamily="18" charset="0"/>
              </a:rPr>
              <a:t>An Examiner checks the formal requirements before accepting the application and the fee – this is done immediately</a:t>
            </a:r>
          </a:p>
          <a:p>
            <a:pPr algn="just" eaLnBrk="1" hangingPunct="1">
              <a:lnSpc>
                <a:spcPct val="90000"/>
              </a:lnSpc>
            </a:pPr>
            <a:r>
              <a:rPr lang="en-US" altLang="en-US" dirty="0">
                <a:latin typeface="Cambria" panose="02040503050406030204" pitchFamily="18" charset="0"/>
                <a:ea typeface="Cambria" panose="02040503050406030204" pitchFamily="18" charset="0"/>
              </a:rPr>
              <a:t>Issue of application number and the cash receipt – this is done the same day</a:t>
            </a:r>
          </a:p>
          <a:p>
            <a:pPr algn="just" eaLnBrk="1" hangingPunct="1">
              <a:lnSpc>
                <a:spcPct val="90000"/>
              </a:lnSpc>
            </a:pPr>
            <a:r>
              <a:rPr lang="en-US" altLang="en-US" dirty="0">
                <a:latin typeface="Cambria" panose="02040503050406030204" pitchFamily="18" charset="0"/>
                <a:ea typeface="Cambria" panose="02040503050406030204" pitchFamily="18" charset="0"/>
              </a:rPr>
              <a:t>In case of receipt of application by post, cash receipt, application number is sent by post within 2-3 days</a:t>
            </a:r>
          </a:p>
        </p:txBody>
      </p:sp>
    </p:spTree>
  </p:cSld>
  <p:clrMapOvr>
    <a:masterClrMapping/>
  </p:clrMapOvr>
  <p:transition>
    <p:wipe/>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4638"/>
            <a:ext cx="8229600" cy="792162"/>
          </a:xfrm>
        </p:spPr>
        <p:txBody>
          <a:bodyPr/>
          <a:lstStyle/>
          <a:p>
            <a:pPr eaLnBrk="1" hangingPunct="1"/>
            <a:r>
              <a:rPr lang="en-US" altLang="en-US" b="1" dirty="0">
                <a:latin typeface="Cambria" panose="02040503050406030204" pitchFamily="18" charset="0"/>
                <a:ea typeface="Cambria" panose="02040503050406030204" pitchFamily="18" charset="0"/>
              </a:rPr>
              <a:t>Publication</a:t>
            </a:r>
          </a:p>
        </p:txBody>
      </p:sp>
      <p:sp>
        <p:nvSpPr>
          <p:cNvPr id="37891" name="Rectangle 3"/>
          <p:cNvSpPr>
            <a:spLocks noGrp="1" noChangeArrowheads="1"/>
          </p:cNvSpPr>
          <p:nvPr>
            <p:ph type="body" idx="1"/>
          </p:nvPr>
        </p:nvSpPr>
        <p:spPr>
          <a:xfrm>
            <a:off x="304800" y="1371600"/>
            <a:ext cx="8534400" cy="4525963"/>
          </a:xfrm>
        </p:spPr>
        <p:txBody>
          <a:bodyPr/>
          <a:lstStyle/>
          <a:p>
            <a:pPr eaLnBrk="1" hangingPunct="1"/>
            <a:r>
              <a:rPr lang="en-US" altLang="en-US" sz="2800" dirty="0">
                <a:latin typeface="Cambria" panose="02040503050406030204" pitchFamily="18" charset="0"/>
                <a:ea typeface="Cambria" panose="02040503050406030204" pitchFamily="18" charset="0"/>
              </a:rPr>
              <a:t>Application is kept secret for a period of 18 months from the date of filing.</a:t>
            </a:r>
          </a:p>
          <a:p>
            <a:pPr eaLnBrk="1" hangingPunct="1"/>
            <a:r>
              <a:rPr lang="en-US" altLang="en-US" sz="2800" dirty="0">
                <a:latin typeface="Cambria" panose="02040503050406030204" pitchFamily="18" charset="0"/>
                <a:ea typeface="Cambria" panose="02040503050406030204" pitchFamily="18" charset="0"/>
              </a:rPr>
              <a:t>In 19</a:t>
            </a:r>
            <a:r>
              <a:rPr lang="en-US" altLang="en-US" sz="2800" baseline="30000" dirty="0">
                <a:latin typeface="Cambria" panose="02040503050406030204" pitchFamily="18" charset="0"/>
                <a:ea typeface="Cambria" panose="02040503050406030204" pitchFamily="18" charset="0"/>
              </a:rPr>
              <a:t>th</a:t>
            </a:r>
            <a:r>
              <a:rPr lang="en-US" altLang="en-US" sz="2800" dirty="0">
                <a:latin typeface="Cambria" panose="02040503050406030204" pitchFamily="18" charset="0"/>
                <a:ea typeface="Cambria" panose="02040503050406030204" pitchFamily="18" charset="0"/>
              </a:rPr>
              <a:t> month, the application is published in the official journal – this journal is made available on the website weekly</a:t>
            </a:r>
          </a:p>
          <a:p>
            <a:pPr eaLnBrk="1" hangingPunct="1"/>
            <a:r>
              <a:rPr lang="en-US" altLang="en-US" sz="2800" dirty="0">
                <a:latin typeface="Cambria" panose="02040503050406030204" pitchFamily="18" charset="0"/>
                <a:ea typeface="Cambria" panose="02040503050406030204" pitchFamily="18" charset="0"/>
              </a:rPr>
              <a:t>Applicant has an option to get his application published before 18 months also</a:t>
            </a:r>
          </a:p>
          <a:p>
            <a:pPr eaLnBrk="1" hangingPunct="1"/>
            <a:r>
              <a:rPr lang="en-US" altLang="en-US" sz="2800" dirty="0">
                <a:latin typeface="Cambria" panose="02040503050406030204" pitchFamily="18" charset="0"/>
                <a:ea typeface="Cambria" panose="02040503050406030204" pitchFamily="18" charset="0"/>
              </a:rPr>
              <a:t>In that case, application is published within one month of the request</a:t>
            </a:r>
          </a:p>
          <a:p>
            <a:pPr eaLnBrk="1" hangingPunct="1"/>
            <a:endParaRPr lang="en-US" altLang="en-US" sz="2800" dirty="0">
              <a:latin typeface="Cambria" panose="02040503050406030204" pitchFamily="18" charset="0"/>
              <a:ea typeface="Cambria" panose="02040503050406030204" pitchFamily="18" charset="0"/>
            </a:endParaRPr>
          </a:p>
        </p:txBody>
      </p:sp>
    </p:spTree>
  </p:cSld>
  <p:clrMapOvr>
    <a:masterClrMapping/>
  </p:clrMapOvr>
  <p:transition>
    <p:wipe/>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274638"/>
            <a:ext cx="8229600" cy="715962"/>
          </a:xfrm>
        </p:spPr>
        <p:txBody>
          <a:bodyPr/>
          <a:lstStyle/>
          <a:p>
            <a:pPr eaLnBrk="1" hangingPunct="1"/>
            <a:r>
              <a:rPr lang="en-US" altLang="en-US" b="1" dirty="0">
                <a:latin typeface="Cambria" panose="02040503050406030204" pitchFamily="18" charset="0"/>
                <a:ea typeface="Cambria" panose="02040503050406030204" pitchFamily="18" charset="0"/>
              </a:rPr>
              <a:t>Request for Examination</a:t>
            </a:r>
          </a:p>
        </p:txBody>
      </p:sp>
      <p:sp>
        <p:nvSpPr>
          <p:cNvPr id="38915" name="Rectangle 3"/>
          <p:cNvSpPr>
            <a:spLocks noGrp="1" noChangeArrowheads="1"/>
          </p:cNvSpPr>
          <p:nvPr>
            <p:ph type="body" idx="1"/>
          </p:nvPr>
        </p:nvSpPr>
        <p:spPr>
          <a:xfrm>
            <a:off x="457200" y="1371600"/>
            <a:ext cx="8229600" cy="3505200"/>
          </a:xfrm>
        </p:spPr>
        <p:txBody>
          <a:bodyPr/>
          <a:lstStyle/>
          <a:p>
            <a:pPr algn="just" eaLnBrk="1" hangingPunct="1"/>
            <a:r>
              <a:rPr lang="en-US" altLang="en-US" dirty="0"/>
              <a:t>Application is examined on request.</a:t>
            </a:r>
          </a:p>
          <a:p>
            <a:pPr algn="just" eaLnBrk="1" hangingPunct="1"/>
            <a:r>
              <a:rPr lang="en-US" altLang="en-US" dirty="0"/>
              <a:t>Request for examination can be made either by the applicant or by a third party.</a:t>
            </a:r>
          </a:p>
          <a:p>
            <a:pPr algn="just" eaLnBrk="1" hangingPunct="1"/>
            <a:r>
              <a:rPr lang="en-US" altLang="en-US" dirty="0"/>
              <a:t>A period of 48 months, from the date of filing, is available for making request for examination.</a:t>
            </a:r>
          </a:p>
        </p:txBody>
      </p:sp>
    </p:spTree>
  </p:cSld>
  <p:clrMapOvr>
    <a:masterClrMapping/>
  </p:clrMapOvr>
  <p:transition>
    <p:wipe/>
    <p:sndAc>
      <p:endSnd/>
    </p:sndAc>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4638"/>
            <a:ext cx="8229600" cy="715962"/>
          </a:xfrm>
        </p:spPr>
        <p:txBody>
          <a:bodyPr/>
          <a:lstStyle/>
          <a:p>
            <a:pPr eaLnBrk="1" hangingPunct="1"/>
            <a:r>
              <a:rPr lang="en-US" altLang="en-US" b="1">
                <a:latin typeface="Cambria" panose="02040503050406030204" pitchFamily="18" charset="0"/>
                <a:ea typeface="Cambria" panose="02040503050406030204" pitchFamily="18" charset="0"/>
              </a:rPr>
              <a:t>Examination</a:t>
            </a:r>
          </a:p>
        </p:txBody>
      </p:sp>
      <p:sp>
        <p:nvSpPr>
          <p:cNvPr id="39939" name="Rectangle 3"/>
          <p:cNvSpPr>
            <a:spLocks noGrp="1" noChangeArrowheads="1"/>
          </p:cNvSpPr>
          <p:nvPr>
            <p:ph type="body" idx="1"/>
          </p:nvPr>
        </p:nvSpPr>
        <p:spPr>
          <a:xfrm>
            <a:off x="457200" y="1143000"/>
            <a:ext cx="8229600" cy="4525963"/>
          </a:xfrm>
        </p:spPr>
        <p:txBody>
          <a:bodyPr/>
          <a:lstStyle/>
          <a:p>
            <a:pPr algn="just" eaLnBrk="1" hangingPunct="1"/>
            <a:r>
              <a:rPr lang="en-US" altLang="en-US" dirty="0">
                <a:latin typeface="Cambria" panose="02040503050406030204" pitchFamily="18" charset="0"/>
                <a:ea typeface="Cambria" panose="02040503050406030204" pitchFamily="18" charset="0"/>
              </a:rPr>
              <a:t>Application is sent to an Examiner within 1 month from the date of request for examination.</a:t>
            </a:r>
          </a:p>
          <a:p>
            <a:pPr algn="just" eaLnBrk="1" hangingPunct="1"/>
            <a:r>
              <a:rPr lang="en-US" altLang="en-US" dirty="0">
                <a:latin typeface="Cambria" panose="02040503050406030204" pitchFamily="18" charset="0"/>
                <a:ea typeface="Cambria" panose="02040503050406030204" pitchFamily="18" charset="0"/>
              </a:rPr>
              <a:t>Examiner undertakes examination w.r.t.</a:t>
            </a:r>
          </a:p>
          <a:p>
            <a:pPr lvl="1" algn="just" eaLnBrk="1" hangingPunct="1"/>
            <a:r>
              <a:rPr lang="en-US" altLang="en-US" dirty="0">
                <a:latin typeface="Cambria" panose="02040503050406030204" pitchFamily="18" charset="0"/>
                <a:ea typeface="Cambria" panose="02040503050406030204" pitchFamily="18" charset="0"/>
              </a:rPr>
              <a:t>whether the claimed invention is not prohibited for grant of patent </a:t>
            </a:r>
          </a:p>
          <a:p>
            <a:pPr lvl="1" algn="just" eaLnBrk="1" hangingPunct="1"/>
            <a:r>
              <a:rPr lang="en-US" altLang="en-US" dirty="0">
                <a:latin typeface="Cambria" panose="02040503050406030204" pitchFamily="18" charset="0"/>
                <a:ea typeface="Cambria" panose="02040503050406030204" pitchFamily="18" charset="0"/>
              </a:rPr>
              <a:t>whether the invention meets the criteria of patentability</a:t>
            </a:r>
          </a:p>
          <a:p>
            <a:pPr lvl="1" algn="just" eaLnBrk="1" hangingPunct="1">
              <a:buFontTx/>
              <a:buNone/>
            </a:pPr>
            <a:endParaRPr lang="en-US" altLang="en-US" dirty="0">
              <a:latin typeface="Cambria" panose="02040503050406030204" pitchFamily="18" charset="0"/>
              <a:ea typeface="Cambria" panose="02040503050406030204" pitchFamily="18" charset="0"/>
            </a:endParaRPr>
          </a:p>
        </p:txBody>
      </p:sp>
    </p:spTree>
  </p:cSld>
  <p:clrMapOvr>
    <a:masterClrMapping/>
  </p:clrMapOvr>
  <p:transition>
    <p:wipe/>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229600" cy="639762"/>
          </a:xfrm>
        </p:spPr>
        <p:txBody>
          <a:bodyPr/>
          <a:lstStyle/>
          <a:p>
            <a:pPr eaLnBrk="1" hangingPunct="1"/>
            <a:r>
              <a:rPr lang="en-US" altLang="en-US" b="1" dirty="0">
                <a:latin typeface="Cambria" panose="02040503050406030204" pitchFamily="18" charset="0"/>
                <a:ea typeface="Cambria" panose="02040503050406030204" pitchFamily="18" charset="0"/>
              </a:rPr>
              <a:t>Issue of FER</a:t>
            </a:r>
          </a:p>
        </p:txBody>
      </p:sp>
      <p:sp>
        <p:nvSpPr>
          <p:cNvPr id="40963" name="Rectangle 3"/>
          <p:cNvSpPr>
            <a:spLocks noGrp="1" noChangeArrowheads="1"/>
          </p:cNvSpPr>
          <p:nvPr>
            <p:ph type="body" idx="1"/>
          </p:nvPr>
        </p:nvSpPr>
        <p:spPr>
          <a:xfrm>
            <a:off x="190500" y="1371600"/>
            <a:ext cx="8763000" cy="4525963"/>
          </a:xfrm>
        </p:spPr>
        <p:txBody>
          <a:bodyPr/>
          <a:lstStyle/>
          <a:p>
            <a:pPr algn="just" eaLnBrk="1" hangingPunct="1"/>
            <a:r>
              <a:rPr lang="en-US" altLang="en-US" dirty="0">
                <a:latin typeface="Cambria" panose="02040503050406030204" pitchFamily="18" charset="0"/>
                <a:ea typeface="Cambria" panose="02040503050406030204" pitchFamily="18" charset="0"/>
              </a:rPr>
              <a:t>A period of 1 to 3 months is available to Examiner to submit the report to the Controller.</a:t>
            </a:r>
          </a:p>
          <a:p>
            <a:pPr algn="just" eaLnBrk="1" hangingPunct="1"/>
            <a:r>
              <a:rPr lang="en-US" altLang="en-US" dirty="0">
                <a:latin typeface="Cambria" panose="02040503050406030204" pitchFamily="18" charset="0"/>
                <a:ea typeface="Cambria" panose="02040503050406030204" pitchFamily="18" charset="0"/>
              </a:rPr>
              <a:t>1 month’s time available to Controller to vet  the Examiner’s report </a:t>
            </a:r>
          </a:p>
          <a:p>
            <a:pPr algn="just" eaLnBrk="1" hangingPunct="1"/>
            <a:r>
              <a:rPr lang="en-US" altLang="en-US" dirty="0">
                <a:latin typeface="Cambria" panose="02040503050406030204" pitchFamily="18" charset="0"/>
                <a:ea typeface="Cambria" panose="02040503050406030204" pitchFamily="18" charset="0"/>
              </a:rPr>
              <a:t>First Examination Report (FER) containing gist of the objections is issued within 6 months from the date of filing of request</a:t>
            </a:r>
          </a:p>
        </p:txBody>
      </p:sp>
    </p:spTree>
  </p:cSld>
  <p:clrMapOvr>
    <a:masterClrMapping/>
  </p:clrMapOvr>
  <p:transition>
    <p:wipe/>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274638"/>
            <a:ext cx="8229600" cy="868362"/>
          </a:xfrm>
        </p:spPr>
        <p:txBody>
          <a:bodyPr/>
          <a:lstStyle/>
          <a:p>
            <a:pPr eaLnBrk="1" hangingPunct="1"/>
            <a:r>
              <a:rPr lang="en-US" altLang="en-US" b="1" dirty="0">
                <a:latin typeface="Cambria" panose="02040503050406030204" pitchFamily="18" charset="0"/>
                <a:ea typeface="Cambria" panose="02040503050406030204" pitchFamily="18" charset="0"/>
              </a:rPr>
              <a:t>Response from the Applicant</a:t>
            </a:r>
          </a:p>
        </p:txBody>
      </p:sp>
      <p:sp>
        <p:nvSpPr>
          <p:cNvPr id="41987" name="Rectangle 3"/>
          <p:cNvSpPr>
            <a:spLocks noGrp="1" noChangeArrowheads="1"/>
          </p:cNvSpPr>
          <p:nvPr>
            <p:ph type="body" idx="1"/>
          </p:nvPr>
        </p:nvSpPr>
        <p:spPr>
          <a:xfrm>
            <a:off x="152400" y="1600200"/>
            <a:ext cx="8686800" cy="4525963"/>
          </a:xfrm>
        </p:spPr>
        <p:txBody>
          <a:bodyPr/>
          <a:lstStyle/>
          <a:p>
            <a:pPr algn="just" eaLnBrk="1" hangingPunct="1"/>
            <a:r>
              <a:rPr lang="en-US" altLang="en-US" dirty="0">
                <a:latin typeface="Cambria" panose="02040503050406030204" pitchFamily="18" charset="0"/>
                <a:ea typeface="Cambria" panose="02040503050406030204" pitchFamily="18" charset="0"/>
              </a:rPr>
              <a:t>12 months’ time, from the date of issue of FER, is available to the applicant to meet the objections </a:t>
            </a:r>
          </a:p>
          <a:p>
            <a:pPr algn="just" eaLnBrk="1" hangingPunct="1">
              <a:buFontTx/>
              <a:buNone/>
            </a:pPr>
            <a:endParaRPr lang="en-US" altLang="en-US" dirty="0">
              <a:latin typeface="Cambria" panose="02040503050406030204" pitchFamily="18" charset="0"/>
              <a:ea typeface="Cambria" panose="02040503050406030204" pitchFamily="18" charset="0"/>
            </a:endParaRPr>
          </a:p>
          <a:p>
            <a:pPr algn="just" eaLnBrk="1" hangingPunct="1"/>
            <a:r>
              <a:rPr lang="en-US" altLang="en-US" dirty="0">
                <a:latin typeface="Cambria" panose="02040503050406030204" pitchFamily="18" charset="0"/>
                <a:ea typeface="Cambria" panose="02040503050406030204" pitchFamily="18" charset="0"/>
              </a:rPr>
              <a:t>If objections are met, grant of patent is approved by the Controller – within a period of 1 month</a:t>
            </a:r>
          </a:p>
          <a:p>
            <a:pPr algn="just" eaLnBrk="1" hangingPunct="1"/>
            <a:endParaRPr lang="en-US" altLang="en-US" dirty="0">
              <a:latin typeface="Cambria" panose="02040503050406030204" pitchFamily="18" charset="0"/>
              <a:ea typeface="Cambria" panose="02040503050406030204" pitchFamily="18" charset="0"/>
            </a:endParaRPr>
          </a:p>
        </p:txBody>
      </p:sp>
    </p:spTree>
  </p:cSld>
  <p:clrMapOvr>
    <a:masterClrMapping/>
  </p:clrMapOvr>
  <p:transition>
    <p:wipe/>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228600" y="609600"/>
            <a:ext cx="8686800" cy="4525963"/>
          </a:xfrm>
        </p:spPr>
        <p:txBody>
          <a:bodyPr/>
          <a:lstStyle/>
          <a:p>
            <a:pPr marL="0" indent="0" algn="just" eaLnBrk="1" hangingPunct="1">
              <a:buNone/>
            </a:pPr>
            <a:r>
              <a:rPr lang="en-US" altLang="en-US" dirty="0">
                <a:latin typeface="Cambria" panose="02040503050406030204" pitchFamily="18" charset="0"/>
                <a:ea typeface="Cambria" panose="02040503050406030204" pitchFamily="18" charset="0"/>
              </a:rPr>
              <a:t>What is the second step after the Patent application is filed and submitted to the patent office:</a:t>
            </a:r>
          </a:p>
          <a:p>
            <a:pPr marL="514350" indent="-514350" algn="just" eaLnBrk="1" hangingPunct="1">
              <a:buAutoNum type="alphaLcParenR"/>
            </a:pPr>
            <a:r>
              <a:rPr lang="en-US" altLang="en-US" dirty="0">
                <a:latin typeface="Cambria" panose="02040503050406030204" pitchFamily="18" charset="0"/>
                <a:ea typeface="Cambria" panose="02040503050406030204" pitchFamily="18" charset="0"/>
              </a:rPr>
              <a:t>Publication</a:t>
            </a:r>
          </a:p>
          <a:p>
            <a:pPr marL="514350" indent="-514350" algn="just" eaLnBrk="1" hangingPunct="1">
              <a:buAutoNum type="alphaLcParenR"/>
            </a:pPr>
            <a:r>
              <a:rPr lang="en-US" altLang="en-US" dirty="0">
                <a:latin typeface="Cambria" panose="02040503050406030204" pitchFamily="18" charset="0"/>
                <a:ea typeface="Cambria" panose="02040503050406030204" pitchFamily="18" charset="0"/>
              </a:rPr>
              <a:t>Request for examination</a:t>
            </a:r>
          </a:p>
          <a:p>
            <a:pPr marL="514350" indent="-514350" algn="just" eaLnBrk="1" hangingPunct="1">
              <a:buAutoNum type="alphaLcParenR"/>
            </a:pPr>
            <a:r>
              <a:rPr lang="en-US" altLang="en-US" dirty="0">
                <a:latin typeface="Cambria" panose="02040503050406030204" pitchFamily="18" charset="0"/>
                <a:ea typeface="Cambria" panose="02040503050406030204" pitchFamily="18" charset="0"/>
              </a:rPr>
              <a:t>FER</a:t>
            </a:r>
          </a:p>
          <a:p>
            <a:pPr marL="514350" indent="-514350" algn="just" eaLnBrk="1" hangingPunct="1">
              <a:buAutoNum type="alphaLcParenR"/>
            </a:pPr>
            <a:r>
              <a:rPr lang="en-US" altLang="en-US" dirty="0">
                <a:latin typeface="Cambria" panose="02040503050406030204" pitchFamily="18" charset="0"/>
                <a:ea typeface="Cambria" panose="02040503050406030204" pitchFamily="18" charset="0"/>
              </a:rPr>
              <a:t>Opposition</a:t>
            </a:r>
          </a:p>
          <a:p>
            <a:pPr marL="514350" indent="-514350" algn="just" eaLnBrk="1" hangingPunct="1">
              <a:buAutoNum type="alphaLcParenR"/>
            </a:pPr>
            <a:endParaRPr lang="en-US" alt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7726182"/>
      </p:ext>
    </p:extLst>
  </p:cSld>
  <p:clrMapOvr>
    <a:masterClrMapping/>
  </p:clrMapOvr>
  <p:transition>
    <p:wipe/>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74638"/>
            <a:ext cx="8229600" cy="792162"/>
          </a:xfrm>
        </p:spPr>
        <p:txBody>
          <a:bodyPr/>
          <a:lstStyle/>
          <a:p>
            <a:pPr eaLnBrk="1" hangingPunct="1"/>
            <a:r>
              <a:rPr lang="en-US" altLang="en-US" b="1" dirty="0">
                <a:latin typeface="Cambria" panose="02040503050406030204" pitchFamily="18" charset="0"/>
                <a:ea typeface="Cambria" panose="02040503050406030204" pitchFamily="18" charset="0"/>
              </a:rPr>
              <a:t>Pre-grant Opposition</a:t>
            </a:r>
          </a:p>
        </p:txBody>
      </p:sp>
      <p:sp>
        <p:nvSpPr>
          <p:cNvPr id="43011" name="Rectangle 3"/>
          <p:cNvSpPr>
            <a:spLocks noGrp="1" noChangeArrowheads="1"/>
          </p:cNvSpPr>
          <p:nvPr>
            <p:ph type="body" idx="1"/>
          </p:nvPr>
        </p:nvSpPr>
        <p:spPr>
          <a:xfrm>
            <a:off x="457200" y="1600201"/>
            <a:ext cx="8229600" cy="2743200"/>
          </a:xfrm>
        </p:spPr>
        <p:txBody>
          <a:bodyPr/>
          <a:lstStyle/>
          <a:p>
            <a:pPr algn="just" eaLnBrk="1" hangingPunct="1"/>
            <a:r>
              <a:rPr lang="en-US" altLang="en-US" dirty="0">
                <a:latin typeface="Cambria" panose="02040503050406030204" pitchFamily="18" charset="0"/>
                <a:ea typeface="Cambria" panose="02040503050406030204" pitchFamily="18" charset="0"/>
              </a:rPr>
              <a:t>After publication, an opposition can be filed within a period of 6 months</a:t>
            </a:r>
          </a:p>
          <a:p>
            <a:pPr algn="just" eaLnBrk="1" hangingPunct="1"/>
            <a:r>
              <a:rPr lang="en-US" altLang="en-US" dirty="0">
                <a:latin typeface="Cambria" panose="02040503050406030204" pitchFamily="18" charset="0"/>
                <a:ea typeface="Cambria" panose="02040503050406030204" pitchFamily="18" charset="0"/>
              </a:rPr>
              <a:t>Opportunity of hearing the opponent is also available.</a:t>
            </a:r>
          </a:p>
        </p:txBody>
      </p:sp>
    </p:spTree>
  </p:cSld>
  <p:clrMapOvr>
    <a:masterClrMapping/>
  </p:clrMapOvr>
  <p:transition>
    <p:wipe/>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28600"/>
            <a:ext cx="8229600" cy="1477962"/>
          </a:xfrm>
        </p:spPr>
        <p:txBody>
          <a:bodyPr/>
          <a:lstStyle/>
          <a:p>
            <a:pPr eaLnBrk="1" hangingPunct="1"/>
            <a:r>
              <a:rPr lang="en-US" altLang="en-US" sz="4000" b="1" dirty="0">
                <a:latin typeface="Cambria" panose="02040503050406030204" pitchFamily="18" charset="0"/>
                <a:ea typeface="Cambria" panose="02040503050406030204" pitchFamily="18" charset="0"/>
              </a:rPr>
              <a:t>Examination of </a:t>
            </a:r>
            <a:br>
              <a:rPr lang="en-US" altLang="en-US" sz="4000" b="1" dirty="0">
                <a:latin typeface="Cambria" panose="02040503050406030204" pitchFamily="18" charset="0"/>
                <a:ea typeface="Cambria" panose="02040503050406030204" pitchFamily="18" charset="0"/>
              </a:rPr>
            </a:br>
            <a:r>
              <a:rPr lang="en-US" altLang="en-US" sz="4000" b="1" dirty="0">
                <a:latin typeface="Cambria" panose="02040503050406030204" pitchFamily="18" charset="0"/>
                <a:ea typeface="Cambria" panose="02040503050406030204" pitchFamily="18" charset="0"/>
              </a:rPr>
              <a:t>Pre-grant Opposition</a:t>
            </a:r>
          </a:p>
        </p:txBody>
      </p:sp>
      <p:sp>
        <p:nvSpPr>
          <p:cNvPr id="44035" name="Rectangle 3"/>
          <p:cNvSpPr>
            <a:spLocks noGrp="1" noChangeArrowheads="1"/>
          </p:cNvSpPr>
          <p:nvPr>
            <p:ph type="body" idx="1"/>
          </p:nvPr>
        </p:nvSpPr>
        <p:spPr>
          <a:xfrm>
            <a:off x="152400" y="2057400"/>
            <a:ext cx="8610600" cy="2941638"/>
          </a:xfrm>
        </p:spPr>
        <p:txBody>
          <a:bodyPr/>
          <a:lstStyle/>
          <a:p>
            <a:pPr algn="just" eaLnBrk="1" hangingPunct="1"/>
            <a:r>
              <a:rPr lang="en-US" altLang="en-US" dirty="0">
                <a:latin typeface="Cambria" panose="02040503050406030204" pitchFamily="18" charset="0"/>
                <a:ea typeface="Cambria" panose="02040503050406030204" pitchFamily="18" charset="0"/>
              </a:rPr>
              <a:t>Opposition (documents) is sent to the applicant </a:t>
            </a:r>
          </a:p>
          <a:p>
            <a:pPr algn="just" eaLnBrk="1" hangingPunct="1">
              <a:buFontTx/>
              <a:buNone/>
            </a:pPr>
            <a:endParaRPr lang="en-US" altLang="en-US" dirty="0">
              <a:latin typeface="Cambria" panose="02040503050406030204" pitchFamily="18" charset="0"/>
              <a:ea typeface="Cambria" panose="02040503050406030204" pitchFamily="18" charset="0"/>
            </a:endParaRPr>
          </a:p>
          <a:p>
            <a:pPr algn="just" eaLnBrk="1" hangingPunct="1"/>
            <a:r>
              <a:rPr lang="en-US" altLang="en-US" dirty="0">
                <a:latin typeface="Cambria" panose="02040503050406030204" pitchFamily="18" charset="0"/>
                <a:ea typeface="Cambria" panose="02040503050406030204" pitchFamily="18" charset="0"/>
              </a:rPr>
              <a:t>A period of 3 months is allowed for receipt of response.</a:t>
            </a:r>
          </a:p>
        </p:txBody>
      </p:sp>
    </p:spTree>
  </p:cSld>
  <p:clrMapOvr>
    <a:masterClrMapping/>
  </p:clrMapOvr>
  <p:transition>
    <p:wipe/>
    <p:sndAc>
      <p:endSnd/>
    </p:sndAc>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sz="4000" b="1" dirty="0">
                <a:latin typeface="Cambria" panose="02040503050406030204" pitchFamily="18" charset="0"/>
                <a:ea typeface="Cambria" panose="02040503050406030204" pitchFamily="18" charset="0"/>
              </a:rPr>
              <a:t>Consideration of </a:t>
            </a:r>
            <a:br>
              <a:rPr lang="en-US" altLang="en-US" sz="4000" b="1" dirty="0">
                <a:latin typeface="Cambria" panose="02040503050406030204" pitchFamily="18" charset="0"/>
                <a:ea typeface="Cambria" panose="02040503050406030204" pitchFamily="18" charset="0"/>
              </a:rPr>
            </a:br>
            <a:r>
              <a:rPr lang="en-US" altLang="en-US" sz="4000" b="1" dirty="0">
                <a:latin typeface="Cambria" panose="02040503050406030204" pitchFamily="18" charset="0"/>
                <a:ea typeface="Cambria" panose="02040503050406030204" pitchFamily="18" charset="0"/>
              </a:rPr>
              <a:t>Pre-grant Opposition</a:t>
            </a:r>
          </a:p>
        </p:txBody>
      </p:sp>
      <p:sp>
        <p:nvSpPr>
          <p:cNvPr id="45059" name="Rectangle 3"/>
          <p:cNvSpPr>
            <a:spLocks noGrp="1" noChangeArrowheads="1"/>
          </p:cNvSpPr>
          <p:nvPr>
            <p:ph type="body" idx="1"/>
          </p:nvPr>
        </p:nvSpPr>
        <p:spPr>
          <a:xfrm>
            <a:off x="152400" y="1722437"/>
            <a:ext cx="8839200" cy="4525963"/>
          </a:xfrm>
        </p:spPr>
        <p:txBody>
          <a:bodyPr/>
          <a:lstStyle/>
          <a:p>
            <a:pPr algn="just" eaLnBrk="1" hangingPunct="1">
              <a:lnSpc>
                <a:spcPct val="90000"/>
              </a:lnSpc>
            </a:pPr>
            <a:r>
              <a:rPr lang="en-US" altLang="en-US" dirty="0">
                <a:latin typeface="Cambria" panose="02040503050406030204" pitchFamily="18" charset="0"/>
                <a:ea typeface="Cambria" panose="02040503050406030204" pitchFamily="18" charset="0"/>
              </a:rPr>
              <a:t>After examining the opposition and the submissions made during the hearing, Controller may </a:t>
            </a:r>
          </a:p>
          <a:p>
            <a:pPr lvl="1" algn="just" eaLnBrk="1" hangingPunct="1">
              <a:lnSpc>
                <a:spcPct val="90000"/>
              </a:lnSpc>
            </a:pPr>
            <a:r>
              <a:rPr lang="en-US" altLang="en-US" dirty="0">
                <a:latin typeface="Cambria" panose="02040503050406030204" pitchFamily="18" charset="0"/>
                <a:ea typeface="Cambria" panose="02040503050406030204" pitchFamily="18" charset="0"/>
              </a:rPr>
              <a:t>Either reject the opposition and grant the patent </a:t>
            </a:r>
          </a:p>
          <a:p>
            <a:pPr lvl="1" algn="just" eaLnBrk="1" hangingPunct="1">
              <a:lnSpc>
                <a:spcPct val="90000"/>
              </a:lnSpc>
            </a:pPr>
            <a:r>
              <a:rPr lang="en-US" altLang="en-US" dirty="0">
                <a:latin typeface="Cambria" panose="02040503050406030204" pitchFamily="18" charset="0"/>
                <a:ea typeface="Cambria" panose="02040503050406030204" pitchFamily="18" charset="0"/>
              </a:rPr>
              <a:t>Or accept the opposition and modify/reject  the patent application </a:t>
            </a:r>
          </a:p>
          <a:p>
            <a:pPr algn="just" eaLnBrk="1" hangingPunct="1">
              <a:lnSpc>
                <a:spcPct val="90000"/>
              </a:lnSpc>
            </a:pPr>
            <a:r>
              <a:rPr lang="en-US" altLang="en-US" dirty="0">
                <a:latin typeface="Cambria" panose="02040503050406030204" pitchFamily="18" charset="0"/>
                <a:ea typeface="Cambria" panose="02040503050406030204" pitchFamily="18" charset="0"/>
              </a:rPr>
              <a:t>This is to be done within a period of 1 month from the date of completion of opposition proceedings</a:t>
            </a:r>
          </a:p>
          <a:p>
            <a:pPr algn="just" eaLnBrk="1" hangingPunct="1">
              <a:lnSpc>
                <a:spcPct val="90000"/>
              </a:lnSpc>
            </a:pPr>
            <a:endParaRPr lang="en-US" altLang="en-US" dirty="0">
              <a:latin typeface="Cambria" panose="02040503050406030204" pitchFamily="18" charset="0"/>
              <a:ea typeface="Cambria" panose="02040503050406030204" pitchFamily="18" charset="0"/>
            </a:endParaRPr>
          </a:p>
        </p:txBody>
      </p:sp>
    </p:spTree>
  </p:cSld>
  <p:clrMapOvr>
    <a:masterClrMapping/>
  </p:clrMapOvr>
  <p:transition>
    <p:wipe/>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E19B55-75A8-4431-BF8D-CC5DCE957E41}" type="slidenum">
              <a:rPr lang="en-AU" altLang="en-US"/>
              <a:pPr eaLnBrk="1" hangingPunct="1"/>
              <a:t>5</a:t>
            </a:fld>
            <a:endParaRPr lang="en-AU" altLang="en-US"/>
          </a:p>
        </p:txBody>
      </p:sp>
      <p:sp>
        <p:nvSpPr>
          <p:cNvPr id="5123" name="Rectangle 2"/>
          <p:cNvSpPr>
            <a:spLocks noGrp="1" noChangeArrowheads="1"/>
          </p:cNvSpPr>
          <p:nvPr>
            <p:ph type="title"/>
          </p:nvPr>
        </p:nvSpPr>
        <p:spPr>
          <a:xfrm>
            <a:off x="685800" y="304800"/>
            <a:ext cx="7793037" cy="635000"/>
          </a:xfrm>
          <a:noFill/>
        </p:spPr>
        <p:txBody>
          <a:bodyPr/>
          <a:lstStyle/>
          <a:p>
            <a:r>
              <a:rPr lang="en-US" altLang="en-US" b="1" dirty="0">
                <a:solidFill>
                  <a:srgbClr val="993300"/>
                </a:solidFill>
                <a:latin typeface="Cambria" panose="02040503050406030204" pitchFamily="18" charset="0"/>
                <a:ea typeface="Cambria" panose="02040503050406030204" pitchFamily="18" charset="0"/>
              </a:rPr>
              <a:t>Patent Law - Salient Features</a:t>
            </a:r>
            <a:endParaRPr lang="en-AU" altLang="en-US" b="1" dirty="0">
              <a:solidFill>
                <a:srgbClr val="993300"/>
              </a:solidFill>
              <a:latin typeface="Cambria" panose="02040503050406030204" pitchFamily="18" charset="0"/>
              <a:ea typeface="Cambria" panose="02040503050406030204" pitchFamily="18" charset="0"/>
            </a:endParaRPr>
          </a:p>
        </p:txBody>
      </p:sp>
      <p:sp>
        <p:nvSpPr>
          <p:cNvPr id="5124" name="Rectangle 3"/>
          <p:cNvSpPr>
            <a:spLocks noGrp="1" noChangeArrowheads="1"/>
          </p:cNvSpPr>
          <p:nvPr>
            <p:ph type="body" idx="1"/>
          </p:nvPr>
        </p:nvSpPr>
        <p:spPr>
          <a:xfrm>
            <a:off x="162718" y="1230312"/>
            <a:ext cx="8839200" cy="4103688"/>
          </a:xfrm>
          <a:noFill/>
        </p:spPr>
        <p:txBody>
          <a:bodyPr/>
          <a:lstStyle/>
          <a:p>
            <a:pPr marL="258763" indent="-258763" defTabSz="915988">
              <a:lnSpc>
                <a:spcPct val="90000"/>
              </a:lnSpc>
            </a:pPr>
            <a:r>
              <a:rPr lang="en-US" altLang="en-US" sz="2800" dirty="0">
                <a:latin typeface="Cambria" panose="02040503050406030204" pitchFamily="18" charset="0"/>
                <a:ea typeface="Cambria" panose="02040503050406030204" pitchFamily="18" charset="0"/>
              </a:rPr>
              <a:t>Both product and process patent provided</a:t>
            </a:r>
          </a:p>
          <a:p>
            <a:pPr marL="258763" indent="-258763" defTabSz="915988">
              <a:lnSpc>
                <a:spcPct val="90000"/>
              </a:lnSpc>
            </a:pPr>
            <a:r>
              <a:rPr lang="en-US" altLang="en-US" sz="2800" dirty="0">
                <a:latin typeface="Cambria" panose="02040503050406030204" pitchFamily="18" charset="0"/>
                <a:ea typeface="Cambria" panose="02040503050406030204" pitchFamily="18" charset="0"/>
              </a:rPr>
              <a:t>Term of patent – 20 years</a:t>
            </a:r>
          </a:p>
          <a:p>
            <a:pPr marL="258763" indent="-258763" defTabSz="915988">
              <a:lnSpc>
                <a:spcPct val="90000"/>
              </a:lnSpc>
            </a:pPr>
            <a:r>
              <a:rPr lang="en-US" altLang="en-US" sz="2800" dirty="0">
                <a:latin typeface="Cambria" panose="02040503050406030204" pitchFamily="18" charset="0"/>
                <a:ea typeface="Cambria" panose="02040503050406030204" pitchFamily="18" charset="0"/>
              </a:rPr>
              <a:t>Examination on request</a:t>
            </a:r>
          </a:p>
          <a:p>
            <a:pPr marL="258763" indent="-258763" defTabSz="915988">
              <a:lnSpc>
                <a:spcPct val="90000"/>
              </a:lnSpc>
            </a:pPr>
            <a:r>
              <a:rPr lang="en-US" altLang="en-US" sz="2800" dirty="0">
                <a:latin typeface="Cambria" panose="02040503050406030204" pitchFamily="18" charset="0"/>
                <a:ea typeface="Cambria" panose="02040503050406030204" pitchFamily="18" charset="0"/>
              </a:rPr>
              <a:t>Fast track mechanism for disposal of appeals</a:t>
            </a:r>
          </a:p>
          <a:p>
            <a:pPr marL="258763" indent="-258763" defTabSz="915988">
              <a:lnSpc>
                <a:spcPct val="90000"/>
              </a:lnSpc>
            </a:pPr>
            <a:r>
              <a:rPr lang="en-US" altLang="en-US" sz="2800" dirty="0">
                <a:latin typeface="Cambria" panose="02040503050406030204" pitchFamily="18" charset="0"/>
                <a:ea typeface="Cambria" panose="02040503050406030204" pitchFamily="18" charset="0"/>
              </a:rPr>
              <a:t>Provision for protection of bio-diversity and traditional knowledge</a:t>
            </a:r>
          </a:p>
          <a:p>
            <a:pPr marL="258763" indent="-258763" defTabSz="915988">
              <a:lnSpc>
                <a:spcPct val="90000"/>
              </a:lnSpc>
            </a:pPr>
            <a:r>
              <a:rPr lang="en-US" altLang="en-US" sz="2800" dirty="0">
                <a:latin typeface="Cambria" panose="02040503050406030204" pitchFamily="18" charset="0"/>
                <a:ea typeface="Cambria" panose="02040503050406030204" pitchFamily="18" charset="0"/>
              </a:rPr>
              <a:t>Publication of applications after 18 months with facility for early publication</a:t>
            </a:r>
          </a:p>
          <a:p>
            <a:pPr marL="258763" indent="-258763" defTabSz="915988">
              <a:lnSpc>
                <a:spcPct val="90000"/>
              </a:lnSpc>
            </a:pPr>
            <a:r>
              <a:rPr lang="en-US" altLang="en-US" sz="2800" dirty="0">
                <a:latin typeface="Cambria" panose="02040503050406030204" pitchFamily="18" charset="0"/>
                <a:ea typeface="Cambria" panose="02040503050406030204" pitchFamily="18" charset="0"/>
              </a:rPr>
              <a:t>Substantially reduced time-lines</a:t>
            </a:r>
            <a:endParaRPr lang="en-AU" altLang="en-US" sz="2800" dirty="0">
              <a:latin typeface="Cambria" panose="02040503050406030204" pitchFamily="18" charset="0"/>
              <a:ea typeface="Cambria" panose="02040503050406030204" pitchFamily="18" charset="0"/>
            </a:endParaRPr>
          </a:p>
        </p:txBody>
      </p:sp>
    </p:spTree>
  </p:cSld>
  <p:clrMapOvr>
    <a:masterClrMapping/>
  </p:clrMapOvr>
  <p:transition>
    <p:wipe/>
    <p:sndAc>
      <p:endSnd/>
    </p:sndAc>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b="1" dirty="0">
                <a:latin typeface="Cambria" panose="02040503050406030204" pitchFamily="18" charset="0"/>
                <a:ea typeface="Cambria" panose="02040503050406030204" pitchFamily="18" charset="0"/>
              </a:rPr>
              <a:t>Grant of a Patent</a:t>
            </a:r>
          </a:p>
        </p:txBody>
      </p:sp>
      <p:sp>
        <p:nvSpPr>
          <p:cNvPr id="46083" name="Rectangle 3"/>
          <p:cNvSpPr>
            <a:spLocks noGrp="1" noChangeArrowheads="1"/>
          </p:cNvSpPr>
          <p:nvPr>
            <p:ph type="body" idx="1"/>
          </p:nvPr>
        </p:nvSpPr>
        <p:spPr>
          <a:xfrm>
            <a:off x="228600" y="1752600"/>
            <a:ext cx="8458200" cy="2514600"/>
          </a:xfrm>
        </p:spPr>
        <p:txBody>
          <a:bodyPr/>
          <a:lstStyle/>
          <a:p>
            <a:pPr algn="just" eaLnBrk="1" hangingPunct="1"/>
            <a:r>
              <a:rPr lang="en-US" altLang="en-US" dirty="0">
                <a:latin typeface="Cambria" panose="02040503050406030204" pitchFamily="18" charset="0"/>
                <a:ea typeface="Cambria" panose="02040503050406030204" pitchFamily="18" charset="0"/>
              </a:rPr>
              <a:t>A certificate of patent is issued within 7 days</a:t>
            </a:r>
          </a:p>
          <a:p>
            <a:pPr algn="just" eaLnBrk="1" hangingPunct="1">
              <a:buFontTx/>
              <a:buNone/>
            </a:pPr>
            <a:endParaRPr lang="en-US" altLang="en-US" dirty="0">
              <a:latin typeface="Cambria" panose="02040503050406030204" pitchFamily="18" charset="0"/>
              <a:ea typeface="Cambria" panose="02040503050406030204" pitchFamily="18" charset="0"/>
            </a:endParaRPr>
          </a:p>
          <a:p>
            <a:pPr algn="just" eaLnBrk="1" hangingPunct="1"/>
            <a:r>
              <a:rPr lang="en-US" altLang="en-US" dirty="0">
                <a:latin typeface="Cambria" panose="02040503050406030204" pitchFamily="18" charset="0"/>
                <a:ea typeface="Cambria" panose="02040503050406030204" pitchFamily="18" charset="0"/>
              </a:rPr>
              <a:t>Grant of patent is published in the official journal.</a:t>
            </a:r>
          </a:p>
        </p:txBody>
      </p:sp>
    </p:spTree>
  </p:cSld>
  <p:clrMapOvr>
    <a:masterClrMapping/>
  </p:clrMapOvr>
  <p:transition>
    <p:wipe/>
    <p:sndAc>
      <p:endSnd/>
    </p:sndAc>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152400"/>
            <a:ext cx="8229600" cy="563562"/>
          </a:xfrm>
        </p:spPr>
        <p:txBody>
          <a:bodyPr/>
          <a:lstStyle/>
          <a:p>
            <a:pPr eaLnBrk="1" hangingPunct="1"/>
            <a:r>
              <a:rPr lang="en-US" altLang="en-US" b="1" dirty="0">
                <a:latin typeface="Cambria" panose="02040503050406030204" pitchFamily="18" charset="0"/>
                <a:ea typeface="Cambria" panose="02040503050406030204" pitchFamily="18" charset="0"/>
              </a:rPr>
              <a:t>Renewal Fee</a:t>
            </a:r>
          </a:p>
        </p:txBody>
      </p:sp>
      <p:sp>
        <p:nvSpPr>
          <p:cNvPr id="48131" name="Rectangle 3"/>
          <p:cNvSpPr>
            <a:spLocks noGrp="1" noChangeArrowheads="1"/>
          </p:cNvSpPr>
          <p:nvPr>
            <p:ph type="body" idx="1"/>
          </p:nvPr>
        </p:nvSpPr>
        <p:spPr>
          <a:xfrm>
            <a:off x="228600" y="1143000"/>
            <a:ext cx="8686800" cy="5334000"/>
          </a:xfrm>
        </p:spPr>
        <p:txBody>
          <a:bodyPr/>
          <a:lstStyle/>
          <a:p>
            <a:pPr algn="just" eaLnBrk="1" hangingPunct="1">
              <a:lnSpc>
                <a:spcPct val="125000"/>
              </a:lnSpc>
            </a:pPr>
            <a:r>
              <a:rPr lang="en-US" altLang="en-US" sz="2800" dirty="0">
                <a:latin typeface="Cambria" panose="02040503050406030204" pitchFamily="18" charset="0"/>
                <a:ea typeface="Cambria" panose="02040503050406030204" pitchFamily="18" charset="0"/>
              </a:rPr>
              <a:t>To be paid within 3+6 months from date of recording in the register [sec 142 (4) ]</a:t>
            </a:r>
          </a:p>
          <a:p>
            <a:pPr algn="just" eaLnBrk="1" hangingPunct="1">
              <a:lnSpc>
                <a:spcPct val="125000"/>
              </a:lnSpc>
            </a:pPr>
            <a:r>
              <a:rPr lang="en-US" altLang="en-US" sz="2800" dirty="0">
                <a:latin typeface="Cambria" panose="02040503050406030204" pitchFamily="18" charset="0"/>
                <a:ea typeface="Cambria" panose="02040503050406030204" pitchFamily="18" charset="0"/>
              </a:rPr>
              <a:t>No fee for  1</a:t>
            </a:r>
            <a:r>
              <a:rPr lang="en-US" altLang="en-US" sz="2800" baseline="30000" dirty="0">
                <a:latin typeface="Cambria" panose="02040503050406030204" pitchFamily="18" charset="0"/>
                <a:ea typeface="Cambria" panose="02040503050406030204" pitchFamily="18" charset="0"/>
              </a:rPr>
              <a:t>st</a:t>
            </a:r>
            <a:r>
              <a:rPr lang="en-US" altLang="en-US" sz="2800" dirty="0">
                <a:latin typeface="Cambria" panose="02040503050406030204" pitchFamily="18" charset="0"/>
                <a:ea typeface="Cambria" panose="02040503050406030204" pitchFamily="18" charset="0"/>
              </a:rPr>
              <a:t> and 2</a:t>
            </a:r>
            <a:r>
              <a:rPr lang="en-US" altLang="en-US" sz="2800" baseline="30000" dirty="0">
                <a:latin typeface="Cambria" panose="02040503050406030204" pitchFamily="18" charset="0"/>
                <a:ea typeface="Cambria" panose="02040503050406030204" pitchFamily="18" charset="0"/>
              </a:rPr>
              <a:t>nd</a:t>
            </a:r>
            <a:r>
              <a:rPr lang="en-US" altLang="en-US" sz="2800" dirty="0">
                <a:latin typeface="Cambria" panose="02040503050406030204" pitchFamily="18" charset="0"/>
                <a:ea typeface="Cambria" panose="02040503050406030204" pitchFamily="18" charset="0"/>
              </a:rPr>
              <a:t> year</a:t>
            </a:r>
          </a:p>
          <a:p>
            <a:pPr algn="just" eaLnBrk="1" hangingPunct="1">
              <a:lnSpc>
                <a:spcPct val="125000"/>
              </a:lnSpc>
            </a:pPr>
            <a:r>
              <a:rPr lang="en-US" altLang="en-US" sz="2800" dirty="0">
                <a:latin typeface="Cambria" panose="02040503050406030204" pitchFamily="18" charset="0"/>
                <a:ea typeface="Cambria" panose="02040503050406030204" pitchFamily="18" charset="0"/>
              </a:rPr>
              <a:t>Renewal fee, on yearly basis,  is required to be paid for 3</a:t>
            </a:r>
            <a:r>
              <a:rPr lang="en-US" altLang="en-US" sz="2800" baseline="30000" dirty="0">
                <a:latin typeface="Cambria" panose="02040503050406030204" pitchFamily="18" charset="0"/>
                <a:ea typeface="Cambria" panose="02040503050406030204" pitchFamily="18" charset="0"/>
              </a:rPr>
              <a:t>rd</a:t>
            </a:r>
            <a:r>
              <a:rPr lang="en-US" altLang="en-US" sz="2800" dirty="0">
                <a:latin typeface="Cambria" panose="02040503050406030204" pitchFamily="18" charset="0"/>
                <a:ea typeface="Cambria" panose="02040503050406030204" pitchFamily="18" charset="0"/>
              </a:rPr>
              <a:t> to 20</a:t>
            </a:r>
            <a:r>
              <a:rPr lang="en-US" altLang="en-US" sz="2800" baseline="30000" dirty="0">
                <a:latin typeface="Cambria" panose="02040503050406030204" pitchFamily="18" charset="0"/>
                <a:ea typeface="Cambria" panose="02040503050406030204" pitchFamily="18" charset="0"/>
              </a:rPr>
              <a:t>th</a:t>
            </a:r>
            <a:r>
              <a:rPr lang="en-US" altLang="en-US" sz="2800" dirty="0">
                <a:latin typeface="Cambria" panose="02040503050406030204" pitchFamily="18" charset="0"/>
                <a:ea typeface="Cambria" panose="02040503050406030204" pitchFamily="18" charset="0"/>
              </a:rPr>
              <a:t> for keeping the patent in force</a:t>
            </a:r>
          </a:p>
          <a:p>
            <a:pPr algn="just" eaLnBrk="1" hangingPunct="1">
              <a:lnSpc>
                <a:spcPct val="125000"/>
              </a:lnSpc>
            </a:pPr>
            <a:r>
              <a:rPr lang="en-US" altLang="en-US" sz="2800" dirty="0">
                <a:latin typeface="Cambria" panose="02040503050406030204" pitchFamily="18" charset="0"/>
                <a:ea typeface="Cambria" panose="02040503050406030204" pitchFamily="18" charset="0"/>
              </a:rPr>
              <a:t>Delay </a:t>
            </a:r>
            <a:r>
              <a:rPr lang="en-US" altLang="en-US" sz="2800" dirty="0" err="1">
                <a:latin typeface="Cambria" panose="02040503050406030204" pitchFamily="18" charset="0"/>
                <a:ea typeface="Cambria" panose="02040503050406030204" pitchFamily="18" charset="0"/>
              </a:rPr>
              <a:t>upto</a:t>
            </a:r>
            <a:r>
              <a:rPr lang="en-US" altLang="en-US" sz="2800" dirty="0">
                <a:latin typeface="Cambria" panose="02040503050406030204" pitchFamily="18" charset="0"/>
                <a:ea typeface="Cambria" panose="02040503050406030204" pitchFamily="18" charset="0"/>
              </a:rPr>
              <a:t> six months from due date permissible on payment of fee for extension of time </a:t>
            </a:r>
          </a:p>
          <a:p>
            <a:pPr algn="just" eaLnBrk="1" hangingPunct="1">
              <a:lnSpc>
                <a:spcPct val="125000"/>
              </a:lnSpc>
            </a:pPr>
            <a:r>
              <a:rPr lang="en-US" altLang="en-US" sz="2800" dirty="0">
                <a:latin typeface="Cambria" panose="02040503050406030204" pitchFamily="18" charset="0"/>
                <a:ea typeface="Cambria" panose="02040503050406030204" pitchFamily="18" charset="0"/>
              </a:rPr>
              <a:t>Patent lapses if renewal fee is not paid within the prescribed period.</a:t>
            </a:r>
          </a:p>
        </p:txBody>
      </p:sp>
    </p:spTree>
  </p:cSld>
  <p:clrMapOvr>
    <a:masterClrMapping/>
  </p:clrMapOvr>
  <p:transition>
    <p:wipe/>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1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72F8B00-3774-418A-8B15-BEAFE79CDAA6}" type="slidenum">
              <a:rPr lang="en-AU" altLang="en-US"/>
              <a:pPr eaLnBrk="1" hangingPunct="1"/>
              <a:t>6</a:t>
            </a:fld>
            <a:endParaRPr lang="en-AU" altLang="en-US"/>
          </a:p>
        </p:txBody>
      </p:sp>
      <p:sp>
        <p:nvSpPr>
          <p:cNvPr id="6147" name="Rectangle 2"/>
          <p:cNvSpPr>
            <a:spLocks noGrp="1" noChangeArrowheads="1"/>
          </p:cNvSpPr>
          <p:nvPr>
            <p:ph type="title"/>
          </p:nvPr>
        </p:nvSpPr>
        <p:spPr>
          <a:xfrm>
            <a:off x="457200" y="152400"/>
            <a:ext cx="8229600" cy="1143000"/>
          </a:xfrm>
          <a:noFill/>
        </p:spPr>
        <p:txBody>
          <a:bodyPr/>
          <a:lstStyle/>
          <a:p>
            <a:r>
              <a:rPr lang="en-US" altLang="en-US" b="1" dirty="0">
                <a:solidFill>
                  <a:srgbClr val="993300"/>
                </a:solidFill>
                <a:latin typeface="Cambria" panose="02040503050406030204" pitchFamily="18" charset="0"/>
                <a:ea typeface="Cambria" panose="02040503050406030204" pitchFamily="18" charset="0"/>
              </a:rPr>
              <a:t>Safeguards in the Patent Law</a:t>
            </a:r>
            <a:endParaRPr lang="en-AU" altLang="en-US" b="1" dirty="0">
              <a:solidFill>
                <a:srgbClr val="993300"/>
              </a:solidFill>
              <a:latin typeface="Cambria" panose="02040503050406030204" pitchFamily="18" charset="0"/>
              <a:ea typeface="Cambria" panose="02040503050406030204" pitchFamily="18" charset="0"/>
            </a:endParaRPr>
          </a:p>
        </p:txBody>
      </p:sp>
      <p:sp>
        <p:nvSpPr>
          <p:cNvPr id="6148" name="Rectangle 3"/>
          <p:cNvSpPr>
            <a:spLocks noGrp="1" noChangeArrowheads="1"/>
          </p:cNvSpPr>
          <p:nvPr>
            <p:ph type="body" idx="1"/>
          </p:nvPr>
        </p:nvSpPr>
        <p:spPr>
          <a:xfrm>
            <a:off x="228600" y="1600201"/>
            <a:ext cx="8458200" cy="3581400"/>
          </a:xfrm>
          <a:noFill/>
        </p:spPr>
        <p:txBody>
          <a:bodyPr/>
          <a:lstStyle/>
          <a:p>
            <a:pPr algn="just"/>
            <a:r>
              <a:rPr lang="en-US" altLang="en-US" dirty="0">
                <a:latin typeface="Cambria" panose="02040503050406030204" pitchFamily="18" charset="0"/>
                <a:ea typeface="Cambria" panose="02040503050406030204" pitchFamily="18" charset="0"/>
              </a:rPr>
              <a:t>Compulsory license to ensure availability of drugs at reasonable prices</a:t>
            </a:r>
          </a:p>
          <a:p>
            <a:pPr algn="just"/>
            <a:r>
              <a:rPr lang="en-US" altLang="en-US" dirty="0">
                <a:latin typeface="Cambria" panose="02040503050406030204" pitchFamily="18" charset="0"/>
                <a:ea typeface="Cambria" panose="02040503050406030204" pitchFamily="18" charset="0"/>
              </a:rPr>
              <a:t>Provision to deal with public health emergency </a:t>
            </a:r>
          </a:p>
          <a:p>
            <a:pPr algn="just"/>
            <a:r>
              <a:rPr lang="en-US" altLang="en-US" dirty="0">
                <a:latin typeface="Cambria" panose="02040503050406030204" pitchFamily="18" charset="0"/>
                <a:ea typeface="Cambria" panose="02040503050406030204" pitchFamily="18" charset="0"/>
              </a:rPr>
              <a:t>Revocation of patent in public interest and also on security considerations.</a:t>
            </a:r>
            <a:endParaRPr lang="en-AU" altLang="en-US" dirty="0">
              <a:latin typeface="Cambria" panose="02040503050406030204" pitchFamily="18" charset="0"/>
              <a:ea typeface="Cambria" panose="02040503050406030204" pitchFamily="18" charset="0"/>
            </a:endParaRPr>
          </a:p>
        </p:txBody>
      </p:sp>
    </p:spTree>
  </p:cSld>
  <p:clrMapOvr>
    <a:masterClrMapping/>
  </p:clrMapOvr>
  <p:transition>
    <p:wipe/>
    <p:sndAc>
      <p:end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762000" y="833718"/>
            <a:ext cx="8001000" cy="2214282"/>
          </a:xfrm>
          <a:ln>
            <a:miter lim="800000"/>
            <a:headEnd/>
            <a:tailEnd/>
          </a:ln>
        </p:spPr>
        <p:txBody>
          <a:bodyPr lIns="92075" tIns="46038" rIns="92075" bIns="46038">
            <a:normAutofit/>
          </a:bodyPr>
          <a:lstStyle/>
          <a:p>
            <a:pPr algn="just" eaLnBrk="1" hangingPunct="1">
              <a:defRPr/>
            </a:pPr>
            <a:r>
              <a:rPr lang="en-US" sz="3200" dirty="0">
                <a:solidFill>
                  <a:srgbClr val="C00000"/>
                </a:solidFill>
                <a:latin typeface="Cambria" panose="02040503050406030204" pitchFamily="18" charset="0"/>
                <a:ea typeface="Cambria" panose="02040503050406030204" pitchFamily="18" charset="0"/>
              </a:rPr>
              <a:t>Geographical Indicator can be registered in the office situated at:</a:t>
            </a:r>
            <a:endParaRPr lang="en-US" sz="3200" b="1" dirty="0">
              <a:solidFill>
                <a:srgbClr val="C00000"/>
              </a:solidFill>
              <a:latin typeface="Arial" pitchFamily="34" charset="0"/>
              <a:ea typeface="+mn-ea"/>
              <a:cs typeface="Arial" pitchFamily="34" charset="0"/>
            </a:endParaRPr>
          </a:p>
        </p:txBody>
      </p:sp>
      <p:sp>
        <p:nvSpPr>
          <p:cNvPr id="15362" name="Slide Number Placeholder 4"/>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52BA00-9F7C-4516-85D9-C8823D3165B1}" type="slidenum">
              <a:rPr lang="en-US" altLang="en-US">
                <a:solidFill>
                  <a:srgbClr val="B5A788"/>
                </a:solidFill>
              </a:rPr>
              <a:pPr/>
              <a:t>7</a:t>
            </a:fld>
            <a:endParaRPr lang="en-US" altLang="en-US">
              <a:solidFill>
                <a:srgbClr val="B5A788"/>
              </a:solidFill>
            </a:endParaRPr>
          </a:p>
        </p:txBody>
      </p:sp>
      <p:sp>
        <p:nvSpPr>
          <p:cNvPr id="2" name="Rectangle 1"/>
          <p:cNvSpPr/>
          <p:nvPr/>
        </p:nvSpPr>
        <p:spPr>
          <a:xfrm>
            <a:off x="1524000" y="2724834"/>
            <a:ext cx="4572000" cy="3046988"/>
          </a:xfrm>
          <a:prstGeom prst="rect">
            <a:avLst/>
          </a:prstGeom>
        </p:spPr>
        <p:txBody>
          <a:bodyPr>
            <a:spAutoFit/>
          </a:bodyPr>
          <a:lstStyle/>
          <a:p>
            <a:pPr marL="457200" indent="-457200">
              <a:lnSpc>
                <a:spcPct val="200000"/>
              </a:lnSpc>
              <a:buFont typeface="+mj-lt"/>
              <a:buAutoNum type="alphaLcParenR"/>
            </a:pPr>
            <a:r>
              <a:rPr lang="en-US" sz="2400" dirty="0">
                <a:solidFill>
                  <a:srgbClr val="C00000"/>
                </a:solidFill>
                <a:cs typeface="Arial" pitchFamily="34" charset="0"/>
              </a:rPr>
              <a:t>Delhi</a:t>
            </a:r>
          </a:p>
          <a:p>
            <a:pPr marL="457200" indent="-457200">
              <a:lnSpc>
                <a:spcPct val="200000"/>
              </a:lnSpc>
              <a:buFont typeface="+mj-lt"/>
              <a:buAutoNum type="alphaLcParenR"/>
            </a:pPr>
            <a:r>
              <a:rPr lang="en-US" sz="2400" dirty="0">
                <a:solidFill>
                  <a:srgbClr val="C00000"/>
                </a:solidFill>
                <a:cs typeface="Arial" pitchFamily="34" charset="0"/>
              </a:rPr>
              <a:t>Kolkata</a:t>
            </a:r>
          </a:p>
          <a:p>
            <a:pPr marL="457200" indent="-457200">
              <a:lnSpc>
                <a:spcPct val="200000"/>
              </a:lnSpc>
              <a:buFont typeface="+mj-lt"/>
              <a:buAutoNum type="alphaLcParenR"/>
            </a:pPr>
            <a:r>
              <a:rPr lang="en-US" sz="2400" dirty="0">
                <a:solidFill>
                  <a:srgbClr val="C00000"/>
                </a:solidFill>
                <a:cs typeface="Arial" pitchFamily="34" charset="0"/>
              </a:rPr>
              <a:t>Chennai</a:t>
            </a:r>
          </a:p>
          <a:p>
            <a:pPr marL="457200" indent="-457200">
              <a:lnSpc>
                <a:spcPct val="200000"/>
              </a:lnSpc>
              <a:buFont typeface="+mj-lt"/>
              <a:buAutoNum type="alphaLcParenR"/>
            </a:pPr>
            <a:r>
              <a:rPr lang="en-US" sz="2400" dirty="0">
                <a:solidFill>
                  <a:srgbClr val="C00000"/>
                </a:solidFill>
                <a:cs typeface="Arial" pitchFamily="34" charset="0"/>
              </a:rPr>
              <a:t>Mumbai</a:t>
            </a:r>
            <a:endParaRPr lang="en-US" sz="2400" dirty="0"/>
          </a:p>
        </p:txBody>
      </p:sp>
    </p:spTree>
    <p:extLst>
      <p:ext uri="{BB962C8B-B14F-4D97-AF65-F5344CB8AC3E}">
        <p14:creationId xmlns:p14="http://schemas.microsoft.com/office/powerpoint/2010/main" val="1808066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762000" y="833718"/>
            <a:ext cx="8001000" cy="2214282"/>
          </a:xfrm>
          <a:ln>
            <a:miter lim="800000"/>
            <a:headEnd/>
            <a:tailEnd/>
          </a:ln>
        </p:spPr>
        <p:txBody>
          <a:bodyPr lIns="92075" tIns="46038" rIns="92075" bIns="46038">
            <a:normAutofit/>
          </a:bodyPr>
          <a:lstStyle/>
          <a:p>
            <a:pPr algn="just" eaLnBrk="1" hangingPunct="1">
              <a:defRPr/>
            </a:pPr>
            <a:r>
              <a:rPr lang="en-US" sz="3200" dirty="0">
                <a:solidFill>
                  <a:srgbClr val="C00000"/>
                </a:solidFill>
                <a:latin typeface="Cambria" panose="02040503050406030204" pitchFamily="18" charset="0"/>
                <a:ea typeface="Cambria" panose="02040503050406030204" pitchFamily="18" charset="0"/>
              </a:rPr>
              <a:t>How many options are available to file a patent:</a:t>
            </a:r>
            <a:endParaRPr lang="en-US" sz="3200" b="1" dirty="0">
              <a:solidFill>
                <a:srgbClr val="C00000"/>
              </a:solidFill>
              <a:latin typeface="Arial" pitchFamily="34" charset="0"/>
              <a:ea typeface="+mn-ea"/>
              <a:cs typeface="Arial" pitchFamily="34" charset="0"/>
            </a:endParaRPr>
          </a:p>
        </p:txBody>
      </p:sp>
      <p:sp>
        <p:nvSpPr>
          <p:cNvPr id="15362" name="Slide Number Placeholder 4"/>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52BA00-9F7C-4516-85D9-C8823D3165B1}" type="slidenum">
              <a:rPr lang="en-US" altLang="en-US">
                <a:solidFill>
                  <a:srgbClr val="B5A788"/>
                </a:solidFill>
              </a:rPr>
              <a:pPr/>
              <a:t>8</a:t>
            </a:fld>
            <a:endParaRPr lang="en-US" altLang="en-US">
              <a:solidFill>
                <a:srgbClr val="B5A788"/>
              </a:solidFill>
            </a:endParaRPr>
          </a:p>
        </p:txBody>
      </p:sp>
      <p:sp>
        <p:nvSpPr>
          <p:cNvPr id="2" name="Rectangle 1"/>
          <p:cNvSpPr/>
          <p:nvPr/>
        </p:nvSpPr>
        <p:spPr>
          <a:xfrm>
            <a:off x="1524000" y="2724834"/>
            <a:ext cx="4572000" cy="2308324"/>
          </a:xfrm>
          <a:prstGeom prst="rect">
            <a:avLst/>
          </a:prstGeom>
        </p:spPr>
        <p:txBody>
          <a:bodyPr>
            <a:spAutoFit/>
          </a:bodyPr>
          <a:lstStyle/>
          <a:p>
            <a:pPr marL="457200" indent="-457200">
              <a:lnSpc>
                <a:spcPct val="200000"/>
              </a:lnSpc>
              <a:buFont typeface="+mj-lt"/>
              <a:buAutoNum type="alphaLcParenR"/>
            </a:pPr>
            <a:r>
              <a:rPr lang="en-US" sz="2400" dirty="0">
                <a:solidFill>
                  <a:srgbClr val="C00000"/>
                </a:solidFill>
                <a:cs typeface="Arial" pitchFamily="34" charset="0"/>
              </a:rPr>
              <a:t>one</a:t>
            </a:r>
          </a:p>
          <a:p>
            <a:pPr marL="457200" indent="-457200">
              <a:lnSpc>
                <a:spcPct val="200000"/>
              </a:lnSpc>
              <a:buFont typeface="+mj-lt"/>
              <a:buAutoNum type="alphaLcParenR"/>
            </a:pPr>
            <a:r>
              <a:rPr lang="en-US" sz="2400" dirty="0">
                <a:solidFill>
                  <a:srgbClr val="C00000"/>
                </a:solidFill>
                <a:cs typeface="Arial" pitchFamily="34" charset="0"/>
              </a:rPr>
              <a:t>two</a:t>
            </a:r>
          </a:p>
          <a:p>
            <a:pPr marL="457200" indent="-457200">
              <a:lnSpc>
                <a:spcPct val="200000"/>
              </a:lnSpc>
              <a:buFont typeface="+mj-lt"/>
              <a:buAutoNum type="alphaLcParenR"/>
            </a:pPr>
            <a:r>
              <a:rPr lang="en-US" sz="2400" dirty="0">
                <a:solidFill>
                  <a:srgbClr val="C00000"/>
                </a:solidFill>
                <a:cs typeface="Arial" pitchFamily="34" charset="0"/>
              </a:rPr>
              <a:t>Three</a:t>
            </a:r>
          </a:p>
        </p:txBody>
      </p:sp>
    </p:spTree>
    <p:extLst>
      <p:ext uri="{BB962C8B-B14F-4D97-AF65-F5344CB8AC3E}">
        <p14:creationId xmlns:p14="http://schemas.microsoft.com/office/powerpoint/2010/main" val="1516792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1600200"/>
            <a:ext cx="7772400" cy="1143000"/>
          </a:xfrm>
        </p:spPr>
        <p:txBody>
          <a:bodyPr/>
          <a:lstStyle/>
          <a:p>
            <a:pPr>
              <a:defRPr/>
            </a:pPr>
            <a:r>
              <a:rPr lang="en-US" sz="4000" b="1" dirty="0">
                <a:solidFill>
                  <a:srgbClr val="0000FF"/>
                </a:solidFill>
                <a:effectLst>
                  <a:outerShdw blurRad="38100" dist="38100" dir="2700000" algn="tl">
                    <a:srgbClr val="000000">
                      <a:alpha val="43137"/>
                    </a:srgbClr>
                  </a:outerShdw>
                </a:effectLst>
              </a:rPr>
              <a:t>Scope of Patentability Under </a:t>
            </a:r>
            <a:br>
              <a:rPr lang="en-US" sz="4000" b="1" dirty="0">
                <a:solidFill>
                  <a:srgbClr val="0000FF"/>
                </a:solidFill>
                <a:effectLst>
                  <a:outerShdw blurRad="38100" dist="38100" dir="2700000" algn="tl">
                    <a:srgbClr val="000000">
                      <a:alpha val="43137"/>
                    </a:srgbClr>
                  </a:outerShdw>
                </a:effectLst>
              </a:rPr>
            </a:br>
            <a:r>
              <a:rPr lang="en-US" sz="4000" b="1" dirty="0">
                <a:solidFill>
                  <a:srgbClr val="0000FF"/>
                </a:solidFill>
                <a:effectLst>
                  <a:outerShdw blurRad="38100" dist="38100" dir="2700000" algn="tl">
                    <a:srgbClr val="000000">
                      <a:alpha val="43137"/>
                    </a:srgbClr>
                  </a:outerShdw>
                </a:effectLst>
              </a:rPr>
              <a:t>The Patents Act </a:t>
            </a:r>
            <a:endParaRPr lang="en-AU" sz="4000" b="1" dirty="0">
              <a:solidFill>
                <a:srgbClr val="0000FF"/>
              </a:solidFill>
              <a:effectLst>
                <a:outerShdw blurRad="38100" dist="38100" dir="2700000" algn="tl">
                  <a:srgbClr val="000000">
                    <a:alpha val="43137"/>
                  </a:srgbClr>
                </a:outerShdw>
              </a:effectLst>
            </a:endParaRPr>
          </a:p>
        </p:txBody>
      </p:sp>
    </p:spTree>
  </p:cSld>
  <p:clrMapOvr>
    <a:masterClrMapping/>
  </p:clrMapOvr>
  <p:transition>
    <p:wipe/>
    <p:sndAc>
      <p:endSnd/>
    </p:sndAc>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TotalTime>
  <Words>1589</Words>
  <Application>Microsoft Office PowerPoint</Application>
  <PresentationFormat>On-screen Show (4:3)</PresentationFormat>
  <Paragraphs>393</Paragraphs>
  <Slides>51</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51</vt:i4>
      </vt:variant>
    </vt:vector>
  </HeadingPairs>
  <TitlesOfParts>
    <vt:vector size="63" baseType="lpstr">
      <vt:lpstr>Arial</vt:lpstr>
      <vt:lpstr>Arial Unicode MS</vt:lpstr>
      <vt:lpstr>Calligraph421 BT</vt:lpstr>
      <vt:lpstr>Cambria</vt:lpstr>
      <vt:lpstr>Marlett</vt:lpstr>
      <vt:lpstr>Monotype Corsiva</vt:lpstr>
      <vt:lpstr>Raavi</vt:lpstr>
      <vt:lpstr>Rockwell</vt:lpstr>
      <vt:lpstr>Tahoma</vt:lpstr>
      <vt:lpstr>Times New Roman</vt:lpstr>
      <vt:lpstr>Wingdings</vt:lpstr>
      <vt:lpstr>Default Design</vt:lpstr>
      <vt:lpstr>PowerPoint Presentation</vt:lpstr>
      <vt:lpstr>Framework of IP Administration</vt:lpstr>
      <vt:lpstr>PowerPoint Presentation</vt:lpstr>
      <vt:lpstr>Law and Regulations</vt:lpstr>
      <vt:lpstr>Patent Law - Salient Features</vt:lpstr>
      <vt:lpstr>Safeguards in the Patent Law</vt:lpstr>
      <vt:lpstr>Geographical Indicator can be registered in the office situated at:</vt:lpstr>
      <vt:lpstr>How many options are available to file a patent:</vt:lpstr>
      <vt:lpstr>Scope of Patentability Under  The Patents Act </vt:lpstr>
      <vt:lpstr>What is an Invention?</vt:lpstr>
      <vt:lpstr>Patentable subject matter</vt:lpstr>
      <vt:lpstr>“NEW” MEANS</vt:lpstr>
      <vt:lpstr>Inventive step</vt:lpstr>
      <vt:lpstr>Industrial application means</vt:lpstr>
      <vt:lpstr>Section 3 exclusions</vt:lpstr>
      <vt:lpstr>Section 3 exclusions</vt:lpstr>
      <vt:lpstr>Section 3 exclusions</vt:lpstr>
      <vt:lpstr>Checks and Balances </vt:lpstr>
      <vt:lpstr>Section 3 exclusions</vt:lpstr>
      <vt:lpstr>Section 3 exclusions</vt:lpstr>
      <vt:lpstr>Section 3 exclusions</vt:lpstr>
      <vt:lpstr>Section 3 exclusions</vt:lpstr>
      <vt:lpstr>Checks and Balances</vt:lpstr>
      <vt:lpstr>Section 3 exclusions</vt:lpstr>
      <vt:lpstr>PowerPoint Presentation</vt:lpstr>
      <vt:lpstr>PowerPoint Presentation</vt:lpstr>
      <vt:lpstr>Section 3 exclusions</vt:lpstr>
      <vt:lpstr>Checks and Balances </vt:lpstr>
      <vt:lpstr> </vt:lpstr>
      <vt:lpstr> </vt:lpstr>
      <vt:lpstr> </vt:lpstr>
      <vt:lpstr>PowerPoint Presentation</vt:lpstr>
      <vt:lpstr>PowerPoint Presentation</vt:lpstr>
      <vt:lpstr>PowerPoint Presentation</vt:lpstr>
      <vt:lpstr>PowerPoint Presentation</vt:lpstr>
      <vt:lpstr>Which section as per Patent act is exempted for Commercial exploitation  or primary use of inventions, which causes serious prejudice to  health or human, animal, plant life or to the environment</vt:lpstr>
      <vt:lpstr>Stages from filing to grant of a patent </vt:lpstr>
      <vt:lpstr>STAGES - FILING TO  GRANT OF PATENT</vt:lpstr>
      <vt:lpstr>Obtaining a patent</vt:lpstr>
      <vt:lpstr>Formality Check</vt:lpstr>
      <vt:lpstr>Publication</vt:lpstr>
      <vt:lpstr>Request for Examination</vt:lpstr>
      <vt:lpstr>Examination</vt:lpstr>
      <vt:lpstr>Issue of FER</vt:lpstr>
      <vt:lpstr>Response from the Applicant</vt:lpstr>
      <vt:lpstr>PowerPoint Presentation</vt:lpstr>
      <vt:lpstr>Pre-grant Opposition</vt:lpstr>
      <vt:lpstr>Examination of  Pre-grant Opposition</vt:lpstr>
      <vt:lpstr>Consideration of  Pre-grant Opposition</vt:lpstr>
      <vt:lpstr>Grant of a Patent</vt:lpstr>
      <vt:lpstr>Renewal Fee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Patent System in India</dc:title>
  <dc:creator>gmail</dc:creator>
  <cp:lastModifiedBy>acer</cp:lastModifiedBy>
  <cp:revision>87</cp:revision>
  <dcterms:created xsi:type="dcterms:W3CDTF">2006-07-05T05:11:50Z</dcterms:created>
  <dcterms:modified xsi:type="dcterms:W3CDTF">2021-09-29T03:59:05Z</dcterms:modified>
</cp:coreProperties>
</file>