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337" r:id="rId3"/>
    <p:sldId id="338" r:id="rId4"/>
    <p:sldId id="339" r:id="rId5"/>
    <p:sldId id="340" r:id="rId6"/>
    <p:sldId id="341" r:id="rId7"/>
    <p:sldId id="342" r:id="rId8"/>
    <p:sldId id="349" r:id="rId9"/>
    <p:sldId id="343" r:id="rId10"/>
    <p:sldId id="344" r:id="rId11"/>
    <p:sldId id="345" r:id="rId12"/>
    <p:sldId id="346" r:id="rId13"/>
    <p:sldId id="348" r:id="rId14"/>
    <p:sldId id="322" r:id="rId15"/>
    <p:sldId id="316" r:id="rId16"/>
    <p:sldId id="321" r:id="rId17"/>
    <p:sldId id="297" r:id="rId18"/>
    <p:sldId id="309" r:id="rId19"/>
    <p:sldId id="302" r:id="rId20"/>
    <p:sldId id="306" r:id="rId21"/>
    <p:sldId id="303" r:id="rId22"/>
    <p:sldId id="299" r:id="rId23"/>
    <p:sldId id="313" r:id="rId24"/>
    <p:sldId id="285" r:id="rId25"/>
    <p:sldId id="352" r:id="rId26"/>
    <p:sldId id="287" r:id="rId27"/>
    <p:sldId id="289" r:id="rId28"/>
    <p:sldId id="291" r:id="rId29"/>
    <p:sldId id="292" r:id="rId30"/>
    <p:sldId id="293" r:id="rId31"/>
    <p:sldId id="294" r:id="rId32"/>
    <p:sldId id="300" r:id="rId33"/>
    <p:sldId id="331" r:id="rId34"/>
    <p:sldId id="332" r:id="rId35"/>
    <p:sldId id="335" r:id="rId36"/>
    <p:sldId id="336" r:id="rId37"/>
    <p:sldId id="333" r:id="rId38"/>
    <p:sldId id="334" r:id="rId39"/>
    <p:sldId id="351" r:id="rId40"/>
    <p:sldId id="35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>
        <p:scale>
          <a:sx n="81" d="100"/>
          <a:sy n="81" d="100"/>
        </p:scale>
        <p:origin x="-91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BC92B-E8CD-416F-B887-6096C0B29A2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2FF0-7551-4C7C-A048-E96DA19165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4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2FF0-7551-4C7C-A048-E96DA191659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2FF0-7551-4C7C-A048-E96DA191659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12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2FF0-7551-4C7C-A048-E96DA191659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7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2FF0-7551-4C7C-A048-E96DA191659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2FF0-7551-4C7C-A048-E96DA191659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2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2FF0-7551-4C7C-A048-E96DA191659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2FF0-7551-4C7C-A048-E96DA191659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9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0574" indent="0" algn="l">
              <a:buNone/>
              <a:defRPr sz="195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84890-85D2-4D7B-8EF5-15A9C1DB8F42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2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5661D-6934-4B32-B92C-470368BF1EC6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3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3375"/>
              </a:lnSpc>
              <a:buNone/>
              <a:defRPr sz="3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3716" indent="0">
              <a:lnSpc>
                <a:spcPts val="1725"/>
              </a:lnSpc>
              <a:spcBef>
                <a:spcPts val="0"/>
              </a:spcBef>
              <a:buNone/>
              <a:defRPr sz="15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822A4-8DA6-4447-9B1F-C5DB58435268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11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8D31E-DCDA-41A7-9C67-C4B11B94D21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1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3375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48006" indent="0" algn="l">
              <a:lnSpc>
                <a:spcPct val="100000"/>
              </a:lnSpc>
              <a:spcBef>
                <a:spcPts val="75"/>
              </a:spcBef>
              <a:buNone/>
              <a:defRPr sz="1425" b="0">
                <a:solidFill>
                  <a:schemeClr val="tx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48006" indent="0" algn="l">
              <a:lnSpc>
                <a:spcPct val="100000"/>
              </a:lnSpc>
              <a:spcBef>
                <a:spcPts val="75"/>
              </a:spcBef>
              <a:buNone/>
              <a:defRPr sz="1425" b="0">
                <a:solidFill>
                  <a:schemeClr val="tx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294894" indent="-205740">
              <a:lnSpc>
                <a:spcPct val="100000"/>
              </a:lnSpc>
              <a:spcBef>
                <a:spcPts val="525"/>
              </a:spcBef>
              <a:defRPr sz="1800"/>
            </a:lvl1pPr>
            <a:lvl2pPr>
              <a:lnSpc>
                <a:spcPct val="100000"/>
              </a:lnSpc>
              <a:spcBef>
                <a:spcPts val="525"/>
              </a:spcBef>
              <a:defRPr sz="1500"/>
            </a:lvl2pPr>
            <a:lvl3pPr>
              <a:lnSpc>
                <a:spcPct val="100000"/>
              </a:lnSpc>
              <a:spcBef>
                <a:spcPts val="525"/>
              </a:spcBef>
              <a:defRPr sz="1350"/>
            </a:lvl3pPr>
            <a:lvl4pPr>
              <a:lnSpc>
                <a:spcPct val="100000"/>
              </a:lnSpc>
              <a:spcBef>
                <a:spcPts val="525"/>
              </a:spcBef>
              <a:defRPr sz="1200"/>
            </a:lvl4pPr>
            <a:lvl5pPr>
              <a:lnSpc>
                <a:spcPct val="100000"/>
              </a:lnSpc>
              <a:spcBef>
                <a:spcPts val="525"/>
              </a:spcBef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294894" indent="-205740">
              <a:lnSpc>
                <a:spcPct val="100000"/>
              </a:lnSpc>
              <a:spcBef>
                <a:spcPts val="525"/>
              </a:spcBef>
              <a:defRPr sz="1800"/>
            </a:lvl1pPr>
            <a:lvl2pPr>
              <a:lnSpc>
                <a:spcPct val="100000"/>
              </a:lnSpc>
              <a:spcBef>
                <a:spcPts val="525"/>
              </a:spcBef>
              <a:defRPr sz="1500"/>
            </a:lvl2pPr>
            <a:lvl3pPr>
              <a:lnSpc>
                <a:spcPct val="100000"/>
              </a:lnSpc>
              <a:spcBef>
                <a:spcPts val="525"/>
              </a:spcBef>
              <a:defRPr sz="1350"/>
            </a:lvl3pPr>
            <a:lvl4pPr>
              <a:lnSpc>
                <a:spcPct val="100000"/>
              </a:lnSpc>
              <a:spcBef>
                <a:spcPts val="525"/>
              </a:spcBef>
              <a:defRPr sz="1200"/>
            </a:lvl4pPr>
            <a:lvl5pPr>
              <a:lnSpc>
                <a:spcPct val="100000"/>
              </a:lnSpc>
              <a:spcBef>
                <a:spcPts val="525"/>
              </a:spcBef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762C0-B258-48F1-ADE6-176B4174CCD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8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19A6-33EB-49BD-A62F-1FA56B9F9712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97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E7D1B-D673-4CF6-8672-009D42ABD2A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1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1500"/>
              </a:lnSpc>
              <a:buNone/>
              <a:defRPr sz="165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34290" indent="0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6AA21-1863-4931-97CB-99D0A168701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1575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2C379-9A7C-4C87-A116-CBE9F58B04C5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68580" tIns="205740" rtlCol="0" anchor="t">
            <a:normAutofit/>
          </a:bodyPr>
          <a:lstStyle>
            <a:extLst/>
          </a:lstStyle>
          <a:p>
            <a:pPr indent="-212598">
              <a:lnSpc>
                <a:spcPts val="2250"/>
              </a:lnSpc>
              <a:spcBef>
                <a:spcPts val="45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24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50">
                <a:solidFill>
                  <a:srgbClr val="777777"/>
                </a:solidFill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322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57CC2-0FC8-4686-B024-99790E0F5162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71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64DA5-CD3D-4590-A511-FCD3BC7A793E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1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CB71-C2A3-4A4F-8DD7-3C4E6860ED2E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62E1-B5F1-480D-85B5-89E9E1251D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7" y="21104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664C608-40B1-4030-A28D-5B74BC98ADCE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8/20/2021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AB73BC-B049-4115-A692-8D63A059BFB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25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212598" algn="l" rtl="0" eaLnBrk="1" latinLnBrk="0" hangingPunct="1">
        <a:lnSpc>
          <a:spcPct val="100000"/>
        </a:lnSpc>
        <a:spcBef>
          <a:spcPts val="45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8308" algn="l" rtl="0" eaLnBrk="1" latinLnBrk="0" hangingPunct="1">
        <a:lnSpc>
          <a:spcPct val="100000"/>
        </a:lnSpc>
        <a:spcBef>
          <a:spcPts val="413"/>
        </a:spcBef>
        <a:buClr>
          <a:schemeClr val="accent1"/>
        </a:buClr>
        <a:buFont typeface="Verdana"/>
        <a:buChar char="◦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65226" indent="-17145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30302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73836" indent="-13716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3716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914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SVqDNOkOTo&amp;ab_channel=AGFConsultingGrou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store.html" TargetMode="External"/><Relationship Id="rId2" Type="http://schemas.openxmlformats.org/officeDocument/2006/relationships/hyperlink" Target="https://www.iso.org/members.html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Fak8QI6Ww&amp;ab_channel=IS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2514600"/>
            <a:ext cx="6172200" cy="1714500"/>
          </a:xfrm>
        </p:spPr>
        <p:txBody>
          <a:bodyPr>
            <a:noAutofit/>
          </a:bodyPr>
          <a:lstStyle/>
          <a:p>
            <a:pPr algn="ctr"/>
            <a:r>
              <a:rPr lang="en-IN" sz="4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IN" sz="405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50" dirty="0">
                <a:latin typeface="Times New Roman" pitchFamily="18" charset="0"/>
                <a:cs typeface="Times New Roman" pitchFamily="18" charset="0"/>
              </a:rPr>
            </a:br>
            <a:r>
              <a:rPr lang="en-IN" sz="40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(International Organization for Standardization)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85900" y="1001806"/>
            <a:ext cx="6172200" cy="88414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4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Unit-III</a:t>
            </a:r>
            <a:endParaRPr lang="en-IN" sz="40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663179"/>
          </a:xfrm>
        </p:spPr>
        <p:txBody>
          <a:bodyPr>
            <a:normAutofit fontScale="90000"/>
          </a:bodyPr>
          <a:lstStyle/>
          <a:p>
            <a:r>
              <a:rPr lang="en-US" altLang="en-US" sz="4050" b="1" dirty="0">
                <a:latin typeface="Cambria" panose="02040503050406030204" pitchFamily="18" charset="0"/>
                <a:ea typeface="Cambria" panose="02040503050406030204" pitchFamily="18" charset="0"/>
              </a:rPr>
              <a:t>Benefits to Society</a:t>
            </a:r>
            <a:endParaRPr lang="en-US" sz="405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6858000" cy="394335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Businesses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Allows them to produce a product under worldwide standards</a:t>
            </a:r>
          </a:p>
          <a:p>
            <a:pPr algn="just">
              <a:lnSpc>
                <a:spcPct val="90000"/>
              </a:lnSpc>
            </a:pPr>
            <a:r>
              <a:rPr lang="en-US" alt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Customers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Provides a wider range of products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More competition between producers</a:t>
            </a:r>
          </a:p>
          <a:p>
            <a:pPr algn="just">
              <a:lnSpc>
                <a:spcPct val="90000"/>
              </a:lnSpc>
            </a:pPr>
            <a:r>
              <a:rPr lang="en-US" alt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Governments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standards on health, safety and environmental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legislation</a:t>
            </a:r>
          </a:p>
          <a:p>
            <a:pPr algn="just">
              <a:lnSpc>
                <a:spcPct val="90000"/>
              </a:lnSpc>
            </a:pPr>
            <a:r>
              <a:rPr lang="en-US" alt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Trade Officials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950" dirty="0">
                <a:latin typeface="Cambria" panose="02040503050406030204" pitchFamily="18" charset="0"/>
                <a:ea typeface="Cambria" panose="02040503050406030204" pitchFamily="18" charset="0"/>
              </a:rPr>
              <a:t>Helps create a more level playing field for all competitors</a:t>
            </a:r>
          </a:p>
          <a:p>
            <a:pPr marL="342900" lvl="1" indent="0" algn="just">
              <a:lnSpc>
                <a:spcPct val="90000"/>
              </a:lnSpc>
              <a:buNone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14400"/>
            <a:ext cx="6172200" cy="663179"/>
          </a:xfrm>
        </p:spPr>
        <p:txBody>
          <a:bodyPr>
            <a:normAutofit fontScale="90000"/>
          </a:bodyPr>
          <a:lstStyle/>
          <a:p>
            <a:r>
              <a:rPr lang="en-US" altLang="en-US" sz="4050" b="1" dirty="0">
                <a:latin typeface="Cambria" panose="02040503050406030204" pitchFamily="18" charset="0"/>
                <a:ea typeface="Cambria" panose="02040503050406030204" pitchFamily="18" charset="0"/>
              </a:rPr>
              <a:t>Benefits to Society</a:t>
            </a:r>
            <a:endParaRPr lang="en-US" sz="405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95" y="1634728"/>
            <a:ext cx="7745506" cy="408027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Developing Countries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Helps these countries invest their scarce resources more wisely in order to produce products that meet worldwide standards</a:t>
            </a:r>
          </a:p>
          <a:p>
            <a:pPr algn="just">
              <a:lnSpc>
                <a:spcPct val="90000"/>
              </a:lnSpc>
            </a:pPr>
            <a:r>
              <a:rPr lang="en-US" alt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Consumers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Provides assurance of quality, safety, and reliability</a:t>
            </a:r>
          </a:p>
          <a:p>
            <a:pPr algn="just">
              <a:lnSpc>
                <a:spcPct val="90000"/>
              </a:lnSpc>
            </a:pPr>
            <a:r>
              <a:rPr lang="en-US" alt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Everyone</a:t>
            </a:r>
          </a:p>
          <a:p>
            <a:pPr lvl="1" algn="just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Assures the things we use in everyday life are of the highest quality</a:t>
            </a:r>
          </a:p>
          <a:p>
            <a:pPr algn="just">
              <a:lnSpc>
                <a:spcPct val="90000"/>
              </a:lnSpc>
            </a:pPr>
            <a:r>
              <a:rPr lang="en-US" alt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Planet</a:t>
            </a:r>
          </a:p>
          <a:p>
            <a:pPr lvl="1" algn="just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Provides standards on air, water and soil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quality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95" y="1634728"/>
            <a:ext cx="7745506" cy="4080272"/>
          </a:xfrm>
        </p:spPr>
        <p:txBody>
          <a:bodyPr>
            <a:noAutofit/>
          </a:bodyPr>
          <a:lstStyle/>
          <a:p>
            <a:pPr marL="61722" indent="0" algn="just">
              <a:lnSpc>
                <a:spcPct val="90000"/>
              </a:lnSpc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Purpose of ISO is to assist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organizations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implement and operate effective quality management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systems.</a:t>
            </a:r>
          </a:p>
          <a:p>
            <a:pPr marL="61722" indent="0" algn="just">
              <a:lnSpc>
                <a:spcPct val="90000"/>
              </a:lnSpc>
              <a:buNone/>
            </a:pPr>
            <a:endParaRPr lang="en-US" altLang="en-US" sz="3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61722" indent="0" algn="just">
              <a:lnSpc>
                <a:spcPct val="90000"/>
              </a:lnSpc>
              <a:buNone/>
            </a:pPr>
            <a:r>
              <a:rPr lang="en-US" altLang="en-US" sz="3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True/ False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8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799" cy="61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 9000 family standards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three standards in the family are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ISO 9000 Quality management systems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Fundamentals and vocabulary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ISO 9001 Quality management systems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Requirements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ISO 9004 Quality management systems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Guidelines for performance improvements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62484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ISO 9000 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provide an appreciation of the fundamental principles of quality management systems and an explanation of the terminology used in the family of standards.</a:t>
            </a:r>
          </a:p>
          <a:p>
            <a:pPr marL="0" indent="0" algn="just">
              <a:buNone/>
            </a:pP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ISO 9001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states that the standard can be </a:t>
            </a:r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used to assess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the organization’s ability to meet customer, regulatory and the organization’s own requirements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i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ISO 9004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 to provide guidance for improving the efficiency, effectiveness and overall performance of an organization.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3874" y="291494"/>
            <a:ext cx="7671926" cy="6235094"/>
            <a:chOff x="304800" y="609600"/>
            <a:chExt cx="8610600" cy="6248400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04800" y="609600"/>
            <a:ext cx="8610600" cy="6248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Photo Editor Photo" r:id="rId3" imgW="3790476" imgH="3505689" progId="MSPhotoEd.3">
                    <p:embed/>
                  </p:oleObj>
                </mc:Choice>
                <mc:Fallback>
                  <p:oleObj name="Photo Editor Photo" r:id="rId3" imgW="3790476" imgH="350568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609600"/>
                          <a:ext cx="8610600" cy="6248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990600" y="1143000"/>
              <a:ext cx="6940838" cy="5114330"/>
              <a:chOff x="990600" y="1143000"/>
              <a:chExt cx="6940838" cy="5114330"/>
            </a:xfrm>
          </p:grpSpPr>
          <p:sp>
            <p:nvSpPr>
              <p:cNvPr id="7" name="Text Box 9"/>
              <p:cNvSpPr txBox="1">
                <a:spLocks noChangeArrowheads="1"/>
              </p:cNvSpPr>
              <p:nvPr/>
            </p:nvSpPr>
            <p:spPr bwMode="auto">
              <a:xfrm>
                <a:off x="3642830" y="3115270"/>
                <a:ext cx="159530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9pPr>
              </a:lstStyle>
              <a:p>
                <a:pPr algn="ctr" eaLnBrk="1" hangingPunct="1"/>
                <a:r>
                  <a:rPr lang="en-US" b="1" dirty="0">
                    <a:latin typeface="Arial" charset="0"/>
                  </a:rPr>
                  <a:t>Management</a:t>
                </a:r>
              </a:p>
              <a:p>
                <a:pPr algn="ctr" eaLnBrk="1" hangingPunct="1"/>
                <a:r>
                  <a:rPr lang="en-US" b="1" dirty="0">
                    <a:latin typeface="Arial" charset="0"/>
                  </a:rPr>
                  <a:t>Systems</a:t>
                </a: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/>
            </p:nvSpPr>
            <p:spPr bwMode="auto">
              <a:xfrm>
                <a:off x="1341750" y="1219200"/>
                <a:ext cx="236475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9pPr>
              </a:lstStyle>
              <a:p>
                <a:pPr algn="ctr" eaLnBrk="1" hangingPunct="1"/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ISO 20000-1:2011 </a:t>
                </a:r>
              </a:p>
              <a:p>
                <a:pPr algn="ctr" eaLnBrk="1" hangingPunct="1"/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Service Management</a:t>
                </a:r>
              </a:p>
            </p:txBody>
          </p:sp>
          <p:sp>
            <p:nvSpPr>
              <p:cNvPr id="9" name="Text Box 12"/>
              <p:cNvSpPr txBox="1">
                <a:spLocks noChangeArrowheads="1"/>
              </p:cNvSpPr>
              <p:nvPr/>
            </p:nvSpPr>
            <p:spPr bwMode="auto">
              <a:xfrm>
                <a:off x="2819400" y="5334000"/>
                <a:ext cx="29718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bg1"/>
                    </a:solidFill>
                    <a:latin typeface="Arial" charset="0"/>
                  </a:rPr>
                  <a:t>ISO 22301</a:t>
                </a:r>
              </a:p>
              <a:p>
                <a:pPr algn="ctr" eaLnBrk="1" hangingPunct="1"/>
                <a:r>
                  <a:rPr lang="en-US">
                    <a:solidFill>
                      <a:schemeClr val="bg1"/>
                    </a:solidFill>
                    <a:latin typeface="Arial" charset="0"/>
                  </a:rPr>
                  <a:t>Business Continuity Management</a:t>
                </a:r>
              </a:p>
            </p:txBody>
          </p:sp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6019800" y="1143000"/>
                <a:ext cx="1768475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9pPr>
              </a:lstStyle>
              <a:p>
                <a:pPr algn="ctr" eaLnBrk="1" hangingPunct="1"/>
                <a:r>
                  <a:rPr lang="en-US" sz="1600" dirty="0">
                    <a:solidFill>
                      <a:schemeClr val="bg1"/>
                    </a:solidFill>
                    <a:latin typeface="Arial" charset="0"/>
                  </a:rPr>
                  <a:t>ISO 27001-2005</a:t>
                </a:r>
              </a:p>
              <a:p>
                <a:pPr eaLnBrk="1" hangingPunct="1"/>
                <a:r>
                  <a:rPr lang="en-US" sz="1600" dirty="0">
                    <a:solidFill>
                      <a:schemeClr val="bg1"/>
                    </a:solidFill>
                    <a:latin typeface="Arial" charset="0"/>
                  </a:rPr>
                  <a:t>Information</a:t>
                </a:r>
                <a:br>
                  <a:rPr lang="en-US" sz="1600" dirty="0">
                    <a:solidFill>
                      <a:schemeClr val="bg1"/>
                    </a:solidFill>
                    <a:latin typeface="Arial" charset="0"/>
                  </a:rPr>
                </a:br>
                <a:r>
                  <a:rPr lang="en-US" sz="1600" dirty="0">
                    <a:solidFill>
                      <a:schemeClr val="bg1"/>
                    </a:solidFill>
                    <a:latin typeface="Arial" charset="0"/>
                  </a:rPr>
                  <a:t>Security</a:t>
                </a:r>
                <a:br>
                  <a:rPr lang="en-US" sz="1600" dirty="0">
                    <a:solidFill>
                      <a:schemeClr val="bg1"/>
                    </a:solidFill>
                    <a:latin typeface="Arial" charset="0"/>
                  </a:rPr>
                </a:br>
                <a:r>
                  <a:rPr lang="en-US" sz="1600" dirty="0">
                    <a:solidFill>
                      <a:schemeClr val="bg1"/>
                    </a:solidFill>
                    <a:latin typeface="Arial" charset="0"/>
                  </a:rPr>
                  <a:t>Management</a:t>
                </a:r>
              </a:p>
              <a:p>
                <a:pPr algn="ctr" eaLnBrk="1" hangingPunct="1"/>
                <a:r>
                  <a:rPr lang="en-US" sz="1600" dirty="0">
                    <a:solidFill>
                      <a:schemeClr val="bg1"/>
                    </a:solidFill>
                    <a:latin typeface="Arial" charset="0"/>
                  </a:rPr>
                  <a:t>System</a:t>
                </a:r>
              </a:p>
            </p:txBody>
          </p:sp>
          <p:sp>
            <p:nvSpPr>
              <p:cNvPr id="11" name="Text Box 14"/>
              <p:cNvSpPr txBox="1">
                <a:spLocks noChangeArrowheads="1"/>
              </p:cNvSpPr>
              <p:nvPr/>
            </p:nvSpPr>
            <p:spPr bwMode="auto">
              <a:xfrm>
                <a:off x="990600" y="3736889"/>
                <a:ext cx="1828800" cy="1794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9pPr>
              </a:lstStyle>
              <a:p>
                <a:pPr algn="ctr" eaLnBrk="1" hangingPunct="1"/>
                <a:r>
                  <a:rPr lang="en-US" b="1" dirty="0">
                    <a:solidFill>
                      <a:schemeClr val="bg1"/>
                    </a:solidFill>
                    <a:latin typeface="Arial" charset="0"/>
                  </a:rPr>
                  <a:t>ISO 9001: 2008</a:t>
                </a:r>
              </a:p>
              <a:p>
                <a:pPr algn="ctr" eaLnBrk="1" hangingPunct="1"/>
                <a:r>
                  <a:rPr lang="en-US" b="1" dirty="0" smtClean="0">
                    <a:solidFill>
                      <a:schemeClr val="bg1"/>
                    </a:solidFill>
                    <a:latin typeface="Arial" charset="0"/>
                  </a:rPr>
                  <a:t>Quality</a:t>
                </a:r>
              </a:p>
              <a:p>
                <a:pPr algn="ctr" eaLnBrk="1" hangingPunct="1"/>
                <a:r>
                  <a:rPr lang="en-US" b="1" dirty="0" smtClean="0">
                    <a:solidFill>
                      <a:schemeClr val="bg1"/>
                    </a:solidFill>
                    <a:latin typeface="Arial" charset="0"/>
                  </a:rPr>
                  <a:t>Management</a:t>
                </a:r>
                <a:endParaRPr lang="en-US" b="1" dirty="0">
                  <a:solidFill>
                    <a:schemeClr val="bg1"/>
                  </a:solidFill>
                  <a:latin typeface="Arial" charset="0"/>
                </a:endParaRPr>
              </a:p>
              <a:p>
                <a:pPr algn="ctr" eaLnBrk="1" hangingPunct="1"/>
                <a:r>
                  <a:rPr lang="en-US" b="1" dirty="0">
                    <a:solidFill>
                      <a:schemeClr val="bg1"/>
                    </a:solidFill>
                    <a:latin typeface="Arial" charset="0"/>
                  </a:rPr>
                  <a:t>System</a:t>
                </a:r>
              </a:p>
              <a:p>
                <a:pPr eaLnBrk="1" hangingPunct="1"/>
                <a:endParaRPr lang="en-US" sz="12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2" name="Text Box 15"/>
              <p:cNvSpPr txBox="1">
                <a:spLocks noChangeArrowheads="1"/>
              </p:cNvSpPr>
              <p:nvPr/>
            </p:nvSpPr>
            <p:spPr bwMode="auto">
              <a:xfrm>
                <a:off x="6315363" y="4343400"/>
                <a:ext cx="161607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itchFamily="18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bg1"/>
                    </a:solidFill>
                    <a:latin typeface="Arial" charset="0"/>
                  </a:rPr>
                  <a:t>ISO 31000 Risk Management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13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58037" r="36490" b="5979"/>
          <a:stretch/>
        </p:blipFill>
        <p:spPr bwMode="auto">
          <a:xfrm>
            <a:off x="533400" y="455267"/>
            <a:ext cx="7918008" cy="289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4" t="58037" r="8224" b="5979"/>
          <a:stretch/>
        </p:blipFill>
        <p:spPr bwMode="auto">
          <a:xfrm>
            <a:off x="2362200" y="3352800"/>
            <a:ext cx="4245270" cy="302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61838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https://www.youtube.com/watch?v=qSVqDNOkOTo&amp;ab_channel=AGFConsultingGroup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153400" cy="4495800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Service-</a:t>
            </a:r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It specifies </a:t>
            </a:r>
            <a:r>
              <a:rPr lang="en-IN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requirements for the service provider </a:t>
            </a:r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to plan, establish, implement, operate, monitor, review, maintain and improve an SMS.</a:t>
            </a:r>
            <a:b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</a:br>
            <a:endParaRPr lang="en-IN" sz="2800" dirty="0" smtClean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800" dirty="0" smtClean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IN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Information Security- </a:t>
            </a:r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Using 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this family of standards </a:t>
            </a:r>
            <a:r>
              <a:rPr lang="en-IN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will help your organization 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manage the </a:t>
            </a:r>
            <a:r>
              <a:rPr lang="en-IN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security of assets 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such as financial information, intellectual property, employee details or information entrusted to you by third parties</a:t>
            </a:r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2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Risk-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Risks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affecting organizations can have consequences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terms of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economic performance and professional reputation, as well as environmental,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safety.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managing risk effectively helps organizations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perform well in an environment full of uncertainty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Business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continuity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 encompasses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planning and preparation to ensure that an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organization can continue to operate 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 case of serious incidents or disasters and is able to recover to an operational state within a reasonably short period.</a:t>
            </a:r>
          </a:p>
        </p:txBody>
      </p:sp>
    </p:spTree>
    <p:extLst>
      <p:ext uri="{BB962C8B-B14F-4D97-AF65-F5344CB8AC3E}">
        <p14:creationId xmlns:p14="http://schemas.microsoft.com/office/powerpoint/2010/main" val="22669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8750" y="304800"/>
            <a:ext cx="5829300" cy="62865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1885950"/>
            <a:ext cx="7486650" cy="382905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About ISO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Structure </a:t>
            </a:r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of ISO-9000,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ISO 9000 </a:t>
            </a: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origin,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Elements </a:t>
            </a:r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of </a:t>
            </a:r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ISO-9001</a:t>
            </a:r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Benefits from ISO-9001 certification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Aspects </a:t>
            </a:r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of quality systems, </a:t>
            </a:r>
            <a:endParaRPr lang="en-IN" sz="28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Certification </a:t>
            </a:r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methodology </a:t>
            </a: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and cost </a:t>
            </a:r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involved</a:t>
            </a: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ISO 14001 </a:t>
            </a: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(Environmental Management) </a:t>
            </a:r>
          </a:p>
        </p:txBody>
      </p:sp>
    </p:spTree>
    <p:extLst>
      <p:ext uri="{BB962C8B-B14F-4D97-AF65-F5344CB8AC3E}">
        <p14:creationId xmlns:p14="http://schemas.microsoft.com/office/powerpoint/2010/main" val="370872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Benefit/Aspect of QMS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257800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Conformance to the quality specification as documented by organization.</a:t>
            </a:r>
          </a:p>
          <a:p>
            <a:pPr algn="just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Ensure corrective action is taken whenever defects occur.</a:t>
            </a:r>
          </a:p>
          <a:p>
            <a:pPr algn="just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Early detection of defects and avoidance of wastage.</a:t>
            </a:r>
          </a:p>
          <a:p>
            <a:pPr algn="just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Defect rates decrease and reduce costs.</a:t>
            </a:r>
          </a:p>
          <a:p>
            <a:pPr algn="just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Procedures identify current practices and that continuously improved upon</a:t>
            </a:r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Increase in market share, increasing in sales or revenue.</a:t>
            </a:r>
          </a:p>
          <a:p>
            <a:pPr algn="just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Better management control and reporting.</a:t>
            </a:r>
          </a:p>
          <a:p>
            <a:pPr algn="just"/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Consistent quality.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 requirements and recommendations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design and assessment of management systems.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standards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provide guidance and tools for companies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and organizations who want to ensure that their products and 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services consistently meet customer’s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requirements, and that quality is consistently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improved.</a:t>
            </a:r>
          </a:p>
          <a:p>
            <a:pPr marL="0" indent="0"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9000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series of three International Standards for Quality Management Systems.</a:t>
            </a:r>
          </a:p>
          <a:p>
            <a:pPr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various aspects of quality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DISADVANTAGES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OF ISO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9000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417638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Owners and managers do not have an adequate understanding of the ISO 9000 certification process or of the quality standards </a:t>
            </a: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themselves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Funding for establishing the quality system is </a:t>
            </a: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inadequate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Heavy emphasis on </a:t>
            </a: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documentation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Length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38038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Quality management system requirements are provided by::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ISO 9000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ISO 9001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ISO 22000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ISO 14001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ISO 9001 ?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ISO 9001 is an International Standard that gives requirements for an organization’s quality management system (QMS).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part of a family of standards published by the International Organization for Standardization (ISO) and often referred to collectively as the“ ISO 9000 series ” or “ ISO 9000 family ”.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objective of ISO 9001 is to provide a set of requirements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7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That, if effectively implemented, will give you confidence that your supplier can consistently provide products and services that: Meet your needs and expectations and Comply with applicable regulations.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43000"/>
            <a:ext cx="8915400" cy="13716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Over </a:t>
            </a:r>
            <a:r>
              <a:rPr lang="en-US" sz="2800" b="1" dirty="0" smtClean="0">
                <a:solidFill>
                  <a:srgbClr val="FF0000"/>
                </a:solidFill>
              </a:rPr>
              <a:t>3,50,000 </a:t>
            </a:r>
            <a:r>
              <a:rPr lang="en-US" sz="2800" b="1" dirty="0">
                <a:solidFill>
                  <a:srgbClr val="FF0000"/>
                </a:solidFill>
              </a:rPr>
              <a:t>companies world are registered to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ISO 9001. The benefits they find include:</a:t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6" y="2209800"/>
            <a:ext cx="8729663" cy="4495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Improved consistency of service and product performance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Higher customer satisfaction levels.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Improved customer perception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Improved productivity and efficiency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Cost reductions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Improved communications, morale and job satisfaction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Competitive advantage and increased marketing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opportunities.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33337"/>
            <a:ext cx="8534400" cy="728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latin typeface="Cambria" panose="02040503050406030204" pitchFamily="18" charset="0"/>
                <a:ea typeface="Cambria" panose="02040503050406030204" pitchFamily="18" charset="0"/>
              </a:rPr>
              <a:t>The Benefits of ISO 9001….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908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Start seeing these benefits 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 your 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3429000"/>
          </a:xfrm>
        </p:spPr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Benefits start with your implementation project; you do not need to wait until registration is achieved to start seeing the improvements.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908050"/>
          </a:xfrm>
        </p:spPr>
        <p:txBody>
          <a:bodyPr/>
          <a:lstStyle/>
          <a:p>
            <a:pPr algn="l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Quality Manual, Procedures and Forms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3048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All documented in Microsoft Word and Excel, they are easy to edit and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use.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These documents have been used by many different types of industries in many different countries for successful registration to ISO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9001.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Computer Based Training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70037"/>
            <a:ext cx="8305800" cy="4678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Employees can take the training at any convenient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time.</a:t>
            </a:r>
          </a:p>
          <a:p>
            <a:pPr marL="0" indent="0" algn="just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Appealing visual and audio content keep the employees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attention.</a:t>
            </a:r>
          </a:p>
          <a:p>
            <a:pPr marL="0" indent="0" algn="just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Quizzes measure the effectiveness of the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training.</a:t>
            </a:r>
          </a:p>
          <a:p>
            <a:pPr marL="0" indent="0" algn="just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Group licensing for as little as $5 per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employee.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is </a:t>
            </a:r>
            <a:r>
              <a:rPr 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IS0 ?</a:t>
            </a:r>
            <a:endParaRPr lang="en-IN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504938" cy="4514849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ISO is an </a:t>
            </a:r>
            <a:r>
              <a:rPr lang="en-IN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independent, non-governmental international organization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with a membership of 162 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  <a:hlinkClick r:id="rId2" tooltip="An alphabetically ordered list of all ISO members"/>
              </a:rPr>
              <a:t>national standards bodies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Through its members, </a:t>
            </a:r>
            <a:r>
              <a:rPr lang="en-IN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it brings together experts to share knowledge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and develop voluntary, consensus-based, market relevant International Standards </a:t>
            </a:r>
            <a:r>
              <a:rPr lang="en-IN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that support innovation and provide solutions to global challenges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They give world-class specifications for products, services and systems, to ensure quality, safety and efficiency.</a:t>
            </a: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ISO has published 21833 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  <a:hlinkClick r:id="rId3" tooltip="ISO Store"/>
              </a:rPr>
              <a:t> International Standards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 and related documents, covering almost every industry, from technology, to food safety, to agriculture and healthcare.</a:t>
            </a:r>
          </a:p>
        </p:txBody>
      </p:sp>
    </p:spTree>
    <p:extLst>
      <p:ext uri="{BB962C8B-B14F-4D97-AF65-F5344CB8AC3E}">
        <p14:creationId xmlns:p14="http://schemas.microsoft.com/office/powerpoint/2010/main" val="34304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Documentation and Training Packages are available at a Package price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36762"/>
            <a:ext cx="8458200" cy="42116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This package includes: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manager’s guide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manager online training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Gap Analysis Checklist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Quality Manual, Procedures and Forms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Internal Auditor Training Materials package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Employee Training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Online support for answers to your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14300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 9000:2015 describes the fundamental concepts and principles of quality management which are universally applicable to the </a:t>
            </a:r>
            <a:r>
              <a:rPr lang="en-IN" sz="24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following.</a:t>
            </a:r>
            <a:endParaRPr lang="en-IN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63880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organizations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seeking sustained success through the implementation of a quality management system;</a:t>
            </a: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customers seeking confidence in an organization's ability to consistently provide products and services conforming to their requirements;</a:t>
            </a: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organizations seeking confidence in their supply chain that their product and service requirements will be met;</a:t>
            </a: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organizations and interested parties seeking to improve communication through a common understanding of the vocabulary used in quality management;</a:t>
            </a: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organizations performing conformity assessments against the requirements of ISO 9001;</a:t>
            </a:r>
          </a:p>
          <a:p>
            <a:pPr algn="just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providers of training, assessment or advice in quality management;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52400"/>
            <a:ext cx="8458200" cy="8842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Certification Methodology and Cost Involved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10600" cy="327660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Submit application to registrar</a:t>
            </a:r>
          </a:p>
          <a:p>
            <a:pPr lvl="1" algn="just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Stage 1:  Assessment of readiness </a:t>
            </a:r>
          </a:p>
          <a:p>
            <a:pPr lvl="1" algn="just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Stage 2:  Assessment for registration audit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Registration/certification awarded  for 3 years 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Surveillance audits (at least annually)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Recertification audit at the end of 3</a:t>
            </a:r>
            <a:r>
              <a:rPr lang="en-US" altLang="en-US" sz="2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219200"/>
            <a:ext cx="84582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Stages of Certification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52400"/>
            <a:ext cx="8458200" cy="8842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Certification Methodology and Cost Involved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381000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Usually takes 1 or possibly 2 auditors 1 to 3 </a:t>
            </a:r>
            <a:r>
              <a:rPr lang="en-US" alt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days depending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on scope, size, locations and personnel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You will be told whether or not you will be recommended for registration at the completion of the Stage 2 audit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Certificate usually arrives a 2 – 6 weeks later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Maintaining your ISO Certification(s) is the first step in continuous improvement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143000"/>
            <a:ext cx="845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Registration: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52400"/>
            <a:ext cx="8458200" cy="8842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Certification Methodology and Cost Involved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914400"/>
            <a:ext cx="845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Cost Involved: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722437"/>
            <a:ext cx="83820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Costs can be substantial. </a:t>
            </a:r>
            <a:endParaRPr lang="en-US" sz="2800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Copies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standards alone can cost $120 or more per copy. </a:t>
            </a:r>
            <a:endParaRPr lang="en-US" sz="28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Costs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include any courses that quality team members or others need, consultants fees, and the auditor’s time. </a:t>
            </a:r>
            <a:endParaRPr lang="en-US" sz="28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According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Nichols, auditor costs are approximately $1,300 per day. </a:t>
            </a:r>
            <a:endParaRPr lang="en-US" sz="28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small organization, the minimum for everything might be $10,000 to $15,000. </a:t>
            </a:r>
          </a:p>
        </p:txBody>
      </p:sp>
    </p:spTree>
    <p:extLst>
      <p:ext uri="{BB962C8B-B14F-4D97-AF65-F5344CB8AC3E}">
        <p14:creationId xmlns:p14="http://schemas.microsoft.com/office/powerpoint/2010/main" val="255914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52400"/>
            <a:ext cx="8458200" cy="8842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Certification Methodology and Cost Involved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914400"/>
            <a:ext cx="845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Cost Involved: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 certification body will compute the fee for ISO certification by considering the below mentioned different parameters: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Size 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an </a:t>
            </a:r>
            <a:r>
              <a:rPr lang="en-US" sz="2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endParaRPr lang="en-US" sz="2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employees</a:t>
            </a:r>
          </a:p>
          <a:p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Processes of Organization</a:t>
            </a:r>
          </a:p>
          <a:p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 of risk associated with the scope of services of the </a:t>
            </a:r>
            <a:r>
              <a:rPr lang="en-US" sz="28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endParaRPr lang="en-US" sz="2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complexity of the management system</a:t>
            </a:r>
          </a:p>
          <a:p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number of working shifts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3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52400"/>
            <a:ext cx="8458200" cy="8842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Certification Methodology and Cost Involved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419600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Accreditation and scope of accreditation</a:t>
            </a: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Reputation and customer acceptance</a:t>
            </a: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Availability, cost, and location</a:t>
            </a: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Knowledge of your business</a:t>
            </a: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Culture fit with your organization</a:t>
            </a: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Ability to audit all of your future standards</a:t>
            </a:r>
          </a:p>
          <a:p>
            <a:pPr algn="just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Note:  The external auditor is hired by the Registrar and presented with qualifications to you upon agreement of audits.  You cannot go out and hire your own external auditor.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990600"/>
            <a:ext cx="84582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Registrar/Auditor Selection Criteria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52400"/>
            <a:ext cx="8458200" cy="8842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Certification Methodology and Cost Involved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953000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Determine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team, set budget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Internal auditor(s) training if using in-house resources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Hire consulting firm if applicable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Gap Assessment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Implement requirements of standard to meet your business needs against the gap assessment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Go-Live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Hold Management Review Meeting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Conduct Internal Audit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Refine documentation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Employee involvement training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System adjustment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Registration audit – Stage 1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System adjustment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Registration audit – Stage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990600"/>
            <a:ext cx="84582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Preparation for audit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O 14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94556"/>
            <a:ext cx="6993136" cy="504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2" y="914400"/>
            <a:ext cx="8610600" cy="266700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ISO 14000 provided standard for</a:t>
            </a:r>
          </a:p>
          <a:p>
            <a:pPr marL="1314450" lvl="2" indent="-514350" algn="just">
              <a:buFont typeface="+mj-lt"/>
              <a:buAutoNum type="alphaLcParenR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Food safety</a:t>
            </a:r>
          </a:p>
          <a:p>
            <a:pPr marL="1314450" lvl="2" indent="-514350" algn="just">
              <a:buFont typeface="+mj-lt"/>
              <a:buAutoNum type="alphaLcParenR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Quality management</a:t>
            </a:r>
          </a:p>
          <a:p>
            <a:pPr marL="1314450" lvl="2" indent="-514350" algn="just">
              <a:buFont typeface="+mj-lt"/>
              <a:buAutoNum type="alphaLcParenR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Environment management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41148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www.youtube.com/watch?v=J7Fak8QI6Ww&amp;ab_channel=ISO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://www.youtube.com/watch?v=9Yf9zKpiQ7g&amp;ab_channel=JohnBinns</a:t>
            </a:r>
          </a:p>
        </p:txBody>
      </p:sp>
    </p:spTree>
    <p:extLst>
      <p:ext uri="{BB962C8B-B14F-4D97-AF65-F5344CB8AC3E}">
        <p14:creationId xmlns:p14="http://schemas.microsoft.com/office/powerpoint/2010/main" val="168449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International Standards Organization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977153" y="1600200"/>
            <a:ext cx="8014447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Clr>
                <a:srgbClr val="E7DEC9"/>
              </a:buClr>
            </a:pPr>
            <a:r>
              <a:rPr lang="en-US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ISO specifies requirements for a quality management system</a:t>
            </a:r>
          </a:p>
          <a:p>
            <a:pPr>
              <a:lnSpc>
                <a:spcPct val="80000"/>
              </a:lnSpc>
              <a:buClr>
                <a:srgbClr val="E7DEC9"/>
              </a:buClr>
            </a:pPr>
            <a:endParaRPr lang="en-US" altLang="en-US" sz="24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80000"/>
              </a:lnSpc>
              <a:buClr>
                <a:srgbClr val="E7DEC9"/>
              </a:buClr>
            </a:pPr>
            <a:r>
              <a:rPr lang="en-US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 form of the Standard requires:</a:t>
            </a:r>
          </a:p>
          <a:p>
            <a:pPr lvl="1">
              <a:lnSpc>
                <a:spcPct val="150000"/>
              </a:lnSpc>
              <a:buClr>
                <a:srgbClr val="FEB80A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 product and service requirements</a:t>
            </a:r>
          </a:p>
          <a:p>
            <a:pPr lvl="1">
              <a:lnSpc>
                <a:spcPct val="150000"/>
              </a:lnSpc>
              <a:buClr>
                <a:srgbClr val="FEB80A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Establish processes to meet those requirements</a:t>
            </a:r>
          </a:p>
          <a:p>
            <a:pPr lvl="1">
              <a:lnSpc>
                <a:spcPct val="150000"/>
              </a:lnSpc>
              <a:buClr>
                <a:srgbClr val="FEB80A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 resources to run the processes</a:t>
            </a:r>
          </a:p>
          <a:p>
            <a:pPr lvl="1">
              <a:lnSpc>
                <a:spcPct val="150000"/>
              </a:lnSpc>
              <a:buClr>
                <a:srgbClr val="FEB80A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Operate, monitor, and measure the processes</a:t>
            </a:r>
          </a:p>
          <a:p>
            <a:pPr lvl="1">
              <a:lnSpc>
                <a:spcPct val="150000"/>
              </a:lnSpc>
              <a:buClr>
                <a:srgbClr val="FEB80A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 continuously, based on analysis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23457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76200"/>
            <a:ext cx="7498080" cy="762000"/>
          </a:xfrm>
        </p:spPr>
        <p:txBody>
          <a:bodyPr anchor="t"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Origin of ISO 9000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8019288" cy="6019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The story of ISO 9000 is a story of standards, methods and regulation.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The brief history that follows is in no way comprehensive but is intended to illustrate things: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Standards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are an ancient concept that survived several millennia; that a means of </a:t>
            </a:r>
            <a:r>
              <a:rPr lang="en-US" sz="23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verifying compliance often follows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the setting of standards;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Formalizing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of </a:t>
            </a:r>
            <a:r>
              <a:rPr lang="en-US" sz="23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working practices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is centuries old and seen as a means to consistently meet standards;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Market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regulation (relative to the standard of goods and services) has been around for centuries for the </a:t>
            </a:r>
            <a:r>
              <a:rPr lang="en-US" sz="23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protection of both craftsmen and traders.</a:t>
            </a:r>
          </a:p>
        </p:txBody>
      </p:sp>
    </p:spTree>
    <p:extLst>
      <p:ext uri="{BB962C8B-B14F-4D97-AF65-F5344CB8AC3E}">
        <p14:creationId xmlns:p14="http://schemas.microsoft.com/office/powerpoint/2010/main" val="22060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the purpose of ISO 9000?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724" y="2057401"/>
            <a:ext cx="7783964" cy="339447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purpose of these standards is to assist organizations of all types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implement and operate effective quality management systems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provide a vehicle for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consolidating and communicating concepts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field of quality management that have been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approved by an international committee of representatives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national standards bodies.</a:t>
            </a:r>
          </a:p>
        </p:txBody>
      </p:sp>
    </p:spTree>
    <p:extLst>
      <p:ext uri="{BB962C8B-B14F-4D97-AF65-F5344CB8AC3E}">
        <p14:creationId xmlns:p14="http://schemas.microsoft.com/office/powerpoint/2010/main" val="38004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95" y="1634728"/>
            <a:ext cx="7745506" cy="4080272"/>
          </a:xfrm>
        </p:spPr>
        <p:txBody>
          <a:bodyPr>
            <a:noAutofit/>
          </a:bodyPr>
          <a:lstStyle/>
          <a:p>
            <a:pPr marL="61722" indent="0" algn="just">
              <a:lnSpc>
                <a:spcPct val="90000"/>
              </a:lnSpc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ISO is an independent, non-governmental international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organization to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give world-class specifications for products, services and systems, to ensure quality, safety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efficiency.</a:t>
            </a:r>
          </a:p>
          <a:p>
            <a:pPr marL="61722" indent="0" algn="just">
              <a:lnSpc>
                <a:spcPct val="90000"/>
              </a:lnSpc>
              <a:buNone/>
            </a:pPr>
            <a:endParaRPr lang="en-US" altLang="en-US" sz="3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61722" indent="0" algn="just">
              <a:lnSpc>
                <a:spcPct val="90000"/>
              </a:lnSpc>
              <a:buNone/>
            </a:pPr>
            <a:endParaRPr lang="en-US" altLang="en-US" sz="3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61722" indent="0" algn="just">
              <a:lnSpc>
                <a:spcPct val="90000"/>
              </a:lnSpc>
              <a:buNone/>
            </a:pPr>
            <a:r>
              <a:rPr lang="en-US" altLang="en-US" sz="3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True/ False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391400" cy="85725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ELEMENTS OF ISO </a:t>
            </a: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9000/9001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848600" cy="4572000"/>
          </a:xfrm>
        </p:spPr>
        <p:txBody>
          <a:bodyPr numCol="2">
            <a:noAutofit/>
          </a:bodyPr>
          <a:lstStyle/>
          <a:p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Management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Responsibility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Quality System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Order Entry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Design Control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Document and Data Control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Purchasing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Control of Customer Supplied Products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Product Identification and Tractability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Process Control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Inspection and Testing Control of Inspection, Measuring, and Test Equipment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Inspection and Test Status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Control of Nonconforming Products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Corrective and Preventive Action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Handling, Storage, Packaging, and Delivery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Control of Quality Records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Internal Quality Audits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Training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Servicing </a:t>
            </a:r>
          </a:p>
          <a:p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Statistical Techniques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066800"/>
            <a:ext cx="75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standards of ISO 9000/9001 detail 20 requirements for an organization's quality management system in the following areas:</a:t>
            </a:r>
          </a:p>
        </p:txBody>
      </p:sp>
    </p:spTree>
    <p:extLst>
      <p:ext uri="{BB962C8B-B14F-4D97-AF65-F5344CB8AC3E}">
        <p14:creationId xmlns:p14="http://schemas.microsoft.com/office/powerpoint/2010/main" val="33429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61950"/>
            <a:ext cx="6172200" cy="85725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ADVANTAGES OF ISO </a:t>
            </a: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9000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259" y="1495485"/>
            <a:ext cx="75079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Increased marketability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Reduced operational expenses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Better management control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Increased customer satisfaction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internal communication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customer service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Reduction of product-liability risks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Attractiveness to investors</a:t>
            </a:r>
          </a:p>
        </p:txBody>
      </p:sp>
    </p:spTree>
    <p:extLst>
      <p:ext uri="{BB962C8B-B14F-4D97-AF65-F5344CB8AC3E}">
        <p14:creationId xmlns:p14="http://schemas.microsoft.com/office/powerpoint/2010/main" val="33016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1748</Words>
  <Application>Microsoft Office PowerPoint</Application>
  <PresentationFormat>On-screen Show (4:3)</PresentationFormat>
  <Paragraphs>271</Paragraphs>
  <Slides>39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Solstice</vt:lpstr>
      <vt:lpstr>Photo Editor Photo</vt:lpstr>
      <vt:lpstr>ISO (International Organization for Standardization)</vt:lpstr>
      <vt:lpstr>Contents</vt:lpstr>
      <vt:lpstr>What is IS0 ?</vt:lpstr>
      <vt:lpstr>International Standards Organization</vt:lpstr>
      <vt:lpstr>Origin of ISO 9000</vt:lpstr>
      <vt:lpstr>What is the purpose of ISO 9000?</vt:lpstr>
      <vt:lpstr>PowerPoint Presentation</vt:lpstr>
      <vt:lpstr>ELEMENTS OF ISO 9000/9001</vt:lpstr>
      <vt:lpstr>ADVANTAGES OF ISO 9000</vt:lpstr>
      <vt:lpstr>Benefits to Society</vt:lpstr>
      <vt:lpstr>Benefits to Society</vt:lpstr>
      <vt:lpstr>PowerPoint Presentation</vt:lpstr>
      <vt:lpstr>PowerPoint Presentation</vt:lpstr>
      <vt:lpstr>ISO 9000 family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Benefit/Aspect of QMS</vt:lpstr>
      <vt:lpstr>various aspects of quality management</vt:lpstr>
      <vt:lpstr>DISADVANTAGES OF ISO 9000</vt:lpstr>
      <vt:lpstr>PowerPoint Presentation</vt:lpstr>
      <vt:lpstr>What is ISO 9001 ?</vt:lpstr>
      <vt:lpstr>PowerPoint Presentation</vt:lpstr>
      <vt:lpstr>Over 3,50,000 companies world are registered to  ISO 9001. The benefits they find include: </vt:lpstr>
      <vt:lpstr>Start seeing these benefits in your organization</vt:lpstr>
      <vt:lpstr>Quality Manual, Procedures and Forms</vt:lpstr>
      <vt:lpstr>Computer Based Training</vt:lpstr>
      <vt:lpstr>Documentation and Training Packages are available at a Package price</vt:lpstr>
      <vt:lpstr>ISO 9000:2015 describes the fundamental concepts and principles of quality management which are universally applicable to the following.</vt:lpstr>
      <vt:lpstr>Certification Methodology and Cost Involved</vt:lpstr>
      <vt:lpstr>Certification Methodology and Cost Involved</vt:lpstr>
      <vt:lpstr>Certification Methodology and Cost Involved</vt:lpstr>
      <vt:lpstr>Certification Methodology and Cost Involved</vt:lpstr>
      <vt:lpstr>Certification Methodology and Cost Involved</vt:lpstr>
      <vt:lpstr>Certification Methodology and Cost Involved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Wipro</cp:lastModifiedBy>
  <cp:revision>140</cp:revision>
  <dcterms:created xsi:type="dcterms:W3CDTF">2017-09-16T04:33:57Z</dcterms:created>
  <dcterms:modified xsi:type="dcterms:W3CDTF">2021-08-20T11:11:10Z</dcterms:modified>
</cp:coreProperties>
</file>