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69" r:id="rId16"/>
    <p:sldId id="270" r:id="rId17"/>
    <p:sldId id="271" r:id="rId18"/>
    <p:sldId id="272" r:id="rId19"/>
    <p:sldId id="273" r:id="rId20"/>
    <p:sldId id="274" r:id="rId21"/>
    <p:sldId id="275" r:id="rId22"/>
    <p:sldId id="276" r:id="rId23"/>
    <p:sldId id="277"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8F24F-43BC-45A9-9E26-A75A289A0B43}" type="datetimeFigureOut">
              <a:rPr lang="en-IN" smtClean="0"/>
              <a:t>10-08-2023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6EF15-C1A6-4E03-9F27-08138D66078E}" type="slidenum">
              <a:rPr lang="en-IN" smtClean="0"/>
              <a:t>‹#›</a:t>
            </a:fld>
            <a:endParaRPr lang="en-IN"/>
          </a:p>
        </p:txBody>
      </p:sp>
    </p:spTree>
    <p:extLst>
      <p:ext uri="{BB962C8B-B14F-4D97-AF65-F5344CB8AC3E}">
        <p14:creationId xmlns:p14="http://schemas.microsoft.com/office/powerpoint/2010/main" val="371883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B6EF15-C1A6-4E03-9F27-08138D66078E}" type="slidenum">
              <a:rPr lang="en-IN" smtClean="0"/>
              <a:t>5</a:t>
            </a:fld>
            <a:endParaRPr lang="en-IN"/>
          </a:p>
        </p:txBody>
      </p:sp>
    </p:spTree>
    <p:extLst>
      <p:ext uri="{BB962C8B-B14F-4D97-AF65-F5344CB8AC3E}">
        <p14:creationId xmlns:p14="http://schemas.microsoft.com/office/powerpoint/2010/main" val="200487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073B807-9090-45AA-85BC-E5BF1234525C}" type="datetime1">
              <a:rPr lang="en-US" smtClean="0"/>
              <a:t>8/10/2023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51808D5-0888-457E-9E01-71B9160B09E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D4828A-7B9B-47E8-98BF-59B5C33AC2BB}" type="datetime1">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808D5-0888-457E-9E01-71B9160B09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71EDC7-FE4E-4FD4-87A2-0244AA926506}" type="datetime1">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808D5-0888-457E-9E01-71B9160B09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B55DAA6-8FCE-4025-A403-9183448A339D}" type="datetime1">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808D5-0888-457E-9E01-71B9160B09E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D360488-40A6-4566-8B35-6EFCE6A81F54}" type="datetime1">
              <a:rPr lang="en-US" smtClean="0"/>
              <a:t>8/10/2023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51808D5-0888-457E-9E01-71B9160B09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0D57CFD-B9F6-40CF-BF1B-284C538DC5CD}" type="datetime1">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808D5-0888-457E-9E01-71B9160B09E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A863539-1029-49A5-BBEB-07A63EE9A1F6}" type="datetime1">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1808D5-0888-457E-9E01-71B9160B09E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C143C24-65CC-4D84-941D-E58B0F26BC84}" type="datetime1">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1808D5-0888-457E-9E01-71B9160B09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7D195-5A9B-4E4D-8164-C768BCACF0E3}" type="datetime1">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1808D5-0888-457E-9E01-71B9160B09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0F57A0-5B89-4ED9-A41E-B2441B69BCEA}" type="datetime1">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808D5-0888-457E-9E01-71B9160B09E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926B2B3-DA6F-449B-AA45-E3B1785048B8}" type="datetime1">
              <a:rPr lang="en-US" smtClean="0"/>
              <a:t>8/10/2023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51808D5-0888-457E-9E01-71B9160B09E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3168723-D7A3-4095-A605-A1652D31ECBF}" type="datetime1">
              <a:rPr lang="en-US" smtClean="0"/>
              <a:t>8/10/2023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51808D5-0888-457E-9E01-71B9160B09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jagranjosh.com/general-knowledge/central-vigilance-commission-1437626131-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Vigilance and CBI</a:t>
            </a:r>
          </a:p>
        </p:txBody>
      </p:sp>
      <p:sp>
        <p:nvSpPr>
          <p:cNvPr id="3" name="Slide Number Placeholder 2">
            <a:extLst>
              <a:ext uri="{FF2B5EF4-FFF2-40B4-BE49-F238E27FC236}">
                <a16:creationId xmlns:a16="http://schemas.microsoft.com/office/drawing/2014/main" id="{DC8CBFFF-DAD7-4677-AC64-6D5C7A5860FF}"/>
              </a:ext>
            </a:extLst>
          </p:cNvPr>
          <p:cNvSpPr>
            <a:spLocks noGrp="1"/>
          </p:cNvSpPr>
          <p:nvPr>
            <p:ph type="sldNum" sz="quarter" idx="12"/>
          </p:nvPr>
        </p:nvSpPr>
        <p:spPr/>
        <p:txBody>
          <a:bodyPr/>
          <a:lstStyle/>
          <a:p>
            <a:fld id="{F51808D5-0888-457E-9E01-71B9160B09E1}" type="slidenum">
              <a:rPr lang="en-US" smtClean="0"/>
              <a:pPr/>
              <a:t>1</a:t>
            </a:fld>
            <a:endParaRPr lang="en-US"/>
          </a:p>
        </p:txBody>
      </p:sp>
    </p:spTree>
    <p:extLst>
      <p:ext uri="{BB962C8B-B14F-4D97-AF65-F5344CB8AC3E}">
        <p14:creationId xmlns:p14="http://schemas.microsoft.com/office/powerpoint/2010/main" val="1016057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normAutofit fontScale="90000"/>
          </a:bodyPr>
          <a:lstStyle/>
          <a:p>
            <a:r>
              <a:rPr lang="en-US" dirty="0">
                <a:solidFill>
                  <a:srgbClr val="FF0000"/>
                </a:solidFill>
                <a:latin typeface="Times New Roman" pitchFamily="18" charset="0"/>
                <a:cs typeface="Times New Roman" pitchFamily="18" charset="0"/>
              </a:rPr>
              <a:t>Chief Technical Examiners' Wing (CTE)</a:t>
            </a:r>
          </a:p>
        </p:txBody>
      </p:sp>
      <p:sp>
        <p:nvSpPr>
          <p:cNvPr id="3" name="Content Placeholder 2"/>
          <p:cNvSpPr>
            <a:spLocks noGrp="1"/>
          </p:cNvSpPr>
          <p:nvPr>
            <p:ph sz="quarter" idx="1"/>
          </p:nvPr>
        </p:nvSpPr>
        <p:spPr>
          <a:xfrm>
            <a:off x="152400" y="1295400"/>
            <a:ext cx="8763000" cy="5029200"/>
          </a:xfrm>
        </p:spPr>
        <p:txBody>
          <a:bodyPr>
            <a:normAutofit fontScale="92500" lnSpcReduction="10000"/>
          </a:bodyPr>
          <a:lstStyle/>
          <a:p>
            <a:pPr marL="0" indent="0" algn="just">
              <a:buNone/>
            </a:pPr>
            <a:r>
              <a:rPr lang="en-US" dirty="0">
                <a:latin typeface="Times New Roman" pitchFamily="18" charset="0"/>
                <a:cs typeface="Times New Roman" pitchFamily="18" charset="0"/>
              </a:rPr>
              <a:t>Chief  Technical Examiner's Organization constitutes the technical wing of the Central Vigilance Commission (India) and is managed by two Engineers of the rank of Chief Engineers (designated as Chief Technical Examiners) with supporting engineering staff. The main functions assigned to this organization are:</a:t>
            </a:r>
          </a:p>
          <a:p>
            <a:pPr algn="just"/>
            <a:r>
              <a:rPr lang="en-US" dirty="0">
                <a:latin typeface="Times New Roman" pitchFamily="18" charset="0"/>
                <a:cs typeface="Times New Roman" pitchFamily="18" charset="0"/>
              </a:rPr>
              <a:t>Technical audit of construction works of Governmental organizations from a vigilance angle;</a:t>
            </a:r>
          </a:p>
          <a:p>
            <a:pPr algn="just"/>
            <a:r>
              <a:rPr lang="en-US" dirty="0">
                <a:latin typeface="Times New Roman" pitchFamily="18" charset="0"/>
                <a:cs typeface="Times New Roman" pitchFamily="18" charset="0"/>
              </a:rPr>
              <a:t>Investigation of specific cases of complaints relating to construction works;</a:t>
            </a:r>
          </a:p>
          <a:p>
            <a:pPr algn="just"/>
            <a:r>
              <a:rPr lang="en-US" dirty="0">
                <a:latin typeface="Times New Roman" pitchFamily="18" charset="0"/>
                <a:cs typeface="Times New Roman" pitchFamily="18" charset="0"/>
              </a:rPr>
              <a:t>Extension of assistance to CBI in their investigations involving technical matters.</a:t>
            </a:r>
          </a:p>
          <a:p>
            <a:pPr algn="just"/>
            <a:r>
              <a:rPr lang="en-US" dirty="0">
                <a:latin typeface="Times New Roman" pitchFamily="18" charset="0"/>
                <a:cs typeface="Times New Roman" pitchFamily="18" charset="0"/>
              </a:rPr>
              <a:t>Tendering of advice/assistance to the Commission and Chief Vigilance Officers in vigilance cases involving technical matters.</a:t>
            </a:r>
          </a:p>
        </p:txBody>
      </p:sp>
      <p:sp>
        <p:nvSpPr>
          <p:cNvPr id="4" name="Slide Number Placeholder 3">
            <a:extLst>
              <a:ext uri="{FF2B5EF4-FFF2-40B4-BE49-F238E27FC236}">
                <a16:creationId xmlns:a16="http://schemas.microsoft.com/office/drawing/2014/main" id="{E7E1001B-19B2-46BC-B440-01025E147EDE}"/>
              </a:ext>
            </a:extLst>
          </p:cNvPr>
          <p:cNvSpPr>
            <a:spLocks noGrp="1"/>
          </p:cNvSpPr>
          <p:nvPr>
            <p:ph type="sldNum" sz="quarter" idx="12"/>
          </p:nvPr>
        </p:nvSpPr>
        <p:spPr/>
        <p:txBody>
          <a:bodyPr/>
          <a:lstStyle/>
          <a:p>
            <a:fld id="{F51808D5-0888-457E-9E01-71B9160B09E1}" type="slidenum">
              <a:rPr lang="en-US" smtClean="0"/>
              <a:pPr/>
              <a:t>10</a:t>
            </a:fld>
            <a:endParaRPr lang="en-US"/>
          </a:p>
        </p:txBody>
      </p:sp>
    </p:spTree>
    <p:extLst>
      <p:ext uri="{BB962C8B-B14F-4D97-AF65-F5344CB8AC3E}">
        <p14:creationId xmlns:p14="http://schemas.microsoft.com/office/powerpoint/2010/main" val="126837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0"/>
            <a:ext cx="7772400" cy="1143000"/>
          </a:xfrm>
        </p:spPr>
        <p:txBody>
          <a:bodyPr>
            <a:normAutofit fontScale="90000"/>
          </a:bodyPr>
          <a:lstStyle/>
          <a:p>
            <a:pPr algn="ctr"/>
            <a:r>
              <a:rPr lang="en-US" dirty="0">
                <a:solidFill>
                  <a:srgbClr val="FF0000"/>
                </a:solidFill>
              </a:rPr>
              <a:t>Central Bureau of Investigation (CBI)</a:t>
            </a:r>
          </a:p>
        </p:txBody>
      </p:sp>
      <p:sp>
        <p:nvSpPr>
          <p:cNvPr id="3" name="Slide Number Placeholder 2">
            <a:extLst>
              <a:ext uri="{FF2B5EF4-FFF2-40B4-BE49-F238E27FC236}">
                <a16:creationId xmlns:a16="http://schemas.microsoft.com/office/drawing/2014/main" id="{D33B5BA7-F41F-4BD9-A239-0174A31EBA38}"/>
              </a:ext>
            </a:extLst>
          </p:cNvPr>
          <p:cNvSpPr>
            <a:spLocks noGrp="1"/>
          </p:cNvSpPr>
          <p:nvPr>
            <p:ph type="sldNum" sz="quarter" idx="12"/>
          </p:nvPr>
        </p:nvSpPr>
        <p:spPr/>
        <p:txBody>
          <a:bodyPr/>
          <a:lstStyle/>
          <a:p>
            <a:fld id="{F51808D5-0888-457E-9E01-71B9160B09E1}" type="slidenum">
              <a:rPr lang="en-US" smtClean="0"/>
              <a:pPr/>
              <a:t>11</a:t>
            </a:fld>
            <a:endParaRPr lang="en-US"/>
          </a:p>
        </p:txBody>
      </p:sp>
    </p:spTree>
    <p:extLst>
      <p:ext uri="{BB962C8B-B14F-4D97-AF65-F5344CB8AC3E}">
        <p14:creationId xmlns:p14="http://schemas.microsoft.com/office/powerpoint/2010/main" val="416362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MISSION OF CBI:</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1524000"/>
            <a:ext cx="8458200" cy="4572000"/>
          </a:xfrm>
        </p:spPr>
        <p:txBody>
          <a:bodyPr/>
          <a:lstStyle/>
          <a:p>
            <a:pPr marL="0" indent="0" algn="just">
              <a:buNone/>
            </a:pP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To uphold the Constitution of India and law of the land through in-depth investigation and successful prosecution of offences.</a:t>
            </a:r>
          </a:p>
          <a:p>
            <a:pPr marL="0" indent="0" algn="just">
              <a:buNone/>
            </a:pP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To provide leadership and direction to police forces and to act as the Nodal Agency for enhancing inter-state and international cooperation in law enforcement.</a:t>
            </a:r>
          </a:p>
        </p:txBody>
      </p:sp>
      <p:sp>
        <p:nvSpPr>
          <p:cNvPr id="4"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lide Number Placeholder 4">
            <a:extLst>
              <a:ext uri="{FF2B5EF4-FFF2-40B4-BE49-F238E27FC236}">
                <a16:creationId xmlns:a16="http://schemas.microsoft.com/office/drawing/2014/main" id="{29DE29D8-61A0-4535-A5DA-C17AC60AEA0D}"/>
              </a:ext>
            </a:extLst>
          </p:cNvPr>
          <p:cNvSpPr>
            <a:spLocks noGrp="1"/>
          </p:cNvSpPr>
          <p:nvPr>
            <p:ph type="sldNum" sz="quarter" idx="12"/>
          </p:nvPr>
        </p:nvSpPr>
        <p:spPr/>
        <p:txBody>
          <a:bodyPr/>
          <a:lstStyle/>
          <a:p>
            <a:fld id="{F51808D5-0888-457E-9E01-71B9160B09E1}" type="slidenum">
              <a:rPr lang="en-US" smtClean="0"/>
              <a:pPr/>
              <a:t>12</a:t>
            </a:fld>
            <a:endParaRPr lang="en-US"/>
          </a:p>
        </p:txBody>
      </p:sp>
    </p:spTree>
    <p:extLst>
      <p:ext uri="{BB962C8B-B14F-4D97-AF65-F5344CB8AC3E}">
        <p14:creationId xmlns:p14="http://schemas.microsoft.com/office/powerpoint/2010/main" val="90132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VISION OF CBI</a:t>
            </a:r>
            <a:endParaRPr lang="en-US" dirty="0"/>
          </a:p>
        </p:txBody>
      </p:sp>
      <p:sp>
        <p:nvSpPr>
          <p:cNvPr id="3" name="Content Placeholder 2"/>
          <p:cNvSpPr>
            <a:spLocks noGrp="1"/>
          </p:cNvSpPr>
          <p:nvPr>
            <p:ph sz="quarter" idx="1"/>
          </p:nvPr>
        </p:nvSpPr>
        <p:spPr>
          <a:xfrm>
            <a:off x="381000" y="1219200"/>
            <a:ext cx="8534400" cy="5029200"/>
          </a:xfrm>
        </p:spPr>
        <p:txBody>
          <a:bodyPr>
            <a:normAutofit/>
          </a:bodyPr>
          <a:lstStyle/>
          <a:p>
            <a:pPr algn="just"/>
            <a:r>
              <a:rPr lang="en-US" dirty="0">
                <a:latin typeface="Times New Roman" pitchFamily="18" charset="0"/>
                <a:cs typeface="Times New Roman" pitchFamily="18" charset="0"/>
              </a:rPr>
              <a:t>Combating corruption in public life, curb economic and violent crimes through meticulous investigation and prosecution.</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Evolve effective systems and procedures for successful investigation and prosecution of cases in various law courts.</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Help fight cyber and high technology crime.</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Create a healthy work environment that encourages team-building, free communication and mutual trust.</a:t>
            </a:r>
          </a:p>
        </p:txBody>
      </p:sp>
      <p:sp>
        <p:nvSpPr>
          <p:cNvPr id="4" name="Slide Number Placeholder 3">
            <a:extLst>
              <a:ext uri="{FF2B5EF4-FFF2-40B4-BE49-F238E27FC236}">
                <a16:creationId xmlns:a16="http://schemas.microsoft.com/office/drawing/2014/main" id="{2675AFA9-2EEE-4F9A-82EC-800E1B6FEC3E}"/>
              </a:ext>
            </a:extLst>
          </p:cNvPr>
          <p:cNvSpPr>
            <a:spLocks noGrp="1"/>
          </p:cNvSpPr>
          <p:nvPr>
            <p:ph type="sldNum" sz="quarter" idx="12"/>
          </p:nvPr>
        </p:nvSpPr>
        <p:spPr/>
        <p:txBody>
          <a:bodyPr/>
          <a:lstStyle/>
          <a:p>
            <a:fld id="{F51808D5-0888-457E-9E01-71B9160B09E1}" type="slidenum">
              <a:rPr lang="en-US" smtClean="0"/>
              <a:pPr/>
              <a:t>13</a:t>
            </a:fld>
            <a:endParaRPr lang="en-US"/>
          </a:p>
        </p:txBody>
      </p:sp>
    </p:spTree>
    <p:extLst>
      <p:ext uri="{BB962C8B-B14F-4D97-AF65-F5344CB8AC3E}">
        <p14:creationId xmlns:p14="http://schemas.microsoft.com/office/powerpoint/2010/main" val="16830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VISION OF CBI</a:t>
            </a:r>
            <a:endParaRPr lang="en-US" dirty="0"/>
          </a:p>
        </p:txBody>
      </p:sp>
      <p:sp>
        <p:nvSpPr>
          <p:cNvPr id="3" name="Content Placeholder 2"/>
          <p:cNvSpPr>
            <a:spLocks noGrp="1"/>
          </p:cNvSpPr>
          <p:nvPr>
            <p:ph sz="quarter" idx="1"/>
          </p:nvPr>
        </p:nvSpPr>
        <p:spPr>
          <a:xfrm>
            <a:off x="381000" y="1447800"/>
            <a:ext cx="8534400" cy="5029200"/>
          </a:xfrm>
        </p:spPr>
        <p:txBody>
          <a:bodyPr>
            <a:normAutofit/>
          </a:bodyPr>
          <a:lstStyle/>
          <a:p>
            <a:pPr algn="just"/>
            <a:r>
              <a:rPr lang="en-US" dirty="0">
                <a:latin typeface="Times New Roman" pitchFamily="18" charset="0"/>
                <a:cs typeface="Times New Roman" pitchFamily="18" charset="0"/>
              </a:rPr>
              <a:t>Support state police organizations and law enforcement agencies in national and international cooperation particularly relating to enquiries and investigation of cases.</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Play a lead role in the war against national and transnational organized crime.</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Uphold Human Rights, protect the environment, arts, antiques and heritage of our civilization.</a:t>
            </a:r>
          </a:p>
        </p:txBody>
      </p:sp>
      <p:sp>
        <p:nvSpPr>
          <p:cNvPr id="4" name="Slide Number Placeholder 3">
            <a:extLst>
              <a:ext uri="{FF2B5EF4-FFF2-40B4-BE49-F238E27FC236}">
                <a16:creationId xmlns:a16="http://schemas.microsoft.com/office/drawing/2014/main" id="{B975D59C-0E03-4155-BBAF-0CB5BB8983E0}"/>
              </a:ext>
            </a:extLst>
          </p:cNvPr>
          <p:cNvSpPr>
            <a:spLocks noGrp="1"/>
          </p:cNvSpPr>
          <p:nvPr>
            <p:ph type="sldNum" sz="quarter" idx="12"/>
          </p:nvPr>
        </p:nvSpPr>
        <p:spPr/>
        <p:txBody>
          <a:bodyPr/>
          <a:lstStyle/>
          <a:p>
            <a:fld id="{F51808D5-0888-457E-9E01-71B9160B09E1}" type="slidenum">
              <a:rPr lang="en-US" smtClean="0"/>
              <a:pPr/>
              <a:t>14</a:t>
            </a:fld>
            <a:endParaRPr lang="en-US"/>
          </a:p>
        </p:txBody>
      </p:sp>
    </p:spTree>
    <p:extLst>
      <p:ext uri="{BB962C8B-B14F-4D97-AF65-F5344CB8AC3E}">
        <p14:creationId xmlns:p14="http://schemas.microsoft.com/office/powerpoint/2010/main" val="131266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Roles and Functions of CBI</a:t>
            </a:r>
            <a:endParaRPr lang="en-US" dirty="0">
              <a:solidFill>
                <a:srgbClr val="FF0000"/>
              </a:solidFill>
            </a:endParaRPr>
          </a:p>
        </p:txBody>
      </p:sp>
      <p:sp>
        <p:nvSpPr>
          <p:cNvPr id="3" name="Content Placeholder 2"/>
          <p:cNvSpPr>
            <a:spLocks noGrp="1"/>
          </p:cNvSpPr>
          <p:nvPr>
            <p:ph sz="quarter" idx="1"/>
          </p:nvPr>
        </p:nvSpPr>
        <p:spPr>
          <a:xfrm>
            <a:off x="228600" y="1447800"/>
            <a:ext cx="8458200" cy="4572000"/>
          </a:xfrm>
        </p:spPr>
        <p:txBody>
          <a:bodyPr>
            <a:normAutofit fontScale="85000" lnSpcReduction="10000"/>
          </a:bodyPr>
          <a:lstStyle/>
          <a:p>
            <a:pPr marL="0" indent="0" algn="just">
              <a:buNone/>
            </a:pPr>
            <a:r>
              <a:rPr lang="en-US" dirty="0">
                <a:latin typeface="Times New Roman" pitchFamily="18" charset="0"/>
                <a:cs typeface="Times New Roman" pitchFamily="18" charset="0"/>
              </a:rPr>
              <a:t>The services of its investigating officers are sought for all major investigations in the country. It was constituted under the following six heads:</a:t>
            </a:r>
          </a:p>
          <a:p>
            <a:pPr marL="514350" indent="-514350" algn="just">
              <a:buFont typeface="+mj-lt"/>
              <a:buAutoNum type="arabicPeriod"/>
            </a:pPr>
            <a:r>
              <a:rPr lang="en-US" dirty="0"/>
              <a:t>Investigation and Anti-Corruption</a:t>
            </a:r>
          </a:p>
          <a:p>
            <a:pPr marL="514350" indent="-514350" algn="just">
              <a:buFont typeface="+mj-lt"/>
              <a:buAutoNum type="arabicPeriod"/>
            </a:pPr>
            <a:r>
              <a:rPr lang="en-US" dirty="0"/>
              <a:t>Technical Division</a:t>
            </a:r>
          </a:p>
          <a:p>
            <a:pPr marL="514350" indent="-514350" algn="just">
              <a:buFont typeface="+mj-lt"/>
              <a:buAutoNum type="arabicPeriod"/>
            </a:pPr>
            <a:r>
              <a:rPr lang="en-US" dirty="0"/>
              <a:t>Crime Records and Statistics Division</a:t>
            </a:r>
          </a:p>
          <a:p>
            <a:pPr marL="514350" indent="-514350" algn="just">
              <a:buFont typeface="+mj-lt"/>
              <a:buAutoNum type="arabicPeriod"/>
            </a:pPr>
            <a:r>
              <a:rPr lang="en-US" dirty="0"/>
              <a:t>Research Division</a:t>
            </a:r>
          </a:p>
          <a:p>
            <a:pPr marL="514350" indent="-514350" algn="just">
              <a:buFont typeface="+mj-lt"/>
              <a:buAutoNum type="arabicPeriod"/>
            </a:pPr>
            <a:r>
              <a:rPr lang="en-US" dirty="0"/>
              <a:t>Legal and General Division</a:t>
            </a:r>
          </a:p>
          <a:p>
            <a:pPr marL="514350" indent="-514350" algn="just">
              <a:buFont typeface="+mj-lt"/>
              <a:buAutoNum type="arabicPeriod"/>
            </a:pPr>
            <a:r>
              <a:rPr lang="en-US" dirty="0"/>
              <a:t>Administrative Division</a:t>
            </a:r>
          </a:p>
          <a:p>
            <a:pPr marL="514350" indent="-514350" algn="just">
              <a:buNone/>
            </a:pPr>
            <a:r>
              <a:rPr lang="en-US" dirty="0">
                <a:solidFill>
                  <a:srgbClr val="7030A0"/>
                </a:solidFill>
              </a:rPr>
              <a:t>*** Appointment of director of Central Bureau of Investigation is done by the committee under the leadership of the Central Vigilance Commissioner. The committee comprises of Vigilance Commissioner, secretary of the Home Ministry and secretary of the Cabinet Secretariat.</a:t>
            </a:r>
            <a:endParaRPr lang="en-US" dirty="0">
              <a:solidFill>
                <a:srgbClr val="7030A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9D7F001-1985-4228-B7BC-6A4F18677BC7}"/>
              </a:ext>
            </a:extLst>
          </p:cNvPr>
          <p:cNvSpPr>
            <a:spLocks noGrp="1"/>
          </p:cNvSpPr>
          <p:nvPr>
            <p:ph type="sldNum" sz="quarter" idx="12"/>
          </p:nvPr>
        </p:nvSpPr>
        <p:spPr/>
        <p:txBody>
          <a:bodyPr/>
          <a:lstStyle/>
          <a:p>
            <a:fld id="{F51808D5-0888-457E-9E01-71B9160B09E1}" type="slidenum">
              <a:rPr lang="en-US" smtClean="0"/>
              <a:pPr/>
              <a:t>15</a:t>
            </a:fld>
            <a:endParaRPr lang="en-US"/>
          </a:p>
        </p:txBody>
      </p:sp>
    </p:spTree>
    <p:extLst>
      <p:ext uri="{BB962C8B-B14F-4D97-AF65-F5344CB8AC3E}">
        <p14:creationId xmlns:p14="http://schemas.microsoft.com/office/powerpoint/2010/main" val="133752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normAutofit/>
          </a:bodyPr>
          <a:lstStyle/>
          <a:p>
            <a:r>
              <a:rPr lang="en-US" dirty="0">
                <a:solidFill>
                  <a:srgbClr val="FF0000"/>
                </a:solidFill>
              </a:rPr>
              <a:t>Investigation and Anti-Corruption</a:t>
            </a:r>
          </a:p>
        </p:txBody>
      </p:sp>
      <p:sp>
        <p:nvSpPr>
          <p:cNvPr id="3" name="Content Placeholder 2"/>
          <p:cNvSpPr>
            <a:spLocks noGrp="1"/>
          </p:cNvSpPr>
          <p:nvPr>
            <p:ph sz="quarter" idx="1"/>
          </p:nvPr>
        </p:nvSpPr>
        <p:spPr>
          <a:xfrm>
            <a:off x="152400" y="1295400"/>
            <a:ext cx="8763000" cy="5029200"/>
          </a:xfrm>
        </p:spPr>
        <p:txBody>
          <a:bodyPr>
            <a:normAutofit fontScale="85000" lnSpcReduction="20000"/>
          </a:bodyPr>
          <a:lstStyle/>
          <a:p>
            <a:pPr algn="just"/>
            <a:r>
              <a:rPr lang="en-US" dirty="0">
                <a:latin typeface="Times New Roman" pitchFamily="18" charset="0"/>
                <a:cs typeface="Times New Roman" pitchFamily="18" charset="0"/>
              </a:rPr>
              <a:t>Cases in which public servants under the control of the Central Government are involved either by themselves or along with State Government servants and or other persons.</a:t>
            </a:r>
          </a:p>
          <a:p>
            <a:pPr algn="just"/>
            <a:r>
              <a:rPr lang="en-US" dirty="0">
                <a:latin typeface="Times New Roman" pitchFamily="18" charset="0"/>
                <a:cs typeface="Times New Roman" pitchFamily="18" charset="0"/>
              </a:rPr>
              <a:t>Cases in which the interests of the Central Government or of any public sector project or undertaking, or any statutory corporation or body set up and financed by the Government of India are involved.</a:t>
            </a:r>
          </a:p>
          <a:p>
            <a:pPr algn="just"/>
            <a:r>
              <a:rPr lang="en-US" dirty="0">
                <a:latin typeface="Times New Roman" pitchFamily="18" charset="0"/>
                <a:cs typeface="Times New Roman" pitchFamily="18" charset="0"/>
              </a:rPr>
              <a:t>Cases relating to breaches of Central Laws with the enforcement of which the Government of India is particularly concerned, </a:t>
            </a:r>
            <a:r>
              <a:rPr lang="en-US" i="1" dirty="0">
                <a:latin typeface="Times New Roman" pitchFamily="18" charset="0"/>
                <a:cs typeface="Times New Roman" pitchFamily="18" charset="0"/>
              </a:rPr>
              <a:t>e.g.</a:t>
            </a:r>
          </a:p>
          <a:p>
            <a:pPr marL="0" indent="0">
              <a:buNone/>
            </a:pPr>
            <a:r>
              <a:rPr lang="en-US" dirty="0"/>
              <a:t>a) Breaches of Import and Expert Control orders.</a:t>
            </a:r>
          </a:p>
          <a:p>
            <a:pPr marL="0" indent="0">
              <a:buNone/>
            </a:pPr>
            <a:r>
              <a:rPr lang="en-US" dirty="0"/>
              <a:t>b) Serious breaches of Foreign Exchange Regulation Act.</a:t>
            </a:r>
          </a:p>
          <a:p>
            <a:pPr marL="0" indent="0">
              <a:buNone/>
            </a:pPr>
            <a:r>
              <a:rPr lang="en-US" dirty="0"/>
              <a:t>c) Pass port frauds.</a:t>
            </a:r>
          </a:p>
          <a:p>
            <a:pPr marL="0" indent="0">
              <a:buNone/>
            </a:pPr>
            <a:r>
              <a:rPr lang="en-US" dirty="0"/>
              <a:t>d) Cases under the Official Secrets Act pertaining to the affairs of the Central Government.</a:t>
            </a:r>
          </a:p>
          <a:p>
            <a:pPr marL="0" indent="0">
              <a:buNone/>
            </a:pPr>
            <a:r>
              <a:rPr lang="en-US" dirty="0"/>
              <a:t>e) Cases of certain specified categories under the Defense of India Act or Rules with which the Central Government is particularly concerned.</a:t>
            </a: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261AE1F-826C-4236-A338-C8ADBBF7FB30}"/>
              </a:ext>
            </a:extLst>
          </p:cNvPr>
          <p:cNvSpPr>
            <a:spLocks noGrp="1"/>
          </p:cNvSpPr>
          <p:nvPr>
            <p:ph type="sldNum" sz="quarter" idx="12"/>
          </p:nvPr>
        </p:nvSpPr>
        <p:spPr/>
        <p:txBody>
          <a:bodyPr/>
          <a:lstStyle/>
          <a:p>
            <a:fld id="{F51808D5-0888-457E-9E01-71B9160B09E1}" type="slidenum">
              <a:rPr lang="en-US" smtClean="0"/>
              <a:pPr/>
              <a:t>16</a:t>
            </a:fld>
            <a:endParaRPr lang="en-US"/>
          </a:p>
        </p:txBody>
      </p:sp>
    </p:spTree>
    <p:extLst>
      <p:ext uri="{BB962C8B-B14F-4D97-AF65-F5344CB8AC3E}">
        <p14:creationId xmlns:p14="http://schemas.microsoft.com/office/powerpoint/2010/main" val="218949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lstStyle/>
          <a:p>
            <a:r>
              <a:rPr lang="en-US" dirty="0">
                <a:solidFill>
                  <a:srgbClr val="FF0000"/>
                </a:solidFill>
              </a:rPr>
              <a:t>Investigation and Anti-Corruption</a:t>
            </a:r>
          </a:p>
        </p:txBody>
      </p:sp>
      <p:sp>
        <p:nvSpPr>
          <p:cNvPr id="3" name="Content Placeholder 2"/>
          <p:cNvSpPr>
            <a:spLocks noGrp="1"/>
          </p:cNvSpPr>
          <p:nvPr>
            <p:ph sz="quarter" idx="1"/>
          </p:nvPr>
        </p:nvSpPr>
        <p:spPr>
          <a:xfrm>
            <a:off x="457200" y="1447800"/>
            <a:ext cx="8382000" cy="4572000"/>
          </a:xfrm>
        </p:spPr>
        <p:txBody>
          <a:bodyPr>
            <a:normAutofit lnSpcReduction="10000"/>
          </a:bodyPr>
          <a:lstStyle/>
          <a:p>
            <a:pPr algn="just"/>
            <a:r>
              <a:rPr lang="en-US" dirty="0">
                <a:latin typeface="Times New Roman" pitchFamily="18" charset="0"/>
                <a:cs typeface="Times New Roman" pitchFamily="18" charset="0"/>
              </a:rPr>
              <a:t>Serious cases of cheating or fraud relating to the Railways, or Posts and Telegraphs Department, particularly those involving professional criminals operating in several States.</a:t>
            </a:r>
          </a:p>
          <a:p>
            <a:pPr algn="just"/>
            <a:r>
              <a:rPr lang="en-US" dirty="0">
                <a:latin typeface="Times New Roman" pitchFamily="18" charset="0"/>
                <a:cs typeface="Times New Roman" pitchFamily="18" charset="0"/>
              </a:rPr>
              <a:t>Crime on the High Seas</a:t>
            </a:r>
          </a:p>
          <a:p>
            <a:pPr algn="just"/>
            <a:r>
              <a:rPr lang="en-US" dirty="0">
                <a:latin typeface="Times New Roman" pitchFamily="18" charset="0"/>
                <a:cs typeface="Times New Roman" pitchFamily="18" charset="0"/>
              </a:rPr>
              <a:t>Crime on the Airlines</a:t>
            </a:r>
          </a:p>
          <a:p>
            <a:pPr algn="just"/>
            <a:r>
              <a:rPr lang="en-US" dirty="0">
                <a:latin typeface="Times New Roman" pitchFamily="18" charset="0"/>
                <a:cs typeface="Times New Roman" pitchFamily="18" charset="0"/>
              </a:rPr>
              <a:t>Important and serious cases in Union Territories particularly those by professional criminals.</a:t>
            </a:r>
          </a:p>
          <a:p>
            <a:pPr algn="just"/>
            <a:r>
              <a:rPr lang="en-US" dirty="0">
                <a:latin typeface="Times New Roman" pitchFamily="18" charset="0"/>
                <a:cs typeface="Times New Roman" pitchFamily="18" charset="0"/>
              </a:rPr>
              <a:t>Serious cases of fraud, cheating and embezzlement relating to Public Joint Stock Companies.</a:t>
            </a:r>
          </a:p>
          <a:p>
            <a:pPr algn="just"/>
            <a:r>
              <a:rPr lang="en-US" dirty="0">
                <a:latin typeface="Times New Roman" pitchFamily="18" charset="0"/>
                <a:cs typeface="Times New Roman" pitchFamily="18" charset="0"/>
              </a:rPr>
              <a:t>Collection of intelligence about corruption in the public service and projects and undertakings in the public sector.</a:t>
            </a:r>
          </a:p>
        </p:txBody>
      </p:sp>
      <p:sp>
        <p:nvSpPr>
          <p:cNvPr id="4" name="Slide Number Placeholder 3">
            <a:extLst>
              <a:ext uri="{FF2B5EF4-FFF2-40B4-BE49-F238E27FC236}">
                <a16:creationId xmlns:a16="http://schemas.microsoft.com/office/drawing/2014/main" id="{2CBCEE80-208B-4800-B9D5-FAA7C7BD6EDC}"/>
              </a:ext>
            </a:extLst>
          </p:cNvPr>
          <p:cNvSpPr>
            <a:spLocks noGrp="1"/>
          </p:cNvSpPr>
          <p:nvPr>
            <p:ph type="sldNum" sz="quarter" idx="12"/>
          </p:nvPr>
        </p:nvSpPr>
        <p:spPr/>
        <p:txBody>
          <a:bodyPr/>
          <a:lstStyle/>
          <a:p>
            <a:fld id="{F51808D5-0888-457E-9E01-71B9160B09E1}" type="slidenum">
              <a:rPr lang="en-US" smtClean="0"/>
              <a:pPr/>
              <a:t>17</a:t>
            </a:fld>
            <a:endParaRPr lang="en-US"/>
          </a:p>
        </p:txBody>
      </p:sp>
    </p:spTree>
    <p:extLst>
      <p:ext uri="{BB962C8B-B14F-4D97-AF65-F5344CB8AC3E}">
        <p14:creationId xmlns:p14="http://schemas.microsoft.com/office/powerpoint/2010/main" val="198382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Functions of the Technical Division</a:t>
            </a:r>
            <a:endParaRPr lang="en-US" dirty="0">
              <a:solidFill>
                <a:srgbClr val="FF0000"/>
              </a:solidFill>
            </a:endParaRPr>
          </a:p>
        </p:txBody>
      </p:sp>
      <p:sp>
        <p:nvSpPr>
          <p:cNvPr id="3" name="Content Placeholder 2"/>
          <p:cNvSpPr>
            <a:spLocks noGrp="1"/>
          </p:cNvSpPr>
          <p:nvPr>
            <p:ph sz="quarter" idx="1"/>
          </p:nvPr>
        </p:nvSpPr>
        <p:spPr>
          <a:xfrm>
            <a:off x="76200" y="1447800"/>
            <a:ext cx="8839200" cy="5029200"/>
          </a:xfrm>
        </p:spPr>
        <p:txBody>
          <a:bodyPr>
            <a:normAutofit lnSpcReduction="10000"/>
          </a:bodyPr>
          <a:lstStyle/>
          <a:p>
            <a:pPr algn="just"/>
            <a:r>
              <a:rPr lang="en-US" dirty="0">
                <a:latin typeface="Times New Roman" pitchFamily="18" charset="0"/>
                <a:cs typeface="Times New Roman" pitchFamily="18" charset="0"/>
              </a:rPr>
              <a:t>Technical assistance in investigation of cases involving accounts.</a:t>
            </a:r>
          </a:p>
          <a:p>
            <a:pPr algn="just"/>
            <a:r>
              <a:rPr lang="en-US" dirty="0">
                <a:latin typeface="Times New Roman" pitchFamily="18" charset="0"/>
                <a:cs typeface="Times New Roman" pitchFamily="18" charset="0"/>
              </a:rPr>
              <a:t>Specialized assistance in cases involving Railway and Postal accounts.</a:t>
            </a:r>
          </a:p>
          <a:p>
            <a:pPr algn="just"/>
            <a:r>
              <a:rPr lang="en-US" dirty="0">
                <a:latin typeface="Times New Roman" pitchFamily="18" charset="0"/>
                <a:cs typeface="Times New Roman" pitchFamily="18" charset="0"/>
              </a:rPr>
              <a:t>Assistance in cases involving assessment of Income-Tax, Excise Duty etc.</a:t>
            </a:r>
          </a:p>
          <a:p>
            <a:pPr algn="just"/>
            <a:r>
              <a:rPr lang="en-US" dirty="0">
                <a:latin typeface="Times New Roman" pitchFamily="18" charset="0"/>
                <a:cs typeface="Times New Roman" pitchFamily="18" charset="0"/>
              </a:rPr>
              <a:t>Examination of accounts and assets etc., in cases relating to allegations of disproportionate assets.</a:t>
            </a:r>
          </a:p>
          <a:p>
            <a:pPr algn="just"/>
            <a:r>
              <a:rPr lang="en-US" dirty="0">
                <a:latin typeface="Times New Roman" pitchFamily="18" charset="0"/>
                <a:cs typeface="Times New Roman" pitchFamily="18" charset="0"/>
              </a:rPr>
              <a:t>Examination of cases investigated by the Bureau which have an Income-Tax aspect, and communication of information with a view to enabling the Income-Tax Department to recover the evaded tax.</a:t>
            </a:r>
          </a:p>
        </p:txBody>
      </p:sp>
      <p:sp>
        <p:nvSpPr>
          <p:cNvPr id="4" name="Slide Number Placeholder 3">
            <a:extLst>
              <a:ext uri="{FF2B5EF4-FFF2-40B4-BE49-F238E27FC236}">
                <a16:creationId xmlns:a16="http://schemas.microsoft.com/office/drawing/2014/main" id="{DB2B8840-533F-443E-A652-E610C74C3BD8}"/>
              </a:ext>
            </a:extLst>
          </p:cNvPr>
          <p:cNvSpPr>
            <a:spLocks noGrp="1"/>
          </p:cNvSpPr>
          <p:nvPr>
            <p:ph type="sldNum" sz="quarter" idx="12"/>
          </p:nvPr>
        </p:nvSpPr>
        <p:spPr/>
        <p:txBody>
          <a:bodyPr/>
          <a:lstStyle/>
          <a:p>
            <a:fld id="{F51808D5-0888-457E-9E01-71B9160B09E1}" type="slidenum">
              <a:rPr lang="en-US" smtClean="0"/>
              <a:pPr/>
              <a:t>18</a:t>
            </a:fld>
            <a:endParaRPr lang="en-US"/>
          </a:p>
        </p:txBody>
      </p:sp>
    </p:spTree>
    <p:extLst>
      <p:ext uri="{BB962C8B-B14F-4D97-AF65-F5344CB8AC3E}">
        <p14:creationId xmlns:p14="http://schemas.microsoft.com/office/powerpoint/2010/main" val="2945087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Crime Records and Statistics Division</a:t>
            </a:r>
            <a:endParaRPr lang="en-US" dirty="0">
              <a:solidFill>
                <a:srgbClr val="FF0000"/>
              </a:solidFill>
            </a:endParaRPr>
          </a:p>
        </p:txBody>
      </p:sp>
      <p:sp>
        <p:nvSpPr>
          <p:cNvPr id="3" name="Content Placeholder 2"/>
          <p:cNvSpPr>
            <a:spLocks noGrp="1"/>
          </p:cNvSpPr>
          <p:nvPr>
            <p:ph sz="quarter" idx="1"/>
          </p:nvPr>
        </p:nvSpPr>
        <p:spPr>
          <a:xfrm>
            <a:off x="304800" y="1447800"/>
            <a:ext cx="8610600" cy="4572000"/>
          </a:xfrm>
        </p:spPr>
        <p:txBody>
          <a:bodyPr/>
          <a:lstStyle/>
          <a:p>
            <a:pPr algn="just"/>
            <a:r>
              <a:rPr lang="en-US" dirty="0">
                <a:latin typeface="Times New Roman" pitchFamily="18" charset="0"/>
                <a:cs typeface="Times New Roman" pitchFamily="18" charset="0"/>
              </a:rPr>
              <a:t>Maintenance of All-India Statistics of crime.</a:t>
            </a:r>
          </a:p>
          <a:p>
            <a:pPr algn="just"/>
            <a:r>
              <a:rPr lang="en-US" dirty="0">
                <a:latin typeface="Times New Roman" pitchFamily="18" charset="0"/>
                <a:cs typeface="Times New Roman" pitchFamily="18" charset="0"/>
              </a:rPr>
              <a:t>Study of All-India trends in thefts and losses, and recoveries of firearms and ammunition, and note forgery and counterfeit coining.</a:t>
            </a:r>
          </a:p>
          <a:p>
            <a:pPr algn="just"/>
            <a:r>
              <a:rPr lang="en-US" dirty="0">
                <a:latin typeface="Times New Roman" pitchFamily="18" charset="0"/>
                <a:cs typeface="Times New Roman" pitchFamily="18" charset="0"/>
              </a:rPr>
              <a:t>Collection and dissemination of information about important Inter-State criminals.</a:t>
            </a:r>
          </a:p>
          <a:p>
            <a:pPr algn="just"/>
            <a:r>
              <a:rPr lang="en-US" dirty="0">
                <a:latin typeface="Times New Roman" pitchFamily="18" charset="0"/>
                <a:cs typeface="Times New Roman" pitchFamily="18" charset="0"/>
              </a:rPr>
              <a:t>Preparation and circulation of reports and reviews relating to crime in India.</a:t>
            </a:r>
          </a:p>
        </p:txBody>
      </p:sp>
      <p:sp>
        <p:nvSpPr>
          <p:cNvPr id="4" name="Slide Number Placeholder 3">
            <a:extLst>
              <a:ext uri="{FF2B5EF4-FFF2-40B4-BE49-F238E27FC236}">
                <a16:creationId xmlns:a16="http://schemas.microsoft.com/office/drawing/2014/main" id="{78C680C2-4DD0-4CA5-A0F6-B091A296FEF6}"/>
              </a:ext>
            </a:extLst>
          </p:cNvPr>
          <p:cNvSpPr>
            <a:spLocks noGrp="1"/>
          </p:cNvSpPr>
          <p:nvPr>
            <p:ph type="sldNum" sz="quarter" idx="12"/>
          </p:nvPr>
        </p:nvSpPr>
        <p:spPr/>
        <p:txBody>
          <a:bodyPr/>
          <a:lstStyle/>
          <a:p>
            <a:fld id="{F51808D5-0888-457E-9E01-71B9160B09E1}" type="slidenum">
              <a:rPr lang="en-US" smtClean="0"/>
              <a:pPr/>
              <a:t>19</a:t>
            </a:fld>
            <a:endParaRPr lang="en-US"/>
          </a:p>
        </p:txBody>
      </p:sp>
    </p:spTree>
    <p:extLst>
      <p:ext uri="{BB962C8B-B14F-4D97-AF65-F5344CB8AC3E}">
        <p14:creationId xmlns:p14="http://schemas.microsoft.com/office/powerpoint/2010/main" val="20754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Various Anti Corruption Bodies</a:t>
            </a:r>
          </a:p>
        </p:txBody>
      </p:sp>
      <p:sp>
        <p:nvSpPr>
          <p:cNvPr id="3" name="Content Placeholder 2"/>
          <p:cNvSpPr>
            <a:spLocks noGrp="1"/>
          </p:cNvSpPr>
          <p:nvPr>
            <p:ph sz="quarter" idx="1"/>
          </p:nvPr>
        </p:nvSpPr>
        <p:spPr>
          <a:xfrm>
            <a:off x="457200" y="1447800"/>
            <a:ext cx="8458200" cy="4572000"/>
          </a:xfrm>
        </p:spPr>
        <p:txBody>
          <a:bodyPr>
            <a:normAutofit lnSpcReduction="10000"/>
          </a:bodyPr>
          <a:lstStyle/>
          <a:p>
            <a:pPr marL="0" indent="0" algn="ctr">
              <a:buNone/>
            </a:pPr>
            <a:r>
              <a:rPr lang="en-US" i="1" dirty="0"/>
              <a:t>Mere enacting Anti-Corruption Laws can not curb corruption. Perfectly framed strong machinery is essentially needed to enforce and implement those laws effectively.</a:t>
            </a:r>
            <a:endParaRPr lang="en-US" dirty="0"/>
          </a:p>
          <a:p>
            <a:pPr marL="0" indent="0" algn="just">
              <a:buNone/>
            </a:pPr>
            <a:r>
              <a:rPr lang="en-US" dirty="0">
                <a:latin typeface="Times New Roman" pitchFamily="18" charset="0"/>
                <a:cs typeface="Times New Roman" pitchFamily="18" charset="0"/>
              </a:rPr>
              <a:t>Hence, certain Anti-Corruption Agencies are established to enforce the Anti-Corruption Laws in India, like,</a:t>
            </a:r>
          </a:p>
          <a:p>
            <a:pPr algn="just"/>
            <a:r>
              <a:rPr lang="en-US" dirty="0">
                <a:latin typeface="Times New Roman" pitchFamily="18" charset="0"/>
                <a:cs typeface="Times New Roman" pitchFamily="18" charset="0"/>
              </a:rPr>
              <a:t>Central Vigilance Commission (CVC)</a:t>
            </a:r>
          </a:p>
          <a:p>
            <a:pPr algn="just"/>
            <a:r>
              <a:rPr lang="en-US" dirty="0">
                <a:latin typeface="Times New Roman" pitchFamily="18" charset="0"/>
                <a:cs typeface="Times New Roman" pitchFamily="18" charset="0"/>
              </a:rPr>
              <a:t>Central Bureau of Investigation (CBI)</a:t>
            </a:r>
          </a:p>
          <a:p>
            <a:pPr algn="just"/>
            <a:r>
              <a:rPr lang="en-US" dirty="0">
                <a:latin typeface="Times New Roman" pitchFamily="18" charset="0"/>
                <a:cs typeface="Times New Roman" pitchFamily="18" charset="0"/>
              </a:rPr>
              <a:t>Anti Corruption Bureau (ACB)</a:t>
            </a:r>
          </a:p>
          <a:p>
            <a:pPr algn="just"/>
            <a:r>
              <a:rPr lang="en-US" dirty="0">
                <a:latin typeface="Times New Roman" pitchFamily="18" charset="0"/>
                <a:cs typeface="Times New Roman" pitchFamily="18" charset="0"/>
              </a:rPr>
              <a:t>Comptroller and Auditor General (CAG)</a:t>
            </a:r>
          </a:p>
          <a:p>
            <a:pPr algn="just"/>
            <a:r>
              <a:rPr lang="en-US" dirty="0" err="1">
                <a:latin typeface="Times New Roman" pitchFamily="18" charset="0"/>
                <a:cs typeface="Times New Roman" pitchFamily="18" charset="0"/>
              </a:rPr>
              <a:t>Lokpal</a:t>
            </a:r>
            <a:endParaRPr lang="en-US"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Lokyukt</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Uplokyukt</a:t>
            </a: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3CA176F-945C-42CF-A549-8B1CAA4A946B}"/>
              </a:ext>
            </a:extLst>
          </p:cNvPr>
          <p:cNvSpPr>
            <a:spLocks noGrp="1"/>
          </p:cNvSpPr>
          <p:nvPr>
            <p:ph type="sldNum" sz="quarter" idx="12"/>
          </p:nvPr>
        </p:nvSpPr>
        <p:spPr/>
        <p:txBody>
          <a:bodyPr/>
          <a:lstStyle/>
          <a:p>
            <a:fld id="{F51808D5-0888-457E-9E01-71B9160B09E1}" type="slidenum">
              <a:rPr lang="en-US" smtClean="0"/>
              <a:pPr/>
              <a:t>2</a:t>
            </a:fld>
            <a:endParaRPr lang="en-US"/>
          </a:p>
        </p:txBody>
      </p:sp>
    </p:spTree>
    <p:extLst>
      <p:ext uri="{BB962C8B-B14F-4D97-AF65-F5344CB8AC3E}">
        <p14:creationId xmlns:p14="http://schemas.microsoft.com/office/powerpoint/2010/main" val="165078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Functions of Research Division</a:t>
            </a:r>
            <a:endParaRPr lang="en-US" dirty="0">
              <a:solidFill>
                <a:srgbClr val="FF0000"/>
              </a:solidFill>
            </a:endParaRPr>
          </a:p>
        </p:txBody>
      </p:sp>
      <p:sp>
        <p:nvSpPr>
          <p:cNvPr id="3" name="Content Placeholder 2"/>
          <p:cNvSpPr>
            <a:spLocks noGrp="1"/>
          </p:cNvSpPr>
          <p:nvPr>
            <p:ph sz="quarter" idx="1"/>
          </p:nvPr>
        </p:nvSpPr>
        <p:spPr>
          <a:xfrm>
            <a:off x="304800" y="1447800"/>
            <a:ext cx="8382000" cy="4572000"/>
          </a:xfrm>
        </p:spPr>
        <p:txBody>
          <a:bodyPr>
            <a:normAutofit fontScale="92500" lnSpcReduction="20000"/>
          </a:bodyPr>
          <a:lstStyle/>
          <a:p>
            <a:pPr algn="just"/>
            <a:r>
              <a:rPr lang="en-US" dirty="0">
                <a:latin typeface="Times New Roman" pitchFamily="18" charset="0"/>
                <a:cs typeface="Times New Roman" pitchFamily="18" charset="0"/>
              </a:rPr>
              <a:t>Trends and causes of serious crimes in different areas.</a:t>
            </a:r>
          </a:p>
          <a:p>
            <a:pPr algn="just"/>
            <a:r>
              <a:rPr lang="en-US" dirty="0">
                <a:latin typeface="Times New Roman" pitchFamily="18" charset="0"/>
                <a:cs typeface="Times New Roman" pitchFamily="18" charset="0"/>
              </a:rPr>
              <a:t>Preventive measures, their effectiveness and relationship with crime.</a:t>
            </a:r>
          </a:p>
          <a:p>
            <a:pPr algn="just"/>
            <a:r>
              <a:rPr lang="en-US" dirty="0">
                <a:latin typeface="Times New Roman" pitchFamily="18" charset="0"/>
                <a:cs typeface="Times New Roman" pitchFamily="18" charset="0"/>
              </a:rPr>
              <a:t>Improvement in methods of investigation, utility and results of introducing scientific aids and equipment.</a:t>
            </a:r>
          </a:p>
          <a:p>
            <a:pPr algn="just"/>
            <a:r>
              <a:rPr lang="en-US" dirty="0">
                <a:latin typeface="Times New Roman" pitchFamily="18" charset="0"/>
                <a:cs typeface="Times New Roman" pitchFamily="18" charset="0"/>
              </a:rPr>
              <a:t>Inadequacy of laws; co-ordination of laws relating to crime in various States.</a:t>
            </a:r>
          </a:p>
          <a:p>
            <a:r>
              <a:rPr lang="en-US" dirty="0">
                <a:latin typeface="Times New Roman" pitchFamily="18" charset="0"/>
                <a:cs typeface="Times New Roman" pitchFamily="18" charset="0"/>
              </a:rPr>
              <a:t>Crime amongst the Tribal people</a:t>
            </a:r>
          </a:p>
          <a:p>
            <a:r>
              <a:rPr lang="en-US" dirty="0">
                <a:latin typeface="Times New Roman" pitchFamily="18" charset="0"/>
                <a:cs typeface="Times New Roman" pitchFamily="18" charset="0"/>
              </a:rPr>
              <a:t>Inter-state note-forgery and counterfeiting.</a:t>
            </a:r>
          </a:p>
          <a:p>
            <a:r>
              <a:rPr lang="en-US" dirty="0">
                <a:latin typeface="Times New Roman" pitchFamily="18" charset="0"/>
                <a:cs typeface="Times New Roman" pitchFamily="18" charset="0"/>
              </a:rPr>
              <a:t>Social factors in crime.</a:t>
            </a:r>
          </a:p>
          <a:p>
            <a:r>
              <a:rPr lang="en-US" dirty="0">
                <a:latin typeface="Times New Roman" pitchFamily="18" charset="0"/>
                <a:cs typeface="Times New Roman" pitchFamily="18" charset="0"/>
              </a:rPr>
              <a:t>Industrialization and crime.</a:t>
            </a:r>
          </a:p>
          <a:p>
            <a:r>
              <a:rPr lang="en-US" dirty="0">
                <a:latin typeface="Times New Roman" pitchFamily="18" charset="0"/>
                <a:cs typeface="Times New Roman" pitchFamily="18" charset="0"/>
              </a:rPr>
              <a:t>Kidnapping of women and children.</a:t>
            </a:r>
          </a:p>
        </p:txBody>
      </p:sp>
      <p:sp>
        <p:nvSpPr>
          <p:cNvPr id="4" name="Slide Number Placeholder 3">
            <a:extLst>
              <a:ext uri="{FF2B5EF4-FFF2-40B4-BE49-F238E27FC236}">
                <a16:creationId xmlns:a16="http://schemas.microsoft.com/office/drawing/2014/main" id="{5DAB59D8-0D65-4C47-887D-308E9F806C6C}"/>
              </a:ext>
            </a:extLst>
          </p:cNvPr>
          <p:cNvSpPr>
            <a:spLocks noGrp="1"/>
          </p:cNvSpPr>
          <p:nvPr>
            <p:ph type="sldNum" sz="quarter" idx="12"/>
          </p:nvPr>
        </p:nvSpPr>
        <p:spPr/>
        <p:txBody>
          <a:bodyPr/>
          <a:lstStyle/>
          <a:p>
            <a:fld id="{F51808D5-0888-457E-9E01-71B9160B09E1}" type="slidenum">
              <a:rPr lang="en-US" smtClean="0"/>
              <a:pPr/>
              <a:t>20</a:t>
            </a:fld>
            <a:endParaRPr lang="en-US"/>
          </a:p>
        </p:txBody>
      </p:sp>
    </p:spTree>
    <p:extLst>
      <p:ext uri="{BB962C8B-B14F-4D97-AF65-F5344CB8AC3E}">
        <p14:creationId xmlns:p14="http://schemas.microsoft.com/office/powerpoint/2010/main" val="253335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r>
              <a:rPr lang="en-US" b="1" dirty="0">
                <a:solidFill>
                  <a:srgbClr val="FF0000"/>
                </a:solidFill>
              </a:rPr>
              <a:t>Functions of Legal and General Division:- Legal Division</a:t>
            </a:r>
            <a:endParaRPr lang="en-US" dirty="0">
              <a:solidFill>
                <a:srgbClr val="FF0000"/>
              </a:solidFill>
            </a:endParaRPr>
          </a:p>
        </p:txBody>
      </p:sp>
      <p:sp>
        <p:nvSpPr>
          <p:cNvPr id="3" name="Content Placeholder 2"/>
          <p:cNvSpPr>
            <a:spLocks noGrp="1"/>
          </p:cNvSpPr>
          <p:nvPr>
            <p:ph sz="quarter" idx="1"/>
          </p:nvPr>
        </p:nvSpPr>
        <p:spPr>
          <a:xfrm>
            <a:off x="304800" y="1828800"/>
            <a:ext cx="8610600" cy="4572000"/>
          </a:xfrm>
        </p:spPr>
        <p:txBody>
          <a:bodyPr/>
          <a:lstStyle/>
          <a:p>
            <a:pPr algn="just"/>
            <a:r>
              <a:rPr lang="en-US" dirty="0">
                <a:latin typeface="Times New Roman" pitchFamily="18" charset="0"/>
                <a:cs typeface="Times New Roman" pitchFamily="18" charset="0"/>
              </a:rPr>
              <a:t>Legal advice in cases investigated by the investigation and Anti-Corruption Division.</a:t>
            </a:r>
          </a:p>
          <a:p>
            <a:pPr algn="just"/>
            <a:r>
              <a:rPr lang="en-US" dirty="0">
                <a:latin typeface="Times New Roman" pitchFamily="18" charset="0"/>
                <a:cs typeface="Times New Roman" pitchFamily="18" charset="0"/>
              </a:rPr>
              <a:t>Conducting prosecution in important cases.</a:t>
            </a:r>
          </a:p>
          <a:p>
            <a:pPr algn="just"/>
            <a:r>
              <a:rPr lang="en-US" dirty="0">
                <a:latin typeface="Times New Roman" pitchFamily="18" charset="0"/>
                <a:cs typeface="Times New Roman" pitchFamily="18" charset="0"/>
              </a:rPr>
              <a:t>Review of judicial decisions relating to criminal law and procedure for publication in the Central Bureau of Investigation Gazette.</a:t>
            </a:r>
          </a:p>
          <a:p>
            <a:pPr algn="just"/>
            <a:r>
              <a:rPr lang="en-US" dirty="0">
                <a:latin typeface="Times New Roman" pitchFamily="18" charset="0"/>
                <a:cs typeface="Times New Roman" pitchFamily="18" charset="0"/>
              </a:rPr>
              <a:t>Amendments to laws.</a:t>
            </a:r>
          </a:p>
          <a:p>
            <a:pPr algn="just"/>
            <a:r>
              <a:rPr lang="en-US" dirty="0">
                <a:latin typeface="Times New Roman" pitchFamily="18" charset="0"/>
                <a:cs typeface="Times New Roman" pitchFamily="18" charset="0"/>
              </a:rPr>
              <a:t>Co-ordination of laws relating to crime in various States.</a:t>
            </a:r>
          </a:p>
        </p:txBody>
      </p:sp>
      <p:sp>
        <p:nvSpPr>
          <p:cNvPr id="4" name="Slide Number Placeholder 3">
            <a:extLst>
              <a:ext uri="{FF2B5EF4-FFF2-40B4-BE49-F238E27FC236}">
                <a16:creationId xmlns:a16="http://schemas.microsoft.com/office/drawing/2014/main" id="{DE7785BB-6D5B-40CF-90C7-CB87C6248916}"/>
              </a:ext>
            </a:extLst>
          </p:cNvPr>
          <p:cNvSpPr>
            <a:spLocks noGrp="1"/>
          </p:cNvSpPr>
          <p:nvPr>
            <p:ph type="sldNum" sz="quarter" idx="12"/>
          </p:nvPr>
        </p:nvSpPr>
        <p:spPr/>
        <p:txBody>
          <a:bodyPr/>
          <a:lstStyle/>
          <a:p>
            <a:fld id="{F51808D5-0888-457E-9E01-71B9160B09E1}" type="slidenum">
              <a:rPr lang="en-US" smtClean="0"/>
              <a:pPr/>
              <a:t>21</a:t>
            </a:fld>
            <a:endParaRPr lang="en-US"/>
          </a:p>
        </p:txBody>
      </p:sp>
    </p:spTree>
    <p:extLst>
      <p:ext uri="{BB962C8B-B14F-4D97-AF65-F5344CB8AC3E}">
        <p14:creationId xmlns:p14="http://schemas.microsoft.com/office/powerpoint/2010/main" val="277587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normAutofit fontScale="90000"/>
          </a:bodyPr>
          <a:lstStyle/>
          <a:p>
            <a:r>
              <a:rPr lang="en-US" b="1" dirty="0">
                <a:solidFill>
                  <a:srgbClr val="FF0000"/>
                </a:solidFill>
              </a:rPr>
              <a:t>Functions of Legal and General Division:- General Division</a:t>
            </a:r>
            <a:endParaRPr lang="en-US" dirty="0">
              <a:solidFill>
                <a:srgbClr val="FF0000"/>
              </a:solidFill>
            </a:endParaRPr>
          </a:p>
        </p:txBody>
      </p:sp>
      <p:sp>
        <p:nvSpPr>
          <p:cNvPr id="3" name="Content Placeholder 2"/>
          <p:cNvSpPr>
            <a:spLocks noGrp="1"/>
          </p:cNvSpPr>
          <p:nvPr>
            <p:ph sz="quarter" idx="1"/>
          </p:nvPr>
        </p:nvSpPr>
        <p:spPr>
          <a:xfrm>
            <a:off x="304800" y="1447800"/>
            <a:ext cx="8610600" cy="4572000"/>
          </a:xfrm>
        </p:spPr>
        <p:txBody>
          <a:bodyPr>
            <a:normAutofit/>
          </a:bodyPr>
          <a:lstStyle/>
          <a:p>
            <a:pPr algn="just"/>
            <a:r>
              <a:rPr lang="en-US" dirty="0">
                <a:latin typeface="Times New Roman" pitchFamily="18" charset="0"/>
                <a:cs typeface="Times New Roman" pitchFamily="18" charset="0"/>
              </a:rPr>
              <a:t>Matters relating to organization, policy and procedure.</a:t>
            </a:r>
          </a:p>
          <a:p>
            <a:pPr algn="just"/>
            <a:r>
              <a:rPr lang="en-US" dirty="0">
                <a:latin typeface="Times New Roman" pitchFamily="18" charset="0"/>
                <a:cs typeface="Times New Roman" pitchFamily="18" charset="0"/>
              </a:rPr>
              <a:t>Inter-State conference relating to crime and anti-corruption work.</a:t>
            </a:r>
          </a:p>
          <a:p>
            <a:pPr algn="just"/>
            <a:r>
              <a:rPr lang="en-US" dirty="0">
                <a:latin typeface="Times New Roman" pitchFamily="18" charset="0"/>
                <a:cs typeface="Times New Roman" pitchFamily="18" charset="0"/>
              </a:rPr>
              <a:t>Appreciation reports regarding modes of corruption in various Government Departments and Public Undertakings.</a:t>
            </a:r>
          </a:p>
          <a:p>
            <a:pPr algn="just"/>
            <a:r>
              <a:rPr lang="en-US" dirty="0">
                <a:latin typeface="Times New Roman" pitchFamily="18" charset="0"/>
                <a:cs typeface="Times New Roman" pitchFamily="18" charset="0"/>
              </a:rPr>
              <a:t>Correspondence with Ministers and States on general questions relating to Policy, procedure, etc.</a:t>
            </a:r>
          </a:p>
          <a:p>
            <a:pPr algn="just"/>
            <a:r>
              <a:rPr lang="en-US" dirty="0">
                <a:latin typeface="Times New Roman" pitchFamily="18" charset="0"/>
                <a:cs typeface="Times New Roman" pitchFamily="18" charset="0"/>
              </a:rPr>
              <a:t>Training Courses in Anti-corruption work.</a:t>
            </a:r>
          </a:p>
          <a:p>
            <a:pPr algn="just"/>
            <a:r>
              <a:rPr lang="en-US" dirty="0">
                <a:latin typeface="Times New Roman" pitchFamily="18" charset="0"/>
                <a:cs typeface="Times New Roman" pitchFamily="18" charset="0"/>
              </a:rPr>
              <a:t>Photographic section.</a:t>
            </a:r>
          </a:p>
        </p:txBody>
      </p:sp>
      <p:sp>
        <p:nvSpPr>
          <p:cNvPr id="4" name="Slide Number Placeholder 3">
            <a:extLst>
              <a:ext uri="{FF2B5EF4-FFF2-40B4-BE49-F238E27FC236}">
                <a16:creationId xmlns:a16="http://schemas.microsoft.com/office/drawing/2014/main" id="{4B617201-59E0-43E5-962E-87DCE5681E89}"/>
              </a:ext>
            </a:extLst>
          </p:cNvPr>
          <p:cNvSpPr>
            <a:spLocks noGrp="1"/>
          </p:cNvSpPr>
          <p:nvPr>
            <p:ph type="sldNum" sz="quarter" idx="12"/>
          </p:nvPr>
        </p:nvSpPr>
        <p:spPr/>
        <p:txBody>
          <a:bodyPr/>
          <a:lstStyle/>
          <a:p>
            <a:fld id="{F51808D5-0888-457E-9E01-71B9160B09E1}" type="slidenum">
              <a:rPr lang="en-US" smtClean="0"/>
              <a:pPr/>
              <a:t>22</a:t>
            </a:fld>
            <a:endParaRPr lang="en-US"/>
          </a:p>
        </p:txBody>
      </p:sp>
    </p:spTree>
    <p:extLst>
      <p:ext uri="{BB962C8B-B14F-4D97-AF65-F5344CB8AC3E}">
        <p14:creationId xmlns:p14="http://schemas.microsoft.com/office/powerpoint/2010/main" val="2203210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b="1" dirty="0">
                <a:solidFill>
                  <a:srgbClr val="FF0000"/>
                </a:solidFill>
              </a:rPr>
              <a:t>Administration Division</a:t>
            </a:r>
            <a:endParaRPr lang="en-US" dirty="0">
              <a:solidFill>
                <a:srgbClr val="FF0000"/>
              </a:solidFill>
            </a:endParaRPr>
          </a:p>
        </p:txBody>
      </p:sp>
      <p:sp>
        <p:nvSpPr>
          <p:cNvPr id="3" name="Content Placeholder 2"/>
          <p:cNvSpPr>
            <a:spLocks noGrp="1"/>
          </p:cNvSpPr>
          <p:nvPr>
            <p:ph sz="quarter" idx="1"/>
          </p:nvPr>
        </p:nvSpPr>
        <p:spPr>
          <a:xfrm>
            <a:off x="304800" y="1447800"/>
            <a:ext cx="8382000" cy="4876800"/>
          </a:xfrm>
        </p:spPr>
        <p:txBody>
          <a:bodyPr>
            <a:normAutofit/>
          </a:bodyPr>
          <a:lstStyle/>
          <a:p>
            <a:pPr marL="0" indent="0" algn="just">
              <a:buNone/>
            </a:pPr>
            <a:r>
              <a:rPr lang="en-US" dirty="0">
                <a:latin typeface="Times New Roman" pitchFamily="18" charset="0"/>
                <a:cs typeface="Times New Roman" pitchFamily="18" charset="0"/>
              </a:rPr>
              <a:t>CBI investigations have a major impact on the political and economic life of the Nation. The following broad categories of criminal cases are handled by the CBI:</a:t>
            </a:r>
          </a:p>
          <a:p>
            <a:pPr marL="514350" indent="-514350" algn="just">
              <a:buFont typeface="+mj-lt"/>
              <a:buAutoNum type="arabicPeriod"/>
            </a:pPr>
            <a:r>
              <a:rPr lang="en-US" b="1" dirty="0"/>
              <a:t>Anti Corruption Division: -</a:t>
            </a:r>
            <a:r>
              <a:rPr lang="en-US" dirty="0">
                <a:latin typeface="Times New Roman" pitchFamily="18" charset="0"/>
                <a:cs typeface="Times New Roman" pitchFamily="18" charset="0"/>
              </a:rPr>
              <a:t>Deals with cases related to corruption and frauds by a central government employees</a:t>
            </a:r>
            <a:endParaRPr lang="en-US" b="1" dirty="0"/>
          </a:p>
          <a:p>
            <a:pPr marL="514350" indent="-514350" algn="just">
              <a:buFont typeface="+mj-lt"/>
              <a:buAutoNum type="arabicPeriod"/>
            </a:pPr>
            <a:r>
              <a:rPr lang="en-US" b="1" dirty="0"/>
              <a:t>Economic Crimes Division:- Deals with </a:t>
            </a:r>
            <a:r>
              <a:rPr lang="en-US" dirty="0">
                <a:latin typeface="Times New Roman" pitchFamily="18" charset="0"/>
                <a:cs typeface="Times New Roman" pitchFamily="18" charset="0"/>
              </a:rPr>
              <a:t>Financial frauds, bank frauds, foreign exchange violations, import export, cultural property, smuggling etc.</a:t>
            </a:r>
          </a:p>
          <a:p>
            <a:pPr marL="514350" indent="-514350" algn="just">
              <a:buFont typeface="+mj-lt"/>
              <a:buAutoNum type="arabicPeriod"/>
            </a:pPr>
            <a:r>
              <a:rPr lang="en-US" b="1" dirty="0"/>
              <a:t>Special Crimes Division:- Deals with </a:t>
            </a:r>
            <a:r>
              <a:rPr lang="en-US" dirty="0">
                <a:latin typeface="Times New Roman" pitchFamily="18" charset="0"/>
                <a:cs typeface="Times New Roman" pitchFamily="18" charset="0"/>
              </a:rPr>
              <a:t>Bomb blasts, kidnapping, terrorism etc.</a:t>
            </a:r>
          </a:p>
          <a:p>
            <a:pPr marL="0" indent="0" algn="just">
              <a:buNone/>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8D3C9B1-9E64-4F5E-9C7B-EA60C15752FD}"/>
              </a:ext>
            </a:extLst>
          </p:cNvPr>
          <p:cNvSpPr>
            <a:spLocks noGrp="1"/>
          </p:cNvSpPr>
          <p:nvPr>
            <p:ph type="sldNum" sz="quarter" idx="12"/>
          </p:nvPr>
        </p:nvSpPr>
        <p:spPr/>
        <p:txBody>
          <a:bodyPr/>
          <a:lstStyle/>
          <a:p>
            <a:fld id="{F51808D5-0888-457E-9E01-71B9160B09E1}" type="slidenum">
              <a:rPr lang="en-US" smtClean="0"/>
              <a:pPr/>
              <a:t>23</a:t>
            </a:fld>
            <a:endParaRPr lang="en-US"/>
          </a:p>
        </p:txBody>
      </p:sp>
    </p:spTree>
    <p:extLst>
      <p:ext uri="{BB962C8B-B14F-4D97-AF65-F5344CB8AC3E}">
        <p14:creationId xmlns:p14="http://schemas.microsoft.com/office/powerpoint/2010/main" val="135209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a:t>1. When was Central Vigilance Commission was set up?</a:t>
            </a:r>
            <a:br>
              <a:rPr lang="en-US" dirty="0"/>
            </a:br>
            <a:r>
              <a:rPr lang="en-US" dirty="0"/>
              <a:t>(a)1954</a:t>
            </a:r>
            <a:br>
              <a:rPr lang="en-US" dirty="0"/>
            </a:br>
            <a:r>
              <a:rPr lang="en-US" dirty="0"/>
              <a:t>(b)1995</a:t>
            </a:r>
            <a:br>
              <a:rPr lang="en-US" dirty="0"/>
            </a:br>
            <a:r>
              <a:rPr lang="en-US" dirty="0"/>
              <a:t>(c)19</a:t>
            </a:r>
            <a:r>
              <a:rPr lang="en-US" dirty="0">
                <a:solidFill>
                  <a:schemeClr val="tx1">
                    <a:lumMod val="50000"/>
                    <a:lumOff val="50000"/>
                  </a:schemeClr>
                </a:solidFill>
              </a:rPr>
              <a:t>6</a:t>
            </a:r>
            <a:r>
              <a:rPr lang="en-US" dirty="0"/>
              <a:t>4</a:t>
            </a:r>
            <a:br>
              <a:rPr lang="en-US" dirty="0"/>
            </a:br>
            <a:r>
              <a:rPr lang="en-US" dirty="0"/>
              <a:t>(c)1985</a:t>
            </a:r>
          </a:p>
          <a:p>
            <a:r>
              <a:rPr lang="en-US" b="1" dirty="0"/>
              <a:t>2. Who is the current </a:t>
            </a:r>
            <a:r>
              <a:rPr lang="en-US" b="1" dirty="0">
                <a:hlinkClick r:id="rId2"/>
              </a:rPr>
              <a:t>Central Vigilance Commissioner</a:t>
            </a:r>
            <a:r>
              <a:rPr lang="en-US" b="1" dirty="0"/>
              <a:t> of India?</a:t>
            </a:r>
            <a:br>
              <a:rPr lang="en-US" dirty="0"/>
            </a:br>
            <a:r>
              <a:rPr lang="en-US" dirty="0"/>
              <a:t>(a) </a:t>
            </a:r>
            <a:r>
              <a:rPr lang="en-IN" dirty="0"/>
              <a:t>Suresh N. Patel,</a:t>
            </a:r>
            <a:br>
              <a:rPr lang="en-US" dirty="0"/>
            </a:br>
            <a:r>
              <a:rPr lang="en-US" dirty="0"/>
              <a:t>(b) K. V. </a:t>
            </a:r>
            <a:r>
              <a:rPr lang="en-US" dirty="0" err="1"/>
              <a:t>Chowdary</a:t>
            </a:r>
            <a:br>
              <a:rPr lang="en-US" dirty="0"/>
            </a:br>
            <a:r>
              <a:rPr lang="en-US" dirty="0"/>
              <a:t>(c) </a:t>
            </a:r>
            <a:r>
              <a:rPr lang="en-US" dirty="0" err="1"/>
              <a:t>Pradeep</a:t>
            </a:r>
            <a:r>
              <a:rPr lang="en-US" dirty="0"/>
              <a:t> Kumar</a:t>
            </a:r>
            <a:br>
              <a:rPr lang="en-US" dirty="0"/>
            </a:br>
            <a:r>
              <a:rPr lang="en-US" dirty="0"/>
              <a:t>(d) Rajeev </a:t>
            </a:r>
            <a:r>
              <a:rPr lang="en-US" dirty="0" err="1"/>
              <a:t>Maharshi</a:t>
            </a:r>
            <a:endParaRPr lang="en-US" dirty="0"/>
          </a:p>
        </p:txBody>
      </p:sp>
      <p:sp>
        <p:nvSpPr>
          <p:cNvPr id="4" name="Slide Number Placeholder 3">
            <a:extLst>
              <a:ext uri="{FF2B5EF4-FFF2-40B4-BE49-F238E27FC236}">
                <a16:creationId xmlns:a16="http://schemas.microsoft.com/office/drawing/2014/main" id="{B9B40EDC-40D8-4879-BA27-934B029B38BB}"/>
              </a:ext>
            </a:extLst>
          </p:cNvPr>
          <p:cNvSpPr>
            <a:spLocks noGrp="1"/>
          </p:cNvSpPr>
          <p:nvPr>
            <p:ph type="sldNum" sz="quarter" idx="12"/>
          </p:nvPr>
        </p:nvSpPr>
        <p:spPr/>
        <p:txBody>
          <a:bodyPr/>
          <a:lstStyle/>
          <a:p>
            <a:fld id="{F51808D5-0888-457E-9E01-71B9160B09E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3. Which of the following statement is NOT correct about the Central Vigilance Commission of India?</a:t>
            </a:r>
            <a:endParaRPr lang="en-US" dirty="0"/>
          </a:p>
          <a:p>
            <a:r>
              <a:rPr lang="en-US" dirty="0"/>
              <a:t>(a)The Central Vigilance Commissioner is to be appointed by the President of India. </a:t>
            </a:r>
            <a:br>
              <a:rPr lang="en-US" dirty="0"/>
            </a:br>
            <a:r>
              <a:rPr lang="en-US" dirty="0"/>
              <a:t>(b)Tenure of Central Vigilance Commissioner is </a:t>
            </a:r>
            <a:r>
              <a:rPr lang="en-US" dirty="0">
                <a:solidFill>
                  <a:schemeClr val="tx1">
                    <a:lumMod val="50000"/>
                    <a:lumOff val="50000"/>
                  </a:schemeClr>
                </a:solidFill>
              </a:rPr>
              <a:t>5</a:t>
            </a:r>
            <a:r>
              <a:rPr lang="en-US" dirty="0"/>
              <a:t> years</a:t>
            </a:r>
            <a:br>
              <a:rPr lang="en-US" dirty="0"/>
            </a:br>
            <a:r>
              <a:rPr lang="en-US" dirty="0"/>
              <a:t>(c) Central Vigilance Commissioner can be removed or suspended from the office by the President on the ground of misbehavior but only after the Supreme Court has held an inquiry into his case and recommended action against him.</a:t>
            </a:r>
            <a:br>
              <a:rPr lang="en-US" dirty="0"/>
            </a:br>
            <a:r>
              <a:rPr lang="en-US" dirty="0"/>
              <a:t>(d) The Central Vigilance Commission is mainly an advisory body and has no adjudicatory functions.</a:t>
            </a:r>
          </a:p>
          <a:p>
            <a:endParaRPr lang="en-US" dirty="0"/>
          </a:p>
        </p:txBody>
      </p:sp>
      <p:sp>
        <p:nvSpPr>
          <p:cNvPr id="4" name="Slide Number Placeholder 3">
            <a:extLst>
              <a:ext uri="{FF2B5EF4-FFF2-40B4-BE49-F238E27FC236}">
                <a16:creationId xmlns:a16="http://schemas.microsoft.com/office/drawing/2014/main" id="{36CBAEFC-958E-4D78-BC93-337769B74B35}"/>
              </a:ext>
            </a:extLst>
          </p:cNvPr>
          <p:cNvSpPr>
            <a:spLocks noGrp="1"/>
          </p:cNvSpPr>
          <p:nvPr>
            <p:ph type="sldNum" sz="quarter" idx="12"/>
          </p:nvPr>
        </p:nvSpPr>
        <p:spPr/>
        <p:txBody>
          <a:bodyPr/>
          <a:lstStyle/>
          <a:p>
            <a:fld id="{F51808D5-0888-457E-9E01-71B9160B09E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81000"/>
            <a:ext cx="7848600" cy="3785652"/>
          </a:xfrm>
          <a:prstGeom prst="rect">
            <a:avLst/>
          </a:prstGeom>
        </p:spPr>
        <p:txBody>
          <a:bodyPr wrap="square">
            <a:spAutoFit/>
          </a:bodyPr>
          <a:lstStyle/>
          <a:p>
            <a:r>
              <a:rPr lang="en-US" sz="2400" b="1" dirty="0"/>
              <a:t>4. Which committee recommends to establish the Chief Vigilance Commission in India?</a:t>
            </a:r>
            <a:br>
              <a:rPr lang="en-US" sz="2400" dirty="0"/>
            </a:br>
            <a:r>
              <a:rPr lang="en-US" sz="2400" dirty="0"/>
              <a:t>(a)</a:t>
            </a:r>
            <a:r>
              <a:rPr lang="en-US" sz="2400" dirty="0" err="1"/>
              <a:t>Santhanam</a:t>
            </a:r>
            <a:r>
              <a:rPr lang="en-US" sz="2400" dirty="0"/>
              <a:t> Committee</a:t>
            </a:r>
            <a:br>
              <a:rPr lang="en-US" sz="2400" dirty="0"/>
            </a:br>
            <a:r>
              <a:rPr lang="en-US" sz="2400" dirty="0"/>
              <a:t>(b)</a:t>
            </a:r>
            <a:r>
              <a:rPr lang="en-US" sz="2400" dirty="0" err="1"/>
              <a:t>Goipariya</a:t>
            </a:r>
            <a:r>
              <a:rPr lang="en-US" sz="2400" dirty="0"/>
              <a:t> Committee</a:t>
            </a:r>
            <a:br>
              <a:rPr lang="en-US" sz="2400" dirty="0"/>
            </a:br>
            <a:r>
              <a:rPr lang="en-US" sz="2400" dirty="0"/>
              <a:t>(c)Raj </a:t>
            </a:r>
            <a:r>
              <a:rPr lang="en-US" sz="2400" dirty="0" err="1"/>
              <a:t>Mananar</a:t>
            </a:r>
            <a:r>
              <a:rPr lang="en-US" sz="2400" dirty="0"/>
              <a:t> Committee</a:t>
            </a:r>
            <a:br>
              <a:rPr lang="en-US" sz="2400" dirty="0"/>
            </a:br>
            <a:r>
              <a:rPr lang="en-US" sz="2400" dirty="0"/>
              <a:t>(d) None of the above</a:t>
            </a:r>
          </a:p>
          <a:p>
            <a:r>
              <a:rPr lang="en-US" sz="2400" b="1" dirty="0" err="1"/>
              <a:t>Answer.a</a:t>
            </a:r>
            <a:endParaRPr lang="en-US" sz="2400" dirty="0"/>
          </a:p>
          <a:p>
            <a:r>
              <a:rPr lang="en-US" sz="2400" b="1" dirty="0"/>
              <a:t>Explanation:</a:t>
            </a:r>
            <a:r>
              <a:rPr lang="en-US" sz="2400" dirty="0"/>
              <a:t> The Commission was set up by the Government of India Resolution on 11 February 1964. CVC was established on the recommendations of </a:t>
            </a:r>
            <a:r>
              <a:rPr lang="en-US" sz="2400" dirty="0" err="1"/>
              <a:t>Shri</a:t>
            </a:r>
            <a:r>
              <a:rPr lang="en-US" sz="2400" dirty="0"/>
              <a:t> K. </a:t>
            </a:r>
            <a:r>
              <a:rPr lang="en-US" sz="2400" dirty="0" err="1"/>
              <a:t>Santhanam</a:t>
            </a:r>
            <a:r>
              <a:rPr lang="en-US" sz="2400" dirty="0"/>
              <a:t> Committee.</a:t>
            </a:r>
          </a:p>
        </p:txBody>
      </p:sp>
      <p:sp>
        <p:nvSpPr>
          <p:cNvPr id="5" name="Rectangle 4"/>
          <p:cNvSpPr/>
          <p:nvPr/>
        </p:nvSpPr>
        <p:spPr>
          <a:xfrm>
            <a:off x="723900" y="4192131"/>
            <a:ext cx="7696200" cy="2246769"/>
          </a:xfrm>
          <a:prstGeom prst="rect">
            <a:avLst/>
          </a:prstGeom>
        </p:spPr>
        <p:txBody>
          <a:bodyPr wrap="square">
            <a:spAutoFit/>
          </a:bodyPr>
          <a:lstStyle/>
          <a:p>
            <a:r>
              <a:rPr lang="en-US" sz="2800" b="1" dirty="0"/>
              <a:t>5. Who is the current CBI director of India?</a:t>
            </a:r>
            <a:br>
              <a:rPr lang="en-US" sz="2800" dirty="0"/>
            </a:br>
            <a:r>
              <a:rPr lang="en-US" sz="2800" dirty="0"/>
              <a:t>(a) Subodh </a:t>
            </a:r>
            <a:r>
              <a:rPr lang="en-US" sz="2800" dirty="0" err="1"/>
              <a:t>kumar</a:t>
            </a:r>
            <a:r>
              <a:rPr lang="en-US" sz="2800" dirty="0"/>
              <a:t> Jaiswal,</a:t>
            </a:r>
            <a:br>
              <a:rPr lang="en-US" sz="2800" dirty="0"/>
            </a:br>
            <a:r>
              <a:rPr lang="en-US" sz="2800" dirty="0"/>
              <a:t>(b) Alok Verma</a:t>
            </a:r>
            <a:br>
              <a:rPr lang="en-US" sz="2800" dirty="0"/>
            </a:br>
            <a:r>
              <a:rPr lang="en-US" sz="2800" dirty="0"/>
              <a:t>(c) Rakesh Asthana</a:t>
            </a:r>
            <a:br>
              <a:rPr lang="en-US" sz="2800" dirty="0"/>
            </a:br>
            <a:r>
              <a:rPr lang="en-US" sz="2800" dirty="0"/>
              <a:t>(d) Rajeev Maharshi</a:t>
            </a:r>
          </a:p>
        </p:txBody>
      </p:sp>
      <p:sp>
        <p:nvSpPr>
          <p:cNvPr id="6" name="Slide Number Placeholder 5">
            <a:extLst>
              <a:ext uri="{FF2B5EF4-FFF2-40B4-BE49-F238E27FC236}">
                <a16:creationId xmlns:a16="http://schemas.microsoft.com/office/drawing/2014/main" id="{8A5B6FA5-AD9C-49AC-8FF2-E7B900941F3A}"/>
              </a:ext>
            </a:extLst>
          </p:cNvPr>
          <p:cNvSpPr>
            <a:spLocks noGrp="1"/>
          </p:cNvSpPr>
          <p:nvPr>
            <p:ph type="sldNum" sz="quarter" idx="12"/>
          </p:nvPr>
        </p:nvSpPr>
        <p:spPr/>
        <p:txBody>
          <a:bodyPr/>
          <a:lstStyle/>
          <a:p>
            <a:fld id="{F51808D5-0888-457E-9E01-71B9160B09E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 Which of the following statement is not CORRECT about the Central Bureau of Investigation?</a:t>
            </a:r>
            <a:endParaRPr lang="en-US" dirty="0"/>
          </a:p>
          <a:p>
            <a:pPr marL="0" indent="0">
              <a:buNone/>
            </a:pPr>
            <a:r>
              <a:rPr lang="en-US" dirty="0"/>
              <a:t>(a) CBI gets power from Delhi Special Police Establishment Act, 1964</a:t>
            </a:r>
          </a:p>
          <a:p>
            <a:pPr marL="0" indent="0">
              <a:buNone/>
            </a:pPr>
            <a:r>
              <a:rPr lang="en-US" dirty="0"/>
              <a:t>(</a:t>
            </a:r>
            <a:r>
              <a:rPr lang="en-US" dirty="0">
                <a:solidFill>
                  <a:schemeClr val="tx1">
                    <a:lumMod val="50000"/>
                    <a:lumOff val="50000"/>
                  </a:schemeClr>
                </a:solidFill>
              </a:rPr>
              <a:t>b</a:t>
            </a:r>
            <a:r>
              <a:rPr lang="en-US" dirty="0"/>
              <a:t>) It is a constitutional institution.</a:t>
            </a:r>
          </a:p>
          <a:p>
            <a:pPr marL="0" indent="0">
              <a:buNone/>
            </a:pPr>
            <a:r>
              <a:rPr lang="en-US" dirty="0"/>
              <a:t>(c) It helps the Central Vigilance Commission</a:t>
            </a:r>
          </a:p>
          <a:p>
            <a:pPr marL="0" indent="0">
              <a:buNone/>
            </a:pPr>
            <a:r>
              <a:rPr lang="en-US" dirty="0"/>
              <a:t>(d) Its mission is to protect the constitution and the law of the country</a:t>
            </a:r>
          </a:p>
        </p:txBody>
      </p:sp>
      <p:sp>
        <p:nvSpPr>
          <p:cNvPr id="4" name="Slide Number Placeholder 3">
            <a:extLst>
              <a:ext uri="{FF2B5EF4-FFF2-40B4-BE49-F238E27FC236}">
                <a16:creationId xmlns:a16="http://schemas.microsoft.com/office/drawing/2014/main" id="{B16F02EE-1BC0-4898-B35C-11003F603EBE}"/>
              </a:ext>
            </a:extLst>
          </p:cNvPr>
          <p:cNvSpPr>
            <a:spLocks noGrp="1"/>
          </p:cNvSpPr>
          <p:nvPr>
            <p:ph type="sldNum" sz="quarter" idx="12"/>
          </p:nvPr>
        </p:nvSpPr>
        <p:spPr/>
        <p:txBody>
          <a:bodyPr/>
          <a:lstStyle/>
          <a:p>
            <a:fld id="{F51808D5-0888-457E-9E01-71B9160B09E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Who gives appointment to the director of Central Bureau of Investigation?</a:t>
            </a:r>
            <a:endParaRPr lang="en-US" dirty="0"/>
          </a:p>
          <a:p>
            <a:pPr marL="0" indent="0">
              <a:buNone/>
            </a:pPr>
            <a:r>
              <a:rPr lang="en-US" dirty="0"/>
              <a:t>(a) President</a:t>
            </a:r>
          </a:p>
          <a:p>
            <a:pPr marL="0" indent="0">
              <a:buNone/>
            </a:pPr>
            <a:r>
              <a:rPr lang="en-US" dirty="0"/>
              <a:t>(b) Prime Minister</a:t>
            </a:r>
          </a:p>
          <a:p>
            <a:pPr marL="0" indent="0">
              <a:buNone/>
            </a:pPr>
            <a:r>
              <a:rPr lang="en-US" dirty="0"/>
              <a:t>(</a:t>
            </a:r>
            <a:r>
              <a:rPr lang="en-US" dirty="0">
                <a:solidFill>
                  <a:schemeClr val="tx1">
                    <a:lumMod val="50000"/>
                    <a:lumOff val="50000"/>
                  </a:schemeClr>
                </a:solidFill>
              </a:rPr>
              <a:t>c</a:t>
            </a:r>
            <a:r>
              <a:rPr lang="en-US" dirty="0"/>
              <a:t>) Committee constituted under the chairmanship of Central Vigilance Commissioner</a:t>
            </a:r>
          </a:p>
          <a:p>
            <a:pPr marL="0" indent="0">
              <a:buNone/>
            </a:pPr>
            <a:r>
              <a:rPr lang="en-US" dirty="0"/>
              <a:t>(d) Committee constituted under the chairmanship of the Home Minister</a:t>
            </a:r>
          </a:p>
          <a:p>
            <a:endParaRPr lang="en-US" dirty="0"/>
          </a:p>
        </p:txBody>
      </p:sp>
      <p:sp>
        <p:nvSpPr>
          <p:cNvPr id="4" name="Slide Number Placeholder 3">
            <a:extLst>
              <a:ext uri="{FF2B5EF4-FFF2-40B4-BE49-F238E27FC236}">
                <a16:creationId xmlns:a16="http://schemas.microsoft.com/office/drawing/2014/main" id="{34289E97-4E3D-4A20-B5B7-DAC0718CA4FA}"/>
              </a:ext>
            </a:extLst>
          </p:cNvPr>
          <p:cNvSpPr>
            <a:spLocks noGrp="1"/>
          </p:cNvSpPr>
          <p:nvPr>
            <p:ph type="sldNum" sz="quarter" idx="12"/>
          </p:nvPr>
        </p:nvSpPr>
        <p:spPr/>
        <p:txBody>
          <a:bodyPr/>
          <a:lstStyle/>
          <a:p>
            <a:fld id="{F51808D5-0888-457E-9E01-71B9160B09E1}"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943600"/>
          </a:xfrm>
        </p:spPr>
        <p:txBody>
          <a:bodyPr>
            <a:normAutofit/>
          </a:bodyPr>
          <a:lstStyle/>
          <a:p>
            <a:r>
              <a:rPr lang="en-US" b="1" dirty="0"/>
              <a:t>The Central Bureau of Investigation comes under the........</a:t>
            </a:r>
            <a:endParaRPr lang="en-US" dirty="0"/>
          </a:p>
          <a:p>
            <a:pPr marL="0" indent="0">
              <a:buNone/>
            </a:pPr>
            <a:r>
              <a:rPr lang="en-US" dirty="0"/>
              <a:t>(a) Ministry of Home Affairs</a:t>
            </a:r>
          </a:p>
          <a:p>
            <a:pPr marL="0" indent="0">
              <a:buNone/>
            </a:pPr>
            <a:r>
              <a:rPr lang="en-US" dirty="0"/>
              <a:t>(</a:t>
            </a:r>
            <a:r>
              <a:rPr lang="en-US" dirty="0">
                <a:solidFill>
                  <a:schemeClr val="tx1">
                    <a:lumMod val="50000"/>
                    <a:lumOff val="50000"/>
                  </a:schemeClr>
                </a:solidFill>
              </a:rPr>
              <a:t>b</a:t>
            </a:r>
            <a:r>
              <a:rPr lang="en-US" dirty="0"/>
              <a:t>) Ministry of Personnel and Training</a:t>
            </a:r>
          </a:p>
          <a:p>
            <a:pPr marL="0" indent="0">
              <a:buNone/>
            </a:pPr>
            <a:r>
              <a:rPr lang="en-US" dirty="0"/>
              <a:t>(c) Ministry of Women and Child Development</a:t>
            </a:r>
          </a:p>
          <a:p>
            <a:pPr marL="0" indent="0">
              <a:buNone/>
            </a:pPr>
            <a:r>
              <a:rPr lang="en-US" dirty="0"/>
              <a:t>(d) Ministry of Law</a:t>
            </a:r>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5F85A2C-A163-4FFF-94F7-F59C4052D513}"/>
              </a:ext>
            </a:extLst>
          </p:cNvPr>
          <p:cNvSpPr>
            <a:spLocks noGrp="1"/>
          </p:cNvSpPr>
          <p:nvPr>
            <p:ph type="sldNum" sz="quarter" idx="12"/>
          </p:nvPr>
        </p:nvSpPr>
        <p:spPr/>
        <p:txBody>
          <a:bodyPr/>
          <a:lstStyle/>
          <a:p>
            <a:fld id="{F51808D5-0888-457E-9E01-71B9160B09E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1143000"/>
          </a:xfrm>
        </p:spPr>
        <p:txBody>
          <a:bodyPr>
            <a:noAutofit/>
          </a:bodyPr>
          <a:lstStyle/>
          <a:p>
            <a:r>
              <a:rPr lang="en-US" sz="4400" b="1" dirty="0">
                <a:solidFill>
                  <a:srgbClr val="FF0000"/>
                </a:solidFill>
                <a:latin typeface="Times New Roman" pitchFamily="18" charset="0"/>
                <a:cs typeface="Times New Roman" pitchFamily="18" charset="0"/>
              </a:rPr>
              <a:t>Central Vigilance Commission </a:t>
            </a:r>
            <a:r>
              <a:rPr lang="en-US" sz="3600" b="1" dirty="0">
                <a:solidFill>
                  <a:srgbClr val="FF0000"/>
                </a:solidFill>
                <a:latin typeface="Times New Roman" pitchFamily="18" charset="0"/>
                <a:cs typeface="Times New Roman" pitchFamily="18" charset="0"/>
              </a:rPr>
              <a:t>(History and Occurrence)</a:t>
            </a:r>
          </a:p>
        </p:txBody>
      </p:sp>
      <p:sp>
        <p:nvSpPr>
          <p:cNvPr id="3" name="Content Placeholder 2"/>
          <p:cNvSpPr>
            <a:spLocks noGrp="1"/>
          </p:cNvSpPr>
          <p:nvPr>
            <p:ph sz="quarter" idx="1"/>
          </p:nvPr>
        </p:nvSpPr>
        <p:spPr>
          <a:xfrm>
            <a:off x="0" y="1371600"/>
            <a:ext cx="8915400" cy="5181600"/>
          </a:xfrm>
        </p:spPr>
        <p:txBody>
          <a:bodyPr>
            <a:normAutofit fontScale="92500" lnSpcReduction="10000"/>
          </a:bodyPr>
          <a:lstStyle/>
          <a:p>
            <a:pPr algn="just"/>
            <a:r>
              <a:rPr lang="en-US" dirty="0">
                <a:latin typeface="Times New Roman" pitchFamily="18" charset="0"/>
                <a:cs typeface="Times New Roman" pitchFamily="18" charset="0"/>
              </a:rPr>
              <a:t>CVC was born in 1964, The CVC became answerable to the Nation as the force that would halt official corruption.</a:t>
            </a:r>
          </a:p>
          <a:p>
            <a:pPr algn="just"/>
            <a:r>
              <a:rPr lang="en-US" dirty="0">
                <a:latin typeface="Times New Roman" pitchFamily="18" charset="0"/>
                <a:cs typeface="Times New Roman" pitchFamily="18" charset="0"/>
              </a:rPr>
              <a:t>In the midst of a World War-II, the government found it necessary to create the Special Police Establishment (SPE) in 1941 through an executive order.</a:t>
            </a:r>
          </a:p>
          <a:p>
            <a:pPr algn="just"/>
            <a:r>
              <a:rPr lang="en-US" dirty="0">
                <a:latin typeface="Times New Roman" pitchFamily="18" charset="0"/>
                <a:cs typeface="Times New Roman" pitchFamily="18" charset="0"/>
              </a:rPr>
              <a:t>SPE dealt with cases of bribery and corruption, mostly within the War and Supply Department of the government.</a:t>
            </a:r>
          </a:p>
          <a:p>
            <a:pPr algn="just"/>
            <a:r>
              <a:rPr lang="en-US" dirty="0">
                <a:latin typeface="Times New Roman" pitchFamily="18" charset="0"/>
                <a:cs typeface="Times New Roman" pitchFamily="18" charset="0"/>
              </a:rPr>
              <a:t>In 1946, Parliament passed the Delhi Special Police Establishment Act (DSPE Act), which replaced the SPE with the Delhi Special Police Establishment (DSPE), gave it legal sanction, and switched its superintendence from the War and Supply Department, to the Central Government.</a:t>
            </a:r>
          </a:p>
          <a:p>
            <a:pPr algn="just"/>
            <a:r>
              <a:rPr lang="en-US" dirty="0">
                <a:latin typeface="Times New Roman" pitchFamily="18" charset="0"/>
                <a:cs typeface="Times New Roman" pitchFamily="18" charset="0"/>
              </a:rPr>
              <a:t>To be sure, the CVC was the apex anti-corruption body because it was the only body dedicated purely to the fight against corruption.</a:t>
            </a: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A3C415-7657-4A1D-B125-B3D8E4A065E2}"/>
              </a:ext>
            </a:extLst>
          </p:cNvPr>
          <p:cNvSpPr>
            <a:spLocks noGrp="1"/>
          </p:cNvSpPr>
          <p:nvPr>
            <p:ph type="sldNum" sz="quarter" idx="12"/>
          </p:nvPr>
        </p:nvSpPr>
        <p:spPr/>
        <p:txBody>
          <a:bodyPr/>
          <a:lstStyle/>
          <a:p>
            <a:fld id="{F51808D5-0888-457E-9E01-71B9160B09E1}" type="slidenum">
              <a:rPr lang="en-US" smtClean="0"/>
              <a:pPr/>
              <a:t>3</a:t>
            </a:fld>
            <a:endParaRPr lang="en-US"/>
          </a:p>
        </p:txBody>
      </p:sp>
    </p:spTree>
    <p:extLst>
      <p:ext uri="{BB962C8B-B14F-4D97-AF65-F5344CB8AC3E}">
        <p14:creationId xmlns:p14="http://schemas.microsoft.com/office/powerpoint/2010/main" val="29899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3058-14E2-4211-8C2A-52034BAF6EEF}"/>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3711E6B5-0BC3-401D-8CA1-18A79CD0FA15}"/>
              </a:ext>
            </a:extLst>
          </p:cNvPr>
          <p:cNvSpPr>
            <a:spLocks noGrp="1"/>
          </p:cNvSpPr>
          <p:nvPr>
            <p:ph type="sldNum" sz="quarter" idx="12"/>
          </p:nvPr>
        </p:nvSpPr>
        <p:spPr/>
        <p:txBody>
          <a:bodyPr/>
          <a:lstStyle/>
          <a:p>
            <a:fld id="{F51808D5-0888-457E-9E01-71B9160B09E1}" type="slidenum">
              <a:rPr lang="en-US" smtClean="0"/>
              <a:pPr/>
              <a:t>30</a:t>
            </a:fld>
            <a:endParaRPr lang="en-US"/>
          </a:p>
        </p:txBody>
      </p:sp>
      <p:sp>
        <p:nvSpPr>
          <p:cNvPr id="4" name="Content Placeholder 3">
            <a:extLst>
              <a:ext uri="{FF2B5EF4-FFF2-40B4-BE49-F238E27FC236}">
                <a16:creationId xmlns:a16="http://schemas.microsoft.com/office/drawing/2014/main" id="{0F856D13-16C0-490F-B1E8-A7742552B37E}"/>
              </a:ext>
            </a:extLst>
          </p:cNvPr>
          <p:cNvSpPr>
            <a:spLocks noGrp="1"/>
          </p:cNvSpPr>
          <p:nvPr>
            <p:ph sz="quarter" idx="1"/>
          </p:nvPr>
        </p:nvSpPr>
        <p:spPr/>
        <p:txBody>
          <a:bodyPr/>
          <a:lstStyle/>
          <a:p>
            <a:r>
              <a:rPr lang="en-US" b="1" dirty="0"/>
              <a:t>Which of the following cases/case is investigated by the Central Bureau of Investigation?</a:t>
            </a:r>
            <a:endParaRPr lang="en-US" dirty="0"/>
          </a:p>
          <a:p>
            <a:pPr marL="0" indent="0">
              <a:buNone/>
            </a:pPr>
            <a:r>
              <a:rPr lang="en-US" dirty="0"/>
              <a:t>(a) Violation of customs law</a:t>
            </a:r>
          </a:p>
          <a:p>
            <a:pPr marL="0" indent="0">
              <a:buNone/>
            </a:pPr>
            <a:r>
              <a:rPr lang="en-US" dirty="0"/>
              <a:t>(b) Smuggling</a:t>
            </a:r>
          </a:p>
          <a:p>
            <a:pPr marL="0" indent="0">
              <a:buNone/>
            </a:pPr>
            <a:r>
              <a:rPr lang="en-US" dirty="0"/>
              <a:t>(c) Rape/murder</a:t>
            </a:r>
          </a:p>
          <a:p>
            <a:pPr marL="0" indent="0">
              <a:buNone/>
            </a:pPr>
            <a:r>
              <a:rPr lang="en-US" dirty="0"/>
              <a:t>(</a:t>
            </a:r>
            <a:r>
              <a:rPr lang="en-US" dirty="0">
                <a:solidFill>
                  <a:schemeClr val="tx1">
                    <a:lumMod val="50000"/>
                    <a:lumOff val="50000"/>
                  </a:schemeClr>
                </a:solidFill>
              </a:rPr>
              <a:t>d</a:t>
            </a:r>
            <a:r>
              <a:rPr lang="en-US" dirty="0"/>
              <a:t>) All of the above</a:t>
            </a:r>
          </a:p>
          <a:p>
            <a:pPr marL="0" indent="0">
              <a:buNone/>
            </a:pPr>
            <a:endParaRPr lang="en-IN" dirty="0"/>
          </a:p>
        </p:txBody>
      </p:sp>
    </p:spTree>
    <p:extLst>
      <p:ext uri="{BB962C8B-B14F-4D97-AF65-F5344CB8AC3E}">
        <p14:creationId xmlns:p14="http://schemas.microsoft.com/office/powerpoint/2010/main" val="293330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normAutofit/>
          </a:bodyPr>
          <a:lstStyle/>
          <a:p>
            <a:r>
              <a:rPr lang="en-US" sz="3600" dirty="0">
                <a:solidFill>
                  <a:srgbClr val="FF0000"/>
                </a:solidFill>
                <a:latin typeface="Times New Roman" pitchFamily="18" charset="0"/>
                <a:cs typeface="Times New Roman" pitchFamily="18" charset="0"/>
              </a:rPr>
              <a:t>Powers and Functions of CVC</a:t>
            </a:r>
          </a:p>
        </p:txBody>
      </p:sp>
      <p:sp>
        <p:nvSpPr>
          <p:cNvPr id="3" name="Content Placeholder 2"/>
          <p:cNvSpPr>
            <a:spLocks noGrp="1"/>
          </p:cNvSpPr>
          <p:nvPr>
            <p:ph sz="quarter" idx="1"/>
          </p:nvPr>
        </p:nvSpPr>
        <p:spPr>
          <a:xfrm>
            <a:off x="304800" y="1524000"/>
            <a:ext cx="8610600" cy="5486400"/>
          </a:xfrm>
        </p:spPr>
        <p:txBody>
          <a:bodyPr>
            <a:normAutofit/>
          </a:bodyPr>
          <a:lstStyle/>
          <a:p>
            <a:pPr algn="just"/>
            <a:r>
              <a:rPr lang="en-US" sz="2400" dirty="0">
                <a:latin typeface="Times New Roman" pitchFamily="18" charset="0"/>
                <a:cs typeface="Times New Roman" pitchFamily="18" charset="0"/>
              </a:rPr>
              <a:t>To undertake an inquiry or cause an inquiry or investigation to be made into any transaction in which a public servant working in any organization, to which the executive control of the Government of India extends, is suspected or alleged to have acted for an improper purpose or in a corrupt manner.</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Tender independent and impartial advice to the disciplinary and other authorities in disciplinary cases having vigilance angle at different stages of investigation, inquiry, appeal, review, etc.</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Conduct oral inquiries through its officers [Commissioners for Departmental Inquiries] in important disciplinary proceedings against the said public servants.</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955D147-492C-4DE0-BD2A-87A09D6DC108}"/>
              </a:ext>
            </a:extLst>
          </p:cNvPr>
          <p:cNvSpPr>
            <a:spLocks noGrp="1"/>
          </p:cNvSpPr>
          <p:nvPr>
            <p:ph type="sldNum" sz="quarter" idx="12"/>
          </p:nvPr>
        </p:nvSpPr>
        <p:spPr/>
        <p:txBody>
          <a:bodyPr/>
          <a:lstStyle/>
          <a:p>
            <a:fld id="{F51808D5-0888-457E-9E01-71B9160B09E1}" type="slidenum">
              <a:rPr lang="en-US" smtClean="0"/>
              <a:pPr/>
              <a:t>4</a:t>
            </a:fld>
            <a:endParaRPr lang="en-US"/>
          </a:p>
        </p:txBody>
      </p:sp>
    </p:spTree>
    <p:extLst>
      <p:ext uri="{BB962C8B-B14F-4D97-AF65-F5344CB8AC3E}">
        <p14:creationId xmlns:p14="http://schemas.microsoft.com/office/powerpoint/2010/main" val="352807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838200"/>
          </a:xfrm>
        </p:spPr>
        <p:txBody>
          <a:bodyPr/>
          <a:lstStyle/>
          <a:p>
            <a:r>
              <a:rPr lang="en-US" dirty="0">
                <a:solidFill>
                  <a:srgbClr val="FF0000"/>
                </a:solidFill>
                <a:latin typeface="Times New Roman" pitchFamily="18" charset="0"/>
                <a:cs typeface="Times New Roman" pitchFamily="18" charset="0"/>
              </a:rPr>
              <a:t>Powers and Functions of CVC</a:t>
            </a:r>
            <a:endParaRPr lang="en-US" dirty="0">
              <a:solidFill>
                <a:srgbClr val="FF0000"/>
              </a:solidFill>
            </a:endParaRPr>
          </a:p>
        </p:txBody>
      </p:sp>
      <p:sp>
        <p:nvSpPr>
          <p:cNvPr id="3" name="Content Placeholder 2"/>
          <p:cNvSpPr>
            <a:spLocks noGrp="1"/>
          </p:cNvSpPr>
          <p:nvPr>
            <p:ph sz="quarter" idx="1"/>
          </p:nvPr>
        </p:nvSpPr>
        <p:spPr>
          <a:xfrm>
            <a:off x="152400" y="914400"/>
            <a:ext cx="8839200" cy="5638800"/>
          </a:xfrm>
        </p:spPr>
        <p:txBody>
          <a:bodyPr>
            <a:normAutofit fontScale="92500"/>
          </a:bodyPr>
          <a:lstStyle/>
          <a:p>
            <a:pPr algn="just"/>
            <a:r>
              <a:rPr lang="en-US" sz="2800" dirty="0">
                <a:latin typeface="Times New Roman" pitchFamily="18" charset="0"/>
                <a:cs typeface="Times New Roman" pitchFamily="18" charset="0"/>
              </a:rPr>
              <a:t>Exercise a general check and supervision over vigilance and anticorruption work in Ministries or Departments of the Government of India and other organizations to which the executive control of the Union extends.</a:t>
            </a:r>
          </a:p>
          <a:p>
            <a:pPr algn="just"/>
            <a:r>
              <a:rPr lang="en-US" dirty="0">
                <a:latin typeface="Times New Roman" pitchFamily="18" charset="0"/>
                <a:cs typeface="Times New Roman" pitchFamily="18" charset="0"/>
              </a:rPr>
              <a:t>Scrutinize and approve proposals for the appointment of Chief Vigilance Officers in various organizations and assess their work.</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Conduct, through its organization of Chief Technical Examiners, independent technical examination mainly from a vigilance angle, of construction and other related works undertaken by various Central Government organizations.</a:t>
            </a:r>
          </a:p>
          <a:p>
            <a:pPr algn="just"/>
            <a:r>
              <a:rPr lang="en-US" dirty="0">
                <a:latin typeface="Times New Roman" pitchFamily="18" charset="0"/>
                <a:cs typeface="Times New Roman" pitchFamily="18" charset="0"/>
              </a:rPr>
              <a:t>Organize training courses for the Chief Vigilance Officers and other vigilance functionaries in Central Government organizations.</a:t>
            </a:r>
          </a:p>
          <a:p>
            <a:pPr algn="just"/>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A44DC0E-AB5E-4016-BADE-A634F5F96018}"/>
              </a:ext>
            </a:extLst>
          </p:cNvPr>
          <p:cNvSpPr>
            <a:spLocks noGrp="1"/>
          </p:cNvSpPr>
          <p:nvPr>
            <p:ph type="sldNum" sz="quarter" idx="12"/>
          </p:nvPr>
        </p:nvSpPr>
        <p:spPr/>
        <p:txBody>
          <a:bodyPr/>
          <a:lstStyle/>
          <a:p>
            <a:fld id="{F51808D5-0888-457E-9E01-71B9160B09E1}" type="slidenum">
              <a:rPr lang="en-US" smtClean="0"/>
              <a:pPr/>
              <a:t>5</a:t>
            </a:fld>
            <a:endParaRPr lang="en-US"/>
          </a:p>
        </p:txBody>
      </p:sp>
    </p:spTree>
    <p:extLst>
      <p:ext uri="{BB962C8B-B14F-4D97-AF65-F5344CB8AC3E}">
        <p14:creationId xmlns:p14="http://schemas.microsoft.com/office/powerpoint/2010/main" val="127283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254793"/>
            <a:ext cx="8382000" cy="731838"/>
          </a:xfrm>
        </p:spPr>
        <p:txBody>
          <a:bodyPr>
            <a:normAutofit fontScale="90000"/>
          </a:bodyPr>
          <a:lstStyle/>
          <a:p>
            <a:r>
              <a:rPr lang="en-US" dirty="0">
                <a:solidFill>
                  <a:srgbClr val="FF0000"/>
                </a:solidFill>
                <a:latin typeface="Times New Roman" pitchFamily="18" charset="0"/>
                <a:cs typeface="Times New Roman" pitchFamily="18" charset="0"/>
              </a:rPr>
              <a:t>Central Vigilance Commission’s Jurisdiction</a:t>
            </a:r>
          </a:p>
        </p:txBody>
      </p:sp>
      <p:sp>
        <p:nvSpPr>
          <p:cNvPr id="3" name="Content Placeholder 2"/>
          <p:cNvSpPr>
            <a:spLocks noGrp="1"/>
          </p:cNvSpPr>
          <p:nvPr>
            <p:ph sz="quarter" idx="1"/>
          </p:nvPr>
        </p:nvSpPr>
        <p:spPr>
          <a:xfrm>
            <a:off x="228600" y="986631"/>
            <a:ext cx="8458200" cy="5033169"/>
          </a:xfrm>
        </p:spPr>
        <p:txBody>
          <a:bodyPr>
            <a:normAutofit fontScale="92500"/>
          </a:bodyPr>
          <a:lstStyle/>
          <a:p>
            <a:pPr marL="0" indent="0" algn="just">
              <a:buNone/>
            </a:pPr>
            <a:r>
              <a:rPr lang="en-US" dirty="0">
                <a:latin typeface="Times New Roman" pitchFamily="18" charset="0"/>
                <a:cs typeface="Times New Roman" pitchFamily="18" charset="0"/>
              </a:rPr>
              <a:t>For practical reasons, the Commission presently advises only on vigilance cases pertaining to the following categories of employees:</a:t>
            </a:r>
          </a:p>
          <a:p>
            <a:pPr algn="just"/>
            <a:r>
              <a:rPr lang="en-US" dirty="0" err="1">
                <a:latin typeface="Times New Roman" pitchFamily="18" charset="0"/>
                <a:cs typeface="Times New Roman" pitchFamily="18" charset="0"/>
              </a:rPr>
              <a:t>Gazzetted</a:t>
            </a:r>
            <a:r>
              <a:rPr lang="en-US" dirty="0">
                <a:latin typeface="Times New Roman" pitchFamily="18" charset="0"/>
                <a:cs typeface="Times New Roman" pitchFamily="18" charset="0"/>
              </a:rPr>
              <a:t> Central Government officials.</a:t>
            </a:r>
          </a:p>
          <a:p>
            <a:pPr algn="just"/>
            <a:r>
              <a:rPr lang="en-US" dirty="0">
                <a:latin typeface="Times New Roman" pitchFamily="18" charset="0"/>
                <a:cs typeface="Times New Roman" pitchFamily="18" charset="0"/>
              </a:rPr>
              <a:t>Two levels below the Board level appointees in the public sector undertakings of the Central Government.</a:t>
            </a:r>
          </a:p>
          <a:p>
            <a:pPr algn="just"/>
            <a:r>
              <a:rPr lang="en-US" dirty="0">
                <a:latin typeface="Times New Roman" pitchFamily="18" charset="0"/>
                <a:cs typeface="Times New Roman" pitchFamily="18" charset="0"/>
              </a:rPr>
              <a:t>Officers of the rank of Scale- III and above in the public sector banks.</a:t>
            </a:r>
          </a:p>
          <a:p>
            <a:pPr algn="just"/>
            <a:r>
              <a:rPr lang="en-US" dirty="0">
                <a:latin typeface="Times New Roman" pitchFamily="18" charset="0"/>
                <a:cs typeface="Times New Roman" pitchFamily="18" charset="0"/>
              </a:rPr>
              <a:t>Officers of the rank of Assistant Manager and above in the Insurance Sector (covered by LIC and GIC)</a:t>
            </a:r>
          </a:p>
          <a:p>
            <a:pPr algn="just"/>
            <a:r>
              <a:rPr lang="en-US" dirty="0">
                <a:latin typeface="Times New Roman" pitchFamily="18" charset="0"/>
                <a:cs typeface="Times New Roman" pitchFamily="18" charset="0"/>
              </a:rPr>
              <a:t>Officers in autonomous bodies/local authorities or societies comparable in status to that of a Gazetted Central Government officer.</a:t>
            </a:r>
          </a:p>
        </p:txBody>
      </p:sp>
      <p:sp>
        <p:nvSpPr>
          <p:cNvPr id="4" name="Slide Number Placeholder 3">
            <a:extLst>
              <a:ext uri="{FF2B5EF4-FFF2-40B4-BE49-F238E27FC236}">
                <a16:creationId xmlns:a16="http://schemas.microsoft.com/office/drawing/2014/main" id="{63D43DE2-6688-428A-AB8D-F0DE2B264B22}"/>
              </a:ext>
            </a:extLst>
          </p:cNvPr>
          <p:cNvSpPr>
            <a:spLocks noGrp="1"/>
          </p:cNvSpPr>
          <p:nvPr>
            <p:ph type="sldNum" sz="quarter" idx="12"/>
          </p:nvPr>
        </p:nvSpPr>
        <p:spPr/>
        <p:txBody>
          <a:bodyPr/>
          <a:lstStyle/>
          <a:p>
            <a:fld id="{F51808D5-0888-457E-9E01-71B9160B09E1}" type="slidenum">
              <a:rPr lang="en-US" smtClean="0"/>
              <a:pPr/>
              <a:t>6</a:t>
            </a:fld>
            <a:endParaRPr lang="en-US"/>
          </a:p>
        </p:txBody>
      </p:sp>
    </p:spTree>
    <p:extLst>
      <p:ext uri="{BB962C8B-B14F-4D97-AF65-F5344CB8AC3E}">
        <p14:creationId xmlns:p14="http://schemas.microsoft.com/office/powerpoint/2010/main" val="283272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solidFill>
                  <a:srgbClr val="FF0000"/>
                </a:solidFill>
                <a:latin typeface="Times New Roman" pitchFamily="18" charset="0"/>
                <a:cs typeface="Times New Roman" pitchFamily="18" charset="0"/>
              </a:rPr>
              <a:t>Multi Member Commission</a:t>
            </a:r>
          </a:p>
        </p:txBody>
      </p:sp>
      <p:sp>
        <p:nvSpPr>
          <p:cNvPr id="3" name="Content Placeholder 2"/>
          <p:cNvSpPr>
            <a:spLocks noGrp="1"/>
          </p:cNvSpPr>
          <p:nvPr>
            <p:ph sz="quarter" idx="1"/>
          </p:nvPr>
        </p:nvSpPr>
        <p:spPr>
          <a:xfrm>
            <a:off x="381000" y="1447800"/>
            <a:ext cx="8305800" cy="4572000"/>
          </a:xfrm>
        </p:spPr>
        <p:txBody>
          <a:bodyPr>
            <a:normAutofit lnSpcReduction="10000"/>
          </a:bodyPr>
          <a:lstStyle/>
          <a:p>
            <a:pPr algn="just"/>
            <a:r>
              <a:rPr lang="en-US" dirty="0">
                <a:latin typeface="Times New Roman" pitchFamily="18" charset="0"/>
                <a:cs typeface="Times New Roman" pitchFamily="18" charset="0"/>
              </a:rPr>
              <a:t>The Ordinance anticipated the Commission to be a multi-member commission, consisting of the Central Vigilance Commissioner (Chairman) and not more than four Vigilance Commissioners as its members.</a:t>
            </a:r>
          </a:p>
          <a:p>
            <a:pPr algn="just"/>
            <a:r>
              <a:rPr lang="en-US" dirty="0">
                <a:latin typeface="Times New Roman" pitchFamily="18" charset="0"/>
                <a:cs typeface="Times New Roman" pitchFamily="18" charset="0"/>
              </a:rPr>
              <a:t>The appointments of the CVC and the Vigilance Commissioner (VC) were to be made by the President by warrant under his hand and seal on the recommendations of a committee consisting of:</a:t>
            </a:r>
          </a:p>
          <a:p>
            <a:pPr algn="just">
              <a:buFont typeface="Wingdings" pitchFamily="2" charset="2"/>
              <a:buChar char="ü"/>
            </a:pPr>
            <a:r>
              <a:rPr lang="en-US" dirty="0"/>
              <a:t>The Prime Minister</a:t>
            </a:r>
          </a:p>
          <a:p>
            <a:pPr algn="just">
              <a:buFont typeface="Wingdings" pitchFamily="2" charset="2"/>
              <a:buChar char="ü"/>
            </a:pPr>
            <a:r>
              <a:rPr lang="en-US" dirty="0"/>
              <a:t>The Minister of Home Affairs</a:t>
            </a:r>
          </a:p>
          <a:p>
            <a:pPr algn="just">
              <a:buFont typeface="Wingdings" pitchFamily="2" charset="2"/>
              <a:buChar char="ü"/>
            </a:pPr>
            <a:r>
              <a:rPr lang="en-US" dirty="0"/>
              <a:t>Leader of the Opposition in the House of People</a:t>
            </a: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2CF8EAA-8515-4812-AFA7-FEF03AB2A1F4}"/>
              </a:ext>
            </a:extLst>
          </p:cNvPr>
          <p:cNvSpPr>
            <a:spLocks noGrp="1"/>
          </p:cNvSpPr>
          <p:nvPr>
            <p:ph type="sldNum" sz="quarter" idx="12"/>
          </p:nvPr>
        </p:nvSpPr>
        <p:spPr/>
        <p:txBody>
          <a:bodyPr/>
          <a:lstStyle/>
          <a:p>
            <a:fld id="{F51808D5-0888-457E-9E01-71B9160B09E1}" type="slidenum">
              <a:rPr lang="en-US" smtClean="0"/>
              <a:pPr/>
              <a:t>7</a:t>
            </a:fld>
            <a:endParaRPr lang="en-US"/>
          </a:p>
        </p:txBody>
      </p:sp>
    </p:spTree>
    <p:extLst>
      <p:ext uri="{BB962C8B-B14F-4D97-AF65-F5344CB8AC3E}">
        <p14:creationId xmlns:p14="http://schemas.microsoft.com/office/powerpoint/2010/main" val="186568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1143000"/>
          </a:xfrm>
        </p:spPr>
        <p:txBody>
          <a:bodyPr>
            <a:normAutofit/>
          </a:bodyPr>
          <a:lstStyle/>
          <a:p>
            <a:r>
              <a:rPr lang="en-US" dirty="0">
                <a:solidFill>
                  <a:srgbClr val="FF0000"/>
                </a:solidFill>
                <a:latin typeface="Times New Roman" pitchFamily="18" charset="0"/>
                <a:cs typeface="Times New Roman" pitchFamily="18" charset="0"/>
              </a:rPr>
              <a:t>CVC Commission’s Staff</a:t>
            </a:r>
          </a:p>
        </p:txBody>
      </p:sp>
      <p:sp>
        <p:nvSpPr>
          <p:cNvPr id="3" name="Content Placeholder 2"/>
          <p:cNvSpPr>
            <a:spLocks noGrp="1"/>
          </p:cNvSpPr>
          <p:nvPr>
            <p:ph sz="quarter" idx="1"/>
          </p:nvPr>
        </p:nvSpPr>
        <p:spPr>
          <a:xfrm>
            <a:off x="381000" y="1447800"/>
            <a:ext cx="8534400" cy="4572000"/>
          </a:xfrm>
        </p:spPr>
        <p:txBody>
          <a:bodyPr>
            <a:normAutofit fontScale="92500"/>
          </a:bodyPr>
          <a:lstStyle/>
          <a:p>
            <a:pPr algn="just"/>
            <a:r>
              <a:rPr lang="en-US" dirty="0">
                <a:latin typeface="Times New Roman" pitchFamily="18" charset="0"/>
                <a:cs typeface="Times New Roman" pitchFamily="18" charset="0"/>
              </a:rPr>
              <a:t>The Central Vigilance Commission is assisted by a Secretary, who is of the rank of Additional Secretary to the Government of India</a:t>
            </a:r>
          </a:p>
          <a:p>
            <a:pPr algn="just"/>
            <a:r>
              <a:rPr lang="en-US" dirty="0">
                <a:latin typeface="Times New Roman" pitchFamily="18" charset="0"/>
                <a:cs typeface="Times New Roman" pitchFamily="18" charset="0"/>
              </a:rPr>
              <a:t>Two Additional Secretaries, who are of the rank of Joint Secretary to the Government of India.</a:t>
            </a:r>
          </a:p>
          <a:p>
            <a:pPr algn="just"/>
            <a:r>
              <a:rPr lang="en-US" dirty="0">
                <a:latin typeface="Times New Roman" pitchFamily="18" charset="0"/>
                <a:cs typeface="Times New Roman" pitchFamily="18" charset="0"/>
              </a:rPr>
              <a:t>10 Officers of the rank of Directors/Deputy Secretaries</a:t>
            </a:r>
          </a:p>
          <a:p>
            <a:pPr algn="just"/>
            <a:r>
              <a:rPr lang="en-US" dirty="0">
                <a:latin typeface="Times New Roman" pitchFamily="18" charset="0"/>
                <a:cs typeface="Times New Roman" pitchFamily="18" charset="0"/>
              </a:rPr>
              <a:t>Four Under Secretaries and other staff</a:t>
            </a:r>
          </a:p>
          <a:p>
            <a:pPr algn="just"/>
            <a:r>
              <a:rPr lang="en-US" dirty="0">
                <a:latin typeface="Times New Roman" pitchFamily="18" charset="0"/>
                <a:cs typeface="Times New Roman" pitchFamily="18" charset="0"/>
              </a:rPr>
              <a:t>In addition, there are fourteen officers, designated as Commissioners for Departmental Inquiries (CDIs), who are nominated to conduct departmental inquiries relating to major penalty proceedings on behalf of the disciplinary authorities in serious and important disciplinary cases.</a:t>
            </a:r>
          </a:p>
        </p:txBody>
      </p:sp>
      <p:sp>
        <p:nvSpPr>
          <p:cNvPr id="4" name="Slide Number Placeholder 3">
            <a:extLst>
              <a:ext uri="{FF2B5EF4-FFF2-40B4-BE49-F238E27FC236}">
                <a16:creationId xmlns:a16="http://schemas.microsoft.com/office/drawing/2014/main" id="{841FCC7A-62FC-4F38-A63A-FDE83427E7F4}"/>
              </a:ext>
            </a:extLst>
          </p:cNvPr>
          <p:cNvSpPr>
            <a:spLocks noGrp="1"/>
          </p:cNvSpPr>
          <p:nvPr>
            <p:ph type="sldNum" sz="quarter" idx="12"/>
          </p:nvPr>
        </p:nvSpPr>
        <p:spPr/>
        <p:txBody>
          <a:bodyPr/>
          <a:lstStyle/>
          <a:p>
            <a:fld id="{F51808D5-0888-457E-9E01-71B9160B09E1}" type="slidenum">
              <a:rPr lang="en-US" smtClean="0"/>
              <a:pPr/>
              <a:t>8</a:t>
            </a:fld>
            <a:endParaRPr lang="en-US"/>
          </a:p>
        </p:txBody>
      </p:sp>
    </p:spTree>
    <p:extLst>
      <p:ext uri="{BB962C8B-B14F-4D97-AF65-F5344CB8AC3E}">
        <p14:creationId xmlns:p14="http://schemas.microsoft.com/office/powerpoint/2010/main" val="30581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Times New Roman" pitchFamily="18" charset="0"/>
                <a:cs typeface="Times New Roman" pitchFamily="18" charset="0"/>
              </a:rPr>
              <a:t>Technical Wing of CVC</a:t>
            </a:r>
            <a:endParaRPr lang="en-US" dirty="0">
              <a:solidFill>
                <a:srgbClr val="FF0000"/>
              </a:solidFill>
            </a:endParaRPr>
          </a:p>
        </p:txBody>
      </p:sp>
      <p:sp>
        <p:nvSpPr>
          <p:cNvPr id="3" name="Content Placeholder 2"/>
          <p:cNvSpPr>
            <a:spLocks noGrp="1"/>
          </p:cNvSpPr>
          <p:nvPr>
            <p:ph sz="quarter" idx="1"/>
          </p:nvPr>
        </p:nvSpPr>
        <p:spPr>
          <a:xfrm>
            <a:off x="304800" y="1828800"/>
            <a:ext cx="8534400" cy="4572000"/>
          </a:xfrm>
        </p:spPr>
        <p:txBody>
          <a:bodyPr/>
          <a:lstStyle/>
          <a:p>
            <a:pPr algn="just"/>
            <a:r>
              <a:rPr lang="en-US" dirty="0">
                <a:latin typeface="Times New Roman" pitchFamily="18" charset="0"/>
                <a:cs typeface="Times New Roman" pitchFamily="18" charset="0"/>
              </a:rPr>
              <a:t>Two Chief Technical Examiners of the rank of Chief Engineers.</a:t>
            </a:r>
          </a:p>
          <a:p>
            <a:pPr algn="just"/>
            <a:r>
              <a:rPr lang="en-US" dirty="0">
                <a:latin typeface="Times New Roman" pitchFamily="18" charset="0"/>
                <a:cs typeface="Times New Roman" pitchFamily="18" charset="0"/>
              </a:rPr>
              <a:t>Eight Technical Examiners of the rank of Executive Engineers.</a:t>
            </a:r>
          </a:p>
          <a:p>
            <a:pPr algn="just"/>
            <a:r>
              <a:rPr lang="en-US" dirty="0">
                <a:latin typeface="Times New Roman" pitchFamily="18" charset="0"/>
                <a:cs typeface="Times New Roman" pitchFamily="18" charset="0"/>
              </a:rPr>
              <a:t> Six Assistant Technical Examiners of the rank of Assistant Engineers and other subordinate staff.</a:t>
            </a:r>
          </a:p>
        </p:txBody>
      </p:sp>
      <p:sp>
        <p:nvSpPr>
          <p:cNvPr id="4" name="Slide Number Placeholder 3">
            <a:extLst>
              <a:ext uri="{FF2B5EF4-FFF2-40B4-BE49-F238E27FC236}">
                <a16:creationId xmlns:a16="http://schemas.microsoft.com/office/drawing/2014/main" id="{73A55A5A-3861-48F3-86CC-B60ECD207DD4}"/>
              </a:ext>
            </a:extLst>
          </p:cNvPr>
          <p:cNvSpPr>
            <a:spLocks noGrp="1"/>
          </p:cNvSpPr>
          <p:nvPr>
            <p:ph type="sldNum" sz="quarter" idx="12"/>
          </p:nvPr>
        </p:nvSpPr>
        <p:spPr/>
        <p:txBody>
          <a:bodyPr/>
          <a:lstStyle/>
          <a:p>
            <a:fld id="{F51808D5-0888-457E-9E01-71B9160B09E1}" type="slidenum">
              <a:rPr lang="en-US" smtClean="0"/>
              <a:pPr/>
              <a:t>9</a:t>
            </a:fld>
            <a:endParaRPr lang="en-US"/>
          </a:p>
        </p:txBody>
      </p:sp>
    </p:spTree>
    <p:extLst>
      <p:ext uri="{BB962C8B-B14F-4D97-AF65-F5344CB8AC3E}">
        <p14:creationId xmlns:p14="http://schemas.microsoft.com/office/powerpoint/2010/main" val="2026510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18561</TotalTime>
  <Words>2352</Words>
  <Application>Microsoft Office PowerPoint</Application>
  <PresentationFormat>On-screen Show (4:3)</PresentationFormat>
  <Paragraphs>203</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Franklin Gothic Book</vt:lpstr>
      <vt:lpstr>Perpetua</vt:lpstr>
      <vt:lpstr>Times New Roman</vt:lpstr>
      <vt:lpstr>Wingdings</vt:lpstr>
      <vt:lpstr>Wingdings 2</vt:lpstr>
      <vt:lpstr>Equity</vt:lpstr>
      <vt:lpstr>Vigilance and CBI</vt:lpstr>
      <vt:lpstr>Various Anti Corruption Bodies</vt:lpstr>
      <vt:lpstr>Central Vigilance Commission (History and Occurrence)</vt:lpstr>
      <vt:lpstr>Powers and Functions of CVC</vt:lpstr>
      <vt:lpstr>Powers and Functions of CVC</vt:lpstr>
      <vt:lpstr>Central Vigilance Commission’s Jurisdiction</vt:lpstr>
      <vt:lpstr>Multi Member Commission</vt:lpstr>
      <vt:lpstr>CVC Commission’s Staff</vt:lpstr>
      <vt:lpstr>Technical Wing of CVC</vt:lpstr>
      <vt:lpstr>Chief Technical Examiners' Wing (CTE)</vt:lpstr>
      <vt:lpstr>Central Bureau of Investigation (CBI)</vt:lpstr>
      <vt:lpstr>MISSION OF CBI:</vt:lpstr>
      <vt:lpstr>VISION OF CBI</vt:lpstr>
      <vt:lpstr>VISION OF CBI</vt:lpstr>
      <vt:lpstr>Roles and Functions of CBI</vt:lpstr>
      <vt:lpstr>Investigation and Anti-Corruption</vt:lpstr>
      <vt:lpstr>Investigation and Anti-Corruption</vt:lpstr>
      <vt:lpstr>Functions of the Technical Division</vt:lpstr>
      <vt:lpstr>Crime Records and Statistics Division</vt:lpstr>
      <vt:lpstr>Functions of Research Division</vt:lpstr>
      <vt:lpstr>Functions of Legal and General Division:- Legal Division</vt:lpstr>
      <vt:lpstr>Functions of Legal and General Division:- General Division</vt:lpstr>
      <vt:lpstr>Administration Division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HRIDAY KHERA</cp:lastModifiedBy>
  <cp:revision>62</cp:revision>
  <dcterms:created xsi:type="dcterms:W3CDTF">2018-07-19T06:50:43Z</dcterms:created>
  <dcterms:modified xsi:type="dcterms:W3CDTF">2023-08-10T06:34:31Z</dcterms:modified>
</cp:coreProperties>
</file>