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257" r:id="rId3"/>
    <p:sldId id="273" r:id="rId4"/>
    <p:sldId id="275" r:id="rId5"/>
    <p:sldId id="274" r:id="rId6"/>
    <p:sldId id="272" r:id="rId7"/>
    <p:sldId id="258" r:id="rId8"/>
    <p:sldId id="259" r:id="rId9"/>
    <p:sldId id="276" r:id="rId10"/>
    <p:sldId id="277" r:id="rId11"/>
    <p:sldId id="260" r:id="rId12"/>
    <p:sldId id="261" r:id="rId13"/>
    <p:sldId id="262" r:id="rId14"/>
    <p:sldId id="263" r:id="rId15"/>
    <p:sldId id="264" r:id="rId16"/>
    <p:sldId id="265" r:id="rId17"/>
    <p:sldId id="266" r:id="rId18"/>
    <p:sldId id="267" r:id="rId19"/>
    <p:sldId id="268" r:id="rId20"/>
    <p:sldId id="269" r:id="rId21"/>
    <p:sldId id="278" r:id="rId22"/>
    <p:sldId id="270" r:id="rId23"/>
    <p:sldId id="271" r:id="rId24"/>
    <p:sldId id="300" r:id="rId25"/>
    <p:sldId id="302"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154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F794FF-A756-4A85-A699-0DB808007BA0}" type="datetimeFigureOut">
              <a:rPr lang="en-US" smtClean="0"/>
              <a:pPr/>
              <a:t>8/17/2023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FD6DE-6C0C-4C7C-A253-1339FD9AD5B1}" type="slidenum">
              <a:rPr lang="en-US" smtClean="0"/>
              <a:pPr/>
              <a:t>‹#›</a:t>
            </a:fld>
            <a:endParaRPr lang="en-US"/>
          </a:p>
        </p:txBody>
      </p:sp>
    </p:spTree>
    <p:extLst>
      <p:ext uri="{BB962C8B-B14F-4D97-AF65-F5344CB8AC3E}">
        <p14:creationId xmlns:p14="http://schemas.microsoft.com/office/powerpoint/2010/main" val="2438836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20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58CFD6DE-6C0C-4C7C-A253-1339FD9AD5B1}" type="slidenum">
              <a:rPr lang="en-US" smtClean="0"/>
              <a:pPr/>
              <a:t>8</a:t>
            </a:fld>
            <a:endParaRPr lang="en-US"/>
          </a:p>
        </p:txBody>
      </p:sp>
    </p:spTree>
    <p:extLst>
      <p:ext uri="{BB962C8B-B14F-4D97-AF65-F5344CB8AC3E}">
        <p14:creationId xmlns:p14="http://schemas.microsoft.com/office/powerpoint/2010/main" val="904084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20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58CFD6DE-6C0C-4C7C-A253-1339FD9AD5B1}" type="slidenum">
              <a:rPr lang="en-US" smtClean="0"/>
              <a:pPr/>
              <a:t>9</a:t>
            </a:fld>
            <a:endParaRPr lang="en-US"/>
          </a:p>
        </p:txBody>
      </p:sp>
    </p:spTree>
    <p:extLst>
      <p:ext uri="{BB962C8B-B14F-4D97-AF65-F5344CB8AC3E}">
        <p14:creationId xmlns:p14="http://schemas.microsoft.com/office/powerpoint/2010/main" val="3047904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20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58CFD6DE-6C0C-4C7C-A253-1339FD9AD5B1}" type="slidenum">
              <a:rPr lang="en-US" smtClean="0"/>
              <a:pPr/>
              <a:t>10</a:t>
            </a:fld>
            <a:endParaRPr lang="en-US"/>
          </a:p>
        </p:txBody>
      </p:sp>
    </p:spTree>
    <p:extLst>
      <p:ext uri="{BB962C8B-B14F-4D97-AF65-F5344CB8AC3E}">
        <p14:creationId xmlns:p14="http://schemas.microsoft.com/office/powerpoint/2010/main" val="3101704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83FCB729-1B02-4387-AFDC-63AA7B98EF7C}" type="datetimeFigureOut">
              <a:rPr lang="en-US" smtClean="0"/>
              <a:pPr/>
              <a:t>8/17/2023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25B5F4CF-E111-4C01-B0AE-7FF86766EB7E}"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3FCB729-1B02-4387-AFDC-63AA7B98EF7C}" type="datetimeFigureOut">
              <a:rPr lang="en-US" smtClean="0"/>
              <a:pPr/>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5F4CF-E111-4C01-B0AE-7FF86766EB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3FCB729-1B02-4387-AFDC-63AA7B98EF7C}" type="datetimeFigureOut">
              <a:rPr lang="en-US" smtClean="0"/>
              <a:pPr/>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5F4CF-E111-4C01-B0AE-7FF86766EB7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83FCB729-1B02-4387-AFDC-63AA7B98EF7C}" type="datetimeFigureOut">
              <a:rPr lang="en-US" smtClean="0"/>
              <a:pPr/>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5F4CF-E111-4C01-B0AE-7FF86766EB7E}"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3FCB729-1B02-4387-AFDC-63AA7B98EF7C}" type="datetimeFigureOut">
              <a:rPr lang="en-US" smtClean="0"/>
              <a:pPr/>
              <a:t>8/17/2023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25B5F4CF-E111-4C01-B0AE-7FF86766EB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83FCB729-1B02-4387-AFDC-63AA7B98EF7C}" type="datetimeFigureOut">
              <a:rPr lang="en-US" smtClean="0"/>
              <a:pPr/>
              <a:t>8/17/2023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5F4CF-E111-4C01-B0AE-7FF86766EB7E}"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83FCB729-1B02-4387-AFDC-63AA7B98EF7C}" type="datetimeFigureOut">
              <a:rPr lang="en-US" smtClean="0"/>
              <a:pPr/>
              <a:t>8/17/2023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5F4CF-E111-4C01-B0AE-7FF86766EB7E}"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83FCB729-1B02-4387-AFDC-63AA7B98EF7C}" type="datetimeFigureOut">
              <a:rPr lang="en-US" smtClean="0"/>
              <a:pPr/>
              <a:t>8/17/2023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5F4CF-E111-4C01-B0AE-7FF86766EB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FCB729-1B02-4387-AFDC-63AA7B98EF7C}" type="datetimeFigureOut">
              <a:rPr lang="en-US" smtClean="0"/>
              <a:pPr/>
              <a:t>8/17/2023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5F4CF-E111-4C01-B0AE-7FF86766EB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3FCB729-1B02-4387-AFDC-63AA7B98EF7C}" type="datetimeFigureOut">
              <a:rPr lang="en-US" smtClean="0"/>
              <a:pPr/>
              <a:t>8/17/2023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5F4CF-E111-4C01-B0AE-7FF86766EB7E}"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3FCB729-1B02-4387-AFDC-63AA7B98EF7C}" type="datetimeFigureOut">
              <a:rPr lang="en-US" smtClean="0"/>
              <a:pPr/>
              <a:t>8/17/2023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25B5F4CF-E111-4C01-B0AE-7FF86766EB7E}"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3FCB729-1B02-4387-AFDC-63AA7B98EF7C}" type="datetimeFigureOut">
              <a:rPr lang="en-US" smtClean="0"/>
              <a:pPr/>
              <a:t>8/17/2023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25B5F4CF-E111-4C01-B0AE-7FF86766EB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371600"/>
            <a:ext cx="8229600" cy="1604355"/>
          </a:xfrm>
          <a:ln/>
        </p:spPr>
        <p:style>
          <a:lnRef idx="1">
            <a:schemeClr val="accent5"/>
          </a:lnRef>
          <a:fillRef idx="3">
            <a:schemeClr val="accent5"/>
          </a:fillRef>
          <a:effectRef idx="2">
            <a:schemeClr val="accent5"/>
          </a:effectRef>
          <a:fontRef idx="minor">
            <a:schemeClr val="lt1"/>
          </a:fontRef>
        </p:style>
        <p:txBody>
          <a:bodyPr>
            <a:normAutofit fontScale="90000"/>
          </a:bodyPr>
          <a:lstStyle/>
          <a:p>
            <a:br>
              <a:rPr lang="en-US" b="1" dirty="0"/>
            </a:br>
            <a:r>
              <a:rPr lang="en-US" b="1" dirty="0"/>
              <a:t>Company Formation In India/</a:t>
            </a:r>
            <a:r>
              <a:rPr lang="en-US" dirty="0"/>
              <a:t> </a:t>
            </a:r>
            <a:br>
              <a:rPr lang="en-US" dirty="0"/>
            </a:br>
            <a:r>
              <a:rPr lang="en-US" dirty="0"/>
              <a:t>How a factory can be established</a:t>
            </a:r>
            <a:br>
              <a:rPr lang="en-US" dirty="0"/>
            </a:br>
            <a:endParaRPr lang="en-US" dirty="0"/>
          </a:p>
        </p:txBody>
      </p:sp>
    </p:spTree>
    <p:extLst>
      <p:ext uri="{BB962C8B-B14F-4D97-AF65-F5344CB8AC3E}">
        <p14:creationId xmlns:p14="http://schemas.microsoft.com/office/powerpoint/2010/main" val="402714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685800"/>
            <a:ext cx="8153400" cy="830997"/>
          </a:xfrm>
          <a:prstGeom prst="rect">
            <a:avLst/>
          </a:prstGeom>
          <a:noFill/>
        </p:spPr>
        <p:txBody>
          <a:bodyPr wrap="square" rtlCol="0">
            <a:spAutoFit/>
          </a:bodyPr>
          <a:lstStyle/>
          <a:p>
            <a:r>
              <a:rPr lang="en-IN" sz="2400" b="1" i="1" dirty="0">
                <a:solidFill>
                  <a:srgbClr val="002060"/>
                </a:solidFill>
                <a:latin typeface="Cambria" panose="02040503050406030204" pitchFamily="18" charset="0"/>
                <a:ea typeface="Cambria" panose="02040503050406030204" pitchFamily="18" charset="0"/>
              </a:rPr>
              <a:t>To registering a company in India the person need to acquire the following:</a:t>
            </a:r>
            <a:endParaRPr lang="en-US" sz="2400" dirty="0"/>
          </a:p>
        </p:txBody>
      </p:sp>
      <p:sp>
        <p:nvSpPr>
          <p:cNvPr id="4" name="Rectangle 3"/>
          <p:cNvSpPr/>
          <p:nvPr/>
        </p:nvSpPr>
        <p:spPr>
          <a:xfrm>
            <a:off x="990600" y="1676400"/>
            <a:ext cx="6019800" cy="1631216"/>
          </a:xfrm>
          <a:prstGeom prst="rect">
            <a:avLst/>
          </a:prstGeom>
        </p:spPr>
        <p:txBody>
          <a:bodyPr wrap="square">
            <a:spAutoFit/>
          </a:bodyPr>
          <a:lstStyle/>
          <a:p>
            <a:pPr marL="342900" indent="-342900">
              <a:buFont typeface="+mj-lt"/>
              <a:buAutoNum type="alphaLcParenR"/>
            </a:pPr>
            <a:r>
              <a:rPr lang="en-IN" sz="2000" b="1" i="1" dirty="0">
                <a:solidFill>
                  <a:srgbClr val="002060"/>
                </a:solidFill>
                <a:latin typeface="Cambria" panose="02040503050406030204" pitchFamily="18" charset="0"/>
                <a:ea typeface="Cambria" panose="02040503050406030204" pitchFamily="18" charset="0"/>
              </a:rPr>
              <a:t>Digital Signature Certificate(DSC)</a:t>
            </a:r>
          </a:p>
          <a:p>
            <a:pPr marL="342900" indent="-342900">
              <a:buFont typeface="+mj-lt"/>
              <a:buAutoNum type="alphaLcParenR"/>
            </a:pPr>
            <a:r>
              <a:rPr lang="en-IN" sz="2000" b="1" i="1" dirty="0">
                <a:solidFill>
                  <a:srgbClr val="002060"/>
                </a:solidFill>
                <a:latin typeface="Cambria" panose="02040503050406030204" pitchFamily="18" charset="0"/>
                <a:ea typeface="Cambria" panose="02040503050406030204" pitchFamily="18" charset="0"/>
              </a:rPr>
              <a:t>Director Identification Number (DIN)</a:t>
            </a:r>
          </a:p>
          <a:p>
            <a:pPr marL="342900" indent="-342900">
              <a:buFont typeface="+mj-lt"/>
              <a:buAutoNum type="alphaLcParenR"/>
            </a:pPr>
            <a:r>
              <a:rPr lang="en-IN" sz="2000" b="1" i="1" dirty="0">
                <a:solidFill>
                  <a:srgbClr val="002060"/>
                </a:solidFill>
                <a:latin typeface="Cambria" panose="02040503050406030204" pitchFamily="18" charset="0"/>
                <a:ea typeface="Cambria" panose="02040503050406030204" pitchFamily="18" charset="0"/>
              </a:rPr>
              <a:t>Registration on the MCA Portal</a:t>
            </a:r>
          </a:p>
          <a:p>
            <a:pPr marL="342900" indent="-342900">
              <a:buFont typeface="+mj-lt"/>
              <a:buAutoNum type="alphaLcParenR"/>
            </a:pPr>
            <a:r>
              <a:rPr lang="en-IN" sz="2000" b="1" i="1" dirty="0">
                <a:solidFill>
                  <a:srgbClr val="002060"/>
                </a:solidFill>
                <a:latin typeface="Cambria" panose="02040503050406030204" pitchFamily="18" charset="0"/>
                <a:ea typeface="Cambria" panose="02040503050406030204" pitchFamily="18" charset="0"/>
              </a:rPr>
              <a:t>Certificate of Incorporation</a:t>
            </a:r>
          </a:p>
          <a:p>
            <a:pPr marL="342900" indent="-342900">
              <a:buFont typeface="+mj-lt"/>
              <a:buAutoNum type="alphaLcParenR"/>
            </a:pPr>
            <a:r>
              <a:rPr lang="en-IN" sz="2000" b="1" i="1" dirty="0">
                <a:solidFill>
                  <a:srgbClr val="002060"/>
                </a:solidFill>
                <a:latin typeface="Cambria" panose="02040503050406030204" pitchFamily="18" charset="0"/>
                <a:ea typeface="Cambria" panose="02040503050406030204" pitchFamily="18" charset="0"/>
              </a:rPr>
              <a:t>All of the above</a:t>
            </a:r>
            <a:endParaRPr lang="en-US" sz="2000" dirty="0"/>
          </a:p>
        </p:txBody>
      </p:sp>
    </p:spTree>
    <p:extLst>
      <p:ext uri="{BB962C8B-B14F-4D97-AF65-F5344CB8AC3E}">
        <p14:creationId xmlns:p14="http://schemas.microsoft.com/office/powerpoint/2010/main" val="3900130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458200" cy="1143000"/>
          </a:xfrm>
          <a:ln/>
        </p:spPr>
        <p:style>
          <a:lnRef idx="1">
            <a:schemeClr val="accent5"/>
          </a:lnRef>
          <a:fillRef idx="3">
            <a:schemeClr val="accent5"/>
          </a:fillRef>
          <a:effectRef idx="2">
            <a:schemeClr val="accent5"/>
          </a:effectRef>
          <a:fontRef idx="minor">
            <a:schemeClr val="lt1"/>
          </a:fontRef>
        </p:style>
        <p:txBody>
          <a:bodyPr bIns="91440" anchor="ctr" anchorCtr="0">
            <a:normAutofit/>
          </a:bodyPr>
          <a:lstStyle/>
          <a:p>
            <a:pPr algn="ctr"/>
            <a:r>
              <a:rPr lang="en-US" sz="2300" b="1" dirty="0">
                <a:solidFill>
                  <a:srgbClr val="FFFFFF"/>
                </a:solidFill>
                <a:latin typeface="+mn-lt"/>
                <a:ea typeface="+mn-ea"/>
                <a:cs typeface="+mn-cs"/>
              </a:rPr>
              <a:t>Operating principles/ Legal requirements/ Accounting requirements of a foreign company operating in India</a:t>
            </a:r>
          </a:p>
        </p:txBody>
      </p:sp>
      <p:sp>
        <p:nvSpPr>
          <p:cNvPr id="3" name="Content Placeholder 2"/>
          <p:cNvSpPr>
            <a:spLocks noGrp="1"/>
          </p:cNvSpPr>
          <p:nvPr>
            <p:ph sz="quarter" idx="1"/>
          </p:nvPr>
        </p:nvSpPr>
        <p:spPr>
          <a:xfrm>
            <a:off x="381000" y="1752600"/>
            <a:ext cx="8305800" cy="4572000"/>
          </a:xfrm>
        </p:spPr>
        <p:txBody>
          <a:bodyPr>
            <a:normAutofit fontScale="92500" lnSpcReduction="10000"/>
          </a:bodyPr>
          <a:lstStyle/>
          <a:p>
            <a:pPr lvl="0" algn="just"/>
            <a:r>
              <a:rPr lang="en-US" dirty="0"/>
              <a:t>Subsidiary of Foreign Company need to take RBI Approval for investment made in India.</a:t>
            </a:r>
          </a:p>
          <a:p>
            <a:pPr lvl="0" algn="just"/>
            <a:r>
              <a:rPr lang="en-US" dirty="0"/>
              <a:t>Company need to Maintain its books of Accounts.</a:t>
            </a:r>
          </a:p>
          <a:p>
            <a:pPr lvl="0" algn="just"/>
            <a:r>
              <a:rPr lang="en-US" dirty="0"/>
              <a:t>Company need to get its accounts audited every year.</a:t>
            </a:r>
          </a:p>
          <a:p>
            <a:pPr lvl="0" algn="just"/>
            <a:r>
              <a:rPr lang="en-US" dirty="0"/>
              <a:t>Company need to file its tax returns.</a:t>
            </a:r>
          </a:p>
          <a:p>
            <a:pPr lvl="0" algn="just"/>
            <a:r>
              <a:rPr lang="en-US" dirty="0"/>
              <a:t>Company need to file annual account with authorities.</a:t>
            </a:r>
          </a:p>
          <a:p>
            <a:pPr lvl="0" algn="just"/>
            <a:r>
              <a:rPr lang="en-US" dirty="0"/>
              <a:t>Income tax rates applicable to Companies @30%.</a:t>
            </a:r>
          </a:p>
          <a:p>
            <a:pPr lvl="0" algn="just"/>
            <a:r>
              <a:rPr lang="en-US" dirty="0"/>
              <a:t>Company need to have various Business registration with authorities like PAN, TAN, GST etc depending on the applicability.</a:t>
            </a:r>
          </a:p>
          <a:p>
            <a:pPr lvl="0" algn="just"/>
            <a:r>
              <a:rPr lang="en-US" dirty="0"/>
              <a:t>Regular Monthly/Quarterly/Six Monthly Return shall be filled for above registration as per applicability.</a:t>
            </a:r>
          </a:p>
          <a:p>
            <a:pPr algn="just"/>
            <a:endParaRPr lang="en-US" dirty="0"/>
          </a:p>
        </p:txBody>
      </p:sp>
    </p:spTree>
    <p:extLst>
      <p:ext uri="{BB962C8B-B14F-4D97-AF65-F5344CB8AC3E}">
        <p14:creationId xmlns:p14="http://schemas.microsoft.com/office/powerpoint/2010/main" val="1245225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05800" cy="1143000"/>
          </a:xfrm>
          <a:ln/>
        </p:spPr>
        <p:style>
          <a:lnRef idx="1">
            <a:schemeClr val="accent5"/>
          </a:lnRef>
          <a:fillRef idx="3">
            <a:schemeClr val="accent5"/>
          </a:fillRef>
          <a:effectRef idx="2">
            <a:schemeClr val="accent5"/>
          </a:effectRef>
          <a:fontRef idx="minor">
            <a:schemeClr val="lt1"/>
          </a:fontRef>
        </p:style>
        <p:txBody>
          <a:bodyPr bIns="91440" anchor="ctr" anchorCtr="0">
            <a:normAutofit/>
          </a:bodyPr>
          <a:lstStyle/>
          <a:p>
            <a:pPr algn="ctr"/>
            <a:r>
              <a:rPr lang="en-US" sz="3200" b="1" dirty="0">
                <a:solidFill>
                  <a:srgbClr val="FFFFFF"/>
                </a:solidFill>
                <a:latin typeface="+mn-lt"/>
                <a:ea typeface="+mn-ea"/>
                <a:cs typeface="+mn-cs"/>
              </a:rPr>
              <a:t>Process on getting investment capital into the country… What are the pitfalls of this?</a:t>
            </a:r>
          </a:p>
        </p:txBody>
      </p:sp>
      <p:sp>
        <p:nvSpPr>
          <p:cNvPr id="3" name="Content Placeholder 2"/>
          <p:cNvSpPr>
            <a:spLocks noGrp="1"/>
          </p:cNvSpPr>
          <p:nvPr>
            <p:ph sz="quarter" idx="1"/>
          </p:nvPr>
        </p:nvSpPr>
        <p:spPr>
          <a:xfrm>
            <a:off x="152400" y="1447800"/>
            <a:ext cx="8763000" cy="5029200"/>
          </a:xfrm>
        </p:spPr>
        <p:txBody>
          <a:bodyPr>
            <a:normAutofit fontScale="85000" lnSpcReduction="20000"/>
          </a:bodyPr>
          <a:lstStyle/>
          <a:p>
            <a:pPr marL="0" indent="0" algn="just">
              <a:buNone/>
            </a:pPr>
            <a:r>
              <a:rPr lang="en-US" dirty="0"/>
              <a:t>Investment in India is governed by the Foreign Direct Investment Guidelines, Mainly the investment in India is allowed under two Method : </a:t>
            </a:r>
            <a:br>
              <a:rPr lang="en-US" dirty="0"/>
            </a:br>
            <a:br>
              <a:rPr lang="en-US" dirty="0"/>
            </a:br>
            <a:r>
              <a:rPr lang="en-US" b="1" u="sng" dirty="0"/>
              <a:t>Investment through Prior Approval</a:t>
            </a:r>
            <a:r>
              <a:rPr lang="en-US" dirty="0"/>
              <a:t> : In certain nature of business the prior approval is required from the government of India and once the approval is received than the investment can be made in the Indian Company.</a:t>
            </a:r>
            <a:br>
              <a:rPr lang="en-US" dirty="0"/>
            </a:br>
            <a:br>
              <a:rPr lang="en-US" dirty="0"/>
            </a:br>
            <a:r>
              <a:rPr lang="en-US" b="1" u="sng" dirty="0"/>
              <a:t>Investment under Automatic Route</a:t>
            </a:r>
            <a:r>
              <a:rPr lang="en-US" dirty="0"/>
              <a:t> : Most of the Business are allowed to invest under automatic route, Under automatic route the company can invest in Indian Company without prior approval. Once the capital is remitted in the Indian Company within 180 days of the introduction of capital the company has to carry out all the necessary document filling with the RBI. Following are the documents.</a:t>
            </a:r>
            <a:br>
              <a:rPr lang="en-US" dirty="0"/>
            </a:br>
            <a:endParaRPr lang="en-US" dirty="0"/>
          </a:p>
          <a:p>
            <a:pPr lvl="0" algn="just"/>
            <a:r>
              <a:rPr lang="en-US" dirty="0"/>
              <a:t>Filling intimation of receipt of Share Capital (within 30 Days)</a:t>
            </a:r>
          </a:p>
          <a:p>
            <a:pPr lvl="0" algn="just"/>
            <a:r>
              <a:rPr lang="en-US" dirty="0"/>
              <a:t>Filling the form related to RBI with share allotment details and other information</a:t>
            </a:r>
          </a:p>
          <a:p>
            <a:pPr lvl="0" algn="just"/>
            <a:r>
              <a:rPr lang="en-US" dirty="0"/>
              <a:t>Filling Legal Compliance certificate from Company Secretary.</a:t>
            </a:r>
          </a:p>
          <a:p>
            <a:pPr lvl="0" algn="just"/>
            <a:r>
              <a:rPr lang="en-US" dirty="0"/>
              <a:t>Filling share valuation certificate from the Chartered Accountant.</a:t>
            </a:r>
          </a:p>
          <a:p>
            <a:pPr algn="just"/>
            <a:endParaRPr lang="en-US" dirty="0"/>
          </a:p>
        </p:txBody>
      </p:sp>
    </p:spTree>
    <p:extLst>
      <p:ext uri="{BB962C8B-B14F-4D97-AF65-F5344CB8AC3E}">
        <p14:creationId xmlns:p14="http://schemas.microsoft.com/office/powerpoint/2010/main" val="137603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10600" cy="884238"/>
          </a:xfrm>
          <a:ln/>
        </p:spPr>
        <p:style>
          <a:lnRef idx="1">
            <a:schemeClr val="accent5"/>
          </a:lnRef>
          <a:fillRef idx="3">
            <a:schemeClr val="accent5"/>
          </a:fillRef>
          <a:effectRef idx="2">
            <a:schemeClr val="accent5"/>
          </a:effectRef>
          <a:fontRef idx="minor">
            <a:schemeClr val="lt1"/>
          </a:fontRef>
        </p:style>
        <p:txBody>
          <a:bodyPr bIns="91440" anchor="ctr" anchorCtr="0">
            <a:normAutofit fontScale="90000"/>
          </a:bodyPr>
          <a:lstStyle/>
          <a:p>
            <a:pPr algn="ctr"/>
            <a:r>
              <a:rPr lang="en-US" sz="3200" b="1" dirty="0">
                <a:solidFill>
                  <a:srgbClr val="FFFFFF"/>
                </a:solidFill>
                <a:latin typeface="+mn-lt"/>
                <a:ea typeface="+mn-ea"/>
                <a:cs typeface="+mn-cs"/>
              </a:rPr>
              <a:t>Can another company be sole share holder &amp; director of a Private Limited Company?</a:t>
            </a:r>
          </a:p>
        </p:txBody>
      </p:sp>
      <p:sp>
        <p:nvSpPr>
          <p:cNvPr id="3" name="Content Placeholder 2"/>
          <p:cNvSpPr>
            <a:spLocks noGrp="1"/>
          </p:cNvSpPr>
          <p:nvPr>
            <p:ph sz="quarter" idx="1"/>
          </p:nvPr>
        </p:nvSpPr>
        <p:spPr>
          <a:xfrm>
            <a:off x="304800" y="1524000"/>
            <a:ext cx="8382000" cy="3962400"/>
          </a:xfrm>
        </p:spPr>
        <p:txBody>
          <a:bodyPr>
            <a:normAutofit/>
          </a:bodyPr>
          <a:lstStyle/>
          <a:p>
            <a:pPr algn="just"/>
            <a:r>
              <a:rPr lang="en-US" dirty="0"/>
              <a:t>As per the Basic requirement for the Company formation we need minimum 2 Shareholders and 2 Directors. Hence we need minimum two shareholders and directors.</a:t>
            </a:r>
          </a:p>
          <a:p>
            <a:pPr algn="just"/>
            <a:r>
              <a:rPr lang="en-US" dirty="0"/>
              <a:t>In order to fulfill your requirement we can form Company by giving just one share to the second shareholders. The second shareholder will hold the shares on behalf of the Company itself hence the ownership will be 100% with the Company.</a:t>
            </a:r>
          </a:p>
          <a:p>
            <a:pPr algn="just"/>
            <a:r>
              <a:rPr lang="en-US" dirty="0"/>
              <a:t>In respect of the directorship we need minimum two individual name to be acting as directors of the Company.</a:t>
            </a:r>
          </a:p>
        </p:txBody>
      </p:sp>
    </p:spTree>
    <p:extLst>
      <p:ext uri="{BB962C8B-B14F-4D97-AF65-F5344CB8AC3E}">
        <p14:creationId xmlns:p14="http://schemas.microsoft.com/office/powerpoint/2010/main" val="4031878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a:ln/>
        </p:spPr>
        <p:style>
          <a:lnRef idx="1">
            <a:schemeClr val="accent5"/>
          </a:lnRef>
          <a:fillRef idx="3">
            <a:schemeClr val="accent5"/>
          </a:fillRef>
          <a:effectRef idx="2">
            <a:schemeClr val="accent5"/>
          </a:effectRef>
          <a:fontRef idx="minor">
            <a:schemeClr val="lt1"/>
          </a:fontRef>
        </p:style>
        <p:txBody>
          <a:bodyPr bIns="91440" anchor="ctr" anchorCtr="0">
            <a:normAutofit/>
          </a:bodyPr>
          <a:lstStyle/>
          <a:p>
            <a:pPr algn="ctr"/>
            <a:r>
              <a:rPr lang="en-US" sz="2900" b="1" dirty="0">
                <a:solidFill>
                  <a:srgbClr val="FFFFFF"/>
                </a:solidFill>
                <a:latin typeface="+mn-lt"/>
                <a:ea typeface="+mn-ea"/>
                <a:cs typeface="+mn-cs"/>
              </a:rPr>
              <a:t>Do the directors need to be present in person in India to perform the formation?</a:t>
            </a:r>
          </a:p>
        </p:txBody>
      </p:sp>
      <p:sp>
        <p:nvSpPr>
          <p:cNvPr id="3" name="Content Placeholder 2"/>
          <p:cNvSpPr>
            <a:spLocks noGrp="1"/>
          </p:cNvSpPr>
          <p:nvPr>
            <p:ph sz="quarter" idx="1"/>
          </p:nvPr>
        </p:nvSpPr>
        <p:spPr>
          <a:xfrm>
            <a:off x="228600" y="1447800"/>
            <a:ext cx="8610600" cy="5105400"/>
          </a:xfrm>
        </p:spPr>
        <p:txBody>
          <a:bodyPr>
            <a:normAutofit fontScale="85000" lnSpcReduction="10000"/>
          </a:bodyPr>
          <a:lstStyle/>
          <a:p>
            <a:pPr marL="0" indent="0">
              <a:buNone/>
            </a:pPr>
            <a:r>
              <a:rPr lang="en-US" dirty="0"/>
              <a:t>No, the directors need not be present to perform the formation of the Company, They can provide the documents through the courier to the office.</a:t>
            </a:r>
          </a:p>
          <a:p>
            <a:pPr marL="0" indent="0">
              <a:buNone/>
            </a:pPr>
            <a:r>
              <a:rPr lang="en-US" dirty="0"/>
              <a:t>Following are the documents which needs certification.</a:t>
            </a:r>
            <a:br>
              <a:rPr lang="en-US" dirty="0"/>
            </a:br>
            <a:endParaRPr lang="en-US" dirty="0"/>
          </a:p>
          <a:p>
            <a:pPr lvl="0"/>
            <a:r>
              <a:rPr lang="en-US" dirty="0"/>
              <a:t>Passport of the directors – Duly </a:t>
            </a:r>
            <a:r>
              <a:rPr lang="en-US" dirty="0" err="1"/>
              <a:t>Notarised</a:t>
            </a:r>
            <a:endParaRPr lang="en-US" dirty="0"/>
          </a:p>
          <a:p>
            <a:pPr lvl="0"/>
            <a:r>
              <a:rPr lang="en-US" dirty="0"/>
              <a:t>Proof of the Residential address of Directors – Duly </a:t>
            </a:r>
            <a:r>
              <a:rPr lang="en-US" dirty="0" err="1"/>
              <a:t>Notarised</a:t>
            </a:r>
            <a:endParaRPr lang="en-US" dirty="0"/>
          </a:p>
          <a:p>
            <a:pPr lvl="0"/>
            <a:r>
              <a:rPr lang="en-US" dirty="0"/>
              <a:t>Documents mentioning the father’s name of the directors. (Birth Certificate)</a:t>
            </a:r>
          </a:p>
          <a:p>
            <a:pPr lvl="0"/>
            <a:r>
              <a:rPr lang="en-US" dirty="0"/>
              <a:t>Declaration of subscription of shares in the own handwriting of the shareholders or person </a:t>
            </a:r>
            <a:r>
              <a:rPr lang="en-US" dirty="0" err="1"/>
              <a:t>authorised</a:t>
            </a:r>
            <a:r>
              <a:rPr lang="en-US" dirty="0"/>
              <a:t> by Company. – Certified by Indian Consulate</a:t>
            </a:r>
          </a:p>
          <a:p>
            <a:pPr lvl="0"/>
            <a:r>
              <a:rPr lang="en-US" dirty="0"/>
              <a:t>Resolution by the investor Company mentioning about investment in India and </a:t>
            </a:r>
            <a:r>
              <a:rPr lang="en-US" dirty="0" err="1"/>
              <a:t>authorising</a:t>
            </a:r>
            <a:r>
              <a:rPr lang="en-US" dirty="0"/>
              <a:t> any person to sign all documents on the investors behalf.</a:t>
            </a:r>
          </a:p>
          <a:p>
            <a:pPr marL="0" lvl="0" indent="0">
              <a:buNone/>
            </a:pPr>
            <a:endParaRPr lang="en-US" dirty="0"/>
          </a:p>
          <a:p>
            <a:pPr marL="0" lvl="0" indent="0">
              <a:buNone/>
            </a:pPr>
            <a:r>
              <a:rPr lang="en-US" dirty="0"/>
              <a:t>The above documents shall be duly </a:t>
            </a:r>
            <a:r>
              <a:rPr lang="en-US" dirty="0" err="1"/>
              <a:t>notarised</a:t>
            </a:r>
            <a:r>
              <a:rPr lang="en-US" dirty="0"/>
              <a:t> or certified by Indian Embassy in their country.</a:t>
            </a:r>
          </a:p>
          <a:p>
            <a:pPr marL="0" indent="0">
              <a:buNone/>
            </a:pPr>
            <a:endParaRPr lang="en-US" dirty="0"/>
          </a:p>
        </p:txBody>
      </p:sp>
    </p:spTree>
    <p:extLst>
      <p:ext uri="{BB962C8B-B14F-4D97-AF65-F5344CB8AC3E}">
        <p14:creationId xmlns:p14="http://schemas.microsoft.com/office/powerpoint/2010/main" val="3811996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458200" cy="884238"/>
          </a:xfrm>
          <a:ln/>
        </p:spPr>
        <p:style>
          <a:lnRef idx="1">
            <a:schemeClr val="accent5"/>
          </a:lnRef>
          <a:fillRef idx="3">
            <a:schemeClr val="accent5"/>
          </a:fillRef>
          <a:effectRef idx="2">
            <a:schemeClr val="accent5"/>
          </a:effectRef>
          <a:fontRef idx="minor">
            <a:schemeClr val="lt1"/>
          </a:fontRef>
        </p:style>
        <p:txBody>
          <a:bodyPr bIns="91440" anchor="ctr" anchorCtr="0">
            <a:normAutofit fontScale="90000"/>
          </a:bodyPr>
          <a:lstStyle/>
          <a:p>
            <a:pPr algn="ctr"/>
            <a:r>
              <a:rPr lang="en-US" sz="2900" b="1" dirty="0">
                <a:solidFill>
                  <a:srgbClr val="FFFFFF"/>
                </a:solidFill>
                <a:latin typeface="+mn-lt"/>
                <a:ea typeface="+mn-ea"/>
                <a:cs typeface="+mn-cs"/>
              </a:rPr>
              <a:t>License For Factory Setup In India/  related laws, required licenses, steps involved in acquiring the license</a:t>
            </a:r>
          </a:p>
        </p:txBody>
      </p:sp>
      <p:sp>
        <p:nvSpPr>
          <p:cNvPr id="3" name="Content Placeholder 2"/>
          <p:cNvSpPr>
            <a:spLocks noGrp="1"/>
          </p:cNvSpPr>
          <p:nvPr>
            <p:ph sz="quarter" idx="1"/>
          </p:nvPr>
        </p:nvSpPr>
        <p:spPr>
          <a:xfrm>
            <a:off x="228600" y="1295400"/>
            <a:ext cx="8610600" cy="4724400"/>
          </a:xfrm>
        </p:spPr>
        <p:txBody>
          <a:bodyPr>
            <a:normAutofit fontScale="85000" lnSpcReduction="10000"/>
          </a:bodyPr>
          <a:lstStyle/>
          <a:p>
            <a:pPr marL="0" indent="0" algn="just">
              <a:buNone/>
            </a:pPr>
            <a:r>
              <a:rPr lang="en-US" b="1" u="sng" dirty="0"/>
              <a:t>SSI (Small Scale Industry)/ MSME(Micro Small Medium Enterprise)/ DIC(District Industry Centre) Registration</a:t>
            </a:r>
            <a:endParaRPr lang="en-US" b="1" dirty="0"/>
          </a:p>
          <a:p>
            <a:pPr algn="just"/>
            <a:r>
              <a:rPr lang="en-US" dirty="0"/>
              <a:t>Every business registered in India is provided certain benefits by the government of India based on its classification in the type of entity it is </a:t>
            </a:r>
            <a:r>
              <a:rPr lang="en-US" dirty="0" err="1"/>
              <a:t>i.e</a:t>
            </a:r>
            <a:r>
              <a:rPr lang="en-US" dirty="0"/>
              <a:t> Small, Medium or Micro. When you register a Micro, Small and Medium Enterprise, you will get an MSME certificate (provisional or permanent).</a:t>
            </a:r>
          </a:p>
          <a:p>
            <a:pPr algn="just"/>
            <a:r>
              <a:rPr lang="en-US" dirty="0"/>
              <a:t>This MSME certificate helps you enjoy various benefits like priority sector lending (you get loans easily), differential rates of interest (you pay lesser interest on loans), various exemption under tax laws, get environmental clearances, </a:t>
            </a:r>
            <a:r>
              <a:rPr lang="en-US" dirty="0" err="1"/>
              <a:t>etc</a:t>
            </a:r>
            <a:endParaRPr lang="en-US" dirty="0"/>
          </a:p>
          <a:p>
            <a:pPr algn="just"/>
            <a:r>
              <a:rPr lang="en-US" dirty="0"/>
              <a:t>When you are about to start your Micro, Small and Medium Enterprise, you should apply for a Provisional Registration.</a:t>
            </a:r>
          </a:p>
          <a:p>
            <a:pPr algn="just"/>
            <a:r>
              <a:rPr lang="en-US" dirty="0"/>
              <a:t>Once you are given the Provisional MSME Certificate and you start production you can apply for a Permanent Certificate, which opens up more benefits for you.</a:t>
            </a:r>
          </a:p>
        </p:txBody>
      </p:sp>
    </p:spTree>
    <p:extLst>
      <p:ext uri="{BB962C8B-B14F-4D97-AF65-F5344CB8AC3E}">
        <p14:creationId xmlns:p14="http://schemas.microsoft.com/office/powerpoint/2010/main" val="33051769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609600"/>
            <a:ext cx="8458200" cy="4953000"/>
          </a:xfrm>
        </p:spPr>
        <p:txBody>
          <a:bodyPr>
            <a:normAutofit/>
          </a:bodyPr>
          <a:lstStyle/>
          <a:p>
            <a:pPr algn="just"/>
            <a:r>
              <a:rPr lang="en-US" b="1" dirty="0"/>
              <a:t>Provisional Registration</a:t>
            </a:r>
          </a:p>
          <a:p>
            <a:pPr marL="0" indent="0" algn="just">
              <a:buNone/>
            </a:pPr>
            <a:r>
              <a:rPr lang="en-US" dirty="0"/>
              <a:t>Provisional registration is granted to a unit at its pre- investment period to enable it to take necessary steps to apply for financial credit, land or an industrial set, water, power or telephone connections, etc.</a:t>
            </a:r>
          </a:p>
          <a:p>
            <a:pPr algn="just"/>
            <a:r>
              <a:rPr lang="en-US" b="1" dirty="0"/>
              <a:t>Permanent / Final Registration</a:t>
            </a:r>
          </a:p>
          <a:p>
            <a:pPr marL="0" indent="0" algn="just">
              <a:buNone/>
            </a:pPr>
            <a:r>
              <a:rPr lang="en-US" dirty="0"/>
              <a:t>A provisionally registered industrial unit when it is about to go into production is to apply for grant of Permanent / Final Registration. An existing and functioning industrial unit is eligible to apply for Permanent / Final Registration without going into provisional registration processes.</a:t>
            </a:r>
          </a:p>
          <a:p>
            <a:pPr marL="0" indent="0" algn="just">
              <a:buNone/>
            </a:pPr>
            <a:endParaRPr lang="en-US" dirty="0"/>
          </a:p>
        </p:txBody>
      </p:sp>
    </p:spTree>
    <p:extLst>
      <p:ext uri="{BB962C8B-B14F-4D97-AF65-F5344CB8AC3E}">
        <p14:creationId xmlns:p14="http://schemas.microsoft.com/office/powerpoint/2010/main" val="163890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838200"/>
          </a:xfrm>
          <a:ln/>
        </p:spPr>
        <p:style>
          <a:lnRef idx="1">
            <a:schemeClr val="accent5"/>
          </a:lnRef>
          <a:fillRef idx="3">
            <a:schemeClr val="accent5"/>
          </a:fillRef>
          <a:effectRef idx="2">
            <a:schemeClr val="accent5"/>
          </a:effectRef>
          <a:fontRef idx="minor">
            <a:schemeClr val="lt1"/>
          </a:fontRef>
        </p:style>
        <p:txBody>
          <a:bodyPr bIns="91440" anchor="ctr" anchorCtr="0">
            <a:normAutofit/>
          </a:bodyPr>
          <a:lstStyle/>
          <a:p>
            <a:pPr algn="ctr"/>
            <a:r>
              <a:rPr lang="en-US" sz="4400" b="1" dirty="0">
                <a:solidFill>
                  <a:srgbClr val="FFFFFF"/>
                </a:solidFill>
                <a:latin typeface="+mn-lt"/>
                <a:ea typeface="+mn-ea"/>
                <a:cs typeface="+mn-cs"/>
              </a:rPr>
              <a:t>Permanent / Final Registration</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959663723"/>
              </p:ext>
            </p:extLst>
          </p:nvPr>
        </p:nvGraphicFramePr>
        <p:xfrm>
          <a:off x="304800" y="1295400"/>
          <a:ext cx="8458201" cy="4985964"/>
        </p:xfrm>
        <a:graphic>
          <a:graphicData uri="http://schemas.openxmlformats.org/drawingml/2006/table">
            <a:tbl>
              <a:tblPr firstRow="1" firstCol="1" bandRow="1">
                <a:tableStyleId>{17292A2E-F333-43FB-9621-5CBBE7FDCDCB}</a:tableStyleId>
              </a:tblPr>
              <a:tblGrid>
                <a:gridCol w="995082">
                  <a:extLst>
                    <a:ext uri="{9D8B030D-6E8A-4147-A177-3AD203B41FA5}">
                      <a16:colId xmlns:a16="http://schemas.microsoft.com/office/drawing/2014/main" val="20000"/>
                    </a:ext>
                  </a:extLst>
                </a:gridCol>
                <a:gridCol w="2321859">
                  <a:extLst>
                    <a:ext uri="{9D8B030D-6E8A-4147-A177-3AD203B41FA5}">
                      <a16:colId xmlns:a16="http://schemas.microsoft.com/office/drawing/2014/main" val="20001"/>
                    </a:ext>
                  </a:extLst>
                </a:gridCol>
                <a:gridCol w="2442790">
                  <a:extLst>
                    <a:ext uri="{9D8B030D-6E8A-4147-A177-3AD203B41FA5}">
                      <a16:colId xmlns:a16="http://schemas.microsoft.com/office/drawing/2014/main" val="20002"/>
                    </a:ext>
                  </a:extLst>
                </a:gridCol>
                <a:gridCol w="2698470">
                  <a:extLst>
                    <a:ext uri="{9D8B030D-6E8A-4147-A177-3AD203B41FA5}">
                      <a16:colId xmlns:a16="http://schemas.microsoft.com/office/drawing/2014/main" val="20003"/>
                    </a:ext>
                  </a:extLst>
                </a:gridCol>
              </a:tblGrid>
              <a:tr h="1436461">
                <a:tc>
                  <a:txBody>
                    <a:bodyPr/>
                    <a:lstStyle/>
                    <a:p>
                      <a:pPr marL="0" marR="0" indent="347345" algn="ctr">
                        <a:lnSpc>
                          <a:spcPct val="125000"/>
                        </a:lnSpc>
                        <a:spcBef>
                          <a:spcPts val="400"/>
                        </a:spcBef>
                        <a:spcAft>
                          <a:spcPts val="0"/>
                        </a:spcAft>
                      </a:pPr>
                      <a:r>
                        <a:rPr lang="en-US" sz="1800" dirty="0">
                          <a:effectLst/>
                        </a:rPr>
                        <a:t>No.</a:t>
                      </a:r>
                      <a:endParaRPr lang="en-US" sz="1800" dirty="0">
                        <a:effectLst/>
                        <a:latin typeface="Times New Roman" pitchFamily="18" charset="0"/>
                        <a:ea typeface="Calibri"/>
                        <a:cs typeface="Times New Roman" pitchFamily="18" charset="0"/>
                      </a:endParaRPr>
                    </a:p>
                  </a:txBody>
                  <a:tcPr marL="19050" marR="19050" marT="19050" marB="19050" anchor="ctr"/>
                </a:tc>
                <a:tc>
                  <a:txBody>
                    <a:bodyPr/>
                    <a:lstStyle/>
                    <a:p>
                      <a:pPr marL="0" marR="0" indent="347345" algn="ctr">
                        <a:lnSpc>
                          <a:spcPct val="125000"/>
                        </a:lnSpc>
                        <a:spcBef>
                          <a:spcPts val="400"/>
                        </a:spcBef>
                        <a:spcAft>
                          <a:spcPts val="0"/>
                        </a:spcAft>
                      </a:pPr>
                      <a:r>
                        <a:rPr lang="en-US" sz="1800" dirty="0">
                          <a:effectLst/>
                        </a:rPr>
                        <a:t>Type of Enterprise</a:t>
                      </a:r>
                      <a:endParaRPr lang="en-US" sz="1800" dirty="0">
                        <a:effectLst/>
                        <a:latin typeface="Times New Roman" pitchFamily="18" charset="0"/>
                        <a:ea typeface="Calibri"/>
                        <a:cs typeface="Times New Roman" pitchFamily="18" charset="0"/>
                      </a:endParaRPr>
                    </a:p>
                  </a:txBody>
                  <a:tcPr marL="19050" marR="19050" marT="19050" marB="19050" anchor="ctr"/>
                </a:tc>
                <a:tc>
                  <a:txBody>
                    <a:bodyPr/>
                    <a:lstStyle/>
                    <a:p>
                      <a:pPr marL="0" marR="0" indent="347345" algn="ctr">
                        <a:lnSpc>
                          <a:spcPct val="125000"/>
                        </a:lnSpc>
                        <a:spcBef>
                          <a:spcPts val="400"/>
                        </a:spcBef>
                        <a:spcAft>
                          <a:spcPts val="0"/>
                        </a:spcAft>
                      </a:pPr>
                      <a:r>
                        <a:rPr lang="en-US" sz="1800" dirty="0">
                          <a:effectLst/>
                        </a:rPr>
                        <a:t>Manufacturing Industry (Investment in Plant and Machinery)</a:t>
                      </a:r>
                      <a:endParaRPr lang="en-US" sz="1800" dirty="0">
                        <a:effectLst/>
                        <a:latin typeface="Times New Roman" pitchFamily="18" charset="0"/>
                        <a:ea typeface="Calibri"/>
                        <a:cs typeface="Times New Roman" pitchFamily="18" charset="0"/>
                      </a:endParaRPr>
                    </a:p>
                  </a:txBody>
                  <a:tcPr marL="19050" marR="19050" marT="19050" marB="19050" anchor="ctr"/>
                </a:tc>
                <a:tc>
                  <a:txBody>
                    <a:bodyPr/>
                    <a:lstStyle/>
                    <a:p>
                      <a:pPr marL="0" marR="0" indent="347345" algn="ctr">
                        <a:lnSpc>
                          <a:spcPct val="125000"/>
                        </a:lnSpc>
                        <a:spcBef>
                          <a:spcPts val="400"/>
                        </a:spcBef>
                        <a:spcAft>
                          <a:spcPts val="0"/>
                        </a:spcAft>
                      </a:pPr>
                      <a:r>
                        <a:rPr lang="en-US" sz="1800">
                          <a:effectLst/>
                        </a:rPr>
                        <a:t>Service Industry (Investment in Equipments)</a:t>
                      </a:r>
                      <a:endParaRPr lang="en-US" sz="1800">
                        <a:effectLst/>
                        <a:latin typeface="Times New Roman" pitchFamily="18" charset="0"/>
                        <a:ea typeface="Calibri"/>
                        <a:cs typeface="Times New Roman" pitchFamily="18" charset="0"/>
                      </a:endParaRPr>
                    </a:p>
                  </a:txBody>
                  <a:tcPr marL="19050" marR="19050" marT="19050" marB="19050" anchor="ctr"/>
                </a:tc>
                <a:extLst>
                  <a:ext uri="{0D108BD9-81ED-4DB2-BD59-A6C34878D82A}">
                    <a16:rowId xmlns:a16="http://schemas.microsoft.com/office/drawing/2014/main" val="10000"/>
                  </a:ext>
                </a:extLst>
              </a:tr>
              <a:tr h="744587">
                <a:tc>
                  <a:txBody>
                    <a:bodyPr/>
                    <a:lstStyle/>
                    <a:p>
                      <a:pPr marL="0" marR="0" indent="347345" algn="ctr">
                        <a:lnSpc>
                          <a:spcPct val="125000"/>
                        </a:lnSpc>
                        <a:spcBef>
                          <a:spcPts val="400"/>
                        </a:spcBef>
                        <a:spcAft>
                          <a:spcPts val="0"/>
                        </a:spcAft>
                      </a:pPr>
                      <a:r>
                        <a:rPr lang="en-US" sz="1800" dirty="0">
                          <a:effectLst/>
                        </a:rPr>
                        <a:t>1</a:t>
                      </a:r>
                      <a:endParaRPr lang="en-US" sz="1800" dirty="0">
                        <a:effectLst/>
                        <a:latin typeface="Times New Roman" pitchFamily="18" charset="0"/>
                        <a:ea typeface="Calibri"/>
                        <a:cs typeface="Times New Roman" pitchFamily="18" charset="0"/>
                      </a:endParaRPr>
                    </a:p>
                  </a:txBody>
                  <a:tcPr marL="19050" marR="19050" marT="19050" marB="19050" anchor="ctr"/>
                </a:tc>
                <a:tc>
                  <a:txBody>
                    <a:bodyPr/>
                    <a:lstStyle/>
                    <a:p>
                      <a:pPr marL="0" marR="0" indent="347345" algn="ctr">
                        <a:lnSpc>
                          <a:spcPct val="125000"/>
                        </a:lnSpc>
                        <a:spcBef>
                          <a:spcPts val="400"/>
                        </a:spcBef>
                        <a:spcAft>
                          <a:spcPts val="0"/>
                        </a:spcAft>
                      </a:pPr>
                      <a:r>
                        <a:rPr lang="en-US" sz="1800" dirty="0">
                          <a:effectLst/>
                        </a:rPr>
                        <a:t>Micro</a:t>
                      </a:r>
                      <a:endParaRPr lang="en-US" sz="1800" dirty="0">
                        <a:effectLst/>
                        <a:latin typeface="Times New Roman" pitchFamily="18" charset="0"/>
                        <a:ea typeface="Calibri"/>
                        <a:cs typeface="Times New Roman" pitchFamily="18" charset="0"/>
                      </a:endParaRPr>
                    </a:p>
                  </a:txBody>
                  <a:tcPr marL="19050" marR="19050" marT="19050" marB="19050" anchor="ctr"/>
                </a:tc>
                <a:tc>
                  <a:txBody>
                    <a:bodyPr/>
                    <a:lstStyle/>
                    <a:p>
                      <a:pPr marL="0" marR="0" indent="347345" algn="ctr">
                        <a:lnSpc>
                          <a:spcPct val="125000"/>
                        </a:lnSpc>
                        <a:spcBef>
                          <a:spcPts val="400"/>
                        </a:spcBef>
                        <a:spcAft>
                          <a:spcPts val="0"/>
                        </a:spcAft>
                      </a:pPr>
                      <a:r>
                        <a:rPr lang="en-US" sz="1800" dirty="0">
                          <a:effectLst/>
                        </a:rPr>
                        <a:t>Does not exceed </a:t>
                      </a:r>
                      <a:r>
                        <a:rPr lang="en-US" sz="1800" dirty="0" err="1">
                          <a:effectLst/>
                        </a:rPr>
                        <a:t>Rs</a:t>
                      </a:r>
                      <a:r>
                        <a:rPr lang="en-US" sz="1800" dirty="0">
                          <a:effectLst/>
                        </a:rPr>
                        <a:t>. 25 Lakh</a:t>
                      </a:r>
                      <a:endParaRPr lang="en-US" sz="1800" dirty="0">
                        <a:effectLst/>
                        <a:latin typeface="Times New Roman" pitchFamily="18" charset="0"/>
                        <a:ea typeface="Calibri"/>
                        <a:cs typeface="Times New Roman" pitchFamily="18" charset="0"/>
                      </a:endParaRPr>
                    </a:p>
                  </a:txBody>
                  <a:tcPr marL="19050" marR="19050" marT="19050" marB="19050" anchor="ctr"/>
                </a:tc>
                <a:tc>
                  <a:txBody>
                    <a:bodyPr/>
                    <a:lstStyle/>
                    <a:p>
                      <a:pPr marL="0" marR="0" indent="347345" algn="ctr">
                        <a:lnSpc>
                          <a:spcPct val="125000"/>
                        </a:lnSpc>
                        <a:spcBef>
                          <a:spcPts val="400"/>
                        </a:spcBef>
                        <a:spcAft>
                          <a:spcPts val="0"/>
                        </a:spcAft>
                      </a:pPr>
                      <a:r>
                        <a:rPr lang="en-US" sz="1800">
                          <a:effectLst/>
                        </a:rPr>
                        <a:t>Does not exceed Rs. 10 Lakh</a:t>
                      </a:r>
                      <a:endParaRPr lang="en-US" sz="1800">
                        <a:effectLst/>
                        <a:latin typeface="Times New Roman" pitchFamily="18" charset="0"/>
                        <a:ea typeface="Calibri"/>
                        <a:cs typeface="Times New Roman" pitchFamily="18" charset="0"/>
                      </a:endParaRPr>
                    </a:p>
                  </a:txBody>
                  <a:tcPr marL="19050" marR="19050" marT="19050" marB="19050" anchor="ctr"/>
                </a:tc>
                <a:extLst>
                  <a:ext uri="{0D108BD9-81ED-4DB2-BD59-A6C34878D82A}">
                    <a16:rowId xmlns:a16="http://schemas.microsoft.com/office/drawing/2014/main" val="10001"/>
                  </a:ext>
                </a:extLst>
              </a:tr>
              <a:tr h="1402458">
                <a:tc>
                  <a:txBody>
                    <a:bodyPr/>
                    <a:lstStyle/>
                    <a:p>
                      <a:pPr marL="0" marR="0" indent="347345" algn="ctr">
                        <a:lnSpc>
                          <a:spcPct val="125000"/>
                        </a:lnSpc>
                        <a:spcBef>
                          <a:spcPts val="400"/>
                        </a:spcBef>
                        <a:spcAft>
                          <a:spcPts val="0"/>
                        </a:spcAft>
                      </a:pPr>
                      <a:r>
                        <a:rPr lang="en-US" sz="1800" dirty="0">
                          <a:effectLst/>
                        </a:rPr>
                        <a:t>2</a:t>
                      </a:r>
                      <a:endParaRPr lang="en-US" sz="1800" dirty="0">
                        <a:effectLst/>
                        <a:latin typeface="Times New Roman" pitchFamily="18" charset="0"/>
                        <a:ea typeface="Calibri"/>
                        <a:cs typeface="Times New Roman" pitchFamily="18" charset="0"/>
                      </a:endParaRPr>
                    </a:p>
                  </a:txBody>
                  <a:tcPr marL="19050" marR="19050" marT="19050" marB="19050" anchor="ctr"/>
                </a:tc>
                <a:tc>
                  <a:txBody>
                    <a:bodyPr/>
                    <a:lstStyle/>
                    <a:p>
                      <a:pPr marL="0" marR="0" indent="347345" algn="ctr">
                        <a:lnSpc>
                          <a:spcPct val="125000"/>
                        </a:lnSpc>
                        <a:spcBef>
                          <a:spcPts val="400"/>
                        </a:spcBef>
                        <a:spcAft>
                          <a:spcPts val="0"/>
                        </a:spcAft>
                      </a:pPr>
                      <a:r>
                        <a:rPr lang="en-US" sz="1800" dirty="0">
                          <a:effectLst/>
                        </a:rPr>
                        <a:t>Small</a:t>
                      </a:r>
                      <a:endParaRPr lang="en-US" sz="1800" dirty="0">
                        <a:effectLst/>
                        <a:latin typeface="Times New Roman" pitchFamily="18" charset="0"/>
                        <a:ea typeface="Calibri"/>
                        <a:cs typeface="Times New Roman" pitchFamily="18" charset="0"/>
                      </a:endParaRPr>
                    </a:p>
                  </a:txBody>
                  <a:tcPr marL="19050" marR="19050" marT="19050" marB="19050" anchor="ctr"/>
                </a:tc>
                <a:tc>
                  <a:txBody>
                    <a:bodyPr/>
                    <a:lstStyle/>
                    <a:p>
                      <a:pPr marL="0" marR="0" indent="347345" algn="ctr">
                        <a:lnSpc>
                          <a:spcPct val="125000"/>
                        </a:lnSpc>
                        <a:spcBef>
                          <a:spcPts val="400"/>
                        </a:spcBef>
                        <a:spcAft>
                          <a:spcPts val="0"/>
                        </a:spcAft>
                      </a:pPr>
                      <a:r>
                        <a:rPr lang="en-US" sz="1800" dirty="0">
                          <a:effectLst/>
                        </a:rPr>
                        <a:t>Exceeds </a:t>
                      </a:r>
                      <a:r>
                        <a:rPr lang="en-US" sz="1800" dirty="0" err="1">
                          <a:effectLst/>
                        </a:rPr>
                        <a:t>Rs</a:t>
                      </a:r>
                      <a:r>
                        <a:rPr lang="en-US" sz="1800" dirty="0">
                          <a:effectLst/>
                        </a:rPr>
                        <a:t>. 25 Lakh but does not exceed </a:t>
                      </a:r>
                      <a:r>
                        <a:rPr lang="en-US" sz="1800" dirty="0" err="1">
                          <a:effectLst/>
                        </a:rPr>
                        <a:t>Rs</a:t>
                      </a:r>
                      <a:r>
                        <a:rPr lang="en-US" sz="1800" dirty="0">
                          <a:effectLst/>
                        </a:rPr>
                        <a:t>. 5 </a:t>
                      </a:r>
                      <a:r>
                        <a:rPr lang="en-US" sz="1800" dirty="0" err="1">
                          <a:effectLst/>
                        </a:rPr>
                        <a:t>Crore</a:t>
                      </a:r>
                      <a:endParaRPr lang="en-US" sz="1800" dirty="0">
                        <a:effectLst/>
                        <a:latin typeface="Times New Roman" pitchFamily="18" charset="0"/>
                        <a:ea typeface="Calibri"/>
                        <a:cs typeface="Times New Roman" pitchFamily="18" charset="0"/>
                      </a:endParaRPr>
                    </a:p>
                  </a:txBody>
                  <a:tcPr marL="19050" marR="19050" marT="19050" marB="19050" anchor="ctr"/>
                </a:tc>
                <a:tc>
                  <a:txBody>
                    <a:bodyPr/>
                    <a:lstStyle/>
                    <a:p>
                      <a:pPr marL="0" marR="0" indent="347345" algn="ctr">
                        <a:lnSpc>
                          <a:spcPct val="125000"/>
                        </a:lnSpc>
                        <a:spcBef>
                          <a:spcPts val="400"/>
                        </a:spcBef>
                        <a:spcAft>
                          <a:spcPts val="0"/>
                        </a:spcAft>
                      </a:pPr>
                      <a:r>
                        <a:rPr lang="en-US" sz="1800" dirty="0">
                          <a:effectLst/>
                        </a:rPr>
                        <a:t>Exceeds </a:t>
                      </a:r>
                      <a:r>
                        <a:rPr lang="en-US" sz="1800" dirty="0" err="1">
                          <a:effectLst/>
                        </a:rPr>
                        <a:t>Rs</a:t>
                      </a:r>
                      <a:r>
                        <a:rPr lang="en-US" sz="1800" dirty="0">
                          <a:effectLst/>
                        </a:rPr>
                        <a:t>. 10 Lakh but does not exceed </a:t>
                      </a:r>
                      <a:r>
                        <a:rPr lang="en-US" sz="1800" dirty="0" err="1">
                          <a:effectLst/>
                        </a:rPr>
                        <a:t>Rs</a:t>
                      </a:r>
                      <a:r>
                        <a:rPr lang="en-US" sz="1800" dirty="0">
                          <a:effectLst/>
                        </a:rPr>
                        <a:t>. 2 </a:t>
                      </a:r>
                      <a:r>
                        <a:rPr lang="en-US" sz="1800" dirty="0" err="1">
                          <a:effectLst/>
                        </a:rPr>
                        <a:t>Crore</a:t>
                      </a:r>
                      <a:endParaRPr lang="en-US" sz="1800" dirty="0">
                        <a:effectLst/>
                        <a:latin typeface="Times New Roman" pitchFamily="18" charset="0"/>
                        <a:ea typeface="Calibri"/>
                        <a:cs typeface="Times New Roman" pitchFamily="18" charset="0"/>
                      </a:endParaRPr>
                    </a:p>
                  </a:txBody>
                  <a:tcPr marL="19050" marR="19050" marT="19050" marB="19050" anchor="ctr"/>
                </a:tc>
                <a:extLst>
                  <a:ext uri="{0D108BD9-81ED-4DB2-BD59-A6C34878D82A}">
                    <a16:rowId xmlns:a16="http://schemas.microsoft.com/office/drawing/2014/main" val="10002"/>
                  </a:ext>
                </a:extLst>
              </a:tr>
              <a:tr h="1402458">
                <a:tc>
                  <a:txBody>
                    <a:bodyPr/>
                    <a:lstStyle/>
                    <a:p>
                      <a:pPr marL="0" marR="0" indent="347345" algn="ctr">
                        <a:lnSpc>
                          <a:spcPct val="125000"/>
                        </a:lnSpc>
                        <a:spcBef>
                          <a:spcPts val="400"/>
                        </a:spcBef>
                        <a:spcAft>
                          <a:spcPts val="0"/>
                        </a:spcAft>
                      </a:pPr>
                      <a:r>
                        <a:rPr lang="en-US" sz="1800">
                          <a:effectLst/>
                        </a:rPr>
                        <a:t>3</a:t>
                      </a:r>
                      <a:endParaRPr lang="en-US" sz="1800">
                        <a:effectLst/>
                        <a:latin typeface="Times New Roman" pitchFamily="18" charset="0"/>
                        <a:ea typeface="Calibri"/>
                        <a:cs typeface="Times New Roman" pitchFamily="18" charset="0"/>
                      </a:endParaRPr>
                    </a:p>
                  </a:txBody>
                  <a:tcPr marL="19050" marR="19050" marT="19050" marB="19050" anchor="ctr"/>
                </a:tc>
                <a:tc>
                  <a:txBody>
                    <a:bodyPr/>
                    <a:lstStyle/>
                    <a:p>
                      <a:pPr marL="0" marR="0" indent="347345" algn="ctr">
                        <a:lnSpc>
                          <a:spcPct val="125000"/>
                        </a:lnSpc>
                        <a:spcBef>
                          <a:spcPts val="400"/>
                        </a:spcBef>
                        <a:spcAft>
                          <a:spcPts val="0"/>
                        </a:spcAft>
                      </a:pPr>
                      <a:r>
                        <a:rPr lang="en-US" sz="1800">
                          <a:effectLst/>
                        </a:rPr>
                        <a:t>Medium</a:t>
                      </a:r>
                      <a:endParaRPr lang="en-US" sz="1800">
                        <a:effectLst/>
                        <a:latin typeface="Times New Roman" pitchFamily="18" charset="0"/>
                        <a:ea typeface="Calibri"/>
                        <a:cs typeface="Times New Roman" pitchFamily="18" charset="0"/>
                      </a:endParaRPr>
                    </a:p>
                  </a:txBody>
                  <a:tcPr marL="19050" marR="19050" marT="19050" marB="19050" anchor="ctr"/>
                </a:tc>
                <a:tc>
                  <a:txBody>
                    <a:bodyPr/>
                    <a:lstStyle/>
                    <a:p>
                      <a:pPr marL="0" marR="0" indent="347345" algn="ctr">
                        <a:lnSpc>
                          <a:spcPct val="125000"/>
                        </a:lnSpc>
                        <a:spcBef>
                          <a:spcPts val="400"/>
                        </a:spcBef>
                        <a:spcAft>
                          <a:spcPts val="0"/>
                        </a:spcAft>
                      </a:pPr>
                      <a:r>
                        <a:rPr lang="en-US" sz="1800" dirty="0">
                          <a:effectLst/>
                        </a:rPr>
                        <a:t>Exceeds Rs. 5 </a:t>
                      </a:r>
                      <a:r>
                        <a:rPr lang="en-US" sz="1800" dirty="0" err="1">
                          <a:effectLst/>
                        </a:rPr>
                        <a:t>Crore</a:t>
                      </a:r>
                      <a:r>
                        <a:rPr lang="en-US" sz="1800" dirty="0">
                          <a:effectLst/>
                        </a:rPr>
                        <a:t> but does not exceed Rs. 10 </a:t>
                      </a:r>
                      <a:r>
                        <a:rPr lang="en-US" sz="1800" dirty="0" err="1">
                          <a:effectLst/>
                        </a:rPr>
                        <a:t>Crore</a:t>
                      </a:r>
                      <a:endParaRPr lang="en-US" sz="1800" dirty="0">
                        <a:effectLst/>
                        <a:latin typeface="Times New Roman" pitchFamily="18" charset="0"/>
                        <a:ea typeface="Calibri"/>
                        <a:cs typeface="Times New Roman" pitchFamily="18" charset="0"/>
                      </a:endParaRPr>
                    </a:p>
                  </a:txBody>
                  <a:tcPr marL="19050" marR="19050" marT="19050" marB="19050" anchor="ctr"/>
                </a:tc>
                <a:tc>
                  <a:txBody>
                    <a:bodyPr/>
                    <a:lstStyle/>
                    <a:p>
                      <a:pPr marL="0" marR="0" indent="347345" algn="ctr">
                        <a:lnSpc>
                          <a:spcPct val="125000"/>
                        </a:lnSpc>
                        <a:spcBef>
                          <a:spcPts val="400"/>
                        </a:spcBef>
                        <a:spcAft>
                          <a:spcPts val="0"/>
                        </a:spcAft>
                      </a:pPr>
                      <a:r>
                        <a:rPr lang="en-US" sz="1800" dirty="0">
                          <a:effectLst/>
                        </a:rPr>
                        <a:t>Exceeds </a:t>
                      </a:r>
                      <a:r>
                        <a:rPr lang="en-US" sz="1800" dirty="0" err="1">
                          <a:effectLst/>
                        </a:rPr>
                        <a:t>Rs</a:t>
                      </a:r>
                      <a:r>
                        <a:rPr lang="en-US" sz="1800" dirty="0">
                          <a:effectLst/>
                        </a:rPr>
                        <a:t>. 2 </a:t>
                      </a:r>
                      <a:r>
                        <a:rPr lang="en-US" sz="1800" dirty="0" err="1">
                          <a:effectLst/>
                        </a:rPr>
                        <a:t>Crore</a:t>
                      </a:r>
                      <a:r>
                        <a:rPr lang="en-US" sz="1800" dirty="0">
                          <a:effectLst/>
                        </a:rPr>
                        <a:t> but does not exceed </a:t>
                      </a:r>
                      <a:r>
                        <a:rPr lang="en-US" sz="1800" dirty="0" err="1">
                          <a:effectLst/>
                        </a:rPr>
                        <a:t>Rs</a:t>
                      </a:r>
                      <a:r>
                        <a:rPr lang="en-US" sz="1800" dirty="0">
                          <a:effectLst/>
                        </a:rPr>
                        <a:t>. 5 </a:t>
                      </a:r>
                      <a:r>
                        <a:rPr lang="en-US" sz="1800" dirty="0" err="1">
                          <a:effectLst/>
                        </a:rPr>
                        <a:t>Crore</a:t>
                      </a:r>
                      <a:endParaRPr lang="en-US" sz="1800" dirty="0">
                        <a:effectLst/>
                        <a:latin typeface="Times New Roman" pitchFamily="18" charset="0"/>
                        <a:ea typeface="Calibri"/>
                        <a:cs typeface="Times New Roman" pitchFamily="18" charset="0"/>
                      </a:endParaRPr>
                    </a:p>
                  </a:txBody>
                  <a:tcPr marL="19050" marR="19050" marT="19050" marB="1905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81562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304800"/>
            <a:ext cx="8458200" cy="3886200"/>
          </a:xfrm>
        </p:spPr>
        <p:txBody>
          <a:bodyPr>
            <a:normAutofit fontScale="92500" lnSpcReduction="10000"/>
          </a:bodyPr>
          <a:lstStyle/>
          <a:p>
            <a:pPr marL="0" indent="0" algn="just">
              <a:buNone/>
            </a:pPr>
            <a:r>
              <a:rPr lang="en-US" b="1" u="sng" dirty="0"/>
              <a:t>Pollution Control Board Consent (PCB Consent)</a:t>
            </a:r>
          </a:p>
          <a:p>
            <a:pPr marL="360363" indent="-360363" algn="just"/>
            <a:r>
              <a:rPr lang="en-US" dirty="0"/>
              <a:t>Setting up a manufacturing unit in India attracts many types of licenses from Indian Government </a:t>
            </a:r>
            <a:r>
              <a:rPr lang="en-US" dirty="0" err="1"/>
              <a:t>i.e</a:t>
            </a:r>
            <a:r>
              <a:rPr lang="en-US" dirty="0"/>
              <a:t> both State and Central, One of such license is for the Pollution Licenses. </a:t>
            </a:r>
          </a:p>
          <a:p>
            <a:pPr marL="360363" indent="-360363" algn="just"/>
            <a:r>
              <a:rPr lang="en-US" dirty="0"/>
              <a:t>Any industry, which discharge sewage or effluent into the environment or emit any pollution in air will have to obtain consent of the State Pollution Control Board.</a:t>
            </a:r>
          </a:p>
          <a:p>
            <a:pPr marL="360363" indent="-360363" algn="just"/>
            <a:r>
              <a:rPr lang="en-US" dirty="0"/>
              <a:t>Similarly any industry / process generating, storing, transporting, disposing or handling hazardous waste are required to obtain authorization from MPC Board.</a:t>
            </a:r>
          </a:p>
        </p:txBody>
      </p:sp>
      <p:sp>
        <p:nvSpPr>
          <p:cNvPr id="4" name="Rectangle 3"/>
          <p:cNvSpPr/>
          <p:nvPr/>
        </p:nvSpPr>
        <p:spPr>
          <a:xfrm>
            <a:off x="228600" y="4267200"/>
            <a:ext cx="8686800" cy="2400657"/>
          </a:xfrm>
          <a:prstGeom prst="rect">
            <a:avLst/>
          </a:prstGeom>
        </p:spPr>
        <p:txBody>
          <a:bodyPr wrap="square">
            <a:spAutoFit/>
          </a:bodyPr>
          <a:lstStyle/>
          <a:p>
            <a:pPr algn="just"/>
            <a:r>
              <a:rPr lang="en-IN" sz="2400" b="1" dirty="0">
                <a:latin typeface="Cambria" pitchFamily="18" charset="0"/>
              </a:rPr>
              <a:t>There are two types of consent </a:t>
            </a:r>
          </a:p>
          <a:p>
            <a:pPr marL="269875" indent="-269875" algn="just">
              <a:buFont typeface="Arial" pitchFamily="34" charset="0"/>
              <a:buChar char="•"/>
            </a:pPr>
            <a:r>
              <a:rPr lang="en-IN" b="1" dirty="0">
                <a:solidFill>
                  <a:srgbClr val="C00000"/>
                </a:solidFill>
                <a:latin typeface="Cambria" pitchFamily="18" charset="0"/>
              </a:rPr>
              <a:t>Consent to Establish</a:t>
            </a:r>
          </a:p>
          <a:p>
            <a:pPr algn="just"/>
            <a:r>
              <a:rPr lang="en-IN" dirty="0">
                <a:latin typeface="Cambria" pitchFamily="18" charset="0"/>
              </a:rPr>
              <a:t>	All the industries and activities needing consent must obtain consent to 	establish before actual commencement of the works for establishing the 	industry/activity.</a:t>
            </a:r>
          </a:p>
          <a:p>
            <a:pPr marL="269875" indent="-269875" algn="just">
              <a:buFont typeface="Arial" pitchFamily="34" charset="0"/>
              <a:buChar char="•"/>
            </a:pPr>
            <a:r>
              <a:rPr lang="en-IN" b="1" dirty="0">
                <a:solidFill>
                  <a:srgbClr val="C00000"/>
                </a:solidFill>
                <a:latin typeface="Cambria" pitchFamily="18" charset="0"/>
              </a:rPr>
              <a:t>Consent to Operate</a:t>
            </a:r>
          </a:p>
          <a:p>
            <a:pPr algn="just"/>
            <a:r>
              <a:rPr lang="en-IN" dirty="0">
                <a:latin typeface="Cambria" pitchFamily="18" charset="0"/>
              </a:rPr>
              <a:t>	This consent needs to be taken before actual commencement of production 	including trial production. This consent is valid for certain duration.</a:t>
            </a:r>
          </a:p>
        </p:txBody>
      </p:sp>
    </p:spTree>
    <p:extLst>
      <p:ext uri="{BB962C8B-B14F-4D97-AF65-F5344CB8AC3E}">
        <p14:creationId xmlns:p14="http://schemas.microsoft.com/office/powerpoint/2010/main" val="1098260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686800" cy="6324600"/>
          </a:xfrm>
        </p:spPr>
        <p:txBody>
          <a:bodyPr>
            <a:noAutofit/>
          </a:bodyPr>
          <a:lstStyle/>
          <a:p>
            <a:pPr marL="0" indent="0" algn="just">
              <a:buNone/>
            </a:pPr>
            <a:br>
              <a:rPr lang="en-US" sz="1800" dirty="0">
                <a:latin typeface="Times New Roman" pitchFamily="18" charset="0"/>
                <a:cs typeface="Times New Roman" pitchFamily="18" charset="0"/>
              </a:rPr>
            </a:br>
            <a:r>
              <a:rPr lang="en-US" sz="2400" b="1" dirty="0">
                <a:solidFill>
                  <a:srgbClr val="C00000"/>
                </a:solidFill>
                <a:latin typeface="Times New Roman" pitchFamily="18" charset="0"/>
                <a:cs typeface="Times New Roman" pitchFamily="18" charset="0"/>
              </a:rPr>
              <a:t>Documents required to get the consent to establish</a:t>
            </a:r>
            <a:endParaRPr lang="en-US" sz="1800" dirty="0">
              <a:solidFill>
                <a:srgbClr val="C00000"/>
              </a:solidFill>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Site plan/index</a:t>
            </a:r>
          </a:p>
          <a:p>
            <a:pPr lvl="0" algn="just"/>
            <a:r>
              <a:rPr lang="en-US" sz="1800" dirty="0">
                <a:latin typeface="Times New Roman" pitchFamily="18" charset="0"/>
                <a:cs typeface="Times New Roman" pitchFamily="18" charset="0"/>
              </a:rPr>
              <a:t>Topographical Map</a:t>
            </a:r>
          </a:p>
          <a:p>
            <a:pPr lvl="0" algn="just"/>
            <a:r>
              <a:rPr lang="en-US" sz="1800" dirty="0">
                <a:latin typeface="Times New Roman" pitchFamily="18" charset="0"/>
                <a:cs typeface="Times New Roman" pitchFamily="18" charset="0"/>
              </a:rPr>
              <a:t>Detailed layout plant of different processes and point sources of effluent discharge/emissions and position of stack and documents including D.G. set capacity in KVA.</a:t>
            </a:r>
          </a:p>
          <a:p>
            <a:pPr lvl="0" algn="just"/>
            <a:r>
              <a:rPr lang="en-US" sz="1800" dirty="0">
                <a:latin typeface="Times New Roman" pitchFamily="18" charset="0"/>
                <a:cs typeface="Times New Roman" pitchFamily="18" charset="0"/>
              </a:rPr>
              <a:t>Details of Water Pollution Control/Air Pollution Control devices proposed to be provided.</a:t>
            </a:r>
          </a:p>
          <a:p>
            <a:pPr lvl="0" algn="just"/>
            <a:r>
              <a:rPr lang="en-US" sz="1800" dirty="0">
                <a:latin typeface="Times New Roman" pitchFamily="18" charset="0"/>
                <a:cs typeface="Times New Roman" pitchFamily="18" charset="0"/>
              </a:rPr>
              <a:t>Ambient Air Quality Report (if available)</a:t>
            </a:r>
          </a:p>
          <a:p>
            <a:pPr lvl="0" algn="just"/>
            <a:r>
              <a:rPr lang="en-US" sz="1800" dirty="0">
                <a:latin typeface="Times New Roman" pitchFamily="18" charset="0"/>
                <a:cs typeface="Times New Roman" pitchFamily="18" charset="0"/>
              </a:rPr>
              <a:t>SSI Certificate/NOC from Directorate of Industries Government of Maharashtra.</a:t>
            </a:r>
          </a:p>
          <a:p>
            <a:pPr algn="just"/>
            <a:r>
              <a:rPr lang="en-US" sz="1800" dirty="0">
                <a:latin typeface="Times New Roman" pitchFamily="18" charset="0"/>
                <a:cs typeface="Times New Roman" pitchFamily="18" charset="0"/>
              </a:rPr>
              <a:t>D.G.T.D. Registration. ( if applicable )</a:t>
            </a:r>
            <a:r>
              <a:rPr lang="en-IN" sz="1800" dirty="0">
                <a:latin typeface="Times New Roman" pitchFamily="18" charset="0"/>
                <a:cs typeface="Times New Roman" pitchFamily="18" charset="0"/>
              </a:rPr>
              <a:t> (Director General of Trade and Development.)</a:t>
            </a:r>
            <a:endParaRPr lang="en-US"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Details of chemical reactions with mass balance.</a:t>
            </a:r>
          </a:p>
          <a:p>
            <a:pPr lvl="0" algn="just"/>
            <a:r>
              <a:rPr lang="en-US" sz="1800" dirty="0">
                <a:latin typeface="Times New Roman" pitchFamily="18" charset="0"/>
                <a:cs typeface="Times New Roman" pitchFamily="18" charset="0"/>
              </a:rPr>
              <a:t>Consent fees in the form of D.D. drawn on </a:t>
            </a:r>
            <a:r>
              <a:rPr lang="en-US" sz="1800" dirty="0" err="1">
                <a:latin typeface="Times New Roman" pitchFamily="18" charset="0"/>
                <a:cs typeface="Times New Roman" pitchFamily="18" charset="0"/>
              </a:rPr>
              <a:t>favour</a:t>
            </a:r>
            <a:r>
              <a:rPr lang="en-US" sz="1800" dirty="0">
                <a:latin typeface="Times New Roman" pitchFamily="18" charset="0"/>
                <a:cs typeface="Times New Roman" pitchFamily="18" charset="0"/>
              </a:rPr>
              <a:t> of MPCB.</a:t>
            </a:r>
          </a:p>
          <a:p>
            <a:pPr lvl="0" algn="just"/>
            <a:r>
              <a:rPr lang="en-US" sz="1800" dirty="0">
                <a:latin typeface="Times New Roman" pitchFamily="18" charset="0"/>
                <a:cs typeface="Times New Roman" pitchFamily="18" charset="0"/>
              </a:rPr>
              <a:t>Local body NOC.</a:t>
            </a:r>
          </a:p>
          <a:p>
            <a:pPr lvl="0" algn="just"/>
            <a:r>
              <a:rPr lang="en-US" sz="1800" dirty="0">
                <a:latin typeface="Times New Roman" pitchFamily="18" charset="0"/>
                <a:cs typeface="Times New Roman" pitchFamily="18" charset="0"/>
              </a:rPr>
              <a:t>Under taking on </a:t>
            </a:r>
            <a:r>
              <a:rPr lang="en-US" sz="1800" dirty="0" err="1">
                <a:latin typeface="Times New Roman" pitchFamily="18" charset="0"/>
                <a:cs typeface="Times New Roman" pitchFamily="18" charset="0"/>
              </a:rPr>
              <a:t>Rs</a:t>
            </a:r>
            <a:r>
              <a:rPr lang="en-US" sz="1800" dirty="0">
                <a:latin typeface="Times New Roman" pitchFamily="18" charset="0"/>
                <a:cs typeface="Times New Roman" pitchFamily="18" charset="0"/>
              </a:rPr>
              <a:t>. 20 stamp paper or Chartered Accountant certificate about proposed Capital Investment ( Land, building, and machineries).</a:t>
            </a:r>
          </a:p>
        </p:txBody>
      </p:sp>
    </p:spTree>
    <p:extLst>
      <p:ext uri="{BB962C8B-B14F-4D97-AF65-F5344CB8AC3E}">
        <p14:creationId xmlns:p14="http://schemas.microsoft.com/office/powerpoint/2010/main" val="521534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458200" cy="884238"/>
          </a:xfrm>
          <a:ln/>
        </p:spPr>
        <p:style>
          <a:lnRef idx="1">
            <a:schemeClr val="accent5"/>
          </a:lnRef>
          <a:fillRef idx="3">
            <a:schemeClr val="accent5"/>
          </a:fillRef>
          <a:effectRef idx="2">
            <a:schemeClr val="accent5"/>
          </a:effectRef>
          <a:fontRef idx="minor">
            <a:schemeClr val="lt1"/>
          </a:fontRef>
        </p:style>
        <p:txBody>
          <a:bodyPr bIns="91440" anchor="ctr" anchorCtr="0">
            <a:normAutofit/>
          </a:bodyPr>
          <a:lstStyle/>
          <a:p>
            <a:pPr algn="ctr"/>
            <a:r>
              <a:rPr lang="en-IN" sz="3600" b="1" dirty="0">
                <a:solidFill>
                  <a:srgbClr val="FFFFFF"/>
                </a:solidFill>
                <a:latin typeface="+mn-lt"/>
                <a:ea typeface="+mn-ea"/>
                <a:cs typeface="+mn-cs"/>
              </a:rPr>
              <a:t>Types of Business Structures In India</a:t>
            </a:r>
          </a:p>
        </p:txBody>
      </p:sp>
      <p:sp>
        <p:nvSpPr>
          <p:cNvPr id="5" name="Rectangle 4"/>
          <p:cNvSpPr/>
          <p:nvPr/>
        </p:nvSpPr>
        <p:spPr>
          <a:xfrm>
            <a:off x="685800" y="1905000"/>
            <a:ext cx="235962" cy="369332"/>
          </a:xfrm>
          <a:prstGeom prst="rect">
            <a:avLst/>
          </a:prstGeom>
        </p:spPr>
        <p:txBody>
          <a:bodyPr wrap="none">
            <a:spAutoFit/>
          </a:bodyPr>
          <a:lstStyle/>
          <a:p>
            <a:r>
              <a:rPr lang="en-IN" dirty="0"/>
              <a:t> </a:t>
            </a:r>
          </a:p>
        </p:txBody>
      </p:sp>
      <p:sp>
        <p:nvSpPr>
          <p:cNvPr id="6" name="Rectangle 5"/>
          <p:cNvSpPr/>
          <p:nvPr/>
        </p:nvSpPr>
        <p:spPr>
          <a:xfrm>
            <a:off x="609600" y="1371600"/>
            <a:ext cx="7620000" cy="1569660"/>
          </a:xfrm>
          <a:prstGeom prst="rect">
            <a:avLst/>
          </a:prstGeom>
        </p:spPr>
        <p:txBody>
          <a:bodyPr wrap="square">
            <a:spAutoFit/>
          </a:bodyPr>
          <a:lstStyle/>
          <a:p>
            <a:pPr marL="342900" indent="-342900">
              <a:buAutoNum type="arabicPeriod"/>
            </a:pPr>
            <a:r>
              <a:rPr lang="en-IN" sz="2400" b="1" dirty="0">
                <a:latin typeface="Cambria" pitchFamily="18" charset="0"/>
              </a:rPr>
              <a:t>One Person Company (OPC)</a:t>
            </a:r>
          </a:p>
          <a:p>
            <a:pPr marL="342900" indent="-342900">
              <a:buFontTx/>
              <a:buAutoNum type="arabicPeriod"/>
            </a:pPr>
            <a:r>
              <a:rPr lang="en-IN" sz="2400" b="1" dirty="0">
                <a:latin typeface="Cambria" pitchFamily="18" charset="0"/>
              </a:rPr>
              <a:t>Limited Liability Partnership (LLP)</a:t>
            </a:r>
            <a:endParaRPr lang="en-IN" sz="2400" dirty="0">
              <a:latin typeface="Cambria" pitchFamily="18" charset="0"/>
            </a:endParaRPr>
          </a:p>
          <a:p>
            <a:pPr marL="342900" indent="-342900">
              <a:buFontTx/>
              <a:buAutoNum type="arabicPeriod"/>
            </a:pPr>
            <a:r>
              <a:rPr lang="en-IN" sz="2400" b="1" dirty="0">
                <a:latin typeface="Cambria" pitchFamily="18" charset="0"/>
              </a:rPr>
              <a:t>Private Limited Company (PLC) </a:t>
            </a:r>
            <a:endParaRPr lang="en-IN" sz="2400" dirty="0">
              <a:latin typeface="Cambria" pitchFamily="18" charset="0"/>
            </a:endParaRPr>
          </a:p>
          <a:p>
            <a:pPr marL="342900" indent="-342900">
              <a:buFontTx/>
              <a:buAutoNum type="arabicPeriod"/>
            </a:pPr>
            <a:r>
              <a:rPr lang="en-IN" sz="2400" b="1" dirty="0">
                <a:latin typeface="Cambria" pitchFamily="18" charset="0"/>
              </a:rPr>
              <a:t>Public Limited Company (PLC)</a:t>
            </a:r>
            <a:endParaRPr lang="en-IN" sz="2400" dirty="0">
              <a:latin typeface="Cambria" pitchFamily="18" charset="0"/>
            </a:endParaRPr>
          </a:p>
        </p:txBody>
      </p:sp>
      <p:sp>
        <p:nvSpPr>
          <p:cNvPr id="7" name="Rectangle 6"/>
          <p:cNvSpPr/>
          <p:nvPr/>
        </p:nvSpPr>
        <p:spPr>
          <a:xfrm>
            <a:off x="457200" y="3178076"/>
            <a:ext cx="8382000" cy="2308324"/>
          </a:xfrm>
          <a:prstGeom prst="rect">
            <a:avLst/>
          </a:prstGeom>
        </p:spPr>
        <p:txBody>
          <a:bodyPr wrap="square">
            <a:spAutoFit/>
          </a:bodyPr>
          <a:lstStyle/>
          <a:p>
            <a:r>
              <a:rPr lang="en-IN" sz="2400" dirty="0">
                <a:solidFill>
                  <a:srgbClr val="FF0000"/>
                </a:solidFill>
              </a:rPr>
              <a:t>It is important to choose the business structure carefully as Income Tax Returns will depend on it. </a:t>
            </a:r>
          </a:p>
          <a:p>
            <a:r>
              <a:rPr lang="en-IN" sz="2400" dirty="0">
                <a:solidFill>
                  <a:srgbClr val="002060"/>
                </a:solidFill>
              </a:rPr>
              <a:t>Each business structure has different levels of compliances that need to be met with. For example, a sole proprietor has to file only an income tax return. However, a company has to file an income tax return as well as annual returns with the registrar of companies.</a:t>
            </a:r>
          </a:p>
        </p:txBody>
      </p:sp>
      <p:sp>
        <p:nvSpPr>
          <p:cNvPr id="8" name="Rectangle 7"/>
          <p:cNvSpPr/>
          <p:nvPr/>
        </p:nvSpPr>
        <p:spPr>
          <a:xfrm>
            <a:off x="152400" y="5638800"/>
            <a:ext cx="8763000" cy="923330"/>
          </a:xfrm>
          <a:prstGeom prst="rect">
            <a:avLst/>
          </a:prstGeom>
        </p:spPr>
        <p:txBody>
          <a:bodyPr wrap="square">
            <a:spAutoFit/>
          </a:bodyPr>
          <a:lstStyle/>
          <a:p>
            <a:r>
              <a:rPr lang="en-IN" b="1" dirty="0">
                <a:solidFill>
                  <a:srgbClr val="7030A0"/>
                </a:solidFill>
                <a:latin typeface="Cambria" pitchFamily="18" charset="0"/>
              </a:rPr>
              <a:t>Other forms of business structures include Sole proprietorship, Hindu Undivided Family,  and Partnership firms. These structures do not come under the ambit of company law. </a:t>
            </a:r>
          </a:p>
        </p:txBody>
      </p:sp>
    </p:spTree>
    <p:extLst>
      <p:ext uri="{BB962C8B-B14F-4D97-AF65-F5344CB8AC3E}">
        <p14:creationId xmlns:p14="http://schemas.microsoft.com/office/powerpoint/2010/main" val="496814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1000" y="609600"/>
            <a:ext cx="8382000" cy="3046988"/>
          </a:xfrm>
          <a:prstGeom prst="rect">
            <a:avLst/>
          </a:prstGeom>
        </p:spPr>
        <p:txBody>
          <a:bodyPr wrap="square">
            <a:spAutoFit/>
          </a:bodyPr>
          <a:lstStyle/>
          <a:p>
            <a:pPr algn="just"/>
            <a:r>
              <a:rPr lang="en-US" sz="2400" dirty="0" err="1">
                <a:solidFill>
                  <a:srgbClr val="000000"/>
                </a:solidFill>
                <a:latin typeface="Cambria" panose="02040503050406030204" pitchFamily="18" charset="0"/>
                <a:ea typeface="Cambria" panose="02040503050406030204" pitchFamily="18" charset="0"/>
              </a:rPr>
              <a:t>Ajit</a:t>
            </a:r>
            <a:r>
              <a:rPr lang="en-US" sz="2400" dirty="0">
                <a:solidFill>
                  <a:srgbClr val="000000"/>
                </a:solidFill>
                <a:latin typeface="Cambria" panose="02040503050406030204" pitchFamily="18" charset="0"/>
                <a:ea typeface="Cambria" panose="02040503050406030204" pitchFamily="18" charset="0"/>
              </a:rPr>
              <a:t> is a director who has experience of 20 years on this basis Annapurna </a:t>
            </a:r>
            <a:r>
              <a:rPr lang="en-US" sz="2400" dirty="0" err="1">
                <a:solidFill>
                  <a:srgbClr val="000000"/>
                </a:solidFill>
                <a:latin typeface="Cambria" panose="02040503050406030204" pitchFamily="18" charset="0"/>
                <a:ea typeface="Cambria" panose="02040503050406030204" pitchFamily="18" charset="0"/>
              </a:rPr>
              <a:t>Pvt</a:t>
            </a:r>
            <a:r>
              <a:rPr lang="en-US" sz="2400" dirty="0">
                <a:solidFill>
                  <a:srgbClr val="000000"/>
                </a:solidFill>
                <a:latin typeface="Cambria" panose="02040503050406030204" pitchFamily="18" charset="0"/>
                <a:ea typeface="Cambria" panose="02040503050406030204" pitchFamily="18" charset="0"/>
              </a:rPr>
              <a:t> Ltd taken him as a director. Can the Annapurna </a:t>
            </a:r>
            <a:r>
              <a:rPr lang="en-US" sz="2400" dirty="0" err="1">
                <a:solidFill>
                  <a:srgbClr val="000000"/>
                </a:solidFill>
                <a:latin typeface="Cambria" panose="02040503050406030204" pitchFamily="18" charset="0"/>
                <a:ea typeface="Cambria" panose="02040503050406030204" pitchFamily="18" charset="0"/>
              </a:rPr>
              <a:t>Pvt</a:t>
            </a:r>
            <a:r>
              <a:rPr lang="en-US" sz="2400" dirty="0">
                <a:solidFill>
                  <a:srgbClr val="000000"/>
                </a:solidFill>
                <a:latin typeface="Cambria" panose="02040503050406030204" pitchFamily="18" charset="0"/>
                <a:ea typeface="Cambria" panose="02040503050406030204" pitchFamily="18" charset="0"/>
              </a:rPr>
              <a:t> Ltd say that the director </a:t>
            </a:r>
            <a:r>
              <a:rPr lang="en-US" sz="2400" dirty="0" err="1">
                <a:solidFill>
                  <a:srgbClr val="000000"/>
                </a:solidFill>
                <a:latin typeface="Cambria" panose="02040503050406030204" pitchFamily="18" charset="0"/>
                <a:ea typeface="Cambria" panose="02040503050406030204" pitchFamily="18" charset="0"/>
              </a:rPr>
              <a:t>Ajit</a:t>
            </a:r>
            <a:r>
              <a:rPr lang="en-US" sz="2400" dirty="0">
                <a:solidFill>
                  <a:srgbClr val="000000"/>
                </a:solidFill>
                <a:latin typeface="Cambria" panose="02040503050406030204" pitchFamily="18" charset="0"/>
                <a:ea typeface="Cambria" panose="02040503050406030204" pitchFamily="18" charset="0"/>
              </a:rPr>
              <a:t> experience is company’s experience:</a:t>
            </a:r>
          </a:p>
          <a:p>
            <a:br>
              <a:rPr lang="en-US" sz="2400" dirty="0">
                <a:latin typeface="Cambria" panose="02040503050406030204" pitchFamily="18" charset="0"/>
                <a:ea typeface="Cambria" panose="02040503050406030204" pitchFamily="18" charset="0"/>
              </a:rPr>
            </a:br>
            <a:r>
              <a:rPr lang="en-US" sz="2400" dirty="0">
                <a:solidFill>
                  <a:srgbClr val="000000"/>
                </a:solidFill>
                <a:latin typeface="Cambria" panose="02040503050406030204" pitchFamily="18" charset="0"/>
                <a:ea typeface="Cambria" panose="02040503050406030204" pitchFamily="18" charset="0"/>
              </a:rPr>
              <a:t>(a) Yes</a:t>
            </a:r>
            <a:br>
              <a:rPr lang="en-US" sz="2400" dirty="0">
                <a:latin typeface="Cambria" panose="02040503050406030204" pitchFamily="18" charset="0"/>
                <a:ea typeface="Cambria" panose="02040503050406030204" pitchFamily="18" charset="0"/>
              </a:rPr>
            </a:br>
            <a:r>
              <a:rPr lang="en-US" sz="2400" dirty="0">
                <a:solidFill>
                  <a:srgbClr val="000000"/>
                </a:solidFill>
                <a:latin typeface="Cambria" panose="02040503050406030204" pitchFamily="18" charset="0"/>
                <a:ea typeface="Cambria" panose="02040503050406030204" pitchFamily="18" charset="0"/>
              </a:rPr>
              <a:t>(b) No</a:t>
            </a:r>
            <a:br>
              <a:rPr lang="en-US" sz="2400" dirty="0">
                <a:latin typeface="Cambria" panose="02040503050406030204" pitchFamily="18" charset="0"/>
                <a:ea typeface="Cambria" panose="02040503050406030204" pitchFamily="18" charset="0"/>
              </a:rPr>
            </a:br>
            <a:r>
              <a:rPr lang="en-US" sz="2400" dirty="0">
                <a:solidFill>
                  <a:srgbClr val="000000"/>
                </a:solidFill>
                <a:latin typeface="Cambria" panose="02040503050406030204" pitchFamily="18" charset="0"/>
                <a:ea typeface="Cambria" panose="02040503050406030204" pitchFamily="18" charset="0"/>
              </a:rPr>
              <a:t>(c) Situation does not arise.</a:t>
            </a: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3734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763000" cy="1143000"/>
          </a:xfrm>
          <a:ln/>
        </p:spPr>
        <p:style>
          <a:lnRef idx="1">
            <a:schemeClr val="accent5"/>
          </a:lnRef>
          <a:fillRef idx="3">
            <a:schemeClr val="accent5"/>
          </a:fillRef>
          <a:effectRef idx="2">
            <a:schemeClr val="accent5"/>
          </a:effectRef>
          <a:fontRef idx="minor">
            <a:schemeClr val="lt1"/>
          </a:fontRef>
        </p:style>
        <p:txBody>
          <a:bodyPr bIns="91440" anchor="ctr" anchorCtr="0">
            <a:normAutofit fontScale="90000"/>
          </a:bodyPr>
          <a:lstStyle/>
          <a:p>
            <a:pPr algn="ctr"/>
            <a:r>
              <a:rPr lang="en-US" sz="4400" b="1" dirty="0">
                <a:solidFill>
                  <a:srgbClr val="FFFFFF"/>
                </a:solidFill>
                <a:latin typeface="+mn-lt"/>
                <a:ea typeface="+mn-ea"/>
                <a:cs typeface="+mn-cs"/>
              </a:rPr>
              <a:t>Documents required for consent to operate/renewal</a:t>
            </a:r>
          </a:p>
        </p:txBody>
      </p:sp>
      <p:sp>
        <p:nvSpPr>
          <p:cNvPr id="3" name="Content Placeholder 2"/>
          <p:cNvSpPr>
            <a:spLocks noGrp="1"/>
          </p:cNvSpPr>
          <p:nvPr>
            <p:ph sz="quarter" idx="1"/>
          </p:nvPr>
        </p:nvSpPr>
        <p:spPr>
          <a:xfrm>
            <a:off x="304800" y="1676400"/>
            <a:ext cx="8534400" cy="4572000"/>
          </a:xfrm>
        </p:spPr>
        <p:txBody>
          <a:bodyPr>
            <a:normAutofit fontScale="70000" lnSpcReduction="20000"/>
          </a:bodyPr>
          <a:lstStyle/>
          <a:p>
            <a:pPr lvl="0" algn="just"/>
            <a:r>
              <a:rPr lang="en-US" dirty="0">
                <a:latin typeface="Times New Roman" pitchFamily="18" charset="0"/>
                <a:cs typeface="Times New Roman" pitchFamily="18" charset="0"/>
              </a:rPr>
              <a:t>Detailed layout plant of different processes and point sources of effluent discharge/emissions and position of stack and documents including D.G. set capacity in KVA.</a:t>
            </a:r>
          </a:p>
          <a:p>
            <a:pPr lvl="0" algn="just"/>
            <a:r>
              <a:rPr lang="en-US" dirty="0">
                <a:latin typeface="Times New Roman" pitchFamily="18" charset="0"/>
                <a:cs typeface="Times New Roman" pitchFamily="18" charset="0"/>
              </a:rPr>
              <a:t>Process flow sheet.</a:t>
            </a:r>
          </a:p>
          <a:p>
            <a:pPr lvl="0" algn="just"/>
            <a:r>
              <a:rPr lang="en-US" dirty="0">
                <a:latin typeface="Times New Roman" pitchFamily="18" charset="0"/>
                <a:cs typeface="Times New Roman" pitchFamily="18" charset="0"/>
              </a:rPr>
              <a:t>Latest analysis report of effluent, fuel gases, solid waste &amp; hazardous wastes.</a:t>
            </a:r>
          </a:p>
          <a:p>
            <a:pPr lvl="0" algn="just"/>
            <a:r>
              <a:rPr lang="en-US" dirty="0">
                <a:latin typeface="Times New Roman" pitchFamily="18" charset="0"/>
                <a:cs typeface="Times New Roman" pitchFamily="18" charset="0"/>
              </a:rPr>
              <a:t>Details of Water Pollution Control/Air Pollution Control devices provided.</a:t>
            </a:r>
          </a:p>
          <a:p>
            <a:pPr lvl="0" algn="just"/>
            <a:r>
              <a:rPr lang="en-US" dirty="0">
                <a:latin typeface="Times New Roman" pitchFamily="18" charset="0"/>
                <a:cs typeface="Times New Roman" pitchFamily="18" charset="0"/>
              </a:rPr>
              <a:t>Ambient Air Quality Report (if available)</a:t>
            </a:r>
          </a:p>
          <a:p>
            <a:pPr lvl="0" algn="just"/>
            <a:r>
              <a:rPr lang="en-US" dirty="0">
                <a:latin typeface="Times New Roman" pitchFamily="18" charset="0"/>
                <a:cs typeface="Times New Roman" pitchFamily="18" charset="0"/>
              </a:rPr>
              <a:t>SSI Certificate/NOC from Directorate of Industries of state Government.</a:t>
            </a:r>
          </a:p>
          <a:p>
            <a:pPr algn="just"/>
            <a:r>
              <a:rPr lang="en-US" dirty="0">
                <a:latin typeface="Times New Roman" pitchFamily="18" charset="0"/>
                <a:cs typeface="Times New Roman" pitchFamily="18" charset="0"/>
              </a:rPr>
              <a:t>D.G.T.D. Registration </a:t>
            </a:r>
            <a:r>
              <a:rPr lang="en-IN" dirty="0">
                <a:latin typeface="Times New Roman" pitchFamily="18" charset="0"/>
                <a:cs typeface="Times New Roman" pitchFamily="18" charset="0"/>
              </a:rPr>
              <a:t>(Director General of Trade and Development) (if applicable)</a:t>
            </a:r>
            <a:endParaRPr lang="en-US" dirty="0">
              <a:latin typeface="Times New Roman" pitchFamily="18" charset="0"/>
              <a:cs typeface="Times New Roman" pitchFamily="18" charset="0"/>
            </a:endParaRPr>
          </a:p>
          <a:p>
            <a:pPr lvl="0" algn="just"/>
            <a:r>
              <a:rPr lang="en-US" dirty="0">
                <a:latin typeface="Times New Roman" pitchFamily="18" charset="0"/>
                <a:cs typeface="Times New Roman" pitchFamily="18" charset="0"/>
              </a:rPr>
              <a:t>Details of chemical reactions with mass balance.</a:t>
            </a:r>
          </a:p>
          <a:p>
            <a:pPr lvl="0" algn="just"/>
            <a:r>
              <a:rPr lang="en-US" dirty="0">
                <a:latin typeface="Times New Roman" pitchFamily="18" charset="0"/>
                <a:cs typeface="Times New Roman" pitchFamily="18" charset="0"/>
              </a:rPr>
              <a:t>Consent fees in the form of D.D. drawn on </a:t>
            </a:r>
            <a:r>
              <a:rPr lang="en-US" dirty="0" err="1">
                <a:latin typeface="Times New Roman" pitchFamily="18" charset="0"/>
                <a:cs typeface="Times New Roman" pitchFamily="18" charset="0"/>
              </a:rPr>
              <a:t>favour</a:t>
            </a:r>
            <a:r>
              <a:rPr lang="en-US" dirty="0">
                <a:latin typeface="Times New Roman" pitchFamily="18" charset="0"/>
                <a:cs typeface="Times New Roman" pitchFamily="18" charset="0"/>
              </a:rPr>
              <a:t> of MPCB.</a:t>
            </a:r>
          </a:p>
          <a:p>
            <a:pPr lvl="0" algn="just"/>
            <a:r>
              <a:rPr lang="en-US" dirty="0">
                <a:latin typeface="Times New Roman" pitchFamily="18" charset="0"/>
                <a:cs typeface="Times New Roman" pitchFamily="18" charset="0"/>
              </a:rPr>
              <a:t>Xerox copy of previous consent (for renewal only).</a:t>
            </a:r>
          </a:p>
          <a:p>
            <a:pPr lvl="0" algn="just"/>
            <a:r>
              <a:rPr lang="en-US" dirty="0">
                <a:latin typeface="Times New Roman" pitchFamily="18" charset="0"/>
                <a:cs typeface="Times New Roman" pitchFamily="18" charset="0"/>
              </a:rPr>
              <a:t>Xerox copy of Environmental Clearance of state Government or Government of India in case of 1st consent to operate in case of industries/process requiring environmental clearance.)</a:t>
            </a:r>
          </a:p>
        </p:txBody>
      </p:sp>
    </p:spTree>
    <p:extLst>
      <p:ext uri="{BB962C8B-B14F-4D97-AF65-F5344CB8AC3E}">
        <p14:creationId xmlns:p14="http://schemas.microsoft.com/office/powerpoint/2010/main" val="1977203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808038"/>
          </a:xfrm>
          <a:ln/>
        </p:spPr>
        <p:style>
          <a:lnRef idx="1">
            <a:schemeClr val="accent5"/>
          </a:lnRef>
          <a:fillRef idx="3">
            <a:schemeClr val="accent5"/>
          </a:fillRef>
          <a:effectRef idx="2">
            <a:schemeClr val="accent5"/>
          </a:effectRef>
          <a:fontRef idx="minor">
            <a:schemeClr val="lt1"/>
          </a:fontRef>
        </p:style>
        <p:txBody>
          <a:bodyPr bIns="91440" anchor="ctr" anchorCtr="0">
            <a:normAutofit/>
          </a:bodyPr>
          <a:lstStyle/>
          <a:p>
            <a:pPr algn="ctr"/>
            <a:r>
              <a:rPr lang="en-US" b="1" dirty="0">
                <a:solidFill>
                  <a:srgbClr val="FFFFFF"/>
                </a:solidFill>
                <a:latin typeface="+mn-lt"/>
                <a:ea typeface="+mn-ea"/>
                <a:cs typeface="+mn-cs"/>
              </a:rPr>
              <a:t>Factory License</a:t>
            </a:r>
          </a:p>
        </p:txBody>
      </p:sp>
      <p:sp>
        <p:nvSpPr>
          <p:cNvPr id="3" name="Content Placeholder 2"/>
          <p:cNvSpPr>
            <a:spLocks noGrp="1"/>
          </p:cNvSpPr>
          <p:nvPr>
            <p:ph sz="quarter" idx="1"/>
          </p:nvPr>
        </p:nvSpPr>
        <p:spPr>
          <a:xfrm>
            <a:off x="304800" y="1447800"/>
            <a:ext cx="8458200" cy="3505200"/>
          </a:xfrm>
        </p:spPr>
        <p:txBody>
          <a:bodyPr/>
          <a:lstStyle/>
          <a:p>
            <a:pPr algn="just"/>
            <a:r>
              <a:rPr lang="en-US" dirty="0"/>
              <a:t>The factory owners are required to notify and also register their premises with the local governing authority before the beginning of operations. </a:t>
            </a:r>
          </a:p>
          <a:p>
            <a:pPr algn="just"/>
            <a:endParaRPr lang="en-US" dirty="0"/>
          </a:p>
          <a:p>
            <a:pPr algn="just"/>
            <a:r>
              <a:rPr lang="en-US" dirty="0"/>
              <a:t>This helps in facilitating the risk management at workplace and the total implementation of Safety and Health Management Systems in factory premises. </a:t>
            </a:r>
          </a:p>
        </p:txBody>
      </p:sp>
    </p:spTree>
    <p:extLst>
      <p:ext uri="{BB962C8B-B14F-4D97-AF65-F5344CB8AC3E}">
        <p14:creationId xmlns:p14="http://schemas.microsoft.com/office/powerpoint/2010/main" val="3122119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82562"/>
            <a:ext cx="7772400" cy="655638"/>
          </a:xfrm>
          <a:ln/>
        </p:spPr>
        <p:style>
          <a:lnRef idx="1">
            <a:schemeClr val="accent5"/>
          </a:lnRef>
          <a:fillRef idx="3">
            <a:schemeClr val="accent5"/>
          </a:fillRef>
          <a:effectRef idx="2">
            <a:schemeClr val="accent5"/>
          </a:effectRef>
          <a:fontRef idx="minor">
            <a:schemeClr val="lt1"/>
          </a:fontRef>
        </p:style>
        <p:txBody>
          <a:bodyPr bIns="91440" anchor="ctr" anchorCtr="0">
            <a:noAutofit/>
          </a:bodyPr>
          <a:lstStyle/>
          <a:p>
            <a:pPr algn="ctr"/>
            <a:r>
              <a:rPr lang="en-US" sz="4400" b="1" dirty="0">
                <a:solidFill>
                  <a:srgbClr val="FFFFFF"/>
                </a:solidFill>
                <a:latin typeface="+mn-lt"/>
                <a:ea typeface="+mn-ea"/>
                <a:cs typeface="+mn-cs"/>
              </a:rPr>
              <a:t>Documents Required</a:t>
            </a:r>
          </a:p>
        </p:txBody>
      </p:sp>
      <p:sp>
        <p:nvSpPr>
          <p:cNvPr id="3" name="Content Placeholder 2"/>
          <p:cNvSpPr>
            <a:spLocks noGrp="1"/>
          </p:cNvSpPr>
          <p:nvPr>
            <p:ph sz="quarter" idx="1"/>
          </p:nvPr>
        </p:nvSpPr>
        <p:spPr>
          <a:xfrm>
            <a:off x="533400" y="990600"/>
            <a:ext cx="8077200" cy="5486400"/>
          </a:xfrm>
        </p:spPr>
        <p:txBody>
          <a:bodyPr>
            <a:noAutofit/>
          </a:bodyPr>
          <a:lstStyle/>
          <a:p>
            <a:pPr lvl="0"/>
            <a:r>
              <a:rPr lang="en-US" sz="1550" dirty="0">
                <a:latin typeface="Times New Roman" pitchFamily="18" charset="0"/>
                <a:cs typeface="Times New Roman" pitchFamily="18" charset="0"/>
              </a:rPr>
              <a:t>Application Form For the Consent.</a:t>
            </a:r>
          </a:p>
          <a:p>
            <a:pPr lvl="0"/>
            <a:r>
              <a:rPr lang="en-US" sz="1550" dirty="0">
                <a:latin typeface="Times New Roman" pitchFamily="18" charset="0"/>
                <a:cs typeface="Times New Roman" pitchFamily="18" charset="0"/>
              </a:rPr>
              <a:t>DD For the statuary Fees Amounted.</a:t>
            </a:r>
          </a:p>
          <a:p>
            <a:pPr lvl="0"/>
            <a:r>
              <a:rPr lang="en-US" sz="1550" dirty="0">
                <a:latin typeface="Times New Roman" pitchFamily="18" charset="0"/>
                <a:cs typeface="Times New Roman" pitchFamily="18" charset="0"/>
              </a:rPr>
              <a:t>Lease Agreement copy with owner Or 7/12 Copy.</a:t>
            </a:r>
          </a:p>
          <a:p>
            <a:pPr lvl="0"/>
            <a:r>
              <a:rPr lang="en-US" sz="1550" dirty="0" err="1">
                <a:latin typeface="Times New Roman" pitchFamily="18" charset="0"/>
                <a:cs typeface="Times New Roman" pitchFamily="18" charset="0"/>
              </a:rPr>
              <a:t>Grampanchayat</a:t>
            </a:r>
            <a:r>
              <a:rPr lang="en-US" sz="1550" dirty="0">
                <a:latin typeface="Times New Roman" pitchFamily="18" charset="0"/>
                <a:cs typeface="Times New Roman" pitchFamily="18" charset="0"/>
              </a:rPr>
              <a:t> NOC copy in name of Company.</a:t>
            </a:r>
          </a:p>
          <a:p>
            <a:pPr lvl="0"/>
            <a:r>
              <a:rPr lang="en-US" sz="1550" dirty="0">
                <a:latin typeface="Times New Roman" pitchFamily="18" charset="0"/>
                <a:cs typeface="Times New Roman" pitchFamily="18" charset="0"/>
              </a:rPr>
              <a:t>Final drawing copy of factory and layout copy.</a:t>
            </a:r>
          </a:p>
          <a:p>
            <a:pPr lvl="0"/>
            <a:r>
              <a:rPr lang="en-US" sz="1550" dirty="0">
                <a:latin typeface="Times New Roman" pitchFamily="18" charset="0"/>
                <a:cs typeface="Times New Roman" pitchFamily="18" charset="0"/>
              </a:rPr>
              <a:t>Declaration for the investment and Project profile by Chartered accountant.</a:t>
            </a:r>
          </a:p>
          <a:p>
            <a:pPr lvl="0"/>
            <a:r>
              <a:rPr lang="en-US" sz="1550" dirty="0">
                <a:latin typeface="Times New Roman" pitchFamily="18" charset="0"/>
                <a:cs typeface="Times New Roman" pitchFamily="18" charset="0"/>
              </a:rPr>
              <a:t>Water Budget means input water, uses, applications, losses, recycled, Effluent.</a:t>
            </a:r>
          </a:p>
          <a:p>
            <a:pPr lvl="0"/>
            <a:r>
              <a:rPr lang="en-US" sz="1550" dirty="0">
                <a:latin typeface="Times New Roman" pitchFamily="18" charset="0"/>
                <a:cs typeface="Times New Roman" pitchFamily="18" charset="0"/>
              </a:rPr>
              <a:t>Manufacturing process of each product with flow diagram.</a:t>
            </a:r>
          </a:p>
          <a:p>
            <a:pPr lvl="0"/>
            <a:r>
              <a:rPr lang="en-US" sz="1550" dirty="0">
                <a:latin typeface="Times New Roman" pitchFamily="18" charset="0"/>
                <a:cs typeface="Times New Roman" pitchFamily="18" charset="0"/>
              </a:rPr>
              <a:t>SSI Registration copy Or IEM Registration. Copy.</a:t>
            </a:r>
          </a:p>
          <a:p>
            <a:pPr lvl="0"/>
            <a:r>
              <a:rPr lang="en-US" sz="1550" dirty="0">
                <a:latin typeface="Times New Roman" pitchFamily="18" charset="0"/>
                <a:cs typeface="Times New Roman" pitchFamily="18" charset="0"/>
              </a:rPr>
              <a:t>Process flow diagram.</a:t>
            </a:r>
          </a:p>
          <a:p>
            <a:pPr lvl="0"/>
            <a:r>
              <a:rPr lang="en-US" sz="1550" dirty="0">
                <a:latin typeface="Times New Roman" pitchFamily="18" charset="0"/>
                <a:cs typeface="Times New Roman" pitchFamily="18" charset="0"/>
              </a:rPr>
              <a:t>M.O.A. Copy.</a:t>
            </a:r>
          </a:p>
          <a:p>
            <a:pPr lvl="0"/>
            <a:r>
              <a:rPr lang="en-US" sz="1550" dirty="0">
                <a:latin typeface="Times New Roman" pitchFamily="18" charset="0"/>
                <a:cs typeface="Times New Roman" pitchFamily="18" charset="0"/>
              </a:rPr>
              <a:t>List of Raw Material With monthly or annual consumption.</a:t>
            </a:r>
          </a:p>
          <a:p>
            <a:pPr lvl="0"/>
            <a:r>
              <a:rPr lang="en-US" sz="1550" dirty="0">
                <a:latin typeface="Times New Roman" pitchFamily="18" charset="0"/>
                <a:cs typeface="Times New Roman" pitchFamily="18" charset="0"/>
              </a:rPr>
              <a:t>List of manufacturing Products with monthly or annul consumption.</a:t>
            </a:r>
          </a:p>
          <a:p>
            <a:pPr lvl="0"/>
            <a:r>
              <a:rPr lang="en-US" sz="1550" dirty="0">
                <a:latin typeface="Times New Roman" pitchFamily="18" charset="0"/>
                <a:cs typeface="Times New Roman" pitchFamily="18" charset="0"/>
              </a:rPr>
              <a:t>Details of the Generators or boilers.</a:t>
            </a:r>
          </a:p>
          <a:p>
            <a:pPr lvl="0"/>
            <a:r>
              <a:rPr lang="en-US" sz="1550" dirty="0">
                <a:latin typeface="Times New Roman" pitchFamily="18" charset="0"/>
                <a:cs typeface="Times New Roman" pitchFamily="18" charset="0"/>
              </a:rPr>
              <a:t>Details of the Stack and the chimney.</a:t>
            </a:r>
          </a:p>
          <a:p>
            <a:pPr lvl="0"/>
            <a:r>
              <a:rPr lang="en-US" sz="1550" dirty="0">
                <a:latin typeface="Times New Roman" pitchFamily="18" charset="0"/>
                <a:cs typeface="Times New Roman" pitchFamily="18" charset="0"/>
              </a:rPr>
              <a:t>Details of hazardous and non hazardous waste, treatment and disposal.</a:t>
            </a:r>
          </a:p>
          <a:p>
            <a:r>
              <a:rPr lang="en-US" sz="1550" dirty="0">
                <a:latin typeface="Times New Roman" pitchFamily="18" charset="0"/>
                <a:cs typeface="Times New Roman" pitchFamily="18" charset="0"/>
              </a:rPr>
              <a:t>ETP/STP scheme, process and diagram.</a:t>
            </a:r>
          </a:p>
        </p:txBody>
      </p:sp>
    </p:spTree>
    <p:extLst>
      <p:ext uri="{BB962C8B-B14F-4D97-AF65-F5344CB8AC3E}">
        <p14:creationId xmlns:p14="http://schemas.microsoft.com/office/powerpoint/2010/main" val="585154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60DF7-D39A-4301-956A-ACC25BD3B5B7}"/>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9682D198-12AA-4B63-A42B-B9407A56B6F4}"/>
              </a:ext>
            </a:extLst>
          </p:cNvPr>
          <p:cNvPicPr>
            <a:picLocks noGrp="1" noChangeAspect="1"/>
          </p:cNvPicPr>
          <p:nvPr>
            <p:ph sz="quarter" idx="1"/>
          </p:nvPr>
        </p:nvPicPr>
        <p:blipFill>
          <a:blip r:embed="rId2"/>
          <a:stretch>
            <a:fillRect/>
          </a:stretch>
        </p:blipFill>
        <p:spPr>
          <a:xfrm>
            <a:off x="76200" y="-76200"/>
            <a:ext cx="9067800" cy="7086600"/>
          </a:xfrm>
          <a:prstGeom prst="rect">
            <a:avLst/>
          </a:prstGeom>
        </p:spPr>
      </p:pic>
    </p:spTree>
    <p:extLst>
      <p:ext uri="{BB962C8B-B14F-4D97-AF65-F5344CB8AC3E}">
        <p14:creationId xmlns:p14="http://schemas.microsoft.com/office/powerpoint/2010/main" val="2666444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295400"/>
            <a:ext cx="7772400" cy="4724400"/>
          </a:xfrm>
        </p:spPr>
        <p:txBody>
          <a:bodyPr/>
          <a:lstStyle/>
          <a:p>
            <a:r>
              <a:rPr lang="en-US" b="1" dirty="0"/>
              <a:t>Top 10 Private Limited Companies in India</a:t>
            </a:r>
            <a:endParaRPr lang="en-US" dirty="0"/>
          </a:p>
          <a:p>
            <a:r>
              <a:rPr lang="en-US" dirty="0" err="1"/>
              <a:t>Bharti</a:t>
            </a:r>
            <a:r>
              <a:rPr lang="en-US" dirty="0"/>
              <a:t> </a:t>
            </a:r>
            <a:r>
              <a:rPr lang="en-US" dirty="0" err="1"/>
              <a:t>Infratel</a:t>
            </a:r>
            <a:r>
              <a:rPr lang="en-US" dirty="0"/>
              <a:t> </a:t>
            </a:r>
            <a:r>
              <a:rPr lang="en-US" b="1" dirty="0"/>
              <a:t>Ltd</a:t>
            </a:r>
            <a:r>
              <a:rPr lang="en-US" dirty="0"/>
              <a:t>.</a:t>
            </a:r>
          </a:p>
          <a:p>
            <a:r>
              <a:rPr lang="en-US" dirty="0"/>
              <a:t>HDFC Bank </a:t>
            </a:r>
            <a:r>
              <a:rPr lang="en-US" b="1" dirty="0"/>
              <a:t>Ltd</a:t>
            </a:r>
            <a:r>
              <a:rPr lang="en-US" dirty="0"/>
              <a:t>.</a:t>
            </a:r>
          </a:p>
          <a:p>
            <a:r>
              <a:rPr lang="en-US" dirty="0"/>
              <a:t>ICICI Bank </a:t>
            </a:r>
            <a:r>
              <a:rPr lang="en-US" b="1" dirty="0"/>
              <a:t>Ltd</a:t>
            </a:r>
            <a:r>
              <a:rPr lang="en-US" dirty="0"/>
              <a:t>.</a:t>
            </a:r>
          </a:p>
          <a:p>
            <a:r>
              <a:rPr lang="en-US" dirty="0"/>
              <a:t>Infosys </a:t>
            </a:r>
            <a:r>
              <a:rPr lang="en-US" b="1" dirty="0"/>
              <a:t>Ltd</a:t>
            </a:r>
            <a:r>
              <a:rPr lang="en-US" dirty="0"/>
              <a:t>.</a:t>
            </a:r>
          </a:p>
          <a:p>
            <a:r>
              <a:rPr lang="en-US" dirty="0"/>
              <a:t>Hindustan Unilever </a:t>
            </a:r>
            <a:r>
              <a:rPr lang="en-US" b="1" dirty="0"/>
              <a:t>Ltd</a:t>
            </a:r>
            <a:r>
              <a:rPr lang="en-US" dirty="0"/>
              <a:t>.</a:t>
            </a:r>
          </a:p>
          <a:p>
            <a:r>
              <a:rPr lang="en-US" dirty="0"/>
              <a:t>ITC </a:t>
            </a:r>
            <a:r>
              <a:rPr lang="en-US" b="1" dirty="0"/>
              <a:t>Ltd</a:t>
            </a:r>
            <a:r>
              <a:rPr lang="en-US" dirty="0"/>
              <a:t>.</a:t>
            </a:r>
          </a:p>
          <a:p>
            <a:r>
              <a:rPr lang="en-US" dirty="0"/>
              <a:t>Larsen &amp; Toubro </a:t>
            </a:r>
            <a:r>
              <a:rPr lang="en-US" b="1" dirty="0"/>
              <a:t>Ltd</a:t>
            </a:r>
            <a:r>
              <a:rPr lang="en-US" dirty="0"/>
              <a:t>.</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685800"/>
            <a:ext cx="8534400" cy="3108543"/>
          </a:xfrm>
          <a:prstGeom prst="rect">
            <a:avLst/>
          </a:prstGeom>
        </p:spPr>
        <p:txBody>
          <a:bodyPr wrap="square">
            <a:spAutoFit/>
          </a:bodyPr>
          <a:lstStyle/>
          <a:p>
            <a:r>
              <a:rPr lang="en-US" sz="2800" dirty="0">
                <a:solidFill>
                  <a:srgbClr val="000000"/>
                </a:solidFill>
                <a:latin typeface="Cambria" panose="02040503050406030204" pitchFamily="18" charset="0"/>
                <a:ea typeface="Cambria" panose="02040503050406030204" pitchFamily="18" charset="0"/>
              </a:rPr>
              <a:t>Age limit of Directors in case of private company is ___________ years.</a:t>
            </a:r>
            <a:br>
              <a:rPr lang="en-US" sz="2800" dirty="0">
                <a:latin typeface="Cambria" panose="02040503050406030204" pitchFamily="18" charset="0"/>
                <a:ea typeface="Cambria" panose="02040503050406030204" pitchFamily="18" charset="0"/>
              </a:rPr>
            </a:br>
            <a:endParaRPr lang="en-US" sz="2800" dirty="0">
              <a:latin typeface="Cambria" panose="02040503050406030204" pitchFamily="18" charset="0"/>
              <a:ea typeface="Cambria" panose="02040503050406030204" pitchFamily="18" charset="0"/>
            </a:endParaRPr>
          </a:p>
          <a:p>
            <a:r>
              <a:rPr lang="en-US" sz="2800" dirty="0">
                <a:solidFill>
                  <a:srgbClr val="000000"/>
                </a:solidFill>
                <a:latin typeface="Cambria" panose="02040503050406030204" pitchFamily="18" charset="0"/>
                <a:ea typeface="Cambria" panose="02040503050406030204" pitchFamily="18" charset="0"/>
              </a:rPr>
              <a:t>(a) 65</a:t>
            </a:r>
            <a:br>
              <a:rPr lang="en-US" sz="2800" dirty="0">
                <a:latin typeface="Cambria" panose="02040503050406030204" pitchFamily="18" charset="0"/>
                <a:ea typeface="Cambria" panose="02040503050406030204" pitchFamily="18" charset="0"/>
              </a:rPr>
            </a:br>
            <a:r>
              <a:rPr lang="en-US" sz="2800" dirty="0">
                <a:solidFill>
                  <a:srgbClr val="000000"/>
                </a:solidFill>
                <a:latin typeface="Cambria" panose="02040503050406030204" pitchFamily="18" charset="0"/>
                <a:ea typeface="Cambria" panose="02040503050406030204" pitchFamily="18" charset="0"/>
              </a:rPr>
              <a:t>(b) 70</a:t>
            </a:r>
            <a:br>
              <a:rPr lang="en-US" sz="2800" dirty="0">
                <a:latin typeface="Cambria" panose="02040503050406030204" pitchFamily="18" charset="0"/>
                <a:ea typeface="Cambria" panose="02040503050406030204" pitchFamily="18" charset="0"/>
              </a:rPr>
            </a:br>
            <a:r>
              <a:rPr lang="en-US" sz="2800" dirty="0">
                <a:solidFill>
                  <a:srgbClr val="000000"/>
                </a:solidFill>
                <a:latin typeface="Cambria" panose="02040503050406030204" pitchFamily="18" charset="0"/>
                <a:ea typeface="Cambria" panose="02040503050406030204" pitchFamily="18" charset="0"/>
              </a:rPr>
              <a:t>(c) 75</a:t>
            </a:r>
            <a:br>
              <a:rPr lang="en-US" sz="2800" dirty="0">
                <a:latin typeface="Cambria" panose="02040503050406030204" pitchFamily="18" charset="0"/>
                <a:ea typeface="Cambria" panose="02040503050406030204" pitchFamily="18" charset="0"/>
              </a:rPr>
            </a:br>
            <a:r>
              <a:rPr lang="en-US" sz="2800" dirty="0">
                <a:solidFill>
                  <a:srgbClr val="000000"/>
                </a:solidFill>
                <a:latin typeface="Cambria" panose="02040503050406030204" pitchFamily="18" charset="0"/>
                <a:ea typeface="Cambria" panose="02040503050406030204" pitchFamily="18" charset="0"/>
              </a:rPr>
              <a:t>(d) No limit</a:t>
            </a:r>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475501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EAA7D-459F-4A36-A057-C17D56398F5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C31C765-FC63-46D6-BCC3-2EE38FE88823}"/>
              </a:ext>
            </a:extLst>
          </p:cNvPr>
          <p:cNvSpPr>
            <a:spLocks noGrp="1"/>
          </p:cNvSpPr>
          <p:nvPr>
            <p:ph sz="quarter" idx="1"/>
          </p:nvPr>
        </p:nvSpPr>
        <p:spPr/>
        <p:txBody>
          <a:bodyPr/>
          <a:lstStyle/>
          <a:p>
            <a:r>
              <a:rPr lang="en-US" dirty="0"/>
              <a:t>What is the tenure of director of Central Bureau of Investigation?</a:t>
            </a:r>
          </a:p>
          <a:p>
            <a:r>
              <a:rPr lang="en-US" dirty="0"/>
              <a:t>(a) 5 years</a:t>
            </a:r>
          </a:p>
          <a:p>
            <a:r>
              <a:rPr lang="en-US" dirty="0"/>
              <a:t>(b) 4 years</a:t>
            </a:r>
          </a:p>
          <a:p>
            <a:r>
              <a:rPr lang="en-US" dirty="0"/>
              <a:t>(c) 3 years</a:t>
            </a:r>
          </a:p>
          <a:p>
            <a:r>
              <a:rPr lang="en-US" dirty="0"/>
              <a:t>(d) 2 years</a:t>
            </a:r>
          </a:p>
          <a:p>
            <a:endParaRPr lang="en-US" dirty="0"/>
          </a:p>
        </p:txBody>
      </p:sp>
    </p:spTree>
    <p:extLst>
      <p:ext uri="{BB962C8B-B14F-4D97-AF65-F5344CB8AC3E}">
        <p14:creationId xmlns:p14="http://schemas.microsoft.com/office/powerpoint/2010/main" val="4145956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2A02A-7F8E-4CFA-8E41-B3E196543FC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D42470-A350-4F9B-B9D7-BCA66D631D53}"/>
              </a:ext>
            </a:extLst>
          </p:cNvPr>
          <p:cNvSpPr>
            <a:spLocks noGrp="1"/>
          </p:cNvSpPr>
          <p:nvPr>
            <p:ph sz="quarter" idx="1"/>
          </p:nvPr>
        </p:nvSpPr>
        <p:spPr/>
        <p:txBody>
          <a:bodyPr/>
          <a:lstStyle/>
          <a:p>
            <a:r>
              <a:rPr lang="en-US" dirty="0"/>
              <a:t>Answer: b</a:t>
            </a:r>
          </a:p>
        </p:txBody>
      </p:sp>
    </p:spTree>
    <p:extLst>
      <p:ext uri="{BB962C8B-B14F-4D97-AF65-F5344CB8AC3E}">
        <p14:creationId xmlns:p14="http://schemas.microsoft.com/office/powerpoint/2010/main" val="169117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A561B-8F28-45C7-8E9C-5F9C440D8B1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68A2818-463A-48D8-B21D-B7DD713B3B69}"/>
              </a:ext>
            </a:extLst>
          </p:cNvPr>
          <p:cNvSpPr>
            <a:spLocks noGrp="1"/>
          </p:cNvSpPr>
          <p:nvPr>
            <p:ph sz="quarter" idx="1"/>
          </p:nvPr>
        </p:nvSpPr>
        <p:spPr/>
        <p:txBody>
          <a:bodyPr/>
          <a:lstStyle/>
          <a:p>
            <a:r>
              <a:rPr lang="en-US" dirty="0"/>
              <a:t>Which of the following branch does not belong to the CBI?</a:t>
            </a:r>
          </a:p>
          <a:p>
            <a:r>
              <a:rPr lang="en-US" dirty="0"/>
              <a:t>(a) Anti Corruption Branch</a:t>
            </a:r>
          </a:p>
          <a:p>
            <a:r>
              <a:rPr lang="en-US" dirty="0"/>
              <a:t>(b) Economic Offense Branch</a:t>
            </a:r>
          </a:p>
          <a:p>
            <a:r>
              <a:rPr lang="en-US" dirty="0"/>
              <a:t>(c) Forensic Science</a:t>
            </a:r>
          </a:p>
          <a:p>
            <a:r>
              <a:rPr lang="en-US" dirty="0"/>
              <a:t>(d) Meteorology Branch</a:t>
            </a:r>
          </a:p>
          <a:p>
            <a:endParaRPr lang="en-US" dirty="0"/>
          </a:p>
        </p:txBody>
      </p:sp>
    </p:spTree>
    <p:extLst>
      <p:ext uri="{BB962C8B-B14F-4D97-AF65-F5344CB8AC3E}">
        <p14:creationId xmlns:p14="http://schemas.microsoft.com/office/powerpoint/2010/main" val="2227737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458200" cy="884238"/>
          </a:xfrm>
          <a:ln/>
        </p:spPr>
        <p:style>
          <a:lnRef idx="1">
            <a:schemeClr val="accent5"/>
          </a:lnRef>
          <a:fillRef idx="3">
            <a:schemeClr val="accent5"/>
          </a:fillRef>
          <a:effectRef idx="2">
            <a:schemeClr val="accent5"/>
          </a:effectRef>
          <a:fontRef idx="minor">
            <a:schemeClr val="lt1"/>
          </a:fontRef>
        </p:style>
        <p:txBody>
          <a:bodyPr bIns="91440" anchor="ctr" anchorCtr="0">
            <a:normAutofit fontScale="90000"/>
          </a:bodyPr>
          <a:lstStyle/>
          <a:p>
            <a:pPr algn="ctr"/>
            <a:r>
              <a:rPr lang="en-IN" sz="3600" b="1" dirty="0">
                <a:solidFill>
                  <a:srgbClr val="FFFFFF"/>
                </a:solidFill>
                <a:latin typeface="+mn-lt"/>
                <a:ea typeface="+mn-ea"/>
                <a:cs typeface="+mn-cs"/>
              </a:rPr>
              <a:t>How to choose a business structure while applying for company registration in India?</a:t>
            </a:r>
          </a:p>
        </p:txBody>
      </p:sp>
      <p:sp>
        <p:nvSpPr>
          <p:cNvPr id="5" name="Rectangle 4"/>
          <p:cNvSpPr/>
          <p:nvPr/>
        </p:nvSpPr>
        <p:spPr>
          <a:xfrm>
            <a:off x="685800" y="1905000"/>
            <a:ext cx="235962" cy="369332"/>
          </a:xfrm>
          <a:prstGeom prst="rect">
            <a:avLst/>
          </a:prstGeom>
        </p:spPr>
        <p:txBody>
          <a:bodyPr wrap="none">
            <a:spAutoFit/>
          </a:bodyPr>
          <a:lstStyle/>
          <a:p>
            <a:r>
              <a:rPr lang="en-IN" dirty="0"/>
              <a:t> </a:t>
            </a:r>
          </a:p>
        </p:txBody>
      </p:sp>
      <p:sp>
        <p:nvSpPr>
          <p:cNvPr id="7" name="Rectangle 6"/>
          <p:cNvSpPr/>
          <p:nvPr/>
        </p:nvSpPr>
        <p:spPr>
          <a:xfrm>
            <a:off x="457200" y="1371600"/>
            <a:ext cx="8382000" cy="3416320"/>
          </a:xfrm>
          <a:prstGeom prst="rect">
            <a:avLst/>
          </a:prstGeom>
        </p:spPr>
        <p:txBody>
          <a:bodyPr wrap="square">
            <a:spAutoFit/>
          </a:bodyPr>
          <a:lstStyle/>
          <a:p>
            <a:r>
              <a:rPr lang="en-IN" sz="2400" b="1" i="1" dirty="0">
                <a:solidFill>
                  <a:srgbClr val="002060"/>
                </a:solidFill>
              </a:rPr>
              <a:t>Every entrepreneur must ask himself before he/she finally decide upon a business structure.</a:t>
            </a:r>
          </a:p>
          <a:p>
            <a:endParaRPr lang="en-IN" sz="2400" dirty="0">
              <a:solidFill>
                <a:srgbClr val="FF0000"/>
              </a:solidFill>
            </a:endParaRPr>
          </a:p>
          <a:p>
            <a:pPr marL="514350" indent="-514350">
              <a:buAutoNum type="romanLcPeriod"/>
            </a:pPr>
            <a:r>
              <a:rPr lang="en-IN" sz="2400" b="1" dirty="0"/>
              <a:t>How many owners/partners will the business have?</a:t>
            </a:r>
          </a:p>
          <a:p>
            <a:pPr marL="514350" indent="-514350">
              <a:buAutoNum type="romanLcPeriod"/>
            </a:pPr>
            <a:r>
              <a:rPr lang="en-IN" sz="2400" b="1" dirty="0"/>
              <a:t>Should the initial investment determine the choice of business structure?</a:t>
            </a:r>
          </a:p>
          <a:p>
            <a:pPr marL="514350" indent="-514350">
              <a:buAutoNum type="romanLcPeriod"/>
            </a:pPr>
            <a:r>
              <a:rPr lang="en-IN" sz="2400" b="1" dirty="0"/>
              <a:t>Willingness to bear the entire liability of the business</a:t>
            </a:r>
          </a:p>
          <a:p>
            <a:pPr marL="514350" indent="-514350">
              <a:buAutoNum type="romanLcPeriod"/>
            </a:pPr>
            <a:r>
              <a:rPr lang="en-IN" sz="2400" b="1" dirty="0"/>
              <a:t>Income Tax Rates Applicable to businesses</a:t>
            </a:r>
          </a:p>
          <a:p>
            <a:pPr marL="514350" indent="-514350">
              <a:buAutoNum type="romanLcPeriod"/>
            </a:pPr>
            <a:r>
              <a:rPr lang="en-IN" sz="2400" b="1" dirty="0"/>
              <a:t>Plans of getting money from investors</a:t>
            </a:r>
            <a:endParaRPr lang="en-IN" sz="2400" dirty="0">
              <a:solidFill>
                <a:srgbClr val="002060"/>
              </a:solidFill>
            </a:endParaRPr>
          </a:p>
        </p:txBody>
      </p:sp>
    </p:spTree>
    <p:extLst>
      <p:ext uri="{BB962C8B-B14F-4D97-AF65-F5344CB8AC3E}">
        <p14:creationId xmlns:p14="http://schemas.microsoft.com/office/powerpoint/2010/main" val="496814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E5A3-D8E1-4843-88B9-E8451686DCE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B4E9FF4-FDB5-41D0-A6ED-1CC392974993}"/>
              </a:ext>
            </a:extLst>
          </p:cNvPr>
          <p:cNvSpPr>
            <a:spLocks noGrp="1"/>
          </p:cNvSpPr>
          <p:nvPr>
            <p:ph sz="quarter" idx="1"/>
          </p:nvPr>
        </p:nvSpPr>
        <p:spPr/>
        <p:txBody>
          <a:bodyPr/>
          <a:lstStyle/>
          <a:p>
            <a:r>
              <a:rPr lang="en-US" dirty="0"/>
              <a:t>Answer: d</a:t>
            </a:r>
          </a:p>
        </p:txBody>
      </p:sp>
    </p:spTree>
    <p:extLst>
      <p:ext uri="{BB962C8B-B14F-4D97-AF65-F5344CB8AC3E}">
        <p14:creationId xmlns:p14="http://schemas.microsoft.com/office/powerpoint/2010/main" val="41416464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8BA23-3F9A-4EDF-BFC5-F8E6A69F5E6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26551E-A252-4E43-81AC-568397ACF345}"/>
              </a:ext>
            </a:extLst>
          </p:cNvPr>
          <p:cNvSpPr>
            <a:spLocks noGrp="1"/>
          </p:cNvSpPr>
          <p:nvPr>
            <p:ph sz="quarter" idx="1"/>
          </p:nvPr>
        </p:nvSpPr>
        <p:spPr/>
        <p:txBody>
          <a:bodyPr/>
          <a:lstStyle/>
          <a:p>
            <a:r>
              <a:rPr lang="en-US" dirty="0"/>
              <a:t>) Minimum number of members to form a private company is</a:t>
            </a:r>
          </a:p>
          <a:p>
            <a:r>
              <a:rPr lang="en-US" dirty="0"/>
              <a:t>a.	2</a:t>
            </a:r>
          </a:p>
          <a:p>
            <a:r>
              <a:rPr lang="en-US" dirty="0"/>
              <a:t>b.	3</a:t>
            </a:r>
          </a:p>
          <a:p>
            <a:r>
              <a:rPr lang="en-US" dirty="0"/>
              <a:t>c.	5</a:t>
            </a:r>
          </a:p>
          <a:p>
            <a:r>
              <a:rPr lang="en-US" dirty="0"/>
              <a:t>d.	7</a:t>
            </a:r>
          </a:p>
          <a:p>
            <a:endParaRPr lang="en-US" dirty="0"/>
          </a:p>
        </p:txBody>
      </p:sp>
    </p:spTree>
    <p:extLst>
      <p:ext uri="{BB962C8B-B14F-4D97-AF65-F5344CB8AC3E}">
        <p14:creationId xmlns:p14="http://schemas.microsoft.com/office/powerpoint/2010/main" val="12907476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C181C-DCD1-423B-9643-D8519AF686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D65219-7D9C-42F7-94DC-5F99F57BAC32}"/>
              </a:ext>
            </a:extLst>
          </p:cNvPr>
          <p:cNvSpPr>
            <a:spLocks noGrp="1"/>
          </p:cNvSpPr>
          <p:nvPr>
            <p:ph sz="quarter" idx="1"/>
          </p:nvPr>
        </p:nvSpPr>
        <p:spPr/>
        <p:txBody>
          <a:bodyPr/>
          <a:lstStyle/>
          <a:p>
            <a:r>
              <a:rPr lang="en-US" dirty="0"/>
              <a:t>Answer: (a) 2</a:t>
            </a:r>
          </a:p>
        </p:txBody>
      </p:sp>
    </p:spTree>
    <p:extLst>
      <p:ext uri="{BB962C8B-B14F-4D97-AF65-F5344CB8AC3E}">
        <p14:creationId xmlns:p14="http://schemas.microsoft.com/office/powerpoint/2010/main" val="37494356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3919E-EB6D-4973-8BA5-6D2CBE08E78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D4F5C1-FC6D-4771-965C-674EE62CCB2E}"/>
              </a:ext>
            </a:extLst>
          </p:cNvPr>
          <p:cNvSpPr>
            <a:spLocks noGrp="1"/>
          </p:cNvSpPr>
          <p:nvPr>
            <p:ph sz="quarter" idx="1"/>
          </p:nvPr>
        </p:nvSpPr>
        <p:spPr/>
        <p:txBody>
          <a:bodyPr/>
          <a:lstStyle/>
          <a:p>
            <a:r>
              <a:rPr lang="en-US" dirty="0"/>
              <a:t>A proposed name of Company is considered undesirable if</a:t>
            </a:r>
          </a:p>
          <a:p>
            <a:r>
              <a:rPr lang="en-US" dirty="0"/>
              <a:t>(a) It is identical with the name of an existing company</a:t>
            </a:r>
          </a:p>
          <a:p>
            <a:r>
              <a:rPr lang="en-US" dirty="0"/>
              <a:t>(b) It resembles closely with the name of an existing company</a:t>
            </a:r>
          </a:p>
          <a:p>
            <a:r>
              <a:rPr lang="en-US" dirty="0"/>
              <a:t>(c) It is an emblem of Government of India, United Nations etc.</a:t>
            </a:r>
          </a:p>
          <a:p>
            <a:r>
              <a:rPr lang="en-US" dirty="0"/>
              <a:t>(d) In case of any of the above</a:t>
            </a:r>
          </a:p>
          <a:p>
            <a:endParaRPr lang="en-US" dirty="0"/>
          </a:p>
          <a:p>
            <a:endParaRPr lang="en-US" dirty="0"/>
          </a:p>
        </p:txBody>
      </p:sp>
    </p:spTree>
    <p:extLst>
      <p:ext uri="{BB962C8B-B14F-4D97-AF65-F5344CB8AC3E}">
        <p14:creationId xmlns:p14="http://schemas.microsoft.com/office/powerpoint/2010/main" val="7657035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EEF99-692C-4B3D-897A-E6E511CF1C0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EAAD81-AD4A-43B9-9529-1AFED6E22FE8}"/>
              </a:ext>
            </a:extLst>
          </p:cNvPr>
          <p:cNvSpPr>
            <a:spLocks noGrp="1"/>
          </p:cNvSpPr>
          <p:nvPr>
            <p:ph sz="quarter" idx="1"/>
          </p:nvPr>
        </p:nvSpPr>
        <p:spPr/>
        <p:txBody>
          <a:bodyPr/>
          <a:lstStyle/>
          <a:p>
            <a:r>
              <a:rPr lang="en-US" dirty="0"/>
              <a:t>Answer- D</a:t>
            </a:r>
          </a:p>
        </p:txBody>
      </p:sp>
    </p:spTree>
    <p:extLst>
      <p:ext uri="{BB962C8B-B14F-4D97-AF65-F5344CB8AC3E}">
        <p14:creationId xmlns:p14="http://schemas.microsoft.com/office/powerpoint/2010/main" val="37719269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E7AE3-575F-4763-86C4-E5F52D5FDF9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A84824C-FE52-4FA8-A68D-A06BDB015E2B}"/>
              </a:ext>
            </a:extLst>
          </p:cNvPr>
          <p:cNvSpPr>
            <a:spLocks noGrp="1"/>
          </p:cNvSpPr>
          <p:nvPr>
            <p:ph sz="quarter" idx="1"/>
          </p:nvPr>
        </p:nvSpPr>
        <p:spPr/>
        <p:txBody>
          <a:bodyPr/>
          <a:lstStyle/>
          <a:p>
            <a:r>
              <a:rPr lang="en-US" dirty="0"/>
              <a:t>A person cannot hold directorship in more than ____ public companies</a:t>
            </a:r>
          </a:p>
          <a:p>
            <a:r>
              <a:rPr lang="en-US" dirty="0"/>
              <a:t>(a) 3</a:t>
            </a:r>
          </a:p>
          <a:p>
            <a:r>
              <a:rPr lang="en-US" dirty="0"/>
              <a:t>(b) 10</a:t>
            </a:r>
          </a:p>
          <a:p>
            <a:r>
              <a:rPr lang="en-US" dirty="0"/>
              <a:t>(c) 20</a:t>
            </a:r>
          </a:p>
          <a:p>
            <a:r>
              <a:rPr lang="en-US" dirty="0"/>
              <a:t>(d) 7</a:t>
            </a:r>
          </a:p>
          <a:p>
            <a:endParaRPr lang="en-US" dirty="0"/>
          </a:p>
        </p:txBody>
      </p:sp>
    </p:spTree>
    <p:extLst>
      <p:ext uri="{BB962C8B-B14F-4D97-AF65-F5344CB8AC3E}">
        <p14:creationId xmlns:p14="http://schemas.microsoft.com/office/powerpoint/2010/main" val="30579031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99A16-CFE9-4168-8FD5-BCB07767902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CB3B525-7E58-43A8-B4C1-35B062770BFA}"/>
              </a:ext>
            </a:extLst>
          </p:cNvPr>
          <p:cNvSpPr>
            <a:spLocks noGrp="1"/>
          </p:cNvSpPr>
          <p:nvPr>
            <p:ph sz="quarter" idx="1"/>
          </p:nvPr>
        </p:nvSpPr>
        <p:spPr/>
        <p:txBody>
          <a:bodyPr/>
          <a:lstStyle/>
          <a:p>
            <a:r>
              <a:rPr lang="en-US" dirty="0"/>
              <a:t>(c) 20</a:t>
            </a:r>
          </a:p>
          <a:p>
            <a:endParaRPr lang="en-US" dirty="0"/>
          </a:p>
        </p:txBody>
      </p:sp>
    </p:spTree>
    <p:extLst>
      <p:ext uri="{BB962C8B-B14F-4D97-AF65-F5344CB8AC3E}">
        <p14:creationId xmlns:p14="http://schemas.microsoft.com/office/powerpoint/2010/main" val="11938933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33EC9-A457-4785-90AE-C29A050917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C1A68F-A7DD-404F-B349-C27AB3451E7E}"/>
              </a:ext>
            </a:extLst>
          </p:cNvPr>
          <p:cNvSpPr>
            <a:spLocks noGrp="1"/>
          </p:cNvSpPr>
          <p:nvPr>
            <p:ph sz="quarter" idx="1"/>
          </p:nvPr>
        </p:nvSpPr>
        <p:spPr/>
        <p:txBody>
          <a:bodyPr/>
          <a:lstStyle/>
          <a:p>
            <a:r>
              <a:rPr lang="en-US" dirty="0"/>
              <a:t>A private company means a company which has a minimum paid up capital of Rs.————-</a:t>
            </a:r>
          </a:p>
          <a:p>
            <a:r>
              <a:rPr lang="en-US" dirty="0"/>
              <a:t>(a) 1,00,000</a:t>
            </a:r>
          </a:p>
          <a:p>
            <a:r>
              <a:rPr lang="en-US" dirty="0"/>
              <a:t>(b) 5,00,000</a:t>
            </a:r>
          </a:p>
          <a:p>
            <a:r>
              <a:rPr lang="en-US" dirty="0"/>
              <a:t>(c) 50,00,000</a:t>
            </a:r>
          </a:p>
          <a:p>
            <a:r>
              <a:rPr lang="en-US" dirty="0"/>
              <a:t>(d) none of the above</a:t>
            </a:r>
          </a:p>
          <a:p>
            <a:endParaRPr lang="en-US" dirty="0"/>
          </a:p>
          <a:p>
            <a:endParaRPr lang="en-US" dirty="0"/>
          </a:p>
        </p:txBody>
      </p:sp>
    </p:spTree>
    <p:extLst>
      <p:ext uri="{BB962C8B-B14F-4D97-AF65-F5344CB8AC3E}">
        <p14:creationId xmlns:p14="http://schemas.microsoft.com/office/powerpoint/2010/main" val="10283961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1D85E-CCEB-416B-902C-1CFF0313C9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264E22-53AB-481A-B4CE-4E5FC501295D}"/>
              </a:ext>
            </a:extLst>
          </p:cNvPr>
          <p:cNvSpPr>
            <a:spLocks noGrp="1"/>
          </p:cNvSpPr>
          <p:nvPr>
            <p:ph sz="quarter" idx="1"/>
          </p:nvPr>
        </p:nvSpPr>
        <p:spPr/>
        <p:txBody>
          <a:bodyPr/>
          <a:lstStyle/>
          <a:p>
            <a:r>
              <a:rPr lang="en-US" dirty="0"/>
              <a:t>(a) 1,00,000</a:t>
            </a:r>
          </a:p>
          <a:p>
            <a:endParaRPr lang="en-US" dirty="0"/>
          </a:p>
        </p:txBody>
      </p:sp>
    </p:spTree>
    <p:extLst>
      <p:ext uri="{BB962C8B-B14F-4D97-AF65-F5344CB8AC3E}">
        <p14:creationId xmlns:p14="http://schemas.microsoft.com/office/powerpoint/2010/main" val="1413689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2AE40-1682-4E60-9A55-D32E8907BB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A4E85BE-0F70-4D59-8BC0-7552F18DC30E}"/>
              </a:ext>
            </a:extLst>
          </p:cNvPr>
          <p:cNvSpPr>
            <a:spLocks noGrp="1"/>
          </p:cNvSpPr>
          <p:nvPr>
            <p:ph sz="quarter" idx="1"/>
          </p:nvPr>
        </p:nvSpPr>
        <p:spPr/>
        <p:txBody>
          <a:bodyPr>
            <a:normAutofit/>
          </a:bodyPr>
          <a:lstStyle/>
          <a:p>
            <a:r>
              <a:rPr lang="en-US" dirty="0"/>
              <a:t>We wish to be good citizens of every community in which we operate." This is </a:t>
            </a:r>
          </a:p>
          <a:p>
            <a:r>
              <a:rPr lang="en-US" dirty="0" err="1"/>
              <a:t>A.Ethical</a:t>
            </a:r>
            <a:r>
              <a:rPr lang="en-US" dirty="0"/>
              <a:t> Code</a:t>
            </a:r>
          </a:p>
          <a:p>
            <a:r>
              <a:rPr lang="en-US" dirty="0" err="1"/>
              <a:t>B.Political</a:t>
            </a:r>
            <a:r>
              <a:rPr lang="en-US" dirty="0"/>
              <a:t> and Social Code</a:t>
            </a:r>
          </a:p>
          <a:p>
            <a:r>
              <a:rPr lang="en-US" dirty="0" err="1"/>
              <a:t>C.Legal</a:t>
            </a:r>
            <a:r>
              <a:rPr lang="en-US" dirty="0"/>
              <a:t> Rule</a:t>
            </a:r>
          </a:p>
          <a:p>
            <a:r>
              <a:rPr lang="en-US" dirty="0" err="1"/>
              <a:t>D.Legal</a:t>
            </a:r>
            <a:r>
              <a:rPr lang="en-US" dirty="0"/>
              <a:t> Act</a:t>
            </a:r>
          </a:p>
          <a:p>
            <a:endParaRPr lang="en-US" dirty="0"/>
          </a:p>
        </p:txBody>
      </p:sp>
    </p:spTree>
    <p:extLst>
      <p:ext uri="{BB962C8B-B14F-4D97-AF65-F5344CB8AC3E}">
        <p14:creationId xmlns:p14="http://schemas.microsoft.com/office/powerpoint/2010/main" val="822810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458200" cy="884238"/>
          </a:xfrm>
          <a:ln/>
        </p:spPr>
        <p:style>
          <a:lnRef idx="1">
            <a:schemeClr val="accent5"/>
          </a:lnRef>
          <a:fillRef idx="3">
            <a:schemeClr val="accent5"/>
          </a:fillRef>
          <a:effectRef idx="2">
            <a:schemeClr val="accent5"/>
          </a:effectRef>
          <a:fontRef idx="minor">
            <a:schemeClr val="lt1"/>
          </a:fontRef>
        </p:style>
        <p:txBody>
          <a:bodyPr bIns="91440" anchor="ctr" anchorCtr="0">
            <a:normAutofit fontScale="90000"/>
          </a:bodyPr>
          <a:lstStyle/>
          <a:p>
            <a:pPr algn="ctr"/>
            <a:r>
              <a:rPr lang="en-IN" sz="3200" b="1" dirty="0">
                <a:solidFill>
                  <a:srgbClr val="FFFFFF"/>
                </a:solidFill>
                <a:latin typeface="+mn-lt"/>
                <a:ea typeface="+mn-ea"/>
                <a:cs typeface="+mn-cs"/>
              </a:rPr>
              <a:t>How to choose a business structure while applying for company registration in India?</a:t>
            </a:r>
          </a:p>
        </p:txBody>
      </p:sp>
      <p:sp>
        <p:nvSpPr>
          <p:cNvPr id="5" name="Rectangle 4"/>
          <p:cNvSpPr/>
          <p:nvPr/>
        </p:nvSpPr>
        <p:spPr>
          <a:xfrm>
            <a:off x="685800" y="1905000"/>
            <a:ext cx="235962" cy="369332"/>
          </a:xfrm>
          <a:prstGeom prst="rect">
            <a:avLst/>
          </a:prstGeom>
        </p:spPr>
        <p:txBody>
          <a:bodyPr wrap="none">
            <a:spAutoFit/>
          </a:bodyPr>
          <a:lstStyle/>
          <a:p>
            <a:r>
              <a:rPr lang="en-IN" dirty="0"/>
              <a:t> </a:t>
            </a:r>
          </a:p>
        </p:txBody>
      </p:sp>
      <p:pic>
        <p:nvPicPr>
          <p:cNvPr id="1026" name="Picture 2"/>
          <p:cNvPicPr>
            <a:picLocks noChangeAspect="1" noChangeArrowheads="1"/>
          </p:cNvPicPr>
          <p:nvPr/>
        </p:nvPicPr>
        <p:blipFill>
          <a:blip r:embed="rId2" cstate="print"/>
          <a:srcRect/>
          <a:stretch>
            <a:fillRect/>
          </a:stretch>
        </p:blipFill>
        <p:spPr bwMode="auto">
          <a:xfrm>
            <a:off x="457200" y="1112838"/>
            <a:ext cx="7804204" cy="5351128"/>
          </a:xfrm>
          <a:prstGeom prst="rect">
            <a:avLst/>
          </a:prstGeom>
          <a:noFill/>
          <a:ln w="9525">
            <a:noFill/>
            <a:miter lim="800000"/>
            <a:headEnd/>
            <a:tailEnd/>
          </a:ln>
        </p:spPr>
      </p:pic>
    </p:spTree>
    <p:extLst>
      <p:ext uri="{BB962C8B-B14F-4D97-AF65-F5344CB8AC3E}">
        <p14:creationId xmlns:p14="http://schemas.microsoft.com/office/powerpoint/2010/main" val="496814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6808D-425B-4B6D-B891-53A83EC596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100CE7F-835F-4386-9471-45AB28E5B9E6}"/>
              </a:ext>
            </a:extLst>
          </p:cNvPr>
          <p:cNvSpPr>
            <a:spLocks noGrp="1"/>
          </p:cNvSpPr>
          <p:nvPr>
            <p:ph sz="quarter" idx="1"/>
          </p:nvPr>
        </p:nvSpPr>
        <p:spPr/>
        <p:txBody>
          <a:bodyPr>
            <a:normAutofit/>
          </a:bodyPr>
          <a:lstStyle/>
          <a:p>
            <a:r>
              <a:rPr lang="en-US" dirty="0"/>
              <a:t>A</a:t>
            </a:r>
          </a:p>
        </p:txBody>
      </p:sp>
    </p:spTree>
    <p:extLst>
      <p:ext uri="{BB962C8B-B14F-4D97-AF65-F5344CB8AC3E}">
        <p14:creationId xmlns:p14="http://schemas.microsoft.com/office/powerpoint/2010/main" val="25312577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232D0-B8F8-45FA-90C4-97DB6403950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131752-ACA8-4331-8439-79B0D403D0F7}"/>
              </a:ext>
            </a:extLst>
          </p:cNvPr>
          <p:cNvSpPr>
            <a:spLocks noGrp="1"/>
          </p:cNvSpPr>
          <p:nvPr>
            <p:ph sz="quarter" idx="1"/>
          </p:nvPr>
        </p:nvSpPr>
        <p:spPr/>
        <p:txBody>
          <a:bodyPr/>
          <a:lstStyle/>
          <a:p>
            <a:r>
              <a:rPr lang="en-US" dirty="0"/>
              <a:t>Which below mentioned statement is considered as ethical statement</a:t>
            </a:r>
          </a:p>
          <a:p>
            <a:r>
              <a:rPr lang="en-US" dirty="0"/>
              <a:t>•	Lying to your spouse about how much money you spent.</a:t>
            </a:r>
          </a:p>
          <a:p>
            <a:r>
              <a:rPr lang="en-US" dirty="0"/>
              <a:t>•	Lying to your parents about where you were for the evening.</a:t>
            </a:r>
          </a:p>
          <a:p>
            <a:r>
              <a:rPr lang="en-US" dirty="0"/>
              <a:t>•	Stealing money from the petty cash drawer at work.</a:t>
            </a:r>
          </a:p>
          <a:p>
            <a:r>
              <a:rPr lang="en-US" dirty="0"/>
              <a:t>•	To avoid conflict of Interest</a:t>
            </a:r>
          </a:p>
          <a:p>
            <a:endParaRPr lang="en-US" dirty="0"/>
          </a:p>
        </p:txBody>
      </p:sp>
    </p:spTree>
    <p:extLst>
      <p:ext uri="{BB962C8B-B14F-4D97-AF65-F5344CB8AC3E}">
        <p14:creationId xmlns:p14="http://schemas.microsoft.com/office/powerpoint/2010/main" val="1400161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D5C9-C04E-42C5-8F7A-6B998AE67DA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6BED819-FA59-488A-AB70-199A5E9768E4}"/>
              </a:ext>
            </a:extLst>
          </p:cNvPr>
          <p:cNvSpPr>
            <a:spLocks noGrp="1"/>
          </p:cNvSpPr>
          <p:nvPr>
            <p:ph sz="quarter" idx="1"/>
          </p:nvPr>
        </p:nvSpPr>
        <p:spPr/>
        <p:txBody>
          <a:bodyPr/>
          <a:lstStyle/>
          <a:p>
            <a:r>
              <a:rPr lang="en-US" dirty="0"/>
              <a:t>D</a:t>
            </a:r>
          </a:p>
        </p:txBody>
      </p:sp>
    </p:spTree>
    <p:extLst>
      <p:ext uri="{BB962C8B-B14F-4D97-AF65-F5344CB8AC3E}">
        <p14:creationId xmlns:p14="http://schemas.microsoft.com/office/powerpoint/2010/main" val="17234644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56650-4A5E-4325-BA37-3A4BF68F63E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F155C0-5275-45A7-984B-81C2D2873A0C}"/>
              </a:ext>
            </a:extLst>
          </p:cNvPr>
          <p:cNvSpPr>
            <a:spLocks noGrp="1"/>
          </p:cNvSpPr>
          <p:nvPr>
            <p:ph sz="quarter" idx="1"/>
          </p:nvPr>
        </p:nvSpPr>
        <p:spPr/>
        <p:txBody>
          <a:bodyPr/>
          <a:lstStyle/>
          <a:p>
            <a:r>
              <a:rPr lang="en-US" dirty="0"/>
              <a:t>Which below mentioned statement is considered as ethical statement</a:t>
            </a:r>
          </a:p>
          <a:p>
            <a:r>
              <a:rPr lang="en-US" dirty="0"/>
              <a:t>•	Lying on your resume in order to get a job.</a:t>
            </a:r>
          </a:p>
          <a:p>
            <a:r>
              <a:rPr lang="en-US" dirty="0"/>
              <a:t>•	Talking about a friend behind his back.</a:t>
            </a:r>
          </a:p>
          <a:p>
            <a:r>
              <a:rPr lang="en-US" dirty="0"/>
              <a:t>•	Taking credit for work you did not do.</a:t>
            </a:r>
          </a:p>
          <a:p>
            <a:r>
              <a:rPr lang="en-US" dirty="0"/>
              <a:t>•	To improve the understanding of technology, its appropriate application, and potential consequences.</a:t>
            </a:r>
          </a:p>
          <a:p>
            <a:endParaRPr lang="en-US" dirty="0"/>
          </a:p>
        </p:txBody>
      </p:sp>
    </p:spTree>
    <p:extLst>
      <p:ext uri="{BB962C8B-B14F-4D97-AF65-F5344CB8AC3E}">
        <p14:creationId xmlns:p14="http://schemas.microsoft.com/office/powerpoint/2010/main" val="11737638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9B17-26F5-4680-B8B9-A060445B8A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690E2C4-ADAB-43F1-A280-92643C6602E9}"/>
              </a:ext>
            </a:extLst>
          </p:cNvPr>
          <p:cNvSpPr>
            <a:spLocks noGrp="1"/>
          </p:cNvSpPr>
          <p:nvPr>
            <p:ph sz="quarter" idx="1"/>
          </p:nvPr>
        </p:nvSpPr>
        <p:spPr/>
        <p:txBody>
          <a:bodyPr/>
          <a:lstStyle/>
          <a:p>
            <a:r>
              <a:rPr lang="en-US" dirty="0"/>
              <a:t>D</a:t>
            </a:r>
          </a:p>
        </p:txBody>
      </p:sp>
    </p:spTree>
    <p:extLst>
      <p:ext uri="{BB962C8B-B14F-4D97-AF65-F5344CB8AC3E}">
        <p14:creationId xmlns:p14="http://schemas.microsoft.com/office/powerpoint/2010/main" val="12223026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9A3D0-B8FE-4AE3-A1E7-9E1952A3D3D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70985F-D211-44DF-8548-7E711B9414D6}"/>
              </a:ext>
            </a:extLst>
          </p:cNvPr>
          <p:cNvSpPr>
            <a:spLocks noGrp="1"/>
          </p:cNvSpPr>
          <p:nvPr>
            <p:ph sz="quarter" idx="1"/>
          </p:nvPr>
        </p:nvSpPr>
        <p:spPr/>
        <p:txBody>
          <a:bodyPr/>
          <a:lstStyle/>
          <a:p>
            <a:r>
              <a:rPr lang="en-US" dirty="0"/>
              <a:t>What Brings Women to Engineering?</a:t>
            </a:r>
          </a:p>
          <a:p>
            <a:r>
              <a:rPr lang="en-US" dirty="0"/>
              <a:t>	Good academic performance</a:t>
            </a:r>
          </a:p>
          <a:p>
            <a:r>
              <a:rPr lang="en-US" dirty="0"/>
              <a:t>	Good long-term job prospects</a:t>
            </a:r>
          </a:p>
          <a:p>
            <a:r>
              <a:rPr lang="en-US" dirty="0"/>
              <a:t>	Diverse job options after graduation</a:t>
            </a:r>
          </a:p>
          <a:p>
            <a:r>
              <a:rPr lang="en-US" dirty="0"/>
              <a:t>	All of the Above</a:t>
            </a:r>
          </a:p>
          <a:p>
            <a:endParaRPr lang="en-US" dirty="0"/>
          </a:p>
        </p:txBody>
      </p:sp>
    </p:spTree>
    <p:extLst>
      <p:ext uri="{BB962C8B-B14F-4D97-AF65-F5344CB8AC3E}">
        <p14:creationId xmlns:p14="http://schemas.microsoft.com/office/powerpoint/2010/main" val="14516107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115E7-5B26-4116-B430-B91FDEB1DC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AEAE684-6B5A-4232-9304-774709FA3497}"/>
              </a:ext>
            </a:extLst>
          </p:cNvPr>
          <p:cNvSpPr>
            <a:spLocks noGrp="1"/>
          </p:cNvSpPr>
          <p:nvPr>
            <p:ph sz="quarter" idx="1"/>
          </p:nvPr>
        </p:nvSpPr>
        <p:spPr/>
        <p:txBody>
          <a:bodyPr/>
          <a:lstStyle/>
          <a:p>
            <a:r>
              <a:rPr lang="en-US"/>
              <a:t>D</a:t>
            </a:r>
          </a:p>
        </p:txBody>
      </p:sp>
    </p:spTree>
    <p:extLst>
      <p:ext uri="{BB962C8B-B14F-4D97-AF65-F5344CB8AC3E}">
        <p14:creationId xmlns:p14="http://schemas.microsoft.com/office/powerpoint/2010/main" val="4196156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458200" cy="884238"/>
          </a:xfrm>
          <a:ln/>
        </p:spPr>
        <p:style>
          <a:lnRef idx="1">
            <a:schemeClr val="accent5"/>
          </a:lnRef>
          <a:fillRef idx="3">
            <a:schemeClr val="accent5"/>
          </a:fillRef>
          <a:effectRef idx="2">
            <a:schemeClr val="accent5"/>
          </a:effectRef>
          <a:fontRef idx="minor">
            <a:schemeClr val="lt1"/>
          </a:fontRef>
        </p:style>
        <p:txBody>
          <a:bodyPr bIns="91440" anchor="ctr" anchorCtr="0">
            <a:normAutofit/>
          </a:bodyPr>
          <a:lstStyle/>
          <a:p>
            <a:pPr algn="ctr"/>
            <a:r>
              <a:rPr lang="en-IN" sz="2900" b="1" dirty="0">
                <a:solidFill>
                  <a:srgbClr val="FFFFFF"/>
                </a:solidFill>
                <a:latin typeface="+mn-lt"/>
                <a:ea typeface="+mn-ea"/>
                <a:cs typeface="+mn-cs"/>
              </a:rPr>
              <a:t>How to Register a Company in India?</a:t>
            </a:r>
          </a:p>
        </p:txBody>
      </p:sp>
      <p:sp>
        <p:nvSpPr>
          <p:cNvPr id="5" name="Rectangle 4"/>
          <p:cNvSpPr/>
          <p:nvPr/>
        </p:nvSpPr>
        <p:spPr>
          <a:xfrm>
            <a:off x="685800" y="1905000"/>
            <a:ext cx="235962" cy="369332"/>
          </a:xfrm>
          <a:prstGeom prst="rect">
            <a:avLst/>
          </a:prstGeom>
        </p:spPr>
        <p:txBody>
          <a:bodyPr wrap="none">
            <a:spAutoFit/>
          </a:bodyPr>
          <a:lstStyle/>
          <a:p>
            <a:r>
              <a:rPr lang="en-IN" dirty="0"/>
              <a:t> </a:t>
            </a:r>
          </a:p>
        </p:txBody>
      </p:sp>
      <p:sp>
        <p:nvSpPr>
          <p:cNvPr id="7" name="Rectangle 6"/>
          <p:cNvSpPr/>
          <p:nvPr/>
        </p:nvSpPr>
        <p:spPr>
          <a:xfrm>
            <a:off x="152400" y="1371600"/>
            <a:ext cx="8839200" cy="4278094"/>
          </a:xfrm>
          <a:prstGeom prst="rect">
            <a:avLst/>
          </a:prstGeom>
        </p:spPr>
        <p:txBody>
          <a:bodyPr wrap="square">
            <a:spAutoFit/>
          </a:bodyPr>
          <a:lstStyle/>
          <a:p>
            <a:r>
              <a:rPr lang="en-IN" sz="2800" b="1" i="1" dirty="0">
                <a:solidFill>
                  <a:srgbClr val="002060"/>
                </a:solidFill>
              </a:rPr>
              <a:t>Registering a company in India is now a simple 4-step process. </a:t>
            </a:r>
          </a:p>
          <a:p>
            <a:r>
              <a:rPr lang="en-IN" sz="2800" b="1" i="1" dirty="0">
                <a:solidFill>
                  <a:srgbClr val="002060"/>
                </a:solidFill>
              </a:rPr>
              <a:t>Here is what you’ll  need to acquire: </a:t>
            </a:r>
          </a:p>
          <a:p>
            <a:endParaRPr lang="en-IN" sz="2400" b="1" i="1" dirty="0">
              <a:solidFill>
                <a:srgbClr val="FF0000"/>
              </a:solidFill>
            </a:endParaRPr>
          </a:p>
          <a:p>
            <a:pPr>
              <a:lnSpc>
                <a:spcPct val="200000"/>
              </a:lnSpc>
              <a:buFont typeface="Wingdings" pitchFamily="2" charset="2"/>
              <a:buChar char="Ø"/>
            </a:pPr>
            <a:r>
              <a:rPr lang="en-IN" sz="2400" b="1" i="1" dirty="0">
                <a:solidFill>
                  <a:srgbClr val="002060"/>
                </a:solidFill>
                <a:latin typeface="Cambria" pitchFamily="18" charset="0"/>
              </a:rPr>
              <a:t>A  Digital Signature Certificate(DSC)</a:t>
            </a:r>
          </a:p>
          <a:p>
            <a:pPr>
              <a:lnSpc>
                <a:spcPct val="200000"/>
              </a:lnSpc>
              <a:buFont typeface="Wingdings" pitchFamily="2" charset="2"/>
              <a:buChar char="Ø"/>
            </a:pPr>
            <a:r>
              <a:rPr lang="en-IN" sz="2400" b="1" i="1" dirty="0">
                <a:solidFill>
                  <a:srgbClr val="002060"/>
                </a:solidFill>
                <a:latin typeface="Cambria" pitchFamily="18" charset="0"/>
              </a:rPr>
              <a:t>A Director Identification Number (DIN)</a:t>
            </a:r>
          </a:p>
          <a:p>
            <a:pPr>
              <a:lnSpc>
                <a:spcPct val="200000"/>
              </a:lnSpc>
              <a:buFont typeface="Wingdings" pitchFamily="2" charset="2"/>
              <a:buChar char="Ø"/>
            </a:pPr>
            <a:r>
              <a:rPr lang="en-IN" sz="2400" b="1" i="1" dirty="0">
                <a:solidFill>
                  <a:srgbClr val="002060"/>
                </a:solidFill>
                <a:latin typeface="Cambria" pitchFamily="18" charset="0"/>
              </a:rPr>
              <a:t>Registration on the MCA Portal or New user registration</a:t>
            </a:r>
          </a:p>
          <a:p>
            <a:pPr>
              <a:lnSpc>
                <a:spcPct val="200000"/>
              </a:lnSpc>
              <a:buFont typeface="Wingdings" pitchFamily="2" charset="2"/>
              <a:buChar char="Ø"/>
            </a:pPr>
            <a:r>
              <a:rPr lang="en-IN" sz="2400" b="1" i="1" dirty="0">
                <a:solidFill>
                  <a:srgbClr val="002060"/>
                </a:solidFill>
                <a:latin typeface="Cambria" pitchFamily="18" charset="0"/>
              </a:rPr>
              <a:t>Certificate of Incorporation</a:t>
            </a:r>
            <a:endParaRPr lang="en-IN" sz="2400" dirty="0">
              <a:solidFill>
                <a:srgbClr val="002060"/>
              </a:solidFill>
              <a:latin typeface="Cambria" pitchFamily="18" charset="0"/>
            </a:endParaRPr>
          </a:p>
        </p:txBody>
      </p:sp>
    </p:spTree>
    <p:extLst>
      <p:ext uri="{BB962C8B-B14F-4D97-AF65-F5344CB8AC3E}">
        <p14:creationId xmlns:p14="http://schemas.microsoft.com/office/powerpoint/2010/main" val="496814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458200" cy="731838"/>
          </a:xfrm>
          <a:ln/>
        </p:spPr>
        <p:style>
          <a:lnRef idx="1">
            <a:schemeClr val="accent5"/>
          </a:lnRef>
          <a:fillRef idx="3">
            <a:schemeClr val="accent5"/>
          </a:fillRef>
          <a:effectRef idx="2">
            <a:schemeClr val="accent5"/>
          </a:effectRef>
          <a:fontRef idx="minor">
            <a:schemeClr val="lt1"/>
          </a:fontRef>
        </p:style>
        <p:txBody>
          <a:bodyPr bIns="91440" anchor="ctr" anchorCtr="0">
            <a:normAutofit/>
          </a:bodyPr>
          <a:lstStyle/>
          <a:p>
            <a:pPr algn="ctr"/>
            <a:r>
              <a:rPr lang="en-US" sz="2900" b="1" dirty="0">
                <a:solidFill>
                  <a:srgbClr val="FFFFFF"/>
                </a:solidFill>
                <a:latin typeface="+mn-lt"/>
                <a:ea typeface="+mn-ea"/>
                <a:cs typeface="+mn-cs"/>
              </a:rPr>
              <a:t>Requirement for a private Limited Company </a:t>
            </a:r>
          </a:p>
        </p:txBody>
      </p:sp>
      <p:sp>
        <p:nvSpPr>
          <p:cNvPr id="3" name="Content Placeholder 2"/>
          <p:cNvSpPr>
            <a:spLocks noGrp="1"/>
          </p:cNvSpPr>
          <p:nvPr>
            <p:ph sz="quarter" idx="1"/>
          </p:nvPr>
        </p:nvSpPr>
        <p:spPr>
          <a:xfrm>
            <a:off x="457200" y="1295400"/>
            <a:ext cx="8229600" cy="2819400"/>
          </a:xfrm>
        </p:spPr>
        <p:txBody>
          <a:bodyPr/>
          <a:lstStyle/>
          <a:p>
            <a:pPr marL="0" indent="0">
              <a:buNone/>
            </a:pPr>
            <a:r>
              <a:rPr lang="en-US" dirty="0"/>
              <a:t>The basic Requirement for a private Limited Company in India is as follows:-</a:t>
            </a:r>
          </a:p>
          <a:p>
            <a:pPr lvl="0"/>
            <a:r>
              <a:rPr lang="en-US" dirty="0"/>
              <a:t>Minimum Two Directors of The company</a:t>
            </a:r>
          </a:p>
          <a:p>
            <a:pPr lvl="0"/>
            <a:r>
              <a:rPr lang="en-US" dirty="0"/>
              <a:t>Minimum Two Shareholders of the Company</a:t>
            </a:r>
          </a:p>
          <a:p>
            <a:pPr lvl="0"/>
            <a:r>
              <a:rPr lang="en-US" dirty="0"/>
              <a:t>Minimum Capital of the Company should be INR 100000/-</a:t>
            </a:r>
          </a:p>
          <a:p>
            <a:pPr marL="0" indent="0">
              <a:buNone/>
            </a:pPr>
            <a:endParaRPr lang="en-US" dirty="0"/>
          </a:p>
          <a:p>
            <a:endParaRPr lang="en-US" dirty="0"/>
          </a:p>
        </p:txBody>
      </p:sp>
    </p:spTree>
    <p:extLst>
      <p:ext uri="{BB962C8B-B14F-4D97-AF65-F5344CB8AC3E}">
        <p14:creationId xmlns:p14="http://schemas.microsoft.com/office/powerpoint/2010/main" val="496814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382000" cy="838200"/>
          </a:xfrm>
          <a:ln/>
        </p:spPr>
        <p:style>
          <a:lnRef idx="1">
            <a:schemeClr val="accent5"/>
          </a:lnRef>
          <a:fillRef idx="3">
            <a:schemeClr val="accent5"/>
          </a:fillRef>
          <a:effectRef idx="2">
            <a:schemeClr val="accent5"/>
          </a:effectRef>
          <a:fontRef idx="minor">
            <a:schemeClr val="lt1"/>
          </a:fontRef>
        </p:style>
        <p:txBody>
          <a:bodyPr bIns="91440" anchor="ctr" anchorCtr="0">
            <a:normAutofit fontScale="90000"/>
          </a:bodyPr>
          <a:lstStyle/>
          <a:p>
            <a:pPr algn="ctr"/>
            <a:r>
              <a:rPr lang="en-US" sz="2900" b="1" dirty="0">
                <a:solidFill>
                  <a:srgbClr val="FFFFFF"/>
                </a:solidFill>
                <a:latin typeface="+mn-lt"/>
                <a:ea typeface="+mn-ea"/>
                <a:cs typeface="+mn-cs"/>
              </a:rPr>
              <a:t>How long does the appropriate registration of the previous  suggested legal entity take?</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619741669"/>
              </p:ext>
            </p:extLst>
          </p:nvPr>
        </p:nvGraphicFramePr>
        <p:xfrm>
          <a:off x="304800" y="1219200"/>
          <a:ext cx="8382000" cy="5189783"/>
        </p:xfrm>
        <a:graphic>
          <a:graphicData uri="http://schemas.openxmlformats.org/drawingml/2006/table">
            <a:tbl>
              <a:tblPr firstRow="1" firstCol="1" bandRow="1">
                <a:tableStyleId>{17292A2E-F333-43FB-9621-5CBBE7FDCDCB}</a:tableStyleId>
              </a:tblPr>
              <a:tblGrid>
                <a:gridCol w="7033172">
                  <a:extLst>
                    <a:ext uri="{9D8B030D-6E8A-4147-A177-3AD203B41FA5}">
                      <a16:colId xmlns:a16="http://schemas.microsoft.com/office/drawing/2014/main" val="20000"/>
                    </a:ext>
                  </a:extLst>
                </a:gridCol>
                <a:gridCol w="1348828">
                  <a:extLst>
                    <a:ext uri="{9D8B030D-6E8A-4147-A177-3AD203B41FA5}">
                      <a16:colId xmlns:a16="http://schemas.microsoft.com/office/drawing/2014/main" val="20001"/>
                    </a:ext>
                  </a:extLst>
                </a:gridCol>
              </a:tblGrid>
              <a:tr h="308837">
                <a:tc>
                  <a:txBody>
                    <a:bodyPr/>
                    <a:lstStyle/>
                    <a:p>
                      <a:pPr marL="0" marR="0" indent="0" algn="ctr">
                        <a:lnSpc>
                          <a:spcPct val="125000"/>
                        </a:lnSpc>
                        <a:spcBef>
                          <a:spcPts val="0"/>
                        </a:spcBef>
                        <a:spcAft>
                          <a:spcPts val="0"/>
                        </a:spcAft>
                      </a:pPr>
                      <a:r>
                        <a:rPr lang="en-US" sz="1600" dirty="0">
                          <a:effectLst/>
                          <a:latin typeface="Cambria" panose="02040503050406030204" pitchFamily="18" charset="0"/>
                          <a:ea typeface="Cambria" panose="02040503050406030204" pitchFamily="18" charset="0"/>
                        </a:rPr>
                        <a:t>Activity</a:t>
                      </a:r>
                      <a:endParaRPr lang="en-US" sz="1600" dirty="0">
                        <a:effectLst/>
                        <a:latin typeface="Cambria" panose="02040503050406030204" pitchFamily="18" charset="0"/>
                        <a:ea typeface="Cambria" panose="02040503050406030204" pitchFamily="18" charset="0"/>
                        <a:cs typeface="Times New Roman" pitchFamily="18" charset="0"/>
                      </a:endParaRPr>
                    </a:p>
                  </a:txBody>
                  <a:tcPr marL="19050" marR="19050" marT="19050" marB="19050" anchor="ctr"/>
                </a:tc>
                <a:tc>
                  <a:txBody>
                    <a:bodyPr/>
                    <a:lstStyle/>
                    <a:p>
                      <a:pPr marL="0" marR="0" indent="0" algn="ctr">
                        <a:lnSpc>
                          <a:spcPct val="125000"/>
                        </a:lnSpc>
                        <a:spcBef>
                          <a:spcPts val="0"/>
                        </a:spcBef>
                        <a:spcAft>
                          <a:spcPts val="0"/>
                        </a:spcAft>
                      </a:pPr>
                      <a:r>
                        <a:rPr lang="en-US" sz="1600" dirty="0">
                          <a:effectLst/>
                          <a:latin typeface="Cambria" panose="02040503050406030204" pitchFamily="18" charset="0"/>
                          <a:ea typeface="Cambria" panose="02040503050406030204" pitchFamily="18" charset="0"/>
                        </a:rPr>
                        <a:t>Days</a:t>
                      </a:r>
                      <a:endParaRPr lang="en-US" sz="1600" dirty="0">
                        <a:effectLst/>
                        <a:latin typeface="Cambria" panose="02040503050406030204" pitchFamily="18" charset="0"/>
                        <a:ea typeface="Cambria" panose="02040503050406030204" pitchFamily="18" charset="0"/>
                        <a:cs typeface="Times New Roman" pitchFamily="18" charset="0"/>
                      </a:endParaRPr>
                    </a:p>
                  </a:txBody>
                  <a:tcPr marL="19050" marR="19050" marT="19050" marB="19050" anchor="ctr"/>
                </a:tc>
                <a:extLst>
                  <a:ext uri="{0D108BD9-81ED-4DB2-BD59-A6C34878D82A}">
                    <a16:rowId xmlns:a16="http://schemas.microsoft.com/office/drawing/2014/main" val="10000"/>
                  </a:ext>
                </a:extLst>
              </a:tr>
              <a:tr h="583359">
                <a:tc>
                  <a:txBody>
                    <a:bodyPr/>
                    <a:lstStyle/>
                    <a:p>
                      <a:pPr marL="0" marR="0" indent="0" algn="ctr">
                        <a:lnSpc>
                          <a:spcPct val="125000"/>
                        </a:lnSpc>
                        <a:spcBef>
                          <a:spcPts val="0"/>
                        </a:spcBef>
                        <a:spcAft>
                          <a:spcPts val="0"/>
                        </a:spcAft>
                      </a:pPr>
                      <a:r>
                        <a:rPr lang="en-US" sz="1600" dirty="0">
                          <a:effectLst/>
                          <a:latin typeface="Cambria" panose="02040503050406030204" pitchFamily="18" charset="0"/>
                          <a:ea typeface="Cambria" panose="02040503050406030204" pitchFamily="18" charset="0"/>
                        </a:rPr>
                        <a:t>Taking Directors Identification Number (DIN)</a:t>
                      </a:r>
                      <a:endParaRPr lang="en-US" sz="1600" dirty="0">
                        <a:effectLst/>
                        <a:latin typeface="Cambria" panose="02040503050406030204" pitchFamily="18" charset="0"/>
                        <a:ea typeface="Cambria" panose="02040503050406030204" pitchFamily="18" charset="0"/>
                        <a:cs typeface="Times New Roman" pitchFamily="18" charset="0"/>
                      </a:endParaRPr>
                    </a:p>
                  </a:txBody>
                  <a:tcPr marL="19050" marR="19050" marT="19050" marB="19050" anchor="ctr"/>
                </a:tc>
                <a:tc>
                  <a:txBody>
                    <a:bodyPr/>
                    <a:lstStyle/>
                    <a:p>
                      <a:pPr marL="0" marR="0" indent="0" algn="ctr">
                        <a:lnSpc>
                          <a:spcPct val="125000"/>
                        </a:lnSpc>
                        <a:spcBef>
                          <a:spcPts val="0"/>
                        </a:spcBef>
                        <a:spcAft>
                          <a:spcPts val="0"/>
                        </a:spcAft>
                      </a:pPr>
                      <a:r>
                        <a:rPr lang="en-US" sz="1600" dirty="0">
                          <a:effectLst/>
                          <a:latin typeface="Cambria" panose="02040503050406030204" pitchFamily="18" charset="0"/>
                          <a:ea typeface="Cambria" panose="02040503050406030204" pitchFamily="18" charset="0"/>
                        </a:rPr>
                        <a:t>1 Day</a:t>
                      </a:r>
                      <a:endParaRPr lang="en-US" sz="1600" dirty="0">
                        <a:effectLst/>
                        <a:latin typeface="Cambria" panose="02040503050406030204" pitchFamily="18" charset="0"/>
                        <a:ea typeface="Cambria" panose="02040503050406030204" pitchFamily="18" charset="0"/>
                        <a:cs typeface="Times New Roman" pitchFamily="18" charset="0"/>
                      </a:endParaRPr>
                    </a:p>
                  </a:txBody>
                  <a:tcPr marL="19050" marR="19050" marT="19050" marB="19050" anchor="ctr"/>
                </a:tc>
                <a:extLst>
                  <a:ext uri="{0D108BD9-81ED-4DB2-BD59-A6C34878D82A}">
                    <a16:rowId xmlns:a16="http://schemas.microsoft.com/office/drawing/2014/main" val="10001"/>
                  </a:ext>
                </a:extLst>
              </a:tr>
              <a:tr h="549044">
                <a:tc>
                  <a:txBody>
                    <a:bodyPr/>
                    <a:lstStyle/>
                    <a:p>
                      <a:pPr marL="0" marR="0" indent="0" algn="ctr">
                        <a:lnSpc>
                          <a:spcPct val="125000"/>
                        </a:lnSpc>
                        <a:spcBef>
                          <a:spcPts val="0"/>
                        </a:spcBef>
                        <a:spcAft>
                          <a:spcPts val="0"/>
                        </a:spcAft>
                      </a:pPr>
                      <a:r>
                        <a:rPr lang="en-US" sz="1600" dirty="0">
                          <a:effectLst/>
                          <a:latin typeface="Cambria" panose="02040503050406030204" pitchFamily="18" charset="0"/>
                          <a:ea typeface="Cambria" panose="02040503050406030204" pitchFamily="18" charset="0"/>
                        </a:rPr>
                        <a:t>Taking Digital Signature of Directors</a:t>
                      </a:r>
                      <a:endParaRPr lang="en-US" sz="1600" dirty="0">
                        <a:effectLst/>
                        <a:latin typeface="Cambria" panose="02040503050406030204" pitchFamily="18" charset="0"/>
                        <a:ea typeface="Cambria" panose="02040503050406030204" pitchFamily="18" charset="0"/>
                        <a:cs typeface="Times New Roman" pitchFamily="18" charset="0"/>
                      </a:endParaRPr>
                    </a:p>
                  </a:txBody>
                  <a:tcPr marL="19050" marR="19050" marT="19050" marB="19050" anchor="ctr"/>
                </a:tc>
                <a:tc>
                  <a:txBody>
                    <a:bodyPr/>
                    <a:lstStyle/>
                    <a:p>
                      <a:pPr marL="0" marR="0" indent="0" algn="ctr">
                        <a:lnSpc>
                          <a:spcPct val="125000"/>
                        </a:lnSpc>
                        <a:spcBef>
                          <a:spcPts val="0"/>
                        </a:spcBef>
                        <a:spcAft>
                          <a:spcPts val="0"/>
                        </a:spcAft>
                      </a:pPr>
                      <a:r>
                        <a:rPr lang="en-US" sz="1600">
                          <a:effectLst/>
                          <a:latin typeface="Cambria" panose="02040503050406030204" pitchFamily="18" charset="0"/>
                          <a:ea typeface="Cambria" panose="02040503050406030204" pitchFamily="18" charset="0"/>
                        </a:rPr>
                        <a:t>1 Day</a:t>
                      </a:r>
                      <a:endParaRPr lang="en-US" sz="1600">
                        <a:effectLst/>
                        <a:latin typeface="Cambria" panose="02040503050406030204" pitchFamily="18" charset="0"/>
                        <a:ea typeface="Cambria" panose="02040503050406030204" pitchFamily="18" charset="0"/>
                        <a:cs typeface="Times New Roman" pitchFamily="18" charset="0"/>
                      </a:endParaRPr>
                    </a:p>
                  </a:txBody>
                  <a:tcPr marL="19050" marR="19050" marT="19050" marB="19050" anchor="ctr"/>
                </a:tc>
                <a:extLst>
                  <a:ext uri="{0D108BD9-81ED-4DB2-BD59-A6C34878D82A}">
                    <a16:rowId xmlns:a16="http://schemas.microsoft.com/office/drawing/2014/main" val="10002"/>
                  </a:ext>
                </a:extLst>
              </a:tr>
              <a:tr h="583359">
                <a:tc>
                  <a:txBody>
                    <a:bodyPr/>
                    <a:lstStyle/>
                    <a:p>
                      <a:pPr marL="0" marR="0" indent="0" algn="ctr">
                        <a:lnSpc>
                          <a:spcPct val="125000"/>
                        </a:lnSpc>
                        <a:spcBef>
                          <a:spcPts val="0"/>
                        </a:spcBef>
                        <a:spcAft>
                          <a:spcPts val="0"/>
                        </a:spcAft>
                      </a:pPr>
                      <a:r>
                        <a:rPr lang="en-US" sz="1600" dirty="0">
                          <a:effectLst/>
                          <a:latin typeface="Cambria" panose="02040503050406030204" pitchFamily="18" charset="0"/>
                          <a:ea typeface="Cambria" panose="02040503050406030204" pitchFamily="18" charset="0"/>
                        </a:rPr>
                        <a:t>Reservation of the name of the Company</a:t>
                      </a:r>
                      <a:endParaRPr lang="en-US" sz="1600" dirty="0">
                        <a:effectLst/>
                        <a:latin typeface="Cambria" panose="02040503050406030204" pitchFamily="18" charset="0"/>
                        <a:ea typeface="Cambria" panose="02040503050406030204" pitchFamily="18" charset="0"/>
                        <a:cs typeface="Times New Roman" pitchFamily="18" charset="0"/>
                      </a:endParaRPr>
                    </a:p>
                  </a:txBody>
                  <a:tcPr marL="19050" marR="19050" marT="19050" marB="19050" anchor="ctr"/>
                </a:tc>
                <a:tc>
                  <a:txBody>
                    <a:bodyPr/>
                    <a:lstStyle/>
                    <a:p>
                      <a:pPr marL="0" marR="0" indent="0" algn="ctr">
                        <a:lnSpc>
                          <a:spcPct val="125000"/>
                        </a:lnSpc>
                        <a:spcBef>
                          <a:spcPts val="0"/>
                        </a:spcBef>
                        <a:spcAft>
                          <a:spcPts val="0"/>
                        </a:spcAft>
                      </a:pPr>
                      <a:r>
                        <a:rPr lang="en-US" sz="1600" dirty="0">
                          <a:effectLst/>
                          <a:latin typeface="Cambria" panose="02040503050406030204" pitchFamily="18" charset="0"/>
                          <a:ea typeface="Cambria" panose="02040503050406030204" pitchFamily="18" charset="0"/>
                        </a:rPr>
                        <a:t>5 Days</a:t>
                      </a:r>
                      <a:endParaRPr lang="en-US" sz="1600" dirty="0">
                        <a:effectLst/>
                        <a:latin typeface="Cambria" panose="02040503050406030204" pitchFamily="18" charset="0"/>
                        <a:ea typeface="Cambria" panose="02040503050406030204" pitchFamily="18" charset="0"/>
                        <a:cs typeface="Times New Roman" pitchFamily="18" charset="0"/>
                      </a:endParaRPr>
                    </a:p>
                  </a:txBody>
                  <a:tcPr marL="19050" marR="19050" marT="19050" marB="19050" anchor="ctr"/>
                </a:tc>
                <a:extLst>
                  <a:ext uri="{0D108BD9-81ED-4DB2-BD59-A6C34878D82A}">
                    <a16:rowId xmlns:a16="http://schemas.microsoft.com/office/drawing/2014/main" val="10003"/>
                  </a:ext>
                </a:extLst>
              </a:tr>
              <a:tr h="1132403">
                <a:tc>
                  <a:txBody>
                    <a:bodyPr/>
                    <a:lstStyle/>
                    <a:p>
                      <a:pPr marL="0" marR="0" indent="0" algn="ctr">
                        <a:lnSpc>
                          <a:spcPct val="125000"/>
                        </a:lnSpc>
                        <a:spcBef>
                          <a:spcPts val="0"/>
                        </a:spcBef>
                        <a:spcAft>
                          <a:spcPts val="0"/>
                        </a:spcAft>
                      </a:pPr>
                      <a:r>
                        <a:rPr lang="en-US" sz="1600" dirty="0">
                          <a:effectLst/>
                          <a:latin typeface="Cambria" panose="02040503050406030204" pitchFamily="18" charset="0"/>
                          <a:ea typeface="Cambria" panose="02040503050406030204" pitchFamily="18" charset="0"/>
                        </a:rPr>
                        <a:t>Preparation of other Document such as </a:t>
                      </a:r>
                      <a:r>
                        <a:rPr kumimoji="0" lang="en-US" sz="1600" kern="1200" dirty="0">
                          <a:effectLst/>
                          <a:latin typeface="Cambria" panose="02040503050406030204" pitchFamily="18" charset="0"/>
                          <a:ea typeface="Cambria" panose="02040503050406030204" pitchFamily="18" charset="0"/>
                        </a:rPr>
                        <a:t> Memorandum of Association ( </a:t>
                      </a:r>
                      <a:r>
                        <a:rPr lang="en-US" sz="1600" dirty="0">
                          <a:effectLst/>
                          <a:latin typeface="Cambria" panose="02040503050406030204" pitchFamily="18" charset="0"/>
                          <a:ea typeface="Cambria" panose="02040503050406030204" pitchFamily="18" charset="0"/>
                        </a:rPr>
                        <a:t>MOA), Articles of Association(AOA), Forms </a:t>
                      </a:r>
                      <a:r>
                        <a:rPr lang="en-US" sz="1600" dirty="0" err="1">
                          <a:effectLst/>
                          <a:latin typeface="Cambria" panose="02040503050406030204" pitchFamily="18" charset="0"/>
                          <a:ea typeface="Cambria" panose="02040503050406030204" pitchFamily="18" charset="0"/>
                        </a:rPr>
                        <a:t>etc</a:t>
                      </a:r>
                      <a:endParaRPr lang="en-US" sz="1600" dirty="0">
                        <a:effectLst/>
                        <a:latin typeface="Cambria" panose="02040503050406030204" pitchFamily="18" charset="0"/>
                        <a:ea typeface="Cambria" panose="02040503050406030204" pitchFamily="18" charset="0"/>
                        <a:cs typeface="Times New Roman" pitchFamily="18" charset="0"/>
                      </a:endParaRPr>
                    </a:p>
                  </a:txBody>
                  <a:tcPr marL="19050" marR="19050" marT="19050" marB="19050" anchor="ctr"/>
                </a:tc>
                <a:tc>
                  <a:txBody>
                    <a:bodyPr/>
                    <a:lstStyle/>
                    <a:p>
                      <a:pPr marL="0" marR="0" indent="0" algn="ctr">
                        <a:lnSpc>
                          <a:spcPct val="125000"/>
                        </a:lnSpc>
                        <a:spcBef>
                          <a:spcPts val="0"/>
                        </a:spcBef>
                        <a:spcAft>
                          <a:spcPts val="0"/>
                        </a:spcAft>
                      </a:pPr>
                      <a:r>
                        <a:rPr lang="en-US" sz="1600" dirty="0">
                          <a:effectLst/>
                          <a:latin typeface="Cambria" panose="02040503050406030204" pitchFamily="18" charset="0"/>
                          <a:ea typeface="Cambria" panose="02040503050406030204" pitchFamily="18" charset="0"/>
                        </a:rPr>
                        <a:t>2 Days</a:t>
                      </a:r>
                      <a:endParaRPr lang="en-US" sz="1600" dirty="0">
                        <a:effectLst/>
                        <a:latin typeface="Cambria" panose="02040503050406030204" pitchFamily="18" charset="0"/>
                        <a:ea typeface="Cambria" panose="02040503050406030204" pitchFamily="18" charset="0"/>
                        <a:cs typeface="Times New Roman" pitchFamily="18" charset="0"/>
                      </a:endParaRPr>
                    </a:p>
                  </a:txBody>
                  <a:tcPr marL="19050" marR="19050" marT="19050" marB="19050" anchor="ctr"/>
                </a:tc>
                <a:extLst>
                  <a:ext uri="{0D108BD9-81ED-4DB2-BD59-A6C34878D82A}">
                    <a16:rowId xmlns:a16="http://schemas.microsoft.com/office/drawing/2014/main" val="10004"/>
                  </a:ext>
                </a:extLst>
              </a:tr>
              <a:tr h="549044">
                <a:tc>
                  <a:txBody>
                    <a:bodyPr/>
                    <a:lstStyle/>
                    <a:p>
                      <a:pPr marL="0" marR="0" indent="0" algn="ctr">
                        <a:lnSpc>
                          <a:spcPct val="125000"/>
                        </a:lnSpc>
                        <a:spcBef>
                          <a:spcPts val="0"/>
                        </a:spcBef>
                        <a:spcAft>
                          <a:spcPts val="0"/>
                        </a:spcAft>
                      </a:pPr>
                      <a:r>
                        <a:rPr lang="en-US" sz="1600">
                          <a:effectLst/>
                          <a:latin typeface="Cambria" panose="02040503050406030204" pitchFamily="18" charset="0"/>
                          <a:ea typeface="Cambria" panose="02040503050406030204" pitchFamily="18" charset="0"/>
                        </a:rPr>
                        <a:t>Filling of Documents with Authorities</a:t>
                      </a:r>
                      <a:endParaRPr lang="en-US" sz="1600">
                        <a:effectLst/>
                        <a:latin typeface="Cambria" panose="02040503050406030204" pitchFamily="18" charset="0"/>
                        <a:ea typeface="Cambria" panose="02040503050406030204" pitchFamily="18" charset="0"/>
                        <a:cs typeface="Times New Roman" pitchFamily="18" charset="0"/>
                      </a:endParaRPr>
                    </a:p>
                  </a:txBody>
                  <a:tcPr marL="19050" marR="19050" marT="19050" marB="19050" anchor="ctr"/>
                </a:tc>
                <a:tc>
                  <a:txBody>
                    <a:bodyPr/>
                    <a:lstStyle/>
                    <a:p>
                      <a:pPr marL="0" marR="0" indent="0" algn="ctr">
                        <a:lnSpc>
                          <a:spcPct val="125000"/>
                        </a:lnSpc>
                        <a:spcBef>
                          <a:spcPts val="0"/>
                        </a:spcBef>
                        <a:spcAft>
                          <a:spcPts val="0"/>
                        </a:spcAft>
                      </a:pPr>
                      <a:r>
                        <a:rPr lang="en-US" sz="1600" dirty="0">
                          <a:effectLst/>
                          <a:latin typeface="Cambria" panose="02040503050406030204" pitchFamily="18" charset="0"/>
                          <a:ea typeface="Cambria" panose="02040503050406030204" pitchFamily="18" charset="0"/>
                        </a:rPr>
                        <a:t>1 Days</a:t>
                      </a:r>
                      <a:endParaRPr lang="en-US" sz="1600" dirty="0">
                        <a:effectLst/>
                        <a:latin typeface="Cambria" panose="02040503050406030204" pitchFamily="18" charset="0"/>
                        <a:ea typeface="Cambria" panose="02040503050406030204" pitchFamily="18" charset="0"/>
                        <a:cs typeface="Times New Roman" pitchFamily="18" charset="0"/>
                      </a:endParaRPr>
                    </a:p>
                  </a:txBody>
                  <a:tcPr marL="19050" marR="19050" marT="19050" marB="19050" anchor="ctr"/>
                </a:tc>
                <a:extLst>
                  <a:ext uri="{0D108BD9-81ED-4DB2-BD59-A6C34878D82A}">
                    <a16:rowId xmlns:a16="http://schemas.microsoft.com/office/drawing/2014/main" val="10005"/>
                  </a:ext>
                </a:extLst>
              </a:tr>
              <a:tr h="583359">
                <a:tc>
                  <a:txBody>
                    <a:bodyPr/>
                    <a:lstStyle/>
                    <a:p>
                      <a:pPr marL="0" marR="0" indent="0" algn="ctr">
                        <a:lnSpc>
                          <a:spcPct val="125000"/>
                        </a:lnSpc>
                        <a:spcBef>
                          <a:spcPts val="0"/>
                        </a:spcBef>
                        <a:spcAft>
                          <a:spcPts val="0"/>
                        </a:spcAft>
                      </a:pPr>
                      <a:r>
                        <a:rPr lang="en-US" sz="1600" dirty="0">
                          <a:effectLst/>
                          <a:latin typeface="Cambria" panose="02040503050406030204" pitchFamily="18" charset="0"/>
                          <a:ea typeface="Cambria" panose="02040503050406030204" pitchFamily="18" charset="0"/>
                        </a:rPr>
                        <a:t>Liaison with the authorities and Correction</a:t>
                      </a:r>
                      <a:endParaRPr lang="en-US" sz="1600" dirty="0">
                        <a:effectLst/>
                        <a:latin typeface="Cambria" panose="02040503050406030204" pitchFamily="18" charset="0"/>
                        <a:ea typeface="Cambria" panose="02040503050406030204" pitchFamily="18" charset="0"/>
                        <a:cs typeface="Times New Roman" pitchFamily="18" charset="0"/>
                      </a:endParaRPr>
                    </a:p>
                  </a:txBody>
                  <a:tcPr marL="19050" marR="19050" marT="19050" marB="19050" anchor="ctr"/>
                </a:tc>
                <a:tc>
                  <a:txBody>
                    <a:bodyPr/>
                    <a:lstStyle/>
                    <a:p>
                      <a:pPr marL="0" marR="0" indent="0" algn="ctr">
                        <a:lnSpc>
                          <a:spcPct val="125000"/>
                        </a:lnSpc>
                        <a:spcBef>
                          <a:spcPts val="0"/>
                        </a:spcBef>
                        <a:spcAft>
                          <a:spcPts val="0"/>
                        </a:spcAft>
                      </a:pPr>
                      <a:r>
                        <a:rPr lang="en-US" sz="1600" dirty="0">
                          <a:effectLst/>
                          <a:latin typeface="Cambria" panose="02040503050406030204" pitchFamily="18" charset="0"/>
                          <a:ea typeface="Cambria" panose="02040503050406030204" pitchFamily="18" charset="0"/>
                        </a:rPr>
                        <a:t>3 Days</a:t>
                      </a:r>
                      <a:endParaRPr lang="en-US" sz="1600" dirty="0">
                        <a:effectLst/>
                        <a:latin typeface="Cambria" panose="02040503050406030204" pitchFamily="18" charset="0"/>
                        <a:ea typeface="Cambria" panose="02040503050406030204" pitchFamily="18" charset="0"/>
                        <a:cs typeface="Times New Roman" pitchFamily="18" charset="0"/>
                      </a:endParaRPr>
                    </a:p>
                  </a:txBody>
                  <a:tcPr marL="19050" marR="19050" marT="19050" marB="19050" anchor="ctr"/>
                </a:tc>
                <a:extLst>
                  <a:ext uri="{0D108BD9-81ED-4DB2-BD59-A6C34878D82A}">
                    <a16:rowId xmlns:a16="http://schemas.microsoft.com/office/drawing/2014/main" val="10006"/>
                  </a:ext>
                </a:extLst>
              </a:tr>
              <a:tr h="583359">
                <a:tc>
                  <a:txBody>
                    <a:bodyPr/>
                    <a:lstStyle/>
                    <a:p>
                      <a:pPr marL="0" marR="0" indent="0" algn="ctr">
                        <a:lnSpc>
                          <a:spcPct val="125000"/>
                        </a:lnSpc>
                        <a:spcBef>
                          <a:spcPts val="0"/>
                        </a:spcBef>
                        <a:spcAft>
                          <a:spcPts val="0"/>
                        </a:spcAft>
                      </a:pPr>
                      <a:r>
                        <a:rPr lang="en-US" sz="1600" dirty="0">
                          <a:effectLst/>
                          <a:latin typeface="Cambria" panose="02040503050406030204" pitchFamily="18" charset="0"/>
                          <a:ea typeface="Cambria" panose="02040503050406030204" pitchFamily="18" charset="0"/>
                        </a:rPr>
                        <a:t>Getting Final Certificate of Incorporation</a:t>
                      </a:r>
                      <a:endParaRPr lang="en-US" sz="1600" dirty="0">
                        <a:effectLst/>
                        <a:latin typeface="Cambria" panose="02040503050406030204" pitchFamily="18" charset="0"/>
                        <a:ea typeface="Cambria" panose="02040503050406030204" pitchFamily="18" charset="0"/>
                        <a:cs typeface="Times New Roman" pitchFamily="18" charset="0"/>
                      </a:endParaRPr>
                    </a:p>
                  </a:txBody>
                  <a:tcPr marL="19050" marR="19050" marT="19050" marB="19050" anchor="ctr"/>
                </a:tc>
                <a:tc>
                  <a:txBody>
                    <a:bodyPr/>
                    <a:lstStyle/>
                    <a:p>
                      <a:pPr marL="0" marR="0" indent="0" algn="ctr">
                        <a:lnSpc>
                          <a:spcPct val="125000"/>
                        </a:lnSpc>
                        <a:spcBef>
                          <a:spcPts val="0"/>
                        </a:spcBef>
                        <a:spcAft>
                          <a:spcPts val="0"/>
                        </a:spcAft>
                      </a:pPr>
                      <a:r>
                        <a:rPr lang="en-US" sz="1600" dirty="0">
                          <a:effectLst/>
                          <a:latin typeface="Cambria" panose="02040503050406030204" pitchFamily="18" charset="0"/>
                          <a:ea typeface="Cambria" panose="02040503050406030204" pitchFamily="18" charset="0"/>
                        </a:rPr>
                        <a:t>2 Days</a:t>
                      </a:r>
                      <a:endParaRPr lang="en-US" sz="1600" dirty="0">
                        <a:effectLst/>
                        <a:latin typeface="Cambria" panose="02040503050406030204" pitchFamily="18" charset="0"/>
                        <a:ea typeface="Cambria" panose="02040503050406030204" pitchFamily="18" charset="0"/>
                        <a:cs typeface="Times New Roman" pitchFamily="18" charset="0"/>
                      </a:endParaRPr>
                    </a:p>
                  </a:txBody>
                  <a:tcPr marL="19050" marR="19050" marT="19050" marB="19050" anchor="ctr"/>
                </a:tc>
                <a:extLst>
                  <a:ext uri="{0D108BD9-81ED-4DB2-BD59-A6C34878D82A}">
                    <a16:rowId xmlns:a16="http://schemas.microsoft.com/office/drawing/2014/main" val="10007"/>
                  </a:ext>
                </a:extLst>
              </a:tr>
              <a:tr h="308837">
                <a:tc>
                  <a:txBody>
                    <a:bodyPr/>
                    <a:lstStyle/>
                    <a:p>
                      <a:pPr marL="0" marR="0" indent="0" algn="ctr">
                        <a:lnSpc>
                          <a:spcPct val="125000"/>
                        </a:lnSpc>
                        <a:spcBef>
                          <a:spcPts val="0"/>
                        </a:spcBef>
                        <a:spcAft>
                          <a:spcPts val="0"/>
                        </a:spcAft>
                      </a:pPr>
                      <a:r>
                        <a:rPr lang="en-US" sz="1600" dirty="0">
                          <a:effectLst/>
                          <a:latin typeface="Cambria" panose="02040503050406030204" pitchFamily="18" charset="0"/>
                          <a:ea typeface="Cambria" panose="02040503050406030204" pitchFamily="18" charset="0"/>
                        </a:rPr>
                        <a:t>Total Number of Days</a:t>
                      </a:r>
                      <a:endParaRPr lang="en-US" sz="1600" b="1" dirty="0">
                        <a:effectLst/>
                        <a:latin typeface="Cambria" panose="02040503050406030204" pitchFamily="18" charset="0"/>
                        <a:ea typeface="Cambria" panose="02040503050406030204" pitchFamily="18" charset="0"/>
                        <a:cs typeface="Times New Roman" pitchFamily="18" charset="0"/>
                      </a:endParaRPr>
                    </a:p>
                  </a:txBody>
                  <a:tcPr marL="19050" marR="19050" marT="19050" marB="19050" anchor="ctr"/>
                </a:tc>
                <a:tc>
                  <a:txBody>
                    <a:bodyPr/>
                    <a:lstStyle/>
                    <a:p>
                      <a:pPr marL="0" marR="0" indent="0" algn="ctr">
                        <a:lnSpc>
                          <a:spcPct val="125000"/>
                        </a:lnSpc>
                        <a:spcBef>
                          <a:spcPts val="0"/>
                        </a:spcBef>
                        <a:spcAft>
                          <a:spcPts val="0"/>
                        </a:spcAft>
                      </a:pPr>
                      <a:r>
                        <a:rPr lang="en-US" sz="1600" dirty="0">
                          <a:effectLst/>
                          <a:latin typeface="Cambria" panose="02040503050406030204" pitchFamily="18" charset="0"/>
                          <a:ea typeface="Cambria" panose="02040503050406030204" pitchFamily="18" charset="0"/>
                        </a:rPr>
                        <a:t>15 Days</a:t>
                      </a:r>
                      <a:endParaRPr lang="en-US" sz="1600" b="1" dirty="0">
                        <a:effectLst/>
                        <a:latin typeface="Cambria" panose="02040503050406030204" pitchFamily="18" charset="0"/>
                        <a:ea typeface="Cambria" panose="02040503050406030204" pitchFamily="18" charset="0"/>
                        <a:cs typeface="Times New Roman" pitchFamily="18" charset="0"/>
                      </a:endParaRPr>
                    </a:p>
                  </a:txBody>
                  <a:tcPr marL="19050" marR="19050" marT="19050" marB="19050"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841665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884238"/>
          </a:xfrm>
          <a:ln/>
        </p:spPr>
        <p:style>
          <a:lnRef idx="1">
            <a:schemeClr val="accent5"/>
          </a:lnRef>
          <a:fillRef idx="3">
            <a:schemeClr val="accent5"/>
          </a:fillRef>
          <a:effectRef idx="2">
            <a:schemeClr val="accent5"/>
          </a:effectRef>
          <a:fontRef idx="minor">
            <a:schemeClr val="lt1"/>
          </a:fontRef>
        </p:style>
        <p:txBody>
          <a:bodyPr bIns="91440" anchor="ctr" anchorCtr="0">
            <a:normAutofit fontScale="90000"/>
          </a:bodyPr>
          <a:lstStyle/>
          <a:p>
            <a:pPr algn="ctr"/>
            <a:r>
              <a:rPr lang="en-US" sz="2600" b="1" dirty="0">
                <a:solidFill>
                  <a:srgbClr val="FFFFFF"/>
                </a:solidFill>
                <a:latin typeface="+mn-lt"/>
                <a:ea typeface="+mn-ea"/>
                <a:cs typeface="+mn-cs"/>
              </a:rPr>
              <a:t>Formation Cost involved in the formation of the Above Company (For capital of INR 1 Lakh)?</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379806450"/>
              </p:ext>
            </p:extLst>
          </p:nvPr>
        </p:nvGraphicFramePr>
        <p:xfrm>
          <a:off x="304800" y="1295400"/>
          <a:ext cx="8534400" cy="4876795"/>
        </p:xfrm>
        <a:graphic>
          <a:graphicData uri="http://schemas.openxmlformats.org/drawingml/2006/table">
            <a:tbl>
              <a:tblPr firstRow="1" firstCol="1" bandRow="1">
                <a:tableStyleId>{17292A2E-F333-43FB-9621-5CBBE7FDCDCB}</a:tableStyleId>
              </a:tblPr>
              <a:tblGrid>
                <a:gridCol w="42672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696685">
                <a:tc>
                  <a:txBody>
                    <a:bodyPr/>
                    <a:lstStyle/>
                    <a:p>
                      <a:pPr marL="0" marR="0" indent="0" algn="ctr">
                        <a:lnSpc>
                          <a:spcPct val="125000"/>
                        </a:lnSpc>
                        <a:spcBef>
                          <a:spcPts val="0"/>
                        </a:spcBef>
                        <a:spcAft>
                          <a:spcPts val="0"/>
                        </a:spcAft>
                      </a:pPr>
                      <a:r>
                        <a:rPr lang="en-US" sz="1600" dirty="0">
                          <a:effectLst/>
                          <a:latin typeface="Cambria" panose="02040503050406030204" pitchFamily="18" charset="0"/>
                          <a:ea typeface="Cambria" panose="02040503050406030204" pitchFamily="18" charset="0"/>
                        </a:rPr>
                        <a:t>Activity</a:t>
                      </a:r>
                      <a:endParaRPr lang="en-US" sz="1600" dirty="0">
                        <a:effectLst/>
                        <a:latin typeface="Cambria" panose="02040503050406030204" pitchFamily="18" charset="0"/>
                        <a:ea typeface="Cambria" panose="02040503050406030204" pitchFamily="18" charset="0"/>
                        <a:cs typeface="Times New Roman" pitchFamily="18" charset="0"/>
                      </a:endParaRPr>
                    </a:p>
                  </a:txBody>
                  <a:tcPr marL="19050" marR="19050" marT="19050" marB="19050" anchor="ctr"/>
                </a:tc>
                <a:tc>
                  <a:txBody>
                    <a:bodyPr/>
                    <a:lstStyle/>
                    <a:p>
                      <a:pPr marL="0" marR="0" indent="0" algn="ctr">
                        <a:lnSpc>
                          <a:spcPct val="125000"/>
                        </a:lnSpc>
                        <a:spcBef>
                          <a:spcPts val="0"/>
                        </a:spcBef>
                        <a:spcAft>
                          <a:spcPts val="0"/>
                        </a:spcAft>
                      </a:pPr>
                      <a:r>
                        <a:rPr lang="en-US" sz="1600">
                          <a:effectLst/>
                          <a:latin typeface="Cambria" panose="02040503050406030204" pitchFamily="18" charset="0"/>
                          <a:ea typeface="Cambria" panose="02040503050406030204" pitchFamily="18" charset="0"/>
                        </a:rPr>
                        <a:t>Days</a:t>
                      </a:r>
                      <a:endParaRPr lang="en-US" sz="1600">
                        <a:effectLst/>
                        <a:latin typeface="Cambria" panose="02040503050406030204" pitchFamily="18" charset="0"/>
                        <a:ea typeface="Cambria" panose="02040503050406030204" pitchFamily="18" charset="0"/>
                        <a:cs typeface="Times New Roman" pitchFamily="18" charset="0"/>
                      </a:endParaRPr>
                    </a:p>
                  </a:txBody>
                  <a:tcPr marL="19050" marR="19050" marT="19050" marB="19050" anchor="ctr"/>
                </a:tc>
                <a:extLst>
                  <a:ext uri="{0D108BD9-81ED-4DB2-BD59-A6C34878D82A}">
                    <a16:rowId xmlns:a16="http://schemas.microsoft.com/office/drawing/2014/main" val="10000"/>
                  </a:ext>
                </a:extLst>
              </a:tr>
              <a:tr h="696685">
                <a:tc>
                  <a:txBody>
                    <a:bodyPr/>
                    <a:lstStyle/>
                    <a:p>
                      <a:pPr marL="0" marR="0" indent="0" algn="ctr">
                        <a:lnSpc>
                          <a:spcPct val="125000"/>
                        </a:lnSpc>
                        <a:spcBef>
                          <a:spcPts val="0"/>
                        </a:spcBef>
                        <a:spcAft>
                          <a:spcPts val="0"/>
                        </a:spcAft>
                      </a:pPr>
                      <a:r>
                        <a:rPr lang="en-US" sz="1600" dirty="0">
                          <a:effectLst/>
                          <a:latin typeface="Cambria" panose="02040503050406030204" pitchFamily="18" charset="0"/>
                          <a:ea typeface="Cambria" panose="02040503050406030204" pitchFamily="18" charset="0"/>
                        </a:rPr>
                        <a:t>Taking Directors Identification Number (DIN)</a:t>
                      </a:r>
                      <a:endParaRPr lang="en-US" sz="1600" dirty="0">
                        <a:effectLst/>
                        <a:latin typeface="Cambria" panose="02040503050406030204" pitchFamily="18" charset="0"/>
                        <a:ea typeface="Cambria" panose="02040503050406030204" pitchFamily="18" charset="0"/>
                        <a:cs typeface="Times New Roman" pitchFamily="18" charset="0"/>
                      </a:endParaRPr>
                    </a:p>
                  </a:txBody>
                  <a:tcPr marL="19050" marR="19050" marT="19050" marB="19050" anchor="ctr"/>
                </a:tc>
                <a:tc>
                  <a:txBody>
                    <a:bodyPr/>
                    <a:lstStyle/>
                    <a:p>
                      <a:pPr marL="0" marR="0" indent="0" algn="ctr">
                        <a:lnSpc>
                          <a:spcPct val="125000"/>
                        </a:lnSpc>
                        <a:spcBef>
                          <a:spcPts val="0"/>
                        </a:spcBef>
                        <a:spcAft>
                          <a:spcPts val="0"/>
                        </a:spcAft>
                      </a:pPr>
                      <a:r>
                        <a:rPr lang="en-US" sz="1600">
                          <a:effectLst/>
                          <a:latin typeface="Cambria" panose="02040503050406030204" pitchFamily="18" charset="0"/>
                          <a:ea typeface="Cambria" panose="02040503050406030204" pitchFamily="18" charset="0"/>
                        </a:rPr>
                        <a:t>INR 1500/- Each Director *2</a:t>
                      </a:r>
                      <a:endParaRPr lang="en-US" sz="1600">
                        <a:effectLst/>
                        <a:latin typeface="Cambria" panose="02040503050406030204" pitchFamily="18" charset="0"/>
                        <a:ea typeface="Cambria" panose="02040503050406030204" pitchFamily="18" charset="0"/>
                        <a:cs typeface="Times New Roman" pitchFamily="18" charset="0"/>
                      </a:endParaRPr>
                    </a:p>
                  </a:txBody>
                  <a:tcPr marL="19050" marR="19050" marT="19050" marB="19050" anchor="ctr"/>
                </a:tc>
                <a:extLst>
                  <a:ext uri="{0D108BD9-81ED-4DB2-BD59-A6C34878D82A}">
                    <a16:rowId xmlns:a16="http://schemas.microsoft.com/office/drawing/2014/main" val="10001"/>
                  </a:ext>
                </a:extLst>
              </a:tr>
              <a:tr h="696685">
                <a:tc>
                  <a:txBody>
                    <a:bodyPr/>
                    <a:lstStyle/>
                    <a:p>
                      <a:pPr marL="0" marR="0" indent="0" algn="ctr">
                        <a:lnSpc>
                          <a:spcPct val="125000"/>
                        </a:lnSpc>
                        <a:spcBef>
                          <a:spcPts val="0"/>
                        </a:spcBef>
                        <a:spcAft>
                          <a:spcPts val="0"/>
                        </a:spcAft>
                      </a:pPr>
                      <a:r>
                        <a:rPr lang="en-US" sz="1600" dirty="0">
                          <a:effectLst/>
                          <a:latin typeface="Cambria" panose="02040503050406030204" pitchFamily="18" charset="0"/>
                          <a:ea typeface="Cambria" panose="02040503050406030204" pitchFamily="18" charset="0"/>
                        </a:rPr>
                        <a:t>Taking Digital Signature of Directors</a:t>
                      </a:r>
                      <a:endParaRPr lang="en-US" sz="1600" dirty="0">
                        <a:effectLst/>
                        <a:latin typeface="Cambria" panose="02040503050406030204" pitchFamily="18" charset="0"/>
                        <a:ea typeface="Cambria" panose="02040503050406030204" pitchFamily="18" charset="0"/>
                        <a:cs typeface="Times New Roman" pitchFamily="18" charset="0"/>
                      </a:endParaRPr>
                    </a:p>
                  </a:txBody>
                  <a:tcPr marL="19050" marR="19050" marT="19050" marB="19050" anchor="ctr"/>
                </a:tc>
                <a:tc>
                  <a:txBody>
                    <a:bodyPr/>
                    <a:lstStyle/>
                    <a:p>
                      <a:pPr marL="0" marR="0" indent="0" algn="ctr">
                        <a:lnSpc>
                          <a:spcPct val="125000"/>
                        </a:lnSpc>
                        <a:spcBef>
                          <a:spcPts val="0"/>
                        </a:spcBef>
                        <a:spcAft>
                          <a:spcPts val="0"/>
                        </a:spcAft>
                      </a:pPr>
                      <a:r>
                        <a:rPr lang="en-US" sz="1600" dirty="0">
                          <a:effectLst/>
                          <a:latin typeface="Cambria" panose="02040503050406030204" pitchFamily="18" charset="0"/>
                          <a:ea typeface="Cambria" panose="02040503050406030204" pitchFamily="18" charset="0"/>
                        </a:rPr>
                        <a:t>INR 5000/- Each Director*2</a:t>
                      </a:r>
                      <a:endParaRPr lang="en-US" sz="1600" dirty="0">
                        <a:effectLst/>
                        <a:latin typeface="Cambria" panose="02040503050406030204" pitchFamily="18" charset="0"/>
                        <a:ea typeface="Cambria" panose="02040503050406030204" pitchFamily="18" charset="0"/>
                        <a:cs typeface="Times New Roman" pitchFamily="18" charset="0"/>
                      </a:endParaRPr>
                    </a:p>
                  </a:txBody>
                  <a:tcPr marL="19050" marR="19050" marT="19050" marB="19050" anchor="ctr"/>
                </a:tc>
                <a:extLst>
                  <a:ext uri="{0D108BD9-81ED-4DB2-BD59-A6C34878D82A}">
                    <a16:rowId xmlns:a16="http://schemas.microsoft.com/office/drawing/2014/main" val="10002"/>
                  </a:ext>
                </a:extLst>
              </a:tr>
              <a:tr h="696685">
                <a:tc>
                  <a:txBody>
                    <a:bodyPr/>
                    <a:lstStyle/>
                    <a:p>
                      <a:pPr marL="0" marR="0" indent="0" algn="ctr">
                        <a:lnSpc>
                          <a:spcPct val="125000"/>
                        </a:lnSpc>
                        <a:spcBef>
                          <a:spcPts val="0"/>
                        </a:spcBef>
                        <a:spcAft>
                          <a:spcPts val="0"/>
                        </a:spcAft>
                      </a:pPr>
                      <a:r>
                        <a:rPr lang="en-US" sz="1600">
                          <a:effectLst/>
                          <a:latin typeface="Cambria" panose="02040503050406030204" pitchFamily="18" charset="0"/>
                          <a:ea typeface="Cambria" panose="02040503050406030204" pitchFamily="18" charset="0"/>
                        </a:rPr>
                        <a:t>Reservation of the name of the Company</a:t>
                      </a:r>
                      <a:endParaRPr lang="en-US" sz="1600">
                        <a:effectLst/>
                        <a:latin typeface="Cambria" panose="02040503050406030204" pitchFamily="18" charset="0"/>
                        <a:ea typeface="Cambria" panose="02040503050406030204" pitchFamily="18" charset="0"/>
                        <a:cs typeface="Times New Roman" pitchFamily="18" charset="0"/>
                      </a:endParaRPr>
                    </a:p>
                  </a:txBody>
                  <a:tcPr marL="19050" marR="19050" marT="19050" marB="19050" anchor="ctr"/>
                </a:tc>
                <a:tc>
                  <a:txBody>
                    <a:bodyPr/>
                    <a:lstStyle/>
                    <a:p>
                      <a:pPr marL="0" marR="0" indent="0" algn="ctr">
                        <a:lnSpc>
                          <a:spcPct val="125000"/>
                        </a:lnSpc>
                        <a:spcBef>
                          <a:spcPts val="0"/>
                        </a:spcBef>
                        <a:spcAft>
                          <a:spcPts val="0"/>
                        </a:spcAft>
                      </a:pPr>
                      <a:r>
                        <a:rPr lang="en-US" sz="1600" dirty="0">
                          <a:effectLst/>
                          <a:latin typeface="Cambria" panose="02040503050406030204" pitchFamily="18" charset="0"/>
                          <a:ea typeface="Cambria" panose="02040503050406030204" pitchFamily="18" charset="0"/>
                        </a:rPr>
                        <a:t>INR 1000/-</a:t>
                      </a:r>
                      <a:endParaRPr lang="en-US" sz="1600" dirty="0">
                        <a:effectLst/>
                        <a:latin typeface="Cambria" panose="02040503050406030204" pitchFamily="18" charset="0"/>
                        <a:ea typeface="Cambria" panose="02040503050406030204" pitchFamily="18" charset="0"/>
                        <a:cs typeface="Times New Roman" pitchFamily="18" charset="0"/>
                      </a:endParaRPr>
                    </a:p>
                  </a:txBody>
                  <a:tcPr marL="19050" marR="19050" marT="19050" marB="19050" anchor="ctr"/>
                </a:tc>
                <a:extLst>
                  <a:ext uri="{0D108BD9-81ED-4DB2-BD59-A6C34878D82A}">
                    <a16:rowId xmlns:a16="http://schemas.microsoft.com/office/drawing/2014/main" val="10003"/>
                  </a:ext>
                </a:extLst>
              </a:tr>
              <a:tr h="696685">
                <a:tc>
                  <a:txBody>
                    <a:bodyPr/>
                    <a:lstStyle/>
                    <a:p>
                      <a:pPr marL="0" marR="0" indent="0" algn="ctr">
                        <a:lnSpc>
                          <a:spcPct val="125000"/>
                        </a:lnSpc>
                        <a:spcBef>
                          <a:spcPts val="0"/>
                        </a:spcBef>
                        <a:spcAft>
                          <a:spcPts val="0"/>
                        </a:spcAft>
                      </a:pPr>
                      <a:r>
                        <a:rPr lang="en-US" sz="1600" dirty="0">
                          <a:effectLst/>
                          <a:latin typeface="Cambria" panose="02040503050406030204" pitchFamily="18" charset="0"/>
                          <a:ea typeface="Cambria" panose="02040503050406030204" pitchFamily="18" charset="0"/>
                        </a:rPr>
                        <a:t>Filling fees of government for final documents*</a:t>
                      </a:r>
                      <a:endParaRPr lang="en-US" sz="1600" dirty="0">
                        <a:effectLst/>
                        <a:latin typeface="Cambria" panose="02040503050406030204" pitchFamily="18" charset="0"/>
                        <a:ea typeface="Cambria" panose="02040503050406030204" pitchFamily="18" charset="0"/>
                        <a:cs typeface="Times New Roman" pitchFamily="18" charset="0"/>
                      </a:endParaRPr>
                    </a:p>
                  </a:txBody>
                  <a:tcPr marL="19050" marR="19050" marT="19050" marB="19050" anchor="ctr"/>
                </a:tc>
                <a:tc>
                  <a:txBody>
                    <a:bodyPr/>
                    <a:lstStyle/>
                    <a:p>
                      <a:pPr marL="0" marR="0" indent="0" algn="ctr">
                        <a:lnSpc>
                          <a:spcPct val="125000"/>
                        </a:lnSpc>
                        <a:spcBef>
                          <a:spcPts val="0"/>
                        </a:spcBef>
                        <a:spcAft>
                          <a:spcPts val="0"/>
                        </a:spcAft>
                      </a:pPr>
                      <a:r>
                        <a:rPr lang="en-US" sz="1600" dirty="0">
                          <a:effectLst/>
                          <a:latin typeface="Cambria" panose="02040503050406030204" pitchFamily="18" charset="0"/>
                          <a:ea typeface="Cambria" panose="02040503050406030204" pitchFamily="18" charset="0"/>
                        </a:rPr>
                        <a:t>INR 6200/-</a:t>
                      </a:r>
                      <a:endParaRPr lang="en-US" sz="1600" dirty="0">
                        <a:effectLst/>
                        <a:latin typeface="Cambria" panose="02040503050406030204" pitchFamily="18" charset="0"/>
                        <a:ea typeface="Cambria" panose="02040503050406030204" pitchFamily="18" charset="0"/>
                        <a:cs typeface="Times New Roman" pitchFamily="18" charset="0"/>
                      </a:endParaRPr>
                    </a:p>
                  </a:txBody>
                  <a:tcPr marL="19050" marR="19050" marT="19050" marB="19050" anchor="ctr"/>
                </a:tc>
                <a:extLst>
                  <a:ext uri="{0D108BD9-81ED-4DB2-BD59-A6C34878D82A}">
                    <a16:rowId xmlns:a16="http://schemas.microsoft.com/office/drawing/2014/main" val="10004"/>
                  </a:ext>
                </a:extLst>
              </a:tr>
              <a:tr h="696685">
                <a:tc>
                  <a:txBody>
                    <a:bodyPr/>
                    <a:lstStyle/>
                    <a:p>
                      <a:pPr marL="0" marR="0" indent="0" algn="ctr">
                        <a:lnSpc>
                          <a:spcPct val="125000"/>
                        </a:lnSpc>
                        <a:spcBef>
                          <a:spcPts val="0"/>
                        </a:spcBef>
                        <a:spcAft>
                          <a:spcPts val="0"/>
                        </a:spcAft>
                      </a:pPr>
                      <a:r>
                        <a:rPr lang="en-US" sz="1600">
                          <a:effectLst/>
                          <a:latin typeface="Cambria" panose="02040503050406030204" pitchFamily="18" charset="0"/>
                          <a:ea typeface="Cambria" panose="02040503050406030204" pitchFamily="18" charset="0"/>
                        </a:rPr>
                        <a:t>Other Government Expenses</a:t>
                      </a:r>
                      <a:endParaRPr lang="en-US" sz="1600">
                        <a:effectLst/>
                        <a:latin typeface="Cambria" panose="02040503050406030204" pitchFamily="18" charset="0"/>
                        <a:ea typeface="Cambria" panose="02040503050406030204" pitchFamily="18" charset="0"/>
                        <a:cs typeface="Times New Roman" pitchFamily="18" charset="0"/>
                      </a:endParaRPr>
                    </a:p>
                  </a:txBody>
                  <a:tcPr marL="19050" marR="19050" marT="19050" marB="19050" anchor="ctr"/>
                </a:tc>
                <a:tc>
                  <a:txBody>
                    <a:bodyPr/>
                    <a:lstStyle/>
                    <a:p>
                      <a:pPr marL="0" marR="0" indent="0" algn="ctr">
                        <a:lnSpc>
                          <a:spcPct val="125000"/>
                        </a:lnSpc>
                        <a:spcBef>
                          <a:spcPts val="0"/>
                        </a:spcBef>
                        <a:spcAft>
                          <a:spcPts val="0"/>
                        </a:spcAft>
                      </a:pPr>
                      <a:r>
                        <a:rPr lang="en-US" sz="1600" dirty="0">
                          <a:effectLst/>
                          <a:latin typeface="Cambria" panose="02040503050406030204" pitchFamily="18" charset="0"/>
                          <a:ea typeface="Cambria" panose="02040503050406030204" pitchFamily="18" charset="0"/>
                        </a:rPr>
                        <a:t>INR 3000/-</a:t>
                      </a:r>
                      <a:endParaRPr lang="en-US" sz="1600" dirty="0">
                        <a:effectLst/>
                        <a:latin typeface="Cambria" panose="02040503050406030204" pitchFamily="18" charset="0"/>
                        <a:ea typeface="Cambria" panose="02040503050406030204" pitchFamily="18" charset="0"/>
                        <a:cs typeface="Times New Roman" pitchFamily="18" charset="0"/>
                      </a:endParaRPr>
                    </a:p>
                  </a:txBody>
                  <a:tcPr marL="19050" marR="19050" marT="19050" marB="19050" anchor="ctr"/>
                </a:tc>
                <a:extLst>
                  <a:ext uri="{0D108BD9-81ED-4DB2-BD59-A6C34878D82A}">
                    <a16:rowId xmlns:a16="http://schemas.microsoft.com/office/drawing/2014/main" val="10005"/>
                  </a:ext>
                </a:extLst>
              </a:tr>
              <a:tr h="696685">
                <a:tc>
                  <a:txBody>
                    <a:bodyPr/>
                    <a:lstStyle/>
                    <a:p>
                      <a:pPr marL="0" marR="0" indent="0" algn="ctr">
                        <a:lnSpc>
                          <a:spcPct val="125000"/>
                        </a:lnSpc>
                        <a:spcBef>
                          <a:spcPts val="0"/>
                        </a:spcBef>
                        <a:spcAft>
                          <a:spcPts val="0"/>
                        </a:spcAft>
                      </a:pPr>
                      <a:r>
                        <a:rPr lang="en-US" sz="1600" dirty="0">
                          <a:effectLst/>
                          <a:latin typeface="Cambria" panose="02040503050406030204" pitchFamily="18" charset="0"/>
                          <a:ea typeface="Cambria" panose="02040503050406030204" pitchFamily="18" charset="0"/>
                        </a:rPr>
                        <a:t>Total Cost</a:t>
                      </a:r>
                      <a:endParaRPr lang="en-US" sz="1600" dirty="0">
                        <a:effectLst/>
                        <a:latin typeface="Cambria" panose="02040503050406030204" pitchFamily="18" charset="0"/>
                        <a:ea typeface="Cambria" panose="02040503050406030204" pitchFamily="18" charset="0"/>
                        <a:cs typeface="Times New Roman" pitchFamily="18" charset="0"/>
                      </a:endParaRPr>
                    </a:p>
                  </a:txBody>
                  <a:tcPr marL="19050" marR="19050" marT="19050" marB="19050" anchor="ctr"/>
                </a:tc>
                <a:tc>
                  <a:txBody>
                    <a:bodyPr/>
                    <a:lstStyle/>
                    <a:p>
                      <a:pPr marL="0" marR="0" indent="0" algn="ctr">
                        <a:lnSpc>
                          <a:spcPct val="125000"/>
                        </a:lnSpc>
                        <a:spcBef>
                          <a:spcPts val="0"/>
                        </a:spcBef>
                        <a:spcAft>
                          <a:spcPts val="0"/>
                        </a:spcAft>
                      </a:pPr>
                      <a:r>
                        <a:rPr lang="en-US" sz="1600" dirty="0">
                          <a:effectLst/>
                          <a:latin typeface="Cambria" panose="02040503050406030204" pitchFamily="18" charset="0"/>
                          <a:ea typeface="Cambria" panose="02040503050406030204" pitchFamily="18" charset="0"/>
                        </a:rPr>
                        <a:t>INR 23200/-</a:t>
                      </a:r>
                      <a:endParaRPr lang="en-US" sz="1600" dirty="0">
                        <a:effectLst/>
                        <a:latin typeface="Cambria" panose="02040503050406030204" pitchFamily="18" charset="0"/>
                        <a:ea typeface="Cambria" panose="02040503050406030204" pitchFamily="18" charset="0"/>
                        <a:cs typeface="Times New Roman" pitchFamily="18" charset="0"/>
                      </a:endParaRPr>
                    </a:p>
                  </a:txBody>
                  <a:tcPr marL="19050" marR="19050" marT="19050" marB="19050" anchor="ctr"/>
                </a:tc>
                <a:extLst>
                  <a:ext uri="{0D108BD9-81ED-4DB2-BD59-A6C34878D82A}">
                    <a16:rowId xmlns:a16="http://schemas.microsoft.com/office/drawing/2014/main" val="10006"/>
                  </a:ext>
                </a:extLst>
              </a:tr>
            </a:tbl>
          </a:graphicData>
        </a:graphic>
      </p:graphicFrame>
      <p:sp>
        <p:nvSpPr>
          <p:cNvPr id="5" name="Rectangle 4"/>
          <p:cNvSpPr/>
          <p:nvPr/>
        </p:nvSpPr>
        <p:spPr>
          <a:xfrm>
            <a:off x="1676400" y="6324600"/>
            <a:ext cx="6324600" cy="369332"/>
          </a:xfrm>
          <a:prstGeom prst="rect">
            <a:avLst/>
          </a:prstGeom>
        </p:spPr>
        <p:txBody>
          <a:bodyPr wrap="square">
            <a:spAutoFit/>
          </a:bodyPr>
          <a:lstStyle/>
          <a:p>
            <a:r>
              <a:rPr lang="en-US" b="1" dirty="0"/>
              <a:t>* Fees Changes with the amount of Capital of Company</a:t>
            </a:r>
            <a:endParaRPr lang="en-US" dirty="0"/>
          </a:p>
        </p:txBody>
      </p:sp>
    </p:spTree>
    <p:extLst>
      <p:ext uri="{BB962C8B-B14F-4D97-AF65-F5344CB8AC3E}">
        <p14:creationId xmlns:p14="http://schemas.microsoft.com/office/powerpoint/2010/main" val="1100094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457200"/>
            <a:ext cx="7772400" cy="2895600"/>
          </a:xfrm>
        </p:spPr>
        <p:txBody>
          <a:bodyPr>
            <a:normAutofit/>
          </a:bodyPr>
          <a:lstStyle/>
          <a:p>
            <a:r>
              <a:rPr lang="en-US" dirty="0">
                <a:solidFill>
                  <a:schemeClr val="tx1"/>
                </a:solidFill>
                <a:latin typeface="Cambria" panose="02040503050406030204" pitchFamily="18" charset="0"/>
                <a:ea typeface="Cambria" panose="02040503050406030204" pitchFamily="18" charset="0"/>
              </a:rPr>
              <a:t>Income Tax returns depends on the type of business structure?</a:t>
            </a:r>
            <a:br>
              <a:rPr lang="en-US" dirty="0">
                <a:solidFill>
                  <a:schemeClr val="tx1"/>
                </a:solidFill>
                <a:latin typeface="Cambria" panose="02040503050406030204" pitchFamily="18" charset="0"/>
                <a:ea typeface="Cambria" panose="02040503050406030204" pitchFamily="18" charset="0"/>
              </a:rPr>
            </a:br>
            <a:br>
              <a:rPr lang="en-US" dirty="0">
                <a:solidFill>
                  <a:schemeClr val="tx1"/>
                </a:solidFill>
                <a:latin typeface="Cambria" panose="02040503050406030204" pitchFamily="18" charset="0"/>
                <a:ea typeface="Cambria" panose="02040503050406030204" pitchFamily="18" charset="0"/>
              </a:rPr>
            </a:br>
            <a:r>
              <a:rPr lang="en-US" dirty="0">
                <a:solidFill>
                  <a:schemeClr val="tx1"/>
                </a:solidFill>
                <a:latin typeface="Cambria" panose="02040503050406030204" pitchFamily="18" charset="0"/>
                <a:ea typeface="Cambria" panose="02040503050406030204" pitchFamily="18" charset="0"/>
              </a:rPr>
              <a:t>True / False</a:t>
            </a:r>
          </a:p>
        </p:txBody>
      </p:sp>
    </p:spTree>
    <p:extLst>
      <p:ext uri="{BB962C8B-B14F-4D97-AF65-F5344CB8AC3E}">
        <p14:creationId xmlns:p14="http://schemas.microsoft.com/office/powerpoint/2010/main" val="33289364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docProps/app.xml><?xml version="1.0" encoding="utf-8"?>
<Properties xmlns="http://schemas.openxmlformats.org/officeDocument/2006/extended-properties" xmlns:vt="http://schemas.openxmlformats.org/officeDocument/2006/docPropsVTypes">
  <Template/>
  <TotalTime>3228</TotalTime>
  <Words>2750</Words>
  <Application>Microsoft Office PowerPoint</Application>
  <PresentationFormat>On-screen Show (4:3)</PresentationFormat>
  <Paragraphs>266</Paragraphs>
  <Slides>46</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Arial</vt:lpstr>
      <vt:lpstr>Calibri</vt:lpstr>
      <vt:lpstr>Cambria</vt:lpstr>
      <vt:lpstr>Franklin Gothic Book</vt:lpstr>
      <vt:lpstr>Perpetua</vt:lpstr>
      <vt:lpstr>Times New Roman</vt:lpstr>
      <vt:lpstr>Wingdings</vt:lpstr>
      <vt:lpstr>Wingdings 2</vt:lpstr>
      <vt:lpstr>Equity</vt:lpstr>
      <vt:lpstr> Company Formation In India/  How a factory can be established </vt:lpstr>
      <vt:lpstr>Types of Business Structures In India</vt:lpstr>
      <vt:lpstr>How to choose a business structure while applying for company registration in India?</vt:lpstr>
      <vt:lpstr>How to choose a business structure while applying for company registration in India?</vt:lpstr>
      <vt:lpstr>How to Register a Company in India?</vt:lpstr>
      <vt:lpstr>Requirement for a private Limited Company </vt:lpstr>
      <vt:lpstr>How long does the appropriate registration of the previous  suggested legal entity take?</vt:lpstr>
      <vt:lpstr>Formation Cost involved in the formation of the Above Company (For capital of INR 1 Lakh)?</vt:lpstr>
      <vt:lpstr>Income Tax returns depends on the type of business structure?  True / False</vt:lpstr>
      <vt:lpstr>PowerPoint Presentation</vt:lpstr>
      <vt:lpstr>Operating principles/ Legal requirements/ Accounting requirements of a foreign company operating in India</vt:lpstr>
      <vt:lpstr>Process on getting investment capital into the country… What are the pitfalls of this?</vt:lpstr>
      <vt:lpstr>Can another company be sole share holder &amp; director of a Private Limited Company?</vt:lpstr>
      <vt:lpstr>Do the directors need to be present in person in India to perform the formation?</vt:lpstr>
      <vt:lpstr>License For Factory Setup In India/  related laws, required licenses, steps involved in acquiring the license</vt:lpstr>
      <vt:lpstr>PowerPoint Presentation</vt:lpstr>
      <vt:lpstr>Permanent / Final Registration</vt:lpstr>
      <vt:lpstr>PowerPoint Presentation</vt:lpstr>
      <vt:lpstr>PowerPoint Presentation</vt:lpstr>
      <vt:lpstr>PowerPoint Presentation</vt:lpstr>
      <vt:lpstr>Documents required for consent to operate/renewal</vt:lpstr>
      <vt:lpstr>Factory License</vt:lpstr>
      <vt:lpstr>Documents Required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Formation India/ How a factory can be established</dc:title>
  <dc:creator>Dell</dc:creator>
  <cp:lastModifiedBy>HRIDAY KHERA</cp:lastModifiedBy>
  <cp:revision>46</cp:revision>
  <dcterms:created xsi:type="dcterms:W3CDTF">2018-07-25T04:02:02Z</dcterms:created>
  <dcterms:modified xsi:type="dcterms:W3CDTF">2023-08-17T05:26:55Z</dcterms:modified>
</cp:coreProperties>
</file>