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3" r:id="rId3"/>
    <p:sldId id="272" r:id="rId4"/>
    <p:sldId id="273" r:id="rId5"/>
    <p:sldId id="274" r:id="rId6"/>
    <p:sldId id="281" r:id="rId7"/>
    <p:sldId id="275" r:id="rId8"/>
    <p:sldId id="282" r:id="rId9"/>
    <p:sldId id="284" r:id="rId10"/>
    <p:sldId id="276" r:id="rId11"/>
    <p:sldId id="277" r:id="rId12"/>
    <p:sldId id="279" r:id="rId13"/>
    <p:sldId id="285" r:id="rId14"/>
    <p:sldId id="280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AD5E-E29F-479A-8C29-AFC9B0BC5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8A204-E2CC-4ADC-A761-416B57D3D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4B1E-5062-4AAE-A5DD-E5743F7E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E1FFA-1D1C-4FE4-9E67-188DF72F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C519-8230-478F-84D0-71CD8066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8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D1F-085B-425A-9E9F-8ECEC9CB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C9EC5-C99E-43FE-A8B4-9E95A2FEE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49DE-CB9B-4657-9700-D81CA681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7DE5-0271-4C7D-9BC7-9290CB6E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A5C9-C5D6-473E-B77F-7B9E375E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1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0ADA7-DEB1-4353-8233-0989F97F1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6A7C2-64EF-410E-82DF-0169DE8D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ECFDF-1EA8-4E9D-8B10-961CB810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B5BD-7446-486F-AA59-4015D549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41C6-1CC0-4007-9757-0C8BE973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1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8B36-2BD3-49F3-AE64-94AB9CC1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9711-8F2B-4F4B-B2A7-DF1C1DAE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2B84-5BDC-4C61-A8AB-E9E33122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8B09-17A4-4995-8139-71A4AD21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97C8-8868-4D9B-B819-83467B0A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45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5891-5BC7-455E-BE3C-EB463C05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DEF6-A067-447C-957D-CC733CC15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D5D36-686D-4DD3-80EC-555603DD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BB41-D154-44A9-A909-D1CA2C25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7D438-9383-4E9C-879B-CC8EF2C8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0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C91B-126E-4DDD-B335-C4133EA4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2265-7DE5-403E-AF87-BA2B77386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8458D-AB9C-4659-BD14-F7371337A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8C465-C591-43FB-B35A-AF548695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1555C-7DD1-4839-BE65-849B28BC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7F6B2-B73D-4225-B2F4-3F8B1FA5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8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E4D6-2E87-4547-B383-EE5CC35A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0FA5-FBAC-4C12-9E77-0D88C0C4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431F3-1963-4FD5-ADE8-1A9E5C961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48C8-1659-40D7-923A-A37CDB595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86E5F-85BC-4C6F-8B2C-6CA7772DE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EEE84-3B8A-42FC-8D14-ADE2B1B7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EC291-0DFB-478E-8E45-2E6BFE03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6CFD7-0234-49EC-BB47-627D6ADD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A3BC-9253-447F-A86D-00590D14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934A6-5D13-4A86-9D56-2A08877B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648C2-D330-4EC5-99C4-D6810692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B8F04-5074-4641-8352-D42347B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6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14B0A-43E2-41DF-AF3E-5FDA4FFD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143D9-E77B-472F-92AB-7A536024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6B885-277B-48E1-BFA3-639D9716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92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F71E-4EEC-4844-8CE2-B3524CD7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70A1-711D-42FA-85DE-96551B190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4CE3E-0E6E-4A9C-8471-EE8B0A52E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D4007-41A8-4F5E-BD8B-CCCA3D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11278-7E8C-4183-9C6C-DFC56641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A72B3-1262-42C4-94BB-3801D218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CBE3-7DB1-457A-AE9E-47F035C9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D16D3-3BF7-4FA7-B13D-7BC360417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6480A-0784-463C-BB23-A98BC89A4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D482-0F02-4902-9590-B1E163FC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14204-405E-4D78-942C-2E98B4F3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85FB0-17BD-43D4-95DC-F18F84A4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97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FBDF4-EC9D-46A8-B796-2C88BD9A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BF09-4A0E-417A-9BDB-E392A45C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C43D-22FA-424A-B1A7-E8625FDA1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7542-5BAC-47E3-9B8B-739BF53D576B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BE46-767B-4D04-8E4B-E59136206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C832A-4180-43B8-9A4E-5F6C1D55C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68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5E90E1-B20C-4A4D-B2AF-8FC28DD17661}"/>
              </a:ext>
            </a:extLst>
          </p:cNvPr>
          <p:cNvSpPr txBox="1">
            <a:spLocks/>
          </p:cNvSpPr>
          <p:nvPr/>
        </p:nvSpPr>
        <p:spPr>
          <a:xfrm>
            <a:off x="765544" y="372140"/>
            <a:ext cx="10217890" cy="6379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Q1. An RC coupled amplifier has a voltage gain of 1000, f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 Hz, f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200 kHz, and a distortion of 5%, without feedback. Find the amplifier voltage gain, f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distortion (D</a:t>
            </a:r>
            <a:r>
              <a:rPr lang="en-IN" sz="3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when a negative feedback is applied with feedback ratio of 0.01. </a:t>
            </a: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4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5E90E1-B20C-4A4D-B2AF-8FC28DD176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544" y="1084524"/>
                <a:ext cx="10217890" cy="54226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I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Q4. The distortion in an amplifier is found to be 3% when the feedback ratio of a negative feedback amplifier is 0.04. When the feedback is removed, the distortion becomes 15%. Find the open-loop gain and closed loop gain.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    D = 15% = 0.15, D</a:t>
                </a:r>
                <a:r>
                  <a:rPr lang="en-IN" sz="3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3% = 0.03,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</m:oMath>
                </a14:m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0.04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IN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/(1+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IN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0.03 =  0.15 / (1+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0.04 )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(1+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0.04 )  =  0.15 / 0.03 = 5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(A x 0.04)  = 5-1 = 4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A</a:t>
                </a:r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4/0.04 = 100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5E90E1-B20C-4A4D-B2AF-8FC28DD17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44" y="1084524"/>
                <a:ext cx="10217890" cy="5422604"/>
              </a:xfrm>
              <a:prstGeom prst="rect">
                <a:avLst/>
              </a:prstGeom>
              <a:blipFill>
                <a:blip r:embed="rId2"/>
                <a:stretch>
                  <a:fillRect l="-1551" t="-16423" r="-1492" b="-42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71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5E90E1-B20C-4A4D-B2AF-8FC28DD176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237" y="584791"/>
                <a:ext cx="10217890" cy="37320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en-IN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IN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>
                          <a:rPr lang="en-I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I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=  100 / (1 + 100 x 0.04)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=  100 / 1+4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=  100 /5 = 20				</a:t>
                </a: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5E90E1-B20C-4A4D-B2AF-8FC28DD17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37" y="584791"/>
                <a:ext cx="10217890" cy="37320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57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5E90E1-B20C-4A4D-B2AF-8FC28DD176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544" y="1084524"/>
                <a:ext cx="10217890" cy="54226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Q5. If negative feedback with a feedback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0.01 is introduced into an amplifier with a gain of 200 and a bandwidth of 6 MHz, obtain the resulting bandwidth of the feedback amplifier.</a:t>
                </a:r>
              </a:p>
              <a:p>
                <a:pPr algn="just">
                  <a:lnSpc>
                    <a:spcPct val="150000"/>
                  </a:lnSpc>
                </a:pPr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5E90E1-B20C-4A4D-B2AF-8FC28DD17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44" y="1084524"/>
                <a:ext cx="10217890" cy="5422604"/>
              </a:xfrm>
              <a:prstGeom prst="rect">
                <a:avLst/>
              </a:prstGeom>
              <a:blipFill>
                <a:blip r:embed="rId2"/>
                <a:stretch>
                  <a:fillRect l="-1551" t="-15973" r="-14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90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5E90E1-B20C-4A4D-B2AF-8FC28DD176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544" y="1084524"/>
                <a:ext cx="10217890" cy="54226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Q5. If negative feedback with a feedback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0.01 is introduced into an amplifier with a gain of 200 and a bandwidth of 6 MHz, obtain the resulting bandwidth of the feedback amplifier.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    A = 200, BW = 6 MHz,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</m:oMath>
                </a14:m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0.01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𝐵𝑊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IN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𝐵𝑊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(1+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IN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=   6 x 10</a:t>
                </a:r>
                <a:r>
                  <a:rPr lang="en-IN" sz="3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(1+ 200 x 0.01 )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			      =   6 x 10</a:t>
                </a:r>
                <a:r>
                  <a:rPr lang="en-IN" sz="3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(1+ 2)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=   18 x 10</a:t>
                </a:r>
                <a:r>
                  <a:rPr lang="en-IN" sz="3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 </a:t>
                </a:r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=   18 MHz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5E90E1-B20C-4A4D-B2AF-8FC28DD17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44" y="1084524"/>
                <a:ext cx="10217890" cy="5422604"/>
              </a:xfrm>
              <a:prstGeom prst="rect">
                <a:avLst/>
              </a:prstGeom>
              <a:blipFill>
                <a:blip r:embed="rId2"/>
                <a:stretch>
                  <a:fillRect l="-1551" t="-16423" r="-1492" b="-42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81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5E90E1-B20C-4A4D-B2AF-8FC28DD176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544" y="531629"/>
                <a:ext cx="10217890" cy="54226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Q6. If non linear distortion in a negative feedback amplifier with an open-loop gain of 100 is reduced from 40% to 10%. Find the </a:t>
                </a:r>
                <a14:m>
                  <m:oMath xmlns:m="http://schemas.openxmlformats.org/officeDocument/2006/math">
                    <m:r>
                      <a:rPr lang="en-IN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IN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amplifier. </a:t>
                </a:r>
              </a:p>
              <a:p>
                <a:pPr algn="just"/>
                <a:endParaRPr lang="en-I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5E90E1-B20C-4A4D-B2AF-8FC28DD17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44" y="531629"/>
                <a:ext cx="10217890" cy="5422604"/>
              </a:xfrm>
              <a:prstGeom prst="rect">
                <a:avLst/>
              </a:prstGeom>
              <a:blipFill>
                <a:blip r:embed="rId2"/>
                <a:stretch>
                  <a:fillRect l="-1551" t="-5955" r="-14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58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5E90E1-B20C-4A4D-B2AF-8FC28DD176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544" y="531629"/>
                <a:ext cx="10217890" cy="54226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Q6. If non linear distortion in a negative feedback amplifier with an open-loop gain of 100 is reduced from 40% to 10%. Find the </a:t>
                </a:r>
                <a14:m>
                  <m:oMath xmlns:m="http://schemas.openxmlformats.org/officeDocument/2006/math">
                    <m:r>
                      <a:rPr lang="en-IN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IN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amplifier. </a:t>
                </a:r>
              </a:p>
              <a:p>
                <a:pPr algn="just"/>
                <a:endParaRPr lang="en-I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    A = 100, D</a:t>
                </a:r>
                <a:r>
                  <a:rPr lang="en-IN" sz="3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0.1, D = 0.4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IN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/(1+</m:t>
                    </m:r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IN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0.1 =  0.4 / (1+ 100 x </a:t>
                </a:r>
                <a:r>
                  <a:rPr lang="el-GR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(1+100 x </a:t>
                </a:r>
                <a:r>
                  <a:rPr lang="el-GR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 =  0.4 /0.1 = 4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(100 x </a:t>
                </a:r>
                <a:r>
                  <a:rPr lang="el-GR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= 4-1 = 3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      </a:t>
                </a:r>
                <a:r>
                  <a:rPr lang="el-GR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3/100 = 0.03				</a:t>
                </a:r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5E90E1-B20C-4A4D-B2AF-8FC28DD17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44" y="531629"/>
                <a:ext cx="10217890" cy="5422604"/>
              </a:xfrm>
              <a:prstGeom prst="rect">
                <a:avLst/>
              </a:prstGeom>
              <a:blipFill>
                <a:blip r:embed="rId2"/>
                <a:stretch>
                  <a:fillRect l="-1551" t="-6966" r="-1492" b="-82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16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5E90E1-B20C-4A4D-B2AF-8FC28DD176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544" y="372140"/>
                <a:ext cx="10217890" cy="63795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Q1. An RC coupled amplifier has a voltage gain of 1000, f</a:t>
                </a:r>
                <a:r>
                  <a:rPr lang="en-IN" sz="32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50 Hz, f</a:t>
                </a:r>
                <a:r>
                  <a:rPr lang="en-IN" sz="32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200 kHz, and a distortion of 5%, without feedback. Find the amplifier voltage gain, f</a:t>
                </a:r>
                <a:r>
                  <a:rPr lang="en-IN" sz="32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1f</a:t>
                </a:r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</a:t>
                </a:r>
                <a:r>
                  <a:rPr lang="en-IN" sz="32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2f</a:t>
                </a:r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distortion (D</a:t>
                </a:r>
                <a:r>
                  <a:rPr lang="en-IN" sz="32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when a negative feedback is applied with feedback ratio of 0.01. 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Since negative feedback is applied, and given 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 = 1000, β = 0.01, D = 5%, f</a:t>
                </a:r>
                <a:r>
                  <a:rPr lang="en-IN" sz="3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50 Hz, f</a:t>
                </a:r>
                <a:r>
                  <a:rPr lang="en-IN" sz="3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200KHz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IN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>
                          <a:rPr lang="en-I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I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=  1000/(1+1000x0.01)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= 1000/(1+10) = 1000/11 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= 90.90</a:t>
                </a:r>
                <a:endParaRPr lang="en-IN" sz="32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5E90E1-B20C-4A4D-B2AF-8FC28DD17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44" y="372140"/>
                <a:ext cx="10217890" cy="6379534"/>
              </a:xfrm>
              <a:prstGeom prst="rect">
                <a:avLst/>
              </a:prstGeom>
              <a:blipFill>
                <a:blip r:embed="rId2"/>
                <a:stretch>
                  <a:fillRect l="-1551" r="-1492" b="-3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04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5E90E1-B20C-4A4D-B2AF-8FC28DD176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135" y="372140"/>
                <a:ext cx="10366744" cy="63795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lower 3 dB frequency,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I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d>
                        <m:dPr>
                          <m:ctrlP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IN" sz="32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= 50 / (1+1000x0.01)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= 50 / (1+10)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= 4.5 Hz 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New upper 3 dB frequency,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	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IN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(1+</m:t>
                    </m:r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IN" sz="32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= 200 x 10</a:t>
                </a:r>
                <a:r>
                  <a:rPr lang="en-IN" sz="3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(1+1000x0.01)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= 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200 x 10</a:t>
                </a:r>
                <a:r>
                  <a:rPr lang="en-IN" sz="3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(1+10)  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= 2200 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 10</a:t>
                </a:r>
                <a:r>
                  <a:rPr lang="en-IN" sz="3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Hz</a:t>
                </a:r>
              </a:p>
              <a:p>
                <a:pPr algn="just"/>
                <a:r>
                  <a:rPr lang="en-IN" sz="3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		         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2.2 x 10</a:t>
                </a:r>
                <a:r>
                  <a:rPr lang="en-IN" sz="3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 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Hz = 2.2 MHz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= 2200 </a:t>
                </a:r>
                <a:r>
                  <a:rPr lang="en-IN" sz="32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KHz</a:t>
                </a:r>
                <a:endParaRPr lang="en-I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5E90E1-B20C-4A4D-B2AF-8FC28DD17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35" y="372140"/>
                <a:ext cx="10366744" cy="6379534"/>
              </a:xfrm>
              <a:prstGeom prst="rect">
                <a:avLst/>
              </a:prstGeom>
              <a:blipFill>
                <a:blip r:embed="rId2"/>
                <a:stretch>
                  <a:fillRect l="-1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5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5E90E1-B20C-4A4D-B2AF-8FC28DD176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605" y="308344"/>
                <a:ext cx="10217890" cy="35725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negative feedback is applied,  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IN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num>
                      <m:den>
                        <m:r>
                          <a:rPr lang="en-I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I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IN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=  0.05/(1+1000x0.01)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= 0.0045  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= 0.45%</a:t>
                </a:r>
                <a:endParaRPr lang="en-IN" sz="32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5E90E1-B20C-4A4D-B2AF-8FC28DD17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05" y="308344"/>
                <a:ext cx="10217890" cy="3572539"/>
              </a:xfrm>
              <a:prstGeom prst="rect">
                <a:avLst/>
              </a:prstGeom>
              <a:blipFill>
                <a:blip r:embed="rId2"/>
                <a:stretch>
                  <a:fillRect l="-15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53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5E90E1-B20C-4A4D-B2AF-8FC28DD17661}"/>
              </a:ext>
            </a:extLst>
          </p:cNvPr>
          <p:cNvSpPr txBox="1">
            <a:spLocks/>
          </p:cNvSpPr>
          <p:nvPr/>
        </p:nvSpPr>
        <p:spPr>
          <a:xfrm>
            <a:off x="871870" y="265810"/>
            <a:ext cx="10217890" cy="5688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Q2. The open-loop voltage gain of an amplifier is 50. Its input impedance is 1 k</a:t>
            </a:r>
            <a:r>
              <a:rPr lang="el-GR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What will be the input impedance where a negative feedback of 10% is applied to the amplifier?</a:t>
            </a:r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4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5E90E1-B20C-4A4D-B2AF-8FC28DD176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1870" y="265810"/>
                <a:ext cx="10217890" cy="56884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Q2. The open-loop voltage gain of an amplifier is 50. Its input impedance is 1 k</a:t>
                </a:r>
                <a:r>
                  <a:rPr lang="el-GR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What will be the input impedance where a negative feedback of 10% is applied to the amplifier?</a:t>
                </a:r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endParaRPr lang="en-IN" sz="32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Since negative feedback is applied, and given </a:t>
                </a:r>
              </a:p>
              <a:p>
                <a:pPr algn="ctr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 = 50, β = 0.1, R</a:t>
                </a:r>
                <a:r>
                  <a:rPr lang="en-IN" sz="3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k</a:t>
                </a:r>
                <a:r>
                  <a:rPr lang="el-GR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IN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(1+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IN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=  1 x 10</a:t>
                </a:r>
                <a:r>
                  <a:rPr lang="en-IN" sz="3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(1+50x0.1)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= 1 x 10</a:t>
                </a:r>
                <a:r>
                  <a:rPr lang="en-IN" sz="3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(1+5) = 1000 x 6 </a:t>
                </a:r>
                <a:r>
                  <a:rPr lang="el-GR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= 6000 </a:t>
                </a:r>
                <a:r>
                  <a:rPr lang="el-GR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 k</a:t>
                </a:r>
                <a:r>
                  <a:rPr lang="el-GR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endParaRPr lang="en-IN" sz="32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5E90E1-B20C-4A4D-B2AF-8FC28DD17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70" y="265810"/>
                <a:ext cx="10217890" cy="5688419"/>
              </a:xfrm>
              <a:prstGeom prst="rect">
                <a:avLst/>
              </a:prstGeom>
              <a:blipFill>
                <a:blip r:embed="rId2"/>
                <a:stretch>
                  <a:fillRect l="-1492" r="-15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65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5E90E1-B20C-4A4D-B2AF-8FC28DD17661}"/>
              </a:ext>
            </a:extLst>
          </p:cNvPr>
          <p:cNvSpPr txBox="1">
            <a:spLocks/>
          </p:cNvSpPr>
          <p:nvPr/>
        </p:nvSpPr>
        <p:spPr>
          <a:xfrm>
            <a:off x="765544" y="372140"/>
            <a:ext cx="10217890" cy="6379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Q3. The open-loop voltage gain of an amplifier is 50. Its output impedance is 40 k</a:t>
            </a:r>
            <a:r>
              <a:rPr lang="el-G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When a negative feedback is applied, the output impedance becomes 6.666 k</a:t>
            </a:r>
            <a:r>
              <a:rPr lang="el-G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Find the feedback factor.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2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5E90E1-B20C-4A4D-B2AF-8FC28DD176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544" y="372140"/>
                <a:ext cx="10217890" cy="63795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I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Q3. The open-loop voltage gain of an amplifier is 50. Its output impedance is 40 k</a:t>
                </a:r>
                <a:r>
                  <a:rPr lang="el-G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When a negative feedback is applied, the output impedance becomes 6.666 k</a:t>
                </a:r>
                <a:r>
                  <a:rPr lang="el-G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Find the feedback factor.</a:t>
                </a:r>
                <a:endParaRPr lang="en-I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Since negative feedback is applied, and given </a:t>
                </a:r>
              </a:p>
              <a:p>
                <a:pPr algn="ctr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 = 50, R</a:t>
                </a:r>
                <a:r>
                  <a:rPr lang="en-IN" sz="3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40 k</a:t>
                </a:r>
                <a:r>
                  <a:rPr lang="el-GR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32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sz="3200" baseline="-25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6.666 k</a:t>
                </a:r>
                <a:r>
                  <a:rPr lang="el-GR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  <m:r>
                          <a:rPr lang="en-I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IN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/(1+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IN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6.666 =  40 / (1+50</a:t>
                </a:r>
                <a14:m>
                  <m:oMath xmlns:m="http://schemas.openxmlformats.org/officeDocument/2006/math">
                    <m:r>
                      <a:rPr lang="en-IN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(1+50</a:t>
                </a:r>
                <a14:m>
                  <m:oMath xmlns:m="http://schemas.openxmlformats.org/officeDocument/2006/math">
                    <m:r>
                      <a:rPr lang="en-IN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 =  40 / 6.666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	               (1+50</a:t>
                </a:r>
                <a14:m>
                  <m:oMath xmlns:m="http://schemas.openxmlformats.org/officeDocument/2006/math">
                    <m:r>
                      <a:rPr lang="en-IN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 = 6 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50</a:t>
                </a:r>
                <a14:m>
                  <m:oMath xmlns:m="http://schemas.openxmlformats.org/officeDocument/2006/math">
                    <m:r>
                      <a:rPr lang="en-IN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IN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6-1 = 5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</a:t>
                </a:r>
                <a14:m>
                  <m:oMath xmlns:m="http://schemas.openxmlformats.org/officeDocument/2006/math">
                    <m:r>
                      <a:rPr lang="en-IN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5/50 = 0.1</a:t>
                </a:r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5E90E1-B20C-4A4D-B2AF-8FC28DD17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44" y="372140"/>
                <a:ext cx="10217890" cy="6379534"/>
              </a:xfrm>
              <a:prstGeom prst="rect">
                <a:avLst/>
              </a:prstGeom>
              <a:blipFill>
                <a:blip r:embed="rId2"/>
                <a:stretch>
                  <a:fillRect l="-1551" r="-14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19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5E90E1-B20C-4A4D-B2AF-8FC28DD17661}"/>
              </a:ext>
            </a:extLst>
          </p:cNvPr>
          <p:cNvSpPr txBox="1">
            <a:spLocks/>
          </p:cNvSpPr>
          <p:nvPr/>
        </p:nvSpPr>
        <p:spPr>
          <a:xfrm>
            <a:off x="765544" y="1084524"/>
            <a:ext cx="10217890" cy="54226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Q4. The distortion in an amplifier is found to be 3% when the feedback ratio of a negative feedback amplifier is 0.04. When the feedback is removed, the distortion becomes 15%. Find the open-loop gain and closed loop gain. </a:t>
            </a:r>
          </a:p>
          <a:p>
            <a:pPr algn="just">
              <a:lnSpc>
                <a:spcPct val="150000"/>
              </a:lnSpc>
            </a:pP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26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1094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Danvir Mandal</dc:creator>
  <cp:lastModifiedBy>Dr. Danvir Mandal</cp:lastModifiedBy>
  <cp:revision>158</cp:revision>
  <dcterms:created xsi:type="dcterms:W3CDTF">2020-07-28T07:03:44Z</dcterms:created>
  <dcterms:modified xsi:type="dcterms:W3CDTF">2023-08-22T04:43:49Z</dcterms:modified>
</cp:coreProperties>
</file>