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7562850" cx="10693400"/>
  <p:notesSz cx="10693400" cy="7562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633913" cy="37941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057900" y="0"/>
            <a:ext cx="4632325" cy="379413"/>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7183438"/>
            <a:ext cx="4633913" cy="3794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057900" y="7183438"/>
            <a:ext cx="4632325" cy="3794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543300" y="946150"/>
            <a:ext cx="3606900" cy="25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10:notes"/>
          <p:cNvSpPr txBox="1"/>
          <p:nvPr>
            <p:ph idx="1" type="body"/>
          </p:nvPr>
        </p:nvSpPr>
        <p:spPr>
          <a:xfrm>
            <a:off x="1069975" y="3640138"/>
            <a:ext cx="8553600" cy="297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10:notes"/>
          <p:cNvSpPr txBox="1"/>
          <p:nvPr>
            <p:ph idx="12" type="sldNum"/>
          </p:nvPr>
        </p:nvSpPr>
        <p:spPr>
          <a:xfrm>
            <a:off x="6057900" y="7183438"/>
            <a:ext cx="4632300" cy="379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543300" y="946150"/>
            <a:ext cx="3606900" cy="25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1:notes"/>
          <p:cNvSpPr txBox="1"/>
          <p:nvPr>
            <p:ph idx="1" type="body"/>
          </p:nvPr>
        </p:nvSpPr>
        <p:spPr>
          <a:xfrm>
            <a:off x="1069975" y="3640138"/>
            <a:ext cx="8553600" cy="297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1:notes"/>
          <p:cNvSpPr txBox="1"/>
          <p:nvPr>
            <p:ph idx="12" type="sldNum"/>
          </p:nvPr>
        </p:nvSpPr>
        <p:spPr>
          <a:xfrm>
            <a:off x="6057900" y="7183438"/>
            <a:ext cx="4632300" cy="379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2: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3: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4: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6: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9: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069975" y="3640138"/>
            <a:ext cx="8553600" cy="297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2:notes"/>
          <p:cNvSpPr/>
          <p:nvPr>
            <p:ph idx="2" type="sldImg"/>
          </p:nvPr>
        </p:nvSpPr>
        <p:spPr>
          <a:xfrm>
            <a:off x="3543300" y="946150"/>
            <a:ext cx="3606900" cy="25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67" name="Google Shape;67;p3:notes"/>
          <p:cNvSpPr/>
          <p:nvPr>
            <p:ph idx="2" type="sldImg"/>
          </p:nvPr>
        </p:nvSpPr>
        <p:spPr>
          <a:xfrm>
            <a:off x="1142988" y="685800"/>
            <a:ext cx="4570500" cy="34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343400"/>
            <a:ext cx="5484900" cy="41133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73" name="Google Shape;73;p4:notes"/>
          <p:cNvSpPr/>
          <p:nvPr>
            <p:ph idx="2" type="sldImg"/>
          </p:nvPr>
        </p:nvSpPr>
        <p:spPr>
          <a:xfrm>
            <a:off x="1142988" y="685800"/>
            <a:ext cx="4570500" cy="34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1069340" y="3592354"/>
            <a:ext cx="8554800" cy="340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5:notes"/>
          <p:cNvSpPr/>
          <p:nvPr>
            <p:ph idx="2" type="sldImg"/>
          </p:nvPr>
        </p:nvSpPr>
        <p:spPr>
          <a:xfrm>
            <a:off x="2512115" y="567214"/>
            <a:ext cx="5670300" cy="2835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txBox="1"/>
          <p:nvPr/>
        </p:nvSpPr>
        <p:spPr>
          <a:xfrm>
            <a:off x="3884612" y="8685212"/>
            <a:ext cx="2970212"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
        <p:nvSpPr>
          <p:cNvPr id="85" name="Google Shape;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7: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1069975" y="3640138"/>
            <a:ext cx="8553450" cy="29781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8:notes"/>
          <p:cNvSpPr/>
          <p:nvPr>
            <p:ph idx="2" type="sldImg"/>
          </p:nvPr>
        </p:nvSpPr>
        <p:spPr>
          <a:xfrm>
            <a:off x="3543300" y="946150"/>
            <a:ext cx="3606800"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543300" y="946150"/>
            <a:ext cx="3606900" cy="2551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9:notes"/>
          <p:cNvSpPr txBox="1"/>
          <p:nvPr>
            <p:ph idx="1" type="body"/>
          </p:nvPr>
        </p:nvSpPr>
        <p:spPr>
          <a:xfrm>
            <a:off x="1069975" y="3640138"/>
            <a:ext cx="8553600" cy="2978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9:notes"/>
          <p:cNvSpPr txBox="1"/>
          <p:nvPr>
            <p:ph idx="12" type="sldNum"/>
          </p:nvPr>
        </p:nvSpPr>
        <p:spPr>
          <a:xfrm>
            <a:off x="6057900" y="7183438"/>
            <a:ext cx="4632300" cy="3795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285480" y="653259"/>
            <a:ext cx="8122438" cy="5632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500">
                <a:solidFill>
                  <a:srgbClr val="BF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92365" y="1662108"/>
            <a:ext cx="8908668" cy="3657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2650">
                <a:solidFill>
                  <a:srgbClr val="001F60"/>
                </a:solidFill>
                <a:latin typeface="Times New Roman"/>
                <a:ea typeface="Times New Roman"/>
                <a:cs typeface="Times New Roman"/>
                <a:sym typeface="Times New Roman"/>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2"/>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534670" y="7009642"/>
            <a:ext cx="5989047" cy="400901"/>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3" name="Google Shape;23;p3"/>
          <p:cNvSpPr txBox="1"/>
          <p:nvPr>
            <p:ph idx="12" type="sldNum"/>
          </p:nvPr>
        </p:nvSpPr>
        <p:spPr>
          <a:xfrm>
            <a:off x="7663603" y="7009642"/>
            <a:ext cx="2493270" cy="400901"/>
          </a:xfrm>
          <a:prstGeom prst="rect">
            <a:avLst/>
          </a:prstGeom>
          <a:noFill/>
          <a:ln>
            <a:noFill/>
          </a:ln>
        </p:spPr>
        <p:txBody>
          <a:bodyPr anchorCtr="0" anchor="t"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985"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4"/>
          <p:cNvSpPr txBox="1"/>
          <p:nvPr>
            <p:ph type="title"/>
          </p:nvPr>
        </p:nvSpPr>
        <p:spPr>
          <a:xfrm>
            <a:off x="1285480" y="653259"/>
            <a:ext cx="8122438" cy="5632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500">
                <a:solidFill>
                  <a:srgbClr val="BF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5"/>
          <p:cNvSpPr txBox="1"/>
          <p:nvPr>
            <p:ph type="ctrTitle"/>
          </p:nvPr>
        </p:nvSpPr>
        <p:spPr>
          <a:xfrm>
            <a:off x="802005" y="2344483"/>
            <a:ext cx="9089390" cy="15881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subTitle"/>
          </p:nvPr>
        </p:nvSpPr>
        <p:spPr>
          <a:xfrm>
            <a:off x="1604010" y="4235196"/>
            <a:ext cx="7485380" cy="189071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6"/>
          <p:cNvSpPr txBox="1"/>
          <p:nvPr>
            <p:ph type="title"/>
          </p:nvPr>
        </p:nvSpPr>
        <p:spPr>
          <a:xfrm>
            <a:off x="1285480" y="653259"/>
            <a:ext cx="8122438" cy="5632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500">
                <a:solidFill>
                  <a:srgbClr val="BF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
          <p:cNvSpPr txBox="1"/>
          <p:nvPr>
            <p:ph idx="1" type="body"/>
          </p:nvPr>
        </p:nvSpPr>
        <p:spPr>
          <a:xfrm>
            <a:off x="534670" y="1739455"/>
            <a:ext cx="4651629" cy="499148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6"/>
          <p:cNvSpPr txBox="1"/>
          <p:nvPr>
            <p:ph idx="2" type="body"/>
          </p:nvPr>
        </p:nvSpPr>
        <p:spPr>
          <a:xfrm>
            <a:off x="5507101" y="1739455"/>
            <a:ext cx="4651629" cy="4991481"/>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
        <p:nvSpPr>
          <p:cNvPr id="43" name="Google Shape;43;p7"/>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85480" y="653259"/>
            <a:ext cx="8122438" cy="56324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3500" u="none" cap="none" strike="noStrike">
                <a:solidFill>
                  <a:srgbClr val="BF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92365" y="1662108"/>
            <a:ext cx="8908668" cy="36576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2650" u="none" cap="none" strike="noStrike">
                <a:solidFill>
                  <a:srgbClr val="001F60"/>
                </a:solidFill>
                <a:latin typeface="Times New Roman"/>
                <a:ea typeface="Times New Roman"/>
                <a:cs typeface="Times New Roman"/>
                <a:sym typeface="Times New Roman"/>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jpg"/><Relationship Id="rId4" Type="http://schemas.openxmlformats.org/officeDocument/2006/relationships/image" Target="../media/image10.pn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8"/>
          <p:cNvSpPr txBox="1"/>
          <p:nvPr>
            <p:ph type="title"/>
          </p:nvPr>
        </p:nvSpPr>
        <p:spPr>
          <a:xfrm>
            <a:off x="2437834" y="1380334"/>
            <a:ext cx="5898600" cy="16764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SzPts val="1400"/>
              <a:buNone/>
            </a:pPr>
            <a:r>
              <a:t/>
            </a:r>
            <a:endParaRPr sz="5400"/>
          </a:p>
          <a:p>
            <a:pPr indent="0" lvl="0" marL="0" rtl="0" algn="ctr">
              <a:lnSpc>
                <a:spcPct val="100000"/>
              </a:lnSpc>
              <a:spcBef>
                <a:spcPts val="10"/>
              </a:spcBef>
              <a:spcAft>
                <a:spcPts val="0"/>
              </a:spcAft>
              <a:buSzPts val="1400"/>
              <a:buNone/>
            </a:pPr>
            <a:r>
              <a:rPr lang="en-US" sz="5400"/>
              <a:t>Programming in	Java</a:t>
            </a:r>
            <a:endParaRPr sz="5400"/>
          </a:p>
        </p:txBody>
      </p:sp>
      <p:sp>
        <p:nvSpPr>
          <p:cNvPr id="51" name="Google Shape;51;p8"/>
          <p:cNvSpPr txBox="1"/>
          <p:nvPr/>
        </p:nvSpPr>
        <p:spPr>
          <a:xfrm>
            <a:off x="3399577" y="3311407"/>
            <a:ext cx="3896995" cy="1092200"/>
          </a:xfrm>
          <a:prstGeom prst="rect">
            <a:avLst/>
          </a:prstGeom>
          <a:noFill/>
          <a:ln>
            <a:noFill/>
          </a:ln>
        </p:spPr>
        <p:txBody>
          <a:bodyPr anchorCtr="0" anchor="t" bIns="0" lIns="0" spcFirstLastPara="1" rIns="0" wrap="square" tIns="87625">
            <a:spAutoFit/>
          </a:bodyPr>
          <a:lstStyle/>
          <a:p>
            <a:pPr indent="0" lvl="0" marL="0" marR="0" rtl="0" algn="ctr">
              <a:lnSpc>
                <a:spcPct val="100000"/>
              </a:lnSpc>
              <a:spcBef>
                <a:spcPts val="0"/>
              </a:spcBef>
              <a:spcAft>
                <a:spcPts val="0"/>
              </a:spcAft>
              <a:buClr>
                <a:srgbClr val="000000"/>
              </a:buClr>
              <a:buSzPts val="3500"/>
              <a:buFont typeface="Arial"/>
              <a:buNone/>
            </a:pPr>
            <a:r>
              <a:rPr b="0" i="0" lang="en-US" sz="3500" u="none" cap="none" strike="noStrike">
                <a:solidFill>
                  <a:srgbClr val="702FA0"/>
                </a:solidFill>
                <a:latin typeface="Times New Roman"/>
                <a:ea typeface="Times New Roman"/>
                <a:cs typeface="Times New Roman"/>
                <a:sym typeface="Times New Roman"/>
              </a:rPr>
              <a:t>The kick start session</a:t>
            </a:r>
            <a:endParaRPr b="0" i="0" sz="3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30"/>
              </a:spcBef>
              <a:spcAft>
                <a:spcPts val="0"/>
              </a:spcAft>
              <a:buClr>
                <a:srgbClr val="000000"/>
              </a:buClr>
              <a:buSzPts val="2650"/>
              <a:buFont typeface="Arial"/>
              <a:buNone/>
            </a:pPr>
            <a:r>
              <a:rPr b="0" i="0" lang="en-US" sz="2650" u="none" cap="none" strike="noStrike">
                <a:solidFill>
                  <a:srgbClr val="001F60"/>
                </a:solidFill>
                <a:latin typeface="Times New Roman"/>
                <a:ea typeface="Times New Roman"/>
                <a:cs typeface="Times New Roman"/>
                <a:sym typeface="Times New Roman"/>
              </a:rPr>
              <a:t>Lecture #0</a:t>
            </a:r>
            <a:endParaRPr b="0" i="0" sz="2650" u="none" cap="none" strike="noStrike">
              <a:solidFill>
                <a:schemeClr val="dk1"/>
              </a:solidFill>
              <a:latin typeface="Times New Roman"/>
              <a:ea typeface="Times New Roman"/>
              <a:cs typeface="Times New Roman"/>
              <a:sym typeface="Times New Roman"/>
            </a:endParaRPr>
          </a:p>
        </p:txBody>
      </p:sp>
      <p:pic>
        <p:nvPicPr>
          <p:cNvPr id="52" name="Google Shape;52;p8"/>
          <p:cNvPicPr preferRelativeResize="0"/>
          <p:nvPr/>
        </p:nvPicPr>
        <p:blipFill rotWithShape="1">
          <a:blip r:embed="rId3">
            <a:alphaModFix/>
          </a:blip>
          <a:srcRect b="0" l="0" r="0" t="0"/>
          <a:stretch/>
        </p:blipFill>
        <p:spPr>
          <a:xfrm>
            <a:off x="8538971" y="0"/>
            <a:ext cx="1847088" cy="749808"/>
          </a:xfrm>
          <a:prstGeom prst="rect">
            <a:avLst/>
          </a:prstGeom>
          <a:noFill/>
          <a:ln>
            <a:noFill/>
          </a:ln>
        </p:spPr>
      </p:pic>
      <p:sp>
        <p:nvSpPr>
          <p:cNvPr id="53" name="Google Shape;53;p8"/>
          <p:cNvSpPr/>
          <p:nvPr/>
        </p:nvSpPr>
        <p:spPr>
          <a:xfrm>
            <a:off x="1455420" y="3255263"/>
            <a:ext cx="7781925" cy="43180"/>
          </a:xfrm>
          <a:custGeom>
            <a:rect b="b" l="l" r="r" t="t"/>
            <a:pathLst>
              <a:path extrusionOk="0" h="43179" w="7781925">
                <a:moveTo>
                  <a:pt x="7781544" y="0"/>
                </a:moveTo>
                <a:lnTo>
                  <a:pt x="0" y="0"/>
                </a:lnTo>
                <a:lnTo>
                  <a:pt x="0" y="42672"/>
                </a:lnTo>
                <a:lnTo>
                  <a:pt x="7781544" y="42672"/>
                </a:lnTo>
                <a:lnTo>
                  <a:pt x="7781544"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4" name="Google Shape;54;p8"/>
          <p:cNvPicPr preferRelativeResize="0"/>
          <p:nvPr/>
        </p:nvPicPr>
        <p:blipFill rotWithShape="1">
          <a:blip r:embed="rId4">
            <a:alphaModFix/>
          </a:blip>
          <a:srcRect b="0" l="0" r="0" t="0"/>
          <a:stretch/>
        </p:blipFill>
        <p:spPr>
          <a:xfrm>
            <a:off x="4542447" y="4778324"/>
            <a:ext cx="1691541" cy="22057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285480" y="653259"/>
            <a:ext cx="8122500" cy="1176000"/>
          </a:xfrm>
          <a:prstGeom prst="rect">
            <a:avLst/>
          </a:prstGeom>
          <a:noFill/>
          <a:ln>
            <a:noFill/>
          </a:ln>
        </p:spPr>
        <p:txBody>
          <a:bodyPr anchorCtr="0" anchor="t" bIns="0" lIns="0" spcFirstLastPara="1" rIns="0" wrap="square" tIns="0">
            <a:spAutoFit/>
          </a:bodyPr>
          <a:lstStyle/>
          <a:p>
            <a:pPr indent="0" lvl="0" marL="12700" rtl="0" algn="l">
              <a:lnSpc>
                <a:spcPct val="115000"/>
              </a:lnSpc>
              <a:spcBef>
                <a:spcPts val="0"/>
              </a:spcBef>
              <a:spcAft>
                <a:spcPts val="0"/>
              </a:spcAft>
              <a:buClr>
                <a:schemeClr val="dk1"/>
              </a:buClr>
              <a:buSzPts val="1100"/>
              <a:buFont typeface="Arial"/>
              <a:buNone/>
            </a:pPr>
            <a:r>
              <a:rPr lang="en-US" sz="3600">
                <a:solidFill>
                  <a:srgbClr val="BF0000"/>
                </a:solidFill>
                <a:latin typeface="Calibri"/>
                <a:ea typeface="Calibri"/>
                <a:cs typeface="Calibri"/>
                <a:sym typeface="Calibri"/>
              </a:rPr>
              <a:t>Complete evaluation criteria for the course</a:t>
            </a:r>
            <a:endParaRPr sz="3600">
              <a:solidFill>
                <a:srgbClr val="BF0000"/>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124" name="Google Shape;124;p17"/>
          <p:cNvSpPr txBox="1"/>
          <p:nvPr>
            <p:ph idx="1" type="body"/>
          </p:nvPr>
        </p:nvSpPr>
        <p:spPr>
          <a:xfrm>
            <a:off x="892365" y="1662108"/>
            <a:ext cx="8908800" cy="4203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3700">
                <a:solidFill>
                  <a:srgbClr val="002060"/>
                </a:solidFill>
                <a:latin typeface="Arial"/>
                <a:ea typeface="Arial"/>
                <a:cs typeface="Arial"/>
                <a:sym typeface="Arial"/>
              </a:rPr>
              <a:t>•</a:t>
            </a:r>
            <a:r>
              <a:rPr b="1" lang="en-US" sz="3700">
                <a:solidFill>
                  <a:srgbClr val="002060"/>
                </a:solidFill>
                <a:latin typeface="Calibri"/>
                <a:ea typeface="Calibri"/>
                <a:cs typeface="Calibri"/>
                <a:sym typeface="Calibri"/>
              </a:rPr>
              <a:t>CSE380                   	  Marks break up*</a:t>
            </a:r>
            <a:endParaRPr b="1" sz="3700">
              <a:solidFill>
                <a:srgbClr val="002060"/>
              </a:solidFill>
              <a:latin typeface="Calibri"/>
              <a:ea typeface="Calibri"/>
              <a:cs typeface="Calibri"/>
              <a:sym typeface="Calibri"/>
            </a:endParaRPr>
          </a:p>
          <a:p>
            <a:pPr indent="0" lvl="0" marL="0" rtl="0" algn="l">
              <a:lnSpc>
                <a:spcPct val="115000"/>
              </a:lnSpc>
              <a:spcBef>
                <a:spcPts val="700"/>
              </a:spcBef>
              <a:spcAft>
                <a:spcPts val="0"/>
              </a:spcAft>
              <a:buClr>
                <a:schemeClr val="dk1"/>
              </a:buClr>
              <a:buSzPts val="1100"/>
              <a:buFont typeface="Arial"/>
              <a:buNone/>
            </a:pPr>
            <a:r>
              <a:rPr lang="en-US" sz="3700">
                <a:solidFill>
                  <a:srgbClr val="C00000"/>
                </a:solidFill>
                <a:latin typeface="Arial"/>
                <a:ea typeface="Arial"/>
                <a:cs typeface="Arial"/>
                <a:sym typeface="Arial"/>
              </a:rPr>
              <a:t>•</a:t>
            </a:r>
            <a:r>
              <a:rPr lang="en-US" sz="3700">
                <a:solidFill>
                  <a:srgbClr val="C00000"/>
                </a:solidFill>
                <a:latin typeface="Calibri"/>
                <a:ea typeface="Calibri"/>
                <a:cs typeface="Calibri"/>
                <a:sym typeface="Calibri"/>
              </a:rPr>
              <a:t>Attendance              	5</a:t>
            </a:r>
            <a:endParaRPr sz="3700">
              <a:solidFill>
                <a:srgbClr val="C00000"/>
              </a:solidFill>
              <a:latin typeface="Calibri"/>
              <a:ea typeface="Calibri"/>
              <a:cs typeface="Calibri"/>
              <a:sym typeface="Calibri"/>
            </a:endParaRPr>
          </a:p>
          <a:p>
            <a:pPr indent="0" lvl="0" marL="0" rtl="0" algn="l">
              <a:lnSpc>
                <a:spcPct val="115000"/>
              </a:lnSpc>
              <a:spcBef>
                <a:spcPts val="700"/>
              </a:spcBef>
              <a:spcAft>
                <a:spcPts val="0"/>
              </a:spcAft>
              <a:buClr>
                <a:schemeClr val="dk1"/>
              </a:buClr>
              <a:buSzPts val="1100"/>
              <a:buFont typeface="Arial"/>
              <a:buNone/>
            </a:pPr>
            <a:r>
              <a:rPr lang="en-US" sz="3700">
                <a:solidFill>
                  <a:srgbClr val="C00000"/>
                </a:solidFill>
                <a:latin typeface="Arial"/>
                <a:ea typeface="Arial"/>
                <a:cs typeface="Arial"/>
                <a:sym typeface="Arial"/>
              </a:rPr>
              <a:t>•</a:t>
            </a:r>
            <a:r>
              <a:rPr lang="en-US" sz="3700">
                <a:solidFill>
                  <a:srgbClr val="C00000"/>
                </a:solidFill>
                <a:latin typeface="Calibri"/>
                <a:ea typeface="Calibri"/>
                <a:cs typeface="Calibri"/>
                <a:sym typeface="Calibri"/>
              </a:rPr>
              <a:t>CA (Two only)          	25</a:t>
            </a:r>
            <a:endParaRPr sz="3700">
              <a:solidFill>
                <a:srgbClr val="C00000"/>
              </a:solidFill>
              <a:latin typeface="Calibri"/>
              <a:ea typeface="Calibri"/>
              <a:cs typeface="Calibri"/>
              <a:sym typeface="Calibri"/>
            </a:endParaRPr>
          </a:p>
          <a:p>
            <a:pPr indent="0" lvl="0" marL="0" rtl="0" algn="l">
              <a:lnSpc>
                <a:spcPct val="115000"/>
              </a:lnSpc>
              <a:spcBef>
                <a:spcPts val="700"/>
              </a:spcBef>
              <a:spcAft>
                <a:spcPts val="0"/>
              </a:spcAft>
              <a:buClr>
                <a:schemeClr val="dk1"/>
              </a:buClr>
              <a:buSzPts val="1100"/>
              <a:buFont typeface="Arial"/>
              <a:buNone/>
            </a:pPr>
            <a:r>
              <a:rPr lang="en-US" sz="3700">
                <a:solidFill>
                  <a:srgbClr val="C00000"/>
                </a:solidFill>
                <a:latin typeface="Arial"/>
                <a:ea typeface="Arial"/>
                <a:cs typeface="Arial"/>
                <a:sym typeface="Arial"/>
              </a:rPr>
              <a:t>•</a:t>
            </a:r>
            <a:r>
              <a:rPr lang="en-US" sz="3700">
                <a:solidFill>
                  <a:srgbClr val="C00000"/>
                </a:solidFill>
                <a:latin typeface="Calibri"/>
                <a:ea typeface="Calibri"/>
                <a:cs typeface="Calibri"/>
                <a:sym typeface="Calibri"/>
              </a:rPr>
              <a:t>MTT                      	  20</a:t>
            </a:r>
            <a:endParaRPr sz="3700">
              <a:solidFill>
                <a:srgbClr val="C00000"/>
              </a:solidFill>
              <a:latin typeface="Calibri"/>
              <a:ea typeface="Calibri"/>
              <a:cs typeface="Calibri"/>
              <a:sym typeface="Calibri"/>
            </a:endParaRPr>
          </a:p>
          <a:p>
            <a:pPr indent="0" lvl="0" marL="0" rtl="0" algn="l">
              <a:lnSpc>
                <a:spcPct val="115000"/>
              </a:lnSpc>
              <a:spcBef>
                <a:spcPts val="700"/>
              </a:spcBef>
              <a:spcAft>
                <a:spcPts val="0"/>
              </a:spcAft>
              <a:buClr>
                <a:schemeClr val="dk1"/>
              </a:buClr>
              <a:buSzPts val="1100"/>
              <a:buFont typeface="Arial"/>
              <a:buNone/>
            </a:pPr>
            <a:r>
              <a:rPr lang="en-US" sz="3700">
                <a:solidFill>
                  <a:srgbClr val="C00000"/>
                </a:solidFill>
                <a:latin typeface="Arial"/>
                <a:ea typeface="Arial"/>
                <a:cs typeface="Arial"/>
                <a:sym typeface="Arial"/>
              </a:rPr>
              <a:t>•</a:t>
            </a:r>
            <a:r>
              <a:rPr lang="en-US" sz="3700">
                <a:solidFill>
                  <a:srgbClr val="C00000"/>
                </a:solidFill>
                <a:latin typeface="Calibri"/>
                <a:ea typeface="Calibri"/>
                <a:cs typeface="Calibri"/>
                <a:sym typeface="Calibri"/>
              </a:rPr>
              <a:t>ETE                            50</a:t>
            </a:r>
            <a:endParaRPr sz="3700">
              <a:solidFill>
                <a:srgbClr val="C00000"/>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lang="en-US" sz="3700">
                <a:solidFill>
                  <a:srgbClr val="002060"/>
                </a:solidFill>
                <a:latin typeface="Calibri"/>
                <a:ea typeface="Calibri"/>
                <a:cs typeface="Calibri"/>
                <a:sym typeface="Calibri"/>
              </a:rPr>
              <a:t>Total                                   100</a:t>
            </a:r>
            <a:endParaRPr/>
          </a:p>
        </p:txBody>
      </p:sp>
      <p:pic>
        <p:nvPicPr>
          <p:cNvPr id="125" name="Google Shape;125;p17"/>
          <p:cNvPicPr preferRelativeResize="0"/>
          <p:nvPr/>
        </p:nvPicPr>
        <p:blipFill rotWithShape="1">
          <a:blip r:embed="rId3">
            <a:alphaModFix/>
          </a:blip>
          <a:srcRect b="0" l="0" r="0" t="0"/>
          <a:stretch/>
        </p:blipFill>
        <p:spPr>
          <a:xfrm>
            <a:off x="8538971" y="0"/>
            <a:ext cx="1847087" cy="7498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1285480" y="653259"/>
            <a:ext cx="8122500" cy="538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132" name="Google Shape;132;p18"/>
          <p:cNvSpPr txBox="1"/>
          <p:nvPr>
            <p:ph idx="1" type="body"/>
          </p:nvPr>
        </p:nvSpPr>
        <p:spPr>
          <a:xfrm>
            <a:off x="892365" y="1662108"/>
            <a:ext cx="8908800" cy="408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133" name="Google Shape;133;p18"/>
          <p:cNvPicPr preferRelativeResize="0"/>
          <p:nvPr/>
        </p:nvPicPr>
        <p:blipFill rotWithShape="1">
          <a:blip r:embed="rId3">
            <a:alphaModFix/>
          </a:blip>
          <a:srcRect b="0" l="0" r="0" t="0"/>
          <a:stretch/>
        </p:blipFill>
        <p:spPr>
          <a:xfrm>
            <a:off x="568175" y="749797"/>
            <a:ext cx="9557201" cy="6285250"/>
          </a:xfrm>
          <a:prstGeom prst="rect">
            <a:avLst/>
          </a:prstGeom>
          <a:noFill/>
          <a:ln>
            <a:noFill/>
          </a:ln>
        </p:spPr>
      </p:pic>
      <p:pic>
        <p:nvPicPr>
          <p:cNvPr id="134" name="Google Shape;134;p18"/>
          <p:cNvPicPr preferRelativeResize="0"/>
          <p:nvPr/>
        </p:nvPicPr>
        <p:blipFill rotWithShape="1">
          <a:blip r:embed="rId4">
            <a:alphaModFix/>
          </a:blip>
          <a:srcRect b="0" l="0" r="0" t="0"/>
          <a:stretch/>
        </p:blipFill>
        <p:spPr>
          <a:xfrm>
            <a:off x="8538971" y="0"/>
            <a:ext cx="1847087" cy="7498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335643" y="601352"/>
            <a:ext cx="4025900" cy="63119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b="1" lang="en-US" sz="3950">
                <a:latin typeface="Times New Roman"/>
                <a:ea typeface="Times New Roman"/>
                <a:cs typeface="Times New Roman"/>
                <a:sym typeface="Times New Roman"/>
              </a:rPr>
              <a:t>Why Star Course?</a:t>
            </a:r>
            <a:endParaRPr sz="3950">
              <a:latin typeface="Times New Roman"/>
              <a:ea typeface="Times New Roman"/>
              <a:cs typeface="Times New Roman"/>
              <a:sym typeface="Times New Roman"/>
            </a:endParaRPr>
          </a:p>
        </p:txBody>
      </p:sp>
      <p:sp>
        <p:nvSpPr>
          <p:cNvPr id="140" name="Google Shape;140;p19"/>
          <p:cNvSpPr txBox="1"/>
          <p:nvPr/>
        </p:nvSpPr>
        <p:spPr>
          <a:xfrm>
            <a:off x="1401547" y="1695210"/>
            <a:ext cx="2988945" cy="1560830"/>
          </a:xfrm>
          <a:prstGeom prst="rect">
            <a:avLst/>
          </a:prstGeom>
          <a:noFill/>
          <a:ln>
            <a:noFill/>
          </a:ln>
        </p:spPr>
        <p:txBody>
          <a:bodyPr anchorCtr="0" anchor="t" bIns="0" lIns="0" spcFirstLastPara="1" rIns="0" wrap="square" tIns="111750">
            <a:spAutoFit/>
          </a:bodyPr>
          <a:lstStyle/>
          <a:p>
            <a:pPr indent="-315594" lvl="0" marL="327660" marR="0" rtl="0" algn="l">
              <a:lnSpc>
                <a:spcPct val="100000"/>
              </a:lnSpc>
              <a:spcBef>
                <a:spcPts val="0"/>
              </a:spcBef>
              <a:spcAft>
                <a:spcPts val="0"/>
              </a:spcAft>
              <a:buClr>
                <a:srgbClr val="001F60"/>
              </a:buClr>
              <a:buSzPts val="2950"/>
              <a:buFont typeface="Noto Sans Symbols"/>
              <a:buChar char="⮚"/>
            </a:pPr>
            <a:r>
              <a:rPr b="0" i="0" lang="en-US" sz="3050" u="none" cap="none" strike="noStrike">
                <a:solidFill>
                  <a:srgbClr val="001F60"/>
                </a:solidFill>
                <a:latin typeface="Times New Roman"/>
                <a:ea typeface="Times New Roman"/>
                <a:cs typeface="Times New Roman"/>
                <a:sym typeface="Times New Roman"/>
              </a:rPr>
              <a:t>Industry demand</a:t>
            </a:r>
            <a:endParaRPr b="0" i="0" sz="3050" u="none" cap="none" strike="noStrike">
              <a:solidFill>
                <a:schemeClr val="dk1"/>
              </a:solidFill>
              <a:latin typeface="Times New Roman"/>
              <a:ea typeface="Times New Roman"/>
              <a:cs typeface="Times New Roman"/>
              <a:sym typeface="Times New Roman"/>
            </a:endParaRPr>
          </a:p>
          <a:p>
            <a:pPr indent="-268604" lvl="1" marL="784860" marR="0" rtl="0" algn="l">
              <a:lnSpc>
                <a:spcPct val="100000"/>
              </a:lnSpc>
              <a:spcBef>
                <a:spcPts val="650"/>
              </a:spcBef>
              <a:spcAft>
                <a:spcPts val="0"/>
              </a:spcAft>
              <a:buClr>
                <a:srgbClr val="001F60"/>
              </a:buClr>
              <a:buSzPts val="2550"/>
              <a:buFont typeface="Noto Sans Symbols"/>
              <a:buChar char="⮚"/>
            </a:pPr>
            <a:r>
              <a:rPr b="0" i="0" lang="en-US" sz="2650" u="none" cap="none" strike="noStrike">
                <a:solidFill>
                  <a:srgbClr val="001F60"/>
                </a:solidFill>
                <a:latin typeface="Times New Roman"/>
                <a:ea typeface="Times New Roman"/>
                <a:cs typeface="Times New Roman"/>
                <a:sym typeface="Times New Roman"/>
              </a:rPr>
              <a:t>Product Based</a:t>
            </a:r>
            <a:endParaRPr b="0" i="0" sz="2650" u="none" cap="none" strike="noStrike">
              <a:solidFill>
                <a:schemeClr val="dk1"/>
              </a:solidFill>
              <a:latin typeface="Times New Roman"/>
              <a:ea typeface="Times New Roman"/>
              <a:cs typeface="Times New Roman"/>
              <a:sym typeface="Times New Roman"/>
            </a:endParaRPr>
          </a:p>
          <a:p>
            <a:pPr indent="-268604" lvl="1" marL="784860" marR="0" rtl="0" algn="l">
              <a:lnSpc>
                <a:spcPct val="100000"/>
              </a:lnSpc>
              <a:spcBef>
                <a:spcPts val="640"/>
              </a:spcBef>
              <a:spcAft>
                <a:spcPts val="0"/>
              </a:spcAft>
              <a:buClr>
                <a:srgbClr val="001F60"/>
              </a:buClr>
              <a:buSzPts val="2550"/>
              <a:buFont typeface="Noto Sans Symbols"/>
              <a:buChar char="⮚"/>
            </a:pPr>
            <a:r>
              <a:rPr b="0" i="0" lang="en-US" sz="2650" u="none" cap="none" strike="noStrike">
                <a:solidFill>
                  <a:srgbClr val="001F60"/>
                </a:solidFill>
                <a:latin typeface="Times New Roman"/>
                <a:ea typeface="Times New Roman"/>
                <a:cs typeface="Times New Roman"/>
                <a:sym typeface="Times New Roman"/>
              </a:rPr>
              <a:t>Service Based</a:t>
            </a:r>
            <a:endParaRPr b="0" i="0" sz="2650" u="none" cap="none" strike="noStrike">
              <a:solidFill>
                <a:schemeClr val="dk1"/>
              </a:solidFill>
              <a:latin typeface="Times New Roman"/>
              <a:ea typeface="Times New Roman"/>
              <a:cs typeface="Times New Roman"/>
              <a:sym typeface="Times New Roman"/>
            </a:endParaRPr>
          </a:p>
        </p:txBody>
      </p:sp>
      <p:sp>
        <p:nvSpPr>
          <p:cNvPr id="141" name="Google Shape;141;p19"/>
          <p:cNvSpPr/>
          <p:nvPr/>
        </p:nvSpPr>
        <p:spPr>
          <a:xfrm>
            <a:off x="1229867" y="1597151"/>
            <a:ext cx="8148955" cy="1905"/>
          </a:xfrm>
          <a:custGeom>
            <a:rect b="b" l="l" r="r" t="t"/>
            <a:pathLst>
              <a:path extrusionOk="0" h="1905" w="8148955">
                <a:moveTo>
                  <a:pt x="0" y="0"/>
                </a:moveTo>
                <a:lnTo>
                  <a:pt x="8148828" y="1524"/>
                </a:lnTo>
              </a:path>
              <a:path extrusionOk="0" h="1905" w="8148955">
                <a:moveTo>
                  <a:pt x="0" y="0"/>
                </a:moveTo>
                <a:lnTo>
                  <a:pt x="8148828" y="1524"/>
                </a:lnTo>
              </a:path>
            </a:pathLst>
          </a:custGeom>
          <a:noFill/>
          <a:ln cap="flat" cmpd="sng" w="42650">
            <a:solidFill>
              <a:srgbClr val="F695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p19"/>
          <p:cNvPicPr preferRelativeResize="0"/>
          <p:nvPr/>
        </p:nvPicPr>
        <p:blipFill rotWithShape="1">
          <a:blip r:embed="rId3">
            <a:alphaModFix/>
          </a:blip>
          <a:srcRect b="0" l="0" r="0" t="0"/>
          <a:stretch/>
        </p:blipFill>
        <p:spPr>
          <a:xfrm>
            <a:off x="8538971" y="0"/>
            <a:ext cx="1847087" cy="7498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2934558" y="439840"/>
            <a:ext cx="4824095" cy="8324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5300"/>
              <a:t>Course Outcomes</a:t>
            </a:r>
            <a:endParaRPr sz="5300"/>
          </a:p>
        </p:txBody>
      </p:sp>
      <p:sp>
        <p:nvSpPr>
          <p:cNvPr id="148" name="Google Shape;148;p20"/>
          <p:cNvSpPr txBox="1"/>
          <p:nvPr/>
        </p:nvSpPr>
        <p:spPr>
          <a:xfrm>
            <a:off x="871270" y="1794810"/>
            <a:ext cx="8905800" cy="4556700"/>
          </a:xfrm>
          <a:prstGeom prst="rect">
            <a:avLst/>
          </a:prstGeom>
          <a:noFill/>
          <a:ln>
            <a:noFill/>
          </a:ln>
        </p:spPr>
        <p:txBody>
          <a:bodyPr anchorCtr="0" anchor="t" bIns="0" lIns="0" spcFirstLastPara="1" rIns="0" wrap="square" tIns="13325">
            <a:spAutoFit/>
          </a:bodyPr>
          <a:lstStyle/>
          <a:p>
            <a:pPr indent="-302260" lvl="0" marL="314325" marR="6985" rtl="0" algn="l">
              <a:lnSpc>
                <a:spcPct val="100000"/>
              </a:lnSpc>
              <a:spcBef>
                <a:spcPts val="0"/>
              </a:spcBef>
              <a:spcAft>
                <a:spcPts val="0"/>
              </a:spcAft>
              <a:buClr>
                <a:srgbClr val="001F60"/>
              </a:buClr>
              <a:buSzPts val="2200"/>
              <a:buFont typeface="Arial"/>
              <a:buChar char="•"/>
            </a:pPr>
            <a:r>
              <a:rPr b="0" i="0" lang="en-US" sz="2200" u="none" cap="none" strike="noStrike">
                <a:solidFill>
                  <a:srgbClr val="001F60"/>
                </a:solidFill>
                <a:latin typeface="Times New Roman"/>
                <a:ea typeface="Times New Roman"/>
                <a:cs typeface="Times New Roman"/>
                <a:sym typeface="Times New Roman"/>
              </a:rPr>
              <a:t>CO1:explain basic constructs of Java programming and apply them to solve the  real-world problems</a:t>
            </a:r>
            <a:endParaRPr b="0" i="0" sz="2200" u="none" cap="none" strike="noStrike">
              <a:solidFill>
                <a:schemeClr val="dk1"/>
              </a:solidFill>
              <a:latin typeface="Times New Roman"/>
              <a:ea typeface="Times New Roman"/>
              <a:cs typeface="Times New Roman"/>
              <a:sym typeface="Times New Roman"/>
            </a:endParaRPr>
          </a:p>
          <a:p>
            <a:pPr indent="-315594" lvl="0" marL="327660" marR="5715" rtl="0" algn="l">
              <a:lnSpc>
                <a:spcPct val="120454"/>
              </a:lnSpc>
              <a:spcBef>
                <a:spcPts val="95"/>
              </a:spcBef>
              <a:spcAft>
                <a:spcPts val="0"/>
              </a:spcAft>
              <a:buClr>
                <a:srgbClr val="001F60"/>
              </a:buClr>
              <a:buSzPts val="2200"/>
              <a:buFont typeface="Arial"/>
              <a:buChar char="•"/>
            </a:pPr>
            <a:r>
              <a:rPr b="0" i="0" lang="en-US" sz="2200" u="none" cap="none" strike="noStrike">
                <a:solidFill>
                  <a:srgbClr val="001F60"/>
                </a:solidFill>
                <a:latin typeface="Times New Roman"/>
                <a:ea typeface="Times New Roman"/>
                <a:cs typeface="Times New Roman"/>
                <a:sym typeface="Times New Roman"/>
              </a:rPr>
              <a:t>CO2: Illustrate the Object-oriented programming principles to write efficient and  reusable codes.</a:t>
            </a:r>
            <a:endParaRPr b="0" i="0" sz="2200" u="none" cap="none" strike="noStrike">
              <a:solidFill>
                <a:schemeClr val="dk1"/>
              </a:solidFill>
              <a:latin typeface="Times New Roman"/>
              <a:ea typeface="Times New Roman"/>
              <a:cs typeface="Times New Roman"/>
              <a:sym typeface="Times New Roman"/>
            </a:endParaRPr>
          </a:p>
          <a:p>
            <a:pPr indent="-315594" lvl="0" marL="327660" marR="0" rtl="0" algn="l">
              <a:lnSpc>
                <a:spcPct val="116136"/>
              </a:lnSpc>
              <a:spcBef>
                <a:spcPts val="0"/>
              </a:spcBef>
              <a:spcAft>
                <a:spcPts val="0"/>
              </a:spcAft>
              <a:buClr>
                <a:srgbClr val="001F60"/>
              </a:buClr>
              <a:buSzPts val="2200"/>
              <a:buFont typeface="Arial"/>
              <a:buChar char="•"/>
            </a:pPr>
            <a:r>
              <a:rPr b="0" i="0" lang="en-US" sz="2200" u="none" cap="none" strike="noStrike">
                <a:solidFill>
                  <a:srgbClr val="001F60"/>
                </a:solidFill>
                <a:latin typeface="Times New Roman"/>
                <a:ea typeface="Times New Roman"/>
                <a:cs typeface="Times New Roman"/>
                <a:sym typeface="Times New Roman"/>
              </a:rPr>
              <a:t>CO3:demonstrate the concept of inheritance to reuse and extend the features of existing class with access control</a:t>
            </a:r>
            <a:endParaRPr b="0" i="0" sz="2200" u="none" cap="none" strike="noStrike">
              <a:solidFill>
                <a:schemeClr val="dk1"/>
              </a:solidFill>
              <a:latin typeface="Times New Roman"/>
              <a:ea typeface="Times New Roman"/>
              <a:cs typeface="Times New Roman"/>
              <a:sym typeface="Times New Roman"/>
            </a:endParaRPr>
          </a:p>
          <a:p>
            <a:pPr indent="-315594" lvl="0" marL="327660" marR="0" rtl="0" algn="l">
              <a:lnSpc>
                <a:spcPct val="100000"/>
              </a:lnSpc>
              <a:spcBef>
                <a:spcPts val="10"/>
              </a:spcBef>
              <a:spcAft>
                <a:spcPts val="0"/>
              </a:spcAft>
              <a:buClr>
                <a:srgbClr val="001F60"/>
              </a:buClr>
              <a:buSzPts val="2200"/>
              <a:buFont typeface="Arial"/>
              <a:buChar char="•"/>
            </a:pPr>
            <a:r>
              <a:rPr b="0" i="0" lang="en-US" sz="2200" u="none" cap="none" strike="noStrike">
                <a:solidFill>
                  <a:srgbClr val="001F60"/>
                </a:solidFill>
                <a:latin typeface="Times New Roman"/>
                <a:ea typeface="Times New Roman"/>
                <a:cs typeface="Times New Roman"/>
                <a:sym typeface="Times New Roman"/>
              </a:rPr>
              <a:t>CO:4 contrast the uses of abstract classes, interfaces and Lambda expressions</a:t>
            </a:r>
            <a:endParaRPr b="0" i="0" sz="2200" u="none" cap="none" strike="noStrike">
              <a:solidFill>
                <a:schemeClr val="dk1"/>
              </a:solidFill>
              <a:latin typeface="Times New Roman"/>
              <a:ea typeface="Times New Roman"/>
              <a:cs typeface="Times New Roman"/>
              <a:sym typeface="Times New Roman"/>
            </a:endParaRPr>
          </a:p>
          <a:p>
            <a:pPr indent="-315594" lvl="0" marL="327660" marR="7620" rtl="0" algn="l">
              <a:lnSpc>
                <a:spcPct val="120454"/>
              </a:lnSpc>
              <a:spcBef>
                <a:spcPts val="80"/>
              </a:spcBef>
              <a:spcAft>
                <a:spcPts val="0"/>
              </a:spcAft>
              <a:buClr>
                <a:srgbClr val="001F60"/>
              </a:buClr>
              <a:buSzPts val="2200"/>
              <a:buFont typeface="Arial"/>
              <a:buChar char="•"/>
            </a:pPr>
            <a:r>
              <a:rPr b="0" i="0" lang="en-US" sz="2200" u="none" cap="none" strike="noStrike">
                <a:solidFill>
                  <a:srgbClr val="001F60"/>
                </a:solidFill>
                <a:latin typeface="Times New Roman"/>
                <a:ea typeface="Times New Roman"/>
                <a:cs typeface="Times New Roman"/>
                <a:sym typeface="Times New Roman"/>
              </a:rPr>
              <a:t>CO5: use	of	exception	handling	and	input/output	techniques	to	improve	the  robustness and reliability of Java applications</a:t>
            </a:r>
            <a:endParaRPr b="0" i="0" sz="2200" u="none" cap="none" strike="noStrike">
              <a:solidFill>
                <a:schemeClr val="dk1"/>
              </a:solidFill>
              <a:latin typeface="Times New Roman"/>
              <a:ea typeface="Times New Roman"/>
              <a:cs typeface="Times New Roman"/>
              <a:sym typeface="Times New Roman"/>
            </a:endParaRPr>
          </a:p>
          <a:p>
            <a:pPr indent="-315594" lvl="0" marL="327660" marR="186690" rtl="0" algn="l">
              <a:lnSpc>
                <a:spcPct val="120000"/>
              </a:lnSpc>
              <a:spcBef>
                <a:spcPts val="15"/>
              </a:spcBef>
              <a:spcAft>
                <a:spcPts val="0"/>
              </a:spcAft>
              <a:buClr>
                <a:srgbClr val="001F60"/>
              </a:buClr>
              <a:buSzPts val="2200"/>
              <a:buFont typeface="Arial"/>
              <a:buChar char="•"/>
            </a:pPr>
            <a:r>
              <a:rPr b="0" i="0" lang="en-US" sz="2200" u="none" cap="none" strike="noStrike">
                <a:solidFill>
                  <a:srgbClr val="001F60"/>
                </a:solidFill>
                <a:latin typeface="Times New Roman"/>
                <a:ea typeface="Times New Roman"/>
                <a:cs typeface="Times New Roman"/>
                <a:sym typeface="Times New Roman"/>
              </a:rPr>
              <a:t>CO6: integrate collections and generics to ensure clean, robust, and maintainable  Java code</a:t>
            </a:r>
            <a:endParaRPr b="0" i="0" sz="2200" u="none" cap="none" strike="noStrike">
              <a:solidFill>
                <a:schemeClr val="dk1"/>
              </a:solidFill>
              <a:latin typeface="Times New Roman"/>
              <a:ea typeface="Times New Roman"/>
              <a:cs typeface="Times New Roman"/>
              <a:sym typeface="Times New Roman"/>
            </a:endParaRPr>
          </a:p>
        </p:txBody>
      </p:sp>
      <p:sp>
        <p:nvSpPr>
          <p:cNvPr id="149" name="Google Shape;149;p20"/>
          <p:cNvSpPr/>
          <p:nvPr/>
        </p:nvSpPr>
        <p:spPr>
          <a:xfrm>
            <a:off x="979919" y="1377695"/>
            <a:ext cx="7780020" cy="43180"/>
          </a:xfrm>
          <a:custGeom>
            <a:rect b="b" l="l" r="r" t="t"/>
            <a:pathLst>
              <a:path extrusionOk="0" h="43180" w="7780020">
                <a:moveTo>
                  <a:pt x="7780020" y="0"/>
                </a:moveTo>
                <a:lnTo>
                  <a:pt x="0" y="0"/>
                </a:lnTo>
                <a:lnTo>
                  <a:pt x="0" y="42672"/>
                </a:lnTo>
                <a:lnTo>
                  <a:pt x="7780020" y="42672"/>
                </a:lnTo>
                <a:lnTo>
                  <a:pt x="7780020"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0" name="Google Shape;150;p20"/>
          <p:cNvPicPr preferRelativeResize="0"/>
          <p:nvPr/>
        </p:nvPicPr>
        <p:blipFill rotWithShape="1">
          <a:blip r:embed="rId3">
            <a:alphaModFix/>
          </a:blip>
          <a:srcRect b="0" l="0" r="0" t="0"/>
          <a:stretch/>
        </p:blipFill>
        <p:spPr>
          <a:xfrm>
            <a:off x="8538971" y="7620"/>
            <a:ext cx="1847088" cy="749807"/>
          </a:xfrm>
          <a:prstGeom prst="rect">
            <a:avLst/>
          </a:prstGeom>
          <a:noFill/>
          <a:ln>
            <a:noFill/>
          </a:ln>
        </p:spPr>
      </p:pic>
      <p:pic>
        <p:nvPicPr>
          <p:cNvPr id="151" name="Google Shape;151;p20"/>
          <p:cNvPicPr preferRelativeResize="0"/>
          <p:nvPr/>
        </p:nvPicPr>
        <p:blipFill rotWithShape="1">
          <a:blip r:embed="rId4">
            <a:alphaModFix/>
          </a:blip>
          <a:srcRect b="0" l="0" r="0" t="0"/>
          <a:stretch/>
        </p:blipFill>
        <p:spPr>
          <a:xfrm>
            <a:off x="388106" y="6563688"/>
            <a:ext cx="1401554" cy="8722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2299229" y="439840"/>
            <a:ext cx="6093460" cy="8324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5300"/>
              <a:t>Software Requirement</a:t>
            </a:r>
            <a:endParaRPr sz="5300"/>
          </a:p>
        </p:txBody>
      </p:sp>
      <p:sp>
        <p:nvSpPr>
          <p:cNvPr id="157" name="Google Shape;157;p21"/>
          <p:cNvSpPr txBox="1"/>
          <p:nvPr/>
        </p:nvSpPr>
        <p:spPr>
          <a:xfrm>
            <a:off x="1375676" y="1788725"/>
            <a:ext cx="5832600" cy="1629600"/>
          </a:xfrm>
          <a:prstGeom prst="rect">
            <a:avLst/>
          </a:prstGeom>
          <a:noFill/>
          <a:ln>
            <a:noFill/>
          </a:ln>
        </p:spPr>
        <p:txBody>
          <a:bodyPr anchorCtr="0" anchor="t" bIns="0" lIns="0" spcFirstLastPara="1" rIns="0" wrap="square" tIns="15875">
            <a:spAutoFit/>
          </a:bodyPr>
          <a:lstStyle/>
          <a:p>
            <a:pPr indent="-378460" lvl="0" marL="390525" marR="0" rtl="0" algn="l">
              <a:lnSpc>
                <a:spcPct val="100000"/>
              </a:lnSpc>
              <a:spcBef>
                <a:spcPts val="0"/>
              </a:spcBef>
              <a:spcAft>
                <a:spcPts val="0"/>
              </a:spcAft>
              <a:buClr>
                <a:srgbClr val="001F60"/>
              </a:buClr>
              <a:buSzPts val="3500"/>
              <a:buFont typeface="Arial"/>
              <a:buChar char="•"/>
            </a:pPr>
            <a:r>
              <a:rPr b="0" i="0" lang="en-US" sz="3500" u="none" cap="none" strike="noStrike">
                <a:solidFill>
                  <a:srgbClr val="001F60"/>
                </a:solidFill>
                <a:latin typeface="Times New Roman"/>
                <a:ea typeface="Times New Roman"/>
                <a:cs typeface="Times New Roman"/>
                <a:sym typeface="Times New Roman"/>
              </a:rPr>
              <a:t>JDK 1.8</a:t>
            </a:r>
            <a:endParaRPr b="0" i="0" sz="3500" u="none" cap="none" strike="noStrike">
              <a:solidFill>
                <a:schemeClr val="dk1"/>
              </a:solidFill>
              <a:latin typeface="Times New Roman"/>
              <a:ea typeface="Times New Roman"/>
              <a:cs typeface="Times New Roman"/>
              <a:sym typeface="Times New Roman"/>
            </a:endParaRPr>
          </a:p>
          <a:p>
            <a:pPr indent="-378460" lvl="0" marL="390525" marR="0" rtl="0" algn="l">
              <a:lnSpc>
                <a:spcPct val="100000"/>
              </a:lnSpc>
              <a:spcBef>
                <a:spcPts val="40"/>
              </a:spcBef>
              <a:spcAft>
                <a:spcPts val="0"/>
              </a:spcAft>
              <a:buClr>
                <a:srgbClr val="001F60"/>
              </a:buClr>
              <a:buSzPts val="3500"/>
              <a:buFont typeface="Arial"/>
              <a:buChar char="•"/>
            </a:pPr>
            <a:r>
              <a:rPr b="0" i="0" lang="en-US" sz="3500" u="none" cap="none" strike="noStrike">
                <a:solidFill>
                  <a:srgbClr val="001F60"/>
                </a:solidFill>
                <a:latin typeface="Times New Roman"/>
                <a:ea typeface="Times New Roman"/>
                <a:cs typeface="Times New Roman"/>
                <a:sym typeface="Times New Roman"/>
              </a:rPr>
              <a:t>Notepad/</a:t>
            </a:r>
            <a:r>
              <a:rPr b="0" i="0" lang="en-US" sz="3450" u="none" cap="none" strike="noStrike">
                <a:solidFill>
                  <a:srgbClr val="001F60"/>
                </a:solidFill>
                <a:latin typeface="Times New Roman"/>
                <a:ea typeface="Times New Roman"/>
                <a:cs typeface="Times New Roman"/>
                <a:sym typeface="Times New Roman"/>
              </a:rPr>
              <a:t>Command Prompt</a:t>
            </a:r>
            <a:endParaRPr b="0" i="0" sz="4300" u="none" cap="none" strike="noStrike">
              <a:solidFill>
                <a:srgbClr val="001F60"/>
              </a:solidFill>
              <a:latin typeface="Times New Roman"/>
              <a:ea typeface="Times New Roman"/>
              <a:cs typeface="Times New Roman"/>
              <a:sym typeface="Times New Roman"/>
            </a:endParaRPr>
          </a:p>
          <a:p>
            <a:pPr indent="-447675" lvl="0" marL="457200" marR="0" rtl="0" algn="l">
              <a:lnSpc>
                <a:spcPct val="100000"/>
              </a:lnSpc>
              <a:spcBef>
                <a:spcPts val="0"/>
              </a:spcBef>
              <a:spcAft>
                <a:spcPts val="0"/>
              </a:spcAft>
              <a:buClr>
                <a:srgbClr val="001F60"/>
              </a:buClr>
              <a:buSzPts val="3450"/>
              <a:buFont typeface="Arial"/>
              <a:buChar char="•"/>
            </a:pPr>
            <a:r>
              <a:rPr b="0" i="0" lang="en-US" sz="3450" u="none" cap="none" strike="noStrike">
                <a:solidFill>
                  <a:srgbClr val="001F60"/>
                </a:solidFill>
                <a:latin typeface="Times New Roman"/>
                <a:ea typeface="Times New Roman"/>
                <a:cs typeface="Times New Roman"/>
                <a:sym typeface="Times New Roman"/>
              </a:rPr>
              <a:t>Netbeans IDE</a:t>
            </a:r>
            <a:endParaRPr b="0" i="0" sz="3500" u="none" cap="none" strike="noStrike">
              <a:solidFill>
                <a:srgbClr val="001F60"/>
              </a:solidFill>
              <a:latin typeface="Times New Roman"/>
              <a:ea typeface="Times New Roman"/>
              <a:cs typeface="Times New Roman"/>
              <a:sym typeface="Times New Roman"/>
            </a:endParaRPr>
          </a:p>
        </p:txBody>
      </p:sp>
      <p:sp>
        <p:nvSpPr>
          <p:cNvPr id="158" name="Google Shape;158;p21"/>
          <p:cNvSpPr/>
          <p:nvPr/>
        </p:nvSpPr>
        <p:spPr>
          <a:xfrm>
            <a:off x="979919" y="1377695"/>
            <a:ext cx="7780020" cy="43180"/>
          </a:xfrm>
          <a:custGeom>
            <a:rect b="b" l="l" r="r" t="t"/>
            <a:pathLst>
              <a:path extrusionOk="0" h="43180" w="7780020">
                <a:moveTo>
                  <a:pt x="7780020" y="0"/>
                </a:moveTo>
                <a:lnTo>
                  <a:pt x="0" y="0"/>
                </a:lnTo>
                <a:lnTo>
                  <a:pt x="0" y="42672"/>
                </a:lnTo>
                <a:lnTo>
                  <a:pt x="7780020" y="42672"/>
                </a:lnTo>
                <a:lnTo>
                  <a:pt x="7780020"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59" name="Google Shape;159;p21"/>
          <p:cNvPicPr preferRelativeResize="0"/>
          <p:nvPr/>
        </p:nvPicPr>
        <p:blipFill rotWithShape="1">
          <a:blip r:embed="rId3">
            <a:alphaModFix/>
          </a:blip>
          <a:srcRect b="0" l="0" r="0" t="0"/>
          <a:stretch/>
        </p:blipFill>
        <p:spPr>
          <a:xfrm>
            <a:off x="8538971" y="7620"/>
            <a:ext cx="1847088" cy="749807"/>
          </a:xfrm>
          <a:prstGeom prst="rect">
            <a:avLst/>
          </a:prstGeom>
          <a:noFill/>
          <a:ln>
            <a:noFill/>
          </a:ln>
        </p:spPr>
      </p:pic>
      <p:pic>
        <p:nvPicPr>
          <p:cNvPr id="160" name="Google Shape;160;p21"/>
          <p:cNvPicPr preferRelativeResize="0"/>
          <p:nvPr/>
        </p:nvPicPr>
        <p:blipFill rotWithShape="1">
          <a:blip r:embed="rId4">
            <a:alphaModFix/>
          </a:blip>
          <a:srcRect b="0" l="0" r="0" t="0"/>
          <a:stretch/>
        </p:blipFill>
        <p:spPr>
          <a:xfrm>
            <a:off x="388106" y="6563688"/>
            <a:ext cx="1401554" cy="8722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2466921" y="439840"/>
            <a:ext cx="5764530" cy="8324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5300"/>
              <a:t>Professional Benefits</a:t>
            </a:r>
            <a:endParaRPr sz="5300"/>
          </a:p>
        </p:txBody>
      </p:sp>
      <p:sp>
        <p:nvSpPr>
          <p:cNvPr id="166" name="Google Shape;166;p22"/>
          <p:cNvSpPr txBox="1"/>
          <p:nvPr/>
        </p:nvSpPr>
        <p:spPr>
          <a:xfrm>
            <a:off x="897176" y="1622624"/>
            <a:ext cx="9121200" cy="4447200"/>
          </a:xfrm>
          <a:prstGeom prst="rect">
            <a:avLst/>
          </a:prstGeom>
          <a:noFill/>
          <a:ln>
            <a:noFill/>
          </a:ln>
        </p:spPr>
        <p:txBody>
          <a:bodyPr anchorCtr="0" anchor="t" bIns="0" lIns="0" spcFirstLastPara="1" rIns="0" wrap="square" tIns="12050">
            <a:spAutoFit/>
          </a:bodyPr>
          <a:lstStyle/>
          <a:p>
            <a:pPr indent="0" lvl="0" marL="0" marR="570230" rtl="0" algn="l">
              <a:lnSpc>
                <a:spcPct val="100699"/>
              </a:lnSpc>
              <a:spcBef>
                <a:spcPts val="0"/>
              </a:spcBef>
              <a:spcAft>
                <a:spcPts val="0"/>
              </a:spcAft>
              <a:buClr>
                <a:srgbClr val="000000"/>
              </a:buClr>
              <a:buSzPts val="2850"/>
              <a:buFont typeface="Arial"/>
              <a:buNone/>
            </a:pPr>
            <a:r>
              <a:rPr b="0" i="0" lang="en-US" sz="2850" u="none" cap="none" strike="noStrike">
                <a:solidFill>
                  <a:srgbClr val="001F60"/>
                </a:solidFill>
                <a:latin typeface="Times New Roman"/>
                <a:ea typeface="Times New Roman"/>
                <a:cs typeface="Times New Roman"/>
                <a:sym typeface="Times New Roman"/>
              </a:rPr>
              <a:t>Expand your knowledge base and validate your skills to  appeal to potential employers.</a:t>
            </a:r>
            <a:endParaRPr b="0" i="0" sz="2850" u="none" cap="none" strike="noStrike">
              <a:solidFill>
                <a:schemeClr val="dk1"/>
              </a:solidFill>
              <a:latin typeface="Times New Roman"/>
              <a:ea typeface="Times New Roman"/>
              <a:cs typeface="Times New Roman"/>
              <a:sym typeface="Times New Roman"/>
            </a:endParaRPr>
          </a:p>
          <a:p>
            <a:pPr indent="0" lvl="0" marL="0" marR="5080" rtl="0" algn="l">
              <a:lnSpc>
                <a:spcPct val="100400"/>
              </a:lnSpc>
              <a:spcBef>
                <a:spcPts val="5"/>
              </a:spcBef>
              <a:spcAft>
                <a:spcPts val="0"/>
              </a:spcAft>
              <a:buClr>
                <a:srgbClr val="000000"/>
              </a:buClr>
              <a:buSzPts val="2850"/>
              <a:buFont typeface="Arial"/>
              <a:buNone/>
            </a:pPr>
            <a:r>
              <a:rPr b="0" i="0" lang="en-US" sz="2850" u="none" cap="none" strike="noStrike">
                <a:solidFill>
                  <a:srgbClr val="001F60"/>
                </a:solidFill>
                <a:latin typeface="Times New Roman"/>
                <a:ea typeface="Times New Roman"/>
                <a:cs typeface="Times New Roman"/>
                <a:sym typeface="Times New Roman"/>
              </a:rPr>
              <a:t>Improve your potential earning power to command a higher  salary.</a:t>
            </a:r>
            <a:endParaRPr b="0" i="0" sz="2850" u="none" cap="none" strike="noStrike">
              <a:solidFill>
                <a:schemeClr val="dk1"/>
              </a:solidFill>
              <a:latin typeface="Times New Roman"/>
              <a:ea typeface="Times New Roman"/>
              <a:cs typeface="Times New Roman"/>
              <a:sym typeface="Times New Roman"/>
            </a:endParaRPr>
          </a:p>
          <a:p>
            <a:pPr indent="0" lvl="0" marL="0" marR="114935" rtl="0" algn="l">
              <a:lnSpc>
                <a:spcPct val="100699"/>
              </a:lnSpc>
              <a:spcBef>
                <a:spcPts val="0"/>
              </a:spcBef>
              <a:spcAft>
                <a:spcPts val="0"/>
              </a:spcAft>
              <a:buClr>
                <a:srgbClr val="000000"/>
              </a:buClr>
              <a:buSzPts val="2850"/>
              <a:buFont typeface="Arial"/>
              <a:buNone/>
            </a:pPr>
            <a:r>
              <a:rPr b="0" i="0" lang="en-US" sz="2850" u="none" cap="none" strike="noStrike">
                <a:solidFill>
                  <a:srgbClr val="001F60"/>
                </a:solidFill>
                <a:latin typeface="Times New Roman"/>
                <a:ea typeface="Times New Roman"/>
                <a:cs typeface="Times New Roman"/>
                <a:sym typeface="Times New Roman"/>
              </a:rPr>
              <a:t>Learn to perform complex, hands-on activities through lab,  study and practice sessions.</a:t>
            </a:r>
            <a:endParaRPr b="0" i="0" sz="2850" u="none" cap="none" strike="noStrike">
              <a:solidFill>
                <a:schemeClr val="dk1"/>
              </a:solidFill>
              <a:latin typeface="Times New Roman"/>
              <a:ea typeface="Times New Roman"/>
              <a:cs typeface="Times New Roman"/>
              <a:sym typeface="Times New Roman"/>
            </a:endParaRPr>
          </a:p>
          <a:p>
            <a:pPr indent="0" lvl="0" marL="0" marR="843914" rtl="0" algn="l">
              <a:lnSpc>
                <a:spcPct val="100699"/>
              </a:lnSpc>
              <a:spcBef>
                <a:spcPts val="0"/>
              </a:spcBef>
              <a:spcAft>
                <a:spcPts val="0"/>
              </a:spcAft>
              <a:buClr>
                <a:srgbClr val="000000"/>
              </a:buClr>
              <a:buSzPts val="2850"/>
              <a:buFont typeface="Arial"/>
              <a:buNone/>
            </a:pPr>
            <a:r>
              <a:rPr b="0" i="0" lang="en-US" sz="2850" u="none" cap="none" strike="noStrike">
                <a:solidFill>
                  <a:srgbClr val="001F60"/>
                </a:solidFill>
                <a:latin typeface="Times New Roman"/>
                <a:ea typeface="Times New Roman"/>
                <a:cs typeface="Times New Roman"/>
                <a:sym typeface="Times New Roman"/>
              </a:rPr>
              <a:t>Gain exposure to a wide variety of important features,  functions and tasks to use on the job.</a:t>
            </a:r>
            <a:endParaRPr b="0" i="0" sz="285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chemeClr val="dk1"/>
              </a:buClr>
              <a:buSzPts val="3000"/>
              <a:buFont typeface="Calibri"/>
              <a:buNone/>
            </a:pPr>
            <a:r>
              <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50"/>
              <a:buFont typeface="Arial"/>
              <a:buNone/>
            </a:pPr>
            <a:r>
              <a:t/>
            </a:r>
            <a:endParaRPr b="0" i="0" sz="2850" u="none" cap="none" strike="noStrike">
              <a:solidFill>
                <a:schemeClr val="dk1"/>
              </a:solidFill>
              <a:latin typeface="Times New Roman"/>
              <a:ea typeface="Times New Roman"/>
              <a:cs typeface="Times New Roman"/>
              <a:sym typeface="Times New Roman"/>
            </a:endParaRPr>
          </a:p>
        </p:txBody>
      </p:sp>
      <p:sp>
        <p:nvSpPr>
          <p:cNvPr id="167" name="Google Shape;167;p22"/>
          <p:cNvSpPr/>
          <p:nvPr/>
        </p:nvSpPr>
        <p:spPr>
          <a:xfrm>
            <a:off x="979919" y="1377695"/>
            <a:ext cx="7780020" cy="43180"/>
          </a:xfrm>
          <a:custGeom>
            <a:rect b="b" l="l" r="r" t="t"/>
            <a:pathLst>
              <a:path extrusionOk="0" h="43180" w="7780020">
                <a:moveTo>
                  <a:pt x="7780020" y="0"/>
                </a:moveTo>
                <a:lnTo>
                  <a:pt x="0" y="0"/>
                </a:lnTo>
                <a:lnTo>
                  <a:pt x="0" y="42672"/>
                </a:lnTo>
                <a:lnTo>
                  <a:pt x="7780020" y="42672"/>
                </a:lnTo>
                <a:lnTo>
                  <a:pt x="7780020"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8" name="Google Shape;168;p22"/>
          <p:cNvPicPr preferRelativeResize="0"/>
          <p:nvPr/>
        </p:nvPicPr>
        <p:blipFill rotWithShape="1">
          <a:blip r:embed="rId3">
            <a:alphaModFix/>
          </a:blip>
          <a:srcRect b="0" l="0" r="0" t="0"/>
          <a:stretch/>
        </p:blipFill>
        <p:spPr>
          <a:xfrm>
            <a:off x="8538971" y="7620"/>
            <a:ext cx="1847088" cy="749807"/>
          </a:xfrm>
          <a:prstGeom prst="rect">
            <a:avLst/>
          </a:prstGeom>
          <a:noFill/>
          <a:ln>
            <a:noFill/>
          </a:ln>
        </p:spPr>
      </p:pic>
      <p:pic>
        <p:nvPicPr>
          <p:cNvPr id="169" name="Google Shape;169;p22"/>
          <p:cNvPicPr preferRelativeResize="0"/>
          <p:nvPr/>
        </p:nvPicPr>
        <p:blipFill rotWithShape="1">
          <a:blip r:embed="rId4">
            <a:alphaModFix/>
          </a:blip>
          <a:srcRect b="0" l="0" r="0" t="0"/>
          <a:stretch/>
        </p:blipFill>
        <p:spPr>
          <a:xfrm>
            <a:off x="8879864" y="6563688"/>
            <a:ext cx="1402176" cy="8722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4321437" y="472004"/>
            <a:ext cx="1802130" cy="698500"/>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SzPts val="1400"/>
              <a:buNone/>
            </a:pPr>
            <a:r>
              <a:rPr lang="en-US" sz="4400"/>
              <a:t>SkillSet</a:t>
            </a:r>
            <a:endParaRPr sz="4400"/>
          </a:p>
        </p:txBody>
      </p:sp>
      <p:sp>
        <p:nvSpPr>
          <p:cNvPr id="175" name="Google Shape;175;p23"/>
          <p:cNvSpPr txBox="1"/>
          <p:nvPr/>
        </p:nvSpPr>
        <p:spPr>
          <a:xfrm>
            <a:off x="897064" y="1625862"/>
            <a:ext cx="3101340" cy="995044"/>
          </a:xfrm>
          <a:prstGeom prst="rect">
            <a:avLst/>
          </a:prstGeom>
          <a:noFill/>
          <a:ln>
            <a:noFill/>
          </a:ln>
        </p:spPr>
        <p:txBody>
          <a:bodyPr anchorCtr="0" anchor="t" bIns="0" lIns="0" spcFirstLastPara="1" rIns="0" wrap="square" tIns="93325">
            <a:spAutoFit/>
          </a:bodyPr>
          <a:lstStyle/>
          <a:p>
            <a:pPr indent="-378460" lvl="0" marL="390525" marR="0" rtl="0" algn="l">
              <a:lnSpc>
                <a:spcPct val="100000"/>
              </a:lnSpc>
              <a:spcBef>
                <a:spcPts val="0"/>
              </a:spcBef>
              <a:spcAft>
                <a:spcPts val="0"/>
              </a:spcAft>
              <a:buClr>
                <a:srgbClr val="001F60"/>
              </a:buClr>
              <a:buSzPts val="2650"/>
              <a:buFont typeface="Arial"/>
              <a:buChar char="•"/>
            </a:pPr>
            <a:r>
              <a:rPr b="0" i="0" lang="en-US" sz="2650" u="none" cap="none" strike="noStrike">
                <a:solidFill>
                  <a:srgbClr val="001F60"/>
                </a:solidFill>
                <a:latin typeface="Times New Roman"/>
                <a:ea typeface="Times New Roman"/>
                <a:cs typeface="Times New Roman"/>
                <a:sym typeface="Times New Roman"/>
              </a:rPr>
              <a:t>Programming Skills</a:t>
            </a:r>
            <a:endParaRPr b="0" i="0" sz="2650" u="none" cap="none" strike="noStrike">
              <a:solidFill>
                <a:schemeClr val="dk1"/>
              </a:solidFill>
              <a:latin typeface="Times New Roman"/>
              <a:ea typeface="Times New Roman"/>
              <a:cs typeface="Times New Roman"/>
              <a:sym typeface="Times New Roman"/>
            </a:endParaRPr>
          </a:p>
          <a:p>
            <a:pPr indent="-378460" lvl="0" marL="390525" marR="0" rtl="0" algn="l">
              <a:lnSpc>
                <a:spcPct val="100000"/>
              </a:lnSpc>
              <a:spcBef>
                <a:spcPts val="635"/>
              </a:spcBef>
              <a:spcAft>
                <a:spcPts val="0"/>
              </a:spcAft>
              <a:buClr>
                <a:srgbClr val="001F60"/>
              </a:buClr>
              <a:buSzPts val="2650"/>
              <a:buFont typeface="Arial"/>
              <a:buChar char="•"/>
            </a:pPr>
            <a:r>
              <a:rPr b="0" i="0" lang="en-US" sz="2650" u="none" cap="none" strike="noStrike">
                <a:solidFill>
                  <a:srgbClr val="001F60"/>
                </a:solidFill>
                <a:latin typeface="Times New Roman"/>
                <a:ea typeface="Times New Roman"/>
                <a:cs typeface="Times New Roman"/>
                <a:sym typeface="Times New Roman"/>
              </a:rPr>
              <a:t>Code analysis</a:t>
            </a:r>
            <a:endParaRPr b="0" i="0" sz="2650" u="none" cap="none" strike="noStrike">
              <a:solidFill>
                <a:schemeClr val="dk1"/>
              </a:solidFill>
              <a:latin typeface="Times New Roman"/>
              <a:ea typeface="Times New Roman"/>
              <a:cs typeface="Times New Roman"/>
              <a:sym typeface="Times New Roman"/>
            </a:endParaRPr>
          </a:p>
        </p:txBody>
      </p:sp>
      <p:sp>
        <p:nvSpPr>
          <p:cNvPr id="176" name="Google Shape;176;p23"/>
          <p:cNvSpPr/>
          <p:nvPr/>
        </p:nvSpPr>
        <p:spPr>
          <a:xfrm>
            <a:off x="1146047" y="1597151"/>
            <a:ext cx="8569960" cy="1905"/>
          </a:xfrm>
          <a:custGeom>
            <a:rect b="b" l="l" r="r" t="t"/>
            <a:pathLst>
              <a:path extrusionOk="0" h="1905" w="8569960">
                <a:moveTo>
                  <a:pt x="0" y="0"/>
                </a:moveTo>
                <a:lnTo>
                  <a:pt x="8569452" y="1524"/>
                </a:lnTo>
              </a:path>
              <a:path extrusionOk="0" h="1905" w="8569960">
                <a:moveTo>
                  <a:pt x="0" y="0"/>
                </a:moveTo>
                <a:lnTo>
                  <a:pt x="8569452" y="1524"/>
                </a:lnTo>
              </a:path>
            </a:pathLst>
          </a:custGeom>
          <a:noFill/>
          <a:ln cap="flat" cmpd="sng" w="42650">
            <a:solidFill>
              <a:srgbClr val="F69546"/>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7" name="Google Shape;177;p23"/>
          <p:cNvPicPr preferRelativeResize="0"/>
          <p:nvPr/>
        </p:nvPicPr>
        <p:blipFill rotWithShape="1">
          <a:blip r:embed="rId3">
            <a:alphaModFix/>
          </a:blip>
          <a:srcRect b="0" l="0" r="0" t="0"/>
          <a:stretch/>
        </p:blipFill>
        <p:spPr>
          <a:xfrm>
            <a:off x="8538971" y="0"/>
            <a:ext cx="1847087" cy="7498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2335869" y="4477045"/>
            <a:ext cx="6529705" cy="63119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3950"/>
              <a:t>Next Class: Introduction to Java</a:t>
            </a:r>
            <a:endParaRPr sz="3950"/>
          </a:p>
        </p:txBody>
      </p:sp>
      <p:sp>
        <p:nvSpPr>
          <p:cNvPr id="183" name="Google Shape;183;p24"/>
          <p:cNvSpPr/>
          <p:nvPr/>
        </p:nvSpPr>
        <p:spPr>
          <a:xfrm>
            <a:off x="1138415" y="4474464"/>
            <a:ext cx="7780655" cy="43180"/>
          </a:xfrm>
          <a:custGeom>
            <a:rect b="b" l="l" r="r" t="t"/>
            <a:pathLst>
              <a:path extrusionOk="0" h="43179" w="7780655">
                <a:moveTo>
                  <a:pt x="7780033" y="0"/>
                </a:moveTo>
                <a:lnTo>
                  <a:pt x="0" y="0"/>
                </a:lnTo>
                <a:lnTo>
                  <a:pt x="0" y="42672"/>
                </a:lnTo>
                <a:lnTo>
                  <a:pt x="7780033" y="42672"/>
                </a:lnTo>
                <a:lnTo>
                  <a:pt x="7780033"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4" name="Google Shape;184;p24"/>
          <p:cNvPicPr preferRelativeResize="0"/>
          <p:nvPr/>
        </p:nvPicPr>
        <p:blipFill rotWithShape="1">
          <a:blip r:embed="rId3">
            <a:alphaModFix/>
          </a:blip>
          <a:srcRect b="0" l="0" r="0" t="0"/>
          <a:stretch/>
        </p:blipFill>
        <p:spPr>
          <a:xfrm>
            <a:off x="8455152" y="94488"/>
            <a:ext cx="1848612" cy="749807"/>
          </a:xfrm>
          <a:prstGeom prst="rect">
            <a:avLst/>
          </a:prstGeom>
          <a:noFill/>
          <a:ln>
            <a:noFill/>
          </a:ln>
        </p:spPr>
      </p:pic>
      <p:pic>
        <p:nvPicPr>
          <p:cNvPr id="185" name="Google Shape;185;p24"/>
          <p:cNvPicPr preferRelativeResize="0"/>
          <p:nvPr/>
        </p:nvPicPr>
        <p:blipFill rotWithShape="1">
          <a:blip r:embed="rId4">
            <a:alphaModFix/>
          </a:blip>
          <a:srcRect b="0" l="0" r="0" t="0"/>
          <a:stretch/>
        </p:blipFill>
        <p:spPr>
          <a:xfrm>
            <a:off x="1138427" y="731520"/>
            <a:ext cx="1932432" cy="3543300"/>
          </a:xfrm>
          <a:prstGeom prst="rect">
            <a:avLst/>
          </a:prstGeom>
          <a:noFill/>
          <a:ln>
            <a:noFill/>
          </a:ln>
        </p:spPr>
      </p:pic>
      <p:pic>
        <p:nvPicPr>
          <p:cNvPr id="186" name="Google Shape;186;p24"/>
          <p:cNvPicPr preferRelativeResize="0"/>
          <p:nvPr/>
        </p:nvPicPr>
        <p:blipFill rotWithShape="1">
          <a:blip r:embed="rId5">
            <a:alphaModFix/>
          </a:blip>
          <a:srcRect b="0" l="0" r="0" t="0"/>
          <a:stretch/>
        </p:blipFill>
        <p:spPr>
          <a:xfrm>
            <a:off x="388106" y="6563688"/>
            <a:ext cx="1401554" cy="8722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sp>
        <p:nvSpPr>
          <p:cNvPr id="59" name="Google Shape;59;p9"/>
          <p:cNvSpPr txBox="1"/>
          <p:nvPr>
            <p:ph type="title"/>
          </p:nvPr>
        </p:nvSpPr>
        <p:spPr>
          <a:xfrm>
            <a:off x="2032430" y="287571"/>
            <a:ext cx="6129600" cy="832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5300"/>
              <a:t>Programming in JAVA</a:t>
            </a:r>
            <a:endParaRPr sz="5300"/>
          </a:p>
        </p:txBody>
      </p:sp>
      <p:sp>
        <p:nvSpPr>
          <p:cNvPr id="60" name="Google Shape;60;p9"/>
          <p:cNvSpPr txBox="1"/>
          <p:nvPr/>
        </p:nvSpPr>
        <p:spPr>
          <a:xfrm>
            <a:off x="1305542" y="1596629"/>
            <a:ext cx="5961900" cy="2964300"/>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Clr>
                <a:srgbClr val="000000"/>
              </a:buClr>
              <a:buSzPts val="1950"/>
              <a:buFont typeface="Arial"/>
              <a:buNone/>
            </a:pPr>
            <a:r>
              <a:rPr b="0" i="0" lang="en-US" sz="1950" u="none" cap="none" strike="noStrike">
                <a:solidFill>
                  <a:srgbClr val="001F60"/>
                </a:solidFill>
                <a:latin typeface="Times New Roman"/>
                <a:ea typeface="Times New Roman"/>
                <a:cs typeface="Times New Roman"/>
                <a:sym typeface="Times New Roman"/>
              </a:rPr>
              <a:t>Text Book:</a:t>
            </a:r>
            <a:endParaRPr b="0" i="0" sz="1950" u="none" cap="none" strike="noStrike">
              <a:solidFill>
                <a:schemeClr val="dk1"/>
              </a:solidFill>
              <a:latin typeface="Times New Roman"/>
              <a:ea typeface="Times New Roman"/>
              <a:cs typeface="Times New Roman"/>
              <a:sym typeface="Times New Roman"/>
            </a:endParaRPr>
          </a:p>
          <a:p>
            <a:pPr indent="-123825" lvl="1" marL="108585" marR="1948179" rtl="0" algn="l">
              <a:lnSpc>
                <a:spcPct val="122564"/>
              </a:lnSpc>
              <a:spcBef>
                <a:spcPts val="70"/>
              </a:spcBef>
              <a:spcAft>
                <a:spcPts val="0"/>
              </a:spcAft>
              <a:buClr>
                <a:srgbClr val="001F60"/>
              </a:buClr>
              <a:buSzPts val="1950"/>
              <a:buFont typeface="Arial"/>
              <a:buChar char="•"/>
            </a:pPr>
            <a:r>
              <a:rPr b="0" i="0" lang="en-US" sz="1950" u="none" cap="none" strike="noStrike">
                <a:solidFill>
                  <a:srgbClr val="001F60"/>
                </a:solidFill>
                <a:latin typeface="Times New Roman"/>
                <a:ea typeface="Times New Roman"/>
                <a:cs typeface="Times New Roman"/>
                <a:sym typeface="Times New Roman"/>
              </a:rPr>
              <a:t>PROGRAMMING WITH JAVA: A  PRIMER by	E. BALAGURUSAMY</a:t>
            </a:r>
            <a:endParaRPr b="0" i="0" sz="195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35"/>
              </a:spcBef>
              <a:spcAft>
                <a:spcPts val="0"/>
              </a:spcAft>
              <a:buClr>
                <a:srgbClr val="001F6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108585" marR="0" rtl="0" algn="l">
              <a:lnSpc>
                <a:spcPct val="100000"/>
              </a:lnSpc>
              <a:spcBef>
                <a:spcPts val="0"/>
              </a:spcBef>
              <a:spcAft>
                <a:spcPts val="0"/>
              </a:spcAft>
              <a:buClr>
                <a:srgbClr val="000000"/>
              </a:buClr>
              <a:buSzPts val="1950"/>
              <a:buFont typeface="Arial"/>
              <a:buNone/>
            </a:pPr>
            <a:r>
              <a:rPr b="0" i="0" lang="en-US" sz="1950" u="none" cap="none" strike="noStrike">
                <a:solidFill>
                  <a:srgbClr val="001F60"/>
                </a:solidFill>
                <a:latin typeface="Times New Roman"/>
                <a:ea typeface="Times New Roman"/>
                <a:cs typeface="Times New Roman"/>
                <a:sym typeface="Times New Roman"/>
              </a:rPr>
              <a:t>Reference Books:</a:t>
            </a:r>
            <a:endParaRPr b="0" i="0" sz="1950" u="none" cap="none" strike="noStrike">
              <a:solidFill>
                <a:schemeClr val="dk1"/>
              </a:solidFill>
              <a:latin typeface="Times New Roman"/>
              <a:ea typeface="Times New Roman"/>
              <a:cs typeface="Times New Roman"/>
              <a:sym typeface="Times New Roman"/>
            </a:endParaRPr>
          </a:p>
          <a:p>
            <a:pPr indent="-315595" lvl="1" marL="424180" marR="40005" rtl="0" algn="l">
              <a:lnSpc>
                <a:spcPct val="101600"/>
              </a:lnSpc>
              <a:spcBef>
                <a:spcPts val="10"/>
              </a:spcBef>
              <a:spcAft>
                <a:spcPts val="0"/>
              </a:spcAft>
              <a:buClr>
                <a:srgbClr val="001F60"/>
              </a:buClr>
              <a:buSzPts val="1950"/>
              <a:buFont typeface="Arial"/>
              <a:buChar char="•"/>
            </a:pPr>
            <a:r>
              <a:rPr b="0" i="0" lang="en-US" sz="1950" u="none" cap="none" strike="noStrike">
                <a:solidFill>
                  <a:srgbClr val="001F60"/>
                </a:solidFill>
                <a:latin typeface="Times New Roman"/>
                <a:ea typeface="Times New Roman"/>
                <a:cs typeface="Times New Roman"/>
                <a:sym typeface="Times New Roman"/>
              </a:rPr>
              <a:t>INTRODUCTION TO JAVA PROGRAMMING by Y.  DANIEL LIANG</a:t>
            </a:r>
            <a:endParaRPr b="0" i="0" sz="1950" u="none" cap="none" strike="noStrike">
              <a:solidFill>
                <a:schemeClr val="dk1"/>
              </a:solidFill>
              <a:latin typeface="Times New Roman"/>
              <a:ea typeface="Times New Roman"/>
              <a:cs typeface="Times New Roman"/>
              <a:sym typeface="Times New Roman"/>
            </a:endParaRPr>
          </a:p>
          <a:p>
            <a:pPr indent="-315595" lvl="1" marL="424180" marR="5080" rtl="0" algn="l">
              <a:lnSpc>
                <a:spcPct val="122564"/>
              </a:lnSpc>
              <a:spcBef>
                <a:spcPts val="90"/>
              </a:spcBef>
              <a:spcAft>
                <a:spcPts val="0"/>
              </a:spcAft>
              <a:buClr>
                <a:srgbClr val="001F60"/>
              </a:buClr>
              <a:buSzPts val="1950"/>
              <a:buFont typeface="Arial"/>
              <a:buChar char="•"/>
            </a:pPr>
            <a:r>
              <a:rPr b="0" i="0" lang="en-US" sz="1950" u="none" cap="none" strike="noStrike">
                <a:solidFill>
                  <a:srgbClr val="001F60"/>
                </a:solidFill>
                <a:latin typeface="Times New Roman"/>
                <a:ea typeface="Times New Roman"/>
                <a:cs typeface="Times New Roman"/>
                <a:sym typeface="Times New Roman"/>
              </a:rPr>
              <a:t>JAVA THE COMPLETE REFERENCE by HERBERT  SCHILDT</a:t>
            </a:r>
            <a:endParaRPr b="0" i="0" sz="1950" u="none" cap="none" strike="noStrike">
              <a:solidFill>
                <a:schemeClr val="dk1"/>
              </a:solidFill>
              <a:latin typeface="Times New Roman"/>
              <a:ea typeface="Times New Roman"/>
              <a:cs typeface="Times New Roman"/>
              <a:sym typeface="Times New Roman"/>
            </a:endParaRPr>
          </a:p>
        </p:txBody>
      </p:sp>
      <p:sp>
        <p:nvSpPr>
          <p:cNvPr id="61" name="Google Shape;61;p9"/>
          <p:cNvSpPr/>
          <p:nvPr/>
        </p:nvSpPr>
        <p:spPr>
          <a:xfrm>
            <a:off x="979919" y="1377695"/>
            <a:ext cx="7780020" cy="43180"/>
          </a:xfrm>
          <a:custGeom>
            <a:rect b="b" l="l" r="r" t="t"/>
            <a:pathLst>
              <a:path extrusionOk="0" h="43180" w="7780020">
                <a:moveTo>
                  <a:pt x="7780020" y="0"/>
                </a:moveTo>
                <a:lnTo>
                  <a:pt x="0" y="0"/>
                </a:lnTo>
                <a:lnTo>
                  <a:pt x="0" y="42672"/>
                </a:lnTo>
                <a:lnTo>
                  <a:pt x="7780020" y="42672"/>
                </a:lnTo>
                <a:lnTo>
                  <a:pt x="7780020"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2" name="Google Shape;62;p9"/>
          <p:cNvPicPr preferRelativeResize="0"/>
          <p:nvPr/>
        </p:nvPicPr>
        <p:blipFill rotWithShape="1">
          <a:blip r:embed="rId3">
            <a:alphaModFix/>
          </a:blip>
          <a:srcRect b="0" l="0" r="0" t="0"/>
          <a:stretch/>
        </p:blipFill>
        <p:spPr>
          <a:xfrm>
            <a:off x="7623047" y="1891283"/>
            <a:ext cx="2450591" cy="2249425"/>
          </a:xfrm>
          <a:prstGeom prst="rect">
            <a:avLst/>
          </a:prstGeom>
          <a:noFill/>
          <a:ln>
            <a:noFill/>
          </a:ln>
        </p:spPr>
      </p:pic>
      <p:pic>
        <p:nvPicPr>
          <p:cNvPr id="63" name="Google Shape;63;p9"/>
          <p:cNvPicPr preferRelativeResize="0"/>
          <p:nvPr/>
        </p:nvPicPr>
        <p:blipFill rotWithShape="1">
          <a:blip r:embed="rId4">
            <a:alphaModFix/>
          </a:blip>
          <a:srcRect b="0" l="0" r="0" t="0"/>
          <a:stretch/>
        </p:blipFill>
        <p:spPr>
          <a:xfrm>
            <a:off x="8538971" y="7620"/>
            <a:ext cx="1847087" cy="749807"/>
          </a:xfrm>
          <a:prstGeom prst="rect">
            <a:avLst/>
          </a:prstGeom>
          <a:noFill/>
          <a:ln>
            <a:noFill/>
          </a:ln>
        </p:spPr>
      </p:pic>
      <p:pic>
        <p:nvPicPr>
          <p:cNvPr id="64" name="Google Shape;64;p9"/>
          <p:cNvPicPr preferRelativeResize="0"/>
          <p:nvPr/>
        </p:nvPicPr>
        <p:blipFill rotWithShape="1">
          <a:blip r:embed="rId5">
            <a:alphaModFix/>
          </a:blip>
          <a:srcRect b="0" l="0" r="0" t="0"/>
          <a:stretch/>
        </p:blipFill>
        <p:spPr>
          <a:xfrm>
            <a:off x="8908827" y="6563688"/>
            <a:ext cx="1402330" cy="8722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idx="1" type="body"/>
          </p:nvPr>
        </p:nvSpPr>
        <p:spPr>
          <a:xfrm>
            <a:off x="808990" y="2352887"/>
            <a:ext cx="9073766" cy="6652397"/>
          </a:xfrm>
          <a:prstGeom prst="rect">
            <a:avLst/>
          </a:prstGeom>
          <a:noFill/>
          <a:ln>
            <a:noFill/>
          </a:ln>
        </p:spPr>
        <p:txBody>
          <a:bodyPr anchorCtr="0" anchor="t" bIns="51600" lIns="99250" spcFirstLastPara="1" rIns="99250" wrap="square" tIns="51600">
            <a:noAutofit/>
          </a:bodyPr>
          <a:lstStyle/>
          <a:p>
            <a:pPr indent="-378150" lvl="0" marL="378150" rtl="0" algn="just">
              <a:lnSpc>
                <a:spcPct val="100000"/>
              </a:lnSpc>
              <a:spcBef>
                <a:spcPts val="0"/>
              </a:spcBef>
              <a:spcAft>
                <a:spcPts val="0"/>
              </a:spcAft>
              <a:buSzPts val="1400"/>
              <a:buNone/>
            </a:pPr>
            <a:r>
              <a:rPr b="1" lang="en-US" sz="2206">
                <a:solidFill>
                  <a:srgbClr val="000000"/>
                </a:solidFill>
                <a:latin typeface="Calibri"/>
                <a:ea typeface="Calibri"/>
                <a:cs typeface="Calibri"/>
                <a:sym typeface="Calibri"/>
              </a:rPr>
              <a:t>Vision:  </a:t>
            </a:r>
            <a:r>
              <a:rPr lang="en-US" sz="2206">
                <a:solidFill>
                  <a:srgbClr val="000000"/>
                </a:solidFill>
                <a:latin typeface="Calibri"/>
                <a:ea typeface="Calibri"/>
                <a:cs typeface="Calibri"/>
                <a:sym typeface="Calibri"/>
              </a:rPr>
              <a:t>To be a premier academic institution, recognized internationally for its contribution to industry and society through excellence in teaching, learning, research, internationalization, entrepreneurship and leadership.  </a:t>
            </a:r>
            <a:endParaRPr/>
          </a:p>
          <a:p>
            <a:pPr indent="-378150" lvl="0" marL="378150" rtl="0" algn="just">
              <a:lnSpc>
                <a:spcPct val="100000"/>
              </a:lnSpc>
              <a:spcBef>
                <a:spcPts val="882"/>
              </a:spcBef>
              <a:spcAft>
                <a:spcPts val="0"/>
              </a:spcAft>
              <a:buSzPts val="1400"/>
              <a:buNone/>
            </a:pPr>
            <a:r>
              <a:rPr b="1" lang="en-US" sz="2206">
                <a:solidFill>
                  <a:srgbClr val="000000"/>
                </a:solidFill>
                <a:latin typeface="Calibri"/>
                <a:ea typeface="Calibri"/>
                <a:cs typeface="Calibri"/>
                <a:sym typeface="Calibri"/>
              </a:rPr>
              <a:t>Mission:</a:t>
            </a:r>
            <a:r>
              <a:rPr lang="en-US" sz="2206">
                <a:solidFill>
                  <a:srgbClr val="000000"/>
                </a:solidFill>
                <a:latin typeface="Calibri"/>
                <a:ea typeface="Calibri"/>
                <a:cs typeface="Calibri"/>
                <a:sym typeface="Calibri"/>
              </a:rPr>
              <a:t>  </a:t>
            </a:r>
            <a:endParaRPr/>
          </a:p>
          <a:p>
            <a:pPr indent="-378150" lvl="0" marL="378150" rtl="0" algn="just">
              <a:lnSpc>
                <a:spcPct val="100000"/>
              </a:lnSpc>
              <a:spcBef>
                <a:spcPts val="882"/>
              </a:spcBef>
              <a:spcAft>
                <a:spcPts val="0"/>
              </a:spcAft>
              <a:buClr>
                <a:srgbClr val="000000"/>
              </a:buClr>
              <a:buSzPts val="2000"/>
              <a:buFont typeface="Arial"/>
              <a:buChar char="•"/>
            </a:pPr>
            <a:r>
              <a:rPr lang="en-US" sz="2206">
                <a:solidFill>
                  <a:srgbClr val="000000"/>
                </a:solidFill>
                <a:latin typeface="Calibri"/>
                <a:ea typeface="Calibri"/>
                <a:cs typeface="Calibri"/>
                <a:sym typeface="Calibri"/>
              </a:rPr>
              <a:t>To transform education through academic rigour, practical orientation and outcome based teaching. </a:t>
            </a:r>
            <a:endParaRPr/>
          </a:p>
          <a:p>
            <a:pPr indent="-378150" lvl="0" marL="378150" rtl="0" algn="just">
              <a:lnSpc>
                <a:spcPct val="100000"/>
              </a:lnSpc>
              <a:spcBef>
                <a:spcPts val="882"/>
              </a:spcBef>
              <a:spcAft>
                <a:spcPts val="0"/>
              </a:spcAft>
              <a:buClr>
                <a:srgbClr val="000000"/>
              </a:buClr>
              <a:buSzPts val="2000"/>
              <a:buFont typeface="Arial"/>
              <a:buChar char="•"/>
            </a:pPr>
            <a:r>
              <a:rPr lang="en-US" sz="2206">
                <a:solidFill>
                  <a:srgbClr val="000000"/>
                </a:solidFill>
                <a:latin typeface="Calibri"/>
                <a:ea typeface="Calibri"/>
                <a:cs typeface="Calibri"/>
                <a:sym typeface="Calibri"/>
              </a:rPr>
              <a:t>To develop and implement a relationship of cooperation between industry and academia. </a:t>
            </a:r>
            <a:endParaRPr/>
          </a:p>
          <a:p>
            <a:pPr indent="-378150" lvl="0" marL="378150" rtl="0" algn="just">
              <a:lnSpc>
                <a:spcPct val="100000"/>
              </a:lnSpc>
              <a:spcBef>
                <a:spcPts val="882"/>
              </a:spcBef>
              <a:spcAft>
                <a:spcPts val="0"/>
              </a:spcAft>
              <a:buClr>
                <a:srgbClr val="000000"/>
              </a:buClr>
              <a:buSzPts val="2000"/>
              <a:buFont typeface="Arial"/>
              <a:buChar char="•"/>
            </a:pPr>
            <a:r>
              <a:rPr lang="en-US" sz="2206">
                <a:solidFill>
                  <a:srgbClr val="000000"/>
                </a:solidFill>
                <a:latin typeface="Calibri"/>
                <a:ea typeface="Calibri"/>
                <a:cs typeface="Calibri"/>
                <a:sym typeface="Calibri"/>
              </a:rPr>
              <a:t>To undertake impactful research addressing local, national and global challenges. </a:t>
            </a:r>
            <a:endParaRPr/>
          </a:p>
          <a:p>
            <a:pPr indent="-378150" lvl="0" marL="378150" rtl="0" algn="just">
              <a:lnSpc>
                <a:spcPct val="100000"/>
              </a:lnSpc>
              <a:spcBef>
                <a:spcPts val="882"/>
              </a:spcBef>
              <a:spcAft>
                <a:spcPts val="0"/>
              </a:spcAft>
              <a:buClr>
                <a:srgbClr val="000000"/>
              </a:buClr>
              <a:buSzPts val="2000"/>
              <a:buFont typeface="Arial"/>
              <a:buChar char="•"/>
            </a:pPr>
            <a:r>
              <a:rPr lang="en-US" sz="2206">
                <a:solidFill>
                  <a:srgbClr val="000000"/>
                </a:solidFill>
                <a:latin typeface="Calibri"/>
                <a:ea typeface="Calibri"/>
                <a:cs typeface="Calibri"/>
                <a:sym typeface="Calibri"/>
              </a:rPr>
              <a:t>To prepare graduates to be lifelong learners with strong analytical and leadership skills. </a:t>
            </a:r>
            <a:endParaRPr/>
          </a:p>
          <a:p>
            <a:pPr indent="-378150" lvl="0" marL="378150" rtl="0" algn="just">
              <a:lnSpc>
                <a:spcPct val="100000"/>
              </a:lnSpc>
              <a:spcBef>
                <a:spcPts val="882"/>
              </a:spcBef>
              <a:spcAft>
                <a:spcPts val="0"/>
              </a:spcAft>
              <a:buClr>
                <a:srgbClr val="000000"/>
              </a:buClr>
              <a:buSzPts val="2000"/>
              <a:buFont typeface="Arial"/>
              <a:buChar char="•"/>
            </a:pPr>
            <a:r>
              <a:rPr lang="en-US" sz="2206">
                <a:solidFill>
                  <a:srgbClr val="000000"/>
                </a:solidFill>
                <a:latin typeface="Calibri"/>
                <a:ea typeface="Calibri"/>
                <a:cs typeface="Calibri"/>
                <a:sym typeface="Calibri"/>
              </a:rPr>
              <a:t>To develop global professionals and entrepreneurs with innovative spirit, tolerance and desire to make a difference to the society. </a:t>
            </a:r>
            <a:endParaRPr/>
          </a:p>
        </p:txBody>
      </p:sp>
      <p:sp>
        <p:nvSpPr>
          <p:cNvPr id="70" name="Google Shape;70;p10"/>
          <p:cNvSpPr txBox="1"/>
          <p:nvPr>
            <p:ph type="title"/>
          </p:nvPr>
        </p:nvSpPr>
        <p:spPr>
          <a:xfrm>
            <a:off x="808990" y="403818"/>
            <a:ext cx="9073766" cy="1678318"/>
          </a:xfrm>
          <a:prstGeom prst="rect">
            <a:avLst/>
          </a:prstGeom>
          <a:noFill/>
          <a:ln>
            <a:noFill/>
          </a:ln>
        </p:spPr>
        <p:txBody>
          <a:bodyPr anchorCtr="0" anchor="ctr" bIns="51600" lIns="99250" spcFirstLastPara="1" rIns="99250" wrap="square" tIns="51600">
            <a:noAutofit/>
          </a:bodyPr>
          <a:lstStyle/>
          <a:p>
            <a:pPr indent="0" lvl="0" marL="0" rtl="0" algn="l">
              <a:lnSpc>
                <a:spcPct val="100000"/>
              </a:lnSpc>
              <a:spcBef>
                <a:spcPts val="0"/>
              </a:spcBef>
              <a:spcAft>
                <a:spcPts val="0"/>
              </a:spcAft>
              <a:buSzPts val="1400"/>
              <a:buNone/>
            </a:pPr>
            <a:r>
              <a:rPr lang="en-US" sz="5293">
                <a:solidFill>
                  <a:srgbClr val="C00000"/>
                </a:solidFill>
                <a:latin typeface="Calibri"/>
                <a:ea typeface="Calibri"/>
                <a:cs typeface="Calibri"/>
                <a:sym typeface="Calibri"/>
              </a:rPr>
              <a:t>Vision and Mission of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idx="1" type="body"/>
          </p:nvPr>
        </p:nvSpPr>
        <p:spPr>
          <a:xfrm>
            <a:off x="808990" y="2352887"/>
            <a:ext cx="9073766" cy="6652397"/>
          </a:xfrm>
          <a:prstGeom prst="rect">
            <a:avLst/>
          </a:prstGeom>
          <a:noFill/>
          <a:ln>
            <a:noFill/>
          </a:ln>
        </p:spPr>
        <p:txBody>
          <a:bodyPr anchorCtr="0" anchor="t" bIns="51600" lIns="99250" spcFirstLastPara="1" rIns="99250" wrap="square" tIns="51600">
            <a:noAutofit/>
          </a:bodyPr>
          <a:lstStyle/>
          <a:p>
            <a:pPr indent="-378150" lvl="0" marL="378150" rtl="0" algn="just">
              <a:lnSpc>
                <a:spcPct val="100000"/>
              </a:lnSpc>
              <a:spcBef>
                <a:spcPts val="0"/>
              </a:spcBef>
              <a:spcAft>
                <a:spcPts val="0"/>
              </a:spcAft>
              <a:buSzPts val="1400"/>
              <a:buNone/>
            </a:pPr>
            <a:r>
              <a:rPr b="1" lang="en-US" sz="2206">
                <a:solidFill>
                  <a:srgbClr val="000000"/>
                </a:solidFill>
                <a:latin typeface="Calibri"/>
                <a:ea typeface="Calibri"/>
                <a:cs typeface="Calibri"/>
                <a:sym typeface="Calibri"/>
              </a:rPr>
              <a:t>Vision:</a:t>
            </a:r>
            <a:r>
              <a:rPr lang="en-US" sz="2206">
                <a:solidFill>
                  <a:srgbClr val="000000"/>
                </a:solidFill>
                <a:latin typeface="Calibri"/>
                <a:ea typeface="Calibri"/>
                <a:cs typeface="Calibri"/>
                <a:sym typeface="Calibri"/>
              </a:rPr>
              <a:t> To become one of the leading Schools globally in Electronics and Electrical Engineering recognized for its academics and innovations by nurturing professionals, researchers and entrepreneurs for sustainable growth of industry and society.  </a:t>
            </a:r>
            <a:endParaRPr/>
          </a:p>
          <a:p>
            <a:pPr indent="-378150" lvl="0" marL="378150" rtl="0" algn="just">
              <a:lnSpc>
                <a:spcPct val="100000"/>
              </a:lnSpc>
              <a:spcBef>
                <a:spcPts val="882"/>
              </a:spcBef>
              <a:spcAft>
                <a:spcPts val="0"/>
              </a:spcAft>
              <a:buSzPts val="1400"/>
              <a:buNone/>
            </a:pPr>
            <a:r>
              <a:rPr b="1" lang="en-US" sz="2206">
                <a:solidFill>
                  <a:srgbClr val="000000"/>
                </a:solidFill>
                <a:latin typeface="Calibri"/>
                <a:ea typeface="Calibri"/>
                <a:cs typeface="Calibri"/>
                <a:sym typeface="Calibri"/>
              </a:rPr>
              <a:t>Mission:</a:t>
            </a:r>
            <a:r>
              <a:rPr lang="en-US" sz="2206">
                <a:solidFill>
                  <a:srgbClr val="000000"/>
                </a:solidFill>
                <a:latin typeface="Calibri"/>
                <a:ea typeface="Calibri"/>
                <a:cs typeface="Calibri"/>
                <a:sym typeface="Calibri"/>
              </a:rPr>
              <a:t> </a:t>
            </a:r>
            <a:endParaRPr/>
          </a:p>
          <a:p>
            <a:pPr indent="-322128" lvl="0" marL="378150" rtl="0" algn="just">
              <a:lnSpc>
                <a:spcPct val="100000"/>
              </a:lnSpc>
              <a:spcBef>
                <a:spcPts val="882"/>
              </a:spcBef>
              <a:spcAft>
                <a:spcPts val="0"/>
              </a:spcAft>
              <a:buClr>
                <a:srgbClr val="000000"/>
              </a:buClr>
              <a:buSzPts val="1200"/>
              <a:buFont typeface="Arial"/>
              <a:buChar char="•"/>
            </a:pPr>
            <a:r>
              <a:rPr lang="en-US" sz="1323">
                <a:solidFill>
                  <a:srgbClr val="000000"/>
                </a:solidFill>
                <a:latin typeface="Calibri"/>
                <a:ea typeface="Calibri"/>
                <a:cs typeface="Calibri"/>
                <a:sym typeface="Calibri"/>
              </a:rPr>
              <a:t>To provide a learning-based environment on technical concepts applied to real-life situations with measurable outcomes. </a:t>
            </a:r>
            <a:endParaRPr sz="1323"/>
          </a:p>
          <a:p>
            <a:pPr indent="-322128" lvl="0" marL="378150" rtl="0" algn="just">
              <a:lnSpc>
                <a:spcPct val="100000"/>
              </a:lnSpc>
              <a:spcBef>
                <a:spcPts val="882"/>
              </a:spcBef>
              <a:spcAft>
                <a:spcPts val="0"/>
              </a:spcAft>
              <a:buClr>
                <a:srgbClr val="000000"/>
              </a:buClr>
              <a:buSzPts val="1200"/>
              <a:buFont typeface="Arial"/>
              <a:buChar char="•"/>
            </a:pPr>
            <a:r>
              <a:rPr lang="en-US" sz="1323">
                <a:solidFill>
                  <a:srgbClr val="000000"/>
                </a:solidFill>
                <a:latin typeface="Calibri"/>
                <a:ea typeface="Calibri"/>
                <a:cs typeface="Calibri"/>
                <a:sym typeface="Calibri"/>
              </a:rPr>
              <a:t>To establish connections with the industry for curriculum design, and creating internship cum career opportunities.    </a:t>
            </a:r>
            <a:endParaRPr sz="1323"/>
          </a:p>
          <a:p>
            <a:pPr indent="-322128" lvl="0" marL="378150" rtl="0" algn="just">
              <a:lnSpc>
                <a:spcPct val="100000"/>
              </a:lnSpc>
              <a:spcBef>
                <a:spcPts val="882"/>
              </a:spcBef>
              <a:spcAft>
                <a:spcPts val="0"/>
              </a:spcAft>
              <a:buClr>
                <a:srgbClr val="000000"/>
              </a:buClr>
              <a:buSzPts val="1200"/>
              <a:buFont typeface="Arial"/>
              <a:buChar char="•"/>
            </a:pPr>
            <a:r>
              <a:rPr lang="en-US" sz="1323">
                <a:solidFill>
                  <a:srgbClr val="000000"/>
                </a:solidFill>
                <a:latin typeface="Calibri"/>
                <a:ea typeface="Calibri"/>
                <a:cs typeface="Calibri"/>
                <a:sym typeface="Calibri"/>
              </a:rPr>
              <a:t>To address societal issues related to regional, national and global challenges through meaningful research. </a:t>
            </a:r>
            <a:endParaRPr sz="1323"/>
          </a:p>
          <a:p>
            <a:pPr indent="-322128" lvl="0" marL="378150" rtl="0" algn="just">
              <a:lnSpc>
                <a:spcPct val="100000"/>
              </a:lnSpc>
              <a:spcBef>
                <a:spcPts val="882"/>
              </a:spcBef>
              <a:spcAft>
                <a:spcPts val="0"/>
              </a:spcAft>
              <a:buClr>
                <a:srgbClr val="000000"/>
              </a:buClr>
              <a:buSzPts val="1200"/>
              <a:buFont typeface="Arial"/>
              <a:buChar char="•"/>
            </a:pPr>
            <a:r>
              <a:rPr lang="en-US" sz="1323">
                <a:solidFill>
                  <a:srgbClr val="000000"/>
                </a:solidFill>
                <a:latin typeface="Calibri"/>
                <a:ea typeface="Calibri"/>
                <a:cs typeface="Calibri"/>
                <a:sym typeface="Calibri"/>
              </a:rPr>
              <a:t>To inspire graduates for pursuing lifelong learning in professional careers. </a:t>
            </a:r>
            <a:endParaRPr sz="1323"/>
          </a:p>
          <a:p>
            <a:pPr indent="-322128" lvl="0" marL="378150" rtl="0" algn="just">
              <a:lnSpc>
                <a:spcPct val="100000"/>
              </a:lnSpc>
              <a:spcBef>
                <a:spcPts val="882"/>
              </a:spcBef>
              <a:spcAft>
                <a:spcPts val="0"/>
              </a:spcAft>
              <a:buClr>
                <a:srgbClr val="000000"/>
              </a:buClr>
              <a:buSzPts val="1200"/>
              <a:buFont typeface="Arial"/>
              <a:buChar char="•"/>
            </a:pPr>
            <a:r>
              <a:rPr lang="en-US" sz="1323">
                <a:solidFill>
                  <a:srgbClr val="000000"/>
                </a:solidFill>
                <a:latin typeface="Calibri"/>
                <a:ea typeface="Calibri"/>
                <a:cs typeface="Calibri"/>
                <a:sym typeface="Calibri"/>
              </a:rPr>
              <a:t>To develop leadership potential in ethically competent entrepreneurs. </a:t>
            </a:r>
            <a:endParaRPr sz="1323"/>
          </a:p>
        </p:txBody>
      </p:sp>
      <p:sp>
        <p:nvSpPr>
          <p:cNvPr id="76" name="Google Shape;76;p11"/>
          <p:cNvSpPr txBox="1"/>
          <p:nvPr>
            <p:ph type="title"/>
          </p:nvPr>
        </p:nvSpPr>
        <p:spPr>
          <a:xfrm>
            <a:off x="808990" y="403818"/>
            <a:ext cx="9073766" cy="1678318"/>
          </a:xfrm>
          <a:prstGeom prst="rect">
            <a:avLst/>
          </a:prstGeom>
          <a:noFill/>
          <a:ln>
            <a:noFill/>
          </a:ln>
        </p:spPr>
        <p:txBody>
          <a:bodyPr anchorCtr="0" anchor="ctr" bIns="51600" lIns="99250" spcFirstLastPara="1" rIns="99250" wrap="square" tIns="51600">
            <a:noAutofit/>
          </a:bodyPr>
          <a:lstStyle/>
          <a:p>
            <a:pPr indent="0" lvl="0" marL="0" rtl="0" algn="l">
              <a:lnSpc>
                <a:spcPct val="100000"/>
              </a:lnSpc>
              <a:spcBef>
                <a:spcPts val="0"/>
              </a:spcBef>
              <a:spcAft>
                <a:spcPts val="0"/>
              </a:spcAft>
              <a:buSzPts val="1400"/>
              <a:buNone/>
            </a:pPr>
            <a:r>
              <a:rPr lang="en-US" sz="5293">
                <a:solidFill>
                  <a:srgbClr val="C00000"/>
                </a:solidFill>
                <a:latin typeface="Calibri"/>
                <a:ea typeface="Calibri"/>
                <a:cs typeface="Calibri"/>
                <a:sym typeface="Calibri"/>
              </a:rPr>
              <a:t>Vision and Mission of SEEE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735171" y="0"/>
            <a:ext cx="9223200" cy="1461900"/>
          </a:xfrm>
          <a:prstGeom prst="rect">
            <a:avLst/>
          </a:prstGeom>
          <a:noFill/>
          <a:ln>
            <a:noFill/>
          </a:ln>
        </p:spPr>
        <p:txBody>
          <a:bodyPr anchorCtr="0" anchor="ctr" bIns="39325" lIns="78675" spcFirstLastPara="1" rIns="78675" wrap="square" tIns="39325">
            <a:normAutofit/>
          </a:bodyPr>
          <a:lstStyle/>
          <a:p>
            <a:pPr indent="0" lvl="0" marL="0" rtl="0" algn="l">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Program Outcomes as specific to the particular course</a:t>
            </a:r>
            <a:endParaRPr sz="2800"/>
          </a:p>
        </p:txBody>
      </p:sp>
      <p:sp>
        <p:nvSpPr>
          <p:cNvPr id="82" name="Google Shape;82;p12"/>
          <p:cNvSpPr txBox="1"/>
          <p:nvPr>
            <p:ph idx="1" type="body"/>
          </p:nvPr>
        </p:nvSpPr>
        <p:spPr>
          <a:xfrm>
            <a:off x="735171" y="1393938"/>
            <a:ext cx="9667200" cy="6337200"/>
          </a:xfrm>
          <a:prstGeom prst="rect">
            <a:avLst/>
          </a:prstGeom>
          <a:noFill/>
          <a:ln>
            <a:noFill/>
          </a:ln>
        </p:spPr>
        <p:txBody>
          <a:bodyPr anchorCtr="0" anchor="t" bIns="39325" lIns="78675" spcFirstLastPara="1" rIns="78675" wrap="square" tIns="39325">
            <a:normAutofit fontScale="70000" lnSpcReduction="20000"/>
          </a:bodyPr>
          <a:lstStyle/>
          <a:p>
            <a:pPr indent="-101600" lvl="0" marL="203200" rtl="0" algn="just">
              <a:lnSpc>
                <a:spcPct val="90000"/>
              </a:lnSpc>
              <a:spcBef>
                <a:spcPts val="0"/>
              </a:spcBef>
              <a:spcAft>
                <a:spcPts val="0"/>
              </a:spcAft>
              <a:buClr>
                <a:srgbClr val="000000"/>
              </a:buClr>
              <a:buSzPct val="100000"/>
              <a:buNone/>
            </a:pPr>
            <a:r>
              <a:rPr lang="en-US" sz="2400">
                <a:solidFill>
                  <a:srgbClr val="000000"/>
                </a:solidFill>
                <a:latin typeface="Arial"/>
                <a:ea typeface="Arial"/>
                <a:cs typeface="Arial"/>
                <a:sym typeface="Arial"/>
              </a:rPr>
              <a:t>PO-1:Engineering knowledge::Apply the knowledge of mathematics, science, engineering fundamentals, and an engineering specialization to the solution of complex engineering problems.</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PO-2: Problem analysis::Identify, formulate, research literature, and analyze complex engineering problems reaching substantiated conclusions using first principles of mathematics, natural sciences, and engineering sciences.</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PO-3:Design/development of solutions::Design solutions for complex engineering problems and design system components or processes that meet the specified needs with appropriate consideration for the public health and safety, and the cultural, societal, and environmental considerations.</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PO-4:Conduct investigations of complex problems::Use research-based knowledge and research methods including design of experiments, analysis and interpretation of data, and synthesis of the information to provide valid conclusions.</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PO-5: Modern tool usage::Create, select, and apply appropriate techniques, resources, and modern engineering and IT tools including prediction and modeling to complex engineering activities with an understanding of the limitations</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PO-8:Ethics::Apply ethical principles and commit to professional ethics and responsibilities and norms of the engineering practice.</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PO-9:Individual and team work::Function effectively as an individual, and as a member or leader in diverse teams, and in multidisciplinary settings.</a:t>
            </a:r>
            <a:r>
              <a:rPr lang="en-US">
                <a:latin typeface="Arial"/>
                <a:ea typeface="Arial"/>
                <a:cs typeface="Arial"/>
                <a:sym typeface="Arial"/>
              </a:rPr>
              <a:t> </a:t>
            </a:r>
            <a:endParaRPr>
              <a:latin typeface="Arial"/>
              <a:ea typeface="Arial"/>
              <a:cs typeface="Arial"/>
              <a:sym typeface="Arial"/>
            </a:endParaRPr>
          </a:p>
          <a:p>
            <a:pPr indent="-101600" lvl="0" marL="203200" rtl="0" algn="just">
              <a:lnSpc>
                <a:spcPct val="90000"/>
              </a:lnSpc>
              <a:spcBef>
                <a:spcPts val="900"/>
              </a:spcBef>
              <a:spcAft>
                <a:spcPts val="0"/>
              </a:spcAft>
              <a:buClr>
                <a:srgbClr val="000000"/>
              </a:buClr>
              <a:buSzPct val="45833"/>
              <a:buNone/>
            </a:pPr>
            <a:r>
              <a:rPr lang="en-US" sz="2400">
                <a:latin typeface="Arial"/>
                <a:ea typeface="Arial"/>
                <a:cs typeface="Arial"/>
                <a:sym typeface="Arial"/>
              </a:rPr>
              <a:t>PO-10: Communication: Communicate effectively on complex engineering activities with the engineering</a:t>
            </a:r>
            <a:endParaRPr sz="2400">
              <a:latin typeface="Arial"/>
              <a:ea typeface="Arial"/>
              <a:cs typeface="Arial"/>
              <a:sym typeface="Arial"/>
            </a:endParaRPr>
          </a:p>
          <a:p>
            <a:pPr indent="-101600" lvl="0" marL="203200" rtl="0" algn="just">
              <a:lnSpc>
                <a:spcPct val="90000"/>
              </a:lnSpc>
              <a:spcBef>
                <a:spcPts val="900"/>
              </a:spcBef>
              <a:spcAft>
                <a:spcPts val="0"/>
              </a:spcAft>
              <a:buClr>
                <a:srgbClr val="000000"/>
              </a:buClr>
              <a:buSzPct val="45833"/>
              <a:buNone/>
            </a:pPr>
            <a:r>
              <a:rPr lang="en-US" sz="2400">
                <a:latin typeface="Arial"/>
                <a:ea typeface="Arial"/>
                <a:cs typeface="Arial"/>
                <a:sym typeface="Arial"/>
              </a:rPr>
              <a:t>PO-11: community and with society at large, such as, being able to comprehend and write effective reports and design documentation, make effective presentations, and give and receive clear instructions.</a:t>
            </a:r>
            <a:endParaRPr sz="2400">
              <a:latin typeface="Arial"/>
              <a:ea typeface="Arial"/>
              <a:cs typeface="Arial"/>
              <a:sym typeface="Arial"/>
            </a:endParaRPr>
          </a:p>
          <a:p>
            <a:pPr indent="-101600" lvl="0" marL="203200" rtl="0" algn="just">
              <a:lnSpc>
                <a:spcPct val="90000"/>
              </a:lnSpc>
              <a:spcBef>
                <a:spcPts val="900"/>
              </a:spcBef>
              <a:spcAft>
                <a:spcPts val="0"/>
              </a:spcAft>
              <a:buClr>
                <a:srgbClr val="000000"/>
              </a:buClr>
              <a:buSzPct val="100000"/>
              <a:buNone/>
            </a:pPr>
            <a:r>
              <a:rPr lang="en-US" sz="2400">
                <a:solidFill>
                  <a:srgbClr val="000000"/>
                </a:solidFill>
                <a:latin typeface="Arial"/>
                <a:ea typeface="Arial"/>
                <a:cs typeface="Arial"/>
                <a:sym typeface="Arial"/>
              </a:rPr>
              <a:t>PO-12: Life-long learning::Recognize the need for, and have the preparation and ability to engage in independent and life-long learning in the broadest context of technological change.</a:t>
            </a:r>
            <a:r>
              <a:rPr lang="en-US">
                <a:latin typeface="Arial"/>
                <a:ea typeface="Arial"/>
                <a:cs typeface="Arial"/>
                <a:sym typeface="Arial"/>
              </a:rPr>
              <a:t> </a:t>
            </a:r>
            <a:endParaRPr>
              <a:latin typeface="Arial"/>
              <a:ea typeface="Arial"/>
              <a:cs typeface="Arial"/>
              <a:sym typeface="Arial"/>
            </a:endParaRPr>
          </a:p>
          <a:p>
            <a:pPr indent="-101600" lvl="0" marL="203200" rtl="0" algn="l">
              <a:lnSpc>
                <a:spcPct val="90000"/>
              </a:lnSpc>
              <a:spcBef>
                <a:spcPts val="900"/>
              </a:spcBef>
              <a:spcAft>
                <a:spcPts val="0"/>
              </a:spcAft>
              <a:buClr>
                <a:schemeClr val="dk1"/>
              </a:buClr>
              <a:buSzPct val="9056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12806"/>
          <a:stretch/>
        </p:blipFill>
        <p:spPr>
          <a:xfrm>
            <a:off x="1274666" y="2520950"/>
            <a:ext cx="7280993" cy="3905721"/>
          </a:xfrm>
          <a:prstGeom prst="rect">
            <a:avLst/>
          </a:prstGeom>
          <a:noFill/>
          <a:ln>
            <a:noFill/>
          </a:ln>
          <a:effectLst>
            <a:outerShdw blurRad="63500" dir="2700000" dist="153753">
              <a:srgbClr val="000000">
                <a:alpha val="40000"/>
              </a:srgbClr>
            </a:outerShdw>
          </a:effectLst>
        </p:spPr>
      </p:pic>
      <p:sp>
        <p:nvSpPr>
          <p:cNvPr id="89" name="Google Shape;89;p13"/>
          <p:cNvSpPr txBox="1"/>
          <p:nvPr/>
        </p:nvSpPr>
        <p:spPr>
          <a:xfrm>
            <a:off x="304800" y="945357"/>
            <a:ext cx="10083800" cy="1095913"/>
          </a:xfrm>
          <a:prstGeom prst="rect">
            <a:avLst/>
          </a:prstGeom>
          <a:solidFill>
            <a:srgbClr val="17375E"/>
          </a:solidFill>
          <a:ln>
            <a:noFill/>
          </a:ln>
        </p:spPr>
        <p:txBody>
          <a:bodyPr anchorCtr="0" anchor="ctr" bIns="50375" lIns="100800" spcFirstLastPara="1" rIns="100800" wrap="square" tIns="50375">
            <a:noAutofit/>
          </a:bodyPr>
          <a:lstStyle/>
          <a:p>
            <a:pPr indent="0" lvl="0" marL="0" marR="0" rtl="0" algn="l">
              <a:lnSpc>
                <a:spcPct val="100000"/>
              </a:lnSpc>
              <a:spcBef>
                <a:spcPts val="0"/>
              </a:spcBef>
              <a:spcAft>
                <a:spcPts val="0"/>
              </a:spcAft>
              <a:buClr>
                <a:srgbClr val="000000"/>
              </a:buClr>
              <a:buSzPts val="1985"/>
              <a:buFont typeface="Arial"/>
              <a:buNone/>
            </a:pPr>
            <a:r>
              <a:t/>
            </a:r>
            <a:endParaRPr b="0" i="0" sz="1985" u="none" cap="none" strike="noStrike">
              <a:solidFill>
                <a:schemeClr val="lt1"/>
              </a:solidFill>
              <a:latin typeface="Arial"/>
              <a:ea typeface="Arial"/>
              <a:cs typeface="Arial"/>
              <a:sym typeface="Arial"/>
            </a:endParaRPr>
          </a:p>
        </p:txBody>
      </p:sp>
      <p:sp>
        <p:nvSpPr>
          <p:cNvPr id="90" name="Google Shape;90;p13"/>
          <p:cNvSpPr txBox="1"/>
          <p:nvPr/>
        </p:nvSpPr>
        <p:spPr>
          <a:xfrm>
            <a:off x="304800" y="945357"/>
            <a:ext cx="10083800" cy="1095913"/>
          </a:xfrm>
          <a:prstGeom prst="rect">
            <a:avLst/>
          </a:prstGeom>
          <a:noFill/>
          <a:ln>
            <a:noFill/>
          </a:ln>
        </p:spPr>
        <p:txBody>
          <a:bodyPr anchorCtr="0" anchor="ctr" bIns="37700" lIns="75800" spcFirstLastPara="1" rIns="75800" wrap="square" tIns="37700">
            <a:noAutofit/>
          </a:bodyPr>
          <a:lstStyle/>
          <a:p>
            <a:pPr indent="0" lvl="0" marL="0" marR="0" rtl="0" algn="ctr">
              <a:lnSpc>
                <a:spcPct val="90000"/>
              </a:lnSpc>
              <a:spcBef>
                <a:spcPts val="0"/>
              </a:spcBef>
              <a:spcAft>
                <a:spcPts val="0"/>
              </a:spcAft>
              <a:buClr>
                <a:srgbClr val="000000"/>
              </a:buClr>
              <a:buSzPts val="3970"/>
              <a:buFont typeface="Arial"/>
              <a:buNone/>
            </a:pPr>
            <a:r>
              <a:rPr b="1" i="0" lang="en-US" sz="3970" u="none" cap="none" strike="noStrike">
                <a:solidFill>
                  <a:srgbClr val="FFFFFF"/>
                </a:solidFill>
                <a:latin typeface="Twentieth Century"/>
                <a:ea typeface="Twentieth Century"/>
                <a:cs typeface="Twentieth Century"/>
                <a:sym typeface="Twentieth Century"/>
              </a:rPr>
              <a:t>Revised Bloom’s Taxonomy</a:t>
            </a:r>
            <a:endParaRPr b="0" i="0" sz="1985" u="none" cap="none" strike="noStrike">
              <a:solidFill>
                <a:schemeClr val="dk1"/>
              </a:solidFill>
              <a:latin typeface="Calibri"/>
              <a:ea typeface="Calibri"/>
              <a:cs typeface="Calibri"/>
              <a:sym typeface="Calibri"/>
            </a:endParaRPr>
          </a:p>
        </p:txBody>
      </p:sp>
      <p:sp>
        <p:nvSpPr>
          <p:cNvPr id="91" name="Google Shape;91;p13"/>
          <p:cNvSpPr txBox="1"/>
          <p:nvPr/>
        </p:nvSpPr>
        <p:spPr>
          <a:xfrm>
            <a:off x="304800" y="2083286"/>
            <a:ext cx="10083800" cy="52520"/>
          </a:xfrm>
          <a:prstGeom prst="rect">
            <a:avLst/>
          </a:prstGeom>
          <a:solidFill>
            <a:srgbClr val="17375E"/>
          </a:solidFill>
          <a:ln>
            <a:noFill/>
          </a:ln>
        </p:spPr>
        <p:txBody>
          <a:bodyPr anchorCtr="0" anchor="ctr" bIns="50375" lIns="100800" spcFirstLastPara="1" rIns="100800" wrap="square" tIns="50375">
            <a:noAutofit/>
          </a:bodyPr>
          <a:lstStyle/>
          <a:p>
            <a:pPr indent="0" lvl="0" marL="0" marR="0" rtl="0" algn="l">
              <a:lnSpc>
                <a:spcPct val="100000"/>
              </a:lnSpc>
              <a:spcBef>
                <a:spcPts val="0"/>
              </a:spcBef>
              <a:spcAft>
                <a:spcPts val="0"/>
              </a:spcAft>
              <a:buClr>
                <a:srgbClr val="000000"/>
              </a:buClr>
              <a:buSzPts val="1985"/>
              <a:buFont typeface="Arial"/>
              <a:buNone/>
            </a:pPr>
            <a:r>
              <a:t/>
            </a:r>
            <a:endParaRPr b="0" i="0" sz="1985"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14"/>
          <p:cNvSpPr txBox="1"/>
          <p:nvPr>
            <p:ph type="title"/>
          </p:nvPr>
        </p:nvSpPr>
        <p:spPr>
          <a:xfrm>
            <a:off x="2952936" y="450670"/>
            <a:ext cx="4793615" cy="8324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5300">
                <a:solidFill>
                  <a:srgbClr val="C80A24"/>
                </a:solidFill>
              </a:rPr>
              <a:t>Course Contents?</a:t>
            </a:r>
            <a:endParaRPr sz="5300"/>
          </a:p>
        </p:txBody>
      </p:sp>
      <p:pic>
        <p:nvPicPr>
          <p:cNvPr id="97" name="Google Shape;97;p14"/>
          <p:cNvPicPr preferRelativeResize="0"/>
          <p:nvPr/>
        </p:nvPicPr>
        <p:blipFill rotWithShape="1">
          <a:blip r:embed="rId3">
            <a:alphaModFix/>
          </a:blip>
          <a:srcRect b="0" l="0" r="0" t="0"/>
          <a:stretch/>
        </p:blipFill>
        <p:spPr>
          <a:xfrm>
            <a:off x="3493008" y="2025396"/>
            <a:ext cx="3462527" cy="4688239"/>
          </a:xfrm>
          <a:prstGeom prst="rect">
            <a:avLst/>
          </a:prstGeom>
          <a:noFill/>
          <a:ln>
            <a:noFill/>
          </a:ln>
        </p:spPr>
      </p:pic>
      <p:sp>
        <p:nvSpPr>
          <p:cNvPr id="98" name="Google Shape;98;p14"/>
          <p:cNvSpPr/>
          <p:nvPr/>
        </p:nvSpPr>
        <p:spPr>
          <a:xfrm>
            <a:off x="979919" y="1377695"/>
            <a:ext cx="7780020" cy="43180"/>
          </a:xfrm>
          <a:custGeom>
            <a:rect b="b" l="l" r="r" t="t"/>
            <a:pathLst>
              <a:path extrusionOk="0" h="43180" w="7780020">
                <a:moveTo>
                  <a:pt x="7780020" y="0"/>
                </a:moveTo>
                <a:lnTo>
                  <a:pt x="0" y="0"/>
                </a:lnTo>
                <a:lnTo>
                  <a:pt x="0" y="42672"/>
                </a:lnTo>
                <a:lnTo>
                  <a:pt x="7780020" y="42672"/>
                </a:lnTo>
                <a:lnTo>
                  <a:pt x="7780020"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4">
            <a:alphaModFix/>
          </a:blip>
          <a:srcRect b="0" l="0" r="0" t="0"/>
          <a:stretch/>
        </p:blipFill>
        <p:spPr>
          <a:xfrm>
            <a:off x="8538971" y="7620"/>
            <a:ext cx="1847088" cy="749807"/>
          </a:xfrm>
          <a:prstGeom prst="rect">
            <a:avLst/>
          </a:prstGeom>
          <a:noFill/>
          <a:ln>
            <a:noFill/>
          </a:ln>
        </p:spPr>
      </p:pic>
      <p:pic>
        <p:nvPicPr>
          <p:cNvPr id="100" name="Google Shape;100;p14"/>
          <p:cNvPicPr preferRelativeResize="0"/>
          <p:nvPr/>
        </p:nvPicPr>
        <p:blipFill rotWithShape="1">
          <a:blip r:embed="rId5">
            <a:alphaModFix/>
          </a:blip>
          <a:srcRect b="0" l="0" r="0" t="0"/>
          <a:stretch/>
        </p:blipFill>
        <p:spPr>
          <a:xfrm>
            <a:off x="388106" y="6563688"/>
            <a:ext cx="1401554" cy="8722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02251" y="494644"/>
            <a:ext cx="4494530" cy="8324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5300"/>
              <a:t>Course Contents</a:t>
            </a:r>
            <a:endParaRPr sz="5300"/>
          </a:p>
        </p:txBody>
      </p:sp>
      <p:sp>
        <p:nvSpPr>
          <p:cNvPr id="106" name="Google Shape;106;p15"/>
          <p:cNvSpPr txBox="1"/>
          <p:nvPr>
            <p:ph idx="1" type="body"/>
          </p:nvPr>
        </p:nvSpPr>
        <p:spPr>
          <a:xfrm>
            <a:off x="892365" y="1662108"/>
            <a:ext cx="8908668" cy="3657600"/>
          </a:xfrm>
          <a:prstGeom prst="rect">
            <a:avLst/>
          </a:prstGeom>
          <a:noFill/>
          <a:ln>
            <a:noFill/>
          </a:ln>
        </p:spPr>
        <p:txBody>
          <a:bodyPr anchorCtr="0" anchor="t" bIns="0" lIns="0" spcFirstLastPara="1" rIns="0" wrap="square" tIns="12700">
            <a:spAutoFit/>
          </a:bodyPr>
          <a:lstStyle/>
          <a:p>
            <a:pPr indent="-378460" lvl="0" marL="394970" marR="5080" rtl="0" algn="l">
              <a:lnSpc>
                <a:spcPct val="100000"/>
              </a:lnSpc>
              <a:spcBef>
                <a:spcPts val="0"/>
              </a:spcBef>
              <a:spcAft>
                <a:spcPts val="0"/>
              </a:spcAft>
              <a:buClr>
                <a:srgbClr val="001F60"/>
              </a:buClr>
              <a:buSzPts val="2600"/>
              <a:buFont typeface="Arial"/>
              <a:buChar char="•"/>
            </a:pPr>
            <a:r>
              <a:rPr lang="en-US"/>
              <a:t>Introduction to Java, Data In the Cart, Operators, Conditional  Statements</a:t>
            </a:r>
            <a:endParaRPr/>
          </a:p>
          <a:p>
            <a:pPr indent="-378460" lvl="0" marL="394970" rtl="0" algn="l">
              <a:lnSpc>
                <a:spcPct val="100000"/>
              </a:lnSpc>
              <a:spcBef>
                <a:spcPts val="635"/>
              </a:spcBef>
              <a:spcAft>
                <a:spcPts val="0"/>
              </a:spcAft>
              <a:buClr>
                <a:srgbClr val="001F60"/>
              </a:buClr>
              <a:buSzPts val="2600"/>
              <a:buFont typeface="Arial"/>
              <a:buChar char="•"/>
            </a:pPr>
            <a:r>
              <a:rPr lang="en-US"/>
              <a:t>Loops, Arrays and Enums, OOP Concepts, String Class</a:t>
            </a:r>
            <a:endParaRPr/>
          </a:p>
          <a:p>
            <a:pPr indent="-378460" lvl="0" marL="394970" rtl="0" algn="l">
              <a:lnSpc>
                <a:spcPct val="100000"/>
              </a:lnSpc>
              <a:spcBef>
                <a:spcPts val="625"/>
              </a:spcBef>
              <a:spcAft>
                <a:spcPts val="0"/>
              </a:spcAft>
              <a:buClr>
                <a:srgbClr val="001F60"/>
              </a:buClr>
              <a:buSzPts val="2600"/>
              <a:buFont typeface="Arial"/>
              <a:buChar char="•"/>
            </a:pPr>
            <a:r>
              <a:rPr lang="en-US"/>
              <a:t>Inheritance and Polymorphism, Abstract Class and Interface</a:t>
            </a:r>
            <a:endParaRPr/>
          </a:p>
          <a:p>
            <a:pPr indent="-378460" lvl="0" marL="394970" marR="330835" rtl="0" algn="l">
              <a:lnSpc>
                <a:spcPct val="100000"/>
              </a:lnSpc>
              <a:spcBef>
                <a:spcPts val="640"/>
              </a:spcBef>
              <a:spcAft>
                <a:spcPts val="0"/>
              </a:spcAft>
              <a:buClr>
                <a:srgbClr val="001F60"/>
              </a:buClr>
              <a:buSzPts val="2600"/>
              <a:buFont typeface="Arial"/>
              <a:buChar char="•"/>
            </a:pPr>
            <a:r>
              <a:rPr lang="en-US"/>
              <a:t>Functional Interface and Lambda Expressions, Nested Class,  Utility Classes</a:t>
            </a:r>
            <a:endParaRPr/>
          </a:p>
          <a:p>
            <a:pPr indent="-378460" lvl="0" marL="394970" rtl="0" algn="l">
              <a:lnSpc>
                <a:spcPct val="100000"/>
              </a:lnSpc>
              <a:spcBef>
                <a:spcPts val="635"/>
              </a:spcBef>
              <a:spcAft>
                <a:spcPts val="0"/>
              </a:spcAft>
              <a:buClr>
                <a:srgbClr val="001F60"/>
              </a:buClr>
              <a:buSzPts val="2600"/>
              <a:buFont typeface="Arial"/>
              <a:buChar char="•"/>
            </a:pPr>
            <a:r>
              <a:rPr lang="en-US"/>
              <a:t>Exceptions and Assertions, IO Fundamentals</a:t>
            </a:r>
            <a:endParaRPr/>
          </a:p>
          <a:p>
            <a:pPr indent="-378460" lvl="0" marL="394970" rtl="0" algn="l">
              <a:lnSpc>
                <a:spcPct val="100000"/>
              </a:lnSpc>
              <a:spcBef>
                <a:spcPts val="620"/>
              </a:spcBef>
              <a:spcAft>
                <a:spcPts val="0"/>
              </a:spcAft>
              <a:buClr>
                <a:srgbClr val="001F60"/>
              </a:buClr>
              <a:buSzPts val="2600"/>
              <a:buFont typeface="Arial"/>
              <a:buChar char="•"/>
            </a:pPr>
            <a:r>
              <a:rPr lang="en-US"/>
              <a:t>Collections and Generics</a:t>
            </a:r>
            <a:endParaRPr/>
          </a:p>
        </p:txBody>
      </p:sp>
      <p:sp>
        <p:nvSpPr>
          <p:cNvPr id="107" name="Google Shape;107;p15"/>
          <p:cNvSpPr/>
          <p:nvPr/>
        </p:nvSpPr>
        <p:spPr>
          <a:xfrm>
            <a:off x="979919" y="1377695"/>
            <a:ext cx="7780020" cy="43180"/>
          </a:xfrm>
          <a:custGeom>
            <a:rect b="b" l="l" r="r" t="t"/>
            <a:pathLst>
              <a:path extrusionOk="0" h="43180" w="7780020">
                <a:moveTo>
                  <a:pt x="7780020" y="0"/>
                </a:moveTo>
                <a:lnTo>
                  <a:pt x="0" y="0"/>
                </a:lnTo>
                <a:lnTo>
                  <a:pt x="0" y="42672"/>
                </a:lnTo>
                <a:lnTo>
                  <a:pt x="7780020" y="42672"/>
                </a:lnTo>
                <a:lnTo>
                  <a:pt x="7780020" y="0"/>
                </a:lnTo>
                <a:close/>
              </a:path>
            </a:pathLst>
          </a:custGeom>
          <a:solidFill>
            <a:srgbClr val="F695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 name="Google Shape;108;p15"/>
          <p:cNvPicPr preferRelativeResize="0"/>
          <p:nvPr/>
        </p:nvPicPr>
        <p:blipFill rotWithShape="1">
          <a:blip r:embed="rId3">
            <a:alphaModFix/>
          </a:blip>
          <a:srcRect b="0" l="0" r="0" t="0"/>
          <a:stretch/>
        </p:blipFill>
        <p:spPr>
          <a:xfrm>
            <a:off x="8538971" y="0"/>
            <a:ext cx="1847088" cy="749808"/>
          </a:xfrm>
          <a:prstGeom prst="rect">
            <a:avLst/>
          </a:prstGeom>
          <a:noFill/>
          <a:ln>
            <a:noFill/>
          </a:ln>
        </p:spPr>
      </p:pic>
      <p:pic>
        <p:nvPicPr>
          <p:cNvPr id="109" name="Google Shape;109;p15"/>
          <p:cNvPicPr preferRelativeResize="0"/>
          <p:nvPr/>
        </p:nvPicPr>
        <p:blipFill rotWithShape="1">
          <a:blip r:embed="rId4">
            <a:alphaModFix/>
          </a:blip>
          <a:srcRect b="0" l="0" r="0" t="0"/>
          <a:stretch/>
        </p:blipFill>
        <p:spPr>
          <a:xfrm>
            <a:off x="8897018" y="6572387"/>
            <a:ext cx="1405855" cy="8677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1285480" y="653259"/>
            <a:ext cx="8122500" cy="538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Course Details</a:t>
            </a:r>
            <a:endParaRPr/>
          </a:p>
        </p:txBody>
      </p:sp>
      <p:sp>
        <p:nvSpPr>
          <p:cNvPr id="116" name="Google Shape;116;p16"/>
          <p:cNvSpPr txBox="1"/>
          <p:nvPr>
            <p:ph idx="1" type="body"/>
          </p:nvPr>
        </p:nvSpPr>
        <p:spPr>
          <a:xfrm>
            <a:off x="892365" y="1662108"/>
            <a:ext cx="8908800" cy="1408500"/>
          </a:xfrm>
          <a:prstGeom prst="rect">
            <a:avLst/>
          </a:prstGeom>
          <a:noFill/>
          <a:ln>
            <a:noFill/>
          </a:ln>
        </p:spPr>
        <p:txBody>
          <a:bodyPr anchorCtr="0" anchor="t" bIns="0" lIns="0" spcFirstLastPara="1" rIns="0" wrap="square" tIns="0">
            <a:spAutoFit/>
          </a:bodyPr>
          <a:lstStyle/>
          <a:p>
            <a:pPr indent="-422275" lvl="0" marL="457200" rtl="0" algn="l">
              <a:lnSpc>
                <a:spcPct val="100000"/>
              </a:lnSpc>
              <a:spcBef>
                <a:spcPts val="0"/>
              </a:spcBef>
              <a:spcAft>
                <a:spcPts val="0"/>
              </a:spcAft>
              <a:buSzPts val="3050"/>
              <a:buChar char="●"/>
            </a:pPr>
            <a:r>
              <a:rPr lang="en-US" sz="3050"/>
              <a:t> L T  P - 0  0  4  </a:t>
            </a:r>
            <a:endParaRPr sz="3050"/>
          </a:p>
          <a:p>
            <a:pPr indent="0" lvl="0" marL="457200" rtl="0" algn="l">
              <a:lnSpc>
                <a:spcPct val="100000"/>
              </a:lnSpc>
              <a:spcBef>
                <a:spcPts val="0"/>
              </a:spcBef>
              <a:spcAft>
                <a:spcPts val="0"/>
              </a:spcAft>
              <a:buSzPts val="1400"/>
              <a:buNone/>
            </a:pPr>
            <a:r>
              <a:t/>
            </a:r>
            <a:endParaRPr sz="3050"/>
          </a:p>
          <a:p>
            <a:pPr indent="-422275" lvl="0" marL="457200" rtl="0" algn="l">
              <a:lnSpc>
                <a:spcPct val="100000"/>
              </a:lnSpc>
              <a:spcBef>
                <a:spcPts val="0"/>
              </a:spcBef>
              <a:spcAft>
                <a:spcPts val="0"/>
              </a:spcAft>
              <a:buSzPts val="3050"/>
              <a:buChar char="●"/>
            </a:pPr>
            <a:r>
              <a:rPr lang="en-US" sz="3050"/>
              <a:t>Credit  -   2</a:t>
            </a:r>
            <a:endParaRPr sz="3050"/>
          </a:p>
        </p:txBody>
      </p:sp>
      <p:pic>
        <p:nvPicPr>
          <p:cNvPr id="117" name="Google Shape;117;p16"/>
          <p:cNvPicPr preferRelativeResize="0"/>
          <p:nvPr/>
        </p:nvPicPr>
        <p:blipFill rotWithShape="1">
          <a:blip r:embed="rId3">
            <a:alphaModFix/>
          </a:blip>
          <a:srcRect b="0" l="0" r="0" t="0"/>
          <a:stretch/>
        </p:blipFill>
        <p:spPr>
          <a:xfrm>
            <a:off x="8538971" y="0"/>
            <a:ext cx="1847087" cy="7498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