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0fee0ce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d0fee0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d0fee0ce0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d0fee0ce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d0fee0ce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4d0fee0ce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685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Programming in Java</a:t>
            </a:r>
            <a:br>
              <a:rPr lang="en-US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533400" y="2819400"/>
            <a:ext cx="80772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F1DD"/>
              </a:buClr>
              <a:buSzPts val="600"/>
              <a:buNone/>
            </a:pPr>
            <a:r>
              <a:t/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6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6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6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875"/>
              <a:buNone/>
            </a:pPr>
            <a:r>
              <a:rPr lang="en-US" sz="3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38"/>
              </a:spcBef>
              <a:spcAft>
                <a:spcPts val="0"/>
              </a:spcAft>
              <a:buClr>
                <a:srgbClr val="EBF1DD"/>
              </a:buClr>
              <a:buSzPts val="875"/>
              <a:buNone/>
            </a:pPr>
            <a:r>
              <a:t/>
            </a:r>
            <a:endParaRPr/>
          </a:p>
        </p:txBody>
      </p:sp>
      <p:pic>
        <p:nvPicPr>
          <p:cNvPr descr="lpu.png"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4648200"/>
            <a:ext cx="1371600" cy="136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Uncaught Exceptions</a:t>
            </a:r>
            <a:endParaRPr b="0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457200" y="990600"/>
            <a:ext cx="818388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Exception_Demo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main(String args[])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int d = 0;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int a = 42 / d;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4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97480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Java run-time system detects the attempt to divide by zero, it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constructs a new exception object and then throws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this exception.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an exception has been thrown, it must be caught by an exception handler and dealt with immediately.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55" name="Google Shape;15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Exception Handling?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the default exception handler is provided by the Java run-time system , why Exception Handling?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is needed because: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Char char="–"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allows to fix the error, customize the message 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2060"/>
              </a:buClr>
              <a:buSzPts val="2200"/>
              <a:buChar char="–"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prevents the program from automatically terminating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None/>
            </a:pPr>
            <a:r>
              <a:rPr lang="en-US" sz="54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Exception Handling</a:t>
            </a:r>
            <a:endParaRPr sz="5400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502920" y="47244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838200" y="1524000"/>
            <a:ext cx="7802880" cy="4492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</a:t>
            </a:r>
            <a:endParaRPr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74" name="Google Shape;17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execute the statements whose execution may result in an exception.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Statements whose execution may cause an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try block is always used either with catch or finally or with     	both.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81" name="Google Shape;18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None/>
            </a:pPr>
            <a:r>
              <a:rPr lang="en-US" sz="4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catch is used to define a handler.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contains statements that are to be executed when the exception represented by the catch block is generated.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program executes normally, then the statements of catch block will not  executed.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no catch block is found in program, exception is caught by JVM and program is terminated.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57200" y="914400"/>
            <a:ext cx="8458200" cy="5254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Divide{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public static void main(String arr[]){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a= Integer.parseInt(arr[0]);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b= Integer.parseInt(arr[1]);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c = a/b;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System.out.println(“Result is: ”+c);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catch (ArithmeticException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	 {System.out.println(“Second number must be non-zero”);}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catch (NumberFormatException n)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	 {System.out.println(“Arguments must be Numeric”);}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catch (ArrayIndexOutOfBoundsException a)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	 {System.out.println(“Invalid Number of arguments”);}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Nested Try’s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457200" y="990600"/>
            <a:ext cx="81838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NestedTryDemo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public static void main(String args[]){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int a = Integer.parseInt(args[0]);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int b = Integer.parseInt(args[1]);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System.out.println(a/b);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catch (ArithmeticException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System.out.println(“Div by zero error!");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catch (ArrayIndexOutOfBoundsException)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		System.out.println(“Need 2 parameters!");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Generalized Exception Handler</a:t>
            </a:r>
            <a:endParaRPr b="0"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generalized exception handler is one that can handle the exceptions of all types.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class has a generalized as well as specific exception handler, then the generalized exception handler must be the last one.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08" name="Google Shape;2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457200" y="457200"/>
            <a:ext cx="8183880" cy="5559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6324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Divide{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public static void main(String arr[]){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a= Integer.parseInt(arr[0]);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b= Integer.parseInt(arr[1]);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int c = a/b;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System.out.println(“Result is: ”+c);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catch (Throwable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System.out.println(e);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632423"/>
              </a:buClr>
              <a:buSzPct val="100000"/>
              <a:buNone/>
            </a:pPr>
            <a:r>
              <a:rPr lang="en-US" sz="2400">
                <a:solidFill>
                  <a:srgbClr val="6324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}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14" name="Google Shape;21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2514600"/>
            <a:ext cx="8229600" cy="361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5400"/>
              <a:buNone/>
            </a:pPr>
            <a:r>
              <a:rPr lang="en-US" sz="5400">
                <a:solidFill>
                  <a:srgbClr val="7030A0"/>
                </a:solidFill>
                <a:latin typeface="Algerian"/>
                <a:ea typeface="Algerian"/>
                <a:cs typeface="Algerian"/>
                <a:sym typeface="Algerian"/>
              </a:rPr>
              <a:t>Exception </a:t>
            </a:r>
            <a:endParaRPr sz="5400">
              <a:solidFill>
                <a:srgbClr val="7030A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457200" y="990600"/>
            <a:ext cx="818388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43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 for explicit exception throwing.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throw(Exception obj);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i="1"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‘throw’ keyword can be used: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throw user defined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customize the message to be displayed by predefined exceptions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re-throw a caught exception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System-generated exceptions are automatically thrown by the Java run-time system.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21" name="Google Shape;2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2913"/>
            <a:ext cx="7985526" cy="36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990600" y="304800"/>
            <a:ext cx="79248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ThrowDemo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static void demo()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throw new NullPointerException("demo");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catch(NullPointerException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System.out.println("Caught inside demo.");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throw e; // rethrow the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public static void main(String args[])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try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demo();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catch(NullPointerException e)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System.out.println("Recaught: " + e);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3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}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1" st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2" st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3">
                                            <p:txEl>
                                              <p:pRg end="23" st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457200" y="990600"/>
            <a:ext cx="8183880" cy="50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throws clause lists the types of exceptions that a method might throw.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type method-name(parameter-list) throws exception-list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// body of method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necessary for all exceptions, except those of type Error or Runtime Exception, or any of their subclasses.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002060"/>
              </a:buClr>
              <a:buSzPct val="1000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other exceptions that a method can throw must be declared in the throws clause. If they are not, a compile-time error will result.</a:t>
            </a:r>
            <a:endParaRPr/>
          </a:p>
          <a:p>
            <a:pPr indent="-201930" lvl="0" marL="3429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6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of Exceptions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exception is not caught and handled where it is thrown, the control is passed to the method that has invoked the method where the exception was thrown. 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propagation continues until the exception is caught, or the control passes to the main method, which terminates the program and produces an error message.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48" name="Google Shape;2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7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Propagation of Exceptions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457200" y="990600"/>
            <a:ext cx="818388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 ExceptionPropagation{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 first()     {      int data=50/0;      }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 second(){      first();    	   }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 void third()    { 	try{      second();     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catch(Exception e){ 							System.out.println(“Done");}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}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public static void main(String [] rk){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    	ExceptionPropagation ob = new ExceptionPropagation(); 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ob.third(); 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System.out.println(“Thank You");   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}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7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}</a:t>
            </a:r>
            <a:endParaRPr sz="22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55" name="Google Shape;25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Multi-catch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      x = Integer.parseInt(rk[0]);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  y = Integer.parseInt(rk[1]);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catch(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ArrayIndexOutOfBoundsException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3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NumberFormatException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if( ae instanceof NumberFormatException)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System.out.println("Enter the Integers");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ae = new ArithmeticException();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else if( ae instanceof ArrayIndexOutOfBoundsException)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System.out.println("Enter Two Integers");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8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}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for Exception Handling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4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</a:t>
            </a:r>
            <a:endParaRPr sz="40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 creates a block of code that will be executed after a try/catch block has completed and before the code following the try/catch block.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finally block will execute whether or not an exception is thrown.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an exception is thrown, the finally block will execute even if no catch statement matches the exception.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50" y="1417650"/>
            <a:ext cx="8713049" cy="39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d-question-mark.png" id="280" name="Google Shape;280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2169" y="1143000"/>
            <a:ext cx="4873625" cy="4873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pu.png" id="281" name="Google Shape;28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143000"/>
            <a:ext cx="84582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exception is an event, which occurs during the execution of a program, that disrupts the normal flow of the program's instructions.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exception is an abnormal condition that arises in a code sequence at run time.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Java exception is an object that describes an exceptional (that is, error) condition that has occurred in a piece of code.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other words,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“An exception is a run-time error.”</a:t>
            </a:r>
            <a:endParaRPr/>
          </a:p>
        </p:txBody>
      </p:sp>
      <p:pic>
        <p:nvPicPr>
          <p:cNvPr descr="lpu.png"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143000"/>
            <a:ext cx="838200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Exception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public static void main (String arr[])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System.out.println(“Enter two numbers”);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Scanner s = new Scanner (System.in);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int x = s.nextInt();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int y = s.nextInt();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int z = x/y;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System.out.println(“result of division is : ” + z); 	        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}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05" name="Google Shape;1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b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Exception </a:t>
            </a:r>
            <a:r>
              <a:rPr lang="en-US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run-time error that can be handled programmatically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application and does not result in abnormal program termination.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handling is a mechanism that facilitates programmatic handling of run-time errors.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java, each run-time error is represented by an object.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b="0" lang="en-US" sz="36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(Class Hierarchy)</a:t>
            </a:r>
            <a:endParaRPr b="0" sz="36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the root of the class hierarchy, there is a class named </a:t>
            </a:r>
            <a:r>
              <a:rPr i="1" lang="en-US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‘Throwable’ 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which represents the basic features of run-time errors.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non-abstract sub-classes of Throwable.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en-US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Exception 		</a:t>
            </a: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 be handled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C00000"/>
              </a:buClr>
              <a:buSzPts val="2200"/>
              <a:buChar char="•"/>
            </a:pPr>
            <a:r>
              <a:rPr lang="en-US" sz="2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	      		</a:t>
            </a:r>
            <a:r>
              <a:rPr lang="en-US" sz="22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can’t be handled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i="1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RuntimeException </a:t>
            </a: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sub-class of Exception. </a:t>
            </a:r>
            <a:endParaRPr/>
          </a:p>
          <a:p>
            <a:pPr indent="-342900" lvl="2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2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exception is a run-time error but all run-time errors are not exceptions.</a:t>
            </a:r>
            <a:endParaRPr/>
          </a:p>
        </p:txBody>
      </p:sp>
      <p:pic>
        <p:nvPicPr>
          <p:cNvPr descr="lpu.png"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0" y="609600"/>
            <a:ext cx="9144000" cy="540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 sz="2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Throwable</a:t>
            </a:r>
            <a:endParaRPr sz="2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Exception				      Error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</a:t>
            </a:r>
            <a:r>
              <a:rPr lang="en-US" sz="2400">
                <a:solidFill>
                  <a:srgbClr val="4F6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VirtualMachine</a:t>
            </a:r>
            <a:endParaRPr sz="2400">
              <a:solidFill>
                <a:srgbClr val="4F61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- </a:t>
            </a: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- </a:t>
            </a:r>
            <a:r>
              <a:rPr lang="en-US" sz="2400">
                <a:solidFill>
                  <a:srgbClr val="4F6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NoSuchMethod</a:t>
            </a:r>
            <a:endParaRPr sz="2400">
              <a:solidFill>
                <a:srgbClr val="4F61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SQLException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 - </a:t>
            </a: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ArrayIndexOutOf	</a:t>
            </a: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- </a:t>
            </a:r>
            <a:r>
              <a:rPr lang="en-US" sz="2400">
                <a:solidFill>
                  <a:srgbClr val="4F612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StackOverFlow</a:t>
            </a:r>
            <a:endParaRPr sz="2400">
              <a:solidFill>
                <a:srgbClr val="4F612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      </a:t>
            </a: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BoundsException</a:t>
            </a:r>
            <a:endParaRPr sz="2400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2400"/>
              <a:buNone/>
            </a:pP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     - NullPointerException</a:t>
            </a:r>
            <a:endParaRPr sz="2400">
              <a:solidFill>
                <a:srgbClr val="E36C0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2400"/>
              <a:buNone/>
            </a:pP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36C09"/>
              </a:buClr>
              <a:buSzPts val="2400"/>
              <a:buNone/>
            </a:pPr>
            <a:r>
              <a:rPr lang="en-US" sz="2400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</a:t>
            </a:r>
            <a:endParaRPr sz="24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 flipH="1">
            <a:off x="2362200" y="1066800"/>
            <a:ext cx="22098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7" name="Google Shape;127;p19"/>
          <p:cNvCxnSpPr/>
          <p:nvPr/>
        </p:nvCxnSpPr>
        <p:spPr>
          <a:xfrm rot="5400000">
            <a:off x="1295400" y="1981200"/>
            <a:ext cx="838200" cy="83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2133600" y="1981200"/>
            <a:ext cx="1828800" cy="533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4572000" y="1066800"/>
            <a:ext cx="2819400" cy="609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19"/>
          <p:cNvCxnSpPr/>
          <p:nvPr/>
        </p:nvCxnSpPr>
        <p:spPr>
          <a:xfrm rot="5400000">
            <a:off x="7162800" y="2209800"/>
            <a:ext cx="6096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19"/>
          <p:cNvSpPr/>
          <p:nvPr/>
        </p:nvSpPr>
        <p:spPr>
          <a:xfrm>
            <a:off x="228600" y="2362200"/>
            <a:ext cx="2286000" cy="2362200"/>
          </a:xfrm>
          <a:prstGeom prst="ellipse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2514600" y="1371600"/>
            <a:ext cx="6477000" cy="3733800"/>
          </a:xfrm>
          <a:prstGeom prst="ellipse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04800" y="4876800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Checked Exception</a:t>
            </a:r>
            <a:r>
              <a:rPr b="0" i="0" lang="en-US" sz="1800" u="none" cap="none" strike="noStrike">
                <a:solidFill>
                  <a:srgbClr val="E36C0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876800" y="5257800"/>
            <a:ext cx="2217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Unchecked Exception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b="0"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sub-classes of Exception</a:t>
            </a:r>
            <a:endParaRPr b="0" sz="32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ArithmeticException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ArrayIndexOutOfBoundsException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NumberFormatException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NullPointerException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IOException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41" name="Google Shape;14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02920" y="0"/>
            <a:ext cx="8183880" cy="1051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</a:pPr>
            <a:r>
              <a:rPr lang="en-US" sz="32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Commonly used sub-classes of Errors</a:t>
            </a:r>
            <a:endParaRPr b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457200" y="1143000"/>
            <a:ext cx="8183880" cy="4873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VirualMachineError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StackOverFlowError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NoClassDefFoundError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NoSuchMethodError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lpu.png"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90600" cy="99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