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9144000" cy="5143500" type="screen16x9"/>
  <p:notesSz cx="6858000" cy="9144000"/>
  <p:embeddedFontLst>
    <p:embeddedFont>
      <p:font typeface="Helvetica Neue Light" panose="020B0604020202020204" charset="0"/>
      <p:regular r:id="rId33"/>
      <p:bold r:id="rId34"/>
      <p:italic r:id="rId35"/>
      <p:boldItalic r:id="rId36"/>
    </p:embeddedFont>
    <p:embeddedFont>
      <p:font typeface="Source Code Pro" panose="020B0604020202020204" charset="0"/>
      <p:regular r:id="rId37"/>
      <p:bold r:id="rId38"/>
      <p:italic r:id="rId39"/>
      <p:boldItalic r:id="rId40"/>
    </p:embeddedFont>
    <p:embeddedFont>
      <p:font typeface="Helvetica Neue"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b3f7f5d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b3f7f5d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6bb34316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6bb3431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6bb34316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6bb34316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6bb34316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6bb34316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6bb34316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6bb34316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6bb34316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6bb34316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6bb34316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6bb34316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6bb34316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6bb34316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6db17399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6db17399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6e926b96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6e926b96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6e926b96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6e926b96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12c06890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12c06890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6e926b96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6e926b96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6e926b961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6e926b961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7074f326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7074f326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7074f326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7074f326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7074f326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7074f326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7074f326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7074f326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7074f326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7074f326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6e926b961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6e926b961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7074f326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7074f326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b3f7f5d7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b3f7f5d7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d2819e7d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12c06890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12c06890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12c06890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12c06890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12c06890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12c06890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12c06890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12c06890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12c06890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12c06890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12c06890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12c06890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urce">
  <p:cSld name="CUSTOM_1">
    <p:spTree>
      <p:nvGrpSpPr>
        <p:cNvPr id="1" name="Shape 50"/>
        <p:cNvGrpSpPr/>
        <p:nvPr/>
      </p:nvGrpSpPr>
      <p:grpSpPr>
        <a:xfrm>
          <a:off x="0" y="0"/>
          <a:ext cx="0" cy="0"/>
          <a:chOff x="0" y="0"/>
          <a:chExt cx="0" cy="0"/>
        </a:xfrm>
      </p:grpSpPr>
      <p:sp>
        <p:nvSpPr>
          <p:cNvPr id="51" name="Google Shape;51;p12"/>
          <p:cNvSpPr txBox="1">
            <a:spLocks noGrp="1"/>
          </p:cNvSpPr>
          <p:nvPr>
            <p:ph type="subTitle" idx="1"/>
          </p:nvPr>
        </p:nvSpPr>
        <p:spPr>
          <a:xfrm>
            <a:off x="147300" y="4839475"/>
            <a:ext cx="1509900" cy="16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600"/>
              <a:buNone/>
              <a:defRPr sz="600" i="1"/>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estions" type="blank">
  <p:cSld name="BLANK">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5"/>
          <p:cNvSpPr txBox="1"/>
          <p:nvPr/>
        </p:nvSpPr>
        <p:spPr>
          <a:xfrm>
            <a:off x="311700" y="1545450"/>
            <a:ext cx="8520600" cy="20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Any</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Questions?</a:t>
            </a:r>
            <a:endParaRPr sz="5200">
              <a:solidFill>
                <a:srgbClr val="999999"/>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 you slide">
  <p:cSld name="CUSTOM">
    <p:spTree>
      <p:nvGrpSpPr>
        <p:cNvPr id="1" name="Shape 61"/>
        <p:cNvGrpSpPr/>
        <p:nvPr/>
      </p:nvGrpSpPr>
      <p:grpSpPr>
        <a:xfrm>
          <a:off x="0" y="0"/>
          <a:ext cx="0" cy="0"/>
          <a:chOff x="0" y="0"/>
          <a:chExt cx="0" cy="0"/>
        </a:xfrm>
      </p:grpSpPr>
      <p:sp>
        <p:nvSpPr>
          <p:cNvPr id="62" name="Google Shape;62;p16"/>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endParaRPr sz="5200">
              <a:solidFill>
                <a:srgbClr val="999999"/>
              </a:solidFill>
              <a:latin typeface="Helvetica Neue Light"/>
              <a:ea typeface="Helvetica Neue Light"/>
              <a:cs typeface="Helvetica Neue Light"/>
              <a:sym typeface="Helvetica Neue Light"/>
            </a:endParaRPr>
          </a:p>
        </p:txBody>
      </p:sp>
      <p:sp>
        <p:nvSpPr>
          <p:cNvPr id="63" name="Google Shape;63;p16"/>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Happy Learning :)</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11700" y="2210400"/>
            <a:ext cx="8520600" cy="72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65F91"/>
              </a:buClr>
              <a:buSzPts val="3600"/>
              <a:buNone/>
              <a:defRPr sz="3600" b="1">
                <a:solidFill>
                  <a:srgbClr val="365F9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TITLE_ONLY_1">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Helvetica Neue"/>
                <a:ea typeface="Helvetica Neue"/>
                <a:cs typeface="Helvetica Neue"/>
                <a:sym typeface="Helvetica Neue"/>
              </a:rPr>
              <a:t>Agenda</a:t>
            </a:r>
            <a:endParaRPr sz="2800">
              <a:solidFill>
                <a:srgbClr val="000000"/>
              </a:solidFill>
              <a:latin typeface="Helvetica Neue"/>
              <a:ea typeface="Helvetica Neue"/>
              <a:cs typeface="Helvetica Neue"/>
              <a:sym typeface="Helvetica Neue"/>
            </a:endParaRPr>
          </a:p>
        </p:txBody>
      </p:sp>
      <p:sp>
        <p:nvSpPr>
          <p:cNvPr id="32" name="Google Shape;32;p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dvantages &amp; Disadvantages">
  <p:cSld name="TITLE_ONLY_1_1">
    <p:spTree>
      <p:nvGrpSpPr>
        <p:cNvPr id="1" name="Shape 33"/>
        <p:cNvGrpSpPr/>
        <p:nvPr/>
      </p:nvGrpSpPr>
      <p:grpSpPr>
        <a:xfrm>
          <a:off x="0" y="0"/>
          <a:ext cx="0" cy="0"/>
          <a:chOff x="0" y="0"/>
          <a:chExt cx="0" cy="0"/>
        </a:xfrm>
      </p:grpSpPr>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Helvetica Neue"/>
                <a:ea typeface="Helvetica Neue"/>
                <a:cs typeface="Helvetica Neue"/>
                <a:sym typeface="Helvetica Neue"/>
              </a:rPr>
              <a:t>Advantages &amp; Disadvantages</a:t>
            </a:r>
            <a:endParaRPr sz="2800">
              <a:solidFill>
                <a:srgbClr val="000000"/>
              </a:solidFill>
              <a:latin typeface="Helvetica Neue"/>
              <a:ea typeface="Helvetica Neue"/>
              <a:cs typeface="Helvetica Neue"/>
              <a:sym typeface="Helvetica Neue"/>
            </a:endParaRPr>
          </a:p>
        </p:txBody>
      </p:sp>
      <p:sp>
        <p:nvSpPr>
          <p:cNvPr id="36" name="Google Shape;36;p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2234400" y="4867800"/>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600">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sz="600">
              <a:latin typeface="Helvetica Neue Light"/>
              <a:ea typeface="Helvetica Neue Light"/>
              <a:cs typeface="Helvetica Neue Light"/>
              <a:sym typeface="Helvetica Neue Light"/>
            </a:endParaRPr>
          </a:p>
        </p:txBody>
      </p:sp>
      <p:pic>
        <p:nvPicPr>
          <p:cNvPr id="10" name="Google Shape;10;p1"/>
          <p:cNvPicPr preferRelativeResize="0"/>
          <p:nvPr/>
        </p:nvPicPr>
        <p:blipFill>
          <a:blip r:embed="rId18">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ptgrey.com/deep-learn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ptgrey.com/deep-learn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xpertup.com/2018/05/11/loss-functions-and-optimization-algorithm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hyperlink" Target="https://en.wikipedia.org/wiki/Mathematical_optimizati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www.xpertup.com/2018/05/11/loss-functions-and-optimization-algorithm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www.xpertup.com/2018/05/11/loss-functions-and-optimization-algorithm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webenergeek.com/wp/index.php/en/2015/11/10/neural-network-back-propagation-algorith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cs231n.github.io/neural-networks-1/" TargetMode="External"/><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hyperlink" Target="https://www.tensorflow.or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tensorflow.or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tensorflow.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tensorflow.org/api_docs/python/tf/Operation"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www.tensorflow.org" TargetMode="External"/><Relationship Id="rId4" Type="http://schemas.openxmlformats.org/officeDocument/2006/relationships/hyperlink" Target="https://www.tensorflow.org/api_docs/python/tf/Tenso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6006/#graph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hyperlink" Target="https://www.tensorflow.org" TargetMode="Externa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hyperlink" Target="https://www.tensorflow.org/api_docs/python/tf/Session" TargetMode="External"/><Relationship Id="rId7" Type="http://schemas.openxmlformats.org/officeDocument/2006/relationships/hyperlink" Target="https://www.tensorflow.or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tensorflow.org/api_docs/python/tf/Tensor" TargetMode="External"/><Relationship Id="rId5" Type="http://schemas.openxmlformats.org/officeDocument/2006/relationships/hyperlink" Target="https://www.tensorflow.org/api_docs/python/tf/Session#run" TargetMode="External"/><Relationship Id="rId4" Type="http://schemas.openxmlformats.org/officeDocument/2006/relationships/hyperlink" Target="https://www.tensorflow.org/api_docs/python/tf/Graph"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8" Type="http://schemas.openxmlformats.org/officeDocument/2006/relationships/hyperlink" Target="https://www.tensorflow.org" TargetMode="External"/><Relationship Id="rId3" Type="http://schemas.openxmlformats.org/officeDocument/2006/relationships/hyperlink" Target="https://www.tensorflow.org/api_docs/python/tf/keras" TargetMode="External"/><Relationship Id="rId7" Type="http://schemas.openxmlformats.org/officeDocument/2006/relationships/hyperlink" Target="https://www.tensorflow.org/guide/estimators"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tensorflow.org/api_docs/python/tf/data" TargetMode="External"/><Relationship Id="rId5" Type="http://schemas.openxmlformats.org/officeDocument/2006/relationships/hyperlink" Target="https://www.tensorflow.org/guide/keras#eager_execution" TargetMode="External"/><Relationship Id="rId4" Type="http://schemas.openxmlformats.org/officeDocument/2006/relationships/hyperlink" Target="https://keras.io/"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hyperlink" Target="https://www.codeproject.com/Articles/1237026/Simple-MLP-Backpropagation-Artificial-Neural-Netw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hackernoon.com/how-do-artificial-neural-network-recognize-images-c3699af0f55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cs231n.github.io/neural-networks-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s231n.github.io/neural-networks-1/"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cs231n.github.io/neural-networks-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xiv.org/pdf/1510.0072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8"/>
          <p:cNvSpPr txBox="1">
            <a:spLocks noGrp="1"/>
          </p:cNvSpPr>
          <p:nvPr>
            <p:ph type="ctrTitle"/>
          </p:nvPr>
        </p:nvSpPr>
        <p:spPr>
          <a:xfrm>
            <a:off x="311700" y="1697338"/>
            <a:ext cx="8520600" cy="9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65F91"/>
                </a:solidFill>
                <a:latin typeface="Helvetica Neue Light"/>
                <a:ea typeface="Helvetica Neue Light"/>
                <a:cs typeface="Helvetica Neue Light"/>
                <a:sym typeface="Helvetica Neue Light"/>
              </a:rPr>
              <a:t>Week</a:t>
            </a:r>
            <a:r>
              <a:rPr lang="en">
                <a:solidFill>
                  <a:srgbClr val="365F91"/>
                </a:solidFill>
              </a:rPr>
              <a:t> </a:t>
            </a:r>
            <a:r>
              <a:rPr lang="en">
                <a:solidFill>
                  <a:srgbClr val="365F91"/>
                </a:solidFill>
                <a:latin typeface="Helvetica Neue Light"/>
                <a:ea typeface="Helvetica Neue Light"/>
                <a:cs typeface="Helvetica Neue Light"/>
                <a:sym typeface="Helvetica Neue Light"/>
              </a:rPr>
              <a:t>1</a:t>
            </a:r>
            <a:endParaRPr>
              <a:solidFill>
                <a:srgbClr val="365F91"/>
              </a:solidFill>
              <a:latin typeface="Helvetica Neue Light"/>
              <a:ea typeface="Helvetica Neue Light"/>
              <a:cs typeface="Helvetica Neue Light"/>
              <a:sym typeface="Helvetica Neue Light"/>
            </a:endParaRPr>
          </a:p>
        </p:txBody>
      </p:sp>
      <p:sp>
        <p:nvSpPr>
          <p:cNvPr id="72" name="Google Shape;72;p18"/>
          <p:cNvSpPr txBox="1">
            <a:spLocks noGrp="1"/>
          </p:cNvSpPr>
          <p:nvPr>
            <p:ph type="subTitle" idx="1"/>
          </p:nvPr>
        </p:nvSpPr>
        <p:spPr>
          <a:xfrm>
            <a:off x="311700" y="2653563"/>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39BE5"/>
                </a:solidFill>
              </a:rPr>
              <a:t>Introduction to neural networks</a:t>
            </a:r>
            <a:endParaRPr>
              <a:solidFill>
                <a:srgbClr val="039BE5"/>
              </a:solidFill>
            </a:endParaRPr>
          </a:p>
          <a:p>
            <a:pPr marL="0" lvl="0" indent="0" algn="ctr" rtl="0">
              <a:spcBef>
                <a:spcPts val="0"/>
              </a:spcBef>
              <a:spcAft>
                <a:spcPts val="0"/>
              </a:spcAft>
              <a:buNone/>
            </a:pPr>
            <a:r>
              <a:rPr lang="en">
                <a:solidFill>
                  <a:srgbClr val="039BE5"/>
                </a:solidFill>
              </a:rPr>
              <a:t> and deep learning</a:t>
            </a:r>
            <a:endParaRPr>
              <a:solidFill>
                <a:srgbClr val="039BE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Train a neural network</a:t>
            </a:r>
            <a:endParaRPr/>
          </a:p>
        </p:txBody>
      </p:sp>
      <p:pic>
        <p:nvPicPr>
          <p:cNvPr id="142" name="Google Shape;142;p27"/>
          <p:cNvPicPr preferRelativeResize="0"/>
          <p:nvPr/>
        </p:nvPicPr>
        <p:blipFill>
          <a:blip r:embed="rId3">
            <a:alphaModFix/>
          </a:blip>
          <a:stretch>
            <a:fillRect/>
          </a:stretch>
        </p:blipFill>
        <p:spPr>
          <a:xfrm>
            <a:off x="540300" y="1502350"/>
            <a:ext cx="3684825" cy="2679875"/>
          </a:xfrm>
          <a:prstGeom prst="rect">
            <a:avLst/>
          </a:prstGeom>
          <a:noFill/>
          <a:ln>
            <a:noFill/>
          </a:ln>
        </p:spPr>
      </p:pic>
      <p:sp>
        <p:nvSpPr>
          <p:cNvPr id="143" name="Google Shape;143;p2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ptgrey.com</a:t>
            </a:r>
            <a:endParaRPr sz="600" i="1">
              <a:solidFill>
                <a:srgbClr val="365F91"/>
              </a:solidFill>
              <a:latin typeface="Helvetica Neue"/>
              <a:ea typeface="Helvetica Neue"/>
              <a:cs typeface="Helvetica Neue"/>
              <a:sym typeface="Helvetica Neue"/>
            </a:endParaRPr>
          </a:p>
        </p:txBody>
      </p:sp>
      <p:sp>
        <p:nvSpPr>
          <p:cNvPr id="144" name="Google Shape;144;p27"/>
          <p:cNvSpPr txBox="1"/>
          <p:nvPr/>
        </p:nvSpPr>
        <p:spPr>
          <a:xfrm>
            <a:off x="4376600" y="1502350"/>
            <a:ext cx="4344000" cy="30195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Choose hyper parameters</a:t>
            </a:r>
            <a:endParaRPr>
              <a:latin typeface="Helvetica Neue"/>
              <a:ea typeface="Helvetica Neue"/>
              <a:cs typeface="Helvetica Neue"/>
              <a:sym typeface="Helvetica Neue"/>
            </a:endParaRPr>
          </a:p>
          <a:p>
            <a:pPr marL="457200" lvl="0" indent="-317500" algn="l" rtl="0">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Choose network design</a:t>
            </a:r>
            <a:endParaRPr>
              <a:latin typeface="Helvetica Neue"/>
              <a:ea typeface="Helvetica Neue"/>
              <a:cs typeface="Helvetica Neue"/>
              <a:sym typeface="Helvetica Neue"/>
            </a:endParaRPr>
          </a:p>
          <a:p>
            <a:pPr marL="457200" lvl="0" indent="-317500" algn="l" rtl="0">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Form a neural network</a:t>
            </a:r>
            <a:endParaRPr>
              <a:latin typeface="Helvetica Neue"/>
              <a:ea typeface="Helvetica Neue"/>
              <a:cs typeface="Helvetica Neue"/>
              <a:sym typeface="Helvetica Neue"/>
            </a:endParaRPr>
          </a:p>
          <a:p>
            <a:pPr marL="457200" lvl="0" indent="-317500" algn="l" rtl="0">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Compute an estimate value for all samples</a:t>
            </a:r>
            <a:endParaRPr>
              <a:latin typeface="Helvetica Neue"/>
              <a:ea typeface="Helvetica Neue"/>
              <a:cs typeface="Helvetica Neue"/>
              <a:sym typeface="Helvetica Neue"/>
            </a:endParaRPr>
          </a:p>
          <a:p>
            <a:pPr marL="457200" lvl="0" indent="-317500" algn="l" rtl="0">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Compute loss</a:t>
            </a:r>
            <a:endParaRPr>
              <a:latin typeface="Helvetica Neue"/>
              <a:ea typeface="Helvetica Neue"/>
              <a:cs typeface="Helvetica Neue"/>
              <a:sym typeface="Helvetica Neue"/>
            </a:endParaRPr>
          </a:p>
          <a:p>
            <a:pPr marL="457200" lvl="0" indent="-317500" algn="l" rtl="0">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Reduce loss</a:t>
            </a:r>
            <a:endParaRPr>
              <a:latin typeface="Helvetica Neue"/>
              <a:ea typeface="Helvetica Neue"/>
              <a:cs typeface="Helvetica Neue"/>
              <a:sym typeface="Helvetica Neue"/>
            </a:endParaRPr>
          </a:p>
          <a:p>
            <a:pPr marL="457200" lvl="0" indent="-317500" algn="l" rtl="0">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Repeat last three steps</a:t>
            </a:r>
            <a:endParaRPr>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Training on specialized hardware</a:t>
            </a:r>
            <a:endParaRPr/>
          </a:p>
        </p:txBody>
      </p:sp>
      <p:pic>
        <p:nvPicPr>
          <p:cNvPr id="150" name="Google Shape;150;p28"/>
          <p:cNvPicPr preferRelativeResize="0"/>
          <p:nvPr/>
        </p:nvPicPr>
        <p:blipFill>
          <a:blip r:embed="rId3">
            <a:alphaModFix/>
          </a:blip>
          <a:stretch>
            <a:fillRect/>
          </a:stretch>
        </p:blipFill>
        <p:spPr>
          <a:xfrm>
            <a:off x="1742925" y="1594200"/>
            <a:ext cx="5658149" cy="1740975"/>
          </a:xfrm>
          <a:prstGeom prst="rect">
            <a:avLst/>
          </a:prstGeom>
          <a:noFill/>
          <a:ln>
            <a:noFill/>
          </a:ln>
        </p:spPr>
      </p:pic>
      <p:sp>
        <p:nvSpPr>
          <p:cNvPr id="151" name="Google Shape;151;p28"/>
          <p:cNvSpPr txBox="1"/>
          <p:nvPr/>
        </p:nvSpPr>
        <p:spPr>
          <a:xfrm>
            <a:off x="1815450" y="3530850"/>
            <a:ext cx="5513100" cy="65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solidFill>
                  <a:srgbClr val="434343"/>
                </a:solidFill>
                <a:latin typeface="Helvetica Neue"/>
                <a:ea typeface="Helvetica Neue"/>
                <a:cs typeface="Helvetica Neue"/>
                <a:sym typeface="Helvetica Neue"/>
              </a:rPr>
              <a:t>GPU-accelerated training of deep learning systems is much faster than CPU</a:t>
            </a:r>
            <a:endParaRPr i="1">
              <a:solidFill>
                <a:srgbClr val="434343"/>
              </a:solidFill>
              <a:latin typeface="Helvetica Neue"/>
              <a:ea typeface="Helvetica Neue"/>
              <a:cs typeface="Helvetica Neue"/>
              <a:sym typeface="Helvetica Neue"/>
            </a:endParaRPr>
          </a:p>
        </p:txBody>
      </p:sp>
      <p:sp>
        <p:nvSpPr>
          <p:cNvPr id="152" name="Google Shape;152;p2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and text source: </a:t>
            </a:r>
            <a:r>
              <a:rPr lang="en" sz="600" i="1" u="sng">
                <a:solidFill>
                  <a:srgbClr val="365F91"/>
                </a:solidFill>
                <a:latin typeface="Helvetica Neue"/>
                <a:ea typeface="Helvetica Neue"/>
                <a:cs typeface="Helvetica Neue"/>
                <a:sym typeface="Helvetica Neue"/>
                <a:hlinkClick r:id="rId4"/>
              </a:rPr>
              <a:t>ptgrey.com</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Error and Loss function</a:t>
            </a:r>
            <a:endParaRPr/>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44444"/>
              </a:buClr>
              <a:buSzPts val="1400"/>
              <a:buChar char="●"/>
            </a:pPr>
            <a:r>
              <a:rPr lang="en" sz="1400">
                <a:solidFill>
                  <a:srgbClr val="444444"/>
                </a:solidFill>
                <a:highlight>
                  <a:srgbClr val="FFFFFF"/>
                </a:highlight>
              </a:rPr>
              <a:t>In most learning networks, error is calculated as the difference between the actual output and the predicted output.</a:t>
            </a:r>
            <a:endParaRPr sz="1400">
              <a:solidFill>
                <a:srgbClr val="444444"/>
              </a:solidFill>
              <a:highlight>
                <a:srgbClr val="FFFFFF"/>
              </a:highlight>
            </a:endParaRPr>
          </a:p>
          <a:p>
            <a:pPr marL="457200" lvl="0" indent="-317500" algn="l" rtl="0">
              <a:spcBef>
                <a:spcPts val="0"/>
              </a:spcBef>
              <a:spcAft>
                <a:spcPts val="0"/>
              </a:spcAft>
              <a:buClr>
                <a:srgbClr val="444444"/>
              </a:buClr>
              <a:buSzPts val="1400"/>
              <a:buChar char="●"/>
            </a:pPr>
            <a:r>
              <a:rPr lang="en" sz="1400">
                <a:solidFill>
                  <a:srgbClr val="444444"/>
                </a:solidFill>
                <a:highlight>
                  <a:srgbClr val="FFFFFF"/>
                </a:highlight>
              </a:rPr>
              <a:t>The function that is used to compute this error is known as Loss Function.</a:t>
            </a:r>
            <a:endParaRPr sz="1400">
              <a:solidFill>
                <a:srgbClr val="444444"/>
              </a:solidFill>
              <a:highlight>
                <a:srgbClr val="FFFFFF"/>
              </a:highlight>
            </a:endParaRPr>
          </a:p>
          <a:p>
            <a:pPr marL="457200" lvl="0" indent="-317500" algn="l" rtl="0">
              <a:spcBef>
                <a:spcPts val="0"/>
              </a:spcBef>
              <a:spcAft>
                <a:spcPts val="0"/>
              </a:spcAft>
              <a:buClr>
                <a:srgbClr val="444444"/>
              </a:buClr>
              <a:buSzPts val="1400"/>
              <a:buChar char="●"/>
            </a:pPr>
            <a:r>
              <a:rPr lang="en" sz="1400">
                <a:solidFill>
                  <a:srgbClr val="444444"/>
                </a:solidFill>
                <a:highlight>
                  <a:srgbClr val="FFFFFF"/>
                </a:highlight>
              </a:rPr>
              <a:t>Different loss functions will give different errors for the same prediction, and thus have a considerable effect on the performance of the model.</a:t>
            </a:r>
            <a:endParaRPr sz="1400">
              <a:solidFill>
                <a:srgbClr val="444444"/>
              </a:solidFill>
              <a:highlight>
                <a:srgbClr val="FFFFFF"/>
              </a:highlight>
            </a:endParaRPr>
          </a:p>
          <a:p>
            <a:pPr marL="457200" lvl="0" indent="-317500" algn="l" rtl="0">
              <a:spcBef>
                <a:spcPts val="0"/>
              </a:spcBef>
              <a:spcAft>
                <a:spcPts val="0"/>
              </a:spcAft>
              <a:buClr>
                <a:srgbClr val="444444"/>
              </a:buClr>
              <a:buSzPts val="1400"/>
              <a:buChar char="●"/>
            </a:pPr>
            <a:r>
              <a:rPr lang="en" sz="1400">
                <a:solidFill>
                  <a:srgbClr val="444444"/>
                </a:solidFill>
                <a:highlight>
                  <a:srgbClr val="FFFFFF"/>
                </a:highlight>
              </a:rPr>
              <a:t>One of the most widely used loss function is mean square error, which calculates the square of difference between actual value and predicted value.</a:t>
            </a:r>
            <a:endParaRPr sz="1400">
              <a:solidFill>
                <a:srgbClr val="444444"/>
              </a:solidFill>
              <a:highlight>
                <a:srgbClr val="FFFFFF"/>
              </a:highlight>
            </a:endParaRPr>
          </a:p>
          <a:p>
            <a:pPr marL="457200" lvl="0" indent="-317500" algn="l" rtl="0">
              <a:spcBef>
                <a:spcPts val="0"/>
              </a:spcBef>
              <a:spcAft>
                <a:spcPts val="0"/>
              </a:spcAft>
              <a:buClr>
                <a:srgbClr val="444444"/>
              </a:buClr>
              <a:buSzPts val="1400"/>
              <a:buChar char="●"/>
            </a:pPr>
            <a:r>
              <a:rPr lang="en" sz="1400">
                <a:solidFill>
                  <a:srgbClr val="444444"/>
                </a:solidFill>
                <a:highlight>
                  <a:srgbClr val="FFFFFF"/>
                </a:highlight>
              </a:rPr>
              <a:t>Different loss functions are used to deal with different type of tasks, i.e. regression and classification.</a:t>
            </a:r>
            <a:endParaRPr sz="1400">
              <a:solidFill>
                <a:srgbClr val="444444"/>
              </a:solidFill>
              <a:highlight>
                <a:srgbClr val="FFFFFF"/>
              </a:highlight>
            </a:endParaRPr>
          </a:p>
        </p:txBody>
      </p:sp>
      <p:sp>
        <p:nvSpPr>
          <p:cNvPr id="159" name="Google Shape;159;p29"/>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 </a:t>
            </a:r>
            <a:r>
              <a:rPr lang="en" sz="600" i="1" u="sng">
                <a:solidFill>
                  <a:srgbClr val="365F91"/>
                </a:solidFill>
                <a:latin typeface="Helvetica Neue"/>
                <a:ea typeface="Helvetica Neue"/>
                <a:cs typeface="Helvetica Neue"/>
                <a:sym typeface="Helvetica Neue"/>
                <a:hlinkClick r:id="rId3"/>
              </a:rPr>
              <a:t>xpertup</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2836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Optimization</a:t>
            </a:r>
            <a:endParaRPr/>
          </a:p>
        </p:txBody>
      </p:sp>
      <p:pic>
        <p:nvPicPr>
          <p:cNvPr id="165" name="Google Shape;165;p30"/>
          <p:cNvPicPr preferRelativeResize="0"/>
          <p:nvPr/>
        </p:nvPicPr>
        <p:blipFill>
          <a:blip r:embed="rId3">
            <a:alphaModFix/>
          </a:blip>
          <a:stretch>
            <a:fillRect/>
          </a:stretch>
        </p:blipFill>
        <p:spPr>
          <a:xfrm>
            <a:off x="2902487" y="399050"/>
            <a:ext cx="3339026" cy="2670575"/>
          </a:xfrm>
          <a:prstGeom prst="rect">
            <a:avLst/>
          </a:prstGeom>
          <a:noFill/>
          <a:ln>
            <a:noFill/>
          </a:ln>
        </p:spPr>
      </p:pic>
      <p:sp>
        <p:nvSpPr>
          <p:cNvPr id="166" name="Google Shape;166;p30"/>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wikipedia</a:t>
            </a:r>
            <a:endParaRPr sz="600" i="1">
              <a:solidFill>
                <a:srgbClr val="365F91"/>
              </a:solidFill>
              <a:latin typeface="Helvetica Neue"/>
              <a:ea typeface="Helvetica Neue"/>
              <a:cs typeface="Helvetica Neue"/>
              <a:sym typeface="Helvetica Neue"/>
            </a:endParaRPr>
          </a:p>
        </p:txBody>
      </p:sp>
      <p:sp>
        <p:nvSpPr>
          <p:cNvPr id="167" name="Google Shape;167;p30"/>
          <p:cNvSpPr txBox="1"/>
          <p:nvPr/>
        </p:nvSpPr>
        <p:spPr>
          <a:xfrm>
            <a:off x="1140450" y="3580500"/>
            <a:ext cx="68631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The goal of optimization is to find a set of weights that minimizes the loss function</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Gradient</a:t>
            </a:r>
            <a:endParaRPr/>
          </a:p>
        </p:txBody>
      </p:sp>
      <p:pic>
        <p:nvPicPr>
          <p:cNvPr id="173" name="Google Shape;173;p31"/>
          <p:cNvPicPr preferRelativeResize="0"/>
          <p:nvPr/>
        </p:nvPicPr>
        <p:blipFill>
          <a:blip r:embed="rId3">
            <a:alphaModFix/>
          </a:blip>
          <a:stretch>
            <a:fillRect/>
          </a:stretch>
        </p:blipFill>
        <p:spPr>
          <a:xfrm>
            <a:off x="2519975" y="1290825"/>
            <a:ext cx="4104051" cy="2222450"/>
          </a:xfrm>
          <a:prstGeom prst="rect">
            <a:avLst/>
          </a:prstGeom>
          <a:noFill/>
          <a:ln>
            <a:noFill/>
          </a:ln>
        </p:spPr>
      </p:pic>
      <p:sp>
        <p:nvSpPr>
          <p:cNvPr id="174" name="Google Shape;174;p31"/>
          <p:cNvSpPr txBox="1"/>
          <p:nvPr/>
        </p:nvSpPr>
        <p:spPr>
          <a:xfrm>
            <a:off x="469200" y="3666600"/>
            <a:ext cx="8205600" cy="8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Optimisation functions usually calculate the </a:t>
            </a:r>
            <a:r>
              <a:rPr lang="en" b="1">
                <a:solidFill>
                  <a:srgbClr val="434343"/>
                </a:solidFill>
                <a:latin typeface="Helvetica Neue"/>
                <a:ea typeface="Helvetica Neue"/>
                <a:cs typeface="Helvetica Neue"/>
                <a:sym typeface="Helvetica Neue"/>
              </a:rPr>
              <a:t>gradient</a:t>
            </a:r>
            <a:r>
              <a:rPr lang="en">
                <a:solidFill>
                  <a:srgbClr val="434343"/>
                </a:solidFill>
                <a:latin typeface="Helvetica Neue"/>
                <a:ea typeface="Helvetica Neue"/>
                <a:cs typeface="Helvetica Neue"/>
                <a:sym typeface="Helvetica Neue"/>
              </a:rPr>
              <a:t> i.e. the partial derivative of loss function with respect to weights, and the weights are modified in the opposite direction of the calculated gradient. This cycle is repeated until we reach the minima of loss function.</a:t>
            </a:r>
            <a:endParaRPr>
              <a:solidFill>
                <a:srgbClr val="434343"/>
              </a:solidFill>
              <a:latin typeface="Helvetica Neue"/>
              <a:ea typeface="Helvetica Neue"/>
              <a:cs typeface="Helvetica Neue"/>
              <a:sym typeface="Helvetica Neue"/>
            </a:endParaRPr>
          </a:p>
        </p:txBody>
      </p:sp>
      <p:sp>
        <p:nvSpPr>
          <p:cNvPr id="175" name="Google Shape;175;p31"/>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and text source: </a:t>
            </a:r>
            <a:r>
              <a:rPr lang="en" sz="600" i="1" u="sng">
                <a:solidFill>
                  <a:srgbClr val="365F91"/>
                </a:solidFill>
                <a:latin typeface="Helvetica Neue"/>
                <a:ea typeface="Helvetica Neue"/>
                <a:cs typeface="Helvetica Neue"/>
                <a:sym typeface="Helvetica Neue"/>
                <a:hlinkClick r:id="rId4"/>
              </a:rPr>
              <a:t>xpertup</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Gradient Descent</a:t>
            </a:r>
            <a:endParaRPr/>
          </a:p>
        </p:txBody>
      </p:sp>
      <p:pic>
        <p:nvPicPr>
          <p:cNvPr id="181" name="Google Shape;181;p32"/>
          <p:cNvPicPr preferRelativeResize="0"/>
          <p:nvPr/>
        </p:nvPicPr>
        <p:blipFill>
          <a:blip r:embed="rId3">
            <a:alphaModFix/>
          </a:blip>
          <a:stretch>
            <a:fillRect/>
          </a:stretch>
        </p:blipFill>
        <p:spPr>
          <a:xfrm>
            <a:off x="2974200" y="1229825"/>
            <a:ext cx="3195600" cy="2396700"/>
          </a:xfrm>
          <a:prstGeom prst="rect">
            <a:avLst/>
          </a:prstGeom>
          <a:noFill/>
          <a:ln>
            <a:noFill/>
          </a:ln>
        </p:spPr>
      </p:pic>
      <p:sp>
        <p:nvSpPr>
          <p:cNvPr id="182" name="Google Shape;182;p32"/>
          <p:cNvSpPr txBox="1"/>
          <p:nvPr/>
        </p:nvSpPr>
        <p:spPr>
          <a:xfrm>
            <a:off x="4675925" y="1802475"/>
            <a:ext cx="3831300" cy="260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183" name="Google Shape;183;p32"/>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xpertup</a:t>
            </a:r>
            <a:endParaRPr sz="600" i="1">
              <a:solidFill>
                <a:srgbClr val="365F91"/>
              </a:solidFill>
              <a:latin typeface="Helvetica Neue"/>
              <a:ea typeface="Helvetica Neue"/>
              <a:cs typeface="Helvetica Neue"/>
              <a:sym typeface="Helvetica Neue"/>
            </a:endParaRPr>
          </a:p>
        </p:txBody>
      </p:sp>
      <p:sp>
        <p:nvSpPr>
          <p:cNvPr id="184" name="Google Shape;184;p32"/>
          <p:cNvSpPr txBox="1"/>
          <p:nvPr/>
        </p:nvSpPr>
        <p:spPr>
          <a:xfrm>
            <a:off x="1146350" y="3865025"/>
            <a:ext cx="66894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The procedure of repeatedly evaluating the gradient and then performing a parameter update is called Gradient Descent.</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3"/>
          <p:cNvPicPr preferRelativeResize="0"/>
          <p:nvPr/>
        </p:nvPicPr>
        <p:blipFill>
          <a:blip r:embed="rId3">
            <a:alphaModFix/>
          </a:blip>
          <a:stretch>
            <a:fillRect/>
          </a:stretch>
        </p:blipFill>
        <p:spPr>
          <a:xfrm>
            <a:off x="2298213" y="730050"/>
            <a:ext cx="4547574" cy="3164225"/>
          </a:xfrm>
          <a:prstGeom prst="rect">
            <a:avLst/>
          </a:prstGeom>
          <a:noFill/>
          <a:ln>
            <a:noFill/>
          </a:ln>
        </p:spPr>
      </p:pic>
      <p:sp>
        <p:nvSpPr>
          <p:cNvPr id="190" name="Google Shape;19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Backpropagation </a:t>
            </a:r>
            <a:endParaRPr/>
          </a:p>
        </p:txBody>
      </p:sp>
      <p:sp>
        <p:nvSpPr>
          <p:cNvPr id="191" name="Google Shape;191;p33"/>
          <p:cNvSpPr txBox="1"/>
          <p:nvPr/>
        </p:nvSpPr>
        <p:spPr>
          <a:xfrm>
            <a:off x="831300" y="3918600"/>
            <a:ext cx="7481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Backpropagation is an efficient method to do gradient descent. It saves the gradient w.r.t the upper layer output to complete the gradient w.r.t the weights immediately below</a:t>
            </a:r>
            <a:endParaRPr>
              <a:solidFill>
                <a:srgbClr val="434343"/>
              </a:solidFill>
              <a:latin typeface="Helvetica Neue"/>
              <a:ea typeface="Helvetica Neue"/>
              <a:cs typeface="Helvetica Neue"/>
              <a:sym typeface="Helvetica Neue"/>
            </a:endParaRPr>
          </a:p>
        </p:txBody>
      </p:sp>
      <p:sp>
        <p:nvSpPr>
          <p:cNvPr id="192" name="Google Shape;192;p33"/>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webenergeek</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Learning rate</a:t>
            </a:r>
            <a:endParaRPr/>
          </a:p>
        </p:txBody>
      </p:sp>
      <p:sp>
        <p:nvSpPr>
          <p:cNvPr id="198" name="Google Shape;19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With low learning rate the improvements will be linear</a:t>
            </a:r>
            <a:endParaRPr/>
          </a:p>
          <a:p>
            <a:pPr marL="457200" lvl="0" indent="-342900" algn="l" rtl="0">
              <a:spcBef>
                <a:spcPts val="0"/>
              </a:spcBef>
              <a:spcAft>
                <a:spcPts val="0"/>
              </a:spcAft>
              <a:buSzPts val="1800"/>
              <a:buChar char="●"/>
            </a:pPr>
            <a:r>
              <a:rPr lang="en"/>
              <a:t>Higher learning rate can decay the loss faster, but it can get stuck</a:t>
            </a:r>
            <a:endParaRPr/>
          </a:p>
          <a:p>
            <a:pPr marL="457200" lvl="0" indent="-342900" algn="l" rtl="0">
              <a:spcBef>
                <a:spcPts val="0"/>
              </a:spcBef>
              <a:spcAft>
                <a:spcPts val="0"/>
              </a:spcAft>
              <a:buSzPts val="1800"/>
              <a:buChar char="●"/>
            </a:pPr>
            <a:r>
              <a:rPr lang="en"/>
              <a:t>Initially keep the learning rate higher</a:t>
            </a:r>
            <a:endParaRPr/>
          </a:p>
          <a:p>
            <a:pPr marL="457200" lvl="0" indent="-342900" algn="l" rtl="0">
              <a:spcBef>
                <a:spcPts val="0"/>
              </a:spcBef>
              <a:spcAft>
                <a:spcPts val="0"/>
              </a:spcAft>
              <a:buSzPts val="1800"/>
              <a:buChar char="●"/>
            </a:pPr>
            <a:r>
              <a:rPr lang="en"/>
              <a:t>Later decrease the learning rate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Parameter updation approaches</a:t>
            </a:r>
            <a:endParaRPr/>
          </a:p>
        </p:txBody>
      </p:sp>
      <p:sp>
        <p:nvSpPr>
          <p:cNvPr id="204" name="Google Shape;20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Vanilla update</a:t>
            </a:r>
            <a:endParaRPr/>
          </a:p>
          <a:p>
            <a:pPr marL="457200" lvl="0" indent="-342900" algn="l" rtl="0">
              <a:spcBef>
                <a:spcPts val="0"/>
              </a:spcBef>
              <a:spcAft>
                <a:spcPts val="0"/>
              </a:spcAft>
              <a:buSzPts val="1800"/>
              <a:buChar char="●"/>
            </a:pPr>
            <a:r>
              <a:rPr lang="en"/>
              <a:t>Momentum update</a:t>
            </a:r>
            <a:endParaRPr/>
          </a:p>
          <a:p>
            <a:pPr marL="457200" lvl="0" indent="-342900" algn="l" rtl="0">
              <a:spcBef>
                <a:spcPts val="0"/>
              </a:spcBef>
              <a:spcAft>
                <a:spcPts val="0"/>
              </a:spcAft>
              <a:buSzPts val="1800"/>
              <a:buChar char="●"/>
            </a:pPr>
            <a:r>
              <a:rPr lang="en"/>
              <a:t>Nesterov momentum update</a:t>
            </a:r>
            <a:endParaRPr/>
          </a:p>
          <a:p>
            <a:pPr marL="0" lvl="0" indent="0" algn="l" rtl="0">
              <a:spcBef>
                <a:spcPts val="1600"/>
              </a:spcBef>
              <a:spcAft>
                <a:spcPts val="0"/>
              </a:spcAft>
              <a:buNone/>
            </a:pPr>
            <a:r>
              <a:rPr lang="en"/>
              <a:t>Per-parameter adaptive learning rate methods</a:t>
            </a:r>
            <a:endParaRPr/>
          </a:p>
          <a:p>
            <a:pPr marL="457200" lvl="0" indent="-342900" algn="l" rtl="0">
              <a:spcBef>
                <a:spcPts val="1600"/>
              </a:spcBef>
              <a:spcAft>
                <a:spcPts val="0"/>
              </a:spcAft>
              <a:buSzPts val="1800"/>
              <a:buChar char="●"/>
            </a:pPr>
            <a:r>
              <a:rPr lang="en"/>
              <a:t>Adagrad</a:t>
            </a:r>
            <a:endParaRPr/>
          </a:p>
          <a:p>
            <a:pPr marL="457200" lvl="0" indent="-342900" algn="l" rtl="0">
              <a:spcBef>
                <a:spcPts val="0"/>
              </a:spcBef>
              <a:spcAft>
                <a:spcPts val="0"/>
              </a:spcAft>
              <a:buSzPts val="1800"/>
              <a:buChar char="●"/>
            </a:pPr>
            <a:r>
              <a:rPr lang="en"/>
              <a:t>RMSprop</a:t>
            </a:r>
            <a:endParaRPr/>
          </a:p>
          <a:p>
            <a:pPr marL="457200" lvl="0" indent="-342900" algn="l" rtl="0">
              <a:spcBef>
                <a:spcPts val="0"/>
              </a:spcBef>
              <a:spcAft>
                <a:spcPts val="0"/>
              </a:spcAft>
              <a:buSzPts val="1800"/>
              <a:buChar char="●"/>
            </a:pPr>
            <a:r>
              <a:rPr lang="en"/>
              <a:t>Adadelta</a:t>
            </a:r>
            <a:endParaRPr/>
          </a:p>
          <a:p>
            <a:pPr marL="457200" lvl="0" indent="-342900" algn="l" rtl="0">
              <a:spcBef>
                <a:spcPts val="0"/>
              </a:spcBef>
              <a:spcAft>
                <a:spcPts val="0"/>
              </a:spcAft>
              <a:buSzPts val="1800"/>
              <a:buChar char="●"/>
            </a:pPr>
            <a:r>
              <a:rPr lang="en"/>
              <a:t>Adam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Learning rate visualization</a:t>
            </a:r>
            <a:endParaRPr/>
          </a:p>
        </p:txBody>
      </p:sp>
      <p:grpSp>
        <p:nvGrpSpPr>
          <p:cNvPr id="210" name="Google Shape;210;p36"/>
          <p:cNvGrpSpPr/>
          <p:nvPr/>
        </p:nvGrpSpPr>
        <p:grpSpPr>
          <a:xfrm>
            <a:off x="1505740" y="1303049"/>
            <a:ext cx="6132519" cy="2253477"/>
            <a:chOff x="152400" y="2411570"/>
            <a:chExt cx="7019825" cy="2579530"/>
          </a:xfrm>
        </p:grpSpPr>
        <p:pic>
          <p:nvPicPr>
            <p:cNvPr id="211" name="Google Shape;211;p36"/>
            <p:cNvPicPr preferRelativeResize="0"/>
            <p:nvPr/>
          </p:nvPicPr>
          <p:blipFill>
            <a:blip r:embed="rId3">
              <a:alphaModFix/>
            </a:blip>
            <a:stretch>
              <a:fillRect/>
            </a:stretch>
          </p:blipFill>
          <p:spPr>
            <a:xfrm>
              <a:off x="152400" y="2411575"/>
              <a:ext cx="3331900" cy="2579525"/>
            </a:xfrm>
            <a:prstGeom prst="rect">
              <a:avLst/>
            </a:prstGeom>
            <a:noFill/>
            <a:ln>
              <a:noFill/>
            </a:ln>
          </p:spPr>
        </p:pic>
        <p:pic>
          <p:nvPicPr>
            <p:cNvPr id="212" name="Google Shape;212;p36"/>
            <p:cNvPicPr preferRelativeResize="0"/>
            <p:nvPr/>
          </p:nvPicPr>
          <p:blipFill>
            <a:blip r:embed="rId4">
              <a:alphaModFix/>
            </a:blip>
            <a:stretch>
              <a:fillRect/>
            </a:stretch>
          </p:blipFill>
          <p:spPr>
            <a:xfrm>
              <a:off x="3840325" y="2411570"/>
              <a:ext cx="3331900" cy="2579530"/>
            </a:xfrm>
            <a:prstGeom prst="rect">
              <a:avLst/>
            </a:prstGeom>
            <a:noFill/>
            <a:ln>
              <a:noFill/>
            </a:ln>
          </p:spPr>
        </p:pic>
      </p:grpSp>
      <p:sp>
        <p:nvSpPr>
          <p:cNvPr id="213" name="Google Shape;213;p36"/>
          <p:cNvSpPr txBox="1"/>
          <p:nvPr/>
        </p:nvSpPr>
        <p:spPr>
          <a:xfrm>
            <a:off x="435300" y="3748275"/>
            <a:ext cx="8273400" cy="109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434343"/>
                </a:solidFill>
                <a:latin typeface="Helvetica Neue"/>
                <a:ea typeface="Helvetica Neue"/>
                <a:cs typeface="Helvetica Neue"/>
                <a:sym typeface="Helvetica Neue"/>
              </a:rPr>
              <a:t>Animations that may help your intuitions about the learning process dynamics. </a:t>
            </a:r>
            <a:r>
              <a:rPr lang="en" sz="1000" b="1">
                <a:solidFill>
                  <a:srgbClr val="434343"/>
                </a:solidFill>
                <a:latin typeface="Helvetica Neue"/>
                <a:ea typeface="Helvetica Neue"/>
                <a:cs typeface="Helvetica Neue"/>
                <a:sym typeface="Helvetica Neue"/>
              </a:rPr>
              <a:t>Left:</a:t>
            </a:r>
            <a:r>
              <a:rPr lang="en" sz="1000">
                <a:solidFill>
                  <a:srgbClr val="434343"/>
                </a:solidFill>
                <a:latin typeface="Helvetica Neue"/>
                <a:ea typeface="Helvetica Neue"/>
                <a:cs typeface="Helvetica Neue"/>
                <a:sym typeface="Helvetica Neue"/>
              </a:rPr>
              <a:t> Contours of a loss surface and time evolution of different optimization algorithms. Notice the "overshooting" behavior of momentum-based methods, which make the optimization look like a ball rolling down the hill. </a:t>
            </a:r>
            <a:r>
              <a:rPr lang="en" sz="1000" b="1">
                <a:solidFill>
                  <a:srgbClr val="434343"/>
                </a:solidFill>
                <a:latin typeface="Helvetica Neue"/>
                <a:ea typeface="Helvetica Neue"/>
                <a:cs typeface="Helvetica Neue"/>
                <a:sym typeface="Helvetica Neue"/>
              </a:rPr>
              <a:t>Right:</a:t>
            </a:r>
            <a:r>
              <a:rPr lang="en" sz="1000">
                <a:solidFill>
                  <a:srgbClr val="434343"/>
                </a:solidFill>
                <a:latin typeface="Helvetica Neue"/>
                <a:ea typeface="Helvetica Neue"/>
                <a:cs typeface="Helvetica Neue"/>
                <a:sym typeface="Helvetica Neue"/>
              </a:rPr>
              <a:t> A visualization of a saddle point in the optimization landscape, where the curvature along different dimension has different signs (one dimension curves up and another down). Notice that SGD has a very hard time breaking symmetry and gets stuck on the top. Conversely, algorithms such as RMSprop will see very low gradients in the saddle direction. Due to the denominator term in the RMSprop update, this will increase the effective learning rate along this direction, helping RMSProp proceed.</a:t>
            </a:r>
            <a:endParaRPr sz="1000">
              <a:solidFill>
                <a:srgbClr val="434343"/>
              </a:solidFill>
              <a:latin typeface="Helvetica Neue"/>
              <a:ea typeface="Helvetica Neue"/>
              <a:cs typeface="Helvetica Neue"/>
              <a:sym typeface="Helvetica Neue"/>
            </a:endParaRPr>
          </a:p>
        </p:txBody>
      </p:sp>
      <p:sp>
        <p:nvSpPr>
          <p:cNvPr id="214" name="Google Shape;214;p36"/>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5"/>
              </a:rPr>
              <a:t>cs231n stanford</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you have covered in week 1 video</a:t>
            </a:r>
            <a:endParaRPr/>
          </a:p>
        </p:txBody>
      </p:sp>
      <p:sp>
        <p:nvSpPr>
          <p:cNvPr id="78" name="Google Shape;78;p19"/>
          <p:cNvSpPr txBox="1">
            <a:spLocks noGrp="1"/>
          </p:cNvSpPr>
          <p:nvPr>
            <p:ph type="body" idx="1"/>
          </p:nvPr>
        </p:nvSpPr>
        <p:spPr>
          <a:xfrm>
            <a:off x="311700" y="1076275"/>
            <a:ext cx="8520600" cy="3775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Introduction to neural networks</a:t>
            </a:r>
            <a:endParaRPr sz="1200"/>
          </a:p>
          <a:p>
            <a:pPr marL="457200" lvl="0" indent="-304800" algn="l" rtl="0">
              <a:spcBef>
                <a:spcPts val="0"/>
              </a:spcBef>
              <a:spcAft>
                <a:spcPts val="0"/>
              </a:spcAft>
              <a:buSzPts val="1200"/>
              <a:buChar char="●"/>
            </a:pPr>
            <a:r>
              <a:rPr lang="en" sz="1200"/>
              <a:t>Activation functions</a:t>
            </a:r>
            <a:endParaRPr sz="1200"/>
          </a:p>
          <a:p>
            <a:pPr marL="914400" lvl="1" indent="-304800" algn="l" rtl="0">
              <a:spcBef>
                <a:spcPts val="0"/>
              </a:spcBef>
              <a:spcAft>
                <a:spcPts val="0"/>
              </a:spcAft>
              <a:buSzPts val="1200"/>
              <a:buChar char="○"/>
            </a:pPr>
            <a:r>
              <a:rPr lang="en" sz="1200"/>
              <a:t>Types of activation functions</a:t>
            </a:r>
            <a:endParaRPr sz="1200"/>
          </a:p>
          <a:p>
            <a:pPr marL="457200" lvl="0" indent="-304800" algn="l" rtl="0">
              <a:spcBef>
                <a:spcPts val="0"/>
              </a:spcBef>
              <a:spcAft>
                <a:spcPts val="0"/>
              </a:spcAft>
              <a:buSzPts val="1200"/>
              <a:buChar char="●"/>
            </a:pPr>
            <a:r>
              <a:rPr lang="en" sz="1200"/>
              <a:t>Feed forward neural networks</a:t>
            </a:r>
            <a:endParaRPr sz="1200"/>
          </a:p>
          <a:p>
            <a:pPr marL="914400" lvl="1" indent="-304800" algn="l" rtl="0">
              <a:spcBef>
                <a:spcPts val="0"/>
              </a:spcBef>
              <a:spcAft>
                <a:spcPts val="0"/>
              </a:spcAft>
              <a:buSzPts val="1200"/>
              <a:buChar char="○"/>
            </a:pPr>
            <a:r>
              <a:rPr lang="en" sz="1200"/>
              <a:t>Basic structure of neural network</a:t>
            </a:r>
            <a:endParaRPr sz="1200"/>
          </a:p>
          <a:p>
            <a:pPr marL="914400" lvl="1" indent="-304800" algn="l" rtl="0">
              <a:spcBef>
                <a:spcPts val="0"/>
              </a:spcBef>
              <a:spcAft>
                <a:spcPts val="0"/>
              </a:spcAft>
              <a:buSzPts val="1200"/>
              <a:buChar char="○"/>
            </a:pPr>
            <a:r>
              <a:rPr lang="en" sz="1200"/>
              <a:t>Function of a neural network</a:t>
            </a:r>
            <a:endParaRPr sz="1200"/>
          </a:p>
          <a:p>
            <a:pPr marL="914400" lvl="1" indent="-304800" algn="l" rtl="0">
              <a:spcBef>
                <a:spcPts val="0"/>
              </a:spcBef>
              <a:spcAft>
                <a:spcPts val="0"/>
              </a:spcAft>
              <a:buSzPts val="1200"/>
              <a:buChar char="○"/>
            </a:pPr>
            <a:r>
              <a:rPr lang="en" sz="1200"/>
              <a:t>Training a neural network</a:t>
            </a:r>
            <a:endParaRPr sz="1200"/>
          </a:p>
          <a:p>
            <a:pPr marL="914400" lvl="1" indent="-304800" algn="l" rtl="0">
              <a:spcBef>
                <a:spcPts val="0"/>
              </a:spcBef>
              <a:spcAft>
                <a:spcPts val="0"/>
              </a:spcAft>
              <a:buSzPts val="1200"/>
              <a:buChar char="○"/>
            </a:pPr>
            <a:r>
              <a:rPr lang="en" sz="1200"/>
              <a:t>Loss function</a:t>
            </a:r>
            <a:endParaRPr sz="1200"/>
          </a:p>
          <a:p>
            <a:pPr marL="457200" lvl="0" indent="-304800" algn="l" rtl="0">
              <a:spcBef>
                <a:spcPts val="0"/>
              </a:spcBef>
              <a:spcAft>
                <a:spcPts val="0"/>
              </a:spcAft>
              <a:buSzPts val="1200"/>
              <a:buChar char="●"/>
            </a:pPr>
            <a:r>
              <a:rPr lang="en" sz="1200"/>
              <a:t>Backpropagation and gradient descent</a:t>
            </a:r>
            <a:endParaRPr sz="1200"/>
          </a:p>
          <a:p>
            <a:pPr marL="914400" lvl="1" indent="-304800" algn="l" rtl="0">
              <a:spcBef>
                <a:spcPts val="0"/>
              </a:spcBef>
              <a:spcAft>
                <a:spcPts val="0"/>
              </a:spcAft>
              <a:buSzPts val="1200"/>
              <a:buChar char="○"/>
            </a:pPr>
            <a:r>
              <a:rPr lang="en" sz="1200"/>
              <a:t>Gradient ascent</a:t>
            </a:r>
            <a:endParaRPr sz="1200"/>
          </a:p>
          <a:p>
            <a:pPr marL="914400" lvl="1" indent="-304800" algn="l" rtl="0">
              <a:spcBef>
                <a:spcPts val="0"/>
              </a:spcBef>
              <a:spcAft>
                <a:spcPts val="0"/>
              </a:spcAft>
              <a:buSzPts val="1200"/>
              <a:buChar char="○"/>
            </a:pPr>
            <a:r>
              <a:rPr lang="en" sz="1200"/>
              <a:t>Gradient descent</a:t>
            </a:r>
            <a:endParaRPr sz="1200"/>
          </a:p>
          <a:p>
            <a:pPr marL="914400" lvl="1" indent="-304800" algn="l" rtl="0">
              <a:spcBef>
                <a:spcPts val="0"/>
              </a:spcBef>
              <a:spcAft>
                <a:spcPts val="0"/>
              </a:spcAft>
              <a:buSzPts val="1200"/>
              <a:buChar char="○"/>
            </a:pPr>
            <a:r>
              <a:rPr lang="en" sz="1200"/>
              <a:t>Backpropagation</a:t>
            </a:r>
            <a:endParaRPr sz="1200"/>
          </a:p>
          <a:p>
            <a:pPr marL="457200" lvl="0" indent="-304800" algn="l" rtl="0">
              <a:spcBef>
                <a:spcPts val="0"/>
              </a:spcBef>
              <a:spcAft>
                <a:spcPts val="0"/>
              </a:spcAft>
              <a:buSzPts val="1200"/>
              <a:buChar char="●"/>
            </a:pPr>
            <a:r>
              <a:rPr lang="en" sz="1200"/>
              <a:t>Learning rate setting and tuning</a:t>
            </a:r>
            <a:endParaRPr sz="1200"/>
          </a:p>
          <a:p>
            <a:pPr marL="914400" lvl="1" indent="-304800" algn="l" rtl="0">
              <a:spcBef>
                <a:spcPts val="0"/>
              </a:spcBef>
              <a:spcAft>
                <a:spcPts val="0"/>
              </a:spcAft>
              <a:buSzPts val="1200"/>
              <a:buChar char="○"/>
            </a:pPr>
            <a:r>
              <a:rPr lang="en" sz="1200"/>
              <a:t>Decay in learning rate</a:t>
            </a:r>
            <a:endParaRPr sz="1200"/>
          </a:p>
          <a:p>
            <a:pPr marL="914400" lvl="1" indent="-304800" algn="l" rtl="0">
              <a:spcBef>
                <a:spcPts val="0"/>
              </a:spcBef>
              <a:spcAft>
                <a:spcPts val="0"/>
              </a:spcAft>
              <a:buSzPts val="1200"/>
              <a:buChar char="○"/>
            </a:pPr>
            <a:r>
              <a:rPr lang="en" sz="1200"/>
              <a:t>Momentum</a:t>
            </a:r>
            <a:endParaRPr sz="1200"/>
          </a:p>
          <a:p>
            <a:pPr marL="457200" lvl="0" indent="-304800" algn="l" rtl="0">
              <a:spcBef>
                <a:spcPts val="0"/>
              </a:spcBef>
              <a:spcAft>
                <a:spcPts val="0"/>
              </a:spcAft>
              <a:buSzPts val="1200"/>
              <a:buChar char="●"/>
            </a:pPr>
            <a:r>
              <a:rPr lang="en" sz="1200"/>
              <a:t>Introduction to TensorFlow</a:t>
            </a:r>
            <a:endParaRPr sz="1200"/>
          </a:p>
          <a:p>
            <a:pPr marL="457200" lvl="0" indent="-304800" algn="l" rtl="0">
              <a:spcBef>
                <a:spcPts val="0"/>
              </a:spcBef>
              <a:spcAft>
                <a:spcPts val="0"/>
              </a:spcAft>
              <a:buSzPts val="1200"/>
              <a:buChar char="●"/>
            </a:pPr>
            <a:r>
              <a:rPr lang="en" sz="1200"/>
              <a:t>Introduction to Keras</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37"/>
          <p:cNvGrpSpPr/>
          <p:nvPr/>
        </p:nvGrpSpPr>
        <p:grpSpPr>
          <a:xfrm>
            <a:off x="1669463" y="634263"/>
            <a:ext cx="5805075" cy="3265375"/>
            <a:chOff x="1669463" y="710463"/>
            <a:chExt cx="5805075" cy="3265375"/>
          </a:xfrm>
        </p:grpSpPr>
        <p:pic>
          <p:nvPicPr>
            <p:cNvPr id="220" name="Google Shape;220;p37"/>
            <p:cNvPicPr preferRelativeResize="0"/>
            <p:nvPr/>
          </p:nvPicPr>
          <p:blipFill>
            <a:blip r:embed="rId3">
              <a:alphaModFix/>
            </a:blip>
            <a:stretch>
              <a:fillRect/>
            </a:stretch>
          </p:blipFill>
          <p:spPr>
            <a:xfrm>
              <a:off x="1669463" y="710463"/>
              <a:ext cx="5805075" cy="3265375"/>
            </a:xfrm>
            <a:prstGeom prst="rect">
              <a:avLst/>
            </a:prstGeom>
            <a:noFill/>
            <a:ln>
              <a:noFill/>
            </a:ln>
          </p:spPr>
        </p:pic>
        <p:sp>
          <p:nvSpPr>
            <p:cNvPr id="221" name="Google Shape;221;p37"/>
            <p:cNvSpPr txBox="1"/>
            <p:nvPr/>
          </p:nvSpPr>
          <p:spPr>
            <a:xfrm>
              <a:off x="1747650" y="3361300"/>
              <a:ext cx="56487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An open source machine learning library for research and production</a:t>
              </a:r>
              <a:endParaRPr>
                <a:solidFill>
                  <a:srgbClr val="434343"/>
                </a:solidFill>
                <a:latin typeface="Helvetica Neue"/>
                <a:ea typeface="Helvetica Neue"/>
                <a:cs typeface="Helvetica Neue"/>
                <a:sym typeface="Helvetica Neue"/>
              </a:endParaRPr>
            </a:p>
          </p:txBody>
        </p:sp>
      </p:grpSp>
      <p:sp>
        <p:nvSpPr>
          <p:cNvPr id="222" name="Google Shape;222;p3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tensorflow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TensorFlow?</a:t>
            </a:r>
            <a:endParaRPr/>
          </a:p>
        </p:txBody>
      </p:sp>
      <p:pic>
        <p:nvPicPr>
          <p:cNvPr id="228" name="Google Shape;228;p38"/>
          <p:cNvPicPr preferRelativeResize="0"/>
          <p:nvPr/>
        </p:nvPicPr>
        <p:blipFill rotWithShape="1">
          <a:blip r:embed="rId3">
            <a:alphaModFix/>
          </a:blip>
          <a:srcRect t="1097" b="18767"/>
          <a:stretch/>
        </p:blipFill>
        <p:spPr>
          <a:xfrm>
            <a:off x="491726" y="1206400"/>
            <a:ext cx="8160549" cy="2770201"/>
          </a:xfrm>
          <a:prstGeom prst="rect">
            <a:avLst/>
          </a:prstGeom>
          <a:noFill/>
          <a:ln>
            <a:noFill/>
          </a:ln>
        </p:spPr>
      </p:pic>
      <p:sp>
        <p:nvSpPr>
          <p:cNvPr id="229" name="Google Shape;229;p38"/>
          <p:cNvSpPr txBox="1"/>
          <p:nvPr/>
        </p:nvSpPr>
        <p:spPr>
          <a:xfrm>
            <a:off x="491700" y="4065025"/>
            <a:ext cx="81606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latin typeface="Helvetica Neue"/>
                <a:ea typeface="Helvetica Neue"/>
                <a:cs typeface="Helvetica Neue"/>
                <a:sym typeface="Helvetica Neue"/>
              </a:rPr>
              <a:t>TensorFlow is an open-source machine learning library for research and production. TensorFlow offers APIs for beginners and experts to develop for desktop, mobile, web, and cloud.</a:t>
            </a:r>
            <a:endParaRPr sz="1200">
              <a:solidFill>
                <a:srgbClr val="434343"/>
              </a:solidFill>
              <a:latin typeface="Helvetica Neue"/>
              <a:ea typeface="Helvetica Neue"/>
              <a:cs typeface="Helvetica Neue"/>
              <a:sym typeface="Helvetica Neue"/>
            </a:endParaRPr>
          </a:p>
        </p:txBody>
      </p:sp>
      <p:sp>
        <p:nvSpPr>
          <p:cNvPr id="230" name="Google Shape;230;p3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tensorflow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Tensor values</a:t>
            </a:r>
            <a:endParaRPr/>
          </a:p>
        </p:txBody>
      </p:sp>
      <p:sp>
        <p:nvSpPr>
          <p:cNvPr id="236" name="Google Shape;23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34343"/>
                </a:solidFill>
              </a:rPr>
              <a:t>The central unit of data in TensorFlow is the </a:t>
            </a:r>
            <a:r>
              <a:rPr lang="en" sz="1200" b="1">
                <a:solidFill>
                  <a:srgbClr val="434343"/>
                </a:solidFill>
              </a:rPr>
              <a:t>tensor</a:t>
            </a:r>
            <a:r>
              <a:rPr lang="en" sz="1200">
                <a:solidFill>
                  <a:srgbClr val="434343"/>
                </a:solidFill>
              </a:rPr>
              <a:t>. A tensor consists of a set of primitive values shaped into an array of any number of dimensions. A tensor's </a:t>
            </a:r>
            <a:r>
              <a:rPr lang="en" sz="1200" b="1">
                <a:solidFill>
                  <a:srgbClr val="434343"/>
                </a:solidFill>
              </a:rPr>
              <a:t>rank</a:t>
            </a:r>
            <a:r>
              <a:rPr lang="en" sz="1200">
                <a:solidFill>
                  <a:srgbClr val="434343"/>
                </a:solidFill>
              </a:rPr>
              <a:t> is its number of dimensions, while its </a:t>
            </a:r>
            <a:r>
              <a:rPr lang="en" sz="1200" b="1">
                <a:solidFill>
                  <a:srgbClr val="434343"/>
                </a:solidFill>
              </a:rPr>
              <a:t>shape</a:t>
            </a:r>
            <a:r>
              <a:rPr lang="en" sz="1200">
                <a:solidFill>
                  <a:srgbClr val="434343"/>
                </a:solidFill>
              </a:rPr>
              <a:t> is a tuple of integers specifying the array's length along each dimension. Here are some examples of tensor values:</a:t>
            </a:r>
            <a:endParaRPr sz="1200">
              <a:solidFill>
                <a:srgbClr val="434343"/>
              </a:solidFill>
            </a:endParaRPr>
          </a:p>
          <a:p>
            <a:pPr marL="0" lvl="0" indent="0" algn="l" rtl="0">
              <a:spcBef>
                <a:spcPts val="1600"/>
              </a:spcBef>
              <a:spcAft>
                <a:spcPts val="0"/>
              </a:spcAft>
              <a:buNone/>
            </a:pPr>
            <a:endParaRPr sz="1200">
              <a:solidFill>
                <a:srgbClr val="434343"/>
              </a:solidFill>
            </a:endParaRPr>
          </a:p>
          <a:p>
            <a:pPr marL="0" lvl="0" indent="0" algn="l" rtl="0">
              <a:spcBef>
                <a:spcPts val="1600"/>
              </a:spcBef>
              <a:spcAft>
                <a:spcPts val="0"/>
              </a:spcAft>
              <a:buNone/>
            </a:pPr>
            <a:endParaRPr sz="1200">
              <a:solidFill>
                <a:srgbClr val="434343"/>
              </a:solidFill>
            </a:endParaRPr>
          </a:p>
          <a:p>
            <a:pPr marL="0" lvl="0" indent="0" algn="l" rtl="0">
              <a:spcBef>
                <a:spcPts val="1600"/>
              </a:spcBef>
              <a:spcAft>
                <a:spcPts val="0"/>
              </a:spcAft>
              <a:buNone/>
            </a:pPr>
            <a:endParaRPr sz="1200">
              <a:solidFill>
                <a:srgbClr val="434343"/>
              </a:solidFill>
            </a:endParaRPr>
          </a:p>
          <a:p>
            <a:pPr marL="0" lvl="0" indent="0" algn="l" rtl="0">
              <a:spcBef>
                <a:spcPts val="1600"/>
              </a:spcBef>
              <a:spcAft>
                <a:spcPts val="1600"/>
              </a:spcAft>
              <a:buNone/>
            </a:pPr>
            <a:r>
              <a:rPr lang="en" sz="1200">
                <a:solidFill>
                  <a:srgbClr val="202124"/>
                </a:solidFill>
                <a:highlight>
                  <a:srgbClr val="FFFFFF"/>
                </a:highlight>
              </a:rPr>
              <a:t/>
            </a:r>
            <a:br>
              <a:rPr lang="en" sz="1200">
                <a:solidFill>
                  <a:srgbClr val="202124"/>
                </a:solidFill>
                <a:highlight>
                  <a:srgbClr val="FFFFFF"/>
                </a:highlight>
              </a:rPr>
            </a:br>
            <a:r>
              <a:rPr lang="en" sz="1200">
                <a:solidFill>
                  <a:srgbClr val="202124"/>
                </a:solidFill>
                <a:highlight>
                  <a:srgbClr val="FFFFFF"/>
                </a:highlight>
              </a:rPr>
              <a:t>TensorFlow uses numpy arrays to represent tensor </a:t>
            </a:r>
            <a:r>
              <a:rPr lang="en" sz="1200" b="1">
                <a:solidFill>
                  <a:srgbClr val="202124"/>
                </a:solidFill>
                <a:highlight>
                  <a:srgbClr val="FFFFFF"/>
                </a:highlight>
              </a:rPr>
              <a:t>values</a:t>
            </a:r>
            <a:r>
              <a:rPr lang="en" sz="1200">
                <a:solidFill>
                  <a:srgbClr val="202124"/>
                </a:solidFill>
                <a:highlight>
                  <a:srgbClr val="FFFFFF"/>
                </a:highlight>
              </a:rPr>
              <a:t>.</a:t>
            </a:r>
            <a:endParaRPr sz="1200">
              <a:solidFill>
                <a:srgbClr val="434343"/>
              </a:solidFill>
            </a:endParaRPr>
          </a:p>
        </p:txBody>
      </p:sp>
      <p:pic>
        <p:nvPicPr>
          <p:cNvPr id="237" name="Google Shape;237;p39"/>
          <p:cNvPicPr preferRelativeResize="0"/>
          <p:nvPr/>
        </p:nvPicPr>
        <p:blipFill>
          <a:blip r:embed="rId3">
            <a:alphaModFix/>
          </a:blip>
          <a:stretch>
            <a:fillRect/>
          </a:stretch>
        </p:blipFill>
        <p:spPr>
          <a:xfrm>
            <a:off x="398834" y="2107013"/>
            <a:ext cx="6629400" cy="1190625"/>
          </a:xfrm>
          <a:prstGeom prst="rect">
            <a:avLst/>
          </a:prstGeom>
          <a:noFill/>
          <a:ln>
            <a:noFill/>
          </a:ln>
        </p:spPr>
      </p:pic>
      <p:sp>
        <p:nvSpPr>
          <p:cNvPr id="238" name="Google Shape;238;p39"/>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 </a:t>
            </a:r>
            <a:r>
              <a:rPr lang="en" sz="600" i="1" u="sng">
                <a:solidFill>
                  <a:srgbClr val="365F91"/>
                </a:solidFill>
                <a:latin typeface="Helvetica Neue"/>
                <a:ea typeface="Helvetica Neue"/>
                <a:cs typeface="Helvetica Neue"/>
                <a:sym typeface="Helvetica Neue"/>
                <a:hlinkClick r:id="rId4"/>
              </a:rPr>
              <a:t>tensorflow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a:t>
            </a:r>
            <a:endParaRPr/>
          </a:p>
        </p:txBody>
      </p:sp>
      <p:sp>
        <p:nvSpPr>
          <p:cNvPr id="244" name="Google Shape;244;p40"/>
          <p:cNvSpPr txBox="1">
            <a:spLocks noGrp="1"/>
          </p:cNvSpPr>
          <p:nvPr>
            <p:ph type="body" idx="1"/>
          </p:nvPr>
        </p:nvSpPr>
        <p:spPr>
          <a:xfrm>
            <a:off x="311700" y="885384"/>
            <a:ext cx="8520600" cy="39684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100"/>
              <a:buFont typeface="Arial"/>
              <a:buNone/>
            </a:pPr>
            <a:r>
              <a:rPr lang="en" sz="1100">
                <a:solidFill>
                  <a:srgbClr val="202124"/>
                </a:solidFill>
              </a:rPr>
              <a:t>A </a:t>
            </a:r>
            <a:r>
              <a:rPr lang="en" sz="1100" b="1">
                <a:solidFill>
                  <a:srgbClr val="202124"/>
                </a:solidFill>
              </a:rPr>
              <a:t>computational graph</a:t>
            </a:r>
            <a:r>
              <a:rPr lang="en" sz="1100">
                <a:solidFill>
                  <a:srgbClr val="202124"/>
                </a:solidFill>
              </a:rPr>
              <a:t> is a series of TensorFlow operations arranged into a graph. The graph is composed of two types of objects.</a:t>
            </a:r>
            <a:endParaRPr sz="1100">
              <a:solidFill>
                <a:srgbClr val="202124"/>
              </a:solidFill>
            </a:endParaRPr>
          </a:p>
          <a:p>
            <a:pPr marL="457200" lvl="0" indent="-298450" algn="l" rtl="0">
              <a:lnSpc>
                <a:spcPct val="100000"/>
              </a:lnSpc>
              <a:spcBef>
                <a:spcPts val="1200"/>
              </a:spcBef>
              <a:spcAft>
                <a:spcPts val="0"/>
              </a:spcAft>
              <a:buClr>
                <a:srgbClr val="202124"/>
              </a:buClr>
              <a:buSzPts val="1100"/>
              <a:buFont typeface="Roboto"/>
              <a:buChar char="●"/>
            </a:pPr>
            <a:r>
              <a:rPr lang="en" sz="1100" u="sng">
                <a:solidFill>
                  <a:srgbClr val="1A73E8"/>
                </a:solidFill>
                <a:highlight>
                  <a:srgbClr val="F1F3F4"/>
                </a:highlight>
                <a:hlinkClick r:id="rId3"/>
              </a:rPr>
              <a:t>tf.Operation</a:t>
            </a:r>
            <a:r>
              <a:rPr lang="en" sz="1100">
                <a:solidFill>
                  <a:srgbClr val="202124"/>
                </a:solidFill>
              </a:rPr>
              <a:t> (or "ops"): The nodes of the graph. Operations describe calculations that consume and produce tensors.</a:t>
            </a:r>
            <a:endParaRPr sz="1100">
              <a:solidFill>
                <a:srgbClr val="202124"/>
              </a:solidFill>
            </a:endParaRPr>
          </a:p>
          <a:p>
            <a:pPr marL="457200" lvl="0" indent="-298450" algn="l" rtl="0">
              <a:lnSpc>
                <a:spcPct val="100000"/>
              </a:lnSpc>
              <a:spcBef>
                <a:spcPts val="0"/>
              </a:spcBef>
              <a:spcAft>
                <a:spcPts val="0"/>
              </a:spcAft>
              <a:buClr>
                <a:srgbClr val="202124"/>
              </a:buClr>
              <a:buSzPts val="1100"/>
              <a:buFont typeface="Roboto"/>
              <a:buChar char="●"/>
            </a:pPr>
            <a:r>
              <a:rPr lang="en" sz="1100" u="sng">
                <a:solidFill>
                  <a:srgbClr val="1A73E8"/>
                </a:solidFill>
                <a:highlight>
                  <a:srgbClr val="F1F3F4"/>
                </a:highlight>
                <a:hlinkClick r:id="rId4"/>
              </a:rPr>
              <a:t>tf.Tensor</a:t>
            </a:r>
            <a:r>
              <a:rPr lang="en" sz="1100">
                <a:solidFill>
                  <a:srgbClr val="202124"/>
                </a:solidFill>
              </a:rPr>
              <a:t>: The edges in the graph. These represent the values that will flow through the graph. Most TensorFlow functions return </a:t>
            </a:r>
            <a:r>
              <a:rPr lang="en" sz="1100">
                <a:solidFill>
                  <a:srgbClr val="37474F"/>
                </a:solidFill>
                <a:highlight>
                  <a:srgbClr val="F1F3F4"/>
                </a:highlight>
              </a:rPr>
              <a:t>tf.Tensors</a:t>
            </a:r>
            <a:r>
              <a:rPr lang="en" sz="1100">
                <a:solidFill>
                  <a:srgbClr val="202124"/>
                </a:solidFill>
              </a:rPr>
              <a:t>.</a:t>
            </a:r>
            <a:endParaRPr sz="1100">
              <a:solidFill>
                <a:srgbClr val="202124"/>
              </a:solidFill>
            </a:endParaRPr>
          </a:p>
          <a:p>
            <a:pPr marL="0" lvl="0" indent="0" algn="l" rtl="0">
              <a:lnSpc>
                <a:spcPct val="100000"/>
              </a:lnSpc>
              <a:spcBef>
                <a:spcPts val="0"/>
              </a:spcBef>
              <a:spcAft>
                <a:spcPts val="0"/>
              </a:spcAft>
              <a:buNone/>
            </a:pPr>
            <a:endParaRPr sz="1100">
              <a:solidFill>
                <a:srgbClr val="202124"/>
              </a:solidFill>
            </a:endParaRPr>
          </a:p>
          <a:p>
            <a:pPr marL="0" lvl="0" indent="0" algn="l" rtl="0">
              <a:lnSpc>
                <a:spcPct val="100000"/>
              </a:lnSpc>
              <a:spcBef>
                <a:spcPts val="0"/>
              </a:spcBef>
              <a:spcAft>
                <a:spcPts val="0"/>
              </a:spcAft>
              <a:buNone/>
            </a:pPr>
            <a:r>
              <a:rPr lang="en" sz="1100">
                <a:solidFill>
                  <a:srgbClr val="202124"/>
                </a:solidFill>
              </a:rPr>
              <a:t>Let's build a simple computational graph. The most basic operation is a constant. The Python function that builds the operation takes a tensor value as input. The resulting operation takes no inputs. When run, it outputs the value that was passed to the constructor. We can create two floating point constants </a:t>
            </a:r>
            <a:r>
              <a:rPr lang="en" sz="1100">
                <a:solidFill>
                  <a:srgbClr val="37474F"/>
                </a:solidFill>
                <a:highlight>
                  <a:srgbClr val="F1F3F4"/>
                </a:highlight>
              </a:rPr>
              <a:t>a</a:t>
            </a:r>
            <a:r>
              <a:rPr lang="en" sz="1100">
                <a:solidFill>
                  <a:srgbClr val="202124"/>
                </a:solidFill>
              </a:rPr>
              <a:t> and </a:t>
            </a:r>
            <a:r>
              <a:rPr lang="en" sz="1100">
                <a:solidFill>
                  <a:srgbClr val="37474F"/>
                </a:solidFill>
                <a:highlight>
                  <a:srgbClr val="F1F3F4"/>
                </a:highlight>
              </a:rPr>
              <a:t>b</a:t>
            </a:r>
            <a:r>
              <a:rPr lang="en" sz="1100">
                <a:solidFill>
                  <a:srgbClr val="202124"/>
                </a:solidFill>
              </a:rPr>
              <a:t> as follows:</a:t>
            </a:r>
            <a:endParaRPr sz="1100">
              <a:solidFill>
                <a:srgbClr val="202124"/>
              </a:solidFill>
            </a:endParaRPr>
          </a:p>
          <a:p>
            <a:pPr marL="0" lvl="0" indent="0" algn="l" rtl="0">
              <a:lnSpc>
                <a:spcPct val="100000"/>
              </a:lnSpc>
              <a:spcBef>
                <a:spcPts val="0"/>
              </a:spcBef>
              <a:spcAft>
                <a:spcPts val="0"/>
              </a:spcAft>
              <a:buClr>
                <a:schemeClr val="dk1"/>
              </a:buClr>
              <a:buSzPts val="1100"/>
              <a:buFont typeface="Arial"/>
              <a:buNone/>
            </a:pPr>
            <a:endParaRPr sz="1100">
              <a:solidFill>
                <a:srgbClr val="202124"/>
              </a:solidFill>
            </a:endParaRPr>
          </a:p>
          <a:p>
            <a:pPr marL="0" lvl="0" indent="0" algn="l" rtl="0">
              <a:lnSpc>
                <a:spcPct val="100000"/>
              </a:lnSpc>
              <a:spcBef>
                <a:spcPts val="0"/>
              </a:spcBef>
              <a:spcAft>
                <a:spcPts val="0"/>
              </a:spcAft>
              <a:buNone/>
            </a:pPr>
            <a:r>
              <a:rPr lang="en" sz="1000">
                <a:solidFill>
                  <a:srgbClr val="37474F"/>
                </a:solidFill>
                <a:highlight>
                  <a:srgbClr val="F1F3F4"/>
                </a:highlight>
                <a:latin typeface="Source Code Pro"/>
                <a:ea typeface="Source Code Pro"/>
                <a:cs typeface="Source Code Pro"/>
                <a:sym typeface="Source Code Pro"/>
              </a:rPr>
              <a:t>a = tf.constant(</a:t>
            </a:r>
            <a:r>
              <a:rPr lang="en" sz="1000">
                <a:solidFill>
                  <a:srgbClr val="C53929"/>
                </a:solidFill>
                <a:highlight>
                  <a:srgbClr val="F1F3F4"/>
                </a:highlight>
                <a:latin typeface="Source Code Pro"/>
                <a:ea typeface="Source Code Pro"/>
                <a:cs typeface="Source Code Pro"/>
                <a:sym typeface="Source Code Pro"/>
              </a:rPr>
              <a:t>3.0</a:t>
            </a:r>
            <a:r>
              <a:rPr lang="en" sz="1000">
                <a:solidFill>
                  <a:srgbClr val="37474F"/>
                </a:solidFill>
                <a:highlight>
                  <a:srgbClr val="F1F3F4"/>
                </a:highlight>
                <a:latin typeface="Source Code Pro"/>
                <a:ea typeface="Source Code Pro"/>
                <a:cs typeface="Source Code Pro"/>
                <a:sym typeface="Source Code Pro"/>
              </a:rPr>
              <a:t>, dtype=tf.float32)</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000">
                <a:solidFill>
                  <a:srgbClr val="37474F"/>
                </a:solidFill>
                <a:highlight>
                  <a:srgbClr val="F1F3F4"/>
                </a:highlight>
                <a:latin typeface="Source Code Pro"/>
                <a:ea typeface="Source Code Pro"/>
                <a:cs typeface="Source Code Pro"/>
                <a:sym typeface="Source Code Pro"/>
              </a:rPr>
              <a:t>b = tf.constant(</a:t>
            </a:r>
            <a:r>
              <a:rPr lang="en" sz="1000">
                <a:solidFill>
                  <a:srgbClr val="C53929"/>
                </a:solidFill>
                <a:highlight>
                  <a:srgbClr val="F1F3F4"/>
                </a:highlight>
                <a:latin typeface="Source Code Pro"/>
                <a:ea typeface="Source Code Pro"/>
                <a:cs typeface="Source Code Pro"/>
                <a:sym typeface="Source Code Pro"/>
              </a:rPr>
              <a:t>4.0</a:t>
            </a:r>
            <a:r>
              <a:rPr lang="en" sz="1000">
                <a:solidFill>
                  <a:srgbClr val="37474F"/>
                </a:solidFill>
                <a:highlight>
                  <a:srgbClr val="F1F3F4"/>
                </a:highlight>
                <a:latin typeface="Source Code Pro"/>
                <a:ea typeface="Source Code Pro"/>
                <a:cs typeface="Source Code Pro"/>
                <a:sym typeface="Source Code Pro"/>
              </a:rPr>
              <a:t>) </a:t>
            </a:r>
            <a:r>
              <a:rPr lang="en" sz="1000">
                <a:solidFill>
                  <a:srgbClr val="D81B60"/>
                </a:solidFill>
                <a:highlight>
                  <a:srgbClr val="F1F3F4"/>
                </a:highlight>
                <a:latin typeface="Source Code Pro"/>
                <a:ea typeface="Source Code Pro"/>
                <a:cs typeface="Source Code Pro"/>
                <a:sym typeface="Source Code Pro"/>
              </a:rPr>
              <a:t># also tf.float32 implicitly</a:t>
            </a:r>
            <a:endParaRPr sz="1000">
              <a:solidFill>
                <a:srgbClr val="D81B60"/>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000">
                <a:solidFill>
                  <a:srgbClr val="37474F"/>
                </a:solidFill>
                <a:highlight>
                  <a:srgbClr val="F1F3F4"/>
                </a:highlight>
                <a:latin typeface="Source Code Pro"/>
                <a:ea typeface="Source Code Pro"/>
                <a:cs typeface="Source Code Pro"/>
                <a:sym typeface="Source Code Pro"/>
              </a:rPr>
              <a:t>total = a + b</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(a)</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(b)</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(total)</a:t>
            </a:r>
            <a:endParaRPr sz="1000">
              <a:solidFill>
                <a:srgbClr val="37474F"/>
              </a:solidFill>
              <a:highlight>
                <a:srgbClr val="F1F3F4"/>
              </a:highlight>
              <a:latin typeface="Source Code Pro"/>
              <a:ea typeface="Source Code Pro"/>
              <a:cs typeface="Source Code Pro"/>
              <a:sym typeface="Source Code Pro"/>
            </a:endParaRPr>
          </a:p>
          <a:p>
            <a:pPr marL="0" lvl="0" indent="0" algn="l" rtl="0">
              <a:spcBef>
                <a:spcPts val="1200"/>
              </a:spcBef>
              <a:spcAft>
                <a:spcPts val="0"/>
              </a:spcAft>
              <a:buClr>
                <a:schemeClr val="dk1"/>
              </a:buClr>
              <a:buSzPts val="1100"/>
              <a:buFont typeface="Arial"/>
              <a:buNone/>
            </a:pPr>
            <a:r>
              <a:rPr lang="en" sz="1200">
                <a:solidFill>
                  <a:srgbClr val="202124"/>
                </a:solidFill>
              </a:rPr>
              <a:t>The print statements produce:</a:t>
            </a:r>
            <a:endParaRPr sz="1200">
              <a:solidFill>
                <a:srgbClr val="202124"/>
              </a:solidFill>
            </a:endParaRPr>
          </a:p>
          <a:p>
            <a:pPr marL="0" lvl="0" indent="0" algn="l" rtl="0">
              <a:lnSpc>
                <a:spcPct val="100000"/>
              </a:lnSpc>
              <a:spcBef>
                <a:spcPts val="1200"/>
              </a:spcBef>
              <a:spcAft>
                <a:spcPts val="0"/>
              </a:spcAft>
              <a:buClr>
                <a:schemeClr val="dk1"/>
              </a:buClr>
              <a:buSzPts val="1100"/>
              <a:buFont typeface="Arial"/>
              <a:buNone/>
            </a:pPr>
            <a:r>
              <a:rPr lang="en" sz="1000">
                <a:solidFill>
                  <a:srgbClr val="9C27B0"/>
                </a:solidFill>
                <a:highlight>
                  <a:srgbClr val="F1F3F4"/>
                </a:highlight>
                <a:latin typeface="Source Code Pro"/>
                <a:ea typeface="Source Code Pro"/>
                <a:cs typeface="Source Code Pro"/>
                <a:sym typeface="Source Code Pro"/>
              </a:rPr>
              <a:t>Tensor</a:t>
            </a:r>
            <a:r>
              <a:rPr lang="en" sz="1000">
                <a:solidFill>
                  <a:srgbClr val="37474F"/>
                </a:solidFill>
                <a:highlight>
                  <a:srgbClr val="F1F3F4"/>
                </a:highlight>
                <a:latin typeface="Source Code Pro"/>
                <a:ea typeface="Source Code Pro"/>
                <a:cs typeface="Source Code Pro"/>
                <a:sym typeface="Source Code Pro"/>
              </a:rPr>
              <a:t>(</a:t>
            </a:r>
            <a:r>
              <a:rPr lang="en" sz="1000">
                <a:solidFill>
                  <a:srgbClr val="0D904F"/>
                </a:solidFill>
                <a:highlight>
                  <a:srgbClr val="F1F3F4"/>
                </a:highlight>
                <a:latin typeface="Source Code Pro"/>
                <a:ea typeface="Source Code Pro"/>
                <a:cs typeface="Source Code Pro"/>
                <a:sym typeface="Source Code Pro"/>
              </a:rPr>
              <a:t>"Const:0"</a:t>
            </a:r>
            <a:r>
              <a:rPr lang="en" sz="1000">
                <a:solidFill>
                  <a:srgbClr val="37474F"/>
                </a:solidFill>
                <a:highlight>
                  <a:srgbClr val="F1F3F4"/>
                </a:highlight>
                <a:latin typeface="Source Code Pro"/>
                <a:ea typeface="Source Code Pro"/>
                <a:cs typeface="Source Code Pro"/>
                <a:sym typeface="Source Code Pro"/>
              </a:rPr>
              <a:t>, shape=(), dtype=float32)</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000">
                <a:solidFill>
                  <a:srgbClr val="9C27B0"/>
                </a:solidFill>
                <a:highlight>
                  <a:srgbClr val="F1F3F4"/>
                </a:highlight>
                <a:latin typeface="Source Code Pro"/>
                <a:ea typeface="Source Code Pro"/>
                <a:cs typeface="Source Code Pro"/>
                <a:sym typeface="Source Code Pro"/>
              </a:rPr>
              <a:t>Tensor</a:t>
            </a:r>
            <a:r>
              <a:rPr lang="en" sz="1000">
                <a:solidFill>
                  <a:srgbClr val="37474F"/>
                </a:solidFill>
                <a:highlight>
                  <a:srgbClr val="F1F3F4"/>
                </a:highlight>
                <a:latin typeface="Source Code Pro"/>
                <a:ea typeface="Source Code Pro"/>
                <a:cs typeface="Source Code Pro"/>
                <a:sym typeface="Source Code Pro"/>
              </a:rPr>
              <a:t>(</a:t>
            </a:r>
            <a:r>
              <a:rPr lang="en" sz="1000">
                <a:solidFill>
                  <a:srgbClr val="0D904F"/>
                </a:solidFill>
                <a:highlight>
                  <a:srgbClr val="F1F3F4"/>
                </a:highlight>
                <a:latin typeface="Source Code Pro"/>
                <a:ea typeface="Source Code Pro"/>
                <a:cs typeface="Source Code Pro"/>
                <a:sym typeface="Source Code Pro"/>
              </a:rPr>
              <a:t>"Const_1:0"</a:t>
            </a:r>
            <a:r>
              <a:rPr lang="en" sz="1000">
                <a:solidFill>
                  <a:srgbClr val="37474F"/>
                </a:solidFill>
                <a:highlight>
                  <a:srgbClr val="F1F3F4"/>
                </a:highlight>
                <a:latin typeface="Source Code Pro"/>
                <a:ea typeface="Source Code Pro"/>
                <a:cs typeface="Source Code Pro"/>
                <a:sym typeface="Source Code Pro"/>
              </a:rPr>
              <a:t>, shape=(), dtype=float32)</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000">
                <a:solidFill>
                  <a:srgbClr val="9C27B0"/>
                </a:solidFill>
                <a:highlight>
                  <a:srgbClr val="F1F3F4"/>
                </a:highlight>
                <a:latin typeface="Source Code Pro"/>
                <a:ea typeface="Source Code Pro"/>
                <a:cs typeface="Source Code Pro"/>
                <a:sym typeface="Source Code Pro"/>
              </a:rPr>
              <a:t>Tensor</a:t>
            </a:r>
            <a:r>
              <a:rPr lang="en" sz="1000">
                <a:solidFill>
                  <a:srgbClr val="37474F"/>
                </a:solidFill>
                <a:highlight>
                  <a:srgbClr val="F1F3F4"/>
                </a:highlight>
                <a:latin typeface="Source Code Pro"/>
                <a:ea typeface="Source Code Pro"/>
                <a:cs typeface="Source Code Pro"/>
                <a:sym typeface="Source Code Pro"/>
              </a:rPr>
              <a:t>(</a:t>
            </a:r>
            <a:r>
              <a:rPr lang="en" sz="1000">
                <a:solidFill>
                  <a:srgbClr val="0D904F"/>
                </a:solidFill>
                <a:highlight>
                  <a:srgbClr val="F1F3F4"/>
                </a:highlight>
                <a:latin typeface="Source Code Pro"/>
                <a:ea typeface="Source Code Pro"/>
                <a:cs typeface="Source Code Pro"/>
                <a:sym typeface="Source Code Pro"/>
              </a:rPr>
              <a:t>"add:0"</a:t>
            </a:r>
            <a:r>
              <a:rPr lang="en" sz="1000">
                <a:solidFill>
                  <a:srgbClr val="37474F"/>
                </a:solidFill>
                <a:highlight>
                  <a:srgbClr val="F1F3F4"/>
                </a:highlight>
                <a:latin typeface="Source Code Pro"/>
                <a:ea typeface="Source Code Pro"/>
                <a:cs typeface="Source Code Pro"/>
                <a:sym typeface="Source Code Pro"/>
              </a:rPr>
              <a:t>, shape=(), dtype=float32)</a:t>
            </a:r>
            <a:endParaRPr sz="1000">
              <a:solidFill>
                <a:srgbClr val="202124"/>
              </a:solidFill>
              <a:latin typeface="Source Code Pro"/>
              <a:ea typeface="Source Code Pro"/>
              <a:cs typeface="Source Code Pro"/>
              <a:sym typeface="Source Code Pro"/>
            </a:endParaRPr>
          </a:p>
          <a:p>
            <a:pPr marL="0" lvl="0" indent="0" algn="l" rtl="0">
              <a:spcBef>
                <a:spcPts val="0"/>
              </a:spcBef>
              <a:spcAft>
                <a:spcPts val="1600"/>
              </a:spcAft>
              <a:buNone/>
            </a:pPr>
            <a:endParaRPr/>
          </a:p>
        </p:txBody>
      </p:sp>
      <p:sp>
        <p:nvSpPr>
          <p:cNvPr id="245" name="Google Shape;245;p40"/>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 </a:t>
            </a:r>
            <a:r>
              <a:rPr lang="en" sz="600" i="1" u="sng">
                <a:solidFill>
                  <a:srgbClr val="365F91"/>
                </a:solidFill>
                <a:latin typeface="Helvetica Neue"/>
                <a:ea typeface="Helvetica Neue"/>
                <a:cs typeface="Helvetica Neue"/>
                <a:sym typeface="Helvetica Neue"/>
                <a:hlinkClick r:id="rId5"/>
              </a:rPr>
              <a:t>tensorflow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TensorBoard</a:t>
            </a:r>
            <a:endParaRPr/>
          </a:p>
        </p:txBody>
      </p:sp>
      <p:sp>
        <p:nvSpPr>
          <p:cNvPr id="251" name="Google Shape;251;p41"/>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a:solidFill>
                  <a:srgbClr val="202124"/>
                </a:solidFill>
              </a:rPr>
              <a:t>TensorFlow provides a utility called TensorBoard. One of TensorBoard's many capabilities is visualizing a computation graph. You can easily do this with a few simple commands.</a:t>
            </a:r>
            <a:endParaRPr sz="1100">
              <a:solidFill>
                <a:srgbClr val="202124"/>
              </a:solidFill>
            </a:endParaRPr>
          </a:p>
          <a:p>
            <a:pPr marL="0" lvl="0" indent="0" algn="l" rtl="0">
              <a:spcBef>
                <a:spcPts val="1200"/>
              </a:spcBef>
              <a:spcAft>
                <a:spcPts val="0"/>
              </a:spcAft>
              <a:buClr>
                <a:schemeClr val="dk1"/>
              </a:buClr>
              <a:buSzPts val="1100"/>
              <a:buFont typeface="Arial"/>
              <a:buNone/>
            </a:pPr>
            <a:r>
              <a:rPr lang="en" sz="1100">
                <a:solidFill>
                  <a:srgbClr val="202124"/>
                </a:solidFill>
              </a:rPr>
              <a:t>First you save the computation graph to a TensorBoard summary file as follows:</a:t>
            </a:r>
            <a:endParaRPr sz="1100">
              <a:solidFill>
                <a:srgbClr val="202124"/>
              </a:solidFill>
            </a:endParaRPr>
          </a:p>
          <a:p>
            <a:pPr marL="0" lvl="0" indent="0" algn="l" rtl="0">
              <a:lnSpc>
                <a:spcPct val="100000"/>
              </a:lnSpc>
              <a:spcBef>
                <a:spcPts val="120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writer = tf.summary.</a:t>
            </a:r>
            <a:r>
              <a:rPr lang="en" sz="1000">
                <a:solidFill>
                  <a:srgbClr val="9C27B0"/>
                </a:solidFill>
                <a:highlight>
                  <a:srgbClr val="F1F3F4"/>
                </a:highlight>
                <a:latin typeface="Source Code Pro"/>
                <a:ea typeface="Source Code Pro"/>
                <a:cs typeface="Source Code Pro"/>
                <a:sym typeface="Source Code Pro"/>
              </a:rPr>
              <a:t>FileWriter</a:t>
            </a:r>
            <a:r>
              <a:rPr lang="en" sz="1000">
                <a:solidFill>
                  <a:srgbClr val="37474F"/>
                </a:solidFill>
                <a:highlight>
                  <a:srgbClr val="F1F3F4"/>
                </a:highlight>
                <a:latin typeface="Source Code Pro"/>
                <a:ea typeface="Source Code Pro"/>
                <a:cs typeface="Source Code Pro"/>
                <a:sym typeface="Source Code Pro"/>
              </a:rPr>
              <a:t>(</a:t>
            </a:r>
            <a:r>
              <a:rPr lang="en" sz="1000">
                <a:solidFill>
                  <a:srgbClr val="0D904F"/>
                </a:solidFill>
                <a:highlight>
                  <a:srgbClr val="F1F3F4"/>
                </a:highlight>
                <a:latin typeface="Source Code Pro"/>
                <a:ea typeface="Source Code Pro"/>
                <a:cs typeface="Source Code Pro"/>
                <a:sym typeface="Source Code Pro"/>
              </a:rPr>
              <a:t>'.'</a:t>
            </a:r>
            <a:r>
              <a:rPr lang="en" sz="1000">
                <a:solidFill>
                  <a:srgbClr val="37474F"/>
                </a:solidFill>
                <a:highlight>
                  <a:srgbClr val="F1F3F4"/>
                </a:highlight>
                <a:latin typeface="Source Code Pro"/>
                <a:ea typeface="Source Code Pro"/>
                <a:cs typeface="Source Code Pro"/>
                <a:sym typeface="Source Code Pro"/>
              </a:rPr>
              <a:t>)</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writer.add_graph(tf.get_default_graph())</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writer.flush()</a:t>
            </a:r>
            <a:endParaRPr sz="1000">
              <a:solidFill>
                <a:srgbClr val="37474F"/>
              </a:solidFill>
              <a:highlight>
                <a:srgbClr val="F1F3F4"/>
              </a:highlight>
              <a:latin typeface="Source Code Pro"/>
              <a:ea typeface="Source Code Pro"/>
              <a:cs typeface="Source Code Pro"/>
              <a:sym typeface="Source Code Pro"/>
            </a:endParaRPr>
          </a:p>
          <a:p>
            <a:pPr marL="0" lvl="0" indent="0" algn="l" rtl="0">
              <a:spcBef>
                <a:spcPts val="1200"/>
              </a:spcBef>
              <a:spcAft>
                <a:spcPts val="0"/>
              </a:spcAft>
              <a:buClr>
                <a:schemeClr val="dk1"/>
              </a:buClr>
              <a:buSzPts val="1100"/>
              <a:buFont typeface="Arial"/>
              <a:buNone/>
            </a:pPr>
            <a:r>
              <a:rPr lang="en" sz="1100">
                <a:solidFill>
                  <a:srgbClr val="202124"/>
                </a:solidFill>
              </a:rPr>
              <a:t>This will produce an </a:t>
            </a:r>
            <a:r>
              <a:rPr lang="en" sz="1100">
                <a:solidFill>
                  <a:srgbClr val="37474F"/>
                </a:solidFill>
                <a:highlight>
                  <a:srgbClr val="F1F3F4"/>
                </a:highlight>
              </a:rPr>
              <a:t>event</a:t>
            </a:r>
            <a:r>
              <a:rPr lang="en" sz="1100">
                <a:solidFill>
                  <a:srgbClr val="202124"/>
                </a:solidFill>
              </a:rPr>
              <a:t> file in the current directory with a name in the following format:</a:t>
            </a:r>
            <a:endParaRPr sz="1100">
              <a:solidFill>
                <a:srgbClr val="202124"/>
              </a:solidFill>
            </a:endParaRPr>
          </a:p>
          <a:p>
            <a:pPr marL="0" lvl="0" indent="0" algn="l" rtl="0">
              <a:lnSpc>
                <a:spcPct val="100000"/>
              </a:lnSpc>
              <a:spcBef>
                <a:spcPts val="120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events.</a:t>
            </a:r>
            <a:r>
              <a:rPr lang="en" sz="1000">
                <a:solidFill>
                  <a:srgbClr val="3B78E7"/>
                </a:solidFill>
                <a:highlight>
                  <a:srgbClr val="F1F3F4"/>
                </a:highlight>
                <a:latin typeface="Source Code Pro"/>
                <a:ea typeface="Source Code Pro"/>
                <a:cs typeface="Source Code Pro"/>
                <a:sym typeface="Source Code Pro"/>
              </a:rPr>
              <a:t>out</a:t>
            </a:r>
            <a:r>
              <a:rPr lang="en" sz="1000">
                <a:solidFill>
                  <a:srgbClr val="37474F"/>
                </a:solidFill>
                <a:highlight>
                  <a:srgbClr val="F1F3F4"/>
                </a:highlight>
                <a:latin typeface="Source Code Pro"/>
                <a:ea typeface="Source Code Pro"/>
                <a:cs typeface="Source Code Pro"/>
                <a:sym typeface="Source Code Pro"/>
              </a:rPr>
              <a:t>.tfevents.{timestamp}.{hostname}</a:t>
            </a:r>
            <a:endParaRPr sz="1000">
              <a:solidFill>
                <a:srgbClr val="37474F"/>
              </a:solidFill>
              <a:highlight>
                <a:srgbClr val="F1F3F4"/>
              </a:highlight>
              <a:latin typeface="Source Code Pro"/>
              <a:ea typeface="Source Code Pro"/>
              <a:cs typeface="Source Code Pro"/>
              <a:sym typeface="Source Code Pro"/>
            </a:endParaRPr>
          </a:p>
          <a:p>
            <a:pPr marL="0" lvl="0" indent="0" algn="l" rtl="0">
              <a:spcBef>
                <a:spcPts val="1200"/>
              </a:spcBef>
              <a:spcAft>
                <a:spcPts val="0"/>
              </a:spcAft>
              <a:buClr>
                <a:schemeClr val="dk1"/>
              </a:buClr>
              <a:buSzPts val="1100"/>
              <a:buFont typeface="Arial"/>
              <a:buNone/>
            </a:pPr>
            <a:r>
              <a:rPr lang="en" sz="1100">
                <a:solidFill>
                  <a:srgbClr val="202124"/>
                </a:solidFill>
              </a:rPr>
              <a:t>Now, in a new terminal, launch TensorBoard with the following shell command:</a:t>
            </a:r>
            <a:endParaRPr sz="1100">
              <a:solidFill>
                <a:srgbClr val="202124"/>
              </a:solidFill>
            </a:endParaRPr>
          </a:p>
          <a:p>
            <a:pPr marL="0" lvl="0" indent="0" algn="l" rtl="0">
              <a:lnSpc>
                <a:spcPct val="100000"/>
              </a:lnSpc>
              <a:spcBef>
                <a:spcPts val="1200"/>
              </a:spcBef>
              <a:spcAft>
                <a:spcPts val="0"/>
              </a:spcAft>
              <a:buClr>
                <a:schemeClr val="dk1"/>
              </a:buClr>
              <a:buSzPts val="1100"/>
              <a:buFont typeface="Arial"/>
              <a:buNone/>
            </a:pPr>
            <a:r>
              <a:rPr lang="en" sz="1050">
                <a:solidFill>
                  <a:srgbClr val="37474F"/>
                </a:solidFill>
                <a:highlight>
                  <a:srgbClr val="F1F3F4"/>
                </a:highlight>
              </a:rPr>
              <a:t>tensorboard --logdir .</a:t>
            </a:r>
            <a:endParaRPr sz="1050">
              <a:solidFill>
                <a:srgbClr val="37474F"/>
              </a:solidFill>
              <a:highlight>
                <a:srgbClr val="F1F3F4"/>
              </a:highlight>
            </a:endParaRPr>
          </a:p>
          <a:p>
            <a:pPr marL="0" lvl="0" indent="0" algn="l" rtl="0">
              <a:spcBef>
                <a:spcPts val="1200"/>
              </a:spcBef>
              <a:spcAft>
                <a:spcPts val="0"/>
              </a:spcAft>
              <a:buClr>
                <a:schemeClr val="dk1"/>
              </a:buClr>
              <a:buSzPts val="1100"/>
              <a:buFont typeface="Arial"/>
              <a:buNone/>
            </a:pPr>
            <a:r>
              <a:rPr lang="en" sz="1100">
                <a:solidFill>
                  <a:srgbClr val="202124"/>
                </a:solidFill>
              </a:rPr>
              <a:t>Then open TensorBoard's </a:t>
            </a:r>
            <a:r>
              <a:rPr lang="en" sz="1100" u="sng">
                <a:solidFill>
                  <a:srgbClr val="1A73E8"/>
                </a:solidFill>
                <a:hlinkClick r:id="rId3"/>
              </a:rPr>
              <a:t>graphs page</a:t>
            </a:r>
            <a:r>
              <a:rPr lang="en" sz="1100">
                <a:solidFill>
                  <a:srgbClr val="202124"/>
                </a:solidFill>
              </a:rPr>
              <a:t> in your browser, and you should see a graph similar to the following:</a:t>
            </a:r>
            <a:endParaRPr sz="1100">
              <a:solidFill>
                <a:srgbClr val="202124"/>
              </a:solidFill>
            </a:endParaRPr>
          </a:p>
          <a:p>
            <a:pPr marL="0" lvl="0" indent="0" algn="l" rtl="0">
              <a:spcBef>
                <a:spcPts val="1200"/>
              </a:spcBef>
              <a:spcAft>
                <a:spcPts val="1600"/>
              </a:spcAft>
              <a:buNone/>
            </a:pPr>
            <a:endParaRPr/>
          </a:p>
        </p:txBody>
      </p:sp>
      <p:pic>
        <p:nvPicPr>
          <p:cNvPr id="252" name="Google Shape;252;p41"/>
          <p:cNvPicPr preferRelativeResize="0"/>
          <p:nvPr/>
        </p:nvPicPr>
        <p:blipFill>
          <a:blip r:embed="rId4">
            <a:alphaModFix/>
          </a:blip>
          <a:stretch>
            <a:fillRect/>
          </a:stretch>
        </p:blipFill>
        <p:spPr>
          <a:xfrm>
            <a:off x="432583" y="4120800"/>
            <a:ext cx="1493449" cy="721750"/>
          </a:xfrm>
          <a:prstGeom prst="rect">
            <a:avLst/>
          </a:prstGeom>
          <a:noFill/>
          <a:ln>
            <a:noFill/>
          </a:ln>
        </p:spPr>
      </p:pic>
      <p:sp>
        <p:nvSpPr>
          <p:cNvPr id="253" name="Google Shape;253;p41"/>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and image source: </a:t>
            </a:r>
            <a:r>
              <a:rPr lang="en" sz="600" i="1" u="sng">
                <a:solidFill>
                  <a:srgbClr val="365F91"/>
                </a:solidFill>
                <a:latin typeface="Helvetica Neue"/>
                <a:ea typeface="Helvetica Neue"/>
                <a:cs typeface="Helvetica Neue"/>
                <a:sym typeface="Helvetica Neue"/>
                <a:hlinkClick r:id="rId5"/>
              </a:rPr>
              <a:t>tensorflow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a:t>
            </a:r>
            <a:endParaRPr/>
          </a:p>
        </p:txBody>
      </p:sp>
      <p:sp>
        <p:nvSpPr>
          <p:cNvPr id="259" name="Google Shape;259;p42"/>
          <p:cNvSpPr txBox="1">
            <a:spLocks noGrp="1"/>
          </p:cNvSpPr>
          <p:nvPr>
            <p:ph type="body" idx="1"/>
          </p:nvPr>
        </p:nvSpPr>
        <p:spPr>
          <a:xfrm>
            <a:off x="311700" y="1000075"/>
            <a:ext cx="8520600" cy="379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202124"/>
                </a:solidFill>
              </a:rPr>
              <a:t>To evaluate tensors, instantiate a </a:t>
            </a:r>
            <a:r>
              <a:rPr lang="en" sz="1100" u="sng">
                <a:solidFill>
                  <a:srgbClr val="1A73E8"/>
                </a:solidFill>
                <a:highlight>
                  <a:srgbClr val="F1F3F4"/>
                </a:highlight>
                <a:hlinkClick r:id="rId3"/>
              </a:rPr>
              <a:t>tf.Session</a:t>
            </a:r>
            <a:r>
              <a:rPr lang="en" sz="1100">
                <a:solidFill>
                  <a:srgbClr val="202124"/>
                </a:solidFill>
              </a:rPr>
              <a:t> object, informally known as a </a:t>
            </a:r>
            <a:r>
              <a:rPr lang="en" sz="1100" b="1">
                <a:solidFill>
                  <a:srgbClr val="202124"/>
                </a:solidFill>
              </a:rPr>
              <a:t>session</a:t>
            </a:r>
            <a:r>
              <a:rPr lang="en" sz="1100">
                <a:solidFill>
                  <a:srgbClr val="202124"/>
                </a:solidFill>
              </a:rPr>
              <a:t>. A session encapsulates the state of the TensorFlow runtime, and runs TensorFlow operations. If a </a:t>
            </a:r>
            <a:r>
              <a:rPr lang="en" sz="1100" u="sng">
                <a:solidFill>
                  <a:srgbClr val="1A73E8"/>
                </a:solidFill>
                <a:highlight>
                  <a:srgbClr val="F1F3F4"/>
                </a:highlight>
                <a:hlinkClick r:id="rId4"/>
              </a:rPr>
              <a:t>tf.Graph</a:t>
            </a:r>
            <a:r>
              <a:rPr lang="en" sz="1100">
                <a:solidFill>
                  <a:srgbClr val="202124"/>
                </a:solidFill>
              </a:rPr>
              <a:t> is like a </a:t>
            </a:r>
            <a:r>
              <a:rPr lang="en" sz="1100">
                <a:solidFill>
                  <a:srgbClr val="37474F"/>
                </a:solidFill>
                <a:highlight>
                  <a:srgbClr val="F1F3F4"/>
                </a:highlight>
              </a:rPr>
              <a:t>.py</a:t>
            </a:r>
            <a:r>
              <a:rPr lang="en" sz="1100">
                <a:solidFill>
                  <a:srgbClr val="202124"/>
                </a:solidFill>
              </a:rPr>
              <a:t> file, a </a:t>
            </a:r>
            <a:r>
              <a:rPr lang="en" sz="1100" u="sng">
                <a:solidFill>
                  <a:srgbClr val="1A73E8"/>
                </a:solidFill>
                <a:highlight>
                  <a:srgbClr val="F1F3F4"/>
                </a:highlight>
                <a:hlinkClick r:id="rId3"/>
              </a:rPr>
              <a:t>tf.Session</a:t>
            </a:r>
            <a:r>
              <a:rPr lang="en" sz="1100">
                <a:solidFill>
                  <a:srgbClr val="202124"/>
                </a:solidFill>
              </a:rPr>
              <a:t> is like the </a:t>
            </a:r>
            <a:r>
              <a:rPr lang="en" sz="1100">
                <a:solidFill>
                  <a:srgbClr val="37474F"/>
                </a:solidFill>
                <a:highlight>
                  <a:srgbClr val="F1F3F4"/>
                </a:highlight>
              </a:rPr>
              <a:t>python</a:t>
            </a:r>
            <a:r>
              <a:rPr lang="en" sz="1100">
                <a:solidFill>
                  <a:srgbClr val="202124"/>
                </a:solidFill>
              </a:rPr>
              <a:t> executable.</a:t>
            </a:r>
            <a:endParaRPr sz="1100">
              <a:solidFill>
                <a:srgbClr val="202124"/>
              </a:solidFill>
            </a:endParaRPr>
          </a:p>
          <a:p>
            <a:pPr marL="0" lvl="0" indent="0" algn="l" rtl="0">
              <a:spcBef>
                <a:spcPts val="0"/>
              </a:spcBef>
              <a:spcAft>
                <a:spcPts val="0"/>
              </a:spcAft>
              <a:buNone/>
            </a:pPr>
            <a:r>
              <a:rPr lang="en" sz="1100">
                <a:solidFill>
                  <a:srgbClr val="202124"/>
                </a:solidFill>
              </a:rPr>
              <a:t>The following code creates a </a:t>
            </a:r>
            <a:r>
              <a:rPr lang="en" sz="1100" u="sng">
                <a:solidFill>
                  <a:srgbClr val="1A73E8"/>
                </a:solidFill>
                <a:highlight>
                  <a:srgbClr val="F1F3F4"/>
                </a:highlight>
                <a:hlinkClick r:id="rId3"/>
              </a:rPr>
              <a:t>tf.Session</a:t>
            </a:r>
            <a:r>
              <a:rPr lang="en" sz="1100">
                <a:solidFill>
                  <a:srgbClr val="202124"/>
                </a:solidFill>
              </a:rPr>
              <a:t> object and then invokes its </a:t>
            </a:r>
            <a:r>
              <a:rPr lang="en" sz="1100">
                <a:solidFill>
                  <a:srgbClr val="37474F"/>
                </a:solidFill>
                <a:highlight>
                  <a:srgbClr val="F1F3F4"/>
                </a:highlight>
              </a:rPr>
              <a:t>run</a:t>
            </a:r>
            <a:r>
              <a:rPr lang="en" sz="1100">
                <a:solidFill>
                  <a:srgbClr val="202124"/>
                </a:solidFill>
              </a:rPr>
              <a:t> method to evaluate the </a:t>
            </a:r>
            <a:r>
              <a:rPr lang="en" sz="1100">
                <a:solidFill>
                  <a:srgbClr val="37474F"/>
                </a:solidFill>
                <a:highlight>
                  <a:srgbClr val="F1F3F4"/>
                </a:highlight>
              </a:rPr>
              <a:t>total</a:t>
            </a:r>
            <a:r>
              <a:rPr lang="en" sz="1100">
                <a:solidFill>
                  <a:srgbClr val="202124"/>
                </a:solidFill>
              </a:rPr>
              <a:t> tensor we created above:</a:t>
            </a:r>
            <a:endParaRPr sz="1100">
              <a:solidFill>
                <a:srgbClr val="202124"/>
              </a:solidFill>
            </a:endParaRPr>
          </a:p>
          <a:p>
            <a:pPr marL="0" lvl="0" indent="0" algn="l" rtl="0">
              <a:spcBef>
                <a:spcPts val="0"/>
              </a:spcBef>
              <a:spcAft>
                <a:spcPts val="0"/>
              </a:spcAft>
              <a:buClr>
                <a:schemeClr val="dk1"/>
              </a:buClr>
              <a:buSzPts val="1100"/>
              <a:buFont typeface="Arial"/>
              <a:buNone/>
            </a:pPr>
            <a:endParaRPr sz="1100">
              <a:solidFill>
                <a:srgbClr val="202124"/>
              </a:solidFill>
            </a:endParaRPr>
          </a:p>
          <a:p>
            <a:pPr marL="0" lvl="0" indent="0" algn="l" rtl="0">
              <a:lnSpc>
                <a:spcPct val="100000"/>
              </a:lnSpc>
              <a:spcBef>
                <a:spcPts val="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sess = tf.</a:t>
            </a:r>
            <a:r>
              <a:rPr lang="en" sz="1000">
                <a:solidFill>
                  <a:srgbClr val="9C27B0"/>
                </a:solidFill>
                <a:highlight>
                  <a:srgbClr val="F1F3F4"/>
                </a:highlight>
                <a:latin typeface="Source Code Pro"/>
                <a:ea typeface="Source Code Pro"/>
                <a:cs typeface="Source Code Pro"/>
                <a:sym typeface="Source Code Pro"/>
              </a:rPr>
              <a:t>Session</a:t>
            </a:r>
            <a:r>
              <a:rPr lang="en" sz="1000">
                <a:solidFill>
                  <a:srgbClr val="37474F"/>
                </a:solidFill>
                <a:highlight>
                  <a:srgbClr val="F1F3F4"/>
                </a:highlight>
                <a:latin typeface="Source Code Pro"/>
                <a:ea typeface="Source Code Pro"/>
                <a:cs typeface="Source Code Pro"/>
                <a:sym typeface="Source Code Pro"/>
              </a:rPr>
              <a:t>()</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(sess.run(total))</a:t>
            </a:r>
            <a:endParaRPr sz="1000">
              <a:solidFill>
                <a:srgbClr val="37474F"/>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1000">
              <a:solidFill>
                <a:srgbClr val="37474F"/>
              </a:solidFill>
              <a:highlight>
                <a:srgbClr val="F1F3F4"/>
              </a:highlight>
              <a:latin typeface="Source Code Pro"/>
              <a:ea typeface="Source Code Pro"/>
              <a:cs typeface="Source Code Pro"/>
              <a:sym typeface="Source Code Pro"/>
            </a:endParaRPr>
          </a:p>
          <a:p>
            <a:pPr marL="0" lvl="0" indent="0" algn="l" rtl="0">
              <a:spcBef>
                <a:spcPts val="0"/>
              </a:spcBef>
              <a:spcAft>
                <a:spcPts val="0"/>
              </a:spcAft>
              <a:buNone/>
            </a:pPr>
            <a:r>
              <a:rPr lang="en" sz="1100">
                <a:solidFill>
                  <a:srgbClr val="202124"/>
                </a:solidFill>
              </a:rPr>
              <a:t>When you request the output of a node with </a:t>
            </a:r>
            <a:r>
              <a:rPr lang="en" sz="1100">
                <a:solidFill>
                  <a:srgbClr val="37474F"/>
                </a:solidFill>
                <a:highlight>
                  <a:srgbClr val="F1F3F4"/>
                </a:highlight>
              </a:rPr>
              <a:t>Session.run</a:t>
            </a:r>
            <a:r>
              <a:rPr lang="en" sz="1100">
                <a:solidFill>
                  <a:srgbClr val="202124"/>
                </a:solidFill>
              </a:rPr>
              <a:t> TensorFlow backtracks through the graph and runs all the nodes that provide input to the requested output node. So this prints the expected value of 7.0:</a:t>
            </a:r>
            <a:endParaRPr sz="1100">
              <a:solidFill>
                <a:srgbClr val="202124"/>
              </a:solidFill>
            </a:endParaRPr>
          </a:p>
          <a:p>
            <a:pPr marL="0" lvl="0" indent="0" algn="l" rtl="0">
              <a:spcBef>
                <a:spcPts val="0"/>
              </a:spcBef>
              <a:spcAft>
                <a:spcPts val="0"/>
              </a:spcAft>
              <a:buClr>
                <a:schemeClr val="dk1"/>
              </a:buClr>
              <a:buSzPts val="1100"/>
              <a:buFont typeface="Arial"/>
              <a:buNone/>
            </a:pPr>
            <a:endParaRPr sz="1100">
              <a:solidFill>
                <a:srgbClr val="202124"/>
              </a:solidFill>
            </a:endParaRPr>
          </a:p>
          <a:p>
            <a:pPr marL="0" lvl="0" indent="0" algn="l" rtl="0">
              <a:lnSpc>
                <a:spcPct val="100000"/>
              </a:lnSpc>
              <a:spcBef>
                <a:spcPts val="0"/>
              </a:spcBef>
              <a:spcAft>
                <a:spcPts val="0"/>
              </a:spcAft>
              <a:buNone/>
            </a:pPr>
            <a:r>
              <a:rPr lang="en" sz="1000">
                <a:solidFill>
                  <a:srgbClr val="C53929"/>
                </a:solidFill>
                <a:highlight>
                  <a:srgbClr val="F1F3F4"/>
                </a:highlight>
                <a:latin typeface="Source Code Pro"/>
                <a:ea typeface="Source Code Pro"/>
                <a:cs typeface="Source Code Pro"/>
                <a:sym typeface="Source Code Pro"/>
              </a:rPr>
              <a:t>7.0</a:t>
            </a:r>
            <a:endParaRPr sz="1000">
              <a:solidFill>
                <a:srgbClr val="C53929"/>
              </a:solidFill>
              <a:highlight>
                <a:srgbClr val="F1F3F4"/>
              </a:highlight>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1000">
              <a:solidFill>
                <a:srgbClr val="C53929"/>
              </a:solidFill>
              <a:highlight>
                <a:srgbClr val="F1F3F4"/>
              </a:highlight>
              <a:latin typeface="Source Code Pro"/>
              <a:ea typeface="Source Code Pro"/>
              <a:cs typeface="Source Code Pro"/>
              <a:sym typeface="Source Code Pro"/>
            </a:endParaRPr>
          </a:p>
          <a:p>
            <a:pPr marL="0" lvl="0" indent="0" algn="l" rtl="0">
              <a:spcBef>
                <a:spcPts val="0"/>
              </a:spcBef>
              <a:spcAft>
                <a:spcPts val="0"/>
              </a:spcAft>
              <a:buNone/>
            </a:pPr>
            <a:r>
              <a:rPr lang="en" sz="1100">
                <a:solidFill>
                  <a:srgbClr val="202124"/>
                </a:solidFill>
              </a:rPr>
              <a:t>You can pass multiple tensors to </a:t>
            </a:r>
            <a:r>
              <a:rPr lang="en" sz="1100" u="sng">
                <a:solidFill>
                  <a:srgbClr val="1A73E8"/>
                </a:solidFill>
                <a:highlight>
                  <a:srgbClr val="F1F3F4"/>
                </a:highlight>
                <a:hlinkClick r:id="rId5"/>
              </a:rPr>
              <a:t>tf.Session.run</a:t>
            </a:r>
            <a:r>
              <a:rPr lang="en" sz="1100">
                <a:solidFill>
                  <a:srgbClr val="202124"/>
                </a:solidFill>
              </a:rPr>
              <a:t>. The </a:t>
            </a:r>
            <a:r>
              <a:rPr lang="en" sz="1100">
                <a:solidFill>
                  <a:srgbClr val="37474F"/>
                </a:solidFill>
                <a:highlight>
                  <a:srgbClr val="F1F3F4"/>
                </a:highlight>
              </a:rPr>
              <a:t>run</a:t>
            </a:r>
            <a:r>
              <a:rPr lang="en" sz="1100">
                <a:solidFill>
                  <a:srgbClr val="202124"/>
                </a:solidFill>
              </a:rPr>
              <a:t> method transparently handles any combination of tuples or dictionaries, as in the following example:</a:t>
            </a:r>
            <a:endParaRPr sz="1100">
              <a:solidFill>
                <a:srgbClr val="202124"/>
              </a:solidFill>
            </a:endParaRPr>
          </a:p>
          <a:p>
            <a:pPr marL="0" lvl="0" indent="0" algn="l" rtl="0">
              <a:spcBef>
                <a:spcPts val="0"/>
              </a:spcBef>
              <a:spcAft>
                <a:spcPts val="0"/>
              </a:spcAft>
              <a:buClr>
                <a:schemeClr val="dk1"/>
              </a:buClr>
              <a:buSzPts val="1100"/>
              <a:buFont typeface="Arial"/>
              <a:buNone/>
            </a:pPr>
            <a:endParaRPr sz="1100">
              <a:solidFill>
                <a:srgbClr val="202124"/>
              </a:solidFill>
            </a:endParaRPr>
          </a:p>
          <a:p>
            <a:pPr marL="0" lvl="0" indent="0" algn="l" rtl="0">
              <a:lnSpc>
                <a:spcPct val="100000"/>
              </a:lnSpc>
              <a:spcBef>
                <a:spcPts val="0"/>
              </a:spcBef>
              <a:spcAft>
                <a:spcPts val="0"/>
              </a:spcAft>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(sess.run({</a:t>
            </a:r>
            <a:r>
              <a:rPr lang="en" sz="1000">
                <a:solidFill>
                  <a:srgbClr val="0D904F"/>
                </a:solidFill>
                <a:highlight>
                  <a:srgbClr val="F1F3F4"/>
                </a:highlight>
                <a:latin typeface="Source Code Pro"/>
                <a:ea typeface="Source Code Pro"/>
                <a:cs typeface="Source Code Pro"/>
                <a:sym typeface="Source Code Pro"/>
              </a:rPr>
              <a:t>'ab'</a:t>
            </a:r>
            <a:r>
              <a:rPr lang="en" sz="1000">
                <a:solidFill>
                  <a:srgbClr val="37474F"/>
                </a:solidFill>
                <a:highlight>
                  <a:srgbClr val="F1F3F4"/>
                </a:highlight>
                <a:latin typeface="Source Code Pro"/>
                <a:ea typeface="Source Code Pro"/>
                <a:cs typeface="Source Code Pro"/>
                <a:sym typeface="Source Code Pro"/>
              </a:rPr>
              <a:t>:(a, b), </a:t>
            </a:r>
            <a:r>
              <a:rPr lang="en" sz="1000">
                <a:solidFill>
                  <a:srgbClr val="0D904F"/>
                </a:solidFill>
                <a:highlight>
                  <a:srgbClr val="F1F3F4"/>
                </a:highlight>
                <a:latin typeface="Source Code Pro"/>
                <a:ea typeface="Source Code Pro"/>
                <a:cs typeface="Source Code Pro"/>
                <a:sym typeface="Source Code Pro"/>
              </a:rPr>
              <a:t>'total'</a:t>
            </a:r>
            <a:r>
              <a:rPr lang="en" sz="1000">
                <a:solidFill>
                  <a:srgbClr val="37474F"/>
                </a:solidFill>
                <a:highlight>
                  <a:srgbClr val="F1F3F4"/>
                </a:highlight>
                <a:latin typeface="Source Code Pro"/>
                <a:ea typeface="Source Code Pro"/>
                <a:cs typeface="Source Code Pro"/>
                <a:sym typeface="Source Code Pro"/>
              </a:rPr>
              <a:t>:total}))</a:t>
            </a:r>
            <a:r>
              <a:rPr lang="en" sz="1000">
                <a:solidFill>
                  <a:srgbClr val="37474F"/>
                </a:solidFill>
                <a:latin typeface="Source Code Pro"/>
                <a:ea typeface="Source Code Pro"/>
                <a:cs typeface="Source Code Pro"/>
                <a:sym typeface="Source Code Pro"/>
              </a:rPr>
              <a:t> </a:t>
            </a:r>
            <a:r>
              <a:rPr lang="en" sz="1100">
                <a:solidFill>
                  <a:srgbClr val="202124"/>
                </a:solidFill>
              </a:rPr>
              <a:t>which returns the results in a structure of the same layout:</a:t>
            </a:r>
            <a:endParaRPr sz="1100">
              <a:solidFill>
                <a:srgbClr val="202124"/>
              </a:solidFill>
            </a:endParaRPr>
          </a:p>
          <a:p>
            <a:pPr marL="0" lvl="0" indent="0" algn="l" rtl="0">
              <a:lnSpc>
                <a:spcPct val="100000"/>
              </a:lnSpc>
              <a:spcBef>
                <a:spcPts val="0"/>
              </a:spcBef>
              <a:spcAft>
                <a:spcPts val="0"/>
              </a:spcAft>
              <a:buClr>
                <a:schemeClr val="dk1"/>
              </a:buClr>
              <a:buSzPts val="1100"/>
              <a:buFont typeface="Arial"/>
              <a:buNone/>
            </a:pPr>
            <a:endParaRPr sz="1100">
              <a:solidFill>
                <a:srgbClr val="202124"/>
              </a:solidFill>
            </a:endParaRPr>
          </a:p>
          <a:p>
            <a:pPr marL="0" lvl="0" indent="0" algn="l" rtl="0">
              <a:spcBef>
                <a:spcPts val="0"/>
              </a:spcBef>
              <a:spcAft>
                <a:spcPts val="0"/>
              </a:spcAft>
              <a:buNone/>
            </a:pPr>
            <a:r>
              <a:rPr lang="en" sz="1000">
                <a:solidFill>
                  <a:srgbClr val="37474F"/>
                </a:solidFill>
                <a:highlight>
                  <a:srgbClr val="F1F3F4"/>
                </a:highlight>
                <a:latin typeface="Source Code Pro"/>
                <a:ea typeface="Source Code Pro"/>
                <a:cs typeface="Source Code Pro"/>
                <a:sym typeface="Source Code Pro"/>
              </a:rPr>
              <a:t>{'total': 7.0, 'ab': (3.0, 4.0)}</a:t>
            </a:r>
            <a:endParaRPr sz="1100">
              <a:solidFill>
                <a:srgbClr val="37474F"/>
              </a:solidFill>
              <a:highlight>
                <a:srgbClr val="F1F3F4"/>
              </a:highlight>
            </a:endParaRPr>
          </a:p>
          <a:p>
            <a:pPr marL="0" lvl="0" indent="0" algn="l" rtl="0">
              <a:spcBef>
                <a:spcPts val="1600"/>
              </a:spcBef>
              <a:spcAft>
                <a:spcPts val="1600"/>
              </a:spcAft>
              <a:buNone/>
            </a:pPr>
            <a:r>
              <a:rPr lang="en" sz="1100">
                <a:solidFill>
                  <a:srgbClr val="202124"/>
                </a:solidFill>
              </a:rPr>
              <a:t>During a call to </a:t>
            </a:r>
            <a:r>
              <a:rPr lang="en" sz="1100" u="sng">
                <a:solidFill>
                  <a:srgbClr val="1A73E8"/>
                </a:solidFill>
                <a:highlight>
                  <a:srgbClr val="F1F3F4"/>
                </a:highlight>
                <a:hlinkClick r:id="rId5"/>
              </a:rPr>
              <a:t>tf.Session.run</a:t>
            </a:r>
            <a:r>
              <a:rPr lang="en" sz="1100">
                <a:solidFill>
                  <a:srgbClr val="202124"/>
                </a:solidFill>
              </a:rPr>
              <a:t> any </a:t>
            </a:r>
            <a:r>
              <a:rPr lang="en" sz="1100" u="sng">
                <a:solidFill>
                  <a:srgbClr val="1A73E8"/>
                </a:solidFill>
                <a:highlight>
                  <a:srgbClr val="F1F3F4"/>
                </a:highlight>
                <a:hlinkClick r:id="rId6"/>
              </a:rPr>
              <a:t>tf.Tensor</a:t>
            </a:r>
            <a:r>
              <a:rPr lang="en" sz="1100">
                <a:solidFill>
                  <a:srgbClr val="202124"/>
                </a:solidFill>
              </a:rPr>
              <a:t> only has a single value.</a:t>
            </a:r>
            <a:endParaRPr sz="1100"/>
          </a:p>
        </p:txBody>
      </p:sp>
      <p:sp>
        <p:nvSpPr>
          <p:cNvPr id="260" name="Google Shape;260;p42"/>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 </a:t>
            </a:r>
            <a:r>
              <a:rPr lang="en" sz="600" i="1" u="sng">
                <a:solidFill>
                  <a:srgbClr val="365F91"/>
                </a:solidFill>
                <a:latin typeface="Helvetica Neue"/>
                <a:ea typeface="Helvetica Neue"/>
                <a:cs typeface="Helvetica Neue"/>
                <a:sym typeface="Helvetica Neue"/>
                <a:hlinkClick r:id="rId7"/>
              </a:rPr>
              <a:t>tensorflow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execution</a:t>
            </a:r>
            <a:endParaRPr/>
          </a:p>
        </p:txBody>
      </p:sp>
      <p:sp>
        <p:nvSpPr>
          <p:cNvPr id="266" name="Google Shape;266;p43"/>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00">
                <a:solidFill>
                  <a:srgbClr val="434343"/>
                </a:solidFill>
              </a:rPr>
              <a:t>TensorFlow's eager execution is an imperative programming environment that evaluates operations immediately, without building graphs: operations return concrete values instead of constructing a computational graph to run later. This makes it easy to get started with TensorFlow and debug models, and it reduces boilerplate as well. To follow along with this guide, run the code samples below in an interactive python interpreter.</a:t>
            </a:r>
            <a:endParaRPr sz="1200">
              <a:solidFill>
                <a:srgbClr val="434343"/>
              </a:solidFill>
            </a:endParaRPr>
          </a:p>
          <a:p>
            <a:pPr marL="0" lvl="0" indent="0" algn="l" rtl="0">
              <a:spcBef>
                <a:spcPts val="1200"/>
              </a:spcBef>
              <a:spcAft>
                <a:spcPts val="0"/>
              </a:spcAft>
              <a:buClr>
                <a:schemeClr val="dk1"/>
              </a:buClr>
              <a:buSzPts val="1100"/>
              <a:buFont typeface="Arial"/>
              <a:buNone/>
            </a:pPr>
            <a:r>
              <a:rPr lang="en" sz="1200">
                <a:solidFill>
                  <a:srgbClr val="434343"/>
                </a:solidFill>
              </a:rPr>
              <a:t>Eager execution is a flexible machine learning platform for research and experimentation, providing:</a:t>
            </a:r>
            <a:endParaRPr sz="1200">
              <a:solidFill>
                <a:srgbClr val="434343"/>
              </a:solidFill>
            </a:endParaRPr>
          </a:p>
          <a:p>
            <a:pPr marL="457200" lvl="0" indent="-304800" algn="l" rtl="0">
              <a:spcBef>
                <a:spcPts val="1200"/>
              </a:spcBef>
              <a:spcAft>
                <a:spcPts val="0"/>
              </a:spcAft>
              <a:buClr>
                <a:srgbClr val="434343"/>
              </a:buClr>
              <a:buSzPts val="1200"/>
              <a:buFont typeface="Helvetica Neue"/>
              <a:buChar char="●"/>
            </a:pPr>
            <a:r>
              <a:rPr lang="en" sz="1200" i="1">
                <a:solidFill>
                  <a:srgbClr val="434343"/>
                </a:solidFill>
              </a:rPr>
              <a:t>An intuitive interface</a:t>
            </a:r>
            <a:r>
              <a:rPr lang="en" sz="1200">
                <a:solidFill>
                  <a:srgbClr val="434343"/>
                </a:solidFill>
              </a:rPr>
              <a:t>—Structure your code naturally and use Python data structures. Quickly iterate on small models and small data.</a:t>
            </a:r>
            <a:endParaRPr sz="1200">
              <a:solidFill>
                <a:srgbClr val="434343"/>
              </a:solidFill>
            </a:endParaRPr>
          </a:p>
          <a:p>
            <a:pPr marL="457200" lvl="0" indent="-304800" algn="l" rtl="0">
              <a:spcBef>
                <a:spcPts val="0"/>
              </a:spcBef>
              <a:spcAft>
                <a:spcPts val="0"/>
              </a:spcAft>
              <a:buClr>
                <a:srgbClr val="434343"/>
              </a:buClr>
              <a:buSzPts val="1200"/>
              <a:buFont typeface="Helvetica Neue"/>
              <a:buChar char="●"/>
            </a:pPr>
            <a:r>
              <a:rPr lang="en" sz="1200" i="1">
                <a:solidFill>
                  <a:srgbClr val="434343"/>
                </a:solidFill>
              </a:rPr>
              <a:t>Easier debugging</a:t>
            </a:r>
            <a:r>
              <a:rPr lang="en" sz="1200">
                <a:solidFill>
                  <a:srgbClr val="434343"/>
                </a:solidFill>
              </a:rPr>
              <a:t>—Call ops directly to inspect running models and test changes. Use standard Python debugging tools for immediate error reporting.</a:t>
            </a:r>
            <a:endParaRPr sz="1200">
              <a:solidFill>
                <a:srgbClr val="434343"/>
              </a:solidFill>
            </a:endParaRPr>
          </a:p>
          <a:p>
            <a:pPr marL="457200" lvl="0" indent="-304800" algn="l" rtl="0">
              <a:spcBef>
                <a:spcPts val="0"/>
              </a:spcBef>
              <a:spcAft>
                <a:spcPts val="0"/>
              </a:spcAft>
              <a:buClr>
                <a:srgbClr val="434343"/>
              </a:buClr>
              <a:buSzPts val="1200"/>
              <a:buFont typeface="Helvetica Neue"/>
              <a:buChar char="●"/>
            </a:pPr>
            <a:r>
              <a:rPr lang="en" sz="1200" i="1">
                <a:solidFill>
                  <a:srgbClr val="434343"/>
                </a:solidFill>
              </a:rPr>
              <a:t>Natural control flow</a:t>
            </a:r>
            <a:r>
              <a:rPr lang="en" sz="1200">
                <a:solidFill>
                  <a:srgbClr val="434343"/>
                </a:solidFill>
              </a:rPr>
              <a:t>—Use Python control flow instead of graph control flow, simplifying the specification of dynamic models.</a:t>
            </a:r>
            <a:endParaRPr sz="1200">
              <a:solidFill>
                <a:srgbClr val="434343"/>
              </a:solidFill>
            </a:endParaRPr>
          </a:p>
          <a:p>
            <a:pPr marL="0" lvl="0" indent="0" algn="l" rtl="0">
              <a:spcBef>
                <a:spcPts val="1200"/>
              </a:spcBef>
              <a:spcAft>
                <a:spcPts val="1200"/>
              </a:spcAft>
              <a:buNone/>
            </a:pPr>
            <a:r>
              <a:rPr lang="en" sz="1200">
                <a:solidFill>
                  <a:srgbClr val="434343"/>
                </a:solidFill>
              </a:rPr>
              <a:t>Eager execution supports most TensorFlow operations and GPU acceleration.</a:t>
            </a:r>
            <a:endParaRPr sz="1200">
              <a:solidFill>
                <a:srgbClr val="434343"/>
              </a:solidFill>
            </a:endParaRPr>
          </a:p>
        </p:txBody>
      </p:sp>
      <p:sp>
        <p:nvSpPr>
          <p:cNvPr id="267" name="Google Shape;267;p43"/>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 </a:t>
            </a:r>
            <a:r>
              <a:rPr lang="en" sz="600" i="1" u="sng">
                <a:solidFill>
                  <a:srgbClr val="365F91"/>
                </a:solidFill>
                <a:latin typeface="Helvetica Neue"/>
                <a:ea typeface="Helvetica Neue"/>
                <a:cs typeface="Helvetica Neue"/>
                <a:sym typeface="Helvetica Neue"/>
                <a:hlinkClick r:id="rId3"/>
              </a:rPr>
              <a:t>tensorflow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4"/>
          <p:cNvPicPr preferRelativeResize="0"/>
          <p:nvPr/>
        </p:nvPicPr>
        <p:blipFill>
          <a:blip r:embed="rId3">
            <a:alphaModFix/>
          </a:blip>
          <a:stretch>
            <a:fillRect/>
          </a:stretch>
        </p:blipFill>
        <p:spPr>
          <a:xfrm>
            <a:off x="2378801" y="1935713"/>
            <a:ext cx="4386399" cy="1272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Keras</a:t>
            </a:r>
            <a:endParaRPr/>
          </a:p>
        </p:txBody>
      </p:sp>
      <p:sp>
        <p:nvSpPr>
          <p:cNvPr id="278" name="Google Shape;278;p45"/>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a:solidFill>
                  <a:srgbClr val="434343"/>
                </a:solidFill>
              </a:rPr>
              <a:t>Keras is a high-level API to build and train deep learning models. It's used for fast prototyping, advanced research, and production, with three key advantages:</a:t>
            </a:r>
            <a:endParaRPr sz="1100">
              <a:solidFill>
                <a:srgbClr val="434343"/>
              </a:solidFill>
            </a:endParaRPr>
          </a:p>
          <a:p>
            <a:pPr marL="457200" lvl="0" indent="-298450" algn="l" rtl="0">
              <a:spcBef>
                <a:spcPts val="1200"/>
              </a:spcBef>
              <a:spcAft>
                <a:spcPts val="0"/>
              </a:spcAft>
              <a:buClr>
                <a:srgbClr val="434343"/>
              </a:buClr>
              <a:buSzPts val="1100"/>
              <a:buFont typeface="Helvetica Neue"/>
              <a:buChar char="●"/>
            </a:pPr>
            <a:r>
              <a:rPr lang="en" sz="1100" i="1">
                <a:solidFill>
                  <a:srgbClr val="434343"/>
                </a:solidFill>
              </a:rPr>
              <a:t>User friendly</a:t>
            </a:r>
            <a:br>
              <a:rPr lang="en" sz="1100" i="1">
                <a:solidFill>
                  <a:srgbClr val="434343"/>
                </a:solidFill>
              </a:rPr>
            </a:br>
            <a:r>
              <a:rPr lang="en" sz="1100">
                <a:solidFill>
                  <a:srgbClr val="434343"/>
                </a:solidFill>
              </a:rPr>
              <a:t>Keras has a simple, consistent interface optimized for common use cases. It provides clear and actionable feedback for user errors.</a:t>
            </a:r>
            <a:endParaRPr sz="1100">
              <a:solidFill>
                <a:srgbClr val="434343"/>
              </a:solidFill>
            </a:endParaRPr>
          </a:p>
          <a:p>
            <a:pPr marL="457200" lvl="0" indent="-298450" algn="l" rtl="0">
              <a:spcBef>
                <a:spcPts val="0"/>
              </a:spcBef>
              <a:spcAft>
                <a:spcPts val="0"/>
              </a:spcAft>
              <a:buClr>
                <a:srgbClr val="434343"/>
              </a:buClr>
              <a:buSzPts val="1100"/>
              <a:buFont typeface="Helvetica Neue"/>
              <a:buChar char="●"/>
            </a:pPr>
            <a:r>
              <a:rPr lang="en" sz="1100" i="1">
                <a:solidFill>
                  <a:srgbClr val="434343"/>
                </a:solidFill>
              </a:rPr>
              <a:t>Modular and composable</a:t>
            </a:r>
            <a:br>
              <a:rPr lang="en" sz="1100" i="1">
                <a:solidFill>
                  <a:srgbClr val="434343"/>
                </a:solidFill>
              </a:rPr>
            </a:br>
            <a:r>
              <a:rPr lang="en" sz="1100">
                <a:solidFill>
                  <a:srgbClr val="434343"/>
                </a:solidFill>
              </a:rPr>
              <a:t>Keras models are made by connecting configurable building blocks together, with few restrictions.</a:t>
            </a:r>
            <a:endParaRPr sz="1100">
              <a:solidFill>
                <a:srgbClr val="434343"/>
              </a:solidFill>
            </a:endParaRPr>
          </a:p>
          <a:p>
            <a:pPr marL="457200" lvl="0" indent="-298450" algn="l" rtl="0">
              <a:spcBef>
                <a:spcPts val="0"/>
              </a:spcBef>
              <a:spcAft>
                <a:spcPts val="0"/>
              </a:spcAft>
              <a:buClr>
                <a:srgbClr val="434343"/>
              </a:buClr>
              <a:buSzPts val="1100"/>
              <a:buFont typeface="Helvetica Neue"/>
              <a:buChar char="●"/>
            </a:pPr>
            <a:r>
              <a:rPr lang="en" sz="1100" i="1">
                <a:solidFill>
                  <a:srgbClr val="434343"/>
                </a:solidFill>
              </a:rPr>
              <a:t>Easy to extend</a:t>
            </a:r>
            <a:br>
              <a:rPr lang="en" sz="1100" i="1">
                <a:solidFill>
                  <a:srgbClr val="434343"/>
                </a:solidFill>
              </a:rPr>
            </a:br>
            <a:r>
              <a:rPr lang="en" sz="1100">
                <a:solidFill>
                  <a:srgbClr val="434343"/>
                </a:solidFill>
              </a:rPr>
              <a:t>Write custom building blocks to express new ideas for research. Create new layers, loss functions, and develop state-of-the-art models.</a:t>
            </a:r>
            <a:endParaRPr sz="1100">
              <a:solidFill>
                <a:srgbClr val="434343"/>
              </a:solidFill>
            </a:endParaRPr>
          </a:p>
          <a:p>
            <a:pPr marL="0" lvl="0" indent="0" algn="l" rtl="0">
              <a:spcBef>
                <a:spcPts val="600"/>
              </a:spcBef>
              <a:spcAft>
                <a:spcPts val="0"/>
              </a:spcAft>
              <a:buNone/>
            </a:pPr>
            <a:r>
              <a:rPr lang="en" sz="1100" b="1">
                <a:solidFill>
                  <a:srgbClr val="434343"/>
                </a:solidFill>
                <a:highlight>
                  <a:srgbClr val="FFFFFF"/>
                </a:highlight>
              </a:rPr>
              <a:t>Import tf.keras</a:t>
            </a:r>
            <a:endParaRPr sz="1100" b="1">
              <a:solidFill>
                <a:srgbClr val="434343"/>
              </a:solidFill>
              <a:highlight>
                <a:srgbClr val="FFFFFF"/>
              </a:highlight>
            </a:endParaRPr>
          </a:p>
          <a:p>
            <a:pPr marL="0" lvl="0" indent="0" algn="l" rtl="0">
              <a:spcBef>
                <a:spcPts val="600"/>
              </a:spcBef>
              <a:spcAft>
                <a:spcPts val="600"/>
              </a:spcAft>
              <a:buNone/>
            </a:pPr>
            <a:r>
              <a:rPr lang="en" sz="1100" u="sng">
                <a:solidFill>
                  <a:srgbClr val="434343"/>
                </a:solidFill>
                <a:hlinkClick r:id="rId3"/>
              </a:rPr>
              <a:t>t</a:t>
            </a:r>
            <a:r>
              <a:rPr lang="en" sz="1100" u="sng">
                <a:solidFill>
                  <a:srgbClr val="434343"/>
                </a:solidFill>
                <a:hlinkClick r:id="rId3"/>
              </a:rPr>
              <a:t>f.keras</a:t>
            </a:r>
            <a:r>
              <a:rPr lang="en" sz="1100">
                <a:solidFill>
                  <a:srgbClr val="434343"/>
                </a:solidFill>
              </a:rPr>
              <a:t> is TensorFlow's implementation of the </a:t>
            </a:r>
            <a:r>
              <a:rPr lang="en" sz="1100" u="sng">
                <a:solidFill>
                  <a:srgbClr val="434343"/>
                </a:solidFill>
                <a:hlinkClick r:id="rId4"/>
              </a:rPr>
              <a:t>Keras API specification</a:t>
            </a:r>
            <a:r>
              <a:rPr lang="en" sz="1100">
                <a:solidFill>
                  <a:srgbClr val="434343"/>
                </a:solidFill>
              </a:rPr>
              <a:t>. This is a high-level API to build and train models that includes first-class support for TensorFlow-specific functionality, such as </a:t>
            </a:r>
            <a:r>
              <a:rPr lang="en" sz="1100" u="sng">
                <a:solidFill>
                  <a:srgbClr val="434343"/>
                </a:solidFill>
                <a:hlinkClick r:id="rId5"/>
              </a:rPr>
              <a:t>eager execution</a:t>
            </a:r>
            <a:r>
              <a:rPr lang="en" sz="1100">
                <a:solidFill>
                  <a:srgbClr val="434343"/>
                </a:solidFill>
              </a:rPr>
              <a:t>, </a:t>
            </a:r>
            <a:r>
              <a:rPr lang="en" sz="1100" u="sng">
                <a:solidFill>
                  <a:srgbClr val="434343"/>
                </a:solidFill>
                <a:hlinkClick r:id="rId6"/>
              </a:rPr>
              <a:t>tf.data</a:t>
            </a:r>
            <a:r>
              <a:rPr lang="en" sz="1100">
                <a:solidFill>
                  <a:srgbClr val="434343"/>
                </a:solidFill>
              </a:rPr>
              <a:t> pipelines, and </a:t>
            </a:r>
            <a:r>
              <a:rPr lang="en" sz="1100" u="sng">
                <a:solidFill>
                  <a:srgbClr val="434343"/>
                </a:solidFill>
                <a:hlinkClick r:id="rId7"/>
              </a:rPr>
              <a:t>Estimators</a:t>
            </a:r>
            <a:r>
              <a:rPr lang="en" sz="1100">
                <a:solidFill>
                  <a:srgbClr val="434343"/>
                </a:solidFill>
              </a:rPr>
              <a:t>. </a:t>
            </a:r>
            <a:r>
              <a:rPr lang="en" sz="1100" u="sng">
                <a:solidFill>
                  <a:srgbClr val="434343"/>
                </a:solidFill>
                <a:hlinkClick r:id="rId3"/>
              </a:rPr>
              <a:t>tf.keras</a:t>
            </a:r>
            <a:r>
              <a:rPr lang="en" sz="1100">
                <a:solidFill>
                  <a:srgbClr val="434343"/>
                </a:solidFill>
              </a:rPr>
              <a:t> makes TensorFlow easier to use without sacrificing flexibility and performance.</a:t>
            </a:r>
            <a:endParaRPr sz="1100">
              <a:solidFill>
                <a:srgbClr val="434343"/>
              </a:solidFill>
            </a:endParaRPr>
          </a:p>
        </p:txBody>
      </p:sp>
      <p:sp>
        <p:nvSpPr>
          <p:cNvPr id="279" name="Google Shape;279;p45"/>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Text source: </a:t>
            </a:r>
            <a:r>
              <a:rPr lang="en" sz="600" i="1" u="sng">
                <a:solidFill>
                  <a:srgbClr val="365F91"/>
                </a:solidFill>
                <a:latin typeface="Helvetica Neue"/>
                <a:ea typeface="Helvetica Neue"/>
                <a:cs typeface="Helvetica Neue"/>
                <a:sym typeface="Helvetica Neue"/>
                <a:hlinkClick r:id="rId8"/>
              </a:rPr>
              <a:t>tensorflow</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0" y="0"/>
            <a:ext cx="9144000" cy="51435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60"/>
          </a:p>
        </p:txBody>
      </p:sp>
    </p:spTree>
    <p:extLst>
      <p:ext uri="{BB962C8B-B14F-4D97-AF65-F5344CB8AC3E}">
        <p14:creationId xmlns:p14="http://schemas.microsoft.com/office/powerpoint/2010/main" val="2724214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84" name="Google Shape;8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Introduction to neural networks</a:t>
            </a:r>
            <a:endParaRPr/>
          </a:p>
          <a:p>
            <a:pPr marL="457200" lvl="0" indent="-342900" algn="l" rtl="0">
              <a:spcBef>
                <a:spcPts val="0"/>
              </a:spcBef>
              <a:spcAft>
                <a:spcPts val="0"/>
              </a:spcAft>
              <a:buSzPts val="1800"/>
              <a:buChar char="●"/>
            </a:pPr>
            <a:r>
              <a:rPr lang="en"/>
              <a:t>Building blocks of a neural network</a:t>
            </a:r>
            <a:endParaRPr/>
          </a:p>
          <a:p>
            <a:pPr marL="457200" lvl="0" indent="-342900" algn="l" rtl="0">
              <a:spcBef>
                <a:spcPts val="0"/>
              </a:spcBef>
              <a:spcAft>
                <a:spcPts val="0"/>
              </a:spcAft>
              <a:buSzPts val="1800"/>
              <a:buChar char="●"/>
            </a:pPr>
            <a:r>
              <a:rPr lang="en"/>
              <a:t>Introduction to TensorFlow</a:t>
            </a:r>
            <a:endParaRPr/>
          </a:p>
          <a:p>
            <a:pPr marL="457200" lvl="0" indent="-342900" algn="l" rtl="0">
              <a:spcBef>
                <a:spcPts val="0"/>
              </a:spcBef>
              <a:spcAft>
                <a:spcPts val="0"/>
              </a:spcAft>
              <a:buSzPts val="1800"/>
              <a:buChar char="●"/>
            </a:pPr>
            <a:r>
              <a:rPr lang="en"/>
              <a:t>Introduction to Keras</a:t>
            </a:r>
            <a:endParaRPr/>
          </a:p>
          <a:p>
            <a:pPr marL="457200" lvl="0" indent="-342900" algn="l" rtl="0">
              <a:spcBef>
                <a:spcPts val="0"/>
              </a:spcBef>
              <a:spcAft>
                <a:spcPts val="0"/>
              </a:spcAft>
              <a:buSzPts val="1800"/>
              <a:buChar char="●"/>
            </a:pPr>
            <a:r>
              <a:rPr lang="en"/>
              <a:t>Case study</a:t>
            </a:r>
            <a:endParaRPr/>
          </a:p>
          <a:p>
            <a:pPr marL="457200" lvl="0" indent="-342900" algn="l" rtl="0">
              <a:spcBef>
                <a:spcPts val="0"/>
              </a:spcBef>
              <a:spcAft>
                <a:spcPts val="0"/>
              </a:spcAft>
              <a:buSzPts val="1800"/>
              <a:buChar char="●"/>
            </a:pPr>
            <a:r>
              <a:rPr lang="en"/>
              <a:t>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65F91"/>
                </a:solidFill>
              </a:rPr>
              <a:t>Thank</a:t>
            </a:r>
            <a:r>
              <a:rPr lang="en"/>
              <a:t> </a:t>
            </a:r>
            <a:r>
              <a:rPr lang="en">
                <a:solidFill>
                  <a:srgbClr val="039BE5"/>
                </a:solidFill>
                <a:latin typeface="Helvetica Neue Light"/>
                <a:ea typeface="Helvetica Neue Light"/>
                <a:cs typeface="Helvetica Neue Light"/>
                <a:sym typeface="Helvetica Neue Light"/>
              </a:rPr>
              <a:t>you!</a:t>
            </a:r>
            <a:r>
              <a:rPr lang="en"/>
              <a:t> </a:t>
            </a:r>
            <a:r>
              <a:rPr lang="en">
                <a:solidFill>
                  <a:srgbClr val="999999"/>
                </a:solidFill>
                <a:latin typeface="Helvetica Neue Light"/>
                <a:ea typeface="Helvetica Neue Light"/>
                <a:cs typeface="Helvetica Neue Light"/>
                <a:sym typeface="Helvetica Neue Light"/>
              </a:rPr>
              <a:t>:)</a:t>
            </a:r>
            <a:endParaRPr>
              <a:solidFill>
                <a:srgbClr val="999999"/>
              </a:solidFill>
              <a:latin typeface="Helvetica Neue Light"/>
              <a:ea typeface="Helvetica Neue Light"/>
              <a:cs typeface="Helvetica Neue Light"/>
              <a:sym typeface="Helvetica Neue Light"/>
            </a:endParaRPr>
          </a:p>
        </p:txBody>
      </p:sp>
      <p:sp>
        <p:nvSpPr>
          <p:cNvPr id="285" name="Google Shape;285;p4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are always welcome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311700" y="3217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Neural networks</a:t>
            </a:r>
            <a:endParaRPr/>
          </a:p>
        </p:txBody>
      </p:sp>
      <p:pic>
        <p:nvPicPr>
          <p:cNvPr id="90" name="Google Shape;90;p21"/>
          <p:cNvPicPr preferRelativeResize="0"/>
          <p:nvPr/>
        </p:nvPicPr>
        <p:blipFill>
          <a:blip r:embed="rId3">
            <a:alphaModFix/>
          </a:blip>
          <a:stretch>
            <a:fillRect/>
          </a:stretch>
        </p:blipFill>
        <p:spPr>
          <a:xfrm>
            <a:off x="3206650" y="864325"/>
            <a:ext cx="2730700" cy="2340600"/>
          </a:xfrm>
          <a:prstGeom prst="rect">
            <a:avLst/>
          </a:prstGeom>
          <a:noFill/>
          <a:ln>
            <a:noFill/>
          </a:ln>
        </p:spPr>
      </p:pic>
      <p:sp>
        <p:nvSpPr>
          <p:cNvPr id="91" name="Google Shape;91;p21"/>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codeproject</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2"/>
          <p:cNvPicPr preferRelativeResize="0"/>
          <p:nvPr/>
        </p:nvPicPr>
        <p:blipFill>
          <a:blip r:embed="rId3">
            <a:alphaModFix/>
          </a:blip>
          <a:stretch>
            <a:fillRect/>
          </a:stretch>
        </p:blipFill>
        <p:spPr>
          <a:xfrm>
            <a:off x="1455775" y="1398271"/>
            <a:ext cx="6232449" cy="2326775"/>
          </a:xfrm>
          <a:prstGeom prst="rect">
            <a:avLst/>
          </a:prstGeom>
          <a:noFill/>
          <a:ln>
            <a:noFill/>
          </a:ln>
        </p:spPr>
      </p:pic>
      <p:sp>
        <p:nvSpPr>
          <p:cNvPr id="97" name="Google Shape;97;p22"/>
          <p:cNvSpPr txBox="1"/>
          <p:nvPr/>
        </p:nvSpPr>
        <p:spPr>
          <a:xfrm>
            <a:off x="2400000" y="3960733"/>
            <a:ext cx="43440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Artificial neuron is inspired by biological neuron</a:t>
            </a:r>
            <a:endParaRPr>
              <a:latin typeface="Helvetica Neue"/>
              <a:ea typeface="Helvetica Neue"/>
              <a:cs typeface="Helvetica Neue"/>
              <a:sym typeface="Helvetica Neue"/>
            </a:endParaRPr>
          </a:p>
        </p:txBody>
      </p:sp>
      <p:sp>
        <p:nvSpPr>
          <p:cNvPr id="98" name="Google Shape;98;p22"/>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hackernoon</a:t>
            </a:r>
            <a:endParaRPr sz="600" i="1">
              <a:solidFill>
                <a:srgbClr val="365F91"/>
              </a:solidFill>
              <a:latin typeface="Helvetica Neue"/>
              <a:ea typeface="Helvetica Neue"/>
              <a:cs typeface="Helvetica Neue"/>
              <a:sym typeface="Helvetica Neue"/>
            </a:endParaRPr>
          </a:p>
        </p:txBody>
      </p:sp>
      <p:sp>
        <p:nvSpPr>
          <p:cNvPr id="99" name="Google Shape;9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Neuron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Activation function</a:t>
            </a:r>
            <a:endParaRPr/>
          </a:p>
        </p:txBody>
      </p:sp>
      <p:pic>
        <p:nvPicPr>
          <p:cNvPr id="105" name="Google Shape;105;p23"/>
          <p:cNvPicPr preferRelativeResize="0"/>
          <p:nvPr/>
        </p:nvPicPr>
        <p:blipFill>
          <a:blip r:embed="rId3">
            <a:alphaModFix/>
          </a:blip>
          <a:stretch>
            <a:fillRect/>
          </a:stretch>
        </p:blipFill>
        <p:spPr>
          <a:xfrm>
            <a:off x="2403738" y="1563225"/>
            <a:ext cx="4336525" cy="2474250"/>
          </a:xfrm>
          <a:prstGeom prst="rect">
            <a:avLst/>
          </a:prstGeom>
          <a:noFill/>
          <a:ln>
            <a:noFill/>
          </a:ln>
        </p:spPr>
      </p:pic>
      <p:sp>
        <p:nvSpPr>
          <p:cNvPr id="106" name="Google Shape;106;p23"/>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cs231n stanford</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of activation function</a:t>
            </a:r>
            <a:endParaRPr/>
          </a:p>
        </p:txBody>
      </p:sp>
      <p:sp>
        <p:nvSpPr>
          <p:cNvPr id="112" name="Google Shape;112;p24"/>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3"/>
              </a:rPr>
              <a:t>cs231n stanford</a:t>
            </a:r>
            <a:endParaRPr sz="600" i="1">
              <a:solidFill>
                <a:srgbClr val="365F91"/>
              </a:solidFill>
              <a:latin typeface="Helvetica Neue"/>
              <a:ea typeface="Helvetica Neue"/>
              <a:cs typeface="Helvetica Neue"/>
              <a:sym typeface="Helvetica Neue"/>
            </a:endParaRPr>
          </a:p>
        </p:txBody>
      </p:sp>
      <p:grpSp>
        <p:nvGrpSpPr>
          <p:cNvPr id="113" name="Google Shape;113;p24"/>
          <p:cNvGrpSpPr/>
          <p:nvPr/>
        </p:nvGrpSpPr>
        <p:grpSpPr>
          <a:xfrm>
            <a:off x="351524" y="1524569"/>
            <a:ext cx="8288552" cy="2049406"/>
            <a:chOff x="381000" y="1600769"/>
            <a:chExt cx="8288552" cy="2049406"/>
          </a:xfrm>
        </p:grpSpPr>
        <p:pic>
          <p:nvPicPr>
            <p:cNvPr id="114" name="Google Shape;114;p24"/>
            <p:cNvPicPr preferRelativeResize="0"/>
            <p:nvPr/>
          </p:nvPicPr>
          <p:blipFill>
            <a:blip r:embed="rId4">
              <a:alphaModFix/>
            </a:blip>
            <a:stretch>
              <a:fillRect/>
            </a:stretch>
          </p:blipFill>
          <p:spPr>
            <a:xfrm>
              <a:off x="381000" y="1600769"/>
              <a:ext cx="2463634" cy="1581912"/>
            </a:xfrm>
            <a:prstGeom prst="rect">
              <a:avLst/>
            </a:prstGeom>
            <a:noFill/>
            <a:ln>
              <a:noFill/>
            </a:ln>
          </p:spPr>
        </p:pic>
        <p:pic>
          <p:nvPicPr>
            <p:cNvPr id="115" name="Google Shape;115;p24"/>
            <p:cNvPicPr preferRelativeResize="0"/>
            <p:nvPr/>
          </p:nvPicPr>
          <p:blipFill>
            <a:blip r:embed="rId5">
              <a:alphaModFix/>
            </a:blip>
            <a:stretch>
              <a:fillRect/>
            </a:stretch>
          </p:blipFill>
          <p:spPr>
            <a:xfrm>
              <a:off x="3419676" y="1600769"/>
              <a:ext cx="2512449" cy="1581912"/>
            </a:xfrm>
            <a:prstGeom prst="rect">
              <a:avLst/>
            </a:prstGeom>
            <a:noFill/>
            <a:ln>
              <a:noFill/>
            </a:ln>
          </p:spPr>
        </p:pic>
        <p:pic>
          <p:nvPicPr>
            <p:cNvPr id="116" name="Google Shape;116;p24"/>
            <p:cNvPicPr preferRelativeResize="0"/>
            <p:nvPr/>
          </p:nvPicPr>
          <p:blipFill>
            <a:blip r:embed="rId6">
              <a:alphaModFix/>
            </a:blip>
            <a:stretch>
              <a:fillRect/>
            </a:stretch>
          </p:blipFill>
          <p:spPr>
            <a:xfrm>
              <a:off x="6324600" y="1600769"/>
              <a:ext cx="2344952" cy="1581912"/>
            </a:xfrm>
            <a:prstGeom prst="rect">
              <a:avLst/>
            </a:prstGeom>
            <a:noFill/>
            <a:ln>
              <a:noFill/>
            </a:ln>
          </p:spPr>
        </p:pic>
        <p:sp>
          <p:nvSpPr>
            <p:cNvPr id="117" name="Google Shape;117;p24"/>
            <p:cNvSpPr txBox="1"/>
            <p:nvPr/>
          </p:nvSpPr>
          <p:spPr>
            <a:xfrm>
              <a:off x="1186663"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Sigmoid</a:t>
              </a:r>
              <a:endParaRPr>
                <a:latin typeface="Helvetica Neue"/>
                <a:ea typeface="Helvetica Neue"/>
                <a:cs typeface="Helvetica Neue"/>
                <a:sym typeface="Helvetica Neue"/>
              </a:endParaRPr>
            </a:p>
          </p:txBody>
        </p:sp>
        <p:sp>
          <p:nvSpPr>
            <p:cNvPr id="118" name="Google Shape;118;p24"/>
            <p:cNvSpPr txBox="1"/>
            <p:nvPr/>
          </p:nvSpPr>
          <p:spPr>
            <a:xfrm>
              <a:off x="4249750"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Tanh</a:t>
              </a:r>
              <a:endParaRPr>
                <a:latin typeface="Helvetica Neue"/>
                <a:ea typeface="Helvetica Neue"/>
                <a:cs typeface="Helvetica Neue"/>
                <a:sym typeface="Helvetica Neue"/>
              </a:endParaRPr>
            </a:p>
          </p:txBody>
        </p:sp>
        <p:sp>
          <p:nvSpPr>
            <p:cNvPr id="119" name="Google Shape;119;p24"/>
            <p:cNvSpPr txBox="1"/>
            <p:nvPr/>
          </p:nvSpPr>
          <p:spPr>
            <a:xfrm>
              <a:off x="7070926" y="3265575"/>
              <a:ext cx="852300" cy="38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ReLU</a:t>
              </a:r>
              <a:endParaRPr>
                <a:latin typeface="Helvetica Neue"/>
                <a:ea typeface="Helvetica Neue"/>
                <a:cs typeface="Helvetica Neue"/>
                <a:sym typeface="Helvetica Neue"/>
              </a:endParaRPr>
            </a:p>
          </p:txBody>
        </p:sp>
      </p:grpSp>
      <p:sp>
        <p:nvSpPr>
          <p:cNvPr id="120" name="Google Shape;120;p24"/>
          <p:cNvSpPr txBox="1"/>
          <p:nvPr/>
        </p:nvSpPr>
        <p:spPr>
          <a:xfrm>
            <a:off x="1053750" y="3803900"/>
            <a:ext cx="70365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Every activation function (or non-linearity) takes a single number and performs certain fixed mathematical operation on it.</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Feed forward neural network</a:t>
            </a:r>
            <a:endParaRPr/>
          </a:p>
        </p:txBody>
      </p:sp>
      <p:pic>
        <p:nvPicPr>
          <p:cNvPr id="126" name="Google Shape;126;p25"/>
          <p:cNvPicPr preferRelativeResize="0"/>
          <p:nvPr/>
        </p:nvPicPr>
        <p:blipFill>
          <a:blip r:embed="rId3">
            <a:alphaModFix/>
          </a:blip>
          <a:stretch>
            <a:fillRect/>
          </a:stretch>
        </p:blipFill>
        <p:spPr>
          <a:xfrm>
            <a:off x="3020350" y="1311525"/>
            <a:ext cx="3103300" cy="2125550"/>
          </a:xfrm>
          <a:prstGeom prst="rect">
            <a:avLst/>
          </a:prstGeom>
          <a:noFill/>
          <a:ln>
            <a:noFill/>
          </a:ln>
        </p:spPr>
      </p:pic>
      <p:sp>
        <p:nvSpPr>
          <p:cNvPr id="127" name="Google Shape;127;p25"/>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and text source: </a:t>
            </a:r>
            <a:r>
              <a:rPr lang="en" sz="600" i="1" u="sng">
                <a:solidFill>
                  <a:srgbClr val="365F91"/>
                </a:solidFill>
                <a:latin typeface="Helvetica Neue"/>
                <a:ea typeface="Helvetica Neue"/>
                <a:cs typeface="Helvetica Neue"/>
                <a:sym typeface="Helvetica Neue"/>
                <a:hlinkClick r:id="rId4"/>
              </a:rPr>
              <a:t>cs231n stanford</a:t>
            </a:r>
            <a:endParaRPr sz="600" i="1">
              <a:solidFill>
                <a:srgbClr val="365F91"/>
              </a:solidFill>
              <a:latin typeface="Helvetica Neue"/>
              <a:ea typeface="Helvetica Neue"/>
              <a:cs typeface="Helvetica Neue"/>
              <a:sym typeface="Helvetica Neue"/>
            </a:endParaRPr>
          </a:p>
        </p:txBody>
      </p:sp>
      <p:sp>
        <p:nvSpPr>
          <p:cNvPr id="128" name="Google Shape;128;p25"/>
          <p:cNvSpPr txBox="1"/>
          <p:nvPr/>
        </p:nvSpPr>
        <p:spPr>
          <a:xfrm>
            <a:off x="1939950" y="3629675"/>
            <a:ext cx="5264100" cy="50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Helvetica Neue"/>
                <a:ea typeface="Helvetica Neue"/>
                <a:cs typeface="Helvetica Neue"/>
                <a:sym typeface="Helvetica Neue"/>
              </a:rPr>
              <a:t>A 2-layer neural network (one hidden layer of 4 neurons (or units) and one output layer with two neurons)</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Layer details</a:t>
            </a:r>
            <a:endParaRPr/>
          </a:p>
        </p:txBody>
      </p:sp>
      <p:pic>
        <p:nvPicPr>
          <p:cNvPr id="134" name="Google Shape;134;p26"/>
          <p:cNvPicPr preferRelativeResize="0"/>
          <p:nvPr/>
        </p:nvPicPr>
        <p:blipFill rotWithShape="1">
          <a:blip r:embed="rId3">
            <a:alphaModFix/>
          </a:blip>
          <a:srcRect l="25733"/>
          <a:stretch/>
        </p:blipFill>
        <p:spPr>
          <a:xfrm>
            <a:off x="756875" y="1256300"/>
            <a:ext cx="2001875" cy="3009251"/>
          </a:xfrm>
          <a:prstGeom prst="rect">
            <a:avLst/>
          </a:prstGeom>
          <a:noFill/>
          <a:ln>
            <a:noFill/>
          </a:ln>
        </p:spPr>
      </p:pic>
      <p:sp>
        <p:nvSpPr>
          <p:cNvPr id="135" name="Google Shape;135;p26"/>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A Primer on Neural Network Models for Natural Language Processing</a:t>
            </a:r>
            <a:endParaRPr sz="600" i="1">
              <a:solidFill>
                <a:srgbClr val="365F91"/>
              </a:solidFill>
              <a:latin typeface="Helvetica Neue"/>
              <a:ea typeface="Helvetica Neue"/>
              <a:cs typeface="Helvetica Neue"/>
              <a:sym typeface="Helvetica Neue"/>
            </a:endParaRPr>
          </a:p>
        </p:txBody>
      </p:sp>
      <p:sp>
        <p:nvSpPr>
          <p:cNvPr id="136" name="Google Shape;136;p26"/>
          <p:cNvSpPr txBox="1"/>
          <p:nvPr/>
        </p:nvSpPr>
        <p:spPr>
          <a:xfrm>
            <a:off x="2911150" y="1256300"/>
            <a:ext cx="5754300" cy="33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Helvetica Neue"/>
                <a:ea typeface="Helvetica Neue"/>
                <a:cs typeface="Helvetica Neue"/>
                <a:sym typeface="Helvetica Neue"/>
              </a:rPr>
              <a:t>Output layer</a:t>
            </a:r>
            <a:endParaRPr b="1">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Represents the output of the neural network</a:t>
            </a:r>
            <a:endParaRPr>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Most commonly it doesn't have any activation function</a:t>
            </a: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r>
              <a:rPr lang="en" b="1">
                <a:latin typeface="Helvetica Neue"/>
                <a:ea typeface="Helvetica Neue"/>
                <a:cs typeface="Helvetica Neue"/>
                <a:sym typeface="Helvetica Neue"/>
              </a:rPr>
              <a:t>Hidden layer(s)</a:t>
            </a:r>
            <a:endParaRPr b="1">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Represents the intermediary nodes that divide the input space into regions with (soft) boundaries</a:t>
            </a:r>
            <a:endParaRPr>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Given enough hidden nodes, we can model an arbitrary input-output relation</a:t>
            </a:r>
            <a:endParaRPr>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It takes in a set of weighted input and produces output through an activation function</a:t>
            </a:r>
            <a:endParaRPr>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r>
              <a:rPr lang="en" b="1">
                <a:latin typeface="Helvetica Neue"/>
                <a:ea typeface="Helvetica Neue"/>
                <a:cs typeface="Helvetica Neue"/>
                <a:sym typeface="Helvetica Neue"/>
              </a:rPr>
              <a:t>Input layer</a:t>
            </a:r>
            <a:endParaRPr b="1">
              <a:latin typeface="Helvetica Neue"/>
              <a:ea typeface="Helvetica Neue"/>
              <a:cs typeface="Helvetica Neue"/>
              <a:sym typeface="Helvetica Neue"/>
            </a:endParaRPr>
          </a:p>
          <a:p>
            <a:pPr marL="457200" lvl="0" indent="-317500" algn="l" rtl="0">
              <a:spcBef>
                <a:spcPts val="0"/>
              </a:spcBef>
              <a:spcAft>
                <a:spcPts val="0"/>
              </a:spcAft>
              <a:buSzPts val="1400"/>
              <a:buFont typeface="Helvetica Neue"/>
              <a:buChar char="-"/>
            </a:pPr>
            <a:r>
              <a:rPr lang="en">
                <a:latin typeface="Helvetica Neue"/>
                <a:ea typeface="Helvetica Neue"/>
                <a:cs typeface="Helvetica Neue"/>
                <a:sym typeface="Helvetica Neue"/>
              </a:rPr>
              <a:t>Represents dimensions of the input vector (one node for each dimension)</a:t>
            </a: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1619</Words>
  <Application>Microsoft Office PowerPoint</Application>
  <PresentationFormat>On-screen Show (16:9)</PresentationFormat>
  <Paragraphs>183</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Roboto</vt:lpstr>
      <vt:lpstr>Helvetica Neue Light</vt:lpstr>
      <vt:lpstr>Source Code Pro</vt:lpstr>
      <vt:lpstr>Arial</vt:lpstr>
      <vt:lpstr>Helvetica Neue</vt:lpstr>
      <vt:lpstr>Just Logo</vt:lpstr>
      <vt:lpstr>Week 1</vt:lpstr>
      <vt:lpstr>Topics you have covered in week 1 video</vt:lpstr>
      <vt:lpstr>Session agenda</vt:lpstr>
      <vt:lpstr>Neural networks</vt:lpstr>
      <vt:lpstr>Neuron</vt:lpstr>
      <vt:lpstr>Activation function</vt:lpstr>
      <vt:lpstr>Types of activation function</vt:lpstr>
      <vt:lpstr>Feed forward neural network</vt:lpstr>
      <vt:lpstr>Layer details</vt:lpstr>
      <vt:lpstr>Train a neural network</vt:lpstr>
      <vt:lpstr>Training on specialized hardware</vt:lpstr>
      <vt:lpstr>Error and Loss function</vt:lpstr>
      <vt:lpstr>Optimization</vt:lpstr>
      <vt:lpstr>Gradient</vt:lpstr>
      <vt:lpstr>Gradient Descent</vt:lpstr>
      <vt:lpstr>Backpropagation </vt:lpstr>
      <vt:lpstr>Learning rate</vt:lpstr>
      <vt:lpstr>Parameter updation approaches</vt:lpstr>
      <vt:lpstr>Learning rate visualization</vt:lpstr>
      <vt:lpstr>PowerPoint Presentation</vt:lpstr>
      <vt:lpstr>What is TensorFlow?</vt:lpstr>
      <vt:lpstr>Tensor values</vt:lpstr>
      <vt:lpstr>Graph</vt:lpstr>
      <vt:lpstr>TensorBoard</vt:lpstr>
      <vt:lpstr>Session</vt:lpstr>
      <vt:lpstr>Eager execution</vt:lpstr>
      <vt:lpstr>PowerPoint Presentation</vt:lpstr>
      <vt:lpstr>Keras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aditi R</dc:creator>
  <cp:lastModifiedBy>Windows User</cp:lastModifiedBy>
  <cp:revision>1</cp:revision>
  <dcterms:modified xsi:type="dcterms:W3CDTF">2021-10-14T11:28:59Z</dcterms:modified>
</cp:coreProperties>
</file>