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0" r:id="rId33"/>
    <p:sldId id="287" r:id="rId34"/>
  </p:sldIdLst>
  <p:sldSz cx="9144000" cy="5143500" type="screen16x9"/>
  <p:notesSz cx="6858000" cy="9144000"/>
  <p:embeddedFontLst>
    <p:embeddedFont>
      <p:font typeface="Helvetica Neue Light" panose="020B0604020202020204" charset="0"/>
      <p:regular r:id="rId36"/>
      <p:bold r:id="rId37"/>
      <p:italic r:id="rId38"/>
      <p:boldItalic r:id="rId39"/>
    </p:embeddedFont>
    <p:embeddedFont>
      <p:font typeface="Helvetica Neue"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4d2819e7df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4d2819e7df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afb76415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afb76415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afb764158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afb764158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afb764158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afb764158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afb76415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afb76415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afb764158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afb764158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afb764158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afb764158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afb764158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afb764158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afb764158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afb764158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afb76415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afb76415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afb764158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afb764158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aa2545d0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aa2545d0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afb764158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afb764158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afb764158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afb764158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afb764158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afb764158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afb764158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afb764158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afb764158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5afb764158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afb764158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afb764158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afb764158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afb764158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afb764158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afb764158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5afb764158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5afb764158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5afb764158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5afb764158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aa2545d0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aa2545d0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afb764158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afb764158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afb764158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5afb764158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aa2545d0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aa2545d0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afb764158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afb764158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aa2545d07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aa2545d0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aa2545d0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aa2545d0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afb7641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afb7641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afb76415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afb76415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afb764158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afb764158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Helvetica Neue"/>
              <a:buChar char="●"/>
              <a:defRPr sz="1800">
                <a:solidFill>
                  <a:schemeClr val="dk2"/>
                </a:solidFill>
                <a:latin typeface="Helvetica Neue"/>
                <a:ea typeface="Helvetica Neue"/>
                <a:cs typeface="Helvetica Neue"/>
                <a:sym typeface="Helvetica Neue"/>
              </a:defRPr>
            </a:lvl1pPr>
            <a:lvl2pPr marL="914400" lvl="1"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2pPr>
            <a:lvl3pPr marL="1371600" lvl="2"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3pPr>
            <a:lvl4pPr marL="1828800" lvl="3"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4pPr>
            <a:lvl5pPr marL="2286000" lvl="4"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5pPr>
            <a:lvl6pPr marL="2743200" lvl="5"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6pPr>
            <a:lvl7pPr marL="3200400" lvl="6"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7pPr>
            <a:lvl8pPr marL="3657600" lvl="7"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8pPr>
            <a:lvl9pPr marL="4114800" lvl="8" indent="-317500">
              <a:lnSpc>
                <a:spcPct val="115000"/>
              </a:lnSpc>
              <a:spcBef>
                <a:spcPts val="1600"/>
              </a:spcBef>
              <a:spcAft>
                <a:spcPts val="1600"/>
              </a:spcAft>
              <a:buClr>
                <a:schemeClr val="dk2"/>
              </a:buClr>
              <a:buSzPts val="1400"/>
              <a:buFont typeface="Helvetica Neue"/>
              <a:buChar char="■"/>
              <a:defRPr>
                <a:solidFill>
                  <a:schemeClr val="dk2"/>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7628481" y="143219"/>
            <a:ext cx="1321960" cy="2598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cs231n.github.io/neural-networks-1/"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upload.wikimedia.org/wikipedia/commons/thumb/5/53/Sigmoid-function-2.svg/2000px-Sigmoid-function-2.svg.p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www.librow.com/articles/article-11/appendix-a-31"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cdn-images-1.medium.com/max/800/1*DfMRHwxY1gyyDmrIAd-gjQ.png"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hyperlink" Target="https://cdn-images-1.medium.com/max/800/1*DfMRHwxY1gyyDmrIAd-gjQ.png"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hyperlink" Target="https://cdn-images-1.medium.com/max/800/1*DfMRHwxY1gyyDmrIAd-gjQ.png"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notesSlide" Target="../notesSlides/notesSlide21.xml"/><Relationship Id="rId16"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towardsdatascience.com/under-the-hood-of-neural-networks-part-1-fully-connected-5223b7f78528"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towardsdatascience.com/under-the-hood-of-neural-networks-part-1-fully-connected-5223b7f78528"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www.asimovinstitute.org/author/fjodorvanvee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s.stanford.edu/people/eroberts/courses/soco/projects/neural-networks/Architecture/feedforward.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0" y="1697338"/>
            <a:ext cx="8520600" cy="91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365F91"/>
                </a:solidFill>
                <a:latin typeface="Helvetica Neue Light"/>
                <a:ea typeface="Helvetica Neue Light"/>
                <a:cs typeface="Helvetica Neue Light"/>
                <a:sym typeface="Helvetica Neue Light"/>
              </a:rPr>
              <a:t>Week</a:t>
            </a:r>
            <a:r>
              <a:rPr lang="en">
                <a:solidFill>
                  <a:srgbClr val="365F91"/>
                </a:solidFill>
              </a:rPr>
              <a:t> </a:t>
            </a:r>
            <a:r>
              <a:rPr lang="en">
                <a:solidFill>
                  <a:srgbClr val="365F91"/>
                </a:solidFill>
                <a:latin typeface="Helvetica Neue Light"/>
                <a:ea typeface="Helvetica Neue Light"/>
                <a:cs typeface="Helvetica Neue Light"/>
                <a:sym typeface="Helvetica Neue Light"/>
              </a:rPr>
              <a:t>2</a:t>
            </a:r>
            <a:endParaRPr>
              <a:solidFill>
                <a:srgbClr val="365F91"/>
              </a:solidFill>
              <a:latin typeface="Helvetica Neue Light"/>
              <a:ea typeface="Helvetica Neue Light"/>
              <a:cs typeface="Helvetica Neue Light"/>
              <a:sym typeface="Helvetica Neue Light"/>
            </a:endParaRPr>
          </a:p>
        </p:txBody>
      </p:sp>
      <p:sp>
        <p:nvSpPr>
          <p:cNvPr id="56" name="Google Shape;56;p13"/>
          <p:cNvSpPr txBox="1">
            <a:spLocks noGrp="1"/>
          </p:cNvSpPr>
          <p:nvPr>
            <p:ph type="subTitle" idx="1"/>
          </p:nvPr>
        </p:nvSpPr>
        <p:spPr>
          <a:xfrm>
            <a:off x="311700" y="2653563"/>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39BE5"/>
                </a:solidFill>
              </a:rPr>
              <a:t>Introduction to neural networks</a:t>
            </a:r>
            <a:endParaRPr>
              <a:solidFill>
                <a:srgbClr val="039BE5"/>
              </a:solidFill>
            </a:endParaRPr>
          </a:p>
          <a:p>
            <a:pPr marL="0" lvl="0" indent="0" algn="ctr" rtl="0">
              <a:spcBef>
                <a:spcPts val="0"/>
              </a:spcBef>
              <a:spcAft>
                <a:spcPts val="0"/>
              </a:spcAft>
              <a:buNone/>
            </a:pPr>
            <a:r>
              <a:rPr lang="en">
                <a:solidFill>
                  <a:srgbClr val="039BE5"/>
                </a:solidFill>
              </a:rPr>
              <a:t> and deep learning</a:t>
            </a:r>
            <a:endParaRPr>
              <a:solidFill>
                <a:srgbClr val="039BE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Backprop </a:t>
            </a:r>
            <a:endParaRPr/>
          </a:p>
        </p:txBody>
      </p:sp>
      <p:pic>
        <p:nvPicPr>
          <p:cNvPr id="112" name="Google Shape;112;p22"/>
          <p:cNvPicPr preferRelativeResize="0"/>
          <p:nvPr/>
        </p:nvPicPr>
        <p:blipFill>
          <a:blip r:embed="rId3">
            <a:alphaModFix/>
          </a:blip>
          <a:stretch>
            <a:fillRect/>
          </a:stretch>
        </p:blipFill>
        <p:spPr>
          <a:xfrm>
            <a:off x="1057550" y="1368700"/>
            <a:ext cx="7028901" cy="3241401"/>
          </a:xfrm>
          <a:prstGeom prst="rect">
            <a:avLst/>
          </a:prstGeom>
          <a:noFill/>
          <a:ln>
            <a:noFill/>
          </a:ln>
        </p:spPr>
      </p:pic>
      <p:sp>
        <p:nvSpPr>
          <p:cNvPr id="113" name="Google Shape;113;p22"/>
          <p:cNvSpPr txBox="1"/>
          <p:nvPr/>
        </p:nvSpPr>
        <p:spPr>
          <a:xfrm>
            <a:off x="7323536" y="1748235"/>
            <a:ext cx="576000" cy="633900"/>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cxnSp>
        <p:nvCxnSpPr>
          <p:cNvPr id="114" name="Google Shape;114;p22"/>
          <p:cNvCxnSpPr/>
          <p:nvPr/>
        </p:nvCxnSpPr>
        <p:spPr>
          <a:xfrm rot="10800000">
            <a:off x="6514733" y="2165149"/>
            <a:ext cx="720000" cy="0"/>
          </a:xfrm>
          <a:prstGeom prst="straightConnector1">
            <a:avLst/>
          </a:prstGeom>
          <a:noFill/>
          <a:ln w="25400" cap="flat" cmpd="sng">
            <a:solidFill>
              <a:srgbClr val="00B050"/>
            </a:solidFill>
            <a:prstDash val="solid"/>
            <a:round/>
            <a:headEnd type="none" w="sm" len="sm"/>
            <a:tailEnd type="triangle" w="med" len="med"/>
          </a:ln>
          <a:effectLst>
            <a:outerShdw blurRad="40000" dist="20000" dir="5400000" rotWithShape="0">
              <a:srgbClr val="000000">
                <a:alpha val="37650"/>
              </a:srgbClr>
            </a:outerShdw>
          </a:effectLst>
        </p:spPr>
      </p:cxnSp>
      <p:sp>
        <p:nvSpPr>
          <p:cNvPr id="115" name="Google Shape;115;p22"/>
          <p:cNvSpPr txBox="1"/>
          <p:nvPr/>
        </p:nvSpPr>
        <p:spPr>
          <a:xfrm>
            <a:off x="5499739" y="3192094"/>
            <a:ext cx="836100" cy="678900"/>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116" name="Google Shape;116;p22"/>
          <p:cNvSpPr/>
          <p:nvPr/>
        </p:nvSpPr>
        <p:spPr>
          <a:xfrm>
            <a:off x="5701532" y="2657843"/>
            <a:ext cx="450574" cy="1086678"/>
          </a:xfrm>
          <a:custGeom>
            <a:avLst/>
            <a:gdLst/>
            <a:ahLst/>
            <a:cxnLst/>
            <a:rect l="l" t="t" r="r" b="b"/>
            <a:pathLst>
              <a:path w="450574" h="1086678" extrusionOk="0">
                <a:moveTo>
                  <a:pt x="450574" y="0"/>
                </a:moveTo>
                <a:cubicBezTo>
                  <a:pt x="225287" y="48591"/>
                  <a:pt x="0" y="97183"/>
                  <a:pt x="0" y="278296"/>
                </a:cubicBezTo>
                <a:cubicBezTo>
                  <a:pt x="0" y="459409"/>
                  <a:pt x="450574" y="1086678"/>
                  <a:pt x="450574" y="1086678"/>
                </a:cubicBezTo>
              </a:path>
            </a:pathLst>
          </a:custGeom>
          <a:noFill/>
          <a:ln w="25400" cap="flat" cmpd="sng">
            <a:solidFill>
              <a:srgbClr val="00B050"/>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300">
              <a:solidFill>
                <a:srgbClr val="000000"/>
              </a:solidFill>
              <a:latin typeface="Arial"/>
              <a:ea typeface="Arial"/>
              <a:cs typeface="Arial"/>
              <a:sym typeface="Arial"/>
            </a:endParaRPr>
          </a:p>
        </p:txBody>
      </p:sp>
      <p:cxnSp>
        <p:nvCxnSpPr>
          <p:cNvPr id="117" name="Google Shape;117;p22"/>
          <p:cNvCxnSpPr/>
          <p:nvPr/>
        </p:nvCxnSpPr>
        <p:spPr>
          <a:xfrm rot="10800000">
            <a:off x="5455513" y="1736303"/>
            <a:ext cx="720000" cy="0"/>
          </a:xfrm>
          <a:prstGeom prst="straightConnector1">
            <a:avLst/>
          </a:prstGeom>
          <a:noFill/>
          <a:ln w="25400" cap="flat" cmpd="sng">
            <a:solidFill>
              <a:srgbClr val="00B050"/>
            </a:solidFill>
            <a:prstDash val="solid"/>
            <a:round/>
            <a:headEnd type="none" w="sm" len="sm"/>
            <a:tailEnd type="triangle" w="med" len="med"/>
          </a:ln>
          <a:effectLst>
            <a:outerShdw blurRad="40000" dist="20000" dir="5400000" rotWithShape="0">
              <a:srgbClr val="000000">
                <a:alpha val="37650"/>
              </a:srgbClr>
            </a:outerShdw>
          </a:effectLst>
        </p:spPr>
      </p:cxnSp>
      <p:cxnSp>
        <p:nvCxnSpPr>
          <p:cNvPr id="118" name="Google Shape;118;p22"/>
          <p:cNvCxnSpPr/>
          <p:nvPr/>
        </p:nvCxnSpPr>
        <p:spPr>
          <a:xfrm rot="10800000">
            <a:off x="4282485" y="1736303"/>
            <a:ext cx="720000" cy="0"/>
          </a:xfrm>
          <a:prstGeom prst="straightConnector1">
            <a:avLst/>
          </a:prstGeom>
          <a:noFill/>
          <a:ln w="25400" cap="flat" cmpd="sng">
            <a:solidFill>
              <a:srgbClr val="00B050"/>
            </a:solidFill>
            <a:prstDash val="solid"/>
            <a:round/>
            <a:headEnd type="none" w="sm" len="sm"/>
            <a:tailEnd type="triangle" w="med" len="med"/>
          </a:ln>
          <a:effectLst>
            <a:outerShdw blurRad="40000" dist="20000" dir="5400000" rotWithShape="0">
              <a:srgbClr val="000000">
                <a:alpha val="37650"/>
              </a:srgbClr>
            </a:outerShdw>
          </a:effectLst>
        </p:spPr>
      </p:cxnSp>
      <p:sp>
        <p:nvSpPr>
          <p:cNvPr id="119" name="Google Shape;119;p22"/>
          <p:cNvSpPr txBox="1"/>
          <p:nvPr/>
        </p:nvSpPr>
        <p:spPr>
          <a:xfrm>
            <a:off x="3656314" y="995868"/>
            <a:ext cx="1972200" cy="540900"/>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120" name="Google Shape;120;p22"/>
          <p:cNvSpPr txBox="1"/>
          <p:nvPr/>
        </p:nvSpPr>
        <p:spPr>
          <a:xfrm>
            <a:off x="5678461" y="1061343"/>
            <a:ext cx="836100" cy="767700"/>
          </a:xfrm>
          <a:prstGeom prst="rect">
            <a:avLst/>
          </a:prstGeom>
          <a:blipFill rotWithShape="1">
            <a:blip r:embed="rId7">
              <a:alphaModFix/>
            </a:blip>
            <a:stretch>
              <a:fillRect l="-72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121" name="Google Shape;121;p22"/>
          <p:cNvSpPr/>
          <p:nvPr/>
        </p:nvSpPr>
        <p:spPr>
          <a:xfrm>
            <a:off x="3485394" y="2659548"/>
            <a:ext cx="450574" cy="1086678"/>
          </a:xfrm>
          <a:custGeom>
            <a:avLst/>
            <a:gdLst/>
            <a:ahLst/>
            <a:cxnLst/>
            <a:rect l="l" t="t" r="r" b="b"/>
            <a:pathLst>
              <a:path w="450574" h="1086678" extrusionOk="0">
                <a:moveTo>
                  <a:pt x="450574" y="0"/>
                </a:moveTo>
                <a:cubicBezTo>
                  <a:pt x="225287" y="48591"/>
                  <a:pt x="0" y="97183"/>
                  <a:pt x="0" y="278296"/>
                </a:cubicBezTo>
                <a:cubicBezTo>
                  <a:pt x="0" y="459409"/>
                  <a:pt x="450574" y="1086678"/>
                  <a:pt x="450574" y="1086678"/>
                </a:cubicBezTo>
              </a:path>
            </a:pathLst>
          </a:custGeom>
          <a:noFill/>
          <a:ln w="25400" cap="flat" cmpd="sng">
            <a:solidFill>
              <a:srgbClr val="00B050"/>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300">
              <a:solidFill>
                <a:srgbClr val="000000"/>
              </a:solidFill>
              <a:latin typeface="Arial"/>
              <a:ea typeface="Arial"/>
              <a:cs typeface="Arial"/>
              <a:sym typeface="Arial"/>
            </a:endParaRPr>
          </a:p>
        </p:txBody>
      </p:sp>
      <p:sp>
        <p:nvSpPr>
          <p:cNvPr id="122" name="Google Shape;122;p22"/>
          <p:cNvSpPr txBox="1"/>
          <p:nvPr/>
        </p:nvSpPr>
        <p:spPr>
          <a:xfrm>
            <a:off x="3236782" y="3262807"/>
            <a:ext cx="836100" cy="678900"/>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Backprop</a:t>
            </a:r>
            <a:endParaRPr/>
          </a:p>
        </p:txBody>
      </p:sp>
      <p:pic>
        <p:nvPicPr>
          <p:cNvPr id="128" name="Google Shape;128;p23"/>
          <p:cNvPicPr preferRelativeResize="0"/>
          <p:nvPr/>
        </p:nvPicPr>
        <p:blipFill>
          <a:blip r:embed="rId3">
            <a:alphaModFix/>
          </a:blip>
          <a:stretch>
            <a:fillRect/>
          </a:stretch>
        </p:blipFill>
        <p:spPr>
          <a:xfrm>
            <a:off x="2159187" y="882450"/>
            <a:ext cx="5130425" cy="3569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Forward prop and backward prop are duals</a:t>
            </a:r>
            <a:endParaRPr/>
          </a:p>
        </p:txBody>
      </p:sp>
      <p:pic>
        <p:nvPicPr>
          <p:cNvPr id="134" name="Google Shape;134;p24"/>
          <p:cNvPicPr preferRelativeResize="0"/>
          <p:nvPr/>
        </p:nvPicPr>
        <p:blipFill>
          <a:blip r:embed="rId3">
            <a:alphaModFix/>
          </a:blip>
          <a:stretch>
            <a:fillRect/>
          </a:stretch>
        </p:blipFill>
        <p:spPr>
          <a:xfrm>
            <a:off x="1604049" y="1558304"/>
            <a:ext cx="5935902" cy="28174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365F91"/>
                </a:solidFill>
              </a:rPr>
              <a:t>Activation</a:t>
            </a:r>
            <a:r>
              <a:rPr lang="en"/>
              <a:t> </a:t>
            </a:r>
            <a:r>
              <a:rPr lang="en">
                <a:solidFill>
                  <a:srgbClr val="039BE5"/>
                </a:solidFill>
                <a:latin typeface="Helvetica Neue Light"/>
                <a:ea typeface="Helvetica Neue Light"/>
                <a:cs typeface="Helvetica Neue Light"/>
                <a:sym typeface="Helvetica Neue Light"/>
              </a:rPr>
              <a:t>functions</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activation function</a:t>
            </a:r>
            <a:endParaRPr/>
          </a:p>
        </p:txBody>
      </p:sp>
      <p:sp>
        <p:nvSpPr>
          <p:cNvPr id="145" name="Google Shape;145;p26"/>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Images and text source: </a:t>
            </a:r>
            <a:r>
              <a:rPr lang="en" sz="600" i="1" u="sng">
                <a:solidFill>
                  <a:srgbClr val="365F91"/>
                </a:solidFill>
                <a:latin typeface="Helvetica Neue"/>
                <a:ea typeface="Helvetica Neue"/>
                <a:cs typeface="Helvetica Neue"/>
                <a:sym typeface="Helvetica Neue"/>
                <a:hlinkClick r:id="rId3"/>
              </a:rPr>
              <a:t>cs231n stanford</a:t>
            </a:r>
            <a:endParaRPr sz="600" i="1">
              <a:solidFill>
                <a:srgbClr val="365F91"/>
              </a:solidFill>
              <a:latin typeface="Helvetica Neue"/>
              <a:ea typeface="Helvetica Neue"/>
              <a:cs typeface="Helvetica Neue"/>
              <a:sym typeface="Helvetica Neue"/>
            </a:endParaRPr>
          </a:p>
        </p:txBody>
      </p:sp>
      <p:grpSp>
        <p:nvGrpSpPr>
          <p:cNvPr id="146" name="Google Shape;146;p26"/>
          <p:cNvGrpSpPr/>
          <p:nvPr/>
        </p:nvGrpSpPr>
        <p:grpSpPr>
          <a:xfrm>
            <a:off x="351524" y="1524569"/>
            <a:ext cx="8288552" cy="2049406"/>
            <a:chOff x="381000" y="1600769"/>
            <a:chExt cx="8288552" cy="2049406"/>
          </a:xfrm>
        </p:grpSpPr>
        <p:pic>
          <p:nvPicPr>
            <p:cNvPr id="147" name="Google Shape;147;p26"/>
            <p:cNvPicPr preferRelativeResize="0"/>
            <p:nvPr/>
          </p:nvPicPr>
          <p:blipFill>
            <a:blip r:embed="rId4">
              <a:alphaModFix/>
            </a:blip>
            <a:stretch>
              <a:fillRect/>
            </a:stretch>
          </p:blipFill>
          <p:spPr>
            <a:xfrm>
              <a:off x="381000" y="1600769"/>
              <a:ext cx="2463634" cy="1581912"/>
            </a:xfrm>
            <a:prstGeom prst="rect">
              <a:avLst/>
            </a:prstGeom>
            <a:noFill/>
            <a:ln>
              <a:noFill/>
            </a:ln>
          </p:spPr>
        </p:pic>
        <p:pic>
          <p:nvPicPr>
            <p:cNvPr id="148" name="Google Shape;148;p26"/>
            <p:cNvPicPr preferRelativeResize="0"/>
            <p:nvPr/>
          </p:nvPicPr>
          <p:blipFill>
            <a:blip r:embed="rId5">
              <a:alphaModFix/>
            </a:blip>
            <a:stretch>
              <a:fillRect/>
            </a:stretch>
          </p:blipFill>
          <p:spPr>
            <a:xfrm>
              <a:off x="3419676" y="1600769"/>
              <a:ext cx="2512449" cy="1581912"/>
            </a:xfrm>
            <a:prstGeom prst="rect">
              <a:avLst/>
            </a:prstGeom>
            <a:noFill/>
            <a:ln>
              <a:noFill/>
            </a:ln>
          </p:spPr>
        </p:pic>
        <p:pic>
          <p:nvPicPr>
            <p:cNvPr id="149" name="Google Shape;149;p26"/>
            <p:cNvPicPr preferRelativeResize="0"/>
            <p:nvPr/>
          </p:nvPicPr>
          <p:blipFill>
            <a:blip r:embed="rId6">
              <a:alphaModFix/>
            </a:blip>
            <a:stretch>
              <a:fillRect/>
            </a:stretch>
          </p:blipFill>
          <p:spPr>
            <a:xfrm>
              <a:off x="6324600" y="1600769"/>
              <a:ext cx="2344952" cy="1581912"/>
            </a:xfrm>
            <a:prstGeom prst="rect">
              <a:avLst/>
            </a:prstGeom>
            <a:noFill/>
            <a:ln>
              <a:noFill/>
            </a:ln>
          </p:spPr>
        </p:pic>
        <p:sp>
          <p:nvSpPr>
            <p:cNvPr id="150" name="Google Shape;150;p26"/>
            <p:cNvSpPr txBox="1"/>
            <p:nvPr/>
          </p:nvSpPr>
          <p:spPr>
            <a:xfrm>
              <a:off x="1186663" y="3265575"/>
              <a:ext cx="852300" cy="38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Helvetica Neue"/>
                  <a:ea typeface="Helvetica Neue"/>
                  <a:cs typeface="Helvetica Neue"/>
                  <a:sym typeface="Helvetica Neue"/>
                </a:rPr>
                <a:t>Sigmoid</a:t>
              </a:r>
              <a:endParaRPr>
                <a:latin typeface="Helvetica Neue"/>
                <a:ea typeface="Helvetica Neue"/>
                <a:cs typeface="Helvetica Neue"/>
                <a:sym typeface="Helvetica Neue"/>
              </a:endParaRPr>
            </a:p>
          </p:txBody>
        </p:sp>
        <p:sp>
          <p:nvSpPr>
            <p:cNvPr id="151" name="Google Shape;151;p26"/>
            <p:cNvSpPr txBox="1"/>
            <p:nvPr/>
          </p:nvSpPr>
          <p:spPr>
            <a:xfrm>
              <a:off x="4249750" y="3265575"/>
              <a:ext cx="852300" cy="38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Helvetica Neue"/>
                  <a:ea typeface="Helvetica Neue"/>
                  <a:cs typeface="Helvetica Neue"/>
                  <a:sym typeface="Helvetica Neue"/>
                </a:rPr>
                <a:t>Tanh</a:t>
              </a:r>
              <a:endParaRPr>
                <a:latin typeface="Helvetica Neue"/>
                <a:ea typeface="Helvetica Neue"/>
                <a:cs typeface="Helvetica Neue"/>
                <a:sym typeface="Helvetica Neue"/>
              </a:endParaRPr>
            </a:p>
          </p:txBody>
        </p:sp>
        <p:sp>
          <p:nvSpPr>
            <p:cNvPr id="152" name="Google Shape;152;p26"/>
            <p:cNvSpPr txBox="1"/>
            <p:nvPr/>
          </p:nvSpPr>
          <p:spPr>
            <a:xfrm>
              <a:off x="7070926" y="3265575"/>
              <a:ext cx="852300" cy="38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Helvetica Neue"/>
                  <a:ea typeface="Helvetica Neue"/>
                  <a:cs typeface="Helvetica Neue"/>
                  <a:sym typeface="Helvetica Neue"/>
                </a:rPr>
                <a:t>ReLU</a:t>
              </a:r>
              <a:endParaRPr>
                <a:latin typeface="Helvetica Neue"/>
                <a:ea typeface="Helvetica Neue"/>
                <a:cs typeface="Helvetica Neue"/>
                <a:sym typeface="Helvetica Neue"/>
              </a:endParaRPr>
            </a:p>
          </p:txBody>
        </p:sp>
      </p:grpSp>
      <p:sp>
        <p:nvSpPr>
          <p:cNvPr id="153" name="Google Shape;153;p26"/>
          <p:cNvSpPr txBox="1"/>
          <p:nvPr/>
        </p:nvSpPr>
        <p:spPr>
          <a:xfrm>
            <a:off x="1053750" y="3803900"/>
            <a:ext cx="7036500" cy="50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34343"/>
                </a:solidFill>
                <a:latin typeface="Helvetica Neue"/>
                <a:ea typeface="Helvetica Neue"/>
                <a:cs typeface="Helvetica Neue"/>
                <a:sym typeface="Helvetica Neue"/>
              </a:rPr>
              <a:t>Every activation function (or non-linearity) takes a single number and performs certain fixed mathematical operation on it.</a:t>
            </a:r>
            <a:endParaRPr>
              <a:solidFill>
                <a:srgbClr val="434343"/>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Sigmoid function</a:t>
            </a:r>
            <a:endParaRPr/>
          </a:p>
        </p:txBody>
      </p:sp>
      <p:pic>
        <p:nvPicPr>
          <p:cNvPr id="159" name="Google Shape;159;p27"/>
          <p:cNvPicPr preferRelativeResize="0"/>
          <p:nvPr/>
        </p:nvPicPr>
        <p:blipFill>
          <a:blip r:embed="rId3">
            <a:alphaModFix/>
          </a:blip>
          <a:stretch>
            <a:fillRect/>
          </a:stretch>
        </p:blipFill>
        <p:spPr>
          <a:xfrm>
            <a:off x="4761300" y="2730675"/>
            <a:ext cx="4071000" cy="1872676"/>
          </a:xfrm>
          <a:prstGeom prst="rect">
            <a:avLst/>
          </a:prstGeom>
          <a:noFill/>
          <a:ln>
            <a:noFill/>
          </a:ln>
        </p:spPr>
      </p:pic>
      <p:sp>
        <p:nvSpPr>
          <p:cNvPr id="160" name="Google Shape;160;p27"/>
          <p:cNvSpPr txBox="1"/>
          <p:nvPr/>
        </p:nvSpPr>
        <p:spPr>
          <a:xfrm>
            <a:off x="417300" y="2654475"/>
            <a:ext cx="4344000" cy="14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34343"/>
                </a:solidFill>
                <a:latin typeface="Helvetica Neue"/>
                <a:ea typeface="Helvetica Neue"/>
                <a:cs typeface="Helvetica Neue"/>
                <a:sym typeface="Helvetica Neue"/>
              </a:rPr>
              <a:t>Drawbacks</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100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Its output is not zero centered. Hence, make the gradient go too far in different directions </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Vanishing Gradient Problem</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Slow convergence</a:t>
            </a:r>
            <a:endParaRPr>
              <a:solidFill>
                <a:srgbClr val="434343"/>
              </a:solidFill>
              <a:latin typeface="Helvetica Neue"/>
              <a:ea typeface="Helvetica Neue"/>
              <a:cs typeface="Helvetica Neue"/>
              <a:sym typeface="Helvetica Neue"/>
            </a:endParaRPr>
          </a:p>
        </p:txBody>
      </p:sp>
      <p:sp>
        <p:nvSpPr>
          <p:cNvPr id="161" name="Google Shape;161;p27"/>
          <p:cNvSpPr txBox="1"/>
          <p:nvPr/>
        </p:nvSpPr>
        <p:spPr>
          <a:xfrm>
            <a:off x="417300" y="1165800"/>
            <a:ext cx="6810300" cy="124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Activation function of form </a:t>
            </a:r>
            <a:r>
              <a:rPr lang="en" b="1">
                <a:solidFill>
                  <a:srgbClr val="434343"/>
                </a:solidFill>
                <a:latin typeface="Helvetica Neue"/>
                <a:ea typeface="Helvetica Neue"/>
                <a:cs typeface="Helvetica Neue"/>
                <a:sym typeface="Helvetica Neue"/>
              </a:rPr>
              <a:t>f(x) = 1 / 1 + exp(-x)</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Ranges from 0-1</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S-shaped curve</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Historically popular</a:t>
            </a:r>
            <a:endParaRPr>
              <a:solidFill>
                <a:srgbClr val="434343"/>
              </a:solidFill>
              <a:latin typeface="Helvetica Neue"/>
              <a:ea typeface="Helvetica Neue"/>
              <a:cs typeface="Helvetica Neue"/>
              <a:sym typeface="Helvetica Neue"/>
            </a:endParaRPr>
          </a:p>
          <a:p>
            <a:pPr marL="914400" lvl="1"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Interpretation as a saturating “firing rate” of a neuron</a:t>
            </a:r>
            <a:endParaRPr>
              <a:latin typeface="Helvetica Neue"/>
              <a:ea typeface="Helvetica Neue"/>
              <a:cs typeface="Helvetica Neue"/>
              <a:sym typeface="Helvetica Neue"/>
            </a:endParaRPr>
          </a:p>
        </p:txBody>
      </p:sp>
      <p:sp>
        <p:nvSpPr>
          <p:cNvPr id="162" name="Google Shape;162;p27"/>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source: </a:t>
            </a:r>
            <a:r>
              <a:rPr lang="en" sz="600" i="1" u="sng">
                <a:solidFill>
                  <a:srgbClr val="365F91"/>
                </a:solidFill>
                <a:latin typeface="Helvetica Neue"/>
                <a:ea typeface="Helvetica Neue"/>
                <a:cs typeface="Helvetica Neue"/>
                <a:sym typeface="Helvetica Neue"/>
                <a:hlinkClick r:id="rId4"/>
              </a:rPr>
              <a:t>wikimedia</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Tanh function</a:t>
            </a:r>
            <a:endParaRPr/>
          </a:p>
        </p:txBody>
      </p:sp>
      <p:sp>
        <p:nvSpPr>
          <p:cNvPr id="168" name="Google Shape;168;p28"/>
          <p:cNvSpPr txBox="1"/>
          <p:nvPr/>
        </p:nvSpPr>
        <p:spPr>
          <a:xfrm>
            <a:off x="4488300" y="1089600"/>
            <a:ext cx="4344000" cy="9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34343"/>
                </a:solidFill>
                <a:latin typeface="Helvetica Neue"/>
                <a:ea typeface="Helvetica Neue"/>
                <a:cs typeface="Helvetica Neue"/>
                <a:sym typeface="Helvetica Neue"/>
              </a:rPr>
              <a:t>Drawbacks</a:t>
            </a:r>
            <a:endParaRPr>
              <a:solidFill>
                <a:srgbClr val="434343"/>
              </a:solidFill>
              <a:latin typeface="Helvetica Neue"/>
              <a:ea typeface="Helvetica Neue"/>
              <a:cs typeface="Helvetica Neue"/>
              <a:sym typeface="Helvetica Neue"/>
            </a:endParaRPr>
          </a:p>
          <a:p>
            <a:pPr marL="457200" lvl="0" indent="-317500" algn="l" rtl="0">
              <a:spcBef>
                <a:spcPts val="100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Though optimisation is easier, it still suffers from the Vanishing Gradient Problem</a:t>
            </a:r>
            <a:endParaRPr>
              <a:solidFill>
                <a:srgbClr val="434343"/>
              </a:solidFill>
              <a:latin typeface="Helvetica Neue"/>
              <a:ea typeface="Helvetica Neue"/>
              <a:cs typeface="Helvetica Neue"/>
              <a:sym typeface="Helvetica Neue"/>
            </a:endParaRPr>
          </a:p>
        </p:txBody>
      </p:sp>
      <p:sp>
        <p:nvSpPr>
          <p:cNvPr id="169" name="Google Shape;169;p28"/>
          <p:cNvSpPr txBox="1"/>
          <p:nvPr/>
        </p:nvSpPr>
        <p:spPr>
          <a:xfrm>
            <a:off x="417300" y="1165800"/>
            <a:ext cx="6810300" cy="124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Ranges between -1 to  +1</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Output is zero centered</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Generally preferred over Sigmoid function</a:t>
            </a:r>
            <a:endParaRPr>
              <a:solidFill>
                <a:srgbClr val="434343"/>
              </a:solidFill>
              <a:latin typeface="Helvetica Neue"/>
              <a:ea typeface="Helvetica Neue"/>
              <a:cs typeface="Helvetica Neue"/>
              <a:sym typeface="Helvetica Neue"/>
            </a:endParaRPr>
          </a:p>
        </p:txBody>
      </p:sp>
      <p:pic>
        <p:nvPicPr>
          <p:cNvPr id="170" name="Google Shape;170;p28"/>
          <p:cNvPicPr preferRelativeResize="0"/>
          <p:nvPr/>
        </p:nvPicPr>
        <p:blipFill>
          <a:blip r:embed="rId3">
            <a:alphaModFix/>
          </a:blip>
          <a:stretch>
            <a:fillRect/>
          </a:stretch>
        </p:blipFill>
        <p:spPr>
          <a:xfrm>
            <a:off x="904875" y="2483100"/>
            <a:ext cx="7334250" cy="1600200"/>
          </a:xfrm>
          <a:prstGeom prst="rect">
            <a:avLst/>
          </a:prstGeom>
          <a:noFill/>
          <a:ln>
            <a:noFill/>
          </a:ln>
        </p:spPr>
      </p:pic>
      <p:sp>
        <p:nvSpPr>
          <p:cNvPr id="171" name="Google Shape;171;p28"/>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source: </a:t>
            </a:r>
            <a:r>
              <a:rPr lang="en" sz="600" i="1" u="sng">
                <a:solidFill>
                  <a:srgbClr val="365F91"/>
                </a:solidFill>
                <a:latin typeface="Helvetica Neue"/>
                <a:ea typeface="Helvetica Neue"/>
                <a:cs typeface="Helvetica Neue"/>
                <a:sym typeface="Helvetica Neue"/>
                <a:hlinkClick r:id="rId4"/>
              </a:rPr>
              <a:t>librow</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ReLU function</a:t>
            </a:r>
            <a:endParaRPr/>
          </a:p>
        </p:txBody>
      </p:sp>
      <p:sp>
        <p:nvSpPr>
          <p:cNvPr id="177" name="Google Shape;177;p29"/>
          <p:cNvSpPr txBox="1"/>
          <p:nvPr/>
        </p:nvSpPr>
        <p:spPr>
          <a:xfrm>
            <a:off x="4488300" y="1089600"/>
            <a:ext cx="4344000" cy="120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34343"/>
                </a:solidFill>
                <a:latin typeface="Helvetica Neue"/>
                <a:ea typeface="Helvetica Neue"/>
                <a:cs typeface="Helvetica Neue"/>
                <a:sym typeface="Helvetica Neue"/>
              </a:rPr>
              <a:t>Drawbacks</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100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Output is not zero centered. </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Should only be used within hidden layers of a NN model</a:t>
            </a:r>
            <a:endParaRPr>
              <a:solidFill>
                <a:srgbClr val="434343"/>
              </a:solidFill>
              <a:latin typeface="Helvetica Neue"/>
              <a:ea typeface="Helvetica Neue"/>
              <a:cs typeface="Helvetica Neue"/>
              <a:sym typeface="Helvetica Neue"/>
            </a:endParaRPr>
          </a:p>
        </p:txBody>
      </p:sp>
      <p:sp>
        <p:nvSpPr>
          <p:cNvPr id="178" name="Google Shape;178;p29"/>
          <p:cNvSpPr txBox="1"/>
          <p:nvPr/>
        </p:nvSpPr>
        <p:spPr>
          <a:xfrm>
            <a:off x="417300" y="1165800"/>
            <a:ext cx="3941700" cy="9849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Very simple and efficient</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Have 6x times better convergence than tanh and sigmoid function.</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Very efficient in computation</a:t>
            </a:r>
            <a:endParaRPr>
              <a:solidFill>
                <a:srgbClr val="434343"/>
              </a:solidFill>
              <a:latin typeface="Helvetica Neue"/>
              <a:ea typeface="Helvetica Neue"/>
              <a:cs typeface="Helvetica Neue"/>
              <a:sym typeface="Helvetica Neue"/>
            </a:endParaRPr>
          </a:p>
        </p:txBody>
      </p:sp>
      <p:sp>
        <p:nvSpPr>
          <p:cNvPr id="179" name="Google Shape;179;p29"/>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source: </a:t>
            </a:r>
            <a:r>
              <a:rPr lang="en" sz="600" i="1" u="sng">
                <a:solidFill>
                  <a:srgbClr val="365F91"/>
                </a:solidFill>
                <a:latin typeface="Helvetica Neue"/>
                <a:ea typeface="Helvetica Neue"/>
                <a:cs typeface="Helvetica Neue"/>
                <a:sym typeface="Helvetica Neue"/>
                <a:hlinkClick r:id="rId3"/>
              </a:rPr>
              <a:t>medium</a:t>
            </a:r>
            <a:endParaRPr sz="600" i="1">
              <a:solidFill>
                <a:srgbClr val="365F91"/>
              </a:solidFill>
              <a:latin typeface="Helvetica Neue"/>
              <a:ea typeface="Helvetica Neue"/>
              <a:cs typeface="Helvetica Neue"/>
              <a:sym typeface="Helvetica Neue"/>
            </a:endParaRPr>
          </a:p>
        </p:txBody>
      </p:sp>
      <p:pic>
        <p:nvPicPr>
          <p:cNvPr id="180" name="Google Shape;180;p29"/>
          <p:cNvPicPr preferRelativeResize="0"/>
          <p:nvPr/>
        </p:nvPicPr>
        <p:blipFill rotWithShape="1">
          <a:blip r:embed="rId4">
            <a:alphaModFix/>
          </a:blip>
          <a:srcRect/>
          <a:stretch/>
        </p:blipFill>
        <p:spPr>
          <a:xfrm>
            <a:off x="2270887" y="2582476"/>
            <a:ext cx="4602226" cy="2094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Leaky ReLU function</a:t>
            </a:r>
            <a:endParaRPr/>
          </a:p>
        </p:txBody>
      </p:sp>
      <p:sp>
        <p:nvSpPr>
          <p:cNvPr id="186" name="Google Shape;186;p30"/>
          <p:cNvSpPr txBox="1"/>
          <p:nvPr/>
        </p:nvSpPr>
        <p:spPr>
          <a:xfrm>
            <a:off x="417300" y="1165800"/>
            <a:ext cx="7659900" cy="9849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Leaky ReLU was introduced to overcome the problem of dying neurons. </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Leaky ReLU introduces a small slope to keep the neurons alive</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Does not saturate (in +region)</a:t>
            </a:r>
            <a:endParaRPr>
              <a:solidFill>
                <a:srgbClr val="434343"/>
              </a:solidFill>
              <a:latin typeface="Helvetica Neue"/>
              <a:ea typeface="Helvetica Neue"/>
              <a:cs typeface="Helvetica Neue"/>
              <a:sym typeface="Helvetica Neue"/>
            </a:endParaRPr>
          </a:p>
        </p:txBody>
      </p:sp>
      <p:sp>
        <p:nvSpPr>
          <p:cNvPr id="187" name="Google Shape;187;p30"/>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source: </a:t>
            </a:r>
            <a:r>
              <a:rPr lang="en" sz="600" i="1" u="sng">
                <a:solidFill>
                  <a:srgbClr val="365F91"/>
                </a:solidFill>
                <a:latin typeface="Helvetica Neue"/>
                <a:ea typeface="Helvetica Neue"/>
                <a:cs typeface="Helvetica Neue"/>
                <a:sym typeface="Helvetica Neue"/>
                <a:hlinkClick r:id="rId3"/>
              </a:rPr>
              <a:t>medium</a:t>
            </a:r>
            <a:endParaRPr sz="600" i="1">
              <a:solidFill>
                <a:srgbClr val="365F91"/>
              </a:solidFill>
              <a:latin typeface="Helvetica Neue"/>
              <a:ea typeface="Helvetica Neue"/>
              <a:cs typeface="Helvetica Neue"/>
              <a:sym typeface="Helvetica Neue"/>
            </a:endParaRPr>
          </a:p>
        </p:txBody>
      </p:sp>
      <p:pic>
        <p:nvPicPr>
          <p:cNvPr id="188" name="Google Shape;188;p30"/>
          <p:cNvPicPr preferRelativeResize="0"/>
          <p:nvPr/>
        </p:nvPicPr>
        <p:blipFill rotWithShape="1">
          <a:blip r:embed="rId4">
            <a:alphaModFix/>
          </a:blip>
          <a:srcRect t="7475" b="7475"/>
          <a:stretch/>
        </p:blipFill>
        <p:spPr>
          <a:xfrm>
            <a:off x="2270887" y="2506276"/>
            <a:ext cx="4602226" cy="209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ELU function</a:t>
            </a:r>
            <a:endParaRPr/>
          </a:p>
        </p:txBody>
      </p:sp>
      <p:sp>
        <p:nvSpPr>
          <p:cNvPr id="194" name="Google Shape;194;p31"/>
          <p:cNvSpPr txBox="1"/>
          <p:nvPr/>
        </p:nvSpPr>
        <p:spPr>
          <a:xfrm>
            <a:off x="4488300" y="1165800"/>
            <a:ext cx="4344000" cy="8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34343"/>
                </a:solidFill>
                <a:latin typeface="Helvetica Neue"/>
                <a:ea typeface="Helvetica Neue"/>
                <a:cs typeface="Helvetica Neue"/>
                <a:sym typeface="Helvetica Neue"/>
              </a:rPr>
              <a:t>Drawbacks</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100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Computation requires exp()</a:t>
            </a:r>
            <a:endParaRPr>
              <a:solidFill>
                <a:srgbClr val="434343"/>
              </a:solidFill>
              <a:latin typeface="Helvetica Neue"/>
              <a:ea typeface="Helvetica Neue"/>
              <a:cs typeface="Helvetica Neue"/>
              <a:sym typeface="Helvetica Neue"/>
            </a:endParaRPr>
          </a:p>
        </p:txBody>
      </p:sp>
      <p:sp>
        <p:nvSpPr>
          <p:cNvPr id="195" name="Google Shape;195;p31"/>
          <p:cNvSpPr txBox="1"/>
          <p:nvPr/>
        </p:nvSpPr>
        <p:spPr>
          <a:xfrm>
            <a:off x="417300" y="1165800"/>
            <a:ext cx="3941700" cy="2046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ELU function tend to converge cost to zero faster and produce more accurate results</a:t>
            </a:r>
            <a:endParaRPr>
              <a:solidFill>
                <a:srgbClr val="434343"/>
              </a:solidFill>
              <a:latin typeface="Helvetica Neue"/>
              <a:ea typeface="Helvetica Neue"/>
              <a:cs typeface="Helvetica Neue"/>
              <a:sym typeface="Helvetica Neue"/>
            </a:endParaRPr>
          </a:p>
          <a:p>
            <a:pPr marL="457200" lvl="0" indent="-317500" algn="l" rtl="0">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Closer to zero mean outputs</a:t>
            </a:r>
            <a:endParaRPr>
              <a:solidFill>
                <a:srgbClr val="434343"/>
              </a:solidFill>
              <a:latin typeface="Helvetica Neue"/>
              <a:ea typeface="Helvetica Neue"/>
              <a:cs typeface="Helvetica Neue"/>
              <a:sym typeface="Helvetica Neue"/>
            </a:endParaRPr>
          </a:p>
          <a:p>
            <a:pPr marL="457200" lvl="0" indent="-317500" algn="l" rtl="0">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Has a extra alpha constant which should be positive number</a:t>
            </a:r>
            <a:endParaRPr>
              <a:solidFill>
                <a:srgbClr val="434343"/>
              </a:solidFill>
              <a:latin typeface="Helvetica Neue"/>
              <a:ea typeface="Helvetica Neue"/>
              <a:cs typeface="Helvetica Neue"/>
              <a:sym typeface="Helvetica Neue"/>
            </a:endParaRPr>
          </a:p>
          <a:p>
            <a:pPr marL="457200" lvl="0" indent="-317500" algn="l" rtl="0">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ELU is very similar to RELU except negative inputs</a:t>
            </a:r>
            <a:endParaRPr>
              <a:solidFill>
                <a:srgbClr val="434343"/>
              </a:solidFill>
              <a:latin typeface="Helvetica Neue"/>
              <a:ea typeface="Helvetica Neue"/>
              <a:cs typeface="Helvetica Neue"/>
              <a:sym typeface="Helvetica Neue"/>
            </a:endParaRPr>
          </a:p>
          <a:p>
            <a:pPr marL="457200" lvl="0" indent="-317500" algn="l" rtl="0">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Have all advantages of ReLU</a:t>
            </a:r>
            <a:endParaRPr>
              <a:solidFill>
                <a:srgbClr val="434343"/>
              </a:solidFill>
              <a:latin typeface="Helvetica Neue"/>
              <a:ea typeface="Helvetica Neue"/>
              <a:cs typeface="Helvetica Neue"/>
              <a:sym typeface="Helvetica Neue"/>
            </a:endParaRPr>
          </a:p>
        </p:txBody>
      </p:sp>
      <p:sp>
        <p:nvSpPr>
          <p:cNvPr id="196" name="Google Shape;196;p31"/>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source: </a:t>
            </a:r>
            <a:r>
              <a:rPr lang="en" sz="600" i="1" u="sng">
                <a:solidFill>
                  <a:srgbClr val="365F91"/>
                </a:solidFill>
                <a:latin typeface="Helvetica Neue"/>
                <a:ea typeface="Helvetica Neue"/>
                <a:cs typeface="Helvetica Neue"/>
                <a:sym typeface="Helvetica Neue"/>
                <a:hlinkClick r:id="rId3"/>
              </a:rPr>
              <a:t>medium</a:t>
            </a:r>
            <a:endParaRPr sz="600" i="1">
              <a:solidFill>
                <a:srgbClr val="365F91"/>
              </a:solidFill>
              <a:latin typeface="Helvetica Neue"/>
              <a:ea typeface="Helvetica Neue"/>
              <a:cs typeface="Helvetica Neue"/>
              <a:sym typeface="Helvetica Neue"/>
            </a:endParaRPr>
          </a:p>
        </p:txBody>
      </p:sp>
      <p:pic>
        <p:nvPicPr>
          <p:cNvPr id="197" name="Google Shape;197;p31"/>
          <p:cNvPicPr preferRelativeResize="0"/>
          <p:nvPr/>
        </p:nvPicPr>
        <p:blipFill rotWithShape="1">
          <a:blip r:embed="rId4">
            <a:alphaModFix/>
          </a:blip>
          <a:srcRect t="5931" b="5931"/>
          <a:stretch/>
        </p:blipFill>
        <p:spPr>
          <a:xfrm>
            <a:off x="2270887" y="2582476"/>
            <a:ext cx="4602226" cy="209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Topics you have covered in week 2 videos</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Feed forward</a:t>
            </a:r>
            <a:endParaRPr/>
          </a:p>
          <a:p>
            <a:pPr marL="457200" lvl="0" indent="-342900" algn="l" rtl="0">
              <a:spcBef>
                <a:spcPts val="0"/>
              </a:spcBef>
              <a:spcAft>
                <a:spcPts val="0"/>
              </a:spcAft>
              <a:buSzPts val="1800"/>
              <a:buChar char="●"/>
            </a:pPr>
            <a:r>
              <a:rPr lang="en"/>
              <a:t>Back propagation</a:t>
            </a:r>
            <a:endParaRPr/>
          </a:p>
          <a:p>
            <a:pPr marL="457200" lvl="0" indent="-342900" algn="l" rtl="0">
              <a:spcBef>
                <a:spcPts val="0"/>
              </a:spcBef>
              <a:spcAft>
                <a:spcPts val="0"/>
              </a:spcAft>
              <a:buSzPts val="1800"/>
              <a:buChar char="●"/>
            </a:pPr>
            <a:r>
              <a:rPr lang="en"/>
              <a:t>Fully connected layer - forward pass</a:t>
            </a:r>
            <a:endParaRPr/>
          </a:p>
          <a:p>
            <a:pPr marL="457200" lvl="0" indent="-342900" algn="l" rtl="0">
              <a:spcBef>
                <a:spcPts val="0"/>
              </a:spcBef>
              <a:spcAft>
                <a:spcPts val="0"/>
              </a:spcAft>
              <a:buSzPts val="1800"/>
              <a:buChar char="●"/>
            </a:pPr>
            <a:r>
              <a:rPr lang="en"/>
              <a:t>Fully connected layer - backward pass</a:t>
            </a:r>
            <a:endParaRPr/>
          </a:p>
          <a:p>
            <a:pPr marL="457200" lvl="0" indent="-342900" algn="l" rtl="0">
              <a:spcBef>
                <a:spcPts val="0"/>
              </a:spcBef>
              <a:spcAft>
                <a:spcPts val="0"/>
              </a:spcAft>
              <a:buSzPts val="1800"/>
              <a:buChar char="●"/>
            </a:pPr>
            <a:r>
              <a:rPr lang="en"/>
              <a:t>Activation functions</a:t>
            </a:r>
            <a:endParaRPr/>
          </a:p>
          <a:p>
            <a:pPr marL="457200" lvl="0" indent="-342900" algn="l" rtl="0">
              <a:spcBef>
                <a:spcPts val="0"/>
              </a:spcBef>
              <a:spcAft>
                <a:spcPts val="0"/>
              </a:spcAft>
              <a:buSzPts val="1800"/>
              <a:buChar char="●"/>
            </a:pPr>
            <a:r>
              <a:rPr lang="en"/>
              <a:t>Activation functions in practice</a:t>
            </a:r>
            <a:endParaRPr/>
          </a:p>
          <a:p>
            <a:pPr marL="457200" lvl="0" indent="-342900" algn="l" rtl="0">
              <a:spcBef>
                <a:spcPts val="0"/>
              </a:spcBef>
              <a:spcAft>
                <a:spcPts val="0"/>
              </a:spcAft>
              <a:buSzPts val="1800"/>
              <a:buChar char="●"/>
            </a:pPr>
            <a:r>
              <a:rPr lang="en"/>
              <a:t>Softmax</a:t>
            </a:r>
            <a:endParaRPr/>
          </a:p>
          <a:p>
            <a:pPr marL="457200" lvl="0" indent="-342900" algn="l" rtl="0">
              <a:spcBef>
                <a:spcPts val="0"/>
              </a:spcBef>
              <a:spcAft>
                <a:spcPts val="0"/>
              </a:spcAft>
              <a:buSzPts val="1800"/>
              <a:buChar char="●"/>
            </a:pPr>
            <a:r>
              <a:rPr lang="en"/>
              <a:t>Cross entropy loss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365F91"/>
                </a:solidFill>
              </a:rPr>
              <a:t>Fully-connected</a:t>
            </a:r>
            <a:r>
              <a:rPr lang="en"/>
              <a:t> </a:t>
            </a:r>
            <a:r>
              <a:rPr lang="en">
                <a:solidFill>
                  <a:srgbClr val="039BE5"/>
                </a:solidFill>
                <a:latin typeface="Helvetica Neue Light"/>
                <a:ea typeface="Helvetica Neue Light"/>
                <a:cs typeface="Helvetica Neue Light"/>
                <a:sym typeface="Helvetica Neue Light"/>
              </a:rPr>
              <a:t>layer</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Fully connected layer</a:t>
            </a:r>
            <a:endParaRPr/>
          </a:p>
        </p:txBody>
      </p:sp>
      <p:grpSp>
        <p:nvGrpSpPr>
          <p:cNvPr id="208" name="Google Shape;208;p33"/>
          <p:cNvGrpSpPr/>
          <p:nvPr/>
        </p:nvGrpSpPr>
        <p:grpSpPr>
          <a:xfrm>
            <a:off x="2530379" y="1631951"/>
            <a:ext cx="2691307" cy="3010817"/>
            <a:chOff x="3384773" y="2453042"/>
            <a:chExt cx="1943884" cy="2174660"/>
          </a:xfrm>
        </p:grpSpPr>
        <p:grpSp>
          <p:nvGrpSpPr>
            <p:cNvPr id="209" name="Google Shape;209;p33"/>
            <p:cNvGrpSpPr/>
            <p:nvPr/>
          </p:nvGrpSpPr>
          <p:grpSpPr>
            <a:xfrm>
              <a:off x="3384773" y="2453042"/>
              <a:ext cx="287700" cy="2174660"/>
              <a:chOff x="3384773" y="2453042"/>
              <a:chExt cx="287700" cy="2174660"/>
            </a:xfrm>
          </p:grpSpPr>
          <p:sp>
            <p:nvSpPr>
              <p:cNvPr id="210" name="Google Shape;210;p33"/>
              <p:cNvSpPr/>
              <p:nvPr/>
            </p:nvSpPr>
            <p:spPr>
              <a:xfrm>
                <a:off x="3384773" y="2453042"/>
                <a:ext cx="287700" cy="360000"/>
              </a:xfrm>
              <a:prstGeom prst="ellipse">
                <a:avLst/>
              </a:prstGeom>
              <a:solidFill>
                <a:srgbClr val="00B0F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endParaRPr sz="2000">
                  <a:solidFill>
                    <a:srgbClr val="000000"/>
                  </a:solidFill>
                  <a:latin typeface="Arial"/>
                  <a:ea typeface="Arial"/>
                  <a:cs typeface="Arial"/>
                  <a:sym typeface="Arial"/>
                </a:endParaRPr>
              </a:p>
            </p:txBody>
          </p:sp>
          <p:sp>
            <p:nvSpPr>
              <p:cNvPr id="211" name="Google Shape;211;p33"/>
              <p:cNvSpPr/>
              <p:nvPr/>
            </p:nvSpPr>
            <p:spPr>
              <a:xfrm>
                <a:off x="3384773" y="2906707"/>
                <a:ext cx="287700" cy="360000"/>
              </a:xfrm>
              <a:prstGeom prst="ellipse">
                <a:avLst/>
              </a:prstGeom>
              <a:solidFill>
                <a:srgbClr val="00B0F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endParaRPr sz="2000">
                  <a:solidFill>
                    <a:srgbClr val="000000"/>
                  </a:solidFill>
                  <a:latin typeface="Arial"/>
                  <a:ea typeface="Arial"/>
                  <a:cs typeface="Arial"/>
                  <a:sym typeface="Arial"/>
                </a:endParaRPr>
              </a:p>
            </p:txBody>
          </p:sp>
          <p:sp>
            <p:nvSpPr>
              <p:cNvPr id="212" name="Google Shape;212;p33"/>
              <p:cNvSpPr/>
              <p:nvPr/>
            </p:nvSpPr>
            <p:spPr>
              <a:xfrm>
                <a:off x="3384773" y="3360372"/>
                <a:ext cx="287700" cy="360000"/>
              </a:xfrm>
              <a:prstGeom prst="ellipse">
                <a:avLst/>
              </a:prstGeom>
              <a:solidFill>
                <a:srgbClr val="00B0F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endParaRPr sz="2000">
                  <a:solidFill>
                    <a:srgbClr val="000000"/>
                  </a:solidFill>
                  <a:latin typeface="Arial"/>
                  <a:ea typeface="Arial"/>
                  <a:cs typeface="Arial"/>
                  <a:sym typeface="Arial"/>
                </a:endParaRPr>
              </a:p>
            </p:txBody>
          </p:sp>
          <p:sp>
            <p:nvSpPr>
              <p:cNvPr id="213" name="Google Shape;213;p33"/>
              <p:cNvSpPr/>
              <p:nvPr/>
            </p:nvSpPr>
            <p:spPr>
              <a:xfrm>
                <a:off x="3384773" y="3814037"/>
                <a:ext cx="287700" cy="360000"/>
              </a:xfrm>
              <a:prstGeom prst="ellipse">
                <a:avLst/>
              </a:prstGeom>
              <a:solidFill>
                <a:srgbClr val="00B0F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endParaRPr sz="2000">
                  <a:solidFill>
                    <a:srgbClr val="000000"/>
                  </a:solidFill>
                  <a:latin typeface="Arial"/>
                  <a:ea typeface="Arial"/>
                  <a:cs typeface="Arial"/>
                  <a:sym typeface="Arial"/>
                </a:endParaRPr>
              </a:p>
            </p:txBody>
          </p:sp>
          <p:sp>
            <p:nvSpPr>
              <p:cNvPr id="214" name="Google Shape;214;p33"/>
              <p:cNvSpPr/>
              <p:nvPr/>
            </p:nvSpPr>
            <p:spPr>
              <a:xfrm>
                <a:off x="3384773" y="4267702"/>
                <a:ext cx="287700" cy="360000"/>
              </a:xfrm>
              <a:prstGeom prst="ellipse">
                <a:avLst/>
              </a:prstGeom>
              <a:solidFill>
                <a:srgbClr val="00B0F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endParaRPr sz="2000">
                  <a:solidFill>
                    <a:srgbClr val="000000"/>
                  </a:solidFill>
                  <a:latin typeface="Arial"/>
                  <a:ea typeface="Arial"/>
                  <a:cs typeface="Arial"/>
                  <a:sym typeface="Arial"/>
                </a:endParaRPr>
              </a:p>
            </p:txBody>
          </p:sp>
        </p:grpSp>
        <p:grpSp>
          <p:nvGrpSpPr>
            <p:cNvPr id="215" name="Google Shape;215;p33"/>
            <p:cNvGrpSpPr/>
            <p:nvPr/>
          </p:nvGrpSpPr>
          <p:grpSpPr>
            <a:xfrm>
              <a:off x="5040957" y="2679875"/>
              <a:ext cx="287700" cy="1720995"/>
              <a:chOff x="5040957" y="2546667"/>
              <a:chExt cx="287700" cy="1720995"/>
            </a:xfrm>
          </p:grpSpPr>
          <p:sp>
            <p:nvSpPr>
              <p:cNvPr id="216" name="Google Shape;216;p33"/>
              <p:cNvSpPr/>
              <p:nvPr/>
            </p:nvSpPr>
            <p:spPr>
              <a:xfrm>
                <a:off x="5040957" y="2546667"/>
                <a:ext cx="287700" cy="360000"/>
              </a:xfrm>
              <a:prstGeom prst="ellipse">
                <a:avLst/>
              </a:prstGeom>
              <a:solidFill>
                <a:srgbClr val="365F91"/>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endParaRPr sz="2000">
                  <a:solidFill>
                    <a:srgbClr val="000000"/>
                  </a:solidFill>
                  <a:latin typeface="Arial"/>
                  <a:ea typeface="Arial"/>
                  <a:cs typeface="Arial"/>
                  <a:sym typeface="Arial"/>
                </a:endParaRPr>
              </a:p>
            </p:txBody>
          </p:sp>
          <p:sp>
            <p:nvSpPr>
              <p:cNvPr id="217" name="Google Shape;217;p33"/>
              <p:cNvSpPr/>
              <p:nvPr/>
            </p:nvSpPr>
            <p:spPr>
              <a:xfrm>
                <a:off x="5040957" y="3000332"/>
                <a:ext cx="287700" cy="360000"/>
              </a:xfrm>
              <a:prstGeom prst="ellipse">
                <a:avLst/>
              </a:prstGeom>
              <a:solidFill>
                <a:srgbClr val="365F91"/>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endParaRPr sz="2000">
                  <a:solidFill>
                    <a:srgbClr val="000000"/>
                  </a:solidFill>
                  <a:latin typeface="Arial"/>
                  <a:ea typeface="Arial"/>
                  <a:cs typeface="Arial"/>
                  <a:sym typeface="Arial"/>
                </a:endParaRPr>
              </a:p>
            </p:txBody>
          </p:sp>
          <p:sp>
            <p:nvSpPr>
              <p:cNvPr id="218" name="Google Shape;218;p33"/>
              <p:cNvSpPr/>
              <p:nvPr/>
            </p:nvSpPr>
            <p:spPr>
              <a:xfrm>
                <a:off x="5040957" y="3453997"/>
                <a:ext cx="287700" cy="360000"/>
              </a:xfrm>
              <a:prstGeom prst="ellipse">
                <a:avLst/>
              </a:prstGeom>
              <a:solidFill>
                <a:srgbClr val="365F91"/>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endParaRPr sz="2000">
                  <a:solidFill>
                    <a:srgbClr val="000000"/>
                  </a:solidFill>
                  <a:latin typeface="Arial"/>
                  <a:ea typeface="Arial"/>
                  <a:cs typeface="Arial"/>
                  <a:sym typeface="Arial"/>
                </a:endParaRPr>
              </a:p>
            </p:txBody>
          </p:sp>
          <p:sp>
            <p:nvSpPr>
              <p:cNvPr id="219" name="Google Shape;219;p33"/>
              <p:cNvSpPr/>
              <p:nvPr/>
            </p:nvSpPr>
            <p:spPr>
              <a:xfrm>
                <a:off x="5040957" y="3907662"/>
                <a:ext cx="287700" cy="360000"/>
              </a:xfrm>
              <a:prstGeom prst="ellipse">
                <a:avLst/>
              </a:prstGeom>
              <a:solidFill>
                <a:srgbClr val="365F91"/>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endParaRPr sz="2000">
                  <a:solidFill>
                    <a:srgbClr val="000000"/>
                  </a:solidFill>
                  <a:latin typeface="Arial"/>
                  <a:ea typeface="Arial"/>
                  <a:cs typeface="Arial"/>
                  <a:sym typeface="Arial"/>
                </a:endParaRPr>
              </a:p>
            </p:txBody>
          </p:sp>
        </p:grpSp>
        <p:cxnSp>
          <p:nvCxnSpPr>
            <p:cNvPr id="220" name="Google Shape;220;p33"/>
            <p:cNvCxnSpPr>
              <a:stCxn id="210" idx="6"/>
              <a:endCxn id="216" idx="2"/>
            </p:cNvCxnSpPr>
            <p:nvPr/>
          </p:nvCxnSpPr>
          <p:spPr>
            <a:xfrm>
              <a:off x="3672473" y="2633042"/>
              <a:ext cx="1368600" cy="2268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7650"/>
                </a:srgbClr>
              </a:outerShdw>
            </a:effectLst>
          </p:spPr>
        </p:cxnSp>
        <p:cxnSp>
          <p:nvCxnSpPr>
            <p:cNvPr id="221" name="Google Shape;221;p33"/>
            <p:cNvCxnSpPr>
              <a:stCxn id="210" idx="6"/>
              <a:endCxn id="217" idx="2"/>
            </p:cNvCxnSpPr>
            <p:nvPr/>
          </p:nvCxnSpPr>
          <p:spPr>
            <a:xfrm>
              <a:off x="3672473" y="2633042"/>
              <a:ext cx="1368600" cy="6804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7650"/>
                </a:srgbClr>
              </a:outerShdw>
            </a:effectLst>
          </p:spPr>
        </p:cxnSp>
        <p:cxnSp>
          <p:nvCxnSpPr>
            <p:cNvPr id="222" name="Google Shape;222;p33"/>
            <p:cNvCxnSpPr>
              <a:stCxn id="210" idx="6"/>
              <a:endCxn id="218" idx="2"/>
            </p:cNvCxnSpPr>
            <p:nvPr/>
          </p:nvCxnSpPr>
          <p:spPr>
            <a:xfrm>
              <a:off x="3672473" y="2633042"/>
              <a:ext cx="1368600" cy="11340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7650"/>
                </a:srgbClr>
              </a:outerShdw>
            </a:effectLst>
          </p:spPr>
        </p:cxnSp>
        <p:cxnSp>
          <p:nvCxnSpPr>
            <p:cNvPr id="223" name="Google Shape;223;p33"/>
            <p:cNvCxnSpPr>
              <a:stCxn id="210" idx="6"/>
              <a:endCxn id="219" idx="2"/>
            </p:cNvCxnSpPr>
            <p:nvPr/>
          </p:nvCxnSpPr>
          <p:spPr>
            <a:xfrm>
              <a:off x="3672473" y="2633042"/>
              <a:ext cx="1368600" cy="15879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7650"/>
                </a:srgbClr>
              </a:outerShdw>
            </a:effectLst>
          </p:spPr>
        </p:cxnSp>
        <p:cxnSp>
          <p:nvCxnSpPr>
            <p:cNvPr id="224" name="Google Shape;224;p33"/>
            <p:cNvCxnSpPr>
              <a:stCxn id="211" idx="6"/>
              <a:endCxn id="216" idx="2"/>
            </p:cNvCxnSpPr>
            <p:nvPr/>
          </p:nvCxnSpPr>
          <p:spPr>
            <a:xfrm rot="10800000" flipH="1">
              <a:off x="3672473" y="2859907"/>
              <a:ext cx="1368600" cy="2268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7650"/>
                </a:srgbClr>
              </a:outerShdw>
            </a:effectLst>
          </p:spPr>
        </p:cxnSp>
        <p:cxnSp>
          <p:nvCxnSpPr>
            <p:cNvPr id="225" name="Google Shape;225;p33"/>
            <p:cNvCxnSpPr>
              <a:stCxn id="211" idx="6"/>
              <a:endCxn id="217" idx="2"/>
            </p:cNvCxnSpPr>
            <p:nvPr/>
          </p:nvCxnSpPr>
          <p:spPr>
            <a:xfrm>
              <a:off x="3672473" y="3086707"/>
              <a:ext cx="1368600" cy="2268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7650"/>
                </a:srgbClr>
              </a:outerShdw>
            </a:effectLst>
          </p:spPr>
        </p:cxnSp>
        <p:cxnSp>
          <p:nvCxnSpPr>
            <p:cNvPr id="226" name="Google Shape;226;p33"/>
            <p:cNvCxnSpPr>
              <a:stCxn id="211" idx="6"/>
              <a:endCxn id="218" idx="2"/>
            </p:cNvCxnSpPr>
            <p:nvPr/>
          </p:nvCxnSpPr>
          <p:spPr>
            <a:xfrm>
              <a:off x="3672473" y="3086707"/>
              <a:ext cx="1368600" cy="6804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7650"/>
                </a:srgbClr>
              </a:outerShdw>
            </a:effectLst>
          </p:spPr>
        </p:cxnSp>
        <p:cxnSp>
          <p:nvCxnSpPr>
            <p:cNvPr id="227" name="Google Shape;227;p33"/>
            <p:cNvCxnSpPr>
              <a:stCxn id="211" idx="6"/>
              <a:endCxn id="219" idx="2"/>
            </p:cNvCxnSpPr>
            <p:nvPr/>
          </p:nvCxnSpPr>
          <p:spPr>
            <a:xfrm>
              <a:off x="3672473" y="3086707"/>
              <a:ext cx="1368600" cy="11340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7650"/>
                </a:srgbClr>
              </a:outerShdw>
            </a:effectLst>
          </p:spPr>
        </p:cxnSp>
        <p:cxnSp>
          <p:nvCxnSpPr>
            <p:cNvPr id="228" name="Google Shape;228;p33"/>
            <p:cNvCxnSpPr>
              <a:stCxn id="212" idx="6"/>
              <a:endCxn id="216" idx="2"/>
            </p:cNvCxnSpPr>
            <p:nvPr/>
          </p:nvCxnSpPr>
          <p:spPr>
            <a:xfrm rot="10800000" flipH="1">
              <a:off x="3672473" y="2859972"/>
              <a:ext cx="1368600" cy="6804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7650"/>
                </a:srgbClr>
              </a:outerShdw>
            </a:effectLst>
          </p:spPr>
        </p:cxnSp>
        <p:cxnSp>
          <p:nvCxnSpPr>
            <p:cNvPr id="229" name="Google Shape;229;p33"/>
            <p:cNvCxnSpPr>
              <a:stCxn id="212" idx="6"/>
              <a:endCxn id="217" idx="2"/>
            </p:cNvCxnSpPr>
            <p:nvPr/>
          </p:nvCxnSpPr>
          <p:spPr>
            <a:xfrm rot="10800000" flipH="1">
              <a:off x="3672473" y="3313572"/>
              <a:ext cx="1368600" cy="2268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7650"/>
                </a:srgbClr>
              </a:outerShdw>
            </a:effectLst>
          </p:spPr>
        </p:cxnSp>
        <p:cxnSp>
          <p:nvCxnSpPr>
            <p:cNvPr id="230" name="Google Shape;230;p33"/>
            <p:cNvCxnSpPr>
              <a:stCxn id="212" idx="6"/>
              <a:endCxn id="218" idx="2"/>
            </p:cNvCxnSpPr>
            <p:nvPr/>
          </p:nvCxnSpPr>
          <p:spPr>
            <a:xfrm>
              <a:off x="3672473" y="3540372"/>
              <a:ext cx="1368600" cy="2268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7650"/>
                </a:srgbClr>
              </a:outerShdw>
            </a:effectLst>
          </p:spPr>
        </p:cxnSp>
        <p:cxnSp>
          <p:nvCxnSpPr>
            <p:cNvPr id="231" name="Google Shape;231;p33"/>
            <p:cNvCxnSpPr>
              <a:stCxn id="212" idx="6"/>
              <a:endCxn id="219" idx="2"/>
            </p:cNvCxnSpPr>
            <p:nvPr/>
          </p:nvCxnSpPr>
          <p:spPr>
            <a:xfrm>
              <a:off x="3672473" y="3540372"/>
              <a:ext cx="1368600" cy="6804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7650"/>
                </a:srgbClr>
              </a:outerShdw>
            </a:effectLst>
          </p:spPr>
        </p:cxnSp>
        <p:cxnSp>
          <p:nvCxnSpPr>
            <p:cNvPr id="232" name="Google Shape;232;p33"/>
            <p:cNvCxnSpPr>
              <a:stCxn id="213" idx="6"/>
              <a:endCxn id="216" idx="2"/>
            </p:cNvCxnSpPr>
            <p:nvPr/>
          </p:nvCxnSpPr>
          <p:spPr>
            <a:xfrm rot="10800000" flipH="1">
              <a:off x="3672473" y="2860037"/>
              <a:ext cx="1368600" cy="11340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7650"/>
                </a:srgbClr>
              </a:outerShdw>
            </a:effectLst>
          </p:spPr>
        </p:cxnSp>
        <p:cxnSp>
          <p:nvCxnSpPr>
            <p:cNvPr id="233" name="Google Shape;233;p33"/>
            <p:cNvCxnSpPr>
              <a:stCxn id="213" idx="6"/>
              <a:endCxn id="217" idx="2"/>
            </p:cNvCxnSpPr>
            <p:nvPr/>
          </p:nvCxnSpPr>
          <p:spPr>
            <a:xfrm rot="10800000" flipH="1">
              <a:off x="3672473" y="3313637"/>
              <a:ext cx="1368600" cy="6804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7650"/>
                </a:srgbClr>
              </a:outerShdw>
            </a:effectLst>
          </p:spPr>
        </p:cxnSp>
        <p:cxnSp>
          <p:nvCxnSpPr>
            <p:cNvPr id="234" name="Google Shape;234;p33"/>
            <p:cNvCxnSpPr>
              <a:stCxn id="213" idx="6"/>
              <a:endCxn id="218" idx="2"/>
            </p:cNvCxnSpPr>
            <p:nvPr/>
          </p:nvCxnSpPr>
          <p:spPr>
            <a:xfrm rot="10800000" flipH="1">
              <a:off x="3672473" y="3767237"/>
              <a:ext cx="1368600" cy="2268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7650"/>
                </a:srgbClr>
              </a:outerShdw>
            </a:effectLst>
          </p:spPr>
        </p:cxnSp>
        <p:cxnSp>
          <p:nvCxnSpPr>
            <p:cNvPr id="235" name="Google Shape;235;p33"/>
            <p:cNvCxnSpPr>
              <a:stCxn id="213" idx="6"/>
              <a:endCxn id="219" idx="2"/>
            </p:cNvCxnSpPr>
            <p:nvPr/>
          </p:nvCxnSpPr>
          <p:spPr>
            <a:xfrm>
              <a:off x="3672473" y="3994037"/>
              <a:ext cx="1368600" cy="2268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7650"/>
                </a:srgbClr>
              </a:outerShdw>
            </a:effectLst>
          </p:spPr>
        </p:cxnSp>
        <p:cxnSp>
          <p:nvCxnSpPr>
            <p:cNvPr id="236" name="Google Shape;236;p33"/>
            <p:cNvCxnSpPr>
              <a:stCxn id="214" idx="6"/>
              <a:endCxn id="216" idx="2"/>
            </p:cNvCxnSpPr>
            <p:nvPr/>
          </p:nvCxnSpPr>
          <p:spPr>
            <a:xfrm rot="10800000" flipH="1">
              <a:off x="3672473" y="2859802"/>
              <a:ext cx="1368600" cy="1587900"/>
            </a:xfrm>
            <a:prstGeom prst="straightConnector1">
              <a:avLst/>
            </a:prstGeom>
            <a:noFill/>
            <a:ln w="25400" cap="flat" cmpd="sng">
              <a:solidFill>
                <a:srgbClr val="999999"/>
              </a:solidFill>
              <a:prstDash val="solid"/>
              <a:round/>
              <a:headEnd type="none" w="sm" len="sm"/>
              <a:tailEnd type="none" w="sm" len="sm"/>
            </a:ln>
            <a:effectLst>
              <a:outerShdw blurRad="40000" dist="20000" dir="5400000" rotWithShape="0">
                <a:srgbClr val="000000">
                  <a:alpha val="37650"/>
                </a:srgbClr>
              </a:outerShdw>
            </a:effectLst>
          </p:spPr>
        </p:cxnSp>
        <p:cxnSp>
          <p:nvCxnSpPr>
            <p:cNvPr id="237" name="Google Shape;237;p33"/>
            <p:cNvCxnSpPr>
              <a:stCxn id="214" idx="6"/>
              <a:endCxn id="217" idx="2"/>
            </p:cNvCxnSpPr>
            <p:nvPr/>
          </p:nvCxnSpPr>
          <p:spPr>
            <a:xfrm rot="10800000" flipH="1">
              <a:off x="3672473" y="3313702"/>
              <a:ext cx="1368600" cy="1134000"/>
            </a:xfrm>
            <a:prstGeom prst="straightConnector1">
              <a:avLst/>
            </a:prstGeom>
            <a:noFill/>
            <a:ln w="25400" cap="flat" cmpd="sng">
              <a:solidFill>
                <a:srgbClr val="999999"/>
              </a:solidFill>
              <a:prstDash val="solid"/>
              <a:round/>
              <a:headEnd type="none" w="sm" len="sm"/>
              <a:tailEnd type="none" w="sm" len="sm"/>
            </a:ln>
            <a:effectLst>
              <a:outerShdw blurRad="40000" dist="20000" dir="5400000" rotWithShape="0">
                <a:srgbClr val="000000">
                  <a:alpha val="37650"/>
                </a:srgbClr>
              </a:outerShdw>
            </a:effectLst>
          </p:spPr>
        </p:cxnSp>
        <p:cxnSp>
          <p:nvCxnSpPr>
            <p:cNvPr id="238" name="Google Shape;238;p33"/>
            <p:cNvCxnSpPr>
              <a:stCxn id="214" idx="6"/>
              <a:endCxn id="218" idx="2"/>
            </p:cNvCxnSpPr>
            <p:nvPr/>
          </p:nvCxnSpPr>
          <p:spPr>
            <a:xfrm rot="10800000" flipH="1">
              <a:off x="3672473" y="3767302"/>
              <a:ext cx="1368600" cy="680400"/>
            </a:xfrm>
            <a:prstGeom prst="straightConnector1">
              <a:avLst/>
            </a:prstGeom>
            <a:noFill/>
            <a:ln w="25400" cap="flat" cmpd="sng">
              <a:solidFill>
                <a:srgbClr val="999999"/>
              </a:solidFill>
              <a:prstDash val="solid"/>
              <a:round/>
              <a:headEnd type="none" w="sm" len="sm"/>
              <a:tailEnd type="none" w="sm" len="sm"/>
            </a:ln>
            <a:effectLst>
              <a:outerShdw blurRad="40000" dist="20000" dir="5400000" rotWithShape="0">
                <a:srgbClr val="000000">
                  <a:alpha val="37650"/>
                </a:srgbClr>
              </a:outerShdw>
            </a:effectLst>
          </p:spPr>
        </p:cxnSp>
        <p:cxnSp>
          <p:nvCxnSpPr>
            <p:cNvPr id="239" name="Google Shape;239;p33"/>
            <p:cNvCxnSpPr>
              <a:stCxn id="214" idx="6"/>
              <a:endCxn id="219" idx="2"/>
            </p:cNvCxnSpPr>
            <p:nvPr/>
          </p:nvCxnSpPr>
          <p:spPr>
            <a:xfrm rot="10800000" flipH="1">
              <a:off x="3672473" y="4220902"/>
              <a:ext cx="1368600" cy="226800"/>
            </a:xfrm>
            <a:prstGeom prst="straightConnector1">
              <a:avLst/>
            </a:prstGeom>
            <a:noFill/>
            <a:ln w="25400" cap="flat" cmpd="sng">
              <a:solidFill>
                <a:srgbClr val="999999"/>
              </a:solidFill>
              <a:prstDash val="solid"/>
              <a:round/>
              <a:headEnd type="none" w="sm" len="sm"/>
              <a:tailEnd type="none" w="sm" len="sm"/>
            </a:ln>
            <a:effectLst>
              <a:outerShdw blurRad="40000" dist="20000" dir="5400000" rotWithShape="0">
                <a:srgbClr val="000000">
                  <a:alpha val="37650"/>
                </a:srgbClr>
              </a:outerShdw>
            </a:effectLst>
          </p:spPr>
        </p:cxnSp>
      </p:grpSp>
      <p:sp>
        <p:nvSpPr>
          <p:cNvPr id="240" name="Google Shape;240;p33"/>
          <p:cNvSpPr txBox="1"/>
          <p:nvPr/>
        </p:nvSpPr>
        <p:spPr>
          <a:xfrm>
            <a:off x="1427903" y="2926097"/>
            <a:ext cx="950100" cy="42240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41" name="Google Shape;241;p33"/>
          <p:cNvSpPr txBox="1"/>
          <p:nvPr/>
        </p:nvSpPr>
        <p:spPr>
          <a:xfrm>
            <a:off x="5284101" y="2926097"/>
            <a:ext cx="950100" cy="422400"/>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42" name="Google Shape;242;p33"/>
          <p:cNvSpPr txBox="1"/>
          <p:nvPr/>
        </p:nvSpPr>
        <p:spPr>
          <a:xfrm>
            <a:off x="3398155" y="1484397"/>
            <a:ext cx="1671000" cy="331800"/>
          </a:xfrm>
          <a:prstGeom prst="rect">
            <a:avLst/>
          </a:prstGeom>
          <a:blipFill rotWithShape="1">
            <a:blip r:embed="rId5">
              <a:alphaModFix/>
            </a:blip>
            <a:stretch>
              <a:fillRect t="-22078" r="-509" b="-3765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43" name="Google Shape;243;p33"/>
          <p:cNvSpPr/>
          <p:nvPr/>
        </p:nvSpPr>
        <p:spPr>
          <a:xfrm>
            <a:off x="3901244" y="1970872"/>
            <a:ext cx="281100" cy="173700"/>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44" name="Google Shape;244;p33"/>
          <p:cNvSpPr/>
          <p:nvPr/>
        </p:nvSpPr>
        <p:spPr>
          <a:xfrm>
            <a:off x="3900330" y="2244750"/>
            <a:ext cx="283200" cy="173700"/>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45" name="Google Shape;245;p33"/>
          <p:cNvSpPr/>
          <p:nvPr/>
        </p:nvSpPr>
        <p:spPr>
          <a:xfrm>
            <a:off x="3900330" y="2518628"/>
            <a:ext cx="283200" cy="173700"/>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46" name="Google Shape;246;p33"/>
          <p:cNvSpPr/>
          <p:nvPr/>
        </p:nvSpPr>
        <p:spPr>
          <a:xfrm>
            <a:off x="3902039" y="2792507"/>
            <a:ext cx="279300" cy="173700"/>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47" name="Google Shape;247;p33"/>
          <p:cNvSpPr/>
          <p:nvPr/>
        </p:nvSpPr>
        <p:spPr>
          <a:xfrm>
            <a:off x="3900330" y="3066386"/>
            <a:ext cx="283200" cy="173700"/>
          </a:xfrm>
          <a:prstGeom prst="rect">
            <a:avLst/>
          </a:prstGeom>
          <a:blipFill rotWithShape="1">
            <a:blip r:embed="rId10">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48" name="Google Shape;248;p33"/>
          <p:cNvSpPr txBox="1"/>
          <p:nvPr/>
        </p:nvSpPr>
        <p:spPr>
          <a:xfrm>
            <a:off x="5022312" y="1188200"/>
            <a:ext cx="1650300" cy="880200"/>
          </a:xfrm>
          <a:prstGeom prst="rect">
            <a:avLst/>
          </a:prstGeom>
          <a:blipFill rotWithShape="1">
            <a:blip r:embed="rId11">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49" name="Google Shape;249;p33"/>
          <p:cNvSpPr/>
          <p:nvPr/>
        </p:nvSpPr>
        <p:spPr>
          <a:xfrm>
            <a:off x="3900449" y="1966814"/>
            <a:ext cx="281100" cy="173700"/>
          </a:xfrm>
          <a:prstGeom prst="rect">
            <a:avLst/>
          </a:prstGeom>
          <a:blipFill rotWithShape="1">
            <a:blip r:embed="rId1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50" name="Google Shape;250;p33"/>
          <p:cNvSpPr/>
          <p:nvPr/>
        </p:nvSpPr>
        <p:spPr>
          <a:xfrm>
            <a:off x="3899535" y="2240693"/>
            <a:ext cx="283200" cy="173700"/>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51" name="Google Shape;251;p33"/>
          <p:cNvSpPr/>
          <p:nvPr/>
        </p:nvSpPr>
        <p:spPr>
          <a:xfrm>
            <a:off x="3899535" y="2514571"/>
            <a:ext cx="283200" cy="173700"/>
          </a:xfrm>
          <a:prstGeom prst="rect">
            <a:avLst/>
          </a:prstGeom>
          <a:blipFill rotWithShape="1">
            <a:blip r:embed="rId1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52" name="Google Shape;252;p33"/>
          <p:cNvSpPr/>
          <p:nvPr/>
        </p:nvSpPr>
        <p:spPr>
          <a:xfrm>
            <a:off x="3901244" y="2788449"/>
            <a:ext cx="279300" cy="173700"/>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53" name="Google Shape;253;p33"/>
          <p:cNvSpPr/>
          <p:nvPr/>
        </p:nvSpPr>
        <p:spPr>
          <a:xfrm>
            <a:off x="3899535" y="3062328"/>
            <a:ext cx="283200" cy="173700"/>
          </a:xfrm>
          <a:prstGeom prst="rect">
            <a:avLst/>
          </a:prstGeom>
          <a:blipFill rotWithShape="1">
            <a:blip r:embed="rId10">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54" name="Google Shape;254;p33"/>
          <p:cNvSpPr txBox="1"/>
          <p:nvPr/>
        </p:nvSpPr>
        <p:spPr>
          <a:xfrm>
            <a:off x="5290597" y="2692259"/>
            <a:ext cx="2425500" cy="164100"/>
          </a:xfrm>
          <a:prstGeom prst="rect">
            <a:avLst/>
          </a:prstGeom>
          <a:blipFill rotWithShape="1">
            <a:blip r:embed="rId14">
              <a:alphaModFix/>
            </a:blip>
            <a:stretch>
              <a:fillRect l="-1239" t="-57886" b="-12367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55" name="Google Shape;255;p33"/>
          <p:cNvSpPr txBox="1"/>
          <p:nvPr/>
        </p:nvSpPr>
        <p:spPr>
          <a:xfrm>
            <a:off x="5290597" y="4014571"/>
            <a:ext cx="2425500" cy="164100"/>
          </a:xfrm>
          <a:prstGeom prst="rect">
            <a:avLst/>
          </a:prstGeom>
          <a:blipFill rotWithShape="1">
            <a:blip r:embed="rId15">
              <a:alphaModFix/>
            </a:blip>
            <a:stretch>
              <a:fillRect l="-1239" t="-56407" b="-11793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56" name="Google Shape;256;p33"/>
          <p:cNvSpPr txBox="1"/>
          <p:nvPr/>
        </p:nvSpPr>
        <p:spPr>
          <a:xfrm>
            <a:off x="5290597" y="3434064"/>
            <a:ext cx="2425500" cy="164100"/>
          </a:xfrm>
          <a:prstGeom prst="rect">
            <a:avLst/>
          </a:prstGeom>
          <a:blipFill rotWithShape="1">
            <a:blip r:embed="rId16">
              <a:alphaModFix/>
            </a:blip>
            <a:stretch>
              <a:fillRect l="-1239" t="-56407" b="-11793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57" name="Google Shape;257;p33"/>
          <p:cNvSpPr txBox="1"/>
          <p:nvPr/>
        </p:nvSpPr>
        <p:spPr>
          <a:xfrm>
            <a:off x="5284101" y="2077405"/>
            <a:ext cx="2425500" cy="164100"/>
          </a:xfrm>
          <a:prstGeom prst="rect">
            <a:avLst/>
          </a:prstGeom>
          <a:blipFill rotWithShape="1">
            <a:blip r:embed="rId17">
              <a:alphaModFix/>
            </a:blip>
            <a:stretch>
              <a:fillRect l="-1419" t="-57886" b="-12367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FC layer - forward pass</a:t>
            </a:r>
            <a:endParaRPr/>
          </a:p>
        </p:txBody>
      </p:sp>
      <p:pic>
        <p:nvPicPr>
          <p:cNvPr id="263" name="Google Shape;263;p34"/>
          <p:cNvPicPr preferRelativeResize="0"/>
          <p:nvPr/>
        </p:nvPicPr>
        <p:blipFill>
          <a:blip r:embed="rId3">
            <a:alphaModFix/>
          </a:blip>
          <a:stretch>
            <a:fillRect/>
          </a:stretch>
        </p:blipFill>
        <p:spPr>
          <a:xfrm>
            <a:off x="4665975" y="1302375"/>
            <a:ext cx="3317249" cy="2753825"/>
          </a:xfrm>
          <a:prstGeom prst="rect">
            <a:avLst/>
          </a:prstGeom>
          <a:noFill/>
          <a:ln>
            <a:noFill/>
          </a:ln>
        </p:spPr>
      </p:pic>
      <p:sp>
        <p:nvSpPr>
          <p:cNvPr id="264" name="Google Shape;264;p34"/>
          <p:cNvSpPr txBox="1"/>
          <p:nvPr/>
        </p:nvSpPr>
        <p:spPr>
          <a:xfrm>
            <a:off x="688250" y="1376225"/>
            <a:ext cx="3191100" cy="145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434343"/>
                </a:solidFill>
                <a:latin typeface="Helvetica Neue"/>
                <a:ea typeface="Helvetica Neue"/>
                <a:cs typeface="Helvetica Neue"/>
                <a:sym typeface="Helvetica Neue"/>
              </a:rPr>
              <a:t>Forward pass is basically a set of operations which transform network input into the output space. During the inference stage neural network relies solely on the forward pass.</a:t>
            </a:r>
            <a:endParaRPr>
              <a:solidFill>
                <a:srgbClr val="434343"/>
              </a:solidFill>
              <a:latin typeface="Helvetica Neue"/>
              <a:ea typeface="Helvetica Neue"/>
              <a:cs typeface="Helvetica Neue"/>
              <a:sym typeface="Helvetica Neue"/>
            </a:endParaRPr>
          </a:p>
        </p:txBody>
      </p:sp>
      <p:sp>
        <p:nvSpPr>
          <p:cNvPr id="265" name="Google Shape;265;p34"/>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Images and text source: </a:t>
            </a:r>
            <a:r>
              <a:rPr lang="en" sz="600" i="1" u="sng">
                <a:solidFill>
                  <a:srgbClr val="365F91"/>
                </a:solidFill>
                <a:latin typeface="Helvetica Neue"/>
                <a:ea typeface="Helvetica Neue"/>
                <a:cs typeface="Helvetica Neue"/>
                <a:sym typeface="Helvetica Neue"/>
                <a:hlinkClick r:id="rId4"/>
              </a:rPr>
              <a:t>towardsdatascience</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FC layer - backward pass</a:t>
            </a:r>
            <a:endParaRPr/>
          </a:p>
        </p:txBody>
      </p:sp>
      <p:sp>
        <p:nvSpPr>
          <p:cNvPr id="271" name="Google Shape;271;p35"/>
          <p:cNvSpPr txBox="1"/>
          <p:nvPr/>
        </p:nvSpPr>
        <p:spPr>
          <a:xfrm>
            <a:off x="688250" y="1376225"/>
            <a:ext cx="3191100" cy="225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34343"/>
                </a:solidFill>
                <a:latin typeface="Helvetica Neue"/>
                <a:ea typeface="Helvetica Neue"/>
                <a:cs typeface="Helvetica Neue"/>
                <a:sym typeface="Helvetica Neue"/>
              </a:rPr>
              <a:t>Backpropagation is an algorithm which calculates error gradients with respect to each network variable (neuron weights and biases). Those gradients are later used in optimization algorithms, such as Gradient Descent, which updates them correspondingly. The process of weights and biases update is called Backward Pass.</a:t>
            </a:r>
            <a:endParaRPr>
              <a:solidFill>
                <a:srgbClr val="434343"/>
              </a:solidFill>
              <a:latin typeface="Helvetica Neue"/>
              <a:ea typeface="Helvetica Neue"/>
              <a:cs typeface="Helvetica Neue"/>
              <a:sym typeface="Helvetica Neue"/>
            </a:endParaRPr>
          </a:p>
        </p:txBody>
      </p:sp>
      <p:sp>
        <p:nvSpPr>
          <p:cNvPr id="272" name="Google Shape;272;p35"/>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Images and text source: </a:t>
            </a:r>
            <a:r>
              <a:rPr lang="en" sz="600" i="1" u="sng">
                <a:solidFill>
                  <a:srgbClr val="365F91"/>
                </a:solidFill>
                <a:latin typeface="Helvetica Neue"/>
                <a:ea typeface="Helvetica Neue"/>
                <a:cs typeface="Helvetica Neue"/>
                <a:sym typeface="Helvetica Neue"/>
                <a:hlinkClick r:id="rId3"/>
              </a:rPr>
              <a:t>towardsdatascience</a:t>
            </a:r>
            <a:endParaRPr sz="600" i="1">
              <a:solidFill>
                <a:srgbClr val="365F91"/>
              </a:solidFill>
              <a:latin typeface="Helvetica Neue"/>
              <a:ea typeface="Helvetica Neue"/>
              <a:cs typeface="Helvetica Neue"/>
              <a:sym typeface="Helvetica Neue"/>
            </a:endParaRPr>
          </a:p>
        </p:txBody>
      </p:sp>
      <p:pic>
        <p:nvPicPr>
          <p:cNvPr id="273" name="Google Shape;273;p35"/>
          <p:cNvPicPr preferRelativeResize="0"/>
          <p:nvPr/>
        </p:nvPicPr>
        <p:blipFill>
          <a:blip r:embed="rId4">
            <a:alphaModFix/>
          </a:blip>
          <a:stretch>
            <a:fillRect/>
          </a:stretch>
        </p:blipFill>
        <p:spPr>
          <a:xfrm>
            <a:off x="4260350" y="1246325"/>
            <a:ext cx="4045075" cy="2713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365F91"/>
                </a:solidFill>
              </a:rPr>
              <a:t>Softmax</a:t>
            </a:r>
            <a:r>
              <a:rPr lang="en"/>
              <a:t> </a:t>
            </a:r>
            <a:r>
              <a:rPr lang="en">
                <a:solidFill>
                  <a:srgbClr val="039BE5"/>
                </a:solidFill>
                <a:latin typeface="Helvetica Neue Light"/>
                <a:ea typeface="Helvetica Neue Light"/>
                <a:cs typeface="Helvetica Neue Light"/>
                <a:sym typeface="Helvetica Neue Light"/>
              </a:rPr>
              <a:t>function</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Softmax</a:t>
            </a:r>
            <a:endParaRPr/>
          </a:p>
        </p:txBody>
      </p:sp>
      <p:sp>
        <p:nvSpPr>
          <p:cNvPr id="284" name="Google Shape;284;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Softmax function is a multinomial logistic classifier, i.e. it can handle multiple classes</a:t>
            </a:r>
            <a:endParaRPr/>
          </a:p>
          <a:p>
            <a:pPr marL="457200" lvl="0" indent="-342900" algn="l" rtl="0">
              <a:lnSpc>
                <a:spcPct val="100000"/>
              </a:lnSpc>
              <a:spcBef>
                <a:spcPts val="1600"/>
              </a:spcBef>
              <a:spcAft>
                <a:spcPts val="0"/>
              </a:spcAft>
              <a:buSzPts val="1800"/>
              <a:buChar char="●"/>
            </a:pPr>
            <a:r>
              <a:rPr lang="en"/>
              <a:t>Softmax typically the last layer of a neural network based classifier</a:t>
            </a:r>
            <a:endParaRPr/>
          </a:p>
          <a:p>
            <a:pPr marL="457200" lvl="0" indent="-342900" algn="l" rtl="0">
              <a:lnSpc>
                <a:spcPct val="100000"/>
              </a:lnSpc>
              <a:spcBef>
                <a:spcPts val="1600"/>
              </a:spcBef>
              <a:spcAft>
                <a:spcPts val="1600"/>
              </a:spcAft>
              <a:buSzPts val="1800"/>
              <a:buChar char="●"/>
            </a:pPr>
            <a:r>
              <a:rPr lang="en"/>
              <a:t>Softmax function is itself an activation function, so doesn’t need to be combined with an activation function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Softmax</a:t>
            </a:r>
            <a:endParaRPr/>
          </a:p>
        </p:txBody>
      </p:sp>
      <p:pic>
        <p:nvPicPr>
          <p:cNvPr id="290" name="Google Shape;290;p38"/>
          <p:cNvPicPr preferRelativeResize="0"/>
          <p:nvPr/>
        </p:nvPicPr>
        <p:blipFill>
          <a:blip r:embed="rId3">
            <a:alphaModFix/>
          </a:blip>
          <a:stretch>
            <a:fillRect/>
          </a:stretch>
        </p:blipFill>
        <p:spPr>
          <a:xfrm>
            <a:off x="930100" y="1243775"/>
            <a:ext cx="7283800" cy="34425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365F91"/>
                </a:solidFill>
              </a:rPr>
              <a:t>Cross-entropy</a:t>
            </a:r>
            <a:r>
              <a:rPr lang="en"/>
              <a:t> </a:t>
            </a:r>
            <a:r>
              <a:rPr lang="en">
                <a:solidFill>
                  <a:srgbClr val="039BE5"/>
                </a:solidFill>
                <a:latin typeface="Helvetica Neue Light"/>
                <a:ea typeface="Helvetica Neue Light"/>
                <a:cs typeface="Helvetica Neue Light"/>
                <a:sym typeface="Helvetica Neue Light"/>
              </a:rPr>
              <a:t>loss</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Cross-entropy loss</a:t>
            </a:r>
            <a:endParaRPr/>
          </a:p>
        </p:txBody>
      </p:sp>
      <p:sp>
        <p:nvSpPr>
          <p:cNvPr id="301" name="Google Shape;301;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Cross-entropy loss (often called Log loss) quantifies our unhappiness for the predicted output based on its deviation from the desired output</a:t>
            </a:r>
            <a:endParaRPr sz="1600"/>
          </a:p>
          <a:p>
            <a:pPr marL="457200" lvl="0" indent="-330200" algn="l" rtl="0">
              <a:spcBef>
                <a:spcPts val="1600"/>
              </a:spcBef>
              <a:spcAft>
                <a:spcPts val="0"/>
              </a:spcAft>
              <a:buSzPts val="1600"/>
              <a:buChar char="●"/>
            </a:pPr>
            <a:r>
              <a:rPr lang="en" sz="1600"/>
              <a:t>Perfect prediction would have a loss of 0</a:t>
            </a:r>
            <a:endParaRPr sz="1600"/>
          </a:p>
          <a:p>
            <a:pPr marL="457200" lvl="0" indent="-330200" algn="l" rtl="0">
              <a:spcBef>
                <a:spcPts val="1600"/>
              </a:spcBef>
              <a:spcAft>
                <a:spcPts val="1600"/>
              </a:spcAft>
              <a:buSzPts val="1600"/>
              <a:buChar char="●"/>
            </a:pPr>
            <a:r>
              <a:rPr lang="en" sz="1600"/>
              <a:t>With gradient descent, we try to reduce this (cross-entropy) loss for a classification problem</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Cross-entropy loss</a:t>
            </a:r>
            <a:endParaRPr/>
          </a:p>
        </p:txBody>
      </p:sp>
      <p:pic>
        <p:nvPicPr>
          <p:cNvPr id="307" name="Google Shape;307;p41"/>
          <p:cNvPicPr preferRelativeResize="0"/>
          <p:nvPr/>
        </p:nvPicPr>
        <p:blipFill>
          <a:blip r:embed="rId3">
            <a:alphaModFix/>
          </a:blip>
          <a:stretch>
            <a:fillRect/>
          </a:stretch>
        </p:blipFill>
        <p:spPr>
          <a:xfrm>
            <a:off x="491346" y="1170125"/>
            <a:ext cx="8161307" cy="3820976"/>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Session agenda</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Building blocks of neural network</a:t>
            </a:r>
            <a:endParaRPr/>
          </a:p>
          <a:p>
            <a:pPr marL="457200" lvl="0" indent="-342900" algn="l" rtl="0">
              <a:spcBef>
                <a:spcPts val="0"/>
              </a:spcBef>
              <a:spcAft>
                <a:spcPts val="0"/>
              </a:spcAft>
              <a:buSzPts val="1800"/>
              <a:buChar char="●"/>
            </a:pPr>
            <a:r>
              <a:rPr lang="en"/>
              <a:t>Case study</a:t>
            </a:r>
            <a:endParaRPr/>
          </a:p>
          <a:p>
            <a:pPr marL="457200" lvl="0" indent="-342900" algn="l" rtl="0">
              <a:spcBef>
                <a:spcPts val="0"/>
              </a:spcBef>
              <a:spcAft>
                <a:spcPts val="0"/>
              </a:spcAft>
              <a:buSzPts val="1800"/>
              <a:buChar char="●"/>
            </a:pPr>
            <a:r>
              <a:rPr lang="en"/>
              <a:t>Questions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365F91"/>
                </a:solidFill>
              </a:rPr>
              <a:t>Summary</a:t>
            </a:r>
            <a:endParaRPr>
              <a:solidFill>
                <a:srgbClr val="039BE5"/>
              </a:solidFill>
              <a:latin typeface="Helvetica Neue Light"/>
              <a:ea typeface="Helvetica Neue Light"/>
              <a:cs typeface="Helvetica Neue Light"/>
              <a:sym typeface="Helvetica Neue Ligh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summary - building blocks of deep NNs</a:t>
            </a:r>
            <a:endParaRPr/>
          </a:p>
        </p:txBody>
      </p:sp>
      <p:sp>
        <p:nvSpPr>
          <p:cNvPr id="318" name="Google Shape;318;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Forward Propagation</a:t>
            </a:r>
            <a:endParaRPr/>
          </a:p>
          <a:p>
            <a:pPr marL="457200" lvl="0" indent="-342900" algn="l" rtl="0">
              <a:lnSpc>
                <a:spcPct val="100000"/>
              </a:lnSpc>
              <a:spcBef>
                <a:spcPts val="1600"/>
              </a:spcBef>
              <a:spcAft>
                <a:spcPts val="0"/>
              </a:spcAft>
              <a:buSzPts val="1800"/>
              <a:buChar char="•"/>
            </a:pPr>
            <a:r>
              <a:rPr lang="en"/>
              <a:t>Backward Propagation</a:t>
            </a:r>
            <a:endParaRPr/>
          </a:p>
          <a:p>
            <a:pPr marL="457200" lvl="0" indent="-342900" algn="l" rtl="0">
              <a:lnSpc>
                <a:spcPct val="100000"/>
              </a:lnSpc>
              <a:spcBef>
                <a:spcPts val="1600"/>
              </a:spcBef>
              <a:spcAft>
                <a:spcPts val="0"/>
              </a:spcAft>
              <a:buSzPts val="1800"/>
              <a:buChar char="•"/>
            </a:pPr>
            <a:r>
              <a:rPr lang="en"/>
              <a:t>Activation Layers (ReLU, Sigmoid, tanh…)</a:t>
            </a:r>
            <a:endParaRPr/>
          </a:p>
          <a:p>
            <a:pPr marL="457200" lvl="0" indent="-342900" algn="l" rtl="0">
              <a:lnSpc>
                <a:spcPct val="100000"/>
              </a:lnSpc>
              <a:spcBef>
                <a:spcPts val="1600"/>
              </a:spcBef>
              <a:spcAft>
                <a:spcPts val="0"/>
              </a:spcAft>
              <a:buSzPts val="1800"/>
              <a:buChar char="•"/>
            </a:pPr>
            <a:r>
              <a:rPr lang="en"/>
              <a:t>Fully Connected Layer</a:t>
            </a:r>
            <a:endParaRPr/>
          </a:p>
          <a:p>
            <a:pPr marL="457200" lvl="0" indent="-342900" algn="l" rtl="0">
              <a:lnSpc>
                <a:spcPct val="100000"/>
              </a:lnSpc>
              <a:spcBef>
                <a:spcPts val="1600"/>
              </a:spcBef>
              <a:spcAft>
                <a:spcPts val="0"/>
              </a:spcAft>
              <a:buSzPts val="1800"/>
              <a:buChar char="•"/>
            </a:pPr>
            <a:r>
              <a:rPr lang="en"/>
              <a:t>Convolution Layer</a:t>
            </a:r>
            <a:endParaRPr/>
          </a:p>
          <a:p>
            <a:pPr marL="457200" lvl="0" indent="-342900" algn="l" rtl="0">
              <a:lnSpc>
                <a:spcPct val="100000"/>
              </a:lnSpc>
              <a:spcBef>
                <a:spcPts val="1600"/>
              </a:spcBef>
              <a:spcAft>
                <a:spcPts val="0"/>
              </a:spcAft>
              <a:buSzPts val="1800"/>
              <a:buChar char="•"/>
            </a:pPr>
            <a:r>
              <a:rPr lang="en"/>
              <a:t>Max Pooling Layer</a:t>
            </a:r>
            <a:endParaRPr/>
          </a:p>
          <a:p>
            <a:pPr marL="457200" lvl="0" indent="-342900" algn="l" rtl="0">
              <a:lnSpc>
                <a:spcPct val="100000"/>
              </a:lnSpc>
              <a:spcBef>
                <a:spcPts val="1600"/>
              </a:spcBef>
              <a:spcAft>
                <a:spcPts val="1600"/>
              </a:spcAft>
              <a:buSzPts val="1800"/>
              <a:buChar char="•"/>
            </a:pPr>
            <a:r>
              <a:rPr lang="en"/>
              <a:t>… and so on</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0" y="0"/>
            <a:ext cx="9144000" cy="51435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260"/>
          </a:p>
        </p:txBody>
      </p:sp>
    </p:spTree>
    <p:extLst>
      <p:ext uri="{BB962C8B-B14F-4D97-AF65-F5344CB8AC3E}">
        <p14:creationId xmlns:p14="http://schemas.microsoft.com/office/powerpoint/2010/main" val="36243756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365F91"/>
                </a:solidFill>
              </a:rPr>
              <a:t>Thank</a:t>
            </a:r>
            <a:r>
              <a:rPr lang="en"/>
              <a:t> </a:t>
            </a:r>
            <a:r>
              <a:rPr lang="en">
                <a:solidFill>
                  <a:srgbClr val="039BE5"/>
                </a:solidFill>
                <a:latin typeface="Helvetica Neue Light"/>
                <a:ea typeface="Helvetica Neue Light"/>
                <a:cs typeface="Helvetica Neue Light"/>
                <a:sym typeface="Helvetica Neue Light"/>
              </a:rPr>
              <a:t>you!</a:t>
            </a:r>
            <a:r>
              <a:rPr lang="en"/>
              <a:t> </a:t>
            </a:r>
            <a:r>
              <a:rPr lang="en">
                <a:solidFill>
                  <a:srgbClr val="999999"/>
                </a:solidFill>
                <a:latin typeface="Helvetica Neue Light"/>
                <a:ea typeface="Helvetica Neue Light"/>
                <a:cs typeface="Helvetica Neue Light"/>
                <a:sym typeface="Helvetica Neue Light"/>
              </a:rPr>
              <a:t>:)</a:t>
            </a:r>
            <a:endParaRPr>
              <a:solidFill>
                <a:srgbClr val="999999"/>
              </a:solidFill>
              <a:latin typeface="Helvetica Neue Light"/>
              <a:ea typeface="Helvetica Neue Light"/>
              <a:cs typeface="Helvetica Neue Light"/>
              <a:sym typeface="Helvetica Neue Light"/>
            </a:endParaRPr>
          </a:p>
        </p:txBody>
      </p:sp>
      <p:sp>
        <p:nvSpPr>
          <p:cNvPr id="324" name="Google Shape;324;p4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Questions are always welcome</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365F91"/>
                </a:solidFill>
              </a:rPr>
              <a:t>Feed</a:t>
            </a:r>
            <a:r>
              <a:rPr lang="en"/>
              <a:t> </a:t>
            </a:r>
            <a:r>
              <a:rPr lang="en">
                <a:solidFill>
                  <a:srgbClr val="039BE5"/>
                </a:solidFill>
                <a:latin typeface="Helvetica Neue Light"/>
                <a:ea typeface="Helvetica Neue Light"/>
                <a:cs typeface="Helvetica Neue Light"/>
                <a:sym typeface="Helvetica Neue Light"/>
              </a:rPr>
              <a:t>forward</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Feed forward neural network</a:t>
            </a:r>
            <a:endParaRPr/>
          </a:p>
        </p:txBody>
      </p:sp>
      <p:pic>
        <p:nvPicPr>
          <p:cNvPr id="79" name="Google Shape;79;p17"/>
          <p:cNvPicPr preferRelativeResize="0"/>
          <p:nvPr/>
        </p:nvPicPr>
        <p:blipFill>
          <a:blip r:embed="rId3">
            <a:alphaModFix/>
          </a:blip>
          <a:stretch>
            <a:fillRect/>
          </a:stretch>
        </p:blipFill>
        <p:spPr>
          <a:xfrm>
            <a:off x="387900" y="1639263"/>
            <a:ext cx="4324801" cy="1261875"/>
          </a:xfrm>
          <a:prstGeom prst="rect">
            <a:avLst/>
          </a:prstGeom>
          <a:noFill/>
          <a:ln>
            <a:noFill/>
          </a:ln>
        </p:spPr>
      </p:pic>
      <p:sp>
        <p:nvSpPr>
          <p:cNvPr id="80" name="Google Shape;80;p17"/>
          <p:cNvSpPr txBox="1"/>
          <p:nvPr/>
        </p:nvSpPr>
        <p:spPr>
          <a:xfrm>
            <a:off x="311700" y="3469575"/>
            <a:ext cx="8415300" cy="12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434343"/>
                </a:solidFill>
                <a:latin typeface="Helvetica Neue"/>
                <a:ea typeface="Helvetica Neue"/>
                <a:cs typeface="Helvetica Neue"/>
                <a:sym typeface="Helvetica Neue"/>
              </a:rPr>
              <a:t>Feed forward neural networks (FF or FFNN) and perceptrons (P)</a:t>
            </a:r>
            <a:r>
              <a:rPr lang="en" sz="1200">
                <a:solidFill>
                  <a:srgbClr val="434343"/>
                </a:solidFill>
                <a:latin typeface="Helvetica Neue"/>
                <a:ea typeface="Helvetica Neue"/>
                <a:cs typeface="Helvetica Neue"/>
                <a:sym typeface="Helvetica Neue"/>
              </a:rPr>
              <a:t> are very straight forward, they feed information from the front to the back (input and output, respectively). Neural networks are often described as having layers, where each layer consists of either input, hidden or output cells in parallel. A layer alone never has connections and in general two adjacent layers are fully connected (every neuron form one layer to every neuron to another layer). The simplest somewhat practical network has two input cells and one output cell, which can be used to model logic gates.</a:t>
            </a:r>
            <a:endParaRPr sz="1200">
              <a:solidFill>
                <a:srgbClr val="434343"/>
              </a:solidFill>
              <a:latin typeface="Helvetica Neue"/>
              <a:ea typeface="Helvetica Neue"/>
              <a:cs typeface="Helvetica Neue"/>
              <a:sym typeface="Helvetica Neue"/>
            </a:endParaRPr>
          </a:p>
        </p:txBody>
      </p:sp>
      <p:sp>
        <p:nvSpPr>
          <p:cNvPr id="81" name="Google Shape;81;p17"/>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and text source: </a:t>
            </a:r>
            <a:r>
              <a:rPr lang="en" sz="600" i="1" u="sng">
                <a:solidFill>
                  <a:srgbClr val="365F91"/>
                </a:solidFill>
                <a:latin typeface="Helvetica Neue"/>
                <a:ea typeface="Helvetica Neue"/>
                <a:cs typeface="Helvetica Neue"/>
                <a:sym typeface="Helvetica Neue"/>
                <a:hlinkClick r:id="rId4"/>
              </a:rPr>
              <a:t>asimovinstitute</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Feed forward network characteristics</a:t>
            </a:r>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434343"/>
              </a:buClr>
              <a:buSzPts val="1400"/>
              <a:buAutoNum type="arabicPeriod"/>
            </a:pPr>
            <a:r>
              <a:rPr lang="en" sz="1400">
                <a:solidFill>
                  <a:srgbClr val="434343"/>
                </a:solidFill>
              </a:rPr>
              <a:t>Perceptrons are arranged in layers, with the first layer taking in inputs and the last layer producing outputs. The middle layers have no connection with the external world, and hence are called hidden layers.</a:t>
            </a:r>
            <a:endParaRPr sz="1400">
              <a:solidFill>
                <a:srgbClr val="434343"/>
              </a:solidFill>
            </a:endParaRPr>
          </a:p>
          <a:p>
            <a:pPr marL="457200" lvl="0" indent="0" algn="l" rtl="0">
              <a:lnSpc>
                <a:spcPct val="100000"/>
              </a:lnSpc>
              <a:spcBef>
                <a:spcPts val="0"/>
              </a:spcBef>
              <a:spcAft>
                <a:spcPts val="0"/>
              </a:spcAft>
              <a:buNone/>
            </a:pPr>
            <a:endParaRPr sz="1400">
              <a:solidFill>
                <a:srgbClr val="434343"/>
              </a:solidFill>
            </a:endParaRPr>
          </a:p>
          <a:p>
            <a:pPr marL="457200" lvl="0" indent="-317500" algn="l" rtl="0">
              <a:lnSpc>
                <a:spcPct val="100000"/>
              </a:lnSpc>
              <a:spcBef>
                <a:spcPts val="0"/>
              </a:spcBef>
              <a:spcAft>
                <a:spcPts val="0"/>
              </a:spcAft>
              <a:buClr>
                <a:srgbClr val="434343"/>
              </a:buClr>
              <a:buSzPts val="1400"/>
              <a:buAutoNum type="arabicPeriod"/>
            </a:pPr>
            <a:r>
              <a:rPr lang="en" sz="1400">
                <a:solidFill>
                  <a:srgbClr val="434343"/>
                </a:solidFill>
              </a:rPr>
              <a:t>Each perceptron in one layer is connected to every perceptron on the next layer. Hence information is constantly "fed forward" from one layer to the next., and this explains why these networks are called feed-forward networks.</a:t>
            </a:r>
            <a:endParaRPr sz="1400">
              <a:solidFill>
                <a:srgbClr val="434343"/>
              </a:solidFill>
            </a:endParaRPr>
          </a:p>
          <a:p>
            <a:pPr marL="457200" lvl="0" indent="0" algn="l" rtl="0">
              <a:lnSpc>
                <a:spcPct val="100000"/>
              </a:lnSpc>
              <a:spcBef>
                <a:spcPts val="0"/>
              </a:spcBef>
              <a:spcAft>
                <a:spcPts val="0"/>
              </a:spcAft>
              <a:buNone/>
            </a:pPr>
            <a:endParaRPr sz="1400">
              <a:solidFill>
                <a:srgbClr val="434343"/>
              </a:solidFill>
            </a:endParaRPr>
          </a:p>
          <a:p>
            <a:pPr marL="457200" lvl="0" indent="-317500" algn="l" rtl="0">
              <a:lnSpc>
                <a:spcPct val="100000"/>
              </a:lnSpc>
              <a:spcBef>
                <a:spcPts val="0"/>
              </a:spcBef>
              <a:spcAft>
                <a:spcPts val="0"/>
              </a:spcAft>
              <a:buClr>
                <a:srgbClr val="434343"/>
              </a:buClr>
              <a:buSzPts val="1400"/>
              <a:buAutoNum type="arabicPeriod"/>
            </a:pPr>
            <a:r>
              <a:rPr lang="en" sz="1400">
                <a:solidFill>
                  <a:srgbClr val="434343"/>
                </a:solidFill>
              </a:rPr>
              <a:t>There is no connection among perceptrons in the same layer.</a:t>
            </a:r>
            <a:endParaRPr sz="1400">
              <a:solidFill>
                <a:srgbClr val="434343"/>
              </a:solidFill>
            </a:endParaRPr>
          </a:p>
        </p:txBody>
      </p:sp>
      <p:sp>
        <p:nvSpPr>
          <p:cNvPr id="88" name="Google Shape;88;p18"/>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Text source:</a:t>
            </a:r>
            <a:r>
              <a:rPr lang="en" sz="600" i="1">
                <a:solidFill>
                  <a:srgbClr val="365F91"/>
                </a:solidFill>
                <a:latin typeface="Helvetica Neue"/>
                <a:ea typeface="Helvetica Neue"/>
                <a:cs typeface="Helvetica Neue"/>
                <a:sym typeface="Helvetica Neue"/>
              </a:rPr>
              <a:t> </a:t>
            </a:r>
            <a:r>
              <a:rPr lang="en" sz="600" i="1" u="sng">
                <a:solidFill>
                  <a:srgbClr val="365F91"/>
                </a:solidFill>
                <a:latin typeface="Helvetica Neue"/>
                <a:ea typeface="Helvetica Neue"/>
                <a:cs typeface="Helvetica Neue"/>
                <a:sym typeface="Helvetica Neue"/>
                <a:hlinkClick r:id="rId3"/>
              </a:rPr>
              <a:t>cs.stanford.edu</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Feed forward - composition of functions</a:t>
            </a:r>
            <a:endParaRPr/>
          </a:p>
        </p:txBody>
      </p:sp>
      <p:pic>
        <p:nvPicPr>
          <p:cNvPr id="94" name="Google Shape;94;p19"/>
          <p:cNvPicPr preferRelativeResize="0"/>
          <p:nvPr/>
        </p:nvPicPr>
        <p:blipFill rotWithShape="1">
          <a:blip r:embed="rId3">
            <a:alphaModFix/>
          </a:blip>
          <a:srcRect/>
          <a:stretch/>
        </p:blipFill>
        <p:spPr>
          <a:xfrm>
            <a:off x="319600" y="1832250"/>
            <a:ext cx="5050149" cy="2203851"/>
          </a:xfrm>
          <a:prstGeom prst="rect">
            <a:avLst/>
          </a:prstGeom>
          <a:noFill/>
          <a:ln>
            <a:noFill/>
          </a:ln>
        </p:spPr>
      </p:pic>
      <p:sp>
        <p:nvSpPr>
          <p:cNvPr id="95" name="Google Shape;95;p19"/>
          <p:cNvSpPr txBox="1"/>
          <p:nvPr/>
        </p:nvSpPr>
        <p:spPr>
          <a:xfrm>
            <a:off x="5388600" y="1832250"/>
            <a:ext cx="3778500" cy="1611300"/>
          </a:xfrm>
          <a:prstGeom prst="rect">
            <a:avLst/>
          </a:prstGeom>
          <a:blipFill rotWithShape="1">
            <a:blip r:embed="rId4">
              <a:alphaModFix/>
            </a:blip>
            <a:stretch>
              <a:fillRect l="-869" t="-1437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Feed forward - loss</a:t>
            </a:r>
            <a:endParaRPr/>
          </a:p>
        </p:txBody>
      </p:sp>
      <p:pic>
        <p:nvPicPr>
          <p:cNvPr id="101" name="Google Shape;101;p20"/>
          <p:cNvPicPr preferRelativeResize="0"/>
          <p:nvPr/>
        </p:nvPicPr>
        <p:blipFill>
          <a:blip r:embed="rId3">
            <a:alphaModFix/>
          </a:blip>
          <a:stretch>
            <a:fillRect/>
          </a:stretch>
        </p:blipFill>
        <p:spPr>
          <a:xfrm>
            <a:off x="1311025" y="1450075"/>
            <a:ext cx="6521950" cy="3007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365F91"/>
                </a:solidFill>
              </a:rPr>
              <a:t>Backward</a:t>
            </a:r>
            <a:r>
              <a:rPr lang="en"/>
              <a:t> </a:t>
            </a:r>
            <a:r>
              <a:rPr lang="en">
                <a:solidFill>
                  <a:srgbClr val="039BE5"/>
                </a:solidFill>
                <a:latin typeface="Helvetica Neue Light"/>
                <a:ea typeface="Helvetica Neue Light"/>
                <a:cs typeface="Helvetica Neue Light"/>
                <a:sym typeface="Helvetica Neue Light"/>
              </a:rPr>
              <a:t>propagation</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theme/theme1.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788</Words>
  <Application>Microsoft Office PowerPoint</Application>
  <PresentationFormat>On-screen Show (16:9)</PresentationFormat>
  <Paragraphs>134</Paragraphs>
  <Slides>33</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Helvetica Neue Light</vt:lpstr>
      <vt:lpstr>Arial</vt:lpstr>
      <vt:lpstr>Helvetica Neue</vt:lpstr>
      <vt:lpstr>Just Logo</vt:lpstr>
      <vt:lpstr>Week 2</vt:lpstr>
      <vt:lpstr>Topics you have covered in week 2 videos</vt:lpstr>
      <vt:lpstr>Session agenda</vt:lpstr>
      <vt:lpstr>Feed forward</vt:lpstr>
      <vt:lpstr>Feed forward neural network</vt:lpstr>
      <vt:lpstr>Feed forward network characteristics</vt:lpstr>
      <vt:lpstr>Feed forward - composition of functions</vt:lpstr>
      <vt:lpstr>Feed forward - loss</vt:lpstr>
      <vt:lpstr>Backward propagation</vt:lpstr>
      <vt:lpstr>Backprop </vt:lpstr>
      <vt:lpstr>Backprop</vt:lpstr>
      <vt:lpstr>Forward prop and backward prop are duals</vt:lpstr>
      <vt:lpstr>Activation functions</vt:lpstr>
      <vt:lpstr>Types of activation function</vt:lpstr>
      <vt:lpstr>Sigmoid function</vt:lpstr>
      <vt:lpstr>Tanh function</vt:lpstr>
      <vt:lpstr>ReLU function</vt:lpstr>
      <vt:lpstr>Leaky ReLU function</vt:lpstr>
      <vt:lpstr>ELU function</vt:lpstr>
      <vt:lpstr>Fully-connected layer</vt:lpstr>
      <vt:lpstr>Fully connected layer</vt:lpstr>
      <vt:lpstr>FC layer - forward pass</vt:lpstr>
      <vt:lpstr>FC layer - backward pass</vt:lpstr>
      <vt:lpstr>Softmax function</vt:lpstr>
      <vt:lpstr>Softmax</vt:lpstr>
      <vt:lpstr>Softmax</vt:lpstr>
      <vt:lpstr>Cross-entropy loss</vt:lpstr>
      <vt:lpstr>Cross-entropy loss</vt:lpstr>
      <vt:lpstr>Cross-entropy loss</vt:lpstr>
      <vt:lpstr>Summary</vt:lpstr>
      <vt:lpstr>In summary - building blocks of deep NNs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dc:title>
  <dc:creator>aditi R</dc:creator>
  <cp:lastModifiedBy>Windows User</cp:lastModifiedBy>
  <cp:revision>1</cp:revision>
  <dcterms:modified xsi:type="dcterms:W3CDTF">2021-10-14T11:31:48Z</dcterms:modified>
</cp:coreProperties>
</file>