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72" r:id="rId3"/>
    <p:sldMasterId id="2147483674" r:id="rId4"/>
  </p:sldMasterIdLst>
  <p:notesMasterIdLst>
    <p:notesMasterId r:id="rId52"/>
  </p:notesMasterIdLst>
  <p:sldIdLst>
    <p:sldId id="256" r:id="rId5"/>
    <p:sldId id="291" r:id="rId6"/>
    <p:sldId id="314" r:id="rId7"/>
    <p:sldId id="320" r:id="rId8"/>
    <p:sldId id="319" r:id="rId9"/>
    <p:sldId id="292" r:id="rId10"/>
    <p:sldId id="259" r:id="rId11"/>
    <p:sldId id="260" r:id="rId12"/>
    <p:sldId id="261" r:id="rId13"/>
    <p:sldId id="262" r:id="rId14"/>
    <p:sldId id="263" r:id="rId15"/>
    <p:sldId id="264" r:id="rId16"/>
    <p:sldId id="296" r:id="rId17"/>
    <p:sldId id="265" r:id="rId18"/>
    <p:sldId id="266" r:id="rId19"/>
    <p:sldId id="267" r:id="rId20"/>
    <p:sldId id="268" r:id="rId21"/>
    <p:sldId id="269" r:id="rId22"/>
    <p:sldId id="293" r:id="rId23"/>
    <p:sldId id="272" r:id="rId24"/>
    <p:sldId id="316" r:id="rId25"/>
    <p:sldId id="321" r:id="rId26"/>
    <p:sldId id="298" r:id="rId27"/>
    <p:sldId id="318" r:id="rId28"/>
    <p:sldId id="322" r:id="rId29"/>
    <p:sldId id="273" r:id="rId30"/>
    <p:sldId id="274" r:id="rId31"/>
    <p:sldId id="275" r:id="rId32"/>
    <p:sldId id="276" r:id="rId33"/>
    <p:sldId id="278" r:id="rId34"/>
    <p:sldId id="279" r:id="rId35"/>
    <p:sldId id="280" r:id="rId36"/>
    <p:sldId id="282" r:id="rId37"/>
    <p:sldId id="283" r:id="rId38"/>
    <p:sldId id="284" r:id="rId39"/>
    <p:sldId id="285" r:id="rId40"/>
    <p:sldId id="286" r:id="rId41"/>
    <p:sldId id="324" r:id="rId42"/>
    <p:sldId id="294" r:id="rId43"/>
    <p:sldId id="317" r:id="rId44"/>
    <p:sldId id="277" r:id="rId45"/>
    <p:sldId id="281" r:id="rId46"/>
    <p:sldId id="323" r:id="rId47"/>
    <p:sldId id="311" r:id="rId48"/>
    <p:sldId id="289" r:id="rId49"/>
    <p:sldId id="313" r:id="rId50"/>
    <p:sldId id="290" r:id="rId5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jFrDHv/Upn9CccyRuFEHVOY3Um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customschemas.google.com/relationships/presentationmetadata" Target="meta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defd13a4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5defd13a4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6" name="Google Shape;21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2" name="Google Shape;22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Google Shape;24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2" name="Google Shape;25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5" name="Google Shape;26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4" name="Google Shape;28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0" name="Google Shape;29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3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7538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6757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472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0715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2988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6334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379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4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3275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38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56272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9245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10560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69591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23709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29256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26524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504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12096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97663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4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7572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77212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505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4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3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195513" y="185738"/>
            <a:ext cx="2790423" cy="56813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5;p15">
            <a:extLst>
              <a:ext uri="{FF2B5EF4-FFF2-40B4-BE49-F238E27FC236}">
                <a16:creationId xmlns:a16="http://schemas.microsoft.com/office/drawing/2014/main" id="{F6803FD2-2DD1-44E4-AF4C-A5580C0455B8}"/>
              </a:ext>
            </a:extLst>
          </p:cNvPr>
          <p:cNvSpPr txBox="1"/>
          <p:nvPr userDrawn="1"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6;p15">
            <a:extLst>
              <a:ext uri="{FF2B5EF4-FFF2-40B4-BE49-F238E27FC236}">
                <a16:creationId xmlns:a16="http://schemas.microsoft.com/office/drawing/2014/main" id="{D6E864B8-AD58-4683-8AF1-B80744CF46CB}"/>
              </a:ext>
            </a:extLst>
          </p:cNvPr>
          <p:cNvSpPr txBox="1"/>
          <p:nvPr userDrawn="1"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3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195513" y="185738"/>
            <a:ext cx="2790423" cy="568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58906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0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20" descr="E:\Brand &amp; all that\Greatlearning Logo\Greatlearning Logo.jpg"/>
          <p:cNvPicPr preferRelativeResize="0"/>
          <p:nvPr/>
        </p:nvPicPr>
        <p:blipFill rotWithShape="1">
          <a:blip r:embed="rId3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96601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3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195513" y="185738"/>
            <a:ext cx="2790423" cy="568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44916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42.png"/><Relationship Id="rId7" Type="http://schemas.openxmlformats.org/officeDocument/2006/relationships/image" Target="../media/image46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poisson-distribution-and-poisson-process-explained-4e2cb17d459" TargetMode="External"/><Relationship Id="rId7" Type="http://schemas.openxmlformats.org/officeDocument/2006/relationships/hyperlink" Target="https://www.tutorialspoint.com/python_data_science/python_normal_distribution.htm" TargetMode="External"/><Relationship Id="rId2" Type="http://schemas.openxmlformats.org/officeDocument/2006/relationships/hyperlink" Target="https://towardsdatascience.com/the-poisson-distribution-103abfddc31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mastery.com/statistical-hypothesis-tests/" TargetMode="External"/><Relationship Id="rId5" Type="http://schemas.openxmlformats.org/officeDocument/2006/relationships/hyperlink" Target="https://medium.com/ai-techsystems/gaussian-distribution-why-is-it-important-in-data-science-and-machine-learning-9adbe0e5f8ac" TargetMode="External"/><Relationship Id="rId4" Type="http://schemas.openxmlformats.org/officeDocument/2006/relationships/hyperlink" Target="https://towardsdatascience.com/understanding-the-normal-distribution-with-python-e70bb855b027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10" Type="http://schemas.openxmlformats.org/officeDocument/2006/relationships/image" Target="../media/image11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621141" y="246556"/>
            <a:ext cx="1118985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kumimoji="0" lang="en-IN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Corbel"/>
              </a:rPr>
              <a:t>M2W2</a:t>
            </a:r>
            <a:r>
              <a:rPr kumimoji="0" lang="en-IN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: </a:t>
            </a:r>
            <a:br>
              <a:rPr kumimoji="0" lang="en-IN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</a:br>
            <a:r>
              <a:rPr lang="en-US" sz="4000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Statistical Learning - Probability &amp; Distributions </a:t>
            </a:r>
            <a:endParaRPr sz="6000" b="0" i="0" u="none" strike="noStrike" cap="none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 sz="6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C04B5-1F0E-4CC8-922B-1BC74DC863AD}"/>
              </a:ext>
            </a:extLst>
          </p:cNvPr>
          <p:cNvSpPr txBox="1"/>
          <p:nvPr/>
        </p:nvSpPr>
        <p:spPr>
          <a:xfrm>
            <a:off x="621141" y="2121938"/>
            <a:ext cx="11413842" cy="4363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2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cs typeface="Arial"/>
                <a:sym typeface="Corbel"/>
              </a:rPr>
              <a:t>Agenda: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IN" sz="2800" b="1" u="sng" dirty="0">
              <a:latin typeface="Corbel"/>
              <a:sym typeface="Corbel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dirty="0">
                <a:latin typeface="Corbel" panose="020B0503020204020204" pitchFamily="34" charset="0"/>
              </a:rPr>
              <a:t>Recap &amp; Doubt clearance</a:t>
            </a:r>
            <a:r>
              <a:rPr lang="en-US" sz="2800" dirty="0">
                <a:latin typeface="Corbel" panose="020B0503020204020204" pitchFamily="34" charset="0"/>
              </a:rPr>
              <a:t> from Applied Stats Week 1: </a:t>
            </a:r>
            <a:r>
              <a:rPr lang="en-US" sz="2000" dirty="0">
                <a:latin typeface="+mn-lt"/>
              </a:rPr>
              <a:t>15</a:t>
            </a:r>
            <a:r>
              <a:rPr lang="en-US" sz="2800" dirty="0">
                <a:latin typeface="+mn-lt"/>
              </a:rPr>
              <a:t>-</a:t>
            </a:r>
            <a:r>
              <a:rPr lang="en-US" sz="2000" dirty="0">
                <a:latin typeface="+mn-lt"/>
              </a:rPr>
              <a:t>20 mins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latin typeface="Corbel" panose="020B0503020204020204" pitchFamily="34" charset="0"/>
              </a:rPr>
              <a:t>Probability – Meaning, concepts with </a:t>
            </a:r>
            <a:r>
              <a:rPr lang="en-US" sz="2800" b="1" dirty="0">
                <a:latin typeface="Corbel" panose="020B0503020204020204" pitchFamily="34" charset="0"/>
              </a:rPr>
              <a:t>Exercises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 dirty="0">
                <a:latin typeface="Corbel" panose="020B0503020204020204" pitchFamily="34" charset="0"/>
              </a:rPr>
              <a:t>Marginal probability – Covid Case Study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 dirty="0">
                <a:latin typeface="Corbel" panose="020B0503020204020204" pitchFamily="34" charset="0"/>
              </a:rPr>
              <a:t>Bayes’ theorem – Weather &amp; Spam mail Examples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 dirty="0">
                <a:latin typeface="Corbel" panose="020B0503020204020204" pitchFamily="34" charset="0"/>
              </a:rPr>
              <a:t>Probability Distribution </a:t>
            </a:r>
            <a:r>
              <a:rPr lang="en-US" sz="2800" dirty="0">
                <a:latin typeface="Corbel" panose="020B0503020204020204" pitchFamily="34" charset="0"/>
              </a:rPr>
              <a:t>and types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 dirty="0">
                <a:latin typeface="Corbel" panose="020B0503020204020204" pitchFamily="34" charset="0"/>
              </a:rPr>
              <a:t>Case studies –</a:t>
            </a:r>
            <a:r>
              <a:rPr lang="en-US" sz="2400" b="1" i="1" dirty="0">
                <a:latin typeface="Corbel" panose="020B0503020204020204" pitchFamily="34" charset="0"/>
              </a:rPr>
              <a:t>ATP Tennis, India Earthquake, Business Statistics Exam - </a:t>
            </a:r>
            <a:endParaRPr lang="en-US" sz="2800" b="1" i="1" dirty="0">
              <a:latin typeface="Corbel" panose="020B0503020204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>
                <a:latin typeface="Corbel" panose="020B0503020204020204" pitchFamily="34" charset="0"/>
              </a:rPr>
              <a:t>Q&amp;A - </a:t>
            </a:r>
            <a:r>
              <a:rPr lang="en-US" sz="2000" dirty="0">
                <a:latin typeface="+mn-lt"/>
              </a:rPr>
              <a:t>~5 mins</a:t>
            </a:r>
            <a:endParaRPr lang="en-US" sz="2800" dirty="0">
              <a:latin typeface="+mn-lt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B36C2FB6-18F8-44DE-B434-27713A1EEEA2}"/>
              </a:ext>
            </a:extLst>
          </p:cNvPr>
          <p:cNvSpPr/>
          <p:nvPr/>
        </p:nvSpPr>
        <p:spPr>
          <a:xfrm>
            <a:off x="8829965" y="3428999"/>
            <a:ext cx="166254" cy="1983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4B54C8-F8D2-44FE-951E-17C1D8E0161E}"/>
              </a:ext>
            </a:extLst>
          </p:cNvPr>
          <p:cNvSpPr txBox="1"/>
          <p:nvPr/>
        </p:nvSpPr>
        <p:spPr>
          <a:xfrm>
            <a:off x="9088582" y="4223845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~80 mins</a:t>
            </a:r>
            <a:endParaRPr lang="en-IN" sz="20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464BB-06E5-4C28-A16F-B27D767DCCA0}"/>
              </a:ext>
            </a:extLst>
          </p:cNvPr>
          <p:cNvSpPr txBox="1"/>
          <p:nvPr/>
        </p:nvSpPr>
        <p:spPr>
          <a:xfrm>
            <a:off x="10402789" y="5502202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30 mins</a:t>
            </a:r>
            <a:endParaRPr lang="en-IN" sz="20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Events</a:t>
            </a:r>
            <a:endParaRPr dirty="0"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events A and B are said to be independent if the occurrence of A is in no way influenced by the occurrence of B. Likewise occurrence of B </a:t>
            </a:r>
            <a:r>
              <a:rPr lang="en-US" dirty="0"/>
              <a:t>is in no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 influenced by the occurrence of A.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dirty="0"/>
              <a:t> </a:t>
            </a:r>
            <a:r>
              <a:rPr lang="en-US" sz="2400" dirty="0"/>
              <a:t>Example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Result of Consecutive tosses of a coin are independent events</a:t>
            </a:r>
            <a:endParaRPr lang="en-IN" sz="2400" dirty="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for Computing Probability</a:t>
            </a:r>
            <a:endParaRPr/>
          </a:p>
        </p:txBody>
      </p:sp>
      <p:pic>
        <p:nvPicPr>
          <p:cNvPr id="127" name="Google Shape;12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790773"/>
            <a:ext cx="11003124" cy="41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for Computing Probability</a:t>
            </a:r>
            <a:endParaRPr/>
          </a:p>
        </p:txBody>
      </p:sp>
      <p:pic>
        <p:nvPicPr>
          <p:cNvPr id="133" name="Google Shape;13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493299"/>
            <a:ext cx="10515600" cy="5279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AFFE-2873-4259-B8CD-5B99CF51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Venn diagrams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D50566-E856-459E-B88F-9A5294F71A89}"/>
              </a:ext>
            </a:extLst>
          </p:cNvPr>
          <p:cNvSpPr/>
          <p:nvPr/>
        </p:nvSpPr>
        <p:spPr>
          <a:xfrm>
            <a:off x="1123941" y="1914524"/>
            <a:ext cx="5005388" cy="2700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F86918-653D-45B1-A342-BE3FEAA04AF6}"/>
              </a:ext>
            </a:extLst>
          </p:cNvPr>
          <p:cNvSpPr/>
          <p:nvPr/>
        </p:nvSpPr>
        <p:spPr>
          <a:xfrm>
            <a:off x="1728780" y="2257425"/>
            <a:ext cx="1743075" cy="1771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6CBEC7-D8B8-4AEE-8D02-2539FD2ED835}"/>
              </a:ext>
            </a:extLst>
          </p:cNvPr>
          <p:cNvSpPr/>
          <p:nvPr/>
        </p:nvSpPr>
        <p:spPr>
          <a:xfrm>
            <a:off x="3807609" y="2271712"/>
            <a:ext cx="1743075" cy="1771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3A2715-B4F0-4D05-BA2F-708FA8F86D26}"/>
              </a:ext>
            </a:extLst>
          </p:cNvPr>
          <p:cNvSpPr txBox="1"/>
          <p:nvPr/>
        </p:nvSpPr>
        <p:spPr>
          <a:xfrm>
            <a:off x="2250274" y="2989360"/>
            <a:ext cx="742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D1291C-ACA2-40D0-A2E9-DBF9CFD18836}"/>
              </a:ext>
            </a:extLst>
          </p:cNvPr>
          <p:cNvSpPr txBox="1"/>
          <p:nvPr/>
        </p:nvSpPr>
        <p:spPr>
          <a:xfrm>
            <a:off x="4314814" y="2989360"/>
            <a:ext cx="742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F5C92B-AE9A-43AB-BA04-147FBD5264E2}"/>
              </a:ext>
            </a:extLst>
          </p:cNvPr>
          <p:cNvSpPr/>
          <p:nvPr/>
        </p:nvSpPr>
        <p:spPr>
          <a:xfrm>
            <a:off x="6715107" y="1914523"/>
            <a:ext cx="5005388" cy="2700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DB1AC2-73C2-4C18-9E1F-E11D0C603A49}"/>
              </a:ext>
            </a:extLst>
          </p:cNvPr>
          <p:cNvSpPr/>
          <p:nvPr/>
        </p:nvSpPr>
        <p:spPr>
          <a:xfrm>
            <a:off x="7937892" y="2271712"/>
            <a:ext cx="1743075" cy="177165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423795-F89E-4753-B4C3-1B0A8AC68013}"/>
              </a:ext>
            </a:extLst>
          </p:cNvPr>
          <p:cNvSpPr/>
          <p:nvPr/>
        </p:nvSpPr>
        <p:spPr>
          <a:xfrm>
            <a:off x="9217801" y="2271712"/>
            <a:ext cx="1743075" cy="177165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2ECE046-FD84-4106-83D2-C01B806FB901}"/>
              </a:ext>
            </a:extLst>
          </p:cNvPr>
          <p:cNvSpPr/>
          <p:nvPr/>
        </p:nvSpPr>
        <p:spPr>
          <a:xfrm>
            <a:off x="9120776" y="2532160"/>
            <a:ext cx="645919" cy="1254028"/>
          </a:xfrm>
          <a:prstGeom prst="arc">
            <a:avLst>
              <a:gd name="adj1" fmla="val 16200000"/>
              <a:gd name="adj2" fmla="val 5483828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4F060E4-65DF-4BF2-9E45-D4BDACF6F904}"/>
              </a:ext>
            </a:extLst>
          </p:cNvPr>
          <p:cNvSpPr/>
          <p:nvPr/>
        </p:nvSpPr>
        <p:spPr>
          <a:xfrm rot="10800000">
            <a:off x="9128805" y="2530523"/>
            <a:ext cx="645919" cy="1254028"/>
          </a:xfrm>
          <a:prstGeom prst="arc">
            <a:avLst>
              <a:gd name="adj1" fmla="val 16200000"/>
              <a:gd name="adj2" fmla="val 5483828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27B035-CF19-4A93-B117-11D2CD2006BE}"/>
              </a:ext>
            </a:extLst>
          </p:cNvPr>
          <p:cNvSpPr txBox="1"/>
          <p:nvPr/>
        </p:nvSpPr>
        <p:spPr>
          <a:xfrm>
            <a:off x="8396857" y="3003648"/>
            <a:ext cx="742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CE9C22-E7B3-48EE-AAF5-C00B7DA34FFA}"/>
              </a:ext>
            </a:extLst>
          </p:cNvPr>
          <p:cNvSpPr txBox="1"/>
          <p:nvPr/>
        </p:nvSpPr>
        <p:spPr>
          <a:xfrm>
            <a:off x="9931131" y="3003648"/>
            <a:ext cx="742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Sp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E8726D-9C00-4C81-B0B2-24E21719A58A}"/>
                  </a:ext>
                </a:extLst>
              </p:cNvPr>
              <p:cNvSpPr txBox="1"/>
              <p:nvPr/>
            </p:nvSpPr>
            <p:spPr>
              <a:xfrm>
                <a:off x="9120776" y="4157660"/>
                <a:ext cx="6539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I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Cambria Math" panose="02040503050406030204" pitchFamily="18" charset="0"/>
                    <a:cs typeface="Arial"/>
                    <a:sym typeface="Arial"/>
                  </a:rPr>
                  <a:t>K</a:t>
                </a:r>
                <a14:m>
                  <m:oMath xmlns:m="http://schemas.openxmlformats.org/officeDocument/2006/math">
                    <m:r>
                      <a:rPr kumimoji="0" lang="en-IN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∩</m:t>
                    </m:r>
                  </m:oMath>
                </a14:m>
                <a:r>
                  <a:rPr kumimoji="0" lang="en-I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Sp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E8726D-9C00-4C81-B0B2-24E21719A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776" y="4157660"/>
                <a:ext cx="653948" cy="307777"/>
              </a:xfrm>
              <a:prstGeom prst="rect">
                <a:avLst/>
              </a:prstGeom>
              <a:blipFill>
                <a:blip r:embed="rId2"/>
                <a:stretch>
                  <a:fillRect l="-2804" t="-3922" b="-196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6AAE68-64B4-460D-A60A-05C6D5F117FE}"/>
              </a:ext>
            </a:extLst>
          </p:cNvPr>
          <p:cNvCxnSpPr>
            <a:cxnSpLocks/>
          </p:cNvCxnSpPr>
          <p:nvPr/>
        </p:nvCxnSpPr>
        <p:spPr>
          <a:xfrm flipV="1">
            <a:off x="9296213" y="3429000"/>
            <a:ext cx="141566" cy="722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6EEAF9-69ED-4CE0-BA43-2A0A13AB1542}"/>
                  </a:ext>
                </a:extLst>
              </p:cNvPr>
              <p:cNvSpPr txBox="1"/>
              <p:nvPr/>
            </p:nvSpPr>
            <p:spPr>
              <a:xfrm>
                <a:off x="1978817" y="4951215"/>
                <a:ext cx="29860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I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Mutually exclusive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I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P(K</a:t>
                </a:r>
                <a:r>
                  <a:rPr kumimoji="0" lang="en-I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Cambria Math" panose="02040503050406030204" pitchFamily="18" charset="0"/>
                    <a:cs typeface="Times New Roman" panose="02020603050405020304" pitchFamily="18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IN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Arial"/>
                      </a:rPr>
                      <m:t>∩</m:t>
                    </m:r>
                  </m:oMath>
                </a14:m>
                <a:r>
                  <a:rPr kumimoji="0" lang="en-I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Q) = 0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6EEAF9-69ED-4CE0-BA43-2A0A13AB1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817" y="4951215"/>
                <a:ext cx="2986075" cy="523220"/>
              </a:xfrm>
              <a:prstGeom prst="rect">
                <a:avLst/>
              </a:prstGeom>
              <a:blipFill>
                <a:blip r:embed="rId3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250DD6F6-BD52-421A-89B5-E4F0FA8A44F0}"/>
              </a:ext>
            </a:extLst>
          </p:cNvPr>
          <p:cNvSpPr txBox="1"/>
          <p:nvPr/>
        </p:nvSpPr>
        <p:spPr>
          <a:xfrm>
            <a:off x="7627738" y="4986337"/>
            <a:ext cx="2986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Not Mutually exclusive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1FF3AE-6AF9-4EB6-B337-3BB4152F0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3314" y="1027906"/>
            <a:ext cx="704959" cy="98694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DDA44A-9051-4EFC-B9E7-5B221EA206E4}"/>
              </a:ext>
            </a:extLst>
          </p:cNvPr>
          <p:cNvCxnSpPr/>
          <p:nvPr/>
        </p:nvCxnSpPr>
        <p:spPr>
          <a:xfrm>
            <a:off x="9437779" y="2062163"/>
            <a:ext cx="9971" cy="8162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AEEC90-BFDE-4EC7-ADBF-B72F2DE2A092}"/>
              </a:ext>
            </a:extLst>
          </p:cNvPr>
          <p:cNvSpPr txBox="1"/>
          <p:nvPr/>
        </p:nvSpPr>
        <p:spPr>
          <a:xfrm>
            <a:off x="2017551" y="5845910"/>
            <a:ext cx="769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What is the chance that the drawn card from a deck is a K or Spade?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995303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Multiplication Rule</a:t>
            </a:r>
            <a:endParaRPr/>
          </a:p>
        </p:txBody>
      </p:sp>
      <p:pic>
        <p:nvPicPr>
          <p:cNvPr id="139" name="Google Shape;13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56580"/>
            <a:ext cx="10587382" cy="3979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>
            <a:spLocks noGrp="1"/>
          </p:cNvSpPr>
          <p:nvPr>
            <p:ph type="title"/>
          </p:nvPr>
        </p:nvSpPr>
        <p:spPr>
          <a:xfrm>
            <a:off x="753794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Multiplication Rule</a:t>
            </a:r>
            <a:endParaRPr/>
          </a:p>
        </p:txBody>
      </p:sp>
      <p:pic>
        <p:nvPicPr>
          <p:cNvPr id="145" name="Google Shape;14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7516" y="1319872"/>
            <a:ext cx="8600687" cy="5538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Multiplication Rule</a:t>
            </a:r>
            <a:endParaRPr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623" y="1687316"/>
            <a:ext cx="11708753" cy="4615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902369"/>
            <a:ext cx="8493485" cy="594184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725466" y="0"/>
            <a:ext cx="10515600" cy="120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Multiplication Rule</a:t>
            </a:r>
            <a:endParaRPr dirty="0"/>
          </a:p>
        </p:txBody>
      </p:sp>
      <p:sp>
        <p:nvSpPr>
          <p:cNvPr id="158" name="Google Shape;158;p13"/>
          <p:cNvSpPr/>
          <p:nvPr/>
        </p:nvSpPr>
        <p:spPr>
          <a:xfrm>
            <a:off x="7712242" y="757990"/>
            <a:ext cx="1672390" cy="2887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Marginal Probability</a:t>
            </a:r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body" idx="1"/>
          </p:nvPr>
        </p:nvSpPr>
        <p:spPr>
          <a:xfrm>
            <a:off x="838200" y="160395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Contingency table consists of rows and columns of two attributes at different levels with frequencies or numbers in each of the cells. It is a matrix of frequencies assigned to rows and columns.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term marginal is used to indicate that the probabilities are calculated using a contingency table (also called joint probability table). 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4782-E068-4FDD-8095-157ABF4C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724"/>
            <a:ext cx="9127836" cy="76992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Exercise 2 for Marginal &amp; Conditional Probability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C30F8-7509-4944-9FF1-7889C1AF0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27" y="1737158"/>
            <a:ext cx="6452143" cy="1675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1F61B8-1F1B-4198-A678-D4AF6DEC01CC}"/>
              </a:ext>
            </a:extLst>
          </p:cNvPr>
          <p:cNvSpPr txBox="1"/>
          <p:nvPr/>
        </p:nvSpPr>
        <p:spPr>
          <a:xfrm>
            <a:off x="905163" y="3867112"/>
            <a:ext cx="1109874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1. What is the probability that a randomly tested Indian from KA will test +</a:t>
            </a:r>
            <a:r>
              <a:rPr lang="en-US" dirty="0" err="1">
                <a:latin typeface="Meiryo" panose="020B0604030504040204" pitchFamily="34" charset="-128"/>
                <a:ea typeface="Meiryo" panose="020B0604030504040204" pitchFamily="34" charset="-128"/>
              </a:rPr>
              <a:t>ve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? (Positivity rate in KA)</a:t>
            </a:r>
          </a:p>
          <a:p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    Compare the positivity rate of KA with MH and India overall.</a:t>
            </a:r>
          </a:p>
          <a:p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2. What is the probability that a randomly tested Indian will test positive and die? (Crude death rate (per 1000) in India?)</a:t>
            </a:r>
          </a:p>
          <a:p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3. What is the probability  that a randomly tested Indian will be Covid +</a:t>
            </a:r>
            <a:r>
              <a:rPr lang="en-US" dirty="0" err="1">
                <a:latin typeface="Meiryo" panose="020B0604030504040204" pitchFamily="34" charset="-128"/>
                <a:ea typeface="Meiryo" panose="020B0604030504040204" pitchFamily="34" charset="-128"/>
              </a:rPr>
              <a:t>ve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  and from MH? </a:t>
            </a:r>
          </a:p>
          <a:p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    (Significance of MH in India Covid context)</a:t>
            </a:r>
          </a:p>
          <a:p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4. What is the probability that a Covid +</a:t>
            </a:r>
            <a:r>
              <a:rPr lang="en-US" dirty="0" err="1">
                <a:latin typeface="Meiryo" panose="020B0604030504040204" pitchFamily="34" charset="-128"/>
                <a:ea typeface="Meiryo" panose="020B0604030504040204" pitchFamily="34" charset="-128"/>
              </a:rPr>
              <a:t>ve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 patient from MH or KA will die? (Case fatality rate in MH &amp; KA together)</a:t>
            </a:r>
          </a:p>
          <a:p>
            <a:endParaRPr lang="en-IN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IN" dirty="0">
                <a:latin typeface="Meiryo" panose="020B0604030504040204" pitchFamily="34" charset="-128"/>
                <a:ea typeface="Meiryo" panose="020B0604030504040204" pitchFamily="34" charset="-128"/>
              </a:rPr>
              <a:t>5. What is the probability that a dead Covid patient is from KA or MH? (% of deaths from KA &amp; MH together)</a:t>
            </a:r>
          </a:p>
        </p:txBody>
      </p:sp>
    </p:spTree>
    <p:extLst>
      <p:ext uri="{BB962C8B-B14F-4D97-AF65-F5344CB8AC3E}">
        <p14:creationId xmlns:p14="http://schemas.microsoft.com/office/powerpoint/2010/main" val="413788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074B11FA-38F3-4EF3-94E1-F40A4DB003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50" y="187489"/>
            <a:ext cx="10515600" cy="91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Recap of Applied Stats Week 1</a:t>
            </a:r>
            <a:br>
              <a:rPr lang="en-US" sz="4000" dirty="0"/>
            </a:br>
            <a:r>
              <a:rPr lang="en-US" sz="3600" dirty="0"/>
              <a:t>Applied Stats Terms</a:t>
            </a:r>
            <a:endParaRPr sz="4000" dirty="0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2F8620D-FD7E-4DE2-A315-B6E202151F39}"/>
              </a:ext>
            </a:extLst>
          </p:cNvPr>
          <p:cNvSpPr/>
          <p:nvPr/>
        </p:nvSpPr>
        <p:spPr>
          <a:xfrm>
            <a:off x="715107" y="1734607"/>
            <a:ext cx="6288869" cy="1811163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1882187 w 6280727"/>
              <a:gd name="connsiteY0" fmla="*/ 2036618 h 1810327"/>
              <a:gd name="connsiteX1" fmla="*/ 1831900 w 6280727"/>
              <a:gd name="connsiteY1" fmla="*/ 2086905 h 1810327"/>
              <a:gd name="connsiteX2" fmla="*/ 1781613 w 6280727"/>
              <a:gd name="connsiteY2" fmla="*/ 2036618 h 1810327"/>
              <a:gd name="connsiteX3" fmla="*/ 1831900 w 6280727"/>
              <a:gd name="connsiteY3" fmla="*/ 1986331 h 1810327"/>
              <a:gd name="connsiteX4" fmla="*/ 1882187 w 6280727"/>
              <a:gd name="connsiteY4" fmla="*/ 2036618 h 1810327"/>
              <a:gd name="connsiteX0" fmla="*/ 2012251 w 6280727"/>
              <a:gd name="connsiteY0" fmla="*/ 1967633 h 1810327"/>
              <a:gd name="connsiteX1" fmla="*/ 1911677 w 6280727"/>
              <a:gd name="connsiteY1" fmla="*/ 2068207 h 1810327"/>
              <a:gd name="connsiteX2" fmla="*/ 1811103 w 6280727"/>
              <a:gd name="connsiteY2" fmla="*/ 1967633 h 1810327"/>
              <a:gd name="connsiteX3" fmla="*/ 1911677 w 6280727"/>
              <a:gd name="connsiteY3" fmla="*/ 1867059 h 1810327"/>
              <a:gd name="connsiteX4" fmla="*/ 2012251 w 6280727"/>
              <a:gd name="connsiteY4" fmla="*/ 1967633 h 1810327"/>
              <a:gd name="connsiteX0" fmla="*/ 2218391 w 6280727"/>
              <a:gd name="connsiteY0" fmla="*/ 1832863 h 1810327"/>
              <a:gd name="connsiteX1" fmla="*/ 2067530 w 6280727"/>
              <a:gd name="connsiteY1" fmla="*/ 1983724 h 1810327"/>
              <a:gd name="connsiteX2" fmla="*/ 1916669 w 6280727"/>
              <a:gd name="connsiteY2" fmla="*/ 1832863 h 1810327"/>
              <a:gd name="connsiteX3" fmla="*/ 2067530 w 6280727"/>
              <a:gd name="connsiteY3" fmla="*/ 1682002 h 1810327"/>
              <a:gd name="connsiteX4" fmla="*/ 2218391 w 6280727"/>
              <a:gd name="connsiteY4" fmla="*/ 1832863 h 1810327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49659"/>
              <a:gd name="connsiteX1" fmla="*/ 5659 w 43256"/>
              <a:gd name="connsiteY1" fmla="*/ 6766 h 49659"/>
              <a:gd name="connsiteX2" fmla="*/ 14041 w 43256"/>
              <a:gd name="connsiteY2" fmla="*/ 5061 h 49659"/>
              <a:gd name="connsiteX3" fmla="*/ 22492 w 43256"/>
              <a:gd name="connsiteY3" fmla="*/ 3291 h 49659"/>
              <a:gd name="connsiteX4" fmla="*/ 25785 w 43256"/>
              <a:gd name="connsiteY4" fmla="*/ 59 h 49659"/>
              <a:gd name="connsiteX5" fmla="*/ 29869 w 43256"/>
              <a:gd name="connsiteY5" fmla="*/ 2340 h 49659"/>
              <a:gd name="connsiteX6" fmla="*/ 35499 w 43256"/>
              <a:gd name="connsiteY6" fmla="*/ 549 h 49659"/>
              <a:gd name="connsiteX7" fmla="*/ 38354 w 43256"/>
              <a:gd name="connsiteY7" fmla="*/ 5435 h 49659"/>
              <a:gd name="connsiteX8" fmla="*/ 42018 w 43256"/>
              <a:gd name="connsiteY8" fmla="*/ 10177 h 49659"/>
              <a:gd name="connsiteX9" fmla="*/ 41854 w 43256"/>
              <a:gd name="connsiteY9" fmla="*/ 15319 h 49659"/>
              <a:gd name="connsiteX10" fmla="*/ 43052 w 43256"/>
              <a:gd name="connsiteY10" fmla="*/ 23181 h 49659"/>
              <a:gd name="connsiteX11" fmla="*/ 37440 w 43256"/>
              <a:gd name="connsiteY11" fmla="*/ 30063 h 49659"/>
              <a:gd name="connsiteX12" fmla="*/ 35431 w 43256"/>
              <a:gd name="connsiteY12" fmla="*/ 35960 h 49659"/>
              <a:gd name="connsiteX13" fmla="*/ 28591 w 43256"/>
              <a:gd name="connsiteY13" fmla="*/ 36674 h 49659"/>
              <a:gd name="connsiteX14" fmla="*/ 23703 w 43256"/>
              <a:gd name="connsiteY14" fmla="*/ 42965 h 49659"/>
              <a:gd name="connsiteX15" fmla="*/ 16516 w 43256"/>
              <a:gd name="connsiteY15" fmla="*/ 39125 h 49659"/>
              <a:gd name="connsiteX16" fmla="*/ 5840 w 43256"/>
              <a:gd name="connsiteY16" fmla="*/ 35331 h 49659"/>
              <a:gd name="connsiteX17" fmla="*/ 1146 w 43256"/>
              <a:gd name="connsiteY17" fmla="*/ 31109 h 49659"/>
              <a:gd name="connsiteX18" fmla="*/ 2149 w 43256"/>
              <a:gd name="connsiteY18" fmla="*/ 25410 h 49659"/>
              <a:gd name="connsiteX19" fmla="*/ 31 w 43256"/>
              <a:gd name="connsiteY19" fmla="*/ 19563 h 49659"/>
              <a:gd name="connsiteX20" fmla="*/ 3899 w 43256"/>
              <a:gd name="connsiteY20" fmla="*/ 14366 h 49659"/>
              <a:gd name="connsiteX21" fmla="*/ 3936 w 43256"/>
              <a:gd name="connsiteY21" fmla="*/ 14229 h 49659"/>
              <a:gd name="connsiteX0" fmla="*/ 1887421 w 6288869"/>
              <a:gd name="connsiteY0" fmla="*/ 2030709 h 2080996"/>
              <a:gd name="connsiteX1" fmla="*/ 1837134 w 6288869"/>
              <a:gd name="connsiteY1" fmla="*/ 2080996 h 2080996"/>
              <a:gd name="connsiteX2" fmla="*/ 1786847 w 6288869"/>
              <a:gd name="connsiteY2" fmla="*/ 2030709 h 2080996"/>
              <a:gd name="connsiteX3" fmla="*/ 1837134 w 6288869"/>
              <a:gd name="connsiteY3" fmla="*/ 1980422 h 2080996"/>
              <a:gd name="connsiteX4" fmla="*/ 1887421 w 6288869"/>
              <a:gd name="connsiteY4" fmla="*/ 2030709 h 2080996"/>
              <a:gd name="connsiteX0" fmla="*/ 2017485 w 6288869"/>
              <a:gd name="connsiteY0" fmla="*/ 1961724 h 2080996"/>
              <a:gd name="connsiteX1" fmla="*/ 2027748 w 6288869"/>
              <a:gd name="connsiteY1" fmla="*/ 1914516 h 2080996"/>
              <a:gd name="connsiteX2" fmla="*/ 1816337 w 6288869"/>
              <a:gd name="connsiteY2" fmla="*/ 1961724 h 2080996"/>
              <a:gd name="connsiteX3" fmla="*/ 1916911 w 6288869"/>
              <a:gd name="connsiteY3" fmla="*/ 1861150 h 2080996"/>
              <a:gd name="connsiteX4" fmla="*/ 2017485 w 6288869"/>
              <a:gd name="connsiteY4" fmla="*/ 1961724 h 2080996"/>
              <a:gd name="connsiteX0" fmla="*/ 2223625 w 6288869"/>
              <a:gd name="connsiteY0" fmla="*/ 1826954 h 2080996"/>
              <a:gd name="connsiteX1" fmla="*/ 2072764 w 6288869"/>
              <a:gd name="connsiteY1" fmla="*/ 1977815 h 2080996"/>
              <a:gd name="connsiteX2" fmla="*/ 1921903 w 6288869"/>
              <a:gd name="connsiteY2" fmla="*/ 1826954 h 2080996"/>
              <a:gd name="connsiteX3" fmla="*/ 2072764 w 6288869"/>
              <a:gd name="connsiteY3" fmla="*/ 1676093 h 2080996"/>
              <a:gd name="connsiteX4" fmla="*/ 2223625 w 6288869"/>
              <a:gd name="connsiteY4" fmla="*/ 1826954 h 2080996"/>
              <a:gd name="connsiteX0" fmla="*/ 4729 w 43256"/>
              <a:gd name="connsiteY0" fmla="*/ 26036 h 49659"/>
              <a:gd name="connsiteX1" fmla="*/ 2196 w 43256"/>
              <a:gd name="connsiteY1" fmla="*/ 25239 h 49659"/>
              <a:gd name="connsiteX2" fmla="*/ 6964 w 43256"/>
              <a:gd name="connsiteY2" fmla="*/ 34758 h 49659"/>
              <a:gd name="connsiteX3" fmla="*/ 5856 w 43256"/>
              <a:gd name="connsiteY3" fmla="*/ 35139 h 49659"/>
              <a:gd name="connsiteX4" fmla="*/ 16514 w 43256"/>
              <a:gd name="connsiteY4" fmla="*/ 38949 h 49659"/>
              <a:gd name="connsiteX5" fmla="*/ 15846 w 43256"/>
              <a:gd name="connsiteY5" fmla="*/ 37209 h 49659"/>
              <a:gd name="connsiteX6" fmla="*/ 28863 w 43256"/>
              <a:gd name="connsiteY6" fmla="*/ 34610 h 49659"/>
              <a:gd name="connsiteX7" fmla="*/ 28596 w 43256"/>
              <a:gd name="connsiteY7" fmla="*/ 36519 h 49659"/>
              <a:gd name="connsiteX8" fmla="*/ 34165 w 43256"/>
              <a:gd name="connsiteY8" fmla="*/ 22813 h 49659"/>
              <a:gd name="connsiteX9" fmla="*/ 37416 w 43256"/>
              <a:gd name="connsiteY9" fmla="*/ 29949 h 49659"/>
              <a:gd name="connsiteX10" fmla="*/ 41834 w 43256"/>
              <a:gd name="connsiteY10" fmla="*/ 15213 h 49659"/>
              <a:gd name="connsiteX11" fmla="*/ 40386 w 43256"/>
              <a:gd name="connsiteY11" fmla="*/ 17889 h 49659"/>
              <a:gd name="connsiteX12" fmla="*/ 38360 w 43256"/>
              <a:gd name="connsiteY12" fmla="*/ 5285 h 49659"/>
              <a:gd name="connsiteX13" fmla="*/ 38436 w 43256"/>
              <a:gd name="connsiteY13" fmla="*/ 6549 h 49659"/>
              <a:gd name="connsiteX14" fmla="*/ 29114 w 43256"/>
              <a:gd name="connsiteY14" fmla="*/ 3811 h 49659"/>
              <a:gd name="connsiteX15" fmla="*/ 29856 w 43256"/>
              <a:gd name="connsiteY15" fmla="*/ 2199 h 49659"/>
              <a:gd name="connsiteX16" fmla="*/ 22177 w 43256"/>
              <a:gd name="connsiteY16" fmla="*/ 4579 h 49659"/>
              <a:gd name="connsiteX17" fmla="*/ 22536 w 43256"/>
              <a:gd name="connsiteY17" fmla="*/ 3189 h 49659"/>
              <a:gd name="connsiteX18" fmla="*/ 14036 w 43256"/>
              <a:gd name="connsiteY18" fmla="*/ 5051 h 49659"/>
              <a:gd name="connsiteX19" fmla="*/ 15336 w 43256"/>
              <a:gd name="connsiteY19" fmla="*/ 6399 h 49659"/>
              <a:gd name="connsiteX20" fmla="*/ 4163 w 43256"/>
              <a:gd name="connsiteY20" fmla="*/ 15648 h 49659"/>
              <a:gd name="connsiteX21" fmla="*/ 3936 w 43256"/>
              <a:gd name="connsiteY21" fmla="*/ 14229 h 49659"/>
              <a:gd name="connsiteX0" fmla="*/ 3936 w 43256"/>
              <a:gd name="connsiteY0" fmla="*/ 14229 h 48549"/>
              <a:gd name="connsiteX1" fmla="*/ 5659 w 43256"/>
              <a:gd name="connsiteY1" fmla="*/ 6766 h 48549"/>
              <a:gd name="connsiteX2" fmla="*/ 14041 w 43256"/>
              <a:gd name="connsiteY2" fmla="*/ 5061 h 48549"/>
              <a:gd name="connsiteX3" fmla="*/ 22492 w 43256"/>
              <a:gd name="connsiteY3" fmla="*/ 3291 h 48549"/>
              <a:gd name="connsiteX4" fmla="*/ 25785 w 43256"/>
              <a:gd name="connsiteY4" fmla="*/ 59 h 48549"/>
              <a:gd name="connsiteX5" fmla="*/ 29869 w 43256"/>
              <a:gd name="connsiteY5" fmla="*/ 2340 h 48549"/>
              <a:gd name="connsiteX6" fmla="*/ 35499 w 43256"/>
              <a:gd name="connsiteY6" fmla="*/ 549 h 48549"/>
              <a:gd name="connsiteX7" fmla="*/ 38354 w 43256"/>
              <a:gd name="connsiteY7" fmla="*/ 5435 h 48549"/>
              <a:gd name="connsiteX8" fmla="*/ 42018 w 43256"/>
              <a:gd name="connsiteY8" fmla="*/ 10177 h 48549"/>
              <a:gd name="connsiteX9" fmla="*/ 41854 w 43256"/>
              <a:gd name="connsiteY9" fmla="*/ 15319 h 48549"/>
              <a:gd name="connsiteX10" fmla="*/ 43052 w 43256"/>
              <a:gd name="connsiteY10" fmla="*/ 23181 h 48549"/>
              <a:gd name="connsiteX11" fmla="*/ 37440 w 43256"/>
              <a:gd name="connsiteY11" fmla="*/ 30063 h 48549"/>
              <a:gd name="connsiteX12" fmla="*/ 35431 w 43256"/>
              <a:gd name="connsiteY12" fmla="*/ 35960 h 48549"/>
              <a:gd name="connsiteX13" fmla="*/ 28591 w 43256"/>
              <a:gd name="connsiteY13" fmla="*/ 36674 h 48549"/>
              <a:gd name="connsiteX14" fmla="*/ 23703 w 43256"/>
              <a:gd name="connsiteY14" fmla="*/ 42965 h 48549"/>
              <a:gd name="connsiteX15" fmla="*/ 16516 w 43256"/>
              <a:gd name="connsiteY15" fmla="*/ 39125 h 48549"/>
              <a:gd name="connsiteX16" fmla="*/ 5840 w 43256"/>
              <a:gd name="connsiteY16" fmla="*/ 35331 h 48549"/>
              <a:gd name="connsiteX17" fmla="*/ 1146 w 43256"/>
              <a:gd name="connsiteY17" fmla="*/ 31109 h 48549"/>
              <a:gd name="connsiteX18" fmla="*/ 2149 w 43256"/>
              <a:gd name="connsiteY18" fmla="*/ 25410 h 48549"/>
              <a:gd name="connsiteX19" fmla="*/ 31 w 43256"/>
              <a:gd name="connsiteY19" fmla="*/ 19563 h 48549"/>
              <a:gd name="connsiteX20" fmla="*/ 3899 w 43256"/>
              <a:gd name="connsiteY20" fmla="*/ 14366 h 48549"/>
              <a:gd name="connsiteX21" fmla="*/ 3936 w 43256"/>
              <a:gd name="connsiteY21" fmla="*/ 14229 h 48549"/>
              <a:gd name="connsiteX0" fmla="*/ 1887421 w 6288869"/>
              <a:gd name="connsiteY0" fmla="*/ 2030709 h 2034485"/>
              <a:gd name="connsiteX1" fmla="*/ 1984916 w 6288869"/>
              <a:gd name="connsiteY1" fmla="*/ 1923978 h 2034485"/>
              <a:gd name="connsiteX2" fmla="*/ 1786847 w 6288869"/>
              <a:gd name="connsiteY2" fmla="*/ 2030709 h 2034485"/>
              <a:gd name="connsiteX3" fmla="*/ 1837134 w 6288869"/>
              <a:gd name="connsiteY3" fmla="*/ 1980422 h 2034485"/>
              <a:gd name="connsiteX4" fmla="*/ 1887421 w 6288869"/>
              <a:gd name="connsiteY4" fmla="*/ 2030709 h 2034485"/>
              <a:gd name="connsiteX0" fmla="*/ 2017485 w 6288869"/>
              <a:gd name="connsiteY0" fmla="*/ 1961724 h 2034485"/>
              <a:gd name="connsiteX1" fmla="*/ 2027748 w 6288869"/>
              <a:gd name="connsiteY1" fmla="*/ 1914516 h 2034485"/>
              <a:gd name="connsiteX2" fmla="*/ 1816337 w 6288869"/>
              <a:gd name="connsiteY2" fmla="*/ 1961724 h 2034485"/>
              <a:gd name="connsiteX3" fmla="*/ 1916911 w 6288869"/>
              <a:gd name="connsiteY3" fmla="*/ 1861150 h 2034485"/>
              <a:gd name="connsiteX4" fmla="*/ 2017485 w 6288869"/>
              <a:gd name="connsiteY4" fmla="*/ 1961724 h 2034485"/>
              <a:gd name="connsiteX0" fmla="*/ 2223625 w 6288869"/>
              <a:gd name="connsiteY0" fmla="*/ 1826954 h 2034485"/>
              <a:gd name="connsiteX1" fmla="*/ 2072764 w 6288869"/>
              <a:gd name="connsiteY1" fmla="*/ 1977815 h 2034485"/>
              <a:gd name="connsiteX2" fmla="*/ 1921903 w 6288869"/>
              <a:gd name="connsiteY2" fmla="*/ 1826954 h 2034485"/>
              <a:gd name="connsiteX3" fmla="*/ 2072764 w 6288869"/>
              <a:gd name="connsiteY3" fmla="*/ 1676093 h 2034485"/>
              <a:gd name="connsiteX4" fmla="*/ 2223625 w 6288869"/>
              <a:gd name="connsiteY4" fmla="*/ 1826954 h 2034485"/>
              <a:gd name="connsiteX0" fmla="*/ 4729 w 43256"/>
              <a:gd name="connsiteY0" fmla="*/ 26036 h 48549"/>
              <a:gd name="connsiteX1" fmla="*/ 2196 w 43256"/>
              <a:gd name="connsiteY1" fmla="*/ 25239 h 48549"/>
              <a:gd name="connsiteX2" fmla="*/ 6964 w 43256"/>
              <a:gd name="connsiteY2" fmla="*/ 34758 h 48549"/>
              <a:gd name="connsiteX3" fmla="*/ 5856 w 43256"/>
              <a:gd name="connsiteY3" fmla="*/ 35139 h 48549"/>
              <a:gd name="connsiteX4" fmla="*/ 16514 w 43256"/>
              <a:gd name="connsiteY4" fmla="*/ 38949 h 48549"/>
              <a:gd name="connsiteX5" fmla="*/ 15846 w 43256"/>
              <a:gd name="connsiteY5" fmla="*/ 37209 h 48549"/>
              <a:gd name="connsiteX6" fmla="*/ 28863 w 43256"/>
              <a:gd name="connsiteY6" fmla="*/ 34610 h 48549"/>
              <a:gd name="connsiteX7" fmla="*/ 28596 w 43256"/>
              <a:gd name="connsiteY7" fmla="*/ 36519 h 48549"/>
              <a:gd name="connsiteX8" fmla="*/ 34165 w 43256"/>
              <a:gd name="connsiteY8" fmla="*/ 22813 h 48549"/>
              <a:gd name="connsiteX9" fmla="*/ 37416 w 43256"/>
              <a:gd name="connsiteY9" fmla="*/ 29949 h 48549"/>
              <a:gd name="connsiteX10" fmla="*/ 41834 w 43256"/>
              <a:gd name="connsiteY10" fmla="*/ 15213 h 48549"/>
              <a:gd name="connsiteX11" fmla="*/ 40386 w 43256"/>
              <a:gd name="connsiteY11" fmla="*/ 17889 h 48549"/>
              <a:gd name="connsiteX12" fmla="*/ 38360 w 43256"/>
              <a:gd name="connsiteY12" fmla="*/ 5285 h 48549"/>
              <a:gd name="connsiteX13" fmla="*/ 38436 w 43256"/>
              <a:gd name="connsiteY13" fmla="*/ 6549 h 48549"/>
              <a:gd name="connsiteX14" fmla="*/ 29114 w 43256"/>
              <a:gd name="connsiteY14" fmla="*/ 3811 h 48549"/>
              <a:gd name="connsiteX15" fmla="*/ 29856 w 43256"/>
              <a:gd name="connsiteY15" fmla="*/ 2199 h 48549"/>
              <a:gd name="connsiteX16" fmla="*/ 22177 w 43256"/>
              <a:gd name="connsiteY16" fmla="*/ 4579 h 48549"/>
              <a:gd name="connsiteX17" fmla="*/ 22536 w 43256"/>
              <a:gd name="connsiteY17" fmla="*/ 3189 h 48549"/>
              <a:gd name="connsiteX18" fmla="*/ 14036 w 43256"/>
              <a:gd name="connsiteY18" fmla="*/ 5051 h 48549"/>
              <a:gd name="connsiteX19" fmla="*/ 15336 w 43256"/>
              <a:gd name="connsiteY19" fmla="*/ 6399 h 48549"/>
              <a:gd name="connsiteX20" fmla="*/ 4163 w 43256"/>
              <a:gd name="connsiteY20" fmla="*/ 15648 h 48549"/>
              <a:gd name="connsiteX21" fmla="*/ 3936 w 43256"/>
              <a:gd name="connsiteY21" fmla="*/ 14229 h 48549"/>
              <a:gd name="connsiteX0" fmla="*/ 3936 w 43256"/>
              <a:gd name="connsiteY0" fmla="*/ 14229 h 48499"/>
              <a:gd name="connsiteX1" fmla="*/ 5659 w 43256"/>
              <a:gd name="connsiteY1" fmla="*/ 6766 h 48499"/>
              <a:gd name="connsiteX2" fmla="*/ 14041 w 43256"/>
              <a:gd name="connsiteY2" fmla="*/ 5061 h 48499"/>
              <a:gd name="connsiteX3" fmla="*/ 22492 w 43256"/>
              <a:gd name="connsiteY3" fmla="*/ 3291 h 48499"/>
              <a:gd name="connsiteX4" fmla="*/ 25785 w 43256"/>
              <a:gd name="connsiteY4" fmla="*/ 59 h 48499"/>
              <a:gd name="connsiteX5" fmla="*/ 29869 w 43256"/>
              <a:gd name="connsiteY5" fmla="*/ 2340 h 48499"/>
              <a:gd name="connsiteX6" fmla="*/ 35499 w 43256"/>
              <a:gd name="connsiteY6" fmla="*/ 549 h 48499"/>
              <a:gd name="connsiteX7" fmla="*/ 38354 w 43256"/>
              <a:gd name="connsiteY7" fmla="*/ 5435 h 48499"/>
              <a:gd name="connsiteX8" fmla="*/ 42018 w 43256"/>
              <a:gd name="connsiteY8" fmla="*/ 10177 h 48499"/>
              <a:gd name="connsiteX9" fmla="*/ 41854 w 43256"/>
              <a:gd name="connsiteY9" fmla="*/ 15319 h 48499"/>
              <a:gd name="connsiteX10" fmla="*/ 43052 w 43256"/>
              <a:gd name="connsiteY10" fmla="*/ 23181 h 48499"/>
              <a:gd name="connsiteX11" fmla="*/ 37440 w 43256"/>
              <a:gd name="connsiteY11" fmla="*/ 30063 h 48499"/>
              <a:gd name="connsiteX12" fmla="*/ 35431 w 43256"/>
              <a:gd name="connsiteY12" fmla="*/ 35960 h 48499"/>
              <a:gd name="connsiteX13" fmla="*/ 28591 w 43256"/>
              <a:gd name="connsiteY13" fmla="*/ 36674 h 48499"/>
              <a:gd name="connsiteX14" fmla="*/ 23703 w 43256"/>
              <a:gd name="connsiteY14" fmla="*/ 42965 h 48499"/>
              <a:gd name="connsiteX15" fmla="*/ 16516 w 43256"/>
              <a:gd name="connsiteY15" fmla="*/ 39125 h 48499"/>
              <a:gd name="connsiteX16" fmla="*/ 5840 w 43256"/>
              <a:gd name="connsiteY16" fmla="*/ 35331 h 48499"/>
              <a:gd name="connsiteX17" fmla="*/ 1146 w 43256"/>
              <a:gd name="connsiteY17" fmla="*/ 31109 h 48499"/>
              <a:gd name="connsiteX18" fmla="*/ 2149 w 43256"/>
              <a:gd name="connsiteY18" fmla="*/ 25410 h 48499"/>
              <a:gd name="connsiteX19" fmla="*/ 31 w 43256"/>
              <a:gd name="connsiteY19" fmla="*/ 19563 h 48499"/>
              <a:gd name="connsiteX20" fmla="*/ 3899 w 43256"/>
              <a:gd name="connsiteY20" fmla="*/ 14366 h 48499"/>
              <a:gd name="connsiteX21" fmla="*/ 3936 w 43256"/>
              <a:gd name="connsiteY21" fmla="*/ 14229 h 48499"/>
              <a:gd name="connsiteX0" fmla="*/ 1887421 w 6288869"/>
              <a:gd name="connsiteY0" fmla="*/ 2030709 h 2032386"/>
              <a:gd name="connsiteX1" fmla="*/ 1984916 w 6288869"/>
              <a:gd name="connsiteY1" fmla="*/ 1923978 h 2032386"/>
              <a:gd name="connsiteX2" fmla="*/ 1999283 w 6288869"/>
              <a:gd name="connsiteY2" fmla="*/ 1864454 h 2032386"/>
              <a:gd name="connsiteX3" fmla="*/ 1837134 w 6288869"/>
              <a:gd name="connsiteY3" fmla="*/ 1980422 h 2032386"/>
              <a:gd name="connsiteX4" fmla="*/ 1887421 w 6288869"/>
              <a:gd name="connsiteY4" fmla="*/ 2030709 h 2032386"/>
              <a:gd name="connsiteX0" fmla="*/ 2017485 w 6288869"/>
              <a:gd name="connsiteY0" fmla="*/ 1961724 h 2032386"/>
              <a:gd name="connsiteX1" fmla="*/ 2027748 w 6288869"/>
              <a:gd name="connsiteY1" fmla="*/ 1914516 h 2032386"/>
              <a:gd name="connsiteX2" fmla="*/ 1816337 w 6288869"/>
              <a:gd name="connsiteY2" fmla="*/ 1961724 h 2032386"/>
              <a:gd name="connsiteX3" fmla="*/ 1916911 w 6288869"/>
              <a:gd name="connsiteY3" fmla="*/ 1861150 h 2032386"/>
              <a:gd name="connsiteX4" fmla="*/ 2017485 w 6288869"/>
              <a:gd name="connsiteY4" fmla="*/ 1961724 h 2032386"/>
              <a:gd name="connsiteX0" fmla="*/ 2223625 w 6288869"/>
              <a:gd name="connsiteY0" fmla="*/ 1826954 h 2032386"/>
              <a:gd name="connsiteX1" fmla="*/ 2072764 w 6288869"/>
              <a:gd name="connsiteY1" fmla="*/ 1977815 h 2032386"/>
              <a:gd name="connsiteX2" fmla="*/ 1921903 w 6288869"/>
              <a:gd name="connsiteY2" fmla="*/ 1826954 h 2032386"/>
              <a:gd name="connsiteX3" fmla="*/ 2072764 w 6288869"/>
              <a:gd name="connsiteY3" fmla="*/ 1676093 h 2032386"/>
              <a:gd name="connsiteX4" fmla="*/ 2223625 w 6288869"/>
              <a:gd name="connsiteY4" fmla="*/ 1826954 h 2032386"/>
              <a:gd name="connsiteX0" fmla="*/ 4729 w 43256"/>
              <a:gd name="connsiteY0" fmla="*/ 26036 h 48499"/>
              <a:gd name="connsiteX1" fmla="*/ 2196 w 43256"/>
              <a:gd name="connsiteY1" fmla="*/ 25239 h 48499"/>
              <a:gd name="connsiteX2" fmla="*/ 6964 w 43256"/>
              <a:gd name="connsiteY2" fmla="*/ 34758 h 48499"/>
              <a:gd name="connsiteX3" fmla="*/ 5856 w 43256"/>
              <a:gd name="connsiteY3" fmla="*/ 35139 h 48499"/>
              <a:gd name="connsiteX4" fmla="*/ 16514 w 43256"/>
              <a:gd name="connsiteY4" fmla="*/ 38949 h 48499"/>
              <a:gd name="connsiteX5" fmla="*/ 15846 w 43256"/>
              <a:gd name="connsiteY5" fmla="*/ 37209 h 48499"/>
              <a:gd name="connsiteX6" fmla="*/ 28863 w 43256"/>
              <a:gd name="connsiteY6" fmla="*/ 34610 h 48499"/>
              <a:gd name="connsiteX7" fmla="*/ 28596 w 43256"/>
              <a:gd name="connsiteY7" fmla="*/ 36519 h 48499"/>
              <a:gd name="connsiteX8" fmla="*/ 34165 w 43256"/>
              <a:gd name="connsiteY8" fmla="*/ 22813 h 48499"/>
              <a:gd name="connsiteX9" fmla="*/ 37416 w 43256"/>
              <a:gd name="connsiteY9" fmla="*/ 29949 h 48499"/>
              <a:gd name="connsiteX10" fmla="*/ 41834 w 43256"/>
              <a:gd name="connsiteY10" fmla="*/ 15213 h 48499"/>
              <a:gd name="connsiteX11" fmla="*/ 40386 w 43256"/>
              <a:gd name="connsiteY11" fmla="*/ 17889 h 48499"/>
              <a:gd name="connsiteX12" fmla="*/ 38360 w 43256"/>
              <a:gd name="connsiteY12" fmla="*/ 5285 h 48499"/>
              <a:gd name="connsiteX13" fmla="*/ 38436 w 43256"/>
              <a:gd name="connsiteY13" fmla="*/ 6549 h 48499"/>
              <a:gd name="connsiteX14" fmla="*/ 29114 w 43256"/>
              <a:gd name="connsiteY14" fmla="*/ 3811 h 48499"/>
              <a:gd name="connsiteX15" fmla="*/ 29856 w 43256"/>
              <a:gd name="connsiteY15" fmla="*/ 2199 h 48499"/>
              <a:gd name="connsiteX16" fmla="*/ 22177 w 43256"/>
              <a:gd name="connsiteY16" fmla="*/ 4579 h 48499"/>
              <a:gd name="connsiteX17" fmla="*/ 22536 w 43256"/>
              <a:gd name="connsiteY17" fmla="*/ 3189 h 48499"/>
              <a:gd name="connsiteX18" fmla="*/ 14036 w 43256"/>
              <a:gd name="connsiteY18" fmla="*/ 5051 h 48499"/>
              <a:gd name="connsiteX19" fmla="*/ 15336 w 43256"/>
              <a:gd name="connsiteY19" fmla="*/ 6399 h 48499"/>
              <a:gd name="connsiteX20" fmla="*/ 4163 w 43256"/>
              <a:gd name="connsiteY20" fmla="*/ 15648 h 48499"/>
              <a:gd name="connsiteX21" fmla="*/ 3936 w 43256"/>
              <a:gd name="connsiteY21" fmla="*/ 14229 h 48499"/>
              <a:gd name="connsiteX0" fmla="*/ 3936 w 43256"/>
              <a:gd name="connsiteY0" fmla="*/ 14229 h 48499"/>
              <a:gd name="connsiteX1" fmla="*/ 5659 w 43256"/>
              <a:gd name="connsiteY1" fmla="*/ 6766 h 48499"/>
              <a:gd name="connsiteX2" fmla="*/ 14041 w 43256"/>
              <a:gd name="connsiteY2" fmla="*/ 5061 h 48499"/>
              <a:gd name="connsiteX3" fmla="*/ 22492 w 43256"/>
              <a:gd name="connsiteY3" fmla="*/ 3291 h 48499"/>
              <a:gd name="connsiteX4" fmla="*/ 25785 w 43256"/>
              <a:gd name="connsiteY4" fmla="*/ 59 h 48499"/>
              <a:gd name="connsiteX5" fmla="*/ 29869 w 43256"/>
              <a:gd name="connsiteY5" fmla="*/ 2340 h 48499"/>
              <a:gd name="connsiteX6" fmla="*/ 35499 w 43256"/>
              <a:gd name="connsiteY6" fmla="*/ 549 h 48499"/>
              <a:gd name="connsiteX7" fmla="*/ 38354 w 43256"/>
              <a:gd name="connsiteY7" fmla="*/ 5435 h 48499"/>
              <a:gd name="connsiteX8" fmla="*/ 42018 w 43256"/>
              <a:gd name="connsiteY8" fmla="*/ 10177 h 48499"/>
              <a:gd name="connsiteX9" fmla="*/ 41854 w 43256"/>
              <a:gd name="connsiteY9" fmla="*/ 15319 h 48499"/>
              <a:gd name="connsiteX10" fmla="*/ 43052 w 43256"/>
              <a:gd name="connsiteY10" fmla="*/ 23181 h 48499"/>
              <a:gd name="connsiteX11" fmla="*/ 37440 w 43256"/>
              <a:gd name="connsiteY11" fmla="*/ 30063 h 48499"/>
              <a:gd name="connsiteX12" fmla="*/ 35431 w 43256"/>
              <a:gd name="connsiteY12" fmla="*/ 35960 h 48499"/>
              <a:gd name="connsiteX13" fmla="*/ 28591 w 43256"/>
              <a:gd name="connsiteY13" fmla="*/ 36674 h 48499"/>
              <a:gd name="connsiteX14" fmla="*/ 23703 w 43256"/>
              <a:gd name="connsiteY14" fmla="*/ 42965 h 48499"/>
              <a:gd name="connsiteX15" fmla="*/ 16516 w 43256"/>
              <a:gd name="connsiteY15" fmla="*/ 39125 h 48499"/>
              <a:gd name="connsiteX16" fmla="*/ 5840 w 43256"/>
              <a:gd name="connsiteY16" fmla="*/ 35331 h 48499"/>
              <a:gd name="connsiteX17" fmla="*/ 1146 w 43256"/>
              <a:gd name="connsiteY17" fmla="*/ 31109 h 48499"/>
              <a:gd name="connsiteX18" fmla="*/ 2149 w 43256"/>
              <a:gd name="connsiteY18" fmla="*/ 25410 h 48499"/>
              <a:gd name="connsiteX19" fmla="*/ 31 w 43256"/>
              <a:gd name="connsiteY19" fmla="*/ 19563 h 48499"/>
              <a:gd name="connsiteX20" fmla="*/ 3899 w 43256"/>
              <a:gd name="connsiteY20" fmla="*/ 14366 h 48499"/>
              <a:gd name="connsiteX21" fmla="*/ 3936 w 43256"/>
              <a:gd name="connsiteY21" fmla="*/ 14229 h 48499"/>
              <a:gd name="connsiteX0" fmla="*/ 1887421 w 6288869"/>
              <a:gd name="connsiteY0" fmla="*/ 2030709 h 2032386"/>
              <a:gd name="connsiteX1" fmla="*/ 1984916 w 6288869"/>
              <a:gd name="connsiteY1" fmla="*/ 1923978 h 2032386"/>
              <a:gd name="connsiteX2" fmla="*/ 1999283 w 6288869"/>
              <a:gd name="connsiteY2" fmla="*/ 1864454 h 2032386"/>
              <a:gd name="connsiteX3" fmla="*/ 1837134 w 6288869"/>
              <a:gd name="connsiteY3" fmla="*/ 1980422 h 2032386"/>
              <a:gd name="connsiteX4" fmla="*/ 1887421 w 6288869"/>
              <a:gd name="connsiteY4" fmla="*/ 2030709 h 2032386"/>
              <a:gd name="connsiteX0" fmla="*/ 2017485 w 6288869"/>
              <a:gd name="connsiteY0" fmla="*/ 1961724 h 2032386"/>
              <a:gd name="connsiteX1" fmla="*/ 2027748 w 6288869"/>
              <a:gd name="connsiteY1" fmla="*/ 1914516 h 2032386"/>
              <a:gd name="connsiteX2" fmla="*/ 1991827 w 6288869"/>
              <a:gd name="connsiteY2" fmla="*/ 1860124 h 2032386"/>
              <a:gd name="connsiteX3" fmla="*/ 1916911 w 6288869"/>
              <a:gd name="connsiteY3" fmla="*/ 1861150 h 2032386"/>
              <a:gd name="connsiteX4" fmla="*/ 2017485 w 6288869"/>
              <a:gd name="connsiteY4" fmla="*/ 1961724 h 2032386"/>
              <a:gd name="connsiteX0" fmla="*/ 2223625 w 6288869"/>
              <a:gd name="connsiteY0" fmla="*/ 1826954 h 2032386"/>
              <a:gd name="connsiteX1" fmla="*/ 2072764 w 6288869"/>
              <a:gd name="connsiteY1" fmla="*/ 1977815 h 2032386"/>
              <a:gd name="connsiteX2" fmla="*/ 1921903 w 6288869"/>
              <a:gd name="connsiteY2" fmla="*/ 1826954 h 2032386"/>
              <a:gd name="connsiteX3" fmla="*/ 2072764 w 6288869"/>
              <a:gd name="connsiteY3" fmla="*/ 1676093 h 2032386"/>
              <a:gd name="connsiteX4" fmla="*/ 2223625 w 6288869"/>
              <a:gd name="connsiteY4" fmla="*/ 1826954 h 2032386"/>
              <a:gd name="connsiteX0" fmla="*/ 4729 w 43256"/>
              <a:gd name="connsiteY0" fmla="*/ 26036 h 48499"/>
              <a:gd name="connsiteX1" fmla="*/ 2196 w 43256"/>
              <a:gd name="connsiteY1" fmla="*/ 25239 h 48499"/>
              <a:gd name="connsiteX2" fmla="*/ 6964 w 43256"/>
              <a:gd name="connsiteY2" fmla="*/ 34758 h 48499"/>
              <a:gd name="connsiteX3" fmla="*/ 5856 w 43256"/>
              <a:gd name="connsiteY3" fmla="*/ 35139 h 48499"/>
              <a:gd name="connsiteX4" fmla="*/ 16514 w 43256"/>
              <a:gd name="connsiteY4" fmla="*/ 38949 h 48499"/>
              <a:gd name="connsiteX5" fmla="*/ 15846 w 43256"/>
              <a:gd name="connsiteY5" fmla="*/ 37209 h 48499"/>
              <a:gd name="connsiteX6" fmla="*/ 28863 w 43256"/>
              <a:gd name="connsiteY6" fmla="*/ 34610 h 48499"/>
              <a:gd name="connsiteX7" fmla="*/ 28596 w 43256"/>
              <a:gd name="connsiteY7" fmla="*/ 36519 h 48499"/>
              <a:gd name="connsiteX8" fmla="*/ 34165 w 43256"/>
              <a:gd name="connsiteY8" fmla="*/ 22813 h 48499"/>
              <a:gd name="connsiteX9" fmla="*/ 37416 w 43256"/>
              <a:gd name="connsiteY9" fmla="*/ 29949 h 48499"/>
              <a:gd name="connsiteX10" fmla="*/ 41834 w 43256"/>
              <a:gd name="connsiteY10" fmla="*/ 15213 h 48499"/>
              <a:gd name="connsiteX11" fmla="*/ 40386 w 43256"/>
              <a:gd name="connsiteY11" fmla="*/ 17889 h 48499"/>
              <a:gd name="connsiteX12" fmla="*/ 38360 w 43256"/>
              <a:gd name="connsiteY12" fmla="*/ 5285 h 48499"/>
              <a:gd name="connsiteX13" fmla="*/ 38436 w 43256"/>
              <a:gd name="connsiteY13" fmla="*/ 6549 h 48499"/>
              <a:gd name="connsiteX14" fmla="*/ 29114 w 43256"/>
              <a:gd name="connsiteY14" fmla="*/ 3811 h 48499"/>
              <a:gd name="connsiteX15" fmla="*/ 29856 w 43256"/>
              <a:gd name="connsiteY15" fmla="*/ 2199 h 48499"/>
              <a:gd name="connsiteX16" fmla="*/ 22177 w 43256"/>
              <a:gd name="connsiteY16" fmla="*/ 4579 h 48499"/>
              <a:gd name="connsiteX17" fmla="*/ 22536 w 43256"/>
              <a:gd name="connsiteY17" fmla="*/ 3189 h 48499"/>
              <a:gd name="connsiteX18" fmla="*/ 14036 w 43256"/>
              <a:gd name="connsiteY18" fmla="*/ 5051 h 48499"/>
              <a:gd name="connsiteX19" fmla="*/ 15336 w 43256"/>
              <a:gd name="connsiteY19" fmla="*/ 6399 h 48499"/>
              <a:gd name="connsiteX20" fmla="*/ 4163 w 43256"/>
              <a:gd name="connsiteY20" fmla="*/ 15648 h 48499"/>
              <a:gd name="connsiteX21" fmla="*/ 3936 w 43256"/>
              <a:gd name="connsiteY21" fmla="*/ 14229 h 48499"/>
              <a:gd name="connsiteX0" fmla="*/ 3936 w 43256"/>
              <a:gd name="connsiteY0" fmla="*/ 14229 h 47263"/>
              <a:gd name="connsiteX1" fmla="*/ 5659 w 43256"/>
              <a:gd name="connsiteY1" fmla="*/ 6766 h 47263"/>
              <a:gd name="connsiteX2" fmla="*/ 14041 w 43256"/>
              <a:gd name="connsiteY2" fmla="*/ 5061 h 47263"/>
              <a:gd name="connsiteX3" fmla="*/ 22492 w 43256"/>
              <a:gd name="connsiteY3" fmla="*/ 3291 h 47263"/>
              <a:gd name="connsiteX4" fmla="*/ 25785 w 43256"/>
              <a:gd name="connsiteY4" fmla="*/ 59 h 47263"/>
              <a:gd name="connsiteX5" fmla="*/ 29869 w 43256"/>
              <a:gd name="connsiteY5" fmla="*/ 2340 h 47263"/>
              <a:gd name="connsiteX6" fmla="*/ 35499 w 43256"/>
              <a:gd name="connsiteY6" fmla="*/ 549 h 47263"/>
              <a:gd name="connsiteX7" fmla="*/ 38354 w 43256"/>
              <a:gd name="connsiteY7" fmla="*/ 5435 h 47263"/>
              <a:gd name="connsiteX8" fmla="*/ 42018 w 43256"/>
              <a:gd name="connsiteY8" fmla="*/ 10177 h 47263"/>
              <a:gd name="connsiteX9" fmla="*/ 41854 w 43256"/>
              <a:gd name="connsiteY9" fmla="*/ 15319 h 47263"/>
              <a:gd name="connsiteX10" fmla="*/ 43052 w 43256"/>
              <a:gd name="connsiteY10" fmla="*/ 23181 h 47263"/>
              <a:gd name="connsiteX11" fmla="*/ 37440 w 43256"/>
              <a:gd name="connsiteY11" fmla="*/ 30063 h 47263"/>
              <a:gd name="connsiteX12" fmla="*/ 35431 w 43256"/>
              <a:gd name="connsiteY12" fmla="*/ 35960 h 47263"/>
              <a:gd name="connsiteX13" fmla="*/ 28591 w 43256"/>
              <a:gd name="connsiteY13" fmla="*/ 36674 h 47263"/>
              <a:gd name="connsiteX14" fmla="*/ 23703 w 43256"/>
              <a:gd name="connsiteY14" fmla="*/ 42965 h 47263"/>
              <a:gd name="connsiteX15" fmla="*/ 16516 w 43256"/>
              <a:gd name="connsiteY15" fmla="*/ 39125 h 47263"/>
              <a:gd name="connsiteX16" fmla="*/ 5840 w 43256"/>
              <a:gd name="connsiteY16" fmla="*/ 35331 h 47263"/>
              <a:gd name="connsiteX17" fmla="*/ 1146 w 43256"/>
              <a:gd name="connsiteY17" fmla="*/ 31109 h 47263"/>
              <a:gd name="connsiteX18" fmla="*/ 2149 w 43256"/>
              <a:gd name="connsiteY18" fmla="*/ 25410 h 47263"/>
              <a:gd name="connsiteX19" fmla="*/ 31 w 43256"/>
              <a:gd name="connsiteY19" fmla="*/ 19563 h 47263"/>
              <a:gd name="connsiteX20" fmla="*/ 3899 w 43256"/>
              <a:gd name="connsiteY20" fmla="*/ 14366 h 47263"/>
              <a:gd name="connsiteX21" fmla="*/ 3936 w 43256"/>
              <a:gd name="connsiteY21" fmla="*/ 14229 h 47263"/>
              <a:gd name="connsiteX0" fmla="*/ 1989021 w 6288869"/>
              <a:gd name="connsiteY0" fmla="*/ 1892164 h 1980606"/>
              <a:gd name="connsiteX1" fmla="*/ 1984916 w 6288869"/>
              <a:gd name="connsiteY1" fmla="*/ 1923978 h 1980606"/>
              <a:gd name="connsiteX2" fmla="*/ 1999283 w 6288869"/>
              <a:gd name="connsiteY2" fmla="*/ 1864454 h 1980606"/>
              <a:gd name="connsiteX3" fmla="*/ 1837134 w 6288869"/>
              <a:gd name="connsiteY3" fmla="*/ 1980422 h 1980606"/>
              <a:gd name="connsiteX4" fmla="*/ 1989021 w 6288869"/>
              <a:gd name="connsiteY4" fmla="*/ 1892164 h 1980606"/>
              <a:gd name="connsiteX0" fmla="*/ 2017485 w 6288869"/>
              <a:gd name="connsiteY0" fmla="*/ 1961724 h 1980606"/>
              <a:gd name="connsiteX1" fmla="*/ 2027748 w 6288869"/>
              <a:gd name="connsiteY1" fmla="*/ 1914516 h 1980606"/>
              <a:gd name="connsiteX2" fmla="*/ 1991827 w 6288869"/>
              <a:gd name="connsiteY2" fmla="*/ 1860124 h 1980606"/>
              <a:gd name="connsiteX3" fmla="*/ 1916911 w 6288869"/>
              <a:gd name="connsiteY3" fmla="*/ 1861150 h 1980606"/>
              <a:gd name="connsiteX4" fmla="*/ 2017485 w 6288869"/>
              <a:gd name="connsiteY4" fmla="*/ 1961724 h 1980606"/>
              <a:gd name="connsiteX0" fmla="*/ 2223625 w 6288869"/>
              <a:gd name="connsiteY0" fmla="*/ 1826954 h 1980606"/>
              <a:gd name="connsiteX1" fmla="*/ 2072764 w 6288869"/>
              <a:gd name="connsiteY1" fmla="*/ 1977815 h 1980606"/>
              <a:gd name="connsiteX2" fmla="*/ 1921903 w 6288869"/>
              <a:gd name="connsiteY2" fmla="*/ 1826954 h 1980606"/>
              <a:gd name="connsiteX3" fmla="*/ 2072764 w 6288869"/>
              <a:gd name="connsiteY3" fmla="*/ 1676093 h 1980606"/>
              <a:gd name="connsiteX4" fmla="*/ 2223625 w 6288869"/>
              <a:gd name="connsiteY4" fmla="*/ 1826954 h 1980606"/>
              <a:gd name="connsiteX0" fmla="*/ 4729 w 43256"/>
              <a:gd name="connsiteY0" fmla="*/ 26036 h 47263"/>
              <a:gd name="connsiteX1" fmla="*/ 2196 w 43256"/>
              <a:gd name="connsiteY1" fmla="*/ 25239 h 47263"/>
              <a:gd name="connsiteX2" fmla="*/ 6964 w 43256"/>
              <a:gd name="connsiteY2" fmla="*/ 34758 h 47263"/>
              <a:gd name="connsiteX3" fmla="*/ 5856 w 43256"/>
              <a:gd name="connsiteY3" fmla="*/ 35139 h 47263"/>
              <a:gd name="connsiteX4" fmla="*/ 16514 w 43256"/>
              <a:gd name="connsiteY4" fmla="*/ 38949 h 47263"/>
              <a:gd name="connsiteX5" fmla="*/ 15846 w 43256"/>
              <a:gd name="connsiteY5" fmla="*/ 37209 h 47263"/>
              <a:gd name="connsiteX6" fmla="*/ 28863 w 43256"/>
              <a:gd name="connsiteY6" fmla="*/ 34610 h 47263"/>
              <a:gd name="connsiteX7" fmla="*/ 28596 w 43256"/>
              <a:gd name="connsiteY7" fmla="*/ 36519 h 47263"/>
              <a:gd name="connsiteX8" fmla="*/ 34165 w 43256"/>
              <a:gd name="connsiteY8" fmla="*/ 22813 h 47263"/>
              <a:gd name="connsiteX9" fmla="*/ 37416 w 43256"/>
              <a:gd name="connsiteY9" fmla="*/ 29949 h 47263"/>
              <a:gd name="connsiteX10" fmla="*/ 41834 w 43256"/>
              <a:gd name="connsiteY10" fmla="*/ 15213 h 47263"/>
              <a:gd name="connsiteX11" fmla="*/ 40386 w 43256"/>
              <a:gd name="connsiteY11" fmla="*/ 17889 h 47263"/>
              <a:gd name="connsiteX12" fmla="*/ 38360 w 43256"/>
              <a:gd name="connsiteY12" fmla="*/ 5285 h 47263"/>
              <a:gd name="connsiteX13" fmla="*/ 38436 w 43256"/>
              <a:gd name="connsiteY13" fmla="*/ 6549 h 47263"/>
              <a:gd name="connsiteX14" fmla="*/ 29114 w 43256"/>
              <a:gd name="connsiteY14" fmla="*/ 3811 h 47263"/>
              <a:gd name="connsiteX15" fmla="*/ 29856 w 43256"/>
              <a:gd name="connsiteY15" fmla="*/ 2199 h 47263"/>
              <a:gd name="connsiteX16" fmla="*/ 22177 w 43256"/>
              <a:gd name="connsiteY16" fmla="*/ 4579 h 47263"/>
              <a:gd name="connsiteX17" fmla="*/ 22536 w 43256"/>
              <a:gd name="connsiteY17" fmla="*/ 3189 h 47263"/>
              <a:gd name="connsiteX18" fmla="*/ 14036 w 43256"/>
              <a:gd name="connsiteY18" fmla="*/ 5051 h 47263"/>
              <a:gd name="connsiteX19" fmla="*/ 15336 w 43256"/>
              <a:gd name="connsiteY19" fmla="*/ 6399 h 47263"/>
              <a:gd name="connsiteX20" fmla="*/ 4163 w 43256"/>
              <a:gd name="connsiteY20" fmla="*/ 15648 h 47263"/>
              <a:gd name="connsiteX21" fmla="*/ 3936 w 43256"/>
              <a:gd name="connsiteY21" fmla="*/ 14229 h 47263"/>
              <a:gd name="connsiteX0" fmla="*/ 3936 w 43256"/>
              <a:gd name="connsiteY0" fmla="*/ 14229 h 47196"/>
              <a:gd name="connsiteX1" fmla="*/ 5659 w 43256"/>
              <a:gd name="connsiteY1" fmla="*/ 6766 h 47196"/>
              <a:gd name="connsiteX2" fmla="*/ 14041 w 43256"/>
              <a:gd name="connsiteY2" fmla="*/ 5061 h 47196"/>
              <a:gd name="connsiteX3" fmla="*/ 22492 w 43256"/>
              <a:gd name="connsiteY3" fmla="*/ 3291 h 47196"/>
              <a:gd name="connsiteX4" fmla="*/ 25785 w 43256"/>
              <a:gd name="connsiteY4" fmla="*/ 59 h 47196"/>
              <a:gd name="connsiteX5" fmla="*/ 29869 w 43256"/>
              <a:gd name="connsiteY5" fmla="*/ 2340 h 47196"/>
              <a:gd name="connsiteX6" fmla="*/ 35499 w 43256"/>
              <a:gd name="connsiteY6" fmla="*/ 549 h 47196"/>
              <a:gd name="connsiteX7" fmla="*/ 38354 w 43256"/>
              <a:gd name="connsiteY7" fmla="*/ 5435 h 47196"/>
              <a:gd name="connsiteX8" fmla="*/ 42018 w 43256"/>
              <a:gd name="connsiteY8" fmla="*/ 10177 h 47196"/>
              <a:gd name="connsiteX9" fmla="*/ 41854 w 43256"/>
              <a:gd name="connsiteY9" fmla="*/ 15319 h 47196"/>
              <a:gd name="connsiteX10" fmla="*/ 43052 w 43256"/>
              <a:gd name="connsiteY10" fmla="*/ 23181 h 47196"/>
              <a:gd name="connsiteX11" fmla="*/ 37440 w 43256"/>
              <a:gd name="connsiteY11" fmla="*/ 30063 h 47196"/>
              <a:gd name="connsiteX12" fmla="*/ 35431 w 43256"/>
              <a:gd name="connsiteY12" fmla="*/ 35960 h 47196"/>
              <a:gd name="connsiteX13" fmla="*/ 28591 w 43256"/>
              <a:gd name="connsiteY13" fmla="*/ 36674 h 47196"/>
              <a:gd name="connsiteX14" fmla="*/ 23703 w 43256"/>
              <a:gd name="connsiteY14" fmla="*/ 42965 h 47196"/>
              <a:gd name="connsiteX15" fmla="*/ 16516 w 43256"/>
              <a:gd name="connsiteY15" fmla="*/ 39125 h 47196"/>
              <a:gd name="connsiteX16" fmla="*/ 5840 w 43256"/>
              <a:gd name="connsiteY16" fmla="*/ 35331 h 47196"/>
              <a:gd name="connsiteX17" fmla="*/ 1146 w 43256"/>
              <a:gd name="connsiteY17" fmla="*/ 31109 h 47196"/>
              <a:gd name="connsiteX18" fmla="*/ 2149 w 43256"/>
              <a:gd name="connsiteY18" fmla="*/ 25410 h 47196"/>
              <a:gd name="connsiteX19" fmla="*/ 31 w 43256"/>
              <a:gd name="connsiteY19" fmla="*/ 19563 h 47196"/>
              <a:gd name="connsiteX20" fmla="*/ 3899 w 43256"/>
              <a:gd name="connsiteY20" fmla="*/ 14366 h 47196"/>
              <a:gd name="connsiteX21" fmla="*/ 3936 w 43256"/>
              <a:gd name="connsiteY21" fmla="*/ 14229 h 47196"/>
              <a:gd name="connsiteX0" fmla="*/ 1989021 w 6288869"/>
              <a:gd name="connsiteY0" fmla="*/ 1892164 h 1977815"/>
              <a:gd name="connsiteX1" fmla="*/ 1984916 w 6288869"/>
              <a:gd name="connsiteY1" fmla="*/ 1923978 h 1977815"/>
              <a:gd name="connsiteX2" fmla="*/ 1999283 w 6288869"/>
              <a:gd name="connsiteY2" fmla="*/ 1864454 h 1977815"/>
              <a:gd name="connsiteX3" fmla="*/ 1984916 w 6288869"/>
              <a:gd name="connsiteY3" fmla="*/ 1897294 h 1977815"/>
              <a:gd name="connsiteX4" fmla="*/ 1989021 w 6288869"/>
              <a:gd name="connsiteY4" fmla="*/ 1892164 h 1977815"/>
              <a:gd name="connsiteX0" fmla="*/ 2017485 w 6288869"/>
              <a:gd name="connsiteY0" fmla="*/ 1961724 h 1977815"/>
              <a:gd name="connsiteX1" fmla="*/ 2027748 w 6288869"/>
              <a:gd name="connsiteY1" fmla="*/ 1914516 h 1977815"/>
              <a:gd name="connsiteX2" fmla="*/ 1991827 w 6288869"/>
              <a:gd name="connsiteY2" fmla="*/ 1860124 h 1977815"/>
              <a:gd name="connsiteX3" fmla="*/ 1916911 w 6288869"/>
              <a:gd name="connsiteY3" fmla="*/ 1861150 h 1977815"/>
              <a:gd name="connsiteX4" fmla="*/ 2017485 w 6288869"/>
              <a:gd name="connsiteY4" fmla="*/ 1961724 h 1977815"/>
              <a:gd name="connsiteX0" fmla="*/ 2223625 w 6288869"/>
              <a:gd name="connsiteY0" fmla="*/ 1826954 h 1977815"/>
              <a:gd name="connsiteX1" fmla="*/ 2072764 w 6288869"/>
              <a:gd name="connsiteY1" fmla="*/ 1977815 h 1977815"/>
              <a:gd name="connsiteX2" fmla="*/ 1921903 w 6288869"/>
              <a:gd name="connsiteY2" fmla="*/ 1826954 h 1977815"/>
              <a:gd name="connsiteX3" fmla="*/ 2072764 w 6288869"/>
              <a:gd name="connsiteY3" fmla="*/ 1676093 h 1977815"/>
              <a:gd name="connsiteX4" fmla="*/ 2223625 w 6288869"/>
              <a:gd name="connsiteY4" fmla="*/ 1826954 h 1977815"/>
              <a:gd name="connsiteX0" fmla="*/ 4729 w 43256"/>
              <a:gd name="connsiteY0" fmla="*/ 26036 h 47196"/>
              <a:gd name="connsiteX1" fmla="*/ 2196 w 43256"/>
              <a:gd name="connsiteY1" fmla="*/ 25239 h 47196"/>
              <a:gd name="connsiteX2" fmla="*/ 6964 w 43256"/>
              <a:gd name="connsiteY2" fmla="*/ 34758 h 47196"/>
              <a:gd name="connsiteX3" fmla="*/ 5856 w 43256"/>
              <a:gd name="connsiteY3" fmla="*/ 35139 h 47196"/>
              <a:gd name="connsiteX4" fmla="*/ 16514 w 43256"/>
              <a:gd name="connsiteY4" fmla="*/ 38949 h 47196"/>
              <a:gd name="connsiteX5" fmla="*/ 15846 w 43256"/>
              <a:gd name="connsiteY5" fmla="*/ 37209 h 47196"/>
              <a:gd name="connsiteX6" fmla="*/ 28863 w 43256"/>
              <a:gd name="connsiteY6" fmla="*/ 34610 h 47196"/>
              <a:gd name="connsiteX7" fmla="*/ 28596 w 43256"/>
              <a:gd name="connsiteY7" fmla="*/ 36519 h 47196"/>
              <a:gd name="connsiteX8" fmla="*/ 34165 w 43256"/>
              <a:gd name="connsiteY8" fmla="*/ 22813 h 47196"/>
              <a:gd name="connsiteX9" fmla="*/ 37416 w 43256"/>
              <a:gd name="connsiteY9" fmla="*/ 29949 h 47196"/>
              <a:gd name="connsiteX10" fmla="*/ 41834 w 43256"/>
              <a:gd name="connsiteY10" fmla="*/ 15213 h 47196"/>
              <a:gd name="connsiteX11" fmla="*/ 40386 w 43256"/>
              <a:gd name="connsiteY11" fmla="*/ 17889 h 47196"/>
              <a:gd name="connsiteX12" fmla="*/ 38360 w 43256"/>
              <a:gd name="connsiteY12" fmla="*/ 5285 h 47196"/>
              <a:gd name="connsiteX13" fmla="*/ 38436 w 43256"/>
              <a:gd name="connsiteY13" fmla="*/ 6549 h 47196"/>
              <a:gd name="connsiteX14" fmla="*/ 29114 w 43256"/>
              <a:gd name="connsiteY14" fmla="*/ 3811 h 47196"/>
              <a:gd name="connsiteX15" fmla="*/ 29856 w 43256"/>
              <a:gd name="connsiteY15" fmla="*/ 2199 h 47196"/>
              <a:gd name="connsiteX16" fmla="*/ 22177 w 43256"/>
              <a:gd name="connsiteY16" fmla="*/ 4579 h 47196"/>
              <a:gd name="connsiteX17" fmla="*/ 22536 w 43256"/>
              <a:gd name="connsiteY17" fmla="*/ 3189 h 47196"/>
              <a:gd name="connsiteX18" fmla="*/ 14036 w 43256"/>
              <a:gd name="connsiteY18" fmla="*/ 5051 h 47196"/>
              <a:gd name="connsiteX19" fmla="*/ 15336 w 43256"/>
              <a:gd name="connsiteY19" fmla="*/ 6399 h 47196"/>
              <a:gd name="connsiteX20" fmla="*/ 4163 w 43256"/>
              <a:gd name="connsiteY20" fmla="*/ 15648 h 47196"/>
              <a:gd name="connsiteX21" fmla="*/ 3936 w 43256"/>
              <a:gd name="connsiteY21" fmla="*/ 14229 h 47196"/>
              <a:gd name="connsiteX0" fmla="*/ 3936 w 43256"/>
              <a:gd name="connsiteY0" fmla="*/ 14229 h 46843"/>
              <a:gd name="connsiteX1" fmla="*/ 5659 w 43256"/>
              <a:gd name="connsiteY1" fmla="*/ 6766 h 46843"/>
              <a:gd name="connsiteX2" fmla="*/ 14041 w 43256"/>
              <a:gd name="connsiteY2" fmla="*/ 5061 h 46843"/>
              <a:gd name="connsiteX3" fmla="*/ 22492 w 43256"/>
              <a:gd name="connsiteY3" fmla="*/ 3291 h 46843"/>
              <a:gd name="connsiteX4" fmla="*/ 25785 w 43256"/>
              <a:gd name="connsiteY4" fmla="*/ 59 h 46843"/>
              <a:gd name="connsiteX5" fmla="*/ 29869 w 43256"/>
              <a:gd name="connsiteY5" fmla="*/ 2340 h 46843"/>
              <a:gd name="connsiteX6" fmla="*/ 35499 w 43256"/>
              <a:gd name="connsiteY6" fmla="*/ 549 h 46843"/>
              <a:gd name="connsiteX7" fmla="*/ 38354 w 43256"/>
              <a:gd name="connsiteY7" fmla="*/ 5435 h 46843"/>
              <a:gd name="connsiteX8" fmla="*/ 42018 w 43256"/>
              <a:gd name="connsiteY8" fmla="*/ 10177 h 46843"/>
              <a:gd name="connsiteX9" fmla="*/ 41854 w 43256"/>
              <a:gd name="connsiteY9" fmla="*/ 15319 h 46843"/>
              <a:gd name="connsiteX10" fmla="*/ 43052 w 43256"/>
              <a:gd name="connsiteY10" fmla="*/ 23181 h 46843"/>
              <a:gd name="connsiteX11" fmla="*/ 37440 w 43256"/>
              <a:gd name="connsiteY11" fmla="*/ 30063 h 46843"/>
              <a:gd name="connsiteX12" fmla="*/ 35431 w 43256"/>
              <a:gd name="connsiteY12" fmla="*/ 35960 h 46843"/>
              <a:gd name="connsiteX13" fmla="*/ 28591 w 43256"/>
              <a:gd name="connsiteY13" fmla="*/ 36674 h 46843"/>
              <a:gd name="connsiteX14" fmla="*/ 23703 w 43256"/>
              <a:gd name="connsiteY14" fmla="*/ 42965 h 46843"/>
              <a:gd name="connsiteX15" fmla="*/ 16516 w 43256"/>
              <a:gd name="connsiteY15" fmla="*/ 39125 h 46843"/>
              <a:gd name="connsiteX16" fmla="*/ 5840 w 43256"/>
              <a:gd name="connsiteY16" fmla="*/ 35331 h 46843"/>
              <a:gd name="connsiteX17" fmla="*/ 1146 w 43256"/>
              <a:gd name="connsiteY17" fmla="*/ 31109 h 46843"/>
              <a:gd name="connsiteX18" fmla="*/ 2149 w 43256"/>
              <a:gd name="connsiteY18" fmla="*/ 25410 h 46843"/>
              <a:gd name="connsiteX19" fmla="*/ 31 w 43256"/>
              <a:gd name="connsiteY19" fmla="*/ 19563 h 46843"/>
              <a:gd name="connsiteX20" fmla="*/ 3899 w 43256"/>
              <a:gd name="connsiteY20" fmla="*/ 14366 h 46843"/>
              <a:gd name="connsiteX21" fmla="*/ 3936 w 43256"/>
              <a:gd name="connsiteY21" fmla="*/ 14229 h 46843"/>
              <a:gd name="connsiteX0" fmla="*/ 1989021 w 6288869"/>
              <a:gd name="connsiteY0" fmla="*/ 1892164 h 1963020"/>
              <a:gd name="connsiteX1" fmla="*/ 1984916 w 6288869"/>
              <a:gd name="connsiteY1" fmla="*/ 1923978 h 1963020"/>
              <a:gd name="connsiteX2" fmla="*/ 1999283 w 6288869"/>
              <a:gd name="connsiteY2" fmla="*/ 1864454 h 1963020"/>
              <a:gd name="connsiteX3" fmla="*/ 1984916 w 6288869"/>
              <a:gd name="connsiteY3" fmla="*/ 1897294 h 1963020"/>
              <a:gd name="connsiteX4" fmla="*/ 1989021 w 6288869"/>
              <a:gd name="connsiteY4" fmla="*/ 1892164 h 1963020"/>
              <a:gd name="connsiteX0" fmla="*/ 2017485 w 6288869"/>
              <a:gd name="connsiteY0" fmla="*/ 1961724 h 1963020"/>
              <a:gd name="connsiteX1" fmla="*/ 2027748 w 6288869"/>
              <a:gd name="connsiteY1" fmla="*/ 1914516 h 1963020"/>
              <a:gd name="connsiteX2" fmla="*/ 1991827 w 6288869"/>
              <a:gd name="connsiteY2" fmla="*/ 1860124 h 1963020"/>
              <a:gd name="connsiteX3" fmla="*/ 1916911 w 6288869"/>
              <a:gd name="connsiteY3" fmla="*/ 1861150 h 1963020"/>
              <a:gd name="connsiteX4" fmla="*/ 2017485 w 6288869"/>
              <a:gd name="connsiteY4" fmla="*/ 1961724 h 1963020"/>
              <a:gd name="connsiteX0" fmla="*/ 2223625 w 6288869"/>
              <a:gd name="connsiteY0" fmla="*/ 1826954 h 1963020"/>
              <a:gd name="connsiteX1" fmla="*/ 2174364 w 6288869"/>
              <a:gd name="connsiteY1" fmla="*/ 1774615 h 1963020"/>
              <a:gd name="connsiteX2" fmla="*/ 1921903 w 6288869"/>
              <a:gd name="connsiteY2" fmla="*/ 1826954 h 1963020"/>
              <a:gd name="connsiteX3" fmla="*/ 2072764 w 6288869"/>
              <a:gd name="connsiteY3" fmla="*/ 1676093 h 1963020"/>
              <a:gd name="connsiteX4" fmla="*/ 2223625 w 6288869"/>
              <a:gd name="connsiteY4" fmla="*/ 1826954 h 1963020"/>
              <a:gd name="connsiteX0" fmla="*/ 4729 w 43256"/>
              <a:gd name="connsiteY0" fmla="*/ 26036 h 46843"/>
              <a:gd name="connsiteX1" fmla="*/ 2196 w 43256"/>
              <a:gd name="connsiteY1" fmla="*/ 25239 h 46843"/>
              <a:gd name="connsiteX2" fmla="*/ 6964 w 43256"/>
              <a:gd name="connsiteY2" fmla="*/ 34758 h 46843"/>
              <a:gd name="connsiteX3" fmla="*/ 5856 w 43256"/>
              <a:gd name="connsiteY3" fmla="*/ 35139 h 46843"/>
              <a:gd name="connsiteX4" fmla="*/ 16514 w 43256"/>
              <a:gd name="connsiteY4" fmla="*/ 38949 h 46843"/>
              <a:gd name="connsiteX5" fmla="*/ 15846 w 43256"/>
              <a:gd name="connsiteY5" fmla="*/ 37209 h 46843"/>
              <a:gd name="connsiteX6" fmla="*/ 28863 w 43256"/>
              <a:gd name="connsiteY6" fmla="*/ 34610 h 46843"/>
              <a:gd name="connsiteX7" fmla="*/ 28596 w 43256"/>
              <a:gd name="connsiteY7" fmla="*/ 36519 h 46843"/>
              <a:gd name="connsiteX8" fmla="*/ 34165 w 43256"/>
              <a:gd name="connsiteY8" fmla="*/ 22813 h 46843"/>
              <a:gd name="connsiteX9" fmla="*/ 37416 w 43256"/>
              <a:gd name="connsiteY9" fmla="*/ 29949 h 46843"/>
              <a:gd name="connsiteX10" fmla="*/ 41834 w 43256"/>
              <a:gd name="connsiteY10" fmla="*/ 15213 h 46843"/>
              <a:gd name="connsiteX11" fmla="*/ 40386 w 43256"/>
              <a:gd name="connsiteY11" fmla="*/ 17889 h 46843"/>
              <a:gd name="connsiteX12" fmla="*/ 38360 w 43256"/>
              <a:gd name="connsiteY12" fmla="*/ 5285 h 46843"/>
              <a:gd name="connsiteX13" fmla="*/ 38436 w 43256"/>
              <a:gd name="connsiteY13" fmla="*/ 6549 h 46843"/>
              <a:gd name="connsiteX14" fmla="*/ 29114 w 43256"/>
              <a:gd name="connsiteY14" fmla="*/ 3811 h 46843"/>
              <a:gd name="connsiteX15" fmla="*/ 29856 w 43256"/>
              <a:gd name="connsiteY15" fmla="*/ 2199 h 46843"/>
              <a:gd name="connsiteX16" fmla="*/ 22177 w 43256"/>
              <a:gd name="connsiteY16" fmla="*/ 4579 h 46843"/>
              <a:gd name="connsiteX17" fmla="*/ 22536 w 43256"/>
              <a:gd name="connsiteY17" fmla="*/ 3189 h 46843"/>
              <a:gd name="connsiteX18" fmla="*/ 14036 w 43256"/>
              <a:gd name="connsiteY18" fmla="*/ 5051 h 46843"/>
              <a:gd name="connsiteX19" fmla="*/ 15336 w 43256"/>
              <a:gd name="connsiteY19" fmla="*/ 6399 h 46843"/>
              <a:gd name="connsiteX20" fmla="*/ 4163 w 43256"/>
              <a:gd name="connsiteY20" fmla="*/ 15648 h 46843"/>
              <a:gd name="connsiteX21" fmla="*/ 3936 w 43256"/>
              <a:gd name="connsiteY21" fmla="*/ 14229 h 46843"/>
              <a:gd name="connsiteX0" fmla="*/ 3936 w 43256"/>
              <a:gd name="connsiteY0" fmla="*/ 14229 h 45922"/>
              <a:gd name="connsiteX1" fmla="*/ 5659 w 43256"/>
              <a:gd name="connsiteY1" fmla="*/ 6766 h 45922"/>
              <a:gd name="connsiteX2" fmla="*/ 14041 w 43256"/>
              <a:gd name="connsiteY2" fmla="*/ 5061 h 45922"/>
              <a:gd name="connsiteX3" fmla="*/ 22492 w 43256"/>
              <a:gd name="connsiteY3" fmla="*/ 3291 h 45922"/>
              <a:gd name="connsiteX4" fmla="*/ 25785 w 43256"/>
              <a:gd name="connsiteY4" fmla="*/ 59 h 45922"/>
              <a:gd name="connsiteX5" fmla="*/ 29869 w 43256"/>
              <a:gd name="connsiteY5" fmla="*/ 2340 h 45922"/>
              <a:gd name="connsiteX6" fmla="*/ 35499 w 43256"/>
              <a:gd name="connsiteY6" fmla="*/ 549 h 45922"/>
              <a:gd name="connsiteX7" fmla="*/ 38354 w 43256"/>
              <a:gd name="connsiteY7" fmla="*/ 5435 h 45922"/>
              <a:gd name="connsiteX8" fmla="*/ 42018 w 43256"/>
              <a:gd name="connsiteY8" fmla="*/ 10177 h 45922"/>
              <a:gd name="connsiteX9" fmla="*/ 41854 w 43256"/>
              <a:gd name="connsiteY9" fmla="*/ 15319 h 45922"/>
              <a:gd name="connsiteX10" fmla="*/ 43052 w 43256"/>
              <a:gd name="connsiteY10" fmla="*/ 23181 h 45922"/>
              <a:gd name="connsiteX11" fmla="*/ 37440 w 43256"/>
              <a:gd name="connsiteY11" fmla="*/ 30063 h 45922"/>
              <a:gd name="connsiteX12" fmla="*/ 35431 w 43256"/>
              <a:gd name="connsiteY12" fmla="*/ 35960 h 45922"/>
              <a:gd name="connsiteX13" fmla="*/ 28591 w 43256"/>
              <a:gd name="connsiteY13" fmla="*/ 36674 h 45922"/>
              <a:gd name="connsiteX14" fmla="*/ 23703 w 43256"/>
              <a:gd name="connsiteY14" fmla="*/ 42965 h 45922"/>
              <a:gd name="connsiteX15" fmla="*/ 16516 w 43256"/>
              <a:gd name="connsiteY15" fmla="*/ 39125 h 45922"/>
              <a:gd name="connsiteX16" fmla="*/ 5840 w 43256"/>
              <a:gd name="connsiteY16" fmla="*/ 35331 h 45922"/>
              <a:gd name="connsiteX17" fmla="*/ 1146 w 43256"/>
              <a:gd name="connsiteY17" fmla="*/ 31109 h 45922"/>
              <a:gd name="connsiteX18" fmla="*/ 2149 w 43256"/>
              <a:gd name="connsiteY18" fmla="*/ 25410 h 45922"/>
              <a:gd name="connsiteX19" fmla="*/ 31 w 43256"/>
              <a:gd name="connsiteY19" fmla="*/ 19563 h 45922"/>
              <a:gd name="connsiteX20" fmla="*/ 3899 w 43256"/>
              <a:gd name="connsiteY20" fmla="*/ 14366 h 45922"/>
              <a:gd name="connsiteX21" fmla="*/ 3936 w 43256"/>
              <a:gd name="connsiteY21" fmla="*/ 14229 h 45922"/>
              <a:gd name="connsiteX0" fmla="*/ 1989021 w 6288869"/>
              <a:gd name="connsiteY0" fmla="*/ 1892164 h 1924432"/>
              <a:gd name="connsiteX1" fmla="*/ 1984916 w 6288869"/>
              <a:gd name="connsiteY1" fmla="*/ 1923978 h 1924432"/>
              <a:gd name="connsiteX2" fmla="*/ 1999283 w 6288869"/>
              <a:gd name="connsiteY2" fmla="*/ 1864454 h 1924432"/>
              <a:gd name="connsiteX3" fmla="*/ 1984916 w 6288869"/>
              <a:gd name="connsiteY3" fmla="*/ 1897294 h 1924432"/>
              <a:gd name="connsiteX4" fmla="*/ 1989021 w 6288869"/>
              <a:gd name="connsiteY4" fmla="*/ 1892164 h 1924432"/>
              <a:gd name="connsiteX0" fmla="*/ 2054431 w 6288869"/>
              <a:gd name="connsiteY0" fmla="*/ 1721578 h 1924432"/>
              <a:gd name="connsiteX1" fmla="*/ 2027748 w 6288869"/>
              <a:gd name="connsiteY1" fmla="*/ 1914516 h 1924432"/>
              <a:gd name="connsiteX2" fmla="*/ 1991827 w 6288869"/>
              <a:gd name="connsiteY2" fmla="*/ 1860124 h 1924432"/>
              <a:gd name="connsiteX3" fmla="*/ 1916911 w 6288869"/>
              <a:gd name="connsiteY3" fmla="*/ 1861150 h 1924432"/>
              <a:gd name="connsiteX4" fmla="*/ 2054431 w 6288869"/>
              <a:gd name="connsiteY4" fmla="*/ 1721578 h 1924432"/>
              <a:gd name="connsiteX0" fmla="*/ 2223625 w 6288869"/>
              <a:gd name="connsiteY0" fmla="*/ 1826954 h 1924432"/>
              <a:gd name="connsiteX1" fmla="*/ 2174364 w 6288869"/>
              <a:gd name="connsiteY1" fmla="*/ 1774615 h 1924432"/>
              <a:gd name="connsiteX2" fmla="*/ 1921903 w 6288869"/>
              <a:gd name="connsiteY2" fmla="*/ 1826954 h 1924432"/>
              <a:gd name="connsiteX3" fmla="*/ 2072764 w 6288869"/>
              <a:gd name="connsiteY3" fmla="*/ 1676093 h 1924432"/>
              <a:gd name="connsiteX4" fmla="*/ 2223625 w 6288869"/>
              <a:gd name="connsiteY4" fmla="*/ 1826954 h 1924432"/>
              <a:gd name="connsiteX0" fmla="*/ 4729 w 43256"/>
              <a:gd name="connsiteY0" fmla="*/ 26036 h 45922"/>
              <a:gd name="connsiteX1" fmla="*/ 2196 w 43256"/>
              <a:gd name="connsiteY1" fmla="*/ 25239 h 45922"/>
              <a:gd name="connsiteX2" fmla="*/ 6964 w 43256"/>
              <a:gd name="connsiteY2" fmla="*/ 34758 h 45922"/>
              <a:gd name="connsiteX3" fmla="*/ 5856 w 43256"/>
              <a:gd name="connsiteY3" fmla="*/ 35139 h 45922"/>
              <a:gd name="connsiteX4" fmla="*/ 16514 w 43256"/>
              <a:gd name="connsiteY4" fmla="*/ 38949 h 45922"/>
              <a:gd name="connsiteX5" fmla="*/ 15846 w 43256"/>
              <a:gd name="connsiteY5" fmla="*/ 37209 h 45922"/>
              <a:gd name="connsiteX6" fmla="*/ 28863 w 43256"/>
              <a:gd name="connsiteY6" fmla="*/ 34610 h 45922"/>
              <a:gd name="connsiteX7" fmla="*/ 28596 w 43256"/>
              <a:gd name="connsiteY7" fmla="*/ 36519 h 45922"/>
              <a:gd name="connsiteX8" fmla="*/ 34165 w 43256"/>
              <a:gd name="connsiteY8" fmla="*/ 22813 h 45922"/>
              <a:gd name="connsiteX9" fmla="*/ 37416 w 43256"/>
              <a:gd name="connsiteY9" fmla="*/ 29949 h 45922"/>
              <a:gd name="connsiteX10" fmla="*/ 41834 w 43256"/>
              <a:gd name="connsiteY10" fmla="*/ 15213 h 45922"/>
              <a:gd name="connsiteX11" fmla="*/ 40386 w 43256"/>
              <a:gd name="connsiteY11" fmla="*/ 17889 h 45922"/>
              <a:gd name="connsiteX12" fmla="*/ 38360 w 43256"/>
              <a:gd name="connsiteY12" fmla="*/ 5285 h 45922"/>
              <a:gd name="connsiteX13" fmla="*/ 38436 w 43256"/>
              <a:gd name="connsiteY13" fmla="*/ 6549 h 45922"/>
              <a:gd name="connsiteX14" fmla="*/ 29114 w 43256"/>
              <a:gd name="connsiteY14" fmla="*/ 3811 h 45922"/>
              <a:gd name="connsiteX15" fmla="*/ 29856 w 43256"/>
              <a:gd name="connsiteY15" fmla="*/ 2199 h 45922"/>
              <a:gd name="connsiteX16" fmla="*/ 22177 w 43256"/>
              <a:gd name="connsiteY16" fmla="*/ 4579 h 45922"/>
              <a:gd name="connsiteX17" fmla="*/ 22536 w 43256"/>
              <a:gd name="connsiteY17" fmla="*/ 3189 h 45922"/>
              <a:gd name="connsiteX18" fmla="*/ 14036 w 43256"/>
              <a:gd name="connsiteY18" fmla="*/ 5051 h 45922"/>
              <a:gd name="connsiteX19" fmla="*/ 15336 w 43256"/>
              <a:gd name="connsiteY19" fmla="*/ 6399 h 45922"/>
              <a:gd name="connsiteX20" fmla="*/ 4163 w 43256"/>
              <a:gd name="connsiteY20" fmla="*/ 15648 h 45922"/>
              <a:gd name="connsiteX21" fmla="*/ 3936 w 43256"/>
              <a:gd name="connsiteY21" fmla="*/ 14229 h 45922"/>
              <a:gd name="connsiteX0" fmla="*/ 3936 w 43256"/>
              <a:gd name="connsiteY0" fmla="*/ 14229 h 45922"/>
              <a:gd name="connsiteX1" fmla="*/ 5659 w 43256"/>
              <a:gd name="connsiteY1" fmla="*/ 6766 h 45922"/>
              <a:gd name="connsiteX2" fmla="*/ 14041 w 43256"/>
              <a:gd name="connsiteY2" fmla="*/ 5061 h 45922"/>
              <a:gd name="connsiteX3" fmla="*/ 22492 w 43256"/>
              <a:gd name="connsiteY3" fmla="*/ 3291 h 45922"/>
              <a:gd name="connsiteX4" fmla="*/ 25785 w 43256"/>
              <a:gd name="connsiteY4" fmla="*/ 59 h 45922"/>
              <a:gd name="connsiteX5" fmla="*/ 29869 w 43256"/>
              <a:gd name="connsiteY5" fmla="*/ 2340 h 45922"/>
              <a:gd name="connsiteX6" fmla="*/ 35499 w 43256"/>
              <a:gd name="connsiteY6" fmla="*/ 549 h 45922"/>
              <a:gd name="connsiteX7" fmla="*/ 38354 w 43256"/>
              <a:gd name="connsiteY7" fmla="*/ 5435 h 45922"/>
              <a:gd name="connsiteX8" fmla="*/ 42018 w 43256"/>
              <a:gd name="connsiteY8" fmla="*/ 10177 h 45922"/>
              <a:gd name="connsiteX9" fmla="*/ 41854 w 43256"/>
              <a:gd name="connsiteY9" fmla="*/ 15319 h 45922"/>
              <a:gd name="connsiteX10" fmla="*/ 43052 w 43256"/>
              <a:gd name="connsiteY10" fmla="*/ 23181 h 45922"/>
              <a:gd name="connsiteX11" fmla="*/ 37440 w 43256"/>
              <a:gd name="connsiteY11" fmla="*/ 30063 h 45922"/>
              <a:gd name="connsiteX12" fmla="*/ 35431 w 43256"/>
              <a:gd name="connsiteY12" fmla="*/ 35960 h 45922"/>
              <a:gd name="connsiteX13" fmla="*/ 28591 w 43256"/>
              <a:gd name="connsiteY13" fmla="*/ 36674 h 45922"/>
              <a:gd name="connsiteX14" fmla="*/ 23703 w 43256"/>
              <a:gd name="connsiteY14" fmla="*/ 42965 h 45922"/>
              <a:gd name="connsiteX15" fmla="*/ 16516 w 43256"/>
              <a:gd name="connsiteY15" fmla="*/ 39125 h 45922"/>
              <a:gd name="connsiteX16" fmla="*/ 5840 w 43256"/>
              <a:gd name="connsiteY16" fmla="*/ 35331 h 45922"/>
              <a:gd name="connsiteX17" fmla="*/ 1146 w 43256"/>
              <a:gd name="connsiteY17" fmla="*/ 31109 h 45922"/>
              <a:gd name="connsiteX18" fmla="*/ 2149 w 43256"/>
              <a:gd name="connsiteY18" fmla="*/ 25410 h 45922"/>
              <a:gd name="connsiteX19" fmla="*/ 31 w 43256"/>
              <a:gd name="connsiteY19" fmla="*/ 19563 h 45922"/>
              <a:gd name="connsiteX20" fmla="*/ 3899 w 43256"/>
              <a:gd name="connsiteY20" fmla="*/ 14366 h 45922"/>
              <a:gd name="connsiteX21" fmla="*/ 3936 w 43256"/>
              <a:gd name="connsiteY21" fmla="*/ 14229 h 45922"/>
              <a:gd name="connsiteX0" fmla="*/ 1989021 w 6288869"/>
              <a:gd name="connsiteY0" fmla="*/ 1892164 h 1924432"/>
              <a:gd name="connsiteX1" fmla="*/ 1984916 w 6288869"/>
              <a:gd name="connsiteY1" fmla="*/ 1923978 h 1924432"/>
              <a:gd name="connsiteX2" fmla="*/ 1999283 w 6288869"/>
              <a:gd name="connsiteY2" fmla="*/ 1864454 h 1924432"/>
              <a:gd name="connsiteX3" fmla="*/ 1984916 w 6288869"/>
              <a:gd name="connsiteY3" fmla="*/ 1897294 h 1924432"/>
              <a:gd name="connsiteX4" fmla="*/ 1989021 w 6288869"/>
              <a:gd name="connsiteY4" fmla="*/ 1892164 h 1924432"/>
              <a:gd name="connsiteX0" fmla="*/ 2054431 w 6288869"/>
              <a:gd name="connsiteY0" fmla="*/ 1721578 h 1924432"/>
              <a:gd name="connsiteX1" fmla="*/ 2027748 w 6288869"/>
              <a:gd name="connsiteY1" fmla="*/ 1914516 h 1924432"/>
              <a:gd name="connsiteX2" fmla="*/ 1991827 w 6288869"/>
              <a:gd name="connsiteY2" fmla="*/ 1860124 h 1924432"/>
              <a:gd name="connsiteX3" fmla="*/ 1916911 w 6288869"/>
              <a:gd name="connsiteY3" fmla="*/ 1861150 h 1924432"/>
              <a:gd name="connsiteX4" fmla="*/ 2054431 w 6288869"/>
              <a:gd name="connsiteY4" fmla="*/ 1721578 h 1924432"/>
              <a:gd name="connsiteX0" fmla="*/ 2223625 w 6288869"/>
              <a:gd name="connsiteY0" fmla="*/ 1826954 h 1924432"/>
              <a:gd name="connsiteX1" fmla="*/ 2174364 w 6288869"/>
              <a:gd name="connsiteY1" fmla="*/ 1774615 h 1924432"/>
              <a:gd name="connsiteX2" fmla="*/ 1968084 w 6288869"/>
              <a:gd name="connsiteY2" fmla="*/ 1716117 h 1924432"/>
              <a:gd name="connsiteX3" fmla="*/ 2072764 w 6288869"/>
              <a:gd name="connsiteY3" fmla="*/ 1676093 h 1924432"/>
              <a:gd name="connsiteX4" fmla="*/ 2223625 w 6288869"/>
              <a:gd name="connsiteY4" fmla="*/ 1826954 h 1924432"/>
              <a:gd name="connsiteX0" fmla="*/ 4729 w 43256"/>
              <a:gd name="connsiteY0" fmla="*/ 26036 h 45922"/>
              <a:gd name="connsiteX1" fmla="*/ 2196 w 43256"/>
              <a:gd name="connsiteY1" fmla="*/ 25239 h 45922"/>
              <a:gd name="connsiteX2" fmla="*/ 6964 w 43256"/>
              <a:gd name="connsiteY2" fmla="*/ 34758 h 45922"/>
              <a:gd name="connsiteX3" fmla="*/ 5856 w 43256"/>
              <a:gd name="connsiteY3" fmla="*/ 35139 h 45922"/>
              <a:gd name="connsiteX4" fmla="*/ 16514 w 43256"/>
              <a:gd name="connsiteY4" fmla="*/ 38949 h 45922"/>
              <a:gd name="connsiteX5" fmla="*/ 15846 w 43256"/>
              <a:gd name="connsiteY5" fmla="*/ 37209 h 45922"/>
              <a:gd name="connsiteX6" fmla="*/ 28863 w 43256"/>
              <a:gd name="connsiteY6" fmla="*/ 34610 h 45922"/>
              <a:gd name="connsiteX7" fmla="*/ 28596 w 43256"/>
              <a:gd name="connsiteY7" fmla="*/ 36519 h 45922"/>
              <a:gd name="connsiteX8" fmla="*/ 34165 w 43256"/>
              <a:gd name="connsiteY8" fmla="*/ 22813 h 45922"/>
              <a:gd name="connsiteX9" fmla="*/ 37416 w 43256"/>
              <a:gd name="connsiteY9" fmla="*/ 29949 h 45922"/>
              <a:gd name="connsiteX10" fmla="*/ 41834 w 43256"/>
              <a:gd name="connsiteY10" fmla="*/ 15213 h 45922"/>
              <a:gd name="connsiteX11" fmla="*/ 40386 w 43256"/>
              <a:gd name="connsiteY11" fmla="*/ 17889 h 45922"/>
              <a:gd name="connsiteX12" fmla="*/ 38360 w 43256"/>
              <a:gd name="connsiteY12" fmla="*/ 5285 h 45922"/>
              <a:gd name="connsiteX13" fmla="*/ 38436 w 43256"/>
              <a:gd name="connsiteY13" fmla="*/ 6549 h 45922"/>
              <a:gd name="connsiteX14" fmla="*/ 29114 w 43256"/>
              <a:gd name="connsiteY14" fmla="*/ 3811 h 45922"/>
              <a:gd name="connsiteX15" fmla="*/ 29856 w 43256"/>
              <a:gd name="connsiteY15" fmla="*/ 2199 h 45922"/>
              <a:gd name="connsiteX16" fmla="*/ 22177 w 43256"/>
              <a:gd name="connsiteY16" fmla="*/ 4579 h 45922"/>
              <a:gd name="connsiteX17" fmla="*/ 22536 w 43256"/>
              <a:gd name="connsiteY17" fmla="*/ 3189 h 45922"/>
              <a:gd name="connsiteX18" fmla="*/ 14036 w 43256"/>
              <a:gd name="connsiteY18" fmla="*/ 5051 h 45922"/>
              <a:gd name="connsiteX19" fmla="*/ 15336 w 43256"/>
              <a:gd name="connsiteY19" fmla="*/ 6399 h 45922"/>
              <a:gd name="connsiteX20" fmla="*/ 4163 w 43256"/>
              <a:gd name="connsiteY20" fmla="*/ 15648 h 45922"/>
              <a:gd name="connsiteX21" fmla="*/ 3936 w 43256"/>
              <a:gd name="connsiteY21" fmla="*/ 14229 h 45922"/>
              <a:gd name="connsiteX0" fmla="*/ 3936 w 43256"/>
              <a:gd name="connsiteY0" fmla="*/ 14229 h 45922"/>
              <a:gd name="connsiteX1" fmla="*/ 5659 w 43256"/>
              <a:gd name="connsiteY1" fmla="*/ 6766 h 45922"/>
              <a:gd name="connsiteX2" fmla="*/ 14041 w 43256"/>
              <a:gd name="connsiteY2" fmla="*/ 5061 h 45922"/>
              <a:gd name="connsiteX3" fmla="*/ 22492 w 43256"/>
              <a:gd name="connsiteY3" fmla="*/ 3291 h 45922"/>
              <a:gd name="connsiteX4" fmla="*/ 25785 w 43256"/>
              <a:gd name="connsiteY4" fmla="*/ 59 h 45922"/>
              <a:gd name="connsiteX5" fmla="*/ 29869 w 43256"/>
              <a:gd name="connsiteY5" fmla="*/ 2340 h 45922"/>
              <a:gd name="connsiteX6" fmla="*/ 35499 w 43256"/>
              <a:gd name="connsiteY6" fmla="*/ 549 h 45922"/>
              <a:gd name="connsiteX7" fmla="*/ 38354 w 43256"/>
              <a:gd name="connsiteY7" fmla="*/ 5435 h 45922"/>
              <a:gd name="connsiteX8" fmla="*/ 42018 w 43256"/>
              <a:gd name="connsiteY8" fmla="*/ 10177 h 45922"/>
              <a:gd name="connsiteX9" fmla="*/ 41854 w 43256"/>
              <a:gd name="connsiteY9" fmla="*/ 15319 h 45922"/>
              <a:gd name="connsiteX10" fmla="*/ 43052 w 43256"/>
              <a:gd name="connsiteY10" fmla="*/ 23181 h 45922"/>
              <a:gd name="connsiteX11" fmla="*/ 37440 w 43256"/>
              <a:gd name="connsiteY11" fmla="*/ 30063 h 45922"/>
              <a:gd name="connsiteX12" fmla="*/ 35431 w 43256"/>
              <a:gd name="connsiteY12" fmla="*/ 35960 h 45922"/>
              <a:gd name="connsiteX13" fmla="*/ 28591 w 43256"/>
              <a:gd name="connsiteY13" fmla="*/ 36674 h 45922"/>
              <a:gd name="connsiteX14" fmla="*/ 23703 w 43256"/>
              <a:gd name="connsiteY14" fmla="*/ 42965 h 45922"/>
              <a:gd name="connsiteX15" fmla="*/ 16516 w 43256"/>
              <a:gd name="connsiteY15" fmla="*/ 39125 h 45922"/>
              <a:gd name="connsiteX16" fmla="*/ 5840 w 43256"/>
              <a:gd name="connsiteY16" fmla="*/ 35331 h 45922"/>
              <a:gd name="connsiteX17" fmla="*/ 1146 w 43256"/>
              <a:gd name="connsiteY17" fmla="*/ 31109 h 45922"/>
              <a:gd name="connsiteX18" fmla="*/ 2149 w 43256"/>
              <a:gd name="connsiteY18" fmla="*/ 25410 h 45922"/>
              <a:gd name="connsiteX19" fmla="*/ 31 w 43256"/>
              <a:gd name="connsiteY19" fmla="*/ 19563 h 45922"/>
              <a:gd name="connsiteX20" fmla="*/ 3899 w 43256"/>
              <a:gd name="connsiteY20" fmla="*/ 14366 h 45922"/>
              <a:gd name="connsiteX21" fmla="*/ 3936 w 43256"/>
              <a:gd name="connsiteY21" fmla="*/ 14229 h 45922"/>
              <a:gd name="connsiteX0" fmla="*/ 1989021 w 6288869"/>
              <a:gd name="connsiteY0" fmla="*/ 1892164 h 1924432"/>
              <a:gd name="connsiteX1" fmla="*/ 1984916 w 6288869"/>
              <a:gd name="connsiteY1" fmla="*/ 1923978 h 1924432"/>
              <a:gd name="connsiteX2" fmla="*/ 1999283 w 6288869"/>
              <a:gd name="connsiteY2" fmla="*/ 1864454 h 1924432"/>
              <a:gd name="connsiteX3" fmla="*/ 1984916 w 6288869"/>
              <a:gd name="connsiteY3" fmla="*/ 1897294 h 1924432"/>
              <a:gd name="connsiteX4" fmla="*/ 1989021 w 6288869"/>
              <a:gd name="connsiteY4" fmla="*/ 1892164 h 1924432"/>
              <a:gd name="connsiteX0" fmla="*/ 2054431 w 6288869"/>
              <a:gd name="connsiteY0" fmla="*/ 1721578 h 1924432"/>
              <a:gd name="connsiteX1" fmla="*/ 2027748 w 6288869"/>
              <a:gd name="connsiteY1" fmla="*/ 1914516 h 1924432"/>
              <a:gd name="connsiteX2" fmla="*/ 2047245 w 6288869"/>
              <a:gd name="connsiteY2" fmla="*/ 1693870 h 1924432"/>
              <a:gd name="connsiteX3" fmla="*/ 1916911 w 6288869"/>
              <a:gd name="connsiteY3" fmla="*/ 1861150 h 1924432"/>
              <a:gd name="connsiteX4" fmla="*/ 2054431 w 6288869"/>
              <a:gd name="connsiteY4" fmla="*/ 1721578 h 1924432"/>
              <a:gd name="connsiteX0" fmla="*/ 2223625 w 6288869"/>
              <a:gd name="connsiteY0" fmla="*/ 1826954 h 1924432"/>
              <a:gd name="connsiteX1" fmla="*/ 2174364 w 6288869"/>
              <a:gd name="connsiteY1" fmla="*/ 1774615 h 1924432"/>
              <a:gd name="connsiteX2" fmla="*/ 1968084 w 6288869"/>
              <a:gd name="connsiteY2" fmla="*/ 1716117 h 1924432"/>
              <a:gd name="connsiteX3" fmla="*/ 2072764 w 6288869"/>
              <a:gd name="connsiteY3" fmla="*/ 1676093 h 1924432"/>
              <a:gd name="connsiteX4" fmla="*/ 2223625 w 6288869"/>
              <a:gd name="connsiteY4" fmla="*/ 1826954 h 1924432"/>
              <a:gd name="connsiteX0" fmla="*/ 4729 w 43256"/>
              <a:gd name="connsiteY0" fmla="*/ 26036 h 45922"/>
              <a:gd name="connsiteX1" fmla="*/ 2196 w 43256"/>
              <a:gd name="connsiteY1" fmla="*/ 25239 h 45922"/>
              <a:gd name="connsiteX2" fmla="*/ 6964 w 43256"/>
              <a:gd name="connsiteY2" fmla="*/ 34758 h 45922"/>
              <a:gd name="connsiteX3" fmla="*/ 5856 w 43256"/>
              <a:gd name="connsiteY3" fmla="*/ 35139 h 45922"/>
              <a:gd name="connsiteX4" fmla="*/ 16514 w 43256"/>
              <a:gd name="connsiteY4" fmla="*/ 38949 h 45922"/>
              <a:gd name="connsiteX5" fmla="*/ 15846 w 43256"/>
              <a:gd name="connsiteY5" fmla="*/ 37209 h 45922"/>
              <a:gd name="connsiteX6" fmla="*/ 28863 w 43256"/>
              <a:gd name="connsiteY6" fmla="*/ 34610 h 45922"/>
              <a:gd name="connsiteX7" fmla="*/ 28596 w 43256"/>
              <a:gd name="connsiteY7" fmla="*/ 36519 h 45922"/>
              <a:gd name="connsiteX8" fmla="*/ 34165 w 43256"/>
              <a:gd name="connsiteY8" fmla="*/ 22813 h 45922"/>
              <a:gd name="connsiteX9" fmla="*/ 37416 w 43256"/>
              <a:gd name="connsiteY9" fmla="*/ 29949 h 45922"/>
              <a:gd name="connsiteX10" fmla="*/ 41834 w 43256"/>
              <a:gd name="connsiteY10" fmla="*/ 15213 h 45922"/>
              <a:gd name="connsiteX11" fmla="*/ 40386 w 43256"/>
              <a:gd name="connsiteY11" fmla="*/ 17889 h 45922"/>
              <a:gd name="connsiteX12" fmla="*/ 38360 w 43256"/>
              <a:gd name="connsiteY12" fmla="*/ 5285 h 45922"/>
              <a:gd name="connsiteX13" fmla="*/ 38436 w 43256"/>
              <a:gd name="connsiteY13" fmla="*/ 6549 h 45922"/>
              <a:gd name="connsiteX14" fmla="*/ 29114 w 43256"/>
              <a:gd name="connsiteY14" fmla="*/ 3811 h 45922"/>
              <a:gd name="connsiteX15" fmla="*/ 29856 w 43256"/>
              <a:gd name="connsiteY15" fmla="*/ 2199 h 45922"/>
              <a:gd name="connsiteX16" fmla="*/ 22177 w 43256"/>
              <a:gd name="connsiteY16" fmla="*/ 4579 h 45922"/>
              <a:gd name="connsiteX17" fmla="*/ 22536 w 43256"/>
              <a:gd name="connsiteY17" fmla="*/ 3189 h 45922"/>
              <a:gd name="connsiteX18" fmla="*/ 14036 w 43256"/>
              <a:gd name="connsiteY18" fmla="*/ 5051 h 45922"/>
              <a:gd name="connsiteX19" fmla="*/ 15336 w 43256"/>
              <a:gd name="connsiteY19" fmla="*/ 6399 h 45922"/>
              <a:gd name="connsiteX20" fmla="*/ 4163 w 43256"/>
              <a:gd name="connsiteY20" fmla="*/ 15648 h 45922"/>
              <a:gd name="connsiteX21" fmla="*/ 3936 w 43256"/>
              <a:gd name="connsiteY21" fmla="*/ 14229 h 45922"/>
              <a:gd name="connsiteX0" fmla="*/ 3936 w 43256"/>
              <a:gd name="connsiteY0" fmla="*/ 14229 h 45922"/>
              <a:gd name="connsiteX1" fmla="*/ 5659 w 43256"/>
              <a:gd name="connsiteY1" fmla="*/ 6766 h 45922"/>
              <a:gd name="connsiteX2" fmla="*/ 14041 w 43256"/>
              <a:gd name="connsiteY2" fmla="*/ 5061 h 45922"/>
              <a:gd name="connsiteX3" fmla="*/ 22492 w 43256"/>
              <a:gd name="connsiteY3" fmla="*/ 3291 h 45922"/>
              <a:gd name="connsiteX4" fmla="*/ 25785 w 43256"/>
              <a:gd name="connsiteY4" fmla="*/ 59 h 45922"/>
              <a:gd name="connsiteX5" fmla="*/ 29869 w 43256"/>
              <a:gd name="connsiteY5" fmla="*/ 2340 h 45922"/>
              <a:gd name="connsiteX6" fmla="*/ 35499 w 43256"/>
              <a:gd name="connsiteY6" fmla="*/ 549 h 45922"/>
              <a:gd name="connsiteX7" fmla="*/ 38354 w 43256"/>
              <a:gd name="connsiteY7" fmla="*/ 5435 h 45922"/>
              <a:gd name="connsiteX8" fmla="*/ 42018 w 43256"/>
              <a:gd name="connsiteY8" fmla="*/ 10177 h 45922"/>
              <a:gd name="connsiteX9" fmla="*/ 41854 w 43256"/>
              <a:gd name="connsiteY9" fmla="*/ 15319 h 45922"/>
              <a:gd name="connsiteX10" fmla="*/ 43052 w 43256"/>
              <a:gd name="connsiteY10" fmla="*/ 23181 h 45922"/>
              <a:gd name="connsiteX11" fmla="*/ 37440 w 43256"/>
              <a:gd name="connsiteY11" fmla="*/ 30063 h 45922"/>
              <a:gd name="connsiteX12" fmla="*/ 35431 w 43256"/>
              <a:gd name="connsiteY12" fmla="*/ 35960 h 45922"/>
              <a:gd name="connsiteX13" fmla="*/ 28591 w 43256"/>
              <a:gd name="connsiteY13" fmla="*/ 36674 h 45922"/>
              <a:gd name="connsiteX14" fmla="*/ 23703 w 43256"/>
              <a:gd name="connsiteY14" fmla="*/ 42965 h 45922"/>
              <a:gd name="connsiteX15" fmla="*/ 16516 w 43256"/>
              <a:gd name="connsiteY15" fmla="*/ 39125 h 45922"/>
              <a:gd name="connsiteX16" fmla="*/ 5840 w 43256"/>
              <a:gd name="connsiteY16" fmla="*/ 35331 h 45922"/>
              <a:gd name="connsiteX17" fmla="*/ 1146 w 43256"/>
              <a:gd name="connsiteY17" fmla="*/ 31109 h 45922"/>
              <a:gd name="connsiteX18" fmla="*/ 2149 w 43256"/>
              <a:gd name="connsiteY18" fmla="*/ 25410 h 45922"/>
              <a:gd name="connsiteX19" fmla="*/ 31 w 43256"/>
              <a:gd name="connsiteY19" fmla="*/ 19563 h 45922"/>
              <a:gd name="connsiteX20" fmla="*/ 3899 w 43256"/>
              <a:gd name="connsiteY20" fmla="*/ 14366 h 45922"/>
              <a:gd name="connsiteX21" fmla="*/ 3936 w 43256"/>
              <a:gd name="connsiteY21" fmla="*/ 14229 h 45922"/>
              <a:gd name="connsiteX0" fmla="*/ 1989021 w 6288869"/>
              <a:gd name="connsiteY0" fmla="*/ 1892164 h 1924432"/>
              <a:gd name="connsiteX1" fmla="*/ 1984916 w 6288869"/>
              <a:gd name="connsiteY1" fmla="*/ 1923978 h 1924432"/>
              <a:gd name="connsiteX2" fmla="*/ 1999283 w 6288869"/>
              <a:gd name="connsiteY2" fmla="*/ 1864454 h 1924432"/>
              <a:gd name="connsiteX3" fmla="*/ 1984916 w 6288869"/>
              <a:gd name="connsiteY3" fmla="*/ 1897294 h 1924432"/>
              <a:gd name="connsiteX4" fmla="*/ 1989021 w 6288869"/>
              <a:gd name="connsiteY4" fmla="*/ 1892164 h 1924432"/>
              <a:gd name="connsiteX0" fmla="*/ 2054431 w 6288869"/>
              <a:gd name="connsiteY0" fmla="*/ 1721578 h 1924432"/>
              <a:gd name="connsiteX1" fmla="*/ 2027748 w 6288869"/>
              <a:gd name="connsiteY1" fmla="*/ 1914516 h 1924432"/>
              <a:gd name="connsiteX2" fmla="*/ 2047245 w 6288869"/>
              <a:gd name="connsiteY2" fmla="*/ 1693870 h 1924432"/>
              <a:gd name="connsiteX3" fmla="*/ 1916911 w 6288869"/>
              <a:gd name="connsiteY3" fmla="*/ 1861150 h 1924432"/>
              <a:gd name="connsiteX4" fmla="*/ 2054431 w 6288869"/>
              <a:gd name="connsiteY4" fmla="*/ 1721578 h 1924432"/>
              <a:gd name="connsiteX0" fmla="*/ 2223625 w 6288869"/>
              <a:gd name="connsiteY0" fmla="*/ 1826954 h 1924432"/>
              <a:gd name="connsiteX1" fmla="*/ 2192837 w 6288869"/>
              <a:gd name="connsiteY1" fmla="*/ 1645306 h 1924432"/>
              <a:gd name="connsiteX2" fmla="*/ 1968084 w 6288869"/>
              <a:gd name="connsiteY2" fmla="*/ 1716117 h 1924432"/>
              <a:gd name="connsiteX3" fmla="*/ 2072764 w 6288869"/>
              <a:gd name="connsiteY3" fmla="*/ 1676093 h 1924432"/>
              <a:gd name="connsiteX4" fmla="*/ 2223625 w 6288869"/>
              <a:gd name="connsiteY4" fmla="*/ 1826954 h 1924432"/>
              <a:gd name="connsiteX0" fmla="*/ 4729 w 43256"/>
              <a:gd name="connsiteY0" fmla="*/ 26036 h 45922"/>
              <a:gd name="connsiteX1" fmla="*/ 2196 w 43256"/>
              <a:gd name="connsiteY1" fmla="*/ 25239 h 45922"/>
              <a:gd name="connsiteX2" fmla="*/ 6964 w 43256"/>
              <a:gd name="connsiteY2" fmla="*/ 34758 h 45922"/>
              <a:gd name="connsiteX3" fmla="*/ 5856 w 43256"/>
              <a:gd name="connsiteY3" fmla="*/ 35139 h 45922"/>
              <a:gd name="connsiteX4" fmla="*/ 16514 w 43256"/>
              <a:gd name="connsiteY4" fmla="*/ 38949 h 45922"/>
              <a:gd name="connsiteX5" fmla="*/ 15846 w 43256"/>
              <a:gd name="connsiteY5" fmla="*/ 37209 h 45922"/>
              <a:gd name="connsiteX6" fmla="*/ 28863 w 43256"/>
              <a:gd name="connsiteY6" fmla="*/ 34610 h 45922"/>
              <a:gd name="connsiteX7" fmla="*/ 28596 w 43256"/>
              <a:gd name="connsiteY7" fmla="*/ 36519 h 45922"/>
              <a:gd name="connsiteX8" fmla="*/ 34165 w 43256"/>
              <a:gd name="connsiteY8" fmla="*/ 22813 h 45922"/>
              <a:gd name="connsiteX9" fmla="*/ 37416 w 43256"/>
              <a:gd name="connsiteY9" fmla="*/ 29949 h 45922"/>
              <a:gd name="connsiteX10" fmla="*/ 41834 w 43256"/>
              <a:gd name="connsiteY10" fmla="*/ 15213 h 45922"/>
              <a:gd name="connsiteX11" fmla="*/ 40386 w 43256"/>
              <a:gd name="connsiteY11" fmla="*/ 17889 h 45922"/>
              <a:gd name="connsiteX12" fmla="*/ 38360 w 43256"/>
              <a:gd name="connsiteY12" fmla="*/ 5285 h 45922"/>
              <a:gd name="connsiteX13" fmla="*/ 38436 w 43256"/>
              <a:gd name="connsiteY13" fmla="*/ 6549 h 45922"/>
              <a:gd name="connsiteX14" fmla="*/ 29114 w 43256"/>
              <a:gd name="connsiteY14" fmla="*/ 3811 h 45922"/>
              <a:gd name="connsiteX15" fmla="*/ 29856 w 43256"/>
              <a:gd name="connsiteY15" fmla="*/ 2199 h 45922"/>
              <a:gd name="connsiteX16" fmla="*/ 22177 w 43256"/>
              <a:gd name="connsiteY16" fmla="*/ 4579 h 45922"/>
              <a:gd name="connsiteX17" fmla="*/ 22536 w 43256"/>
              <a:gd name="connsiteY17" fmla="*/ 3189 h 45922"/>
              <a:gd name="connsiteX18" fmla="*/ 14036 w 43256"/>
              <a:gd name="connsiteY18" fmla="*/ 5051 h 45922"/>
              <a:gd name="connsiteX19" fmla="*/ 15336 w 43256"/>
              <a:gd name="connsiteY19" fmla="*/ 6399 h 45922"/>
              <a:gd name="connsiteX20" fmla="*/ 4163 w 43256"/>
              <a:gd name="connsiteY20" fmla="*/ 15648 h 45922"/>
              <a:gd name="connsiteX21" fmla="*/ 3936 w 43256"/>
              <a:gd name="connsiteY21" fmla="*/ 14229 h 45922"/>
              <a:gd name="connsiteX0" fmla="*/ 3936 w 43256"/>
              <a:gd name="connsiteY0" fmla="*/ 14229 h 45922"/>
              <a:gd name="connsiteX1" fmla="*/ 5659 w 43256"/>
              <a:gd name="connsiteY1" fmla="*/ 6766 h 45922"/>
              <a:gd name="connsiteX2" fmla="*/ 14041 w 43256"/>
              <a:gd name="connsiteY2" fmla="*/ 5061 h 45922"/>
              <a:gd name="connsiteX3" fmla="*/ 22492 w 43256"/>
              <a:gd name="connsiteY3" fmla="*/ 3291 h 45922"/>
              <a:gd name="connsiteX4" fmla="*/ 25785 w 43256"/>
              <a:gd name="connsiteY4" fmla="*/ 59 h 45922"/>
              <a:gd name="connsiteX5" fmla="*/ 29869 w 43256"/>
              <a:gd name="connsiteY5" fmla="*/ 2340 h 45922"/>
              <a:gd name="connsiteX6" fmla="*/ 35499 w 43256"/>
              <a:gd name="connsiteY6" fmla="*/ 549 h 45922"/>
              <a:gd name="connsiteX7" fmla="*/ 38354 w 43256"/>
              <a:gd name="connsiteY7" fmla="*/ 5435 h 45922"/>
              <a:gd name="connsiteX8" fmla="*/ 42018 w 43256"/>
              <a:gd name="connsiteY8" fmla="*/ 10177 h 45922"/>
              <a:gd name="connsiteX9" fmla="*/ 41854 w 43256"/>
              <a:gd name="connsiteY9" fmla="*/ 15319 h 45922"/>
              <a:gd name="connsiteX10" fmla="*/ 43052 w 43256"/>
              <a:gd name="connsiteY10" fmla="*/ 23181 h 45922"/>
              <a:gd name="connsiteX11" fmla="*/ 37440 w 43256"/>
              <a:gd name="connsiteY11" fmla="*/ 30063 h 45922"/>
              <a:gd name="connsiteX12" fmla="*/ 35431 w 43256"/>
              <a:gd name="connsiteY12" fmla="*/ 35960 h 45922"/>
              <a:gd name="connsiteX13" fmla="*/ 28591 w 43256"/>
              <a:gd name="connsiteY13" fmla="*/ 36674 h 45922"/>
              <a:gd name="connsiteX14" fmla="*/ 23703 w 43256"/>
              <a:gd name="connsiteY14" fmla="*/ 42965 h 45922"/>
              <a:gd name="connsiteX15" fmla="*/ 16516 w 43256"/>
              <a:gd name="connsiteY15" fmla="*/ 39125 h 45922"/>
              <a:gd name="connsiteX16" fmla="*/ 5840 w 43256"/>
              <a:gd name="connsiteY16" fmla="*/ 35331 h 45922"/>
              <a:gd name="connsiteX17" fmla="*/ 1146 w 43256"/>
              <a:gd name="connsiteY17" fmla="*/ 31109 h 45922"/>
              <a:gd name="connsiteX18" fmla="*/ 2149 w 43256"/>
              <a:gd name="connsiteY18" fmla="*/ 25410 h 45922"/>
              <a:gd name="connsiteX19" fmla="*/ 31 w 43256"/>
              <a:gd name="connsiteY19" fmla="*/ 19563 h 45922"/>
              <a:gd name="connsiteX20" fmla="*/ 3899 w 43256"/>
              <a:gd name="connsiteY20" fmla="*/ 14366 h 45922"/>
              <a:gd name="connsiteX21" fmla="*/ 3936 w 43256"/>
              <a:gd name="connsiteY21" fmla="*/ 14229 h 45922"/>
              <a:gd name="connsiteX0" fmla="*/ 1989021 w 6288869"/>
              <a:gd name="connsiteY0" fmla="*/ 1892164 h 1924432"/>
              <a:gd name="connsiteX1" fmla="*/ 1984916 w 6288869"/>
              <a:gd name="connsiteY1" fmla="*/ 1923978 h 1924432"/>
              <a:gd name="connsiteX2" fmla="*/ 1999283 w 6288869"/>
              <a:gd name="connsiteY2" fmla="*/ 1864454 h 1924432"/>
              <a:gd name="connsiteX3" fmla="*/ 1984916 w 6288869"/>
              <a:gd name="connsiteY3" fmla="*/ 1897294 h 1924432"/>
              <a:gd name="connsiteX4" fmla="*/ 1989021 w 6288869"/>
              <a:gd name="connsiteY4" fmla="*/ 1892164 h 1924432"/>
              <a:gd name="connsiteX0" fmla="*/ 2054431 w 6288869"/>
              <a:gd name="connsiteY0" fmla="*/ 1721578 h 1924432"/>
              <a:gd name="connsiteX1" fmla="*/ 2027748 w 6288869"/>
              <a:gd name="connsiteY1" fmla="*/ 1914516 h 1924432"/>
              <a:gd name="connsiteX2" fmla="*/ 2047245 w 6288869"/>
              <a:gd name="connsiteY2" fmla="*/ 1693870 h 1924432"/>
              <a:gd name="connsiteX3" fmla="*/ 1916911 w 6288869"/>
              <a:gd name="connsiteY3" fmla="*/ 1861150 h 1924432"/>
              <a:gd name="connsiteX4" fmla="*/ 2054431 w 6288869"/>
              <a:gd name="connsiteY4" fmla="*/ 1721578 h 1924432"/>
              <a:gd name="connsiteX0" fmla="*/ 2260570 w 6288869"/>
              <a:gd name="connsiteY0" fmla="*/ 1605281 h 1924432"/>
              <a:gd name="connsiteX1" fmla="*/ 2192837 w 6288869"/>
              <a:gd name="connsiteY1" fmla="*/ 1645306 h 1924432"/>
              <a:gd name="connsiteX2" fmla="*/ 1968084 w 6288869"/>
              <a:gd name="connsiteY2" fmla="*/ 1716117 h 1924432"/>
              <a:gd name="connsiteX3" fmla="*/ 2072764 w 6288869"/>
              <a:gd name="connsiteY3" fmla="*/ 1676093 h 1924432"/>
              <a:gd name="connsiteX4" fmla="*/ 2260570 w 6288869"/>
              <a:gd name="connsiteY4" fmla="*/ 1605281 h 1924432"/>
              <a:gd name="connsiteX0" fmla="*/ 4729 w 43256"/>
              <a:gd name="connsiteY0" fmla="*/ 26036 h 45922"/>
              <a:gd name="connsiteX1" fmla="*/ 2196 w 43256"/>
              <a:gd name="connsiteY1" fmla="*/ 25239 h 45922"/>
              <a:gd name="connsiteX2" fmla="*/ 6964 w 43256"/>
              <a:gd name="connsiteY2" fmla="*/ 34758 h 45922"/>
              <a:gd name="connsiteX3" fmla="*/ 5856 w 43256"/>
              <a:gd name="connsiteY3" fmla="*/ 35139 h 45922"/>
              <a:gd name="connsiteX4" fmla="*/ 16514 w 43256"/>
              <a:gd name="connsiteY4" fmla="*/ 38949 h 45922"/>
              <a:gd name="connsiteX5" fmla="*/ 15846 w 43256"/>
              <a:gd name="connsiteY5" fmla="*/ 37209 h 45922"/>
              <a:gd name="connsiteX6" fmla="*/ 28863 w 43256"/>
              <a:gd name="connsiteY6" fmla="*/ 34610 h 45922"/>
              <a:gd name="connsiteX7" fmla="*/ 28596 w 43256"/>
              <a:gd name="connsiteY7" fmla="*/ 36519 h 45922"/>
              <a:gd name="connsiteX8" fmla="*/ 34165 w 43256"/>
              <a:gd name="connsiteY8" fmla="*/ 22813 h 45922"/>
              <a:gd name="connsiteX9" fmla="*/ 37416 w 43256"/>
              <a:gd name="connsiteY9" fmla="*/ 29949 h 45922"/>
              <a:gd name="connsiteX10" fmla="*/ 41834 w 43256"/>
              <a:gd name="connsiteY10" fmla="*/ 15213 h 45922"/>
              <a:gd name="connsiteX11" fmla="*/ 40386 w 43256"/>
              <a:gd name="connsiteY11" fmla="*/ 17889 h 45922"/>
              <a:gd name="connsiteX12" fmla="*/ 38360 w 43256"/>
              <a:gd name="connsiteY12" fmla="*/ 5285 h 45922"/>
              <a:gd name="connsiteX13" fmla="*/ 38436 w 43256"/>
              <a:gd name="connsiteY13" fmla="*/ 6549 h 45922"/>
              <a:gd name="connsiteX14" fmla="*/ 29114 w 43256"/>
              <a:gd name="connsiteY14" fmla="*/ 3811 h 45922"/>
              <a:gd name="connsiteX15" fmla="*/ 29856 w 43256"/>
              <a:gd name="connsiteY15" fmla="*/ 2199 h 45922"/>
              <a:gd name="connsiteX16" fmla="*/ 22177 w 43256"/>
              <a:gd name="connsiteY16" fmla="*/ 4579 h 45922"/>
              <a:gd name="connsiteX17" fmla="*/ 22536 w 43256"/>
              <a:gd name="connsiteY17" fmla="*/ 3189 h 45922"/>
              <a:gd name="connsiteX18" fmla="*/ 14036 w 43256"/>
              <a:gd name="connsiteY18" fmla="*/ 5051 h 45922"/>
              <a:gd name="connsiteX19" fmla="*/ 15336 w 43256"/>
              <a:gd name="connsiteY19" fmla="*/ 6399 h 45922"/>
              <a:gd name="connsiteX20" fmla="*/ 4163 w 43256"/>
              <a:gd name="connsiteY20" fmla="*/ 15648 h 45922"/>
              <a:gd name="connsiteX21" fmla="*/ 3936 w 43256"/>
              <a:gd name="connsiteY21" fmla="*/ 14229 h 45922"/>
              <a:gd name="connsiteX0" fmla="*/ 3936 w 43256"/>
              <a:gd name="connsiteY0" fmla="*/ 14229 h 45922"/>
              <a:gd name="connsiteX1" fmla="*/ 5659 w 43256"/>
              <a:gd name="connsiteY1" fmla="*/ 6766 h 45922"/>
              <a:gd name="connsiteX2" fmla="*/ 14041 w 43256"/>
              <a:gd name="connsiteY2" fmla="*/ 5061 h 45922"/>
              <a:gd name="connsiteX3" fmla="*/ 22492 w 43256"/>
              <a:gd name="connsiteY3" fmla="*/ 3291 h 45922"/>
              <a:gd name="connsiteX4" fmla="*/ 25785 w 43256"/>
              <a:gd name="connsiteY4" fmla="*/ 59 h 45922"/>
              <a:gd name="connsiteX5" fmla="*/ 29869 w 43256"/>
              <a:gd name="connsiteY5" fmla="*/ 2340 h 45922"/>
              <a:gd name="connsiteX6" fmla="*/ 35499 w 43256"/>
              <a:gd name="connsiteY6" fmla="*/ 549 h 45922"/>
              <a:gd name="connsiteX7" fmla="*/ 38354 w 43256"/>
              <a:gd name="connsiteY7" fmla="*/ 5435 h 45922"/>
              <a:gd name="connsiteX8" fmla="*/ 42018 w 43256"/>
              <a:gd name="connsiteY8" fmla="*/ 10177 h 45922"/>
              <a:gd name="connsiteX9" fmla="*/ 41854 w 43256"/>
              <a:gd name="connsiteY9" fmla="*/ 15319 h 45922"/>
              <a:gd name="connsiteX10" fmla="*/ 43052 w 43256"/>
              <a:gd name="connsiteY10" fmla="*/ 23181 h 45922"/>
              <a:gd name="connsiteX11" fmla="*/ 37440 w 43256"/>
              <a:gd name="connsiteY11" fmla="*/ 30063 h 45922"/>
              <a:gd name="connsiteX12" fmla="*/ 35431 w 43256"/>
              <a:gd name="connsiteY12" fmla="*/ 35960 h 45922"/>
              <a:gd name="connsiteX13" fmla="*/ 28591 w 43256"/>
              <a:gd name="connsiteY13" fmla="*/ 36674 h 45922"/>
              <a:gd name="connsiteX14" fmla="*/ 23703 w 43256"/>
              <a:gd name="connsiteY14" fmla="*/ 42965 h 45922"/>
              <a:gd name="connsiteX15" fmla="*/ 16516 w 43256"/>
              <a:gd name="connsiteY15" fmla="*/ 39125 h 45922"/>
              <a:gd name="connsiteX16" fmla="*/ 5840 w 43256"/>
              <a:gd name="connsiteY16" fmla="*/ 35331 h 45922"/>
              <a:gd name="connsiteX17" fmla="*/ 1146 w 43256"/>
              <a:gd name="connsiteY17" fmla="*/ 31109 h 45922"/>
              <a:gd name="connsiteX18" fmla="*/ 2149 w 43256"/>
              <a:gd name="connsiteY18" fmla="*/ 25410 h 45922"/>
              <a:gd name="connsiteX19" fmla="*/ 31 w 43256"/>
              <a:gd name="connsiteY19" fmla="*/ 19563 h 45922"/>
              <a:gd name="connsiteX20" fmla="*/ 3899 w 43256"/>
              <a:gd name="connsiteY20" fmla="*/ 14366 h 45922"/>
              <a:gd name="connsiteX21" fmla="*/ 3936 w 43256"/>
              <a:gd name="connsiteY21" fmla="*/ 14229 h 45922"/>
              <a:gd name="connsiteX0" fmla="*/ 1989021 w 6288869"/>
              <a:gd name="connsiteY0" fmla="*/ 1892164 h 1924432"/>
              <a:gd name="connsiteX1" fmla="*/ 1984916 w 6288869"/>
              <a:gd name="connsiteY1" fmla="*/ 1923978 h 1924432"/>
              <a:gd name="connsiteX2" fmla="*/ 1999283 w 6288869"/>
              <a:gd name="connsiteY2" fmla="*/ 1864454 h 1924432"/>
              <a:gd name="connsiteX3" fmla="*/ 1984916 w 6288869"/>
              <a:gd name="connsiteY3" fmla="*/ 1897294 h 1924432"/>
              <a:gd name="connsiteX4" fmla="*/ 1989021 w 6288869"/>
              <a:gd name="connsiteY4" fmla="*/ 1892164 h 1924432"/>
              <a:gd name="connsiteX0" fmla="*/ 2054431 w 6288869"/>
              <a:gd name="connsiteY0" fmla="*/ 1721578 h 1924432"/>
              <a:gd name="connsiteX1" fmla="*/ 2101639 w 6288869"/>
              <a:gd name="connsiteY1" fmla="*/ 1637425 h 1924432"/>
              <a:gd name="connsiteX2" fmla="*/ 2047245 w 6288869"/>
              <a:gd name="connsiteY2" fmla="*/ 1693870 h 1924432"/>
              <a:gd name="connsiteX3" fmla="*/ 1916911 w 6288869"/>
              <a:gd name="connsiteY3" fmla="*/ 1861150 h 1924432"/>
              <a:gd name="connsiteX4" fmla="*/ 2054431 w 6288869"/>
              <a:gd name="connsiteY4" fmla="*/ 1721578 h 1924432"/>
              <a:gd name="connsiteX0" fmla="*/ 2260570 w 6288869"/>
              <a:gd name="connsiteY0" fmla="*/ 1605281 h 1924432"/>
              <a:gd name="connsiteX1" fmla="*/ 2192837 w 6288869"/>
              <a:gd name="connsiteY1" fmla="*/ 1645306 h 1924432"/>
              <a:gd name="connsiteX2" fmla="*/ 1968084 w 6288869"/>
              <a:gd name="connsiteY2" fmla="*/ 1716117 h 1924432"/>
              <a:gd name="connsiteX3" fmla="*/ 2072764 w 6288869"/>
              <a:gd name="connsiteY3" fmla="*/ 1676093 h 1924432"/>
              <a:gd name="connsiteX4" fmla="*/ 2260570 w 6288869"/>
              <a:gd name="connsiteY4" fmla="*/ 1605281 h 1924432"/>
              <a:gd name="connsiteX0" fmla="*/ 4729 w 43256"/>
              <a:gd name="connsiteY0" fmla="*/ 26036 h 45922"/>
              <a:gd name="connsiteX1" fmla="*/ 2196 w 43256"/>
              <a:gd name="connsiteY1" fmla="*/ 25239 h 45922"/>
              <a:gd name="connsiteX2" fmla="*/ 6964 w 43256"/>
              <a:gd name="connsiteY2" fmla="*/ 34758 h 45922"/>
              <a:gd name="connsiteX3" fmla="*/ 5856 w 43256"/>
              <a:gd name="connsiteY3" fmla="*/ 35139 h 45922"/>
              <a:gd name="connsiteX4" fmla="*/ 16514 w 43256"/>
              <a:gd name="connsiteY4" fmla="*/ 38949 h 45922"/>
              <a:gd name="connsiteX5" fmla="*/ 15846 w 43256"/>
              <a:gd name="connsiteY5" fmla="*/ 37209 h 45922"/>
              <a:gd name="connsiteX6" fmla="*/ 28863 w 43256"/>
              <a:gd name="connsiteY6" fmla="*/ 34610 h 45922"/>
              <a:gd name="connsiteX7" fmla="*/ 28596 w 43256"/>
              <a:gd name="connsiteY7" fmla="*/ 36519 h 45922"/>
              <a:gd name="connsiteX8" fmla="*/ 34165 w 43256"/>
              <a:gd name="connsiteY8" fmla="*/ 22813 h 45922"/>
              <a:gd name="connsiteX9" fmla="*/ 37416 w 43256"/>
              <a:gd name="connsiteY9" fmla="*/ 29949 h 45922"/>
              <a:gd name="connsiteX10" fmla="*/ 41834 w 43256"/>
              <a:gd name="connsiteY10" fmla="*/ 15213 h 45922"/>
              <a:gd name="connsiteX11" fmla="*/ 40386 w 43256"/>
              <a:gd name="connsiteY11" fmla="*/ 17889 h 45922"/>
              <a:gd name="connsiteX12" fmla="*/ 38360 w 43256"/>
              <a:gd name="connsiteY12" fmla="*/ 5285 h 45922"/>
              <a:gd name="connsiteX13" fmla="*/ 38436 w 43256"/>
              <a:gd name="connsiteY13" fmla="*/ 6549 h 45922"/>
              <a:gd name="connsiteX14" fmla="*/ 29114 w 43256"/>
              <a:gd name="connsiteY14" fmla="*/ 3811 h 45922"/>
              <a:gd name="connsiteX15" fmla="*/ 29856 w 43256"/>
              <a:gd name="connsiteY15" fmla="*/ 2199 h 45922"/>
              <a:gd name="connsiteX16" fmla="*/ 22177 w 43256"/>
              <a:gd name="connsiteY16" fmla="*/ 4579 h 45922"/>
              <a:gd name="connsiteX17" fmla="*/ 22536 w 43256"/>
              <a:gd name="connsiteY17" fmla="*/ 3189 h 45922"/>
              <a:gd name="connsiteX18" fmla="*/ 14036 w 43256"/>
              <a:gd name="connsiteY18" fmla="*/ 5051 h 45922"/>
              <a:gd name="connsiteX19" fmla="*/ 15336 w 43256"/>
              <a:gd name="connsiteY19" fmla="*/ 6399 h 45922"/>
              <a:gd name="connsiteX20" fmla="*/ 4163 w 43256"/>
              <a:gd name="connsiteY20" fmla="*/ 15648 h 45922"/>
              <a:gd name="connsiteX21" fmla="*/ 3936 w 43256"/>
              <a:gd name="connsiteY21" fmla="*/ 14229 h 45922"/>
              <a:gd name="connsiteX0" fmla="*/ 3936 w 43256"/>
              <a:gd name="connsiteY0" fmla="*/ 14229 h 46056"/>
              <a:gd name="connsiteX1" fmla="*/ 5659 w 43256"/>
              <a:gd name="connsiteY1" fmla="*/ 6766 h 46056"/>
              <a:gd name="connsiteX2" fmla="*/ 14041 w 43256"/>
              <a:gd name="connsiteY2" fmla="*/ 5061 h 46056"/>
              <a:gd name="connsiteX3" fmla="*/ 22492 w 43256"/>
              <a:gd name="connsiteY3" fmla="*/ 3291 h 46056"/>
              <a:gd name="connsiteX4" fmla="*/ 25785 w 43256"/>
              <a:gd name="connsiteY4" fmla="*/ 59 h 46056"/>
              <a:gd name="connsiteX5" fmla="*/ 29869 w 43256"/>
              <a:gd name="connsiteY5" fmla="*/ 2340 h 46056"/>
              <a:gd name="connsiteX6" fmla="*/ 35499 w 43256"/>
              <a:gd name="connsiteY6" fmla="*/ 549 h 46056"/>
              <a:gd name="connsiteX7" fmla="*/ 38354 w 43256"/>
              <a:gd name="connsiteY7" fmla="*/ 5435 h 46056"/>
              <a:gd name="connsiteX8" fmla="*/ 42018 w 43256"/>
              <a:gd name="connsiteY8" fmla="*/ 10177 h 46056"/>
              <a:gd name="connsiteX9" fmla="*/ 41854 w 43256"/>
              <a:gd name="connsiteY9" fmla="*/ 15319 h 46056"/>
              <a:gd name="connsiteX10" fmla="*/ 43052 w 43256"/>
              <a:gd name="connsiteY10" fmla="*/ 23181 h 46056"/>
              <a:gd name="connsiteX11" fmla="*/ 37440 w 43256"/>
              <a:gd name="connsiteY11" fmla="*/ 30063 h 46056"/>
              <a:gd name="connsiteX12" fmla="*/ 35431 w 43256"/>
              <a:gd name="connsiteY12" fmla="*/ 35960 h 46056"/>
              <a:gd name="connsiteX13" fmla="*/ 28591 w 43256"/>
              <a:gd name="connsiteY13" fmla="*/ 36674 h 46056"/>
              <a:gd name="connsiteX14" fmla="*/ 23703 w 43256"/>
              <a:gd name="connsiteY14" fmla="*/ 42965 h 46056"/>
              <a:gd name="connsiteX15" fmla="*/ 16516 w 43256"/>
              <a:gd name="connsiteY15" fmla="*/ 39125 h 46056"/>
              <a:gd name="connsiteX16" fmla="*/ 5840 w 43256"/>
              <a:gd name="connsiteY16" fmla="*/ 35331 h 46056"/>
              <a:gd name="connsiteX17" fmla="*/ 1146 w 43256"/>
              <a:gd name="connsiteY17" fmla="*/ 31109 h 46056"/>
              <a:gd name="connsiteX18" fmla="*/ 2149 w 43256"/>
              <a:gd name="connsiteY18" fmla="*/ 25410 h 46056"/>
              <a:gd name="connsiteX19" fmla="*/ 31 w 43256"/>
              <a:gd name="connsiteY19" fmla="*/ 19563 h 46056"/>
              <a:gd name="connsiteX20" fmla="*/ 3899 w 43256"/>
              <a:gd name="connsiteY20" fmla="*/ 14366 h 46056"/>
              <a:gd name="connsiteX21" fmla="*/ 3936 w 43256"/>
              <a:gd name="connsiteY21" fmla="*/ 14229 h 46056"/>
              <a:gd name="connsiteX0" fmla="*/ 2044439 w 6288869"/>
              <a:gd name="connsiteY0" fmla="*/ 1716673 h 1930054"/>
              <a:gd name="connsiteX1" fmla="*/ 1984916 w 6288869"/>
              <a:gd name="connsiteY1" fmla="*/ 1923978 h 1930054"/>
              <a:gd name="connsiteX2" fmla="*/ 1999283 w 6288869"/>
              <a:gd name="connsiteY2" fmla="*/ 1864454 h 1930054"/>
              <a:gd name="connsiteX3" fmla="*/ 1984916 w 6288869"/>
              <a:gd name="connsiteY3" fmla="*/ 1897294 h 1930054"/>
              <a:gd name="connsiteX4" fmla="*/ 2044439 w 6288869"/>
              <a:gd name="connsiteY4" fmla="*/ 1716673 h 1930054"/>
              <a:gd name="connsiteX0" fmla="*/ 2054431 w 6288869"/>
              <a:gd name="connsiteY0" fmla="*/ 1721578 h 1930054"/>
              <a:gd name="connsiteX1" fmla="*/ 2101639 w 6288869"/>
              <a:gd name="connsiteY1" fmla="*/ 1637425 h 1930054"/>
              <a:gd name="connsiteX2" fmla="*/ 2047245 w 6288869"/>
              <a:gd name="connsiteY2" fmla="*/ 1693870 h 1930054"/>
              <a:gd name="connsiteX3" fmla="*/ 1916911 w 6288869"/>
              <a:gd name="connsiteY3" fmla="*/ 1861150 h 1930054"/>
              <a:gd name="connsiteX4" fmla="*/ 2054431 w 6288869"/>
              <a:gd name="connsiteY4" fmla="*/ 1721578 h 1930054"/>
              <a:gd name="connsiteX0" fmla="*/ 2260570 w 6288869"/>
              <a:gd name="connsiteY0" fmla="*/ 1605281 h 1930054"/>
              <a:gd name="connsiteX1" fmla="*/ 2192837 w 6288869"/>
              <a:gd name="connsiteY1" fmla="*/ 1645306 h 1930054"/>
              <a:gd name="connsiteX2" fmla="*/ 1968084 w 6288869"/>
              <a:gd name="connsiteY2" fmla="*/ 1716117 h 1930054"/>
              <a:gd name="connsiteX3" fmla="*/ 2072764 w 6288869"/>
              <a:gd name="connsiteY3" fmla="*/ 1676093 h 1930054"/>
              <a:gd name="connsiteX4" fmla="*/ 2260570 w 6288869"/>
              <a:gd name="connsiteY4" fmla="*/ 1605281 h 1930054"/>
              <a:gd name="connsiteX0" fmla="*/ 4729 w 43256"/>
              <a:gd name="connsiteY0" fmla="*/ 26036 h 46056"/>
              <a:gd name="connsiteX1" fmla="*/ 2196 w 43256"/>
              <a:gd name="connsiteY1" fmla="*/ 25239 h 46056"/>
              <a:gd name="connsiteX2" fmla="*/ 6964 w 43256"/>
              <a:gd name="connsiteY2" fmla="*/ 34758 h 46056"/>
              <a:gd name="connsiteX3" fmla="*/ 5856 w 43256"/>
              <a:gd name="connsiteY3" fmla="*/ 35139 h 46056"/>
              <a:gd name="connsiteX4" fmla="*/ 16514 w 43256"/>
              <a:gd name="connsiteY4" fmla="*/ 38949 h 46056"/>
              <a:gd name="connsiteX5" fmla="*/ 15846 w 43256"/>
              <a:gd name="connsiteY5" fmla="*/ 37209 h 46056"/>
              <a:gd name="connsiteX6" fmla="*/ 28863 w 43256"/>
              <a:gd name="connsiteY6" fmla="*/ 34610 h 46056"/>
              <a:gd name="connsiteX7" fmla="*/ 28596 w 43256"/>
              <a:gd name="connsiteY7" fmla="*/ 36519 h 46056"/>
              <a:gd name="connsiteX8" fmla="*/ 34165 w 43256"/>
              <a:gd name="connsiteY8" fmla="*/ 22813 h 46056"/>
              <a:gd name="connsiteX9" fmla="*/ 37416 w 43256"/>
              <a:gd name="connsiteY9" fmla="*/ 29949 h 46056"/>
              <a:gd name="connsiteX10" fmla="*/ 41834 w 43256"/>
              <a:gd name="connsiteY10" fmla="*/ 15213 h 46056"/>
              <a:gd name="connsiteX11" fmla="*/ 40386 w 43256"/>
              <a:gd name="connsiteY11" fmla="*/ 17889 h 46056"/>
              <a:gd name="connsiteX12" fmla="*/ 38360 w 43256"/>
              <a:gd name="connsiteY12" fmla="*/ 5285 h 46056"/>
              <a:gd name="connsiteX13" fmla="*/ 38436 w 43256"/>
              <a:gd name="connsiteY13" fmla="*/ 6549 h 46056"/>
              <a:gd name="connsiteX14" fmla="*/ 29114 w 43256"/>
              <a:gd name="connsiteY14" fmla="*/ 3811 h 46056"/>
              <a:gd name="connsiteX15" fmla="*/ 29856 w 43256"/>
              <a:gd name="connsiteY15" fmla="*/ 2199 h 46056"/>
              <a:gd name="connsiteX16" fmla="*/ 22177 w 43256"/>
              <a:gd name="connsiteY16" fmla="*/ 4579 h 46056"/>
              <a:gd name="connsiteX17" fmla="*/ 22536 w 43256"/>
              <a:gd name="connsiteY17" fmla="*/ 3189 h 46056"/>
              <a:gd name="connsiteX18" fmla="*/ 14036 w 43256"/>
              <a:gd name="connsiteY18" fmla="*/ 5051 h 46056"/>
              <a:gd name="connsiteX19" fmla="*/ 15336 w 43256"/>
              <a:gd name="connsiteY19" fmla="*/ 6399 h 46056"/>
              <a:gd name="connsiteX20" fmla="*/ 4163 w 43256"/>
              <a:gd name="connsiteY20" fmla="*/ 15648 h 46056"/>
              <a:gd name="connsiteX21" fmla="*/ 3936 w 43256"/>
              <a:gd name="connsiteY21" fmla="*/ 14229 h 46056"/>
              <a:gd name="connsiteX0" fmla="*/ 3936 w 43256"/>
              <a:gd name="connsiteY0" fmla="*/ 14229 h 46056"/>
              <a:gd name="connsiteX1" fmla="*/ 5659 w 43256"/>
              <a:gd name="connsiteY1" fmla="*/ 6766 h 46056"/>
              <a:gd name="connsiteX2" fmla="*/ 14041 w 43256"/>
              <a:gd name="connsiteY2" fmla="*/ 5061 h 46056"/>
              <a:gd name="connsiteX3" fmla="*/ 22492 w 43256"/>
              <a:gd name="connsiteY3" fmla="*/ 3291 h 46056"/>
              <a:gd name="connsiteX4" fmla="*/ 25785 w 43256"/>
              <a:gd name="connsiteY4" fmla="*/ 59 h 46056"/>
              <a:gd name="connsiteX5" fmla="*/ 29869 w 43256"/>
              <a:gd name="connsiteY5" fmla="*/ 2340 h 46056"/>
              <a:gd name="connsiteX6" fmla="*/ 35499 w 43256"/>
              <a:gd name="connsiteY6" fmla="*/ 549 h 46056"/>
              <a:gd name="connsiteX7" fmla="*/ 38354 w 43256"/>
              <a:gd name="connsiteY7" fmla="*/ 5435 h 46056"/>
              <a:gd name="connsiteX8" fmla="*/ 42018 w 43256"/>
              <a:gd name="connsiteY8" fmla="*/ 10177 h 46056"/>
              <a:gd name="connsiteX9" fmla="*/ 41854 w 43256"/>
              <a:gd name="connsiteY9" fmla="*/ 15319 h 46056"/>
              <a:gd name="connsiteX10" fmla="*/ 43052 w 43256"/>
              <a:gd name="connsiteY10" fmla="*/ 23181 h 46056"/>
              <a:gd name="connsiteX11" fmla="*/ 37440 w 43256"/>
              <a:gd name="connsiteY11" fmla="*/ 30063 h 46056"/>
              <a:gd name="connsiteX12" fmla="*/ 35431 w 43256"/>
              <a:gd name="connsiteY12" fmla="*/ 35960 h 46056"/>
              <a:gd name="connsiteX13" fmla="*/ 28591 w 43256"/>
              <a:gd name="connsiteY13" fmla="*/ 36674 h 46056"/>
              <a:gd name="connsiteX14" fmla="*/ 23703 w 43256"/>
              <a:gd name="connsiteY14" fmla="*/ 42965 h 46056"/>
              <a:gd name="connsiteX15" fmla="*/ 16516 w 43256"/>
              <a:gd name="connsiteY15" fmla="*/ 39125 h 46056"/>
              <a:gd name="connsiteX16" fmla="*/ 5840 w 43256"/>
              <a:gd name="connsiteY16" fmla="*/ 35331 h 46056"/>
              <a:gd name="connsiteX17" fmla="*/ 1146 w 43256"/>
              <a:gd name="connsiteY17" fmla="*/ 31109 h 46056"/>
              <a:gd name="connsiteX18" fmla="*/ 2149 w 43256"/>
              <a:gd name="connsiteY18" fmla="*/ 25410 h 46056"/>
              <a:gd name="connsiteX19" fmla="*/ 31 w 43256"/>
              <a:gd name="connsiteY19" fmla="*/ 19563 h 46056"/>
              <a:gd name="connsiteX20" fmla="*/ 3899 w 43256"/>
              <a:gd name="connsiteY20" fmla="*/ 14366 h 46056"/>
              <a:gd name="connsiteX21" fmla="*/ 3936 w 43256"/>
              <a:gd name="connsiteY21" fmla="*/ 14229 h 46056"/>
              <a:gd name="connsiteX0" fmla="*/ 2044439 w 6288869"/>
              <a:gd name="connsiteY0" fmla="*/ 1716673 h 1930054"/>
              <a:gd name="connsiteX1" fmla="*/ 1984916 w 6288869"/>
              <a:gd name="connsiteY1" fmla="*/ 1923978 h 1930054"/>
              <a:gd name="connsiteX2" fmla="*/ 1999283 w 6288869"/>
              <a:gd name="connsiteY2" fmla="*/ 1864454 h 1930054"/>
              <a:gd name="connsiteX3" fmla="*/ 1984916 w 6288869"/>
              <a:gd name="connsiteY3" fmla="*/ 1897294 h 1930054"/>
              <a:gd name="connsiteX4" fmla="*/ 2044439 w 6288869"/>
              <a:gd name="connsiteY4" fmla="*/ 1716673 h 1930054"/>
              <a:gd name="connsiteX0" fmla="*/ 2054431 w 6288869"/>
              <a:gd name="connsiteY0" fmla="*/ 1721578 h 1930054"/>
              <a:gd name="connsiteX1" fmla="*/ 2101639 w 6288869"/>
              <a:gd name="connsiteY1" fmla="*/ 1637425 h 1930054"/>
              <a:gd name="connsiteX2" fmla="*/ 2047245 w 6288869"/>
              <a:gd name="connsiteY2" fmla="*/ 1693870 h 1930054"/>
              <a:gd name="connsiteX3" fmla="*/ 2064693 w 6288869"/>
              <a:gd name="connsiteY3" fmla="*/ 1685659 h 1930054"/>
              <a:gd name="connsiteX4" fmla="*/ 2054431 w 6288869"/>
              <a:gd name="connsiteY4" fmla="*/ 1721578 h 1930054"/>
              <a:gd name="connsiteX0" fmla="*/ 2260570 w 6288869"/>
              <a:gd name="connsiteY0" fmla="*/ 1605281 h 1930054"/>
              <a:gd name="connsiteX1" fmla="*/ 2192837 w 6288869"/>
              <a:gd name="connsiteY1" fmla="*/ 1645306 h 1930054"/>
              <a:gd name="connsiteX2" fmla="*/ 1968084 w 6288869"/>
              <a:gd name="connsiteY2" fmla="*/ 1716117 h 1930054"/>
              <a:gd name="connsiteX3" fmla="*/ 2072764 w 6288869"/>
              <a:gd name="connsiteY3" fmla="*/ 1676093 h 1930054"/>
              <a:gd name="connsiteX4" fmla="*/ 2260570 w 6288869"/>
              <a:gd name="connsiteY4" fmla="*/ 1605281 h 1930054"/>
              <a:gd name="connsiteX0" fmla="*/ 4729 w 43256"/>
              <a:gd name="connsiteY0" fmla="*/ 26036 h 46056"/>
              <a:gd name="connsiteX1" fmla="*/ 2196 w 43256"/>
              <a:gd name="connsiteY1" fmla="*/ 25239 h 46056"/>
              <a:gd name="connsiteX2" fmla="*/ 6964 w 43256"/>
              <a:gd name="connsiteY2" fmla="*/ 34758 h 46056"/>
              <a:gd name="connsiteX3" fmla="*/ 5856 w 43256"/>
              <a:gd name="connsiteY3" fmla="*/ 35139 h 46056"/>
              <a:gd name="connsiteX4" fmla="*/ 16514 w 43256"/>
              <a:gd name="connsiteY4" fmla="*/ 38949 h 46056"/>
              <a:gd name="connsiteX5" fmla="*/ 15846 w 43256"/>
              <a:gd name="connsiteY5" fmla="*/ 37209 h 46056"/>
              <a:gd name="connsiteX6" fmla="*/ 28863 w 43256"/>
              <a:gd name="connsiteY6" fmla="*/ 34610 h 46056"/>
              <a:gd name="connsiteX7" fmla="*/ 28596 w 43256"/>
              <a:gd name="connsiteY7" fmla="*/ 36519 h 46056"/>
              <a:gd name="connsiteX8" fmla="*/ 34165 w 43256"/>
              <a:gd name="connsiteY8" fmla="*/ 22813 h 46056"/>
              <a:gd name="connsiteX9" fmla="*/ 37416 w 43256"/>
              <a:gd name="connsiteY9" fmla="*/ 29949 h 46056"/>
              <a:gd name="connsiteX10" fmla="*/ 41834 w 43256"/>
              <a:gd name="connsiteY10" fmla="*/ 15213 h 46056"/>
              <a:gd name="connsiteX11" fmla="*/ 40386 w 43256"/>
              <a:gd name="connsiteY11" fmla="*/ 17889 h 46056"/>
              <a:gd name="connsiteX12" fmla="*/ 38360 w 43256"/>
              <a:gd name="connsiteY12" fmla="*/ 5285 h 46056"/>
              <a:gd name="connsiteX13" fmla="*/ 38436 w 43256"/>
              <a:gd name="connsiteY13" fmla="*/ 6549 h 46056"/>
              <a:gd name="connsiteX14" fmla="*/ 29114 w 43256"/>
              <a:gd name="connsiteY14" fmla="*/ 3811 h 46056"/>
              <a:gd name="connsiteX15" fmla="*/ 29856 w 43256"/>
              <a:gd name="connsiteY15" fmla="*/ 2199 h 46056"/>
              <a:gd name="connsiteX16" fmla="*/ 22177 w 43256"/>
              <a:gd name="connsiteY16" fmla="*/ 4579 h 46056"/>
              <a:gd name="connsiteX17" fmla="*/ 22536 w 43256"/>
              <a:gd name="connsiteY17" fmla="*/ 3189 h 46056"/>
              <a:gd name="connsiteX18" fmla="*/ 14036 w 43256"/>
              <a:gd name="connsiteY18" fmla="*/ 5051 h 46056"/>
              <a:gd name="connsiteX19" fmla="*/ 15336 w 43256"/>
              <a:gd name="connsiteY19" fmla="*/ 6399 h 46056"/>
              <a:gd name="connsiteX20" fmla="*/ 4163 w 43256"/>
              <a:gd name="connsiteY20" fmla="*/ 15648 h 46056"/>
              <a:gd name="connsiteX21" fmla="*/ 3936 w 43256"/>
              <a:gd name="connsiteY21" fmla="*/ 14229 h 46056"/>
              <a:gd name="connsiteX0" fmla="*/ 3936 w 43256"/>
              <a:gd name="connsiteY0" fmla="*/ 14229 h 46056"/>
              <a:gd name="connsiteX1" fmla="*/ 5659 w 43256"/>
              <a:gd name="connsiteY1" fmla="*/ 6766 h 46056"/>
              <a:gd name="connsiteX2" fmla="*/ 14041 w 43256"/>
              <a:gd name="connsiteY2" fmla="*/ 5061 h 46056"/>
              <a:gd name="connsiteX3" fmla="*/ 22492 w 43256"/>
              <a:gd name="connsiteY3" fmla="*/ 3291 h 46056"/>
              <a:gd name="connsiteX4" fmla="*/ 25785 w 43256"/>
              <a:gd name="connsiteY4" fmla="*/ 59 h 46056"/>
              <a:gd name="connsiteX5" fmla="*/ 29869 w 43256"/>
              <a:gd name="connsiteY5" fmla="*/ 2340 h 46056"/>
              <a:gd name="connsiteX6" fmla="*/ 35499 w 43256"/>
              <a:gd name="connsiteY6" fmla="*/ 549 h 46056"/>
              <a:gd name="connsiteX7" fmla="*/ 38354 w 43256"/>
              <a:gd name="connsiteY7" fmla="*/ 5435 h 46056"/>
              <a:gd name="connsiteX8" fmla="*/ 42018 w 43256"/>
              <a:gd name="connsiteY8" fmla="*/ 10177 h 46056"/>
              <a:gd name="connsiteX9" fmla="*/ 41854 w 43256"/>
              <a:gd name="connsiteY9" fmla="*/ 15319 h 46056"/>
              <a:gd name="connsiteX10" fmla="*/ 43052 w 43256"/>
              <a:gd name="connsiteY10" fmla="*/ 23181 h 46056"/>
              <a:gd name="connsiteX11" fmla="*/ 37440 w 43256"/>
              <a:gd name="connsiteY11" fmla="*/ 30063 h 46056"/>
              <a:gd name="connsiteX12" fmla="*/ 35431 w 43256"/>
              <a:gd name="connsiteY12" fmla="*/ 35960 h 46056"/>
              <a:gd name="connsiteX13" fmla="*/ 28591 w 43256"/>
              <a:gd name="connsiteY13" fmla="*/ 36674 h 46056"/>
              <a:gd name="connsiteX14" fmla="*/ 23703 w 43256"/>
              <a:gd name="connsiteY14" fmla="*/ 42965 h 46056"/>
              <a:gd name="connsiteX15" fmla="*/ 16516 w 43256"/>
              <a:gd name="connsiteY15" fmla="*/ 39125 h 46056"/>
              <a:gd name="connsiteX16" fmla="*/ 5840 w 43256"/>
              <a:gd name="connsiteY16" fmla="*/ 35331 h 46056"/>
              <a:gd name="connsiteX17" fmla="*/ 1146 w 43256"/>
              <a:gd name="connsiteY17" fmla="*/ 31109 h 46056"/>
              <a:gd name="connsiteX18" fmla="*/ 2149 w 43256"/>
              <a:gd name="connsiteY18" fmla="*/ 25410 h 46056"/>
              <a:gd name="connsiteX19" fmla="*/ 31 w 43256"/>
              <a:gd name="connsiteY19" fmla="*/ 19563 h 46056"/>
              <a:gd name="connsiteX20" fmla="*/ 3899 w 43256"/>
              <a:gd name="connsiteY20" fmla="*/ 14366 h 46056"/>
              <a:gd name="connsiteX21" fmla="*/ 3936 w 43256"/>
              <a:gd name="connsiteY21" fmla="*/ 14229 h 46056"/>
              <a:gd name="connsiteX0" fmla="*/ 2044439 w 6288869"/>
              <a:gd name="connsiteY0" fmla="*/ 1716673 h 1930054"/>
              <a:gd name="connsiteX1" fmla="*/ 1984916 w 6288869"/>
              <a:gd name="connsiteY1" fmla="*/ 1923978 h 1930054"/>
              <a:gd name="connsiteX2" fmla="*/ 1999283 w 6288869"/>
              <a:gd name="connsiteY2" fmla="*/ 1864454 h 1930054"/>
              <a:gd name="connsiteX3" fmla="*/ 2104989 w 6288869"/>
              <a:gd name="connsiteY3" fmla="*/ 1629440 h 1930054"/>
              <a:gd name="connsiteX4" fmla="*/ 2044439 w 6288869"/>
              <a:gd name="connsiteY4" fmla="*/ 1716673 h 1930054"/>
              <a:gd name="connsiteX0" fmla="*/ 2054431 w 6288869"/>
              <a:gd name="connsiteY0" fmla="*/ 1721578 h 1930054"/>
              <a:gd name="connsiteX1" fmla="*/ 2101639 w 6288869"/>
              <a:gd name="connsiteY1" fmla="*/ 1637425 h 1930054"/>
              <a:gd name="connsiteX2" fmla="*/ 2047245 w 6288869"/>
              <a:gd name="connsiteY2" fmla="*/ 1693870 h 1930054"/>
              <a:gd name="connsiteX3" fmla="*/ 2064693 w 6288869"/>
              <a:gd name="connsiteY3" fmla="*/ 1685659 h 1930054"/>
              <a:gd name="connsiteX4" fmla="*/ 2054431 w 6288869"/>
              <a:gd name="connsiteY4" fmla="*/ 1721578 h 1930054"/>
              <a:gd name="connsiteX0" fmla="*/ 2260570 w 6288869"/>
              <a:gd name="connsiteY0" fmla="*/ 1605281 h 1930054"/>
              <a:gd name="connsiteX1" fmla="*/ 2192837 w 6288869"/>
              <a:gd name="connsiteY1" fmla="*/ 1645306 h 1930054"/>
              <a:gd name="connsiteX2" fmla="*/ 1968084 w 6288869"/>
              <a:gd name="connsiteY2" fmla="*/ 1716117 h 1930054"/>
              <a:gd name="connsiteX3" fmla="*/ 2072764 w 6288869"/>
              <a:gd name="connsiteY3" fmla="*/ 1676093 h 1930054"/>
              <a:gd name="connsiteX4" fmla="*/ 2260570 w 6288869"/>
              <a:gd name="connsiteY4" fmla="*/ 1605281 h 1930054"/>
              <a:gd name="connsiteX0" fmla="*/ 4729 w 43256"/>
              <a:gd name="connsiteY0" fmla="*/ 26036 h 46056"/>
              <a:gd name="connsiteX1" fmla="*/ 2196 w 43256"/>
              <a:gd name="connsiteY1" fmla="*/ 25239 h 46056"/>
              <a:gd name="connsiteX2" fmla="*/ 6964 w 43256"/>
              <a:gd name="connsiteY2" fmla="*/ 34758 h 46056"/>
              <a:gd name="connsiteX3" fmla="*/ 5856 w 43256"/>
              <a:gd name="connsiteY3" fmla="*/ 35139 h 46056"/>
              <a:gd name="connsiteX4" fmla="*/ 16514 w 43256"/>
              <a:gd name="connsiteY4" fmla="*/ 38949 h 46056"/>
              <a:gd name="connsiteX5" fmla="*/ 15846 w 43256"/>
              <a:gd name="connsiteY5" fmla="*/ 37209 h 46056"/>
              <a:gd name="connsiteX6" fmla="*/ 28863 w 43256"/>
              <a:gd name="connsiteY6" fmla="*/ 34610 h 46056"/>
              <a:gd name="connsiteX7" fmla="*/ 28596 w 43256"/>
              <a:gd name="connsiteY7" fmla="*/ 36519 h 46056"/>
              <a:gd name="connsiteX8" fmla="*/ 34165 w 43256"/>
              <a:gd name="connsiteY8" fmla="*/ 22813 h 46056"/>
              <a:gd name="connsiteX9" fmla="*/ 37416 w 43256"/>
              <a:gd name="connsiteY9" fmla="*/ 29949 h 46056"/>
              <a:gd name="connsiteX10" fmla="*/ 41834 w 43256"/>
              <a:gd name="connsiteY10" fmla="*/ 15213 h 46056"/>
              <a:gd name="connsiteX11" fmla="*/ 40386 w 43256"/>
              <a:gd name="connsiteY11" fmla="*/ 17889 h 46056"/>
              <a:gd name="connsiteX12" fmla="*/ 38360 w 43256"/>
              <a:gd name="connsiteY12" fmla="*/ 5285 h 46056"/>
              <a:gd name="connsiteX13" fmla="*/ 38436 w 43256"/>
              <a:gd name="connsiteY13" fmla="*/ 6549 h 46056"/>
              <a:gd name="connsiteX14" fmla="*/ 29114 w 43256"/>
              <a:gd name="connsiteY14" fmla="*/ 3811 h 46056"/>
              <a:gd name="connsiteX15" fmla="*/ 29856 w 43256"/>
              <a:gd name="connsiteY15" fmla="*/ 2199 h 46056"/>
              <a:gd name="connsiteX16" fmla="*/ 22177 w 43256"/>
              <a:gd name="connsiteY16" fmla="*/ 4579 h 46056"/>
              <a:gd name="connsiteX17" fmla="*/ 22536 w 43256"/>
              <a:gd name="connsiteY17" fmla="*/ 3189 h 46056"/>
              <a:gd name="connsiteX18" fmla="*/ 14036 w 43256"/>
              <a:gd name="connsiteY18" fmla="*/ 5051 h 46056"/>
              <a:gd name="connsiteX19" fmla="*/ 15336 w 43256"/>
              <a:gd name="connsiteY19" fmla="*/ 6399 h 46056"/>
              <a:gd name="connsiteX20" fmla="*/ 4163 w 43256"/>
              <a:gd name="connsiteY20" fmla="*/ 15648 h 46056"/>
              <a:gd name="connsiteX21" fmla="*/ 3936 w 43256"/>
              <a:gd name="connsiteY21" fmla="*/ 14229 h 46056"/>
              <a:gd name="connsiteX0" fmla="*/ 3936 w 43256"/>
              <a:gd name="connsiteY0" fmla="*/ 14229 h 45934"/>
              <a:gd name="connsiteX1" fmla="*/ 5659 w 43256"/>
              <a:gd name="connsiteY1" fmla="*/ 6766 h 45934"/>
              <a:gd name="connsiteX2" fmla="*/ 14041 w 43256"/>
              <a:gd name="connsiteY2" fmla="*/ 5061 h 45934"/>
              <a:gd name="connsiteX3" fmla="*/ 22492 w 43256"/>
              <a:gd name="connsiteY3" fmla="*/ 3291 h 45934"/>
              <a:gd name="connsiteX4" fmla="*/ 25785 w 43256"/>
              <a:gd name="connsiteY4" fmla="*/ 59 h 45934"/>
              <a:gd name="connsiteX5" fmla="*/ 29869 w 43256"/>
              <a:gd name="connsiteY5" fmla="*/ 2340 h 45934"/>
              <a:gd name="connsiteX6" fmla="*/ 35499 w 43256"/>
              <a:gd name="connsiteY6" fmla="*/ 549 h 45934"/>
              <a:gd name="connsiteX7" fmla="*/ 38354 w 43256"/>
              <a:gd name="connsiteY7" fmla="*/ 5435 h 45934"/>
              <a:gd name="connsiteX8" fmla="*/ 42018 w 43256"/>
              <a:gd name="connsiteY8" fmla="*/ 10177 h 45934"/>
              <a:gd name="connsiteX9" fmla="*/ 41854 w 43256"/>
              <a:gd name="connsiteY9" fmla="*/ 15319 h 45934"/>
              <a:gd name="connsiteX10" fmla="*/ 43052 w 43256"/>
              <a:gd name="connsiteY10" fmla="*/ 23181 h 45934"/>
              <a:gd name="connsiteX11" fmla="*/ 37440 w 43256"/>
              <a:gd name="connsiteY11" fmla="*/ 30063 h 45934"/>
              <a:gd name="connsiteX12" fmla="*/ 35431 w 43256"/>
              <a:gd name="connsiteY12" fmla="*/ 35960 h 45934"/>
              <a:gd name="connsiteX13" fmla="*/ 28591 w 43256"/>
              <a:gd name="connsiteY13" fmla="*/ 36674 h 45934"/>
              <a:gd name="connsiteX14" fmla="*/ 23703 w 43256"/>
              <a:gd name="connsiteY14" fmla="*/ 42965 h 45934"/>
              <a:gd name="connsiteX15" fmla="*/ 16516 w 43256"/>
              <a:gd name="connsiteY15" fmla="*/ 39125 h 45934"/>
              <a:gd name="connsiteX16" fmla="*/ 5840 w 43256"/>
              <a:gd name="connsiteY16" fmla="*/ 35331 h 45934"/>
              <a:gd name="connsiteX17" fmla="*/ 1146 w 43256"/>
              <a:gd name="connsiteY17" fmla="*/ 31109 h 45934"/>
              <a:gd name="connsiteX18" fmla="*/ 2149 w 43256"/>
              <a:gd name="connsiteY18" fmla="*/ 25410 h 45934"/>
              <a:gd name="connsiteX19" fmla="*/ 31 w 43256"/>
              <a:gd name="connsiteY19" fmla="*/ 19563 h 45934"/>
              <a:gd name="connsiteX20" fmla="*/ 3899 w 43256"/>
              <a:gd name="connsiteY20" fmla="*/ 14366 h 45934"/>
              <a:gd name="connsiteX21" fmla="*/ 3936 w 43256"/>
              <a:gd name="connsiteY21" fmla="*/ 14229 h 45934"/>
              <a:gd name="connsiteX0" fmla="*/ 2044439 w 6288869"/>
              <a:gd name="connsiteY0" fmla="*/ 1716673 h 1924940"/>
              <a:gd name="connsiteX1" fmla="*/ 1984916 w 6288869"/>
              <a:gd name="connsiteY1" fmla="*/ 1923978 h 1924940"/>
              <a:gd name="connsiteX2" fmla="*/ 2054701 w 6288869"/>
              <a:gd name="connsiteY2" fmla="*/ 1624308 h 1924940"/>
              <a:gd name="connsiteX3" fmla="*/ 2104989 w 6288869"/>
              <a:gd name="connsiteY3" fmla="*/ 1629440 h 1924940"/>
              <a:gd name="connsiteX4" fmla="*/ 2044439 w 6288869"/>
              <a:gd name="connsiteY4" fmla="*/ 1716673 h 1924940"/>
              <a:gd name="connsiteX0" fmla="*/ 2054431 w 6288869"/>
              <a:gd name="connsiteY0" fmla="*/ 1721578 h 1924940"/>
              <a:gd name="connsiteX1" fmla="*/ 2101639 w 6288869"/>
              <a:gd name="connsiteY1" fmla="*/ 1637425 h 1924940"/>
              <a:gd name="connsiteX2" fmla="*/ 2047245 w 6288869"/>
              <a:gd name="connsiteY2" fmla="*/ 1693870 h 1924940"/>
              <a:gd name="connsiteX3" fmla="*/ 2064693 w 6288869"/>
              <a:gd name="connsiteY3" fmla="*/ 1685659 h 1924940"/>
              <a:gd name="connsiteX4" fmla="*/ 2054431 w 6288869"/>
              <a:gd name="connsiteY4" fmla="*/ 1721578 h 1924940"/>
              <a:gd name="connsiteX0" fmla="*/ 2260570 w 6288869"/>
              <a:gd name="connsiteY0" fmla="*/ 1605281 h 1924940"/>
              <a:gd name="connsiteX1" fmla="*/ 2192837 w 6288869"/>
              <a:gd name="connsiteY1" fmla="*/ 1645306 h 1924940"/>
              <a:gd name="connsiteX2" fmla="*/ 1968084 w 6288869"/>
              <a:gd name="connsiteY2" fmla="*/ 1716117 h 1924940"/>
              <a:gd name="connsiteX3" fmla="*/ 2072764 w 6288869"/>
              <a:gd name="connsiteY3" fmla="*/ 1676093 h 1924940"/>
              <a:gd name="connsiteX4" fmla="*/ 2260570 w 6288869"/>
              <a:gd name="connsiteY4" fmla="*/ 1605281 h 1924940"/>
              <a:gd name="connsiteX0" fmla="*/ 4729 w 43256"/>
              <a:gd name="connsiteY0" fmla="*/ 26036 h 45934"/>
              <a:gd name="connsiteX1" fmla="*/ 2196 w 43256"/>
              <a:gd name="connsiteY1" fmla="*/ 25239 h 45934"/>
              <a:gd name="connsiteX2" fmla="*/ 6964 w 43256"/>
              <a:gd name="connsiteY2" fmla="*/ 34758 h 45934"/>
              <a:gd name="connsiteX3" fmla="*/ 5856 w 43256"/>
              <a:gd name="connsiteY3" fmla="*/ 35139 h 45934"/>
              <a:gd name="connsiteX4" fmla="*/ 16514 w 43256"/>
              <a:gd name="connsiteY4" fmla="*/ 38949 h 45934"/>
              <a:gd name="connsiteX5" fmla="*/ 15846 w 43256"/>
              <a:gd name="connsiteY5" fmla="*/ 37209 h 45934"/>
              <a:gd name="connsiteX6" fmla="*/ 28863 w 43256"/>
              <a:gd name="connsiteY6" fmla="*/ 34610 h 45934"/>
              <a:gd name="connsiteX7" fmla="*/ 28596 w 43256"/>
              <a:gd name="connsiteY7" fmla="*/ 36519 h 45934"/>
              <a:gd name="connsiteX8" fmla="*/ 34165 w 43256"/>
              <a:gd name="connsiteY8" fmla="*/ 22813 h 45934"/>
              <a:gd name="connsiteX9" fmla="*/ 37416 w 43256"/>
              <a:gd name="connsiteY9" fmla="*/ 29949 h 45934"/>
              <a:gd name="connsiteX10" fmla="*/ 41834 w 43256"/>
              <a:gd name="connsiteY10" fmla="*/ 15213 h 45934"/>
              <a:gd name="connsiteX11" fmla="*/ 40386 w 43256"/>
              <a:gd name="connsiteY11" fmla="*/ 17889 h 45934"/>
              <a:gd name="connsiteX12" fmla="*/ 38360 w 43256"/>
              <a:gd name="connsiteY12" fmla="*/ 5285 h 45934"/>
              <a:gd name="connsiteX13" fmla="*/ 38436 w 43256"/>
              <a:gd name="connsiteY13" fmla="*/ 6549 h 45934"/>
              <a:gd name="connsiteX14" fmla="*/ 29114 w 43256"/>
              <a:gd name="connsiteY14" fmla="*/ 3811 h 45934"/>
              <a:gd name="connsiteX15" fmla="*/ 29856 w 43256"/>
              <a:gd name="connsiteY15" fmla="*/ 2199 h 45934"/>
              <a:gd name="connsiteX16" fmla="*/ 22177 w 43256"/>
              <a:gd name="connsiteY16" fmla="*/ 4579 h 45934"/>
              <a:gd name="connsiteX17" fmla="*/ 22536 w 43256"/>
              <a:gd name="connsiteY17" fmla="*/ 3189 h 45934"/>
              <a:gd name="connsiteX18" fmla="*/ 14036 w 43256"/>
              <a:gd name="connsiteY18" fmla="*/ 5051 h 45934"/>
              <a:gd name="connsiteX19" fmla="*/ 15336 w 43256"/>
              <a:gd name="connsiteY19" fmla="*/ 6399 h 45934"/>
              <a:gd name="connsiteX20" fmla="*/ 4163 w 43256"/>
              <a:gd name="connsiteY20" fmla="*/ 15648 h 45934"/>
              <a:gd name="connsiteX21" fmla="*/ 3936 w 43256"/>
              <a:gd name="connsiteY21" fmla="*/ 14229 h 45934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2044439 w 6288869"/>
              <a:gd name="connsiteY0" fmla="*/ 1716673 h 1811163"/>
              <a:gd name="connsiteX1" fmla="*/ 2077280 w 6288869"/>
              <a:gd name="connsiteY1" fmla="*/ 1683833 h 1811163"/>
              <a:gd name="connsiteX2" fmla="*/ 2054701 w 6288869"/>
              <a:gd name="connsiteY2" fmla="*/ 1624308 h 1811163"/>
              <a:gd name="connsiteX3" fmla="*/ 2104989 w 6288869"/>
              <a:gd name="connsiteY3" fmla="*/ 1629440 h 1811163"/>
              <a:gd name="connsiteX4" fmla="*/ 2044439 w 6288869"/>
              <a:gd name="connsiteY4" fmla="*/ 1716673 h 1811163"/>
              <a:gd name="connsiteX0" fmla="*/ 2054431 w 6288869"/>
              <a:gd name="connsiteY0" fmla="*/ 1721578 h 1811163"/>
              <a:gd name="connsiteX1" fmla="*/ 2101639 w 6288869"/>
              <a:gd name="connsiteY1" fmla="*/ 1637425 h 1811163"/>
              <a:gd name="connsiteX2" fmla="*/ 2047245 w 6288869"/>
              <a:gd name="connsiteY2" fmla="*/ 1693870 h 1811163"/>
              <a:gd name="connsiteX3" fmla="*/ 2064693 w 6288869"/>
              <a:gd name="connsiteY3" fmla="*/ 1685659 h 1811163"/>
              <a:gd name="connsiteX4" fmla="*/ 2054431 w 6288869"/>
              <a:gd name="connsiteY4" fmla="*/ 1721578 h 1811163"/>
              <a:gd name="connsiteX0" fmla="*/ 2260570 w 6288869"/>
              <a:gd name="connsiteY0" fmla="*/ 1605281 h 1811163"/>
              <a:gd name="connsiteX1" fmla="*/ 2192837 w 6288869"/>
              <a:gd name="connsiteY1" fmla="*/ 1645306 h 1811163"/>
              <a:gd name="connsiteX2" fmla="*/ 1968084 w 6288869"/>
              <a:gd name="connsiteY2" fmla="*/ 1716117 h 1811163"/>
              <a:gd name="connsiteX3" fmla="*/ 2072764 w 6288869"/>
              <a:gd name="connsiteY3" fmla="*/ 1676093 h 1811163"/>
              <a:gd name="connsiteX4" fmla="*/ 2260570 w 6288869"/>
              <a:gd name="connsiteY4" fmla="*/ 1605281 h 1811163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38360 w 43256"/>
              <a:gd name="connsiteY12" fmla="*/ 5285 h 43219"/>
              <a:gd name="connsiteX13" fmla="*/ 38436 w 43256"/>
              <a:gd name="connsiteY13" fmla="*/ 6549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56" h="43219">
                <a:moveTo>
                  <a:pt x="3936" y="14229"/>
                </a:moveTo>
                <a:cubicBezTo>
                  <a:pt x="3665" y="11516"/>
                  <a:pt x="4297" y="8780"/>
                  <a:pt x="5659" y="6766"/>
                </a:cubicBezTo>
                <a:cubicBezTo>
                  <a:pt x="7811" y="3585"/>
                  <a:pt x="11300" y="2876"/>
                  <a:pt x="14041" y="5061"/>
                </a:cubicBezTo>
                <a:cubicBezTo>
                  <a:pt x="15714" y="768"/>
                  <a:pt x="19950" y="-119"/>
                  <a:pt x="22492" y="3291"/>
                </a:cubicBezTo>
                <a:cubicBezTo>
                  <a:pt x="23133" y="1542"/>
                  <a:pt x="24364" y="333"/>
                  <a:pt x="25785" y="59"/>
                </a:cubicBezTo>
                <a:cubicBezTo>
                  <a:pt x="27349" y="-243"/>
                  <a:pt x="28911" y="629"/>
                  <a:pt x="29869" y="2340"/>
                </a:cubicBezTo>
                <a:cubicBezTo>
                  <a:pt x="31251" y="126"/>
                  <a:pt x="33537" y="-601"/>
                  <a:pt x="35499" y="549"/>
                </a:cubicBezTo>
                <a:cubicBezTo>
                  <a:pt x="36994" y="1425"/>
                  <a:pt x="38066" y="3259"/>
                  <a:pt x="38354" y="5435"/>
                </a:cubicBezTo>
                <a:cubicBezTo>
                  <a:pt x="40082" y="6077"/>
                  <a:pt x="41458" y="7857"/>
                  <a:pt x="42018" y="10177"/>
                </a:cubicBezTo>
                <a:cubicBezTo>
                  <a:pt x="42425" y="11861"/>
                  <a:pt x="42367" y="13690"/>
                  <a:pt x="41854" y="15319"/>
                </a:cubicBezTo>
                <a:cubicBezTo>
                  <a:pt x="43115" y="17553"/>
                  <a:pt x="43556" y="20449"/>
                  <a:pt x="43052" y="23181"/>
                </a:cubicBezTo>
                <a:cubicBezTo>
                  <a:pt x="42382" y="26813"/>
                  <a:pt x="40164" y="29533"/>
                  <a:pt x="37440" y="30063"/>
                </a:cubicBezTo>
                <a:cubicBezTo>
                  <a:pt x="37427" y="32330"/>
                  <a:pt x="36694" y="34480"/>
                  <a:pt x="35431" y="35960"/>
                </a:cubicBezTo>
                <a:cubicBezTo>
                  <a:pt x="33512" y="38209"/>
                  <a:pt x="30740" y="38498"/>
                  <a:pt x="28591" y="36674"/>
                </a:cubicBezTo>
                <a:cubicBezTo>
                  <a:pt x="27896" y="39807"/>
                  <a:pt x="26035" y="42202"/>
                  <a:pt x="23703" y="42965"/>
                </a:cubicBezTo>
                <a:cubicBezTo>
                  <a:pt x="20955" y="43864"/>
                  <a:pt x="18087" y="42332"/>
                  <a:pt x="16516" y="39125"/>
                </a:cubicBezTo>
                <a:cubicBezTo>
                  <a:pt x="12808" y="42169"/>
                  <a:pt x="7992" y="40458"/>
                  <a:pt x="5840" y="35331"/>
                </a:cubicBezTo>
                <a:cubicBezTo>
                  <a:pt x="3726" y="35668"/>
                  <a:pt x="1741" y="33883"/>
                  <a:pt x="1146" y="31109"/>
                </a:cubicBezTo>
                <a:cubicBezTo>
                  <a:pt x="715" y="29102"/>
                  <a:pt x="1096" y="26936"/>
                  <a:pt x="2149" y="25410"/>
                </a:cubicBezTo>
                <a:cubicBezTo>
                  <a:pt x="655" y="24213"/>
                  <a:pt x="-177" y="21916"/>
                  <a:pt x="31" y="19563"/>
                </a:cubicBezTo>
                <a:cubicBezTo>
                  <a:pt x="275" y="16808"/>
                  <a:pt x="1881" y="14650"/>
                  <a:pt x="3899" y="14366"/>
                </a:cubicBezTo>
                <a:cubicBezTo>
                  <a:pt x="3911" y="14320"/>
                  <a:pt x="3924" y="14275"/>
                  <a:pt x="3936" y="14229"/>
                </a:cubicBezTo>
                <a:close/>
              </a:path>
              <a:path w="6288869" h="1811163">
                <a:moveTo>
                  <a:pt x="2044439" y="1716673"/>
                </a:moveTo>
                <a:cubicBezTo>
                  <a:pt x="2039821" y="1725739"/>
                  <a:pt x="2075570" y="1699227"/>
                  <a:pt x="2077280" y="1683833"/>
                </a:cubicBezTo>
                <a:cubicBezTo>
                  <a:pt x="2078990" y="1668439"/>
                  <a:pt x="2054701" y="1652081"/>
                  <a:pt x="2054701" y="1624308"/>
                </a:cubicBezTo>
                <a:cubicBezTo>
                  <a:pt x="2054701" y="1596535"/>
                  <a:pt x="2106699" y="1614046"/>
                  <a:pt x="2104989" y="1629440"/>
                </a:cubicBezTo>
                <a:cubicBezTo>
                  <a:pt x="2103279" y="1644834"/>
                  <a:pt x="2049057" y="1707608"/>
                  <a:pt x="2044439" y="1716673"/>
                </a:cubicBezTo>
                <a:close/>
              </a:path>
              <a:path w="6288869" h="1811163">
                <a:moveTo>
                  <a:pt x="2054431" y="1721578"/>
                </a:moveTo>
                <a:cubicBezTo>
                  <a:pt x="2060589" y="1713539"/>
                  <a:pt x="2102837" y="1642043"/>
                  <a:pt x="2101639" y="1637425"/>
                </a:cubicBezTo>
                <a:cubicBezTo>
                  <a:pt x="2100441" y="1632807"/>
                  <a:pt x="2047245" y="1749415"/>
                  <a:pt x="2047245" y="1693870"/>
                </a:cubicBezTo>
                <a:cubicBezTo>
                  <a:pt x="2047245" y="1638325"/>
                  <a:pt x="2063495" y="1681041"/>
                  <a:pt x="2064693" y="1685659"/>
                </a:cubicBezTo>
                <a:cubicBezTo>
                  <a:pt x="2065891" y="1690277"/>
                  <a:pt x="2048273" y="1729617"/>
                  <a:pt x="2054431" y="1721578"/>
                </a:cubicBezTo>
                <a:close/>
              </a:path>
              <a:path w="6288869" h="1811163">
                <a:moveTo>
                  <a:pt x="2260570" y="1605281"/>
                </a:moveTo>
                <a:cubicBezTo>
                  <a:pt x="2280582" y="1600150"/>
                  <a:pt x="2241585" y="1626833"/>
                  <a:pt x="2192837" y="1645306"/>
                </a:cubicBezTo>
                <a:cubicBezTo>
                  <a:pt x="2144089" y="1663779"/>
                  <a:pt x="1968084" y="1799435"/>
                  <a:pt x="1968084" y="1716117"/>
                </a:cubicBezTo>
                <a:cubicBezTo>
                  <a:pt x="1968084" y="1632799"/>
                  <a:pt x="2024016" y="1694566"/>
                  <a:pt x="2072764" y="1676093"/>
                </a:cubicBezTo>
                <a:cubicBezTo>
                  <a:pt x="2121512" y="1657620"/>
                  <a:pt x="2240558" y="1610412"/>
                  <a:pt x="2260570" y="1605281"/>
                </a:cubicBezTo>
                <a:close/>
              </a:path>
              <a:path w="43256" h="43219" fill="none" extrusionOk="0">
                <a:moveTo>
                  <a:pt x="4729" y="26036"/>
                </a:moveTo>
                <a:cubicBezTo>
                  <a:pt x="3845" y="26130"/>
                  <a:pt x="2961" y="25852"/>
                  <a:pt x="2196" y="25239"/>
                </a:cubicBezTo>
                <a:moveTo>
                  <a:pt x="6964" y="34758"/>
                </a:moveTo>
                <a:cubicBezTo>
                  <a:pt x="6609" y="34951"/>
                  <a:pt x="6236" y="35079"/>
                  <a:pt x="5856" y="35139"/>
                </a:cubicBezTo>
                <a:moveTo>
                  <a:pt x="16514" y="38949"/>
                </a:moveTo>
                <a:cubicBezTo>
                  <a:pt x="16247" y="38403"/>
                  <a:pt x="16023" y="37820"/>
                  <a:pt x="15846" y="37209"/>
                </a:cubicBezTo>
                <a:moveTo>
                  <a:pt x="28863" y="34610"/>
                </a:moveTo>
                <a:cubicBezTo>
                  <a:pt x="28824" y="35257"/>
                  <a:pt x="28734" y="35897"/>
                  <a:pt x="28596" y="36519"/>
                </a:cubicBezTo>
                <a:moveTo>
                  <a:pt x="34165" y="22813"/>
                </a:moveTo>
                <a:cubicBezTo>
                  <a:pt x="36169" y="24141"/>
                  <a:pt x="37434" y="26917"/>
                  <a:pt x="37416" y="29949"/>
                </a:cubicBezTo>
                <a:moveTo>
                  <a:pt x="41834" y="15213"/>
                </a:moveTo>
                <a:cubicBezTo>
                  <a:pt x="41509" y="16245"/>
                  <a:pt x="41014" y="17161"/>
                  <a:pt x="40386" y="17889"/>
                </a:cubicBezTo>
                <a:moveTo>
                  <a:pt x="38360" y="5285"/>
                </a:moveTo>
                <a:cubicBezTo>
                  <a:pt x="38415" y="5702"/>
                  <a:pt x="38441" y="6125"/>
                  <a:pt x="38436" y="6549"/>
                </a:cubicBezTo>
                <a:moveTo>
                  <a:pt x="29114" y="3811"/>
                </a:moveTo>
                <a:cubicBezTo>
                  <a:pt x="29303" y="3228"/>
                  <a:pt x="29552" y="2685"/>
                  <a:pt x="29856" y="2199"/>
                </a:cubicBezTo>
                <a:moveTo>
                  <a:pt x="22177" y="4579"/>
                </a:moveTo>
                <a:cubicBezTo>
                  <a:pt x="22254" y="4097"/>
                  <a:pt x="22375" y="3630"/>
                  <a:pt x="22536" y="3189"/>
                </a:cubicBezTo>
                <a:moveTo>
                  <a:pt x="14036" y="5051"/>
                </a:moveTo>
                <a:cubicBezTo>
                  <a:pt x="14508" y="5427"/>
                  <a:pt x="14944" y="5880"/>
                  <a:pt x="15336" y="6399"/>
                </a:cubicBezTo>
                <a:moveTo>
                  <a:pt x="4163" y="15648"/>
                </a:moveTo>
                <a:cubicBezTo>
                  <a:pt x="4060" y="15184"/>
                  <a:pt x="3984" y="14710"/>
                  <a:pt x="3936" y="14229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latin typeface="Agilia" panose="02000600000000000000" pitchFamily="50" charset="0"/>
              </a:rPr>
              <a:t>		     Population</a:t>
            </a:r>
            <a:endParaRPr lang="en-IN" sz="1800" b="1" dirty="0">
              <a:latin typeface="Agilia" panose="02000600000000000000" pitchFamily="50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80A95E-1D47-4DB6-857D-82BA54D82CDD}"/>
              </a:ext>
            </a:extLst>
          </p:cNvPr>
          <p:cNvSpPr/>
          <p:nvPr/>
        </p:nvSpPr>
        <p:spPr>
          <a:xfrm>
            <a:off x="1727104" y="2638482"/>
            <a:ext cx="387928" cy="203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DCAC91-8559-43B0-A197-3B7C1EB0D448}"/>
              </a:ext>
            </a:extLst>
          </p:cNvPr>
          <p:cNvSpPr/>
          <p:nvPr/>
        </p:nvSpPr>
        <p:spPr>
          <a:xfrm>
            <a:off x="2438305" y="2162809"/>
            <a:ext cx="387928" cy="203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4E7DE9-B9BD-4224-A4C3-DF86DDF36A2A}"/>
              </a:ext>
            </a:extLst>
          </p:cNvPr>
          <p:cNvSpPr/>
          <p:nvPr/>
        </p:nvSpPr>
        <p:spPr>
          <a:xfrm>
            <a:off x="2987868" y="2924809"/>
            <a:ext cx="387928" cy="203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9C9DD3-3CB8-42DF-92EB-29E1AF0E54F3}"/>
              </a:ext>
            </a:extLst>
          </p:cNvPr>
          <p:cNvSpPr/>
          <p:nvPr/>
        </p:nvSpPr>
        <p:spPr>
          <a:xfrm>
            <a:off x="4664268" y="2823209"/>
            <a:ext cx="387928" cy="203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5A78-4F87-48AC-85F6-5E3FDF3758CF}"/>
              </a:ext>
            </a:extLst>
          </p:cNvPr>
          <p:cNvSpPr/>
          <p:nvPr/>
        </p:nvSpPr>
        <p:spPr>
          <a:xfrm>
            <a:off x="4461068" y="2107391"/>
            <a:ext cx="387928" cy="203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1B57F5-8119-4303-B2C0-AF8D62840ED0}"/>
              </a:ext>
            </a:extLst>
          </p:cNvPr>
          <p:cNvSpPr/>
          <p:nvPr/>
        </p:nvSpPr>
        <p:spPr>
          <a:xfrm>
            <a:off x="5717214" y="2264409"/>
            <a:ext cx="387928" cy="203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588A6B-DA96-40F7-949E-8AE10F081002}"/>
              </a:ext>
            </a:extLst>
          </p:cNvPr>
          <p:cNvCxnSpPr/>
          <p:nvPr/>
        </p:nvCxnSpPr>
        <p:spPr>
          <a:xfrm>
            <a:off x="1939541" y="2823209"/>
            <a:ext cx="558800" cy="191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18DDBA-CE7A-47E6-B4DD-5BE71AE208CF}"/>
              </a:ext>
            </a:extLst>
          </p:cNvPr>
          <p:cNvCxnSpPr>
            <a:cxnSpLocks/>
          </p:cNvCxnSpPr>
          <p:nvPr/>
        </p:nvCxnSpPr>
        <p:spPr>
          <a:xfrm flipH="1">
            <a:off x="2551450" y="2366009"/>
            <a:ext cx="80819" cy="237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5D31B0-1CD1-4060-8851-F598BC10C52C}"/>
              </a:ext>
            </a:extLst>
          </p:cNvPr>
          <p:cNvCxnSpPr>
            <a:cxnSpLocks/>
          </p:cNvCxnSpPr>
          <p:nvPr/>
        </p:nvCxnSpPr>
        <p:spPr>
          <a:xfrm flipH="1">
            <a:off x="2710778" y="3128009"/>
            <a:ext cx="471055" cy="161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492366-99E1-464E-92CF-565F39B92678}"/>
              </a:ext>
            </a:extLst>
          </p:cNvPr>
          <p:cNvCxnSpPr>
            <a:cxnSpLocks/>
          </p:cNvCxnSpPr>
          <p:nvPr/>
        </p:nvCxnSpPr>
        <p:spPr>
          <a:xfrm flipH="1">
            <a:off x="2763887" y="2310591"/>
            <a:ext cx="2013527" cy="2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0F07FA-B25D-44E3-B633-9E9D7513138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2934759" y="2996651"/>
            <a:ext cx="1786320" cy="185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A4B2F3-4A09-4E0F-A859-08FE0F619BC8}"/>
              </a:ext>
            </a:extLst>
          </p:cNvPr>
          <p:cNvCxnSpPr>
            <a:cxnSpLocks/>
          </p:cNvCxnSpPr>
          <p:nvPr/>
        </p:nvCxnSpPr>
        <p:spPr>
          <a:xfrm flipH="1">
            <a:off x="3068687" y="2513791"/>
            <a:ext cx="2842492" cy="233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DAC488F-40BA-4184-9ED2-EBFB645AC781}"/>
              </a:ext>
            </a:extLst>
          </p:cNvPr>
          <p:cNvSpPr txBox="1"/>
          <p:nvPr/>
        </p:nvSpPr>
        <p:spPr>
          <a:xfrm>
            <a:off x="963755" y="3745557"/>
            <a:ext cx="1151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Sampling</a:t>
            </a:r>
          </a:p>
          <a:p>
            <a:pPr algn="ctr"/>
            <a:r>
              <a:rPr lang="en-US" sz="1600" dirty="0"/>
              <a:t>of</a:t>
            </a:r>
          </a:p>
          <a:p>
            <a:pPr algn="ctr"/>
            <a:r>
              <a:rPr lang="en-US" sz="1600" dirty="0"/>
              <a:t>Population</a:t>
            </a:r>
            <a:endParaRPr lang="en-IN" sz="1600" dirty="0"/>
          </a:p>
        </p:txBody>
      </p:sp>
      <p:sp>
        <p:nvSpPr>
          <p:cNvPr id="32" name="Speech Bubble: Oval 31">
            <a:extLst>
              <a:ext uri="{FF2B5EF4-FFF2-40B4-BE49-F238E27FC236}">
                <a16:creationId xmlns:a16="http://schemas.microsoft.com/office/drawing/2014/main" id="{75E39FCD-7A84-4785-958E-DB7B27495E21}"/>
              </a:ext>
            </a:extLst>
          </p:cNvPr>
          <p:cNvSpPr/>
          <p:nvPr/>
        </p:nvSpPr>
        <p:spPr>
          <a:xfrm>
            <a:off x="1277914" y="4850591"/>
            <a:ext cx="2397419" cy="980208"/>
          </a:xfrm>
          <a:custGeom>
            <a:avLst/>
            <a:gdLst>
              <a:gd name="connsiteX0" fmla="*/ 699085 w 2396837"/>
              <a:gd name="connsiteY0" fmla="*/ 1091045 h 969818"/>
              <a:gd name="connsiteX1" fmla="*/ 609479 w 2396837"/>
              <a:gd name="connsiteY1" fmla="*/ 907224 h 969818"/>
              <a:gd name="connsiteX2" fmla="*/ 752088 w 2396837"/>
              <a:gd name="connsiteY2" fmla="*/ 34884 h 969818"/>
              <a:gd name="connsiteX3" fmla="*/ 1537744 w 2396837"/>
              <a:gd name="connsiteY3" fmla="*/ 19843 h 969818"/>
              <a:gd name="connsiteX4" fmla="*/ 1943790 w 2396837"/>
              <a:gd name="connsiteY4" fmla="*/ 864615 h 969818"/>
              <a:gd name="connsiteX5" fmla="*/ 1043348 w 2396837"/>
              <a:gd name="connsiteY5" fmla="*/ 965741 h 969818"/>
              <a:gd name="connsiteX6" fmla="*/ 699085 w 2396837"/>
              <a:gd name="connsiteY6" fmla="*/ 1091045 h 969818"/>
              <a:gd name="connsiteX0" fmla="*/ 736103 w 2397419"/>
              <a:gd name="connsiteY0" fmla="*/ 980208 h 980208"/>
              <a:gd name="connsiteX1" fmla="*/ 609551 w 2397419"/>
              <a:gd name="connsiteY1" fmla="*/ 907224 h 980208"/>
              <a:gd name="connsiteX2" fmla="*/ 752160 w 2397419"/>
              <a:gd name="connsiteY2" fmla="*/ 34884 h 980208"/>
              <a:gd name="connsiteX3" fmla="*/ 1537816 w 2397419"/>
              <a:gd name="connsiteY3" fmla="*/ 19843 h 980208"/>
              <a:gd name="connsiteX4" fmla="*/ 1943862 w 2397419"/>
              <a:gd name="connsiteY4" fmla="*/ 864615 h 980208"/>
              <a:gd name="connsiteX5" fmla="*/ 1043420 w 2397419"/>
              <a:gd name="connsiteY5" fmla="*/ 965741 h 980208"/>
              <a:gd name="connsiteX6" fmla="*/ 736103 w 2397419"/>
              <a:gd name="connsiteY6" fmla="*/ 980208 h 98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7419" h="980208">
                <a:moveTo>
                  <a:pt x="736103" y="980208"/>
                </a:moveTo>
                <a:cubicBezTo>
                  <a:pt x="706234" y="918934"/>
                  <a:pt x="639420" y="968498"/>
                  <a:pt x="609551" y="907224"/>
                </a:cubicBezTo>
                <a:cubicBezTo>
                  <a:pt x="-265954" y="707332"/>
                  <a:pt x="-180789" y="186374"/>
                  <a:pt x="752160" y="34884"/>
                </a:cubicBezTo>
                <a:cubicBezTo>
                  <a:pt x="1002406" y="-5750"/>
                  <a:pt x="1279207" y="-11049"/>
                  <a:pt x="1537816" y="19843"/>
                </a:cubicBezTo>
                <a:cubicBezTo>
                  <a:pt x="2468607" y="131031"/>
                  <a:pt x="2703814" y="620376"/>
                  <a:pt x="1943862" y="864615"/>
                </a:cubicBezTo>
                <a:cubicBezTo>
                  <a:pt x="1689899" y="946235"/>
                  <a:pt x="1365021" y="982721"/>
                  <a:pt x="1043420" y="965741"/>
                </a:cubicBezTo>
                <a:lnTo>
                  <a:pt x="736103" y="980208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Agilia" panose="02000600000000000000" pitchFamily="50" charset="0"/>
              </a:rPr>
              <a:t>Sample (s)</a:t>
            </a:r>
            <a:endParaRPr lang="en-IN" sz="1600" b="1" dirty="0">
              <a:solidFill>
                <a:schemeClr val="bg1">
                  <a:lumMod val="50000"/>
                </a:schemeClr>
              </a:solidFill>
              <a:latin typeface="Agilia" panose="02000600000000000000" pitchFamily="50" charset="0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C5C6A999-E89B-4A6D-95C2-0FF220D7A5D8}"/>
              </a:ext>
            </a:extLst>
          </p:cNvPr>
          <p:cNvSpPr/>
          <p:nvPr/>
        </p:nvSpPr>
        <p:spPr>
          <a:xfrm rot="19060910">
            <a:off x="7025910" y="4132214"/>
            <a:ext cx="438593" cy="20181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B5899D1-82E6-4477-920F-A0CCE627BB29}"/>
              </a:ext>
            </a:extLst>
          </p:cNvPr>
          <p:cNvGrpSpPr/>
          <p:nvPr/>
        </p:nvGrpSpPr>
        <p:grpSpPr>
          <a:xfrm>
            <a:off x="7399778" y="2638482"/>
            <a:ext cx="4445305" cy="1478820"/>
            <a:chOff x="7300493" y="2752369"/>
            <a:chExt cx="4445305" cy="147882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E38EAC4-BA0C-4D1C-8C76-21E9CA74D2A0}"/>
                </a:ext>
              </a:extLst>
            </p:cNvPr>
            <p:cNvSpPr/>
            <p:nvPr/>
          </p:nvSpPr>
          <p:spPr>
            <a:xfrm>
              <a:off x="7300493" y="2752369"/>
              <a:ext cx="4445305" cy="147882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7603A17-A1A0-4EFB-BBB9-2BD6254F7EB3}"/>
                </a:ext>
              </a:extLst>
            </p:cNvPr>
            <p:cNvGrpSpPr/>
            <p:nvPr/>
          </p:nvGrpSpPr>
          <p:grpSpPr>
            <a:xfrm>
              <a:off x="7408974" y="2882373"/>
              <a:ext cx="3944825" cy="1171252"/>
              <a:chOff x="7513635" y="2713195"/>
              <a:chExt cx="3944825" cy="117125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64C39D2-9D48-43DF-9972-5191000E7DD8}"/>
                  </a:ext>
                </a:extLst>
              </p:cNvPr>
              <p:cNvSpPr txBox="1"/>
              <p:nvPr/>
            </p:nvSpPr>
            <p:spPr>
              <a:xfrm>
                <a:off x="7646866" y="3023702"/>
                <a:ext cx="9300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Inference</a:t>
                </a:r>
                <a:endParaRPr lang="en-IN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B3B0C3-4A03-4E29-AA50-D5D59ECC1738}"/>
                  </a:ext>
                </a:extLst>
              </p:cNvPr>
              <p:cNvSpPr txBox="1"/>
              <p:nvPr/>
            </p:nvSpPr>
            <p:spPr>
              <a:xfrm>
                <a:off x="7513635" y="3320936"/>
                <a:ext cx="1338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Generalization</a:t>
                </a:r>
                <a:endParaRPr lang="en-IN" dirty="0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3FAF699B-71E0-4BB2-8D13-6513662FA188}"/>
                  </a:ext>
                </a:extLst>
              </p:cNvPr>
              <p:cNvSpPr/>
              <p:nvPr/>
            </p:nvSpPr>
            <p:spPr>
              <a:xfrm>
                <a:off x="9057695" y="2713195"/>
                <a:ext cx="2400765" cy="117125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Inferential Statistics</a:t>
                </a:r>
              </a:p>
              <a:p>
                <a:pPr algn="ctr"/>
                <a:r>
                  <a:rPr lang="en-US" sz="1200" dirty="0"/>
                  <a:t>(Probability models,</a:t>
                </a:r>
              </a:p>
              <a:p>
                <a:pPr algn="ctr"/>
                <a:r>
                  <a:rPr lang="en-US" sz="1200" dirty="0"/>
                  <a:t>Hypothesis testing</a:t>
                </a:r>
              </a:p>
              <a:p>
                <a:pPr algn="ctr"/>
                <a:r>
                  <a:rPr lang="en-US" sz="1200" dirty="0"/>
                  <a:t>Regression &amp; Correlation Analysis)</a:t>
                </a:r>
                <a:endParaRPr lang="en-IN" sz="12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72277C8-A47F-4EF7-9D14-C39D6F24BDC7}"/>
                  </a:ext>
                </a:extLst>
              </p:cNvPr>
              <p:cNvSpPr txBox="1"/>
              <p:nvPr/>
            </p:nvSpPr>
            <p:spPr>
              <a:xfrm>
                <a:off x="7660986" y="2743066"/>
                <a:ext cx="10711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Predictions</a:t>
                </a:r>
                <a:endParaRPr lang="en-IN" dirty="0"/>
              </a:p>
            </p:txBody>
          </p:sp>
        </p:grpSp>
      </p:grp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BE318CB8-CF0E-47E7-9BB5-41732A074BB7}"/>
              </a:ext>
            </a:extLst>
          </p:cNvPr>
          <p:cNvSpPr/>
          <p:nvPr/>
        </p:nvSpPr>
        <p:spPr>
          <a:xfrm rot="12569061">
            <a:off x="8494275" y="2244774"/>
            <a:ext cx="535048" cy="17863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F37C0F-E988-4699-9F66-9FA5FF106E7D}"/>
              </a:ext>
            </a:extLst>
          </p:cNvPr>
          <p:cNvSpPr txBox="1"/>
          <p:nvPr/>
        </p:nvSpPr>
        <p:spPr>
          <a:xfrm>
            <a:off x="7146895" y="1120708"/>
            <a:ext cx="1168910" cy="95410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Parameter 1</a:t>
            </a:r>
          </a:p>
          <a:p>
            <a:pPr algn="ctr"/>
            <a:r>
              <a:rPr lang="en-US" dirty="0"/>
              <a:t>Parameter 2</a:t>
            </a:r>
          </a:p>
          <a:p>
            <a:pPr algn="ctr"/>
            <a:r>
              <a:rPr lang="en-US" dirty="0"/>
              <a:t>….</a:t>
            </a:r>
          </a:p>
          <a:p>
            <a:pPr algn="ctr"/>
            <a:r>
              <a:rPr lang="en-US" dirty="0"/>
              <a:t>Hypothesis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6F61F22D-B065-40DC-B161-D0740D778A03}"/>
              </a:ext>
            </a:extLst>
          </p:cNvPr>
          <p:cNvSpPr/>
          <p:nvPr/>
        </p:nvSpPr>
        <p:spPr>
          <a:xfrm rot="21072019">
            <a:off x="6495753" y="1650927"/>
            <a:ext cx="496714" cy="18869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3AB755-6948-4110-9A3A-48DE9A8F95A5}"/>
              </a:ext>
            </a:extLst>
          </p:cNvPr>
          <p:cNvGrpSpPr/>
          <p:nvPr/>
        </p:nvGrpSpPr>
        <p:grpSpPr>
          <a:xfrm>
            <a:off x="3495993" y="5592463"/>
            <a:ext cx="1674786" cy="1106592"/>
            <a:chOff x="10202142" y="5238544"/>
            <a:chExt cx="1674786" cy="110659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B3F7C2D-A88A-4904-AE1F-FE407A7E7CDF}"/>
                </a:ext>
              </a:extLst>
            </p:cNvPr>
            <p:cNvSpPr txBox="1"/>
            <p:nvPr/>
          </p:nvSpPr>
          <p:spPr>
            <a:xfrm>
              <a:off x="10280016" y="5444392"/>
              <a:ext cx="159691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Distribution</a:t>
              </a:r>
            </a:p>
            <a:p>
              <a:r>
                <a:rPr lang="en-US" dirty="0"/>
                <a:t>Central Tendency</a:t>
              </a:r>
            </a:p>
            <a:p>
              <a:r>
                <a:rPr lang="en-US" dirty="0"/>
                <a:t>Variation</a:t>
              </a:r>
              <a:endParaRPr lang="en-IN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811E89C-EFFB-4EB5-AB1D-20F548683697}"/>
                </a:ext>
              </a:extLst>
            </p:cNvPr>
            <p:cNvSpPr/>
            <p:nvPr/>
          </p:nvSpPr>
          <p:spPr>
            <a:xfrm>
              <a:off x="10202142" y="5238544"/>
              <a:ext cx="1596913" cy="1106592"/>
            </a:xfrm>
            <a:custGeom>
              <a:avLst/>
              <a:gdLst>
                <a:gd name="connsiteX0" fmla="*/ 198770 w 1698041"/>
                <a:gd name="connsiteY0" fmla="*/ 0 h 1206631"/>
                <a:gd name="connsiteX1" fmla="*/ 198770 w 1698041"/>
                <a:gd name="connsiteY1" fmla="*/ 0 h 1206631"/>
                <a:gd name="connsiteX2" fmla="*/ 104501 w 1698041"/>
                <a:gd name="connsiteY2" fmla="*/ 56561 h 1206631"/>
                <a:gd name="connsiteX3" fmla="*/ 66794 w 1698041"/>
                <a:gd name="connsiteY3" fmla="*/ 141402 h 1206631"/>
                <a:gd name="connsiteX4" fmla="*/ 29087 w 1698041"/>
                <a:gd name="connsiteY4" fmla="*/ 254524 h 1206631"/>
                <a:gd name="connsiteX5" fmla="*/ 19660 w 1698041"/>
                <a:gd name="connsiteY5" fmla="*/ 461913 h 1206631"/>
                <a:gd name="connsiteX6" fmla="*/ 807 w 1698041"/>
                <a:gd name="connsiteY6" fmla="*/ 584462 h 1206631"/>
                <a:gd name="connsiteX7" fmla="*/ 10233 w 1698041"/>
                <a:gd name="connsiteY7" fmla="*/ 867266 h 1206631"/>
                <a:gd name="connsiteX8" fmla="*/ 38514 w 1698041"/>
                <a:gd name="connsiteY8" fmla="*/ 952107 h 1206631"/>
                <a:gd name="connsiteX9" fmla="*/ 142209 w 1698041"/>
                <a:gd name="connsiteY9" fmla="*/ 1112363 h 1206631"/>
                <a:gd name="connsiteX10" fmla="*/ 236477 w 1698041"/>
                <a:gd name="connsiteY10" fmla="*/ 1150070 h 1206631"/>
                <a:gd name="connsiteX11" fmla="*/ 396732 w 1698041"/>
                <a:gd name="connsiteY11" fmla="*/ 1187777 h 1206631"/>
                <a:gd name="connsiteX12" fmla="*/ 538134 w 1698041"/>
                <a:gd name="connsiteY12" fmla="*/ 1197204 h 1206631"/>
                <a:gd name="connsiteX13" fmla="*/ 641829 w 1698041"/>
                <a:gd name="connsiteY13" fmla="*/ 1206631 h 1206631"/>
                <a:gd name="connsiteX14" fmla="*/ 1254572 w 1698041"/>
                <a:gd name="connsiteY14" fmla="*/ 1187777 h 1206631"/>
                <a:gd name="connsiteX15" fmla="*/ 1282852 w 1698041"/>
                <a:gd name="connsiteY15" fmla="*/ 1178351 h 1206631"/>
                <a:gd name="connsiteX16" fmla="*/ 1339413 w 1698041"/>
                <a:gd name="connsiteY16" fmla="*/ 1131217 h 1206631"/>
                <a:gd name="connsiteX17" fmla="*/ 1395974 w 1698041"/>
                <a:gd name="connsiteY17" fmla="*/ 1121790 h 1206631"/>
                <a:gd name="connsiteX18" fmla="*/ 1443108 w 1698041"/>
                <a:gd name="connsiteY18" fmla="*/ 1093509 h 1206631"/>
                <a:gd name="connsiteX19" fmla="*/ 1509095 w 1698041"/>
                <a:gd name="connsiteY19" fmla="*/ 1074656 h 1206631"/>
                <a:gd name="connsiteX20" fmla="*/ 1565656 w 1698041"/>
                <a:gd name="connsiteY20" fmla="*/ 1055802 h 1206631"/>
                <a:gd name="connsiteX21" fmla="*/ 1603363 w 1698041"/>
                <a:gd name="connsiteY21" fmla="*/ 1027522 h 1206631"/>
                <a:gd name="connsiteX22" fmla="*/ 1641071 w 1698041"/>
                <a:gd name="connsiteY22" fmla="*/ 942681 h 1206631"/>
                <a:gd name="connsiteX23" fmla="*/ 1669351 w 1698041"/>
                <a:gd name="connsiteY23" fmla="*/ 886120 h 1206631"/>
                <a:gd name="connsiteX24" fmla="*/ 1678778 w 1698041"/>
                <a:gd name="connsiteY24" fmla="*/ 443060 h 1206631"/>
                <a:gd name="connsiteX25" fmla="*/ 1631644 w 1698041"/>
                <a:gd name="connsiteY25" fmla="*/ 367645 h 1206631"/>
                <a:gd name="connsiteX26" fmla="*/ 1461961 w 1698041"/>
                <a:gd name="connsiteY26" fmla="*/ 226243 h 1206631"/>
                <a:gd name="connsiteX27" fmla="*/ 1367693 w 1698041"/>
                <a:gd name="connsiteY27" fmla="*/ 179109 h 1206631"/>
                <a:gd name="connsiteX28" fmla="*/ 1122596 w 1698041"/>
                <a:gd name="connsiteY28" fmla="*/ 84841 h 1206631"/>
                <a:gd name="connsiteX29" fmla="*/ 962341 w 1698041"/>
                <a:gd name="connsiteY29" fmla="*/ 47134 h 1206631"/>
                <a:gd name="connsiteX30" fmla="*/ 255330 w 1698041"/>
                <a:gd name="connsiteY30" fmla="*/ 28281 h 1206631"/>
                <a:gd name="connsiteX31" fmla="*/ 198770 w 1698041"/>
                <a:gd name="connsiteY31" fmla="*/ 0 h 120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98041" h="1206631">
                  <a:moveTo>
                    <a:pt x="198770" y="0"/>
                  </a:moveTo>
                  <a:lnTo>
                    <a:pt x="198770" y="0"/>
                  </a:lnTo>
                  <a:cubicBezTo>
                    <a:pt x="167347" y="18854"/>
                    <a:pt x="132475" y="32890"/>
                    <a:pt x="104501" y="56561"/>
                  </a:cubicBezTo>
                  <a:cubicBezTo>
                    <a:pt x="70940" y="84958"/>
                    <a:pt x="79686" y="107024"/>
                    <a:pt x="66794" y="141402"/>
                  </a:cubicBezTo>
                  <a:cubicBezTo>
                    <a:pt x="21132" y="263167"/>
                    <a:pt x="79415" y="53213"/>
                    <a:pt x="29087" y="254524"/>
                  </a:cubicBezTo>
                  <a:cubicBezTo>
                    <a:pt x="25945" y="323654"/>
                    <a:pt x="25570" y="392965"/>
                    <a:pt x="19660" y="461913"/>
                  </a:cubicBezTo>
                  <a:cubicBezTo>
                    <a:pt x="16130" y="503092"/>
                    <a:pt x="1768" y="543143"/>
                    <a:pt x="807" y="584462"/>
                  </a:cubicBezTo>
                  <a:cubicBezTo>
                    <a:pt x="-1386" y="678757"/>
                    <a:pt x="610" y="773438"/>
                    <a:pt x="10233" y="867266"/>
                  </a:cubicBezTo>
                  <a:cubicBezTo>
                    <a:pt x="13274" y="896921"/>
                    <a:pt x="26771" y="924707"/>
                    <a:pt x="38514" y="952107"/>
                  </a:cubicBezTo>
                  <a:cubicBezTo>
                    <a:pt x="58533" y="998818"/>
                    <a:pt x="89761" y="1080894"/>
                    <a:pt x="142209" y="1112363"/>
                  </a:cubicBezTo>
                  <a:cubicBezTo>
                    <a:pt x="171229" y="1129775"/>
                    <a:pt x="204028" y="1140456"/>
                    <a:pt x="236477" y="1150070"/>
                  </a:cubicBezTo>
                  <a:cubicBezTo>
                    <a:pt x="289093" y="1165660"/>
                    <a:pt x="342513" y="1179305"/>
                    <a:pt x="396732" y="1187777"/>
                  </a:cubicBezTo>
                  <a:cubicBezTo>
                    <a:pt x="443404" y="1195070"/>
                    <a:pt x="491035" y="1193581"/>
                    <a:pt x="538134" y="1197204"/>
                  </a:cubicBezTo>
                  <a:cubicBezTo>
                    <a:pt x="572739" y="1199866"/>
                    <a:pt x="607264" y="1203489"/>
                    <a:pt x="641829" y="1206631"/>
                  </a:cubicBezTo>
                  <a:lnTo>
                    <a:pt x="1254572" y="1187777"/>
                  </a:lnTo>
                  <a:cubicBezTo>
                    <a:pt x="1264499" y="1187339"/>
                    <a:pt x="1274584" y="1183863"/>
                    <a:pt x="1282852" y="1178351"/>
                  </a:cubicBezTo>
                  <a:cubicBezTo>
                    <a:pt x="1309111" y="1160845"/>
                    <a:pt x="1308565" y="1141499"/>
                    <a:pt x="1339413" y="1131217"/>
                  </a:cubicBezTo>
                  <a:cubicBezTo>
                    <a:pt x="1357546" y="1125173"/>
                    <a:pt x="1377120" y="1124932"/>
                    <a:pt x="1395974" y="1121790"/>
                  </a:cubicBezTo>
                  <a:cubicBezTo>
                    <a:pt x="1411685" y="1112363"/>
                    <a:pt x="1426195" y="1100556"/>
                    <a:pt x="1443108" y="1093509"/>
                  </a:cubicBezTo>
                  <a:cubicBezTo>
                    <a:pt x="1464224" y="1084711"/>
                    <a:pt x="1487231" y="1081383"/>
                    <a:pt x="1509095" y="1074656"/>
                  </a:cubicBezTo>
                  <a:cubicBezTo>
                    <a:pt x="1528090" y="1068811"/>
                    <a:pt x="1546802" y="1062087"/>
                    <a:pt x="1565656" y="1055802"/>
                  </a:cubicBezTo>
                  <a:cubicBezTo>
                    <a:pt x="1578225" y="1046375"/>
                    <a:pt x="1594648" y="1040594"/>
                    <a:pt x="1603363" y="1027522"/>
                  </a:cubicBezTo>
                  <a:cubicBezTo>
                    <a:pt x="1620530" y="1001772"/>
                    <a:pt x="1627984" y="970725"/>
                    <a:pt x="1641071" y="942681"/>
                  </a:cubicBezTo>
                  <a:cubicBezTo>
                    <a:pt x="1649985" y="923580"/>
                    <a:pt x="1659924" y="904974"/>
                    <a:pt x="1669351" y="886120"/>
                  </a:cubicBezTo>
                  <a:cubicBezTo>
                    <a:pt x="1698568" y="710824"/>
                    <a:pt x="1711532" y="677799"/>
                    <a:pt x="1678778" y="443060"/>
                  </a:cubicBezTo>
                  <a:cubicBezTo>
                    <a:pt x="1674681" y="413700"/>
                    <a:pt x="1648518" y="392018"/>
                    <a:pt x="1631644" y="367645"/>
                  </a:cubicBezTo>
                  <a:cubicBezTo>
                    <a:pt x="1587408" y="303748"/>
                    <a:pt x="1537110" y="263817"/>
                    <a:pt x="1461961" y="226243"/>
                  </a:cubicBezTo>
                  <a:cubicBezTo>
                    <a:pt x="1430538" y="210532"/>
                    <a:pt x="1399481" y="194068"/>
                    <a:pt x="1367693" y="179109"/>
                  </a:cubicBezTo>
                  <a:cubicBezTo>
                    <a:pt x="1300710" y="147588"/>
                    <a:pt x="1171319" y="101082"/>
                    <a:pt x="1122596" y="84841"/>
                  </a:cubicBezTo>
                  <a:cubicBezTo>
                    <a:pt x="1065598" y="65842"/>
                    <a:pt x="1027444" y="50162"/>
                    <a:pt x="962341" y="47134"/>
                  </a:cubicBezTo>
                  <a:cubicBezTo>
                    <a:pt x="726841" y="36181"/>
                    <a:pt x="491000" y="34565"/>
                    <a:pt x="255330" y="28281"/>
                  </a:cubicBezTo>
                  <a:cubicBezTo>
                    <a:pt x="219655" y="4497"/>
                    <a:pt x="208197" y="4714"/>
                    <a:pt x="198770" y="0"/>
                  </a:cubicBezTo>
                  <a:close/>
                </a:path>
              </a:pathLst>
            </a:custGeom>
            <a:solidFill>
              <a:srgbClr val="FFFF00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6C18F37-C8A0-481F-8D2C-426EA5B2332F}"/>
              </a:ext>
            </a:extLst>
          </p:cNvPr>
          <p:cNvGrpSpPr/>
          <p:nvPr/>
        </p:nvGrpSpPr>
        <p:grpSpPr>
          <a:xfrm>
            <a:off x="3926180" y="4514818"/>
            <a:ext cx="6076123" cy="2147036"/>
            <a:chOff x="3926180" y="4514818"/>
            <a:chExt cx="6076123" cy="2147036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25DDA018-16B6-461F-AB86-75800ED6EAFA}"/>
                </a:ext>
              </a:extLst>
            </p:cNvPr>
            <p:cNvSpPr/>
            <p:nvPr/>
          </p:nvSpPr>
          <p:spPr>
            <a:xfrm>
              <a:off x="3926180" y="5008168"/>
              <a:ext cx="690418" cy="215766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85CDB92-D751-4E29-ACC9-A3F37C3ACE4D}"/>
                </a:ext>
              </a:extLst>
            </p:cNvPr>
            <p:cNvSpPr txBox="1"/>
            <p:nvPr/>
          </p:nvSpPr>
          <p:spPr>
            <a:xfrm>
              <a:off x="7399778" y="4857126"/>
              <a:ext cx="8114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5-Number</a:t>
              </a:r>
            </a:p>
            <a:p>
              <a:r>
                <a:rPr lang="en-US" sz="1100" dirty="0"/>
                <a:t>Summary</a:t>
              </a:r>
              <a:endParaRPr lang="en-IN" sz="1100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450BE34-6F02-45AC-B461-DAE79DA71A21}"/>
                </a:ext>
              </a:extLst>
            </p:cNvPr>
            <p:cNvGrpSpPr/>
            <p:nvPr/>
          </p:nvGrpSpPr>
          <p:grpSpPr>
            <a:xfrm>
              <a:off x="4948286" y="4514818"/>
              <a:ext cx="5054017" cy="2147036"/>
              <a:chOff x="4948286" y="4514818"/>
              <a:chExt cx="5054017" cy="2147036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6677094-A6D2-4B70-BF32-79BC2BE02601}"/>
                  </a:ext>
                </a:extLst>
              </p:cNvPr>
              <p:cNvGrpSpPr/>
              <p:nvPr/>
            </p:nvGrpSpPr>
            <p:grpSpPr>
              <a:xfrm>
                <a:off x="4948286" y="4514818"/>
                <a:ext cx="5054017" cy="2147036"/>
                <a:chOff x="5411904" y="4364694"/>
                <a:chExt cx="5054017" cy="2147036"/>
              </a:xfrm>
            </p:grpSpPr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893E4CA0-0A4E-450C-86B7-70CA70298C2B}"/>
                    </a:ext>
                  </a:extLst>
                </p:cNvPr>
                <p:cNvSpPr/>
                <p:nvPr/>
              </p:nvSpPr>
              <p:spPr>
                <a:xfrm>
                  <a:off x="5411904" y="4364694"/>
                  <a:ext cx="5054017" cy="2147036"/>
                </a:xfrm>
                <a:prstGeom prst="roundRect">
                  <a:avLst/>
                </a:prstGeom>
                <a:solidFill>
                  <a:schemeClr val="accent1">
                    <a:alpha val="1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CE035CCD-0C3D-469C-8654-772F0E75D9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11238" t="7589" r="6978" b="5232"/>
                <a:stretch/>
              </p:blipFill>
              <p:spPr>
                <a:xfrm>
                  <a:off x="7288625" y="4548613"/>
                  <a:ext cx="1426093" cy="1451557"/>
                </a:xfrm>
                <a:prstGeom prst="rect">
                  <a:avLst/>
                </a:prstGeom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D92011D-EAD5-4BC8-9CAD-04AA035A6409}"/>
                    </a:ext>
                  </a:extLst>
                </p:cNvPr>
                <p:cNvSpPr txBox="1"/>
                <p:nvPr/>
              </p:nvSpPr>
              <p:spPr>
                <a:xfrm>
                  <a:off x="7735904" y="6059612"/>
                  <a:ext cx="214033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Aharoni" panose="020B0604020202020204" pitchFamily="2" charset="-79"/>
                      <a:cs typeface="Aharoni" panose="020B0604020202020204" pitchFamily="2" charset="-79"/>
                    </a:rPr>
                    <a:t>Descriptive Statistics</a:t>
                  </a:r>
                  <a:endParaRPr lang="en-IN" sz="1600" dirty="0">
                    <a:latin typeface="Aharoni" panose="020B0604020202020204" pitchFamily="2" charset="-79"/>
                    <a:cs typeface="Aharoni" panose="020B0604020202020204" pitchFamily="2" charset="-79"/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064C9EE-1BD0-43C3-BA58-761C86BC3C8C}"/>
                    </a:ext>
                  </a:extLst>
                </p:cNvPr>
                <p:cNvSpPr txBox="1"/>
                <p:nvPr/>
              </p:nvSpPr>
              <p:spPr>
                <a:xfrm>
                  <a:off x="5459039" y="4913745"/>
                  <a:ext cx="962123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Statistic 1</a:t>
                  </a:r>
                </a:p>
                <a:p>
                  <a:pPr algn="ctr"/>
                  <a:r>
                    <a:rPr lang="en-US" dirty="0"/>
                    <a:t>Statistic 2</a:t>
                  </a:r>
                </a:p>
                <a:p>
                  <a:pPr algn="ctr"/>
                  <a:r>
                    <a:rPr lang="en-US" dirty="0"/>
                    <a:t>……</a:t>
                  </a:r>
                  <a:endParaRPr lang="en-IN" dirty="0"/>
                </a:p>
              </p:txBody>
            </p:sp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916B5C43-1426-470A-9141-14BF284177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20210" t="7066" r="3667" b="5312"/>
                <a:stretch/>
              </p:blipFill>
              <p:spPr>
                <a:xfrm>
                  <a:off x="6131374" y="4863669"/>
                  <a:ext cx="1079114" cy="1086837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3F569DDD-8EAF-455F-BF57-4846BEBB82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6251" t="4289" b="6857"/>
                <a:stretch/>
              </p:blipFill>
              <p:spPr>
                <a:xfrm>
                  <a:off x="8736271" y="4636645"/>
                  <a:ext cx="1413315" cy="1214655"/>
                </a:xfrm>
                <a:prstGeom prst="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</p:pic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9D84115-5766-4376-BC92-D689BC73B54E}"/>
                  </a:ext>
                </a:extLst>
              </p:cNvPr>
              <p:cNvSpPr txBox="1"/>
              <p:nvPr/>
            </p:nvSpPr>
            <p:spPr>
              <a:xfrm>
                <a:off x="5724210" y="4562564"/>
                <a:ext cx="116133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3Ms – Mean, Median, Mode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C40F05A-6C9D-4739-94E2-98C168D84B71}"/>
                  </a:ext>
                </a:extLst>
              </p:cNvPr>
              <p:cNvCxnSpPr/>
              <p:nvPr/>
            </p:nvCxnSpPr>
            <p:spPr>
              <a:xfrm>
                <a:off x="6096000" y="6165465"/>
                <a:ext cx="493621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0B6B33-A7A0-43F2-82A0-70C901139D96}"/>
                  </a:ext>
                </a:extLst>
              </p:cNvPr>
              <p:cNvSpPr txBox="1"/>
              <p:nvPr/>
            </p:nvSpPr>
            <p:spPr>
              <a:xfrm>
                <a:off x="5935150" y="6223459"/>
                <a:ext cx="76334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Variance</a:t>
                </a:r>
              </a:p>
              <a:p>
                <a:pPr algn="ctr"/>
                <a:r>
                  <a:rPr lang="en-US" sz="1100" dirty="0"/>
                  <a:t> Std. Dev</a:t>
                </a:r>
                <a:endParaRPr lang="en-IN" sz="1100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B950F1-1550-4B36-8FFA-9CFF763AD810}"/>
              </a:ext>
            </a:extLst>
          </p:cNvPr>
          <p:cNvSpPr txBox="1"/>
          <p:nvPr/>
        </p:nvSpPr>
        <p:spPr>
          <a:xfrm>
            <a:off x="672219" y="1365519"/>
            <a:ext cx="35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“Universe” of data related to problem</a:t>
            </a:r>
            <a:endParaRPr lang="en-IN" sz="1600" i="1" dirty="0">
              <a:solidFill>
                <a:srgbClr val="C0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78C8207-90B0-4497-B98F-371524698F6F}"/>
              </a:ext>
            </a:extLst>
          </p:cNvPr>
          <p:cNvSpPr/>
          <p:nvPr/>
        </p:nvSpPr>
        <p:spPr>
          <a:xfrm>
            <a:off x="2763886" y="2290079"/>
            <a:ext cx="1828800" cy="651913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3FDF4A9-5A5A-4AAD-936E-284F85FC35B8}"/>
              </a:ext>
            </a:extLst>
          </p:cNvPr>
          <p:cNvSpPr/>
          <p:nvPr/>
        </p:nvSpPr>
        <p:spPr>
          <a:xfrm>
            <a:off x="1535847" y="5017517"/>
            <a:ext cx="1828800" cy="651913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A3146B-E3EC-4939-930F-2733BD00D584}"/>
              </a:ext>
            </a:extLst>
          </p:cNvPr>
          <p:cNvSpPr txBox="1"/>
          <p:nvPr/>
        </p:nvSpPr>
        <p:spPr>
          <a:xfrm>
            <a:off x="94854" y="5905636"/>
            <a:ext cx="3409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A “finite” and manageable sampling</a:t>
            </a:r>
          </a:p>
          <a:p>
            <a:r>
              <a:rPr lang="en-US" sz="1600" i="1" dirty="0">
                <a:solidFill>
                  <a:srgbClr val="C00000"/>
                </a:solidFill>
              </a:rPr>
              <a:t>And representative of Population</a:t>
            </a:r>
            <a:endParaRPr lang="en-IN" sz="1600" i="1" dirty="0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BE6E7C-2CF9-434F-88BF-C574AF9040D9}"/>
              </a:ext>
            </a:extLst>
          </p:cNvPr>
          <p:cNvSpPr txBox="1"/>
          <p:nvPr/>
        </p:nvSpPr>
        <p:spPr>
          <a:xfrm>
            <a:off x="9985774" y="5072569"/>
            <a:ext cx="2032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EDA to draw visual </a:t>
            </a:r>
          </a:p>
          <a:p>
            <a:r>
              <a:rPr lang="en-US" sz="1600" i="1" dirty="0">
                <a:solidFill>
                  <a:srgbClr val="C00000"/>
                </a:solidFill>
              </a:rPr>
              <a:t>Insights and statistic</a:t>
            </a:r>
            <a:endParaRPr lang="en-IN" sz="1600" i="1" dirty="0">
              <a:solidFill>
                <a:srgbClr val="C00000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B821AEC-A00B-4A7D-B6B0-2E2AD1BFE092}"/>
              </a:ext>
            </a:extLst>
          </p:cNvPr>
          <p:cNvSpPr/>
          <p:nvPr/>
        </p:nvSpPr>
        <p:spPr>
          <a:xfrm>
            <a:off x="4843804" y="5003331"/>
            <a:ext cx="1225087" cy="651913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FE07509-ED58-4F8C-92C0-B756F6D4B52B}"/>
              </a:ext>
            </a:extLst>
          </p:cNvPr>
          <p:cNvSpPr/>
          <p:nvPr/>
        </p:nvSpPr>
        <p:spPr>
          <a:xfrm>
            <a:off x="7068741" y="6036973"/>
            <a:ext cx="2343875" cy="651913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DBC3B80-DF87-4463-B81D-3A99624A07C3}"/>
              </a:ext>
            </a:extLst>
          </p:cNvPr>
          <p:cNvSpPr/>
          <p:nvPr/>
        </p:nvSpPr>
        <p:spPr>
          <a:xfrm>
            <a:off x="9111396" y="2724227"/>
            <a:ext cx="2400765" cy="490028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B31637F-98DE-43DC-9312-DEEEE8A9D135}"/>
              </a:ext>
            </a:extLst>
          </p:cNvPr>
          <p:cNvSpPr txBox="1"/>
          <p:nvPr/>
        </p:nvSpPr>
        <p:spPr>
          <a:xfrm>
            <a:off x="9232175" y="1676905"/>
            <a:ext cx="27719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Deeper insights thru Hypothesis </a:t>
            </a:r>
          </a:p>
          <a:p>
            <a:r>
              <a:rPr lang="en-US" i="1" dirty="0">
                <a:solidFill>
                  <a:srgbClr val="C00000"/>
                </a:solidFill>
              </a:rPr>
              <a:t>Testing, Probability Models, </a:t>
            </a:r>
          </a:p>
          <a:p>
            <a:r>
              <a:rPr lang="en-US" i="1" dirty="0">
                <a:solidFill>
                  <a:srgbClr val="C00000"/>
                </a:solidFill>
              </a:rPr>
              <a:t>Regression, classification, </a:t>
            </a:r>
          </a:p>
          <a:p>
            <a:r>
              <a:rPr lang="en-US" i="1" dirty="0">
                <a:solidFill>
                  <a:srgbClr val="C00000"/>
                </a:solidFill>
              </a:rPr>
              <a:t>Correlation </a:t>
            </a:r>
            <a:r>
              <a:rPr lang="en-US" i="1" dirty="0" err="1">
                <a:solidFill>
                  <a:srgbClr val="C00000"/>
                </a:solidFill>
              </a:rPr>
              <a:t>etc</a:t>
            </a:r>
            <a:endParaRPr lang="en-IN" i="1" dirty="0">
              <a:solidFill>
                <a:srgbClr val="C00000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5A3ACE4-19DA-4413-9863-CF45D4FD60C4}"/>
              </a:ext>
            </a:extLst>
          </p:cNvPr>
          <p:cNvSpPr/>
          <p:nvPr/>
        </p:nvSpPr>
        <p:spPr>
          <a:xfrm>
            <a:off x="7003976" y="1111458"/>
            <a:ext cx="1567578" cy="490028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D40F942-DBDE-4B9F-A671-1B936DF16ABE}"/>
              </a:ext>
            </a:extLst>
          </p:cNvPr>
          <p:cNvSpPr txBox="1"/>
          <p:nvPr/>
        </p:nvSpPr>
        <p:spPr>
          <a:xfrm>
            <a:off x="8436987" y="793730"/>
            <a:ext cx="3746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Quantified results sought for problem </a:t>
            </a:r>
          </a:p>
          <a:p>
            <a:r>
              <a:rPr lang="en-US" i="1" dirty="0">
                <a:solidFill>
                  <a:srgbClr val="C00000"/>
                </a:solidFill>
              </a:rPr>
              <a:t>description, solution(s) and business interest</a:t>
            </a:r>
            <a:endParaRPr lang="en-IN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78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0" grpId="0" animBg="1"/>
      <p:bldP spid="65" grpId="0"/>
      <p:bldP spid="71" grpId="0"/>
      <p:bldP spid="72" grpId="0" animBg="1"/>
      <p:bldP spid="73" grpId="0" animBg="1"/>
      <p:bldP spid="74" grpId="0" animBg="1"/>
      <p:bldP spid="75" grpId="0"/>
      <p:bldP spid="76" grpId="0" animBg="1"/>
      <p:bldP spid="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Bayes’ Theorem</a:t>
            </a:r>
            <a:endParaRPr/>
          </a:p>
        </p:txBody>
      </p:sp>
      <p:pic>
        <p:nvPicPr>
          <p:cNvPr id="182" name="Google Shape;18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938" y="1454393"/>
            <a:ext cx="11268176" cy="5050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D5E8-8D34-453A-8E1D-D195D901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82" y="297780"/>
            <a:ext cx="10515600" cy="70327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Simple Example of Bayes’ theorem</a:t>
            </a:r>
            <a:br>
              <a:rPr lang="en-US" sz="4000" dirty="0"/>
            </a:br>
            <a:r>
              <a:rPr lang="en-US" sz="3600" dirty="0"/>
              <a:t>What kind of a day is it?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91AC1-DE97-45E0-B6E9-D6BDCF889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570" y="2103121"/>
            <a:ext cx="11058236" cy="425149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600" dirty="0"/>
              <a:t>A </a:t>
            </a:r>
            <a:r>
              <a:rPr lang="en-US" sz="2600" b="1" dirty="0"/>
              <a:t>Day</a:t>
            </a:r>
            <a:r>
              <a:rPr lang="en-US" sz="2600" dirty="0"/>
              <a:t> can either be </a:t>
            </a:r>
            <a:r>
              <a:rPr lang="en-US" sz="2600" b="1" dirty="0"/>
              <a:t>Sunny</a:t>
            </a:r>
            <a:r>
              <a:rPr lang="en-US" sz="2600" dirty="0"/>
              <a:t> or </a:t>
            </a:r>
            <a:r>
              <a:rPr lang="en-US" sz="2600" b="1" dirty="0"/>
              <a:t>Cloudy</a:t>
            </a:r>
            <a:r>
              <a:rPr lang="en-US" sz="2600" dirty="0"/>
              <a:t>. </a:t>
            </a:r>
          </a:p>
          <a:p>
            <a:pPr marL="114300" indent="0">
              <a:buNone/>
            </a:pPr>
            <a:r>
              <a:rPr lang="en-US" sz="2600" dirty="0"/>
              <a:t>But it can </a:t>
            </a:r>
            <a:r>
              <a:rPr lang="en-US" sz="2600" b="1" dirty="0"/>
              <a:t>Rain</a:t>
            </a:r>
            <a:r>
              <a:rPr lang="en-US" sz="2600" dirty="0"/>
              <a:t> in either condition.</a:t>
            </a:r>
          </a:p>
          <a:p>
            <a:pPr marL="114300" indent="0">
              <a:buNone/>
            </a:pPr>
            <a:r>
              <a:rPr lang="en-US" sz="2600" b="1" dirty="0"/>
              <a:t>R</a:t>
            </a:r>
            <a:r>
              <a:rPr lang="en-US" sz="2600" dirty="0"/>
              <a:t> = </a:t>
            </a:r>
            <a:r>
              <a:rPr lang="en-US" sz="2600" b="1" dirty="0"/>
              <a:t>Raining</a:t>
            </a:r>
            <a:r>
              <a:rPr lang="en-US" sz="2600" dirty="0"/>
              <a:t>, P(R) + P(Ř) =  1,</a:t>
            </a:r>
          </a:p>
          <a:p>
            <a:pPr marL="114300" indent="0">
              <a:buNone/>
            </a:pPr>
            <a:r>
              <a:rPr lang="en-US" sz="2600" dirty="0"/>
              <a:t>What type of day is it? </a:t>
            </a:r>
          </a:p>
          <a:p>
            <a:pPr marL="114300" indent="0">
              <a:buNone/>
            </a:pPr>
            <a:r>
              <a:rPr lang="en-US" sz="2600" b="1" dirty="0"/>
              <a:t>D</a:t>
            </a:r>
            <a:r>
              <a:rPr lang="en-US" sz="2600" dirty="0"/>
              <a:t> = Either Sunny or Cloudy </a:t>
            </a:r>
            <a:r>
              <a:rPr lang="en-US" sz="2600" b="1" dirty="0"/>
              <a:t>Day</a:t>
            </a:r>
            <a:r>
              <a:rPr lang="en-US" sz="2600" dirty="0"/>
              <a:t>(can’t be both)</a:t>
            </a:r>
          </a:p>
          <a:p>
            <a:pPr marL="114300" indent="0">
              <a:buNone/>
            </a:pPr>
            <a:r>
              <a:rPr lang="en-US" sz="2400" b="1" dirty="0"/>
              <a:t>S</a:t>
            </a:r>
            <a:r>
              <a:rPr lang="en-US" sz="2400" dirty="0"/>
              <a:t> =</a:t>
            </a:r>
            <a:r>
              <a:rPr lang="en-US" sz="2400" b="1" dirty="0"/>
              <a:t> Sunny </a:t>
            </a:r>
            <a:r>
              <a:rPr lang="en-US" sz="2400" dirty="0"/>
              <a:t>Day</a:t>
            </a:r>
          </a:p>
          <a:p>
            <a:pPr marL="114300" indent="0">
              <a:buNone/>
            </a:pPr>
            <a:r>
              <a:rPr lang="en-US" sz="2400" b="1" dirty="0"/>
              <a:t>C</a:t>
            </a:r>
            <a:r>
              <a:rPr lang="en-US" sz="2400" baseline="-25000" dirty="0"/>
              <a:t> </a:t>
            </a:r>
            <a:r>
              <a:rPr lang="en-US" sz="2400" dirty="0"/>
              <a:t>= </a:t>
            </a:r>
            <a:r>
              <a:rPr lang="en-US" sz="2400" b="1" dirty="0"/>
              <a:t>Cloudy</a:t>
            </a:r>
            <a:r>
              <a:rPr lang="en-US" sz="2400" dirty="0"/>
              <a:t> Day</a:t>
            </a:r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70C1D0-0227-49EF-8201-C3EE5793075A}"/>
              </a:ext>
            </a:extLst>
          </p:cNvPr>
          <p:cNvSpPr/>
          <p:nvPr/>
        </p:nvSpPr>
        <p:spPr>
          <a:xfrm>
            <a:off x="7774506" y="2995767"/>
            <a:ext cx="1864964" cy="1612289"/>
          </a:xfrm>
          <a:custGeom>
            <a:avLst/>
            <a:gdLst>
              <a:gd name="connsiteX0" fmla="*/ 795839 w 1864964"/>
              <a:gd name="connsiteY0" fmla="*/ 0 h 1612289"/>
              <a:gd name="connsiteX1" fmla="*/ 1864964 w 1864964"/>
              <a:gd name="connsiteY1" fmla="*/ 1184683 h 1612289"/>
              <a:gd name="connsiteX2" fmla="*/ 1787640 w 1864964"/>
              <a:gd name="connsiteY2" fmla="*/ 1254915 h 1612289"/>
              <a:gd name="connsiteX3" fmla="*/ 791519 w 1864964"/>
              <a:gd name="connsiteY3" fmla="*/ 1612289 h 1612289"/>
              <a:gd name="connsiteX4" fmla="*/ 45070 w 1864964"/>
              <a:gd name="connsiteY4" fmla="*/ 1423400 h 1612289"/>
              <a:gd name="connsiteX5" fmla="*/ 0 w 1864964"/>
              <a:gd name="connsiteY5" fmla="*/ 1396037 h 1612289"/>
              <a:gd name="connsiteX6" fmla="*/ 795839 w 1864964"/>
              <a:gd name="connsiteY6" fmla="*/ 0 h 1612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4964" h="1612289">
                <a:moveTo>
                  <a:pt x="795839" y="0"/>
                </a:moveTo>
                <a:lnTo>
                  <a:pt x="1864964" y="1184683"/>
                </a:lnTo>
                <a:lnTo>
                  <a:pt x="1787640" y="1254915"/>
                </a:lnTo>
                <a:cubicBezTo>
                  <a:pt x="1516944" y="1478174"/>
                  <a:pt x="1169903" y="1612289"/>
                  <a:pt x="791519" y="1612289"/>
                </a:cubicBezTo>
                <a:cubicBezTo>
                  <a:pt x="521245" y="1612289"/>
                  <a:pt x="266962" y="1543863"/>
                  <a:pt x="45070" y="1423400"/>
                </a:cubicBezTo>
                <a:lnTo>
                  <a:pt x="0" y="1396037"/>
                </a:lnTo>
                <a:lnTo>
                  <a:pt x="795839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6F412C1-1790-4F47-8D3A-FF244176CBBD}"/>
              </a:ext>
            </a:extLst>
          </p:cNvPr>
          <p:cNvSpPr/>
          <p:nvPr/>
        </p:nvSpPr>
        <p:spPr>
          <a:xfrm>
            <a:off x="6994605" y="1475499"/>
            <a:ext cx="3132000" cy="2914907"/>
          </a:xfrm>
          <a:custGeom>
            <a:avLst/>
            <a:gdLst>
              <a:gd name="connsiteX0" fmla="*/ 1566000 w 3132000"/>
              <a:gd name="connsiteY0" fmla="*/ 0 h 2914907"/>
              <a:gd name="connsiteX1" fmla="*/ 3132000 w 3132000"/>
              <a:gd name="connsiteY1" fmla="*/ 1566000 h 2914907"/>
              <a:gd name="connsiteX2" fmla="*/ 2673329 w 3132000"/>
              <a:gd name="connsiteY2" fmla="*/ 2673329 h 2914907"/>
              <a:gd name="connsiteX3" fmla="*/ 2640738 w 3132000"/>
              <a:gd name="connsiteY3" fmla="*/ 2702950 h 2914907"/>
              <a:gd name="connsiteX4" fmla="*/ 1570320 w 3132000"/>
              <a:gd name="connsiteY4" fmla="*/ 1516835 h 2914907"/>
              <a:gd name="connsiteX5" fmla="*/ 773321 w 3132000"/>
              <a:gd name="connsiteY5" fmla="*/ 2914907 h 2914907"/>
              <a:gd name="connsiteX6" fmla="*/ 690434 w 3132000"/>
              <a:gd name="connsiteY6" fmla="*/ 2864552 h 2914907"/>
              <a:gd name="connsiteX7" fmla="*/ 0 w 3132000"/>
              <a:gd name="connsiteY7" fmla="*/ 1566000 h 2914907"/>
              <a:gd name="connsiteX8" fmla="*/ 1566000 w 3132000"/>
              <a:gd name="connsiteY8" fmla="*/ 0 h 291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2000" h="2914907">
                <a:moveTo>
                  <a:pt x="1566000" y="0"/>
                </a:moveTo>
                <a:cubicBezTo>
                  <a:pt x="2430878" y="0"/>
                  <a:pt x="3132000" y="701122"/>
                  <a:pt x="3132000" y="1566000"/>
                </a:cubicBezTo>
                <a:cubicBezTo>
                  <a:pt x="3132000" y="1998439"/>
                  <a:pt x="2956720" y="2389939"/>
                  <a:pt x="2673329" y="2673329"/>
                </a:cubicBezTo>
                <a:lnTo>
                  <a:pt x="2640738" y="2702950"/>
                </a:lnTo>
                <a:lnTo>
                  <a:pt x="1570320" y="1516835"/>
                </a:lnTo>
                <a:lnTo>
                  <a:pt x="773321" y="2914907"/>
                </a:lnTo>
                <a:lnTo>
                  <a:pt x="690434" y="2864552"/>
                </a:lnTo>
                <a:cubicBezTo>
                  <a:pt x="273876" y="2583131"/>
                  <a:pt x="0" y="2106549"/>
                  <a:pt x="0" y="1566000"/>
                </a:cubicBezTo>
                <a:cubicBezTo>
                  <a:pt x="0" y="701122"/>
                  <a:pt x="701122" y="0"/>
                  <a:pt x="156600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52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2188EB-1EF2-42EE-8F4E-0F3E610080FE}"/>
              </a:ext>
            </a:extLst>
          </p:cNvPr>
          <p:cNvSpPr/>
          <p:nvPr/>
        </p:nvSpPr>
        <p:spPr>
          <a:xfrm>
            <a:off x="10458931" y="2358541"/>
            <a:ext cx="895151" cy="346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Sunny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FB6B09-1BA2-4207-8598-F254C110156A}"/>
              </a:ext>
            </a:extLst>
          </p:cNvPr>
          <p:cNvSpPr/>
          <p:nvPr/>
        </p:nvSpPr>
        <p:spPr>
          <a:xfrm>
            <a:off x="10458931" y="2899313"/>
            <a:ext cx="895151" cy="346511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Rainy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84CF97-9C59-4C17-9BF7-49F338F139EF}"/>
              </a:ext>
            </a:extLst>
          </p:cNvPr>
          <p:cNvSpPr/>
          <p:nvPr/>
        </p:nvSpPr>
        <p:spPr>
          <a:xfrm>
            <a:off x="10458930" y="3458811"/>
            <a:ext cx="895151" cy="346511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Cloudy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65A983B-7FEF-49FB-B993-F446F2E9B320}"/>
              </a:ext>
            </a:extLst>
          </p:cNvPr>
          <p:cNvSpPr/>
          <p:nvPr/>
        </p:nvSpPr>
        <p:spPr>
          <a:xfrm rot="19594298">
            <a:off x="8444339" y="2862457"/>
            <a:ext cx="1105775" cy="1610600"/>
          </a:xfrm>
          <a:custGeom>
            <a:avLst/>
            <a:gdLst>
              <a:gd name="connsiteX0" fmla="*/ 553507 w 1105775"/>
              <a:gd name="connsiteY0" fmla="*/ 0 h 1610600"/>
              <a:gd name="connsiteX1" fmla="*/ 1105775 w 1105775"/>
              <a:gd name="connsiteY1" fmla="*/ 1509760 h 1610600"/>
              <a:gd name="connsiteX2" fmla="*/ 1024252 w 1105775"/>
              <a:gd name="connsiteY2" fmla="*/ 1539083 h 1610600"/>
              <a:gd name="connsiteX3" fmla="*/ 98375 w 1105775"/>
              <a:gd name="connsiteY3" fmla="*/ 1547036 h 1610600"/>
              <a:gd name="connsiteX4" fmla="*/ 0 w 1105775"/>
              <a:gd name="connsiteY4" fmla="*/ 1513147 h 1610600"/>
              <a:gd name="connsiteX5" fmla="*/ 553507 w 1105775"/>
              <a:gd name="connsiteY5" fmla="*/ 0 h 161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5775" h="1610600">
                <a:moveTo>
                  <a:pt x="553507" y="0"/>
                </a:moveTo>
                <a:lnTo>
                  <a:pt x="1105775" y="1509760"/>
                </a:lnTo>
                <a:lnTo>
                  <a:pt x="1024252" y="1539083"/>
                </a:lnTo>
                <a:cubicBezTo>
                  <a:pt x="726703" y="1630278"/>
                  <a:pt x="404539" y="1635702"/>
                  <a:pt x="98375" y="1547036"/>
                </a:cubicBezTo>
                <a:lnTo>
                  <a:pt x="0" y="1513147"/>
                </a:lnTo>
                <a:lnTo>
                  <a:pt x="553507" y="0"/>
                </a:lnTo>
                <a:close/>
              </a:path>
            </a:pathLst>
          </a:cu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E536980-F522-4B13-90E9-813180D3D1EB}"/>
              </a:ext>
            </a:extLst>
          </p:cNvPr>
          <p:cNvSpPr/>
          <p:nvPr/>
        </p:nvSpPr>
        <p:spPr>
          <a:xfrm rot="19594298">
            <a:off x="10702724" y="3992186"/>
            <a:ext cx="551301" cy="1597418"/>
          </a:xfrm>
          <a:custGeom>
            <a:avLst/>
            <a:gdLst>
              <a:gd name="connsiteX0" fmla="*/ 0 w 551301"/>
              <a:gd name="connsiteY0" fmla="*/ 0 h 1597418"/>
              <a:gd name="connsiteX1" fmla="*/ 551301 w 551301"/>
              <a:gd name="connsiteY1" fmla="*/ 1507122 h 1597418"/>
              <a:gd name="connsiteX2" fmla="*/ 469779 w 551301"/>
              <a:gd name="connsiteY2" fmla="*/ 1536445 h 1597418"/>
              <a:gd name="connsiteX3" fmla="*/ 242637 w 551301"/>
              <a:gd name="connsiteY3" fmla="*/ 1588629 h 1597418"/>
              <a:gd name="connsiteX4" fmla="*/ 136407 w 551301"/>
              <a:gd name="connsiteY4" fmla="*/ 1597418 h 1597418"/>
              <a:gd name="connsiteX5" fmla="*/ 0 w 551301"/>
              <a:gd name="connsiteY5" fmla="*/ 0 h 1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1301" h="1597418">
                <a:moveTo>
                  <a:pt x="0" y="0"/>
                </a:moveTo>
                <a:lnTo>
                  <a:pt x="551301" y="1507122"/>
                </a:lnTo>
                <a:lnTo>
                  <a:pt x="469779" y="1536445"/>
                </a:lnTo>
                <a:cubicBezTo>
                  <a:pt x="395392" y="1559244"/>
                  <a:pt x="319466" y="1576682"/>
                  <a:pt x="242637" y="1588629"/>
                </a:cubicBezTo>
                <a:lnTo>
                  <a:pt x="136407" y="15974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235163-B025-4BF4-B548-0B93B7414BA3}"/>
              </a:ext>
            </a:extLst>
          </p:cNvPr>
          <p:cNvSpPr/>
          <p:nvPr/>
        </p:nvSpPr>
        <p:spPr>
          <a:xfrm rot="19594298">
            <a:off x="10052038" y="4385213"/>
            <a:ext cx="690880" cy="1610601"/>
          </a:xfrm>
          <a:custGeom>
            <a:avLst/>
            <a:gdLst>
              <a:gd name="connsiteX0" fmla="*/ 553508 w 690880"/>
              <a:gd name="connsiteY0" fmla="*/ 0 h 1610601"/>
              <a:gd name="connsiteX1" fmla="*/ 554473 w 690880"/>
              <a:gd name="connsiteY1" fmla="*/ 2638 h 1610601"/>
              <a:gd name="connsiteX2" fmla="*/ 690880 w 690880"/>
              <a:gd name="connsiteY2" fmla="*/ 1600056 h 1610601"/>
              <a:gd name="connsiteX3" fmla="*/ 564544 w 690880"/>
              <a:gd name="connsiteY3" fmla="*/ 1610508 h 1610601"/>
              <a:gd name="connsiteX4" fmla="*/ 98375 w 690880"/>
              <a:gd name="connsiteY4" fmla="*/ 1547037 h 1610601"/>
              <a:gd name="connsiteX5" fmla="*/ 0 w 690880"/>
              <a:gd name="connsiteY5" fmla="*/ 1513147 h 1610601"/>
              <a:gd name="connsiteX6" fmla="*/ 553508 w 690880"/>
              <a:gd name="connsiteY6" fmla="*/ 0 h 161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880" h="1610601">
                <a:moveTo>
                  <a:pt x="553508" y="0"/>
                </a:moveTo>
                <a:lnTo>
                  <a:pt x="554473" y="2638"/>
                </a:lnTo>
                <a:lnTo>
                  <a:pt x="690880" y="1600056"/>
                </a:lnTo>
                <a:lnTo>
                  <a:pt x="564544" y="1610508"/>
                </a:lnTo>
                <a:cubicBezTo>
                  <a:pt x="408539" y="1612180"/>
                  <a:pt x="251457" y="1591369"/>
                  <a:pt x="98375" y="1547037"/>
                </a:cubicBezTo>
                <a:lnTo>
                  <a:pt x="0" y="1513147"/>
                </a:lnTo>
                <a:lnTo>
                  <a:pt x="553508" y="0"/>
                </a:lnTo>
                <a:close/>
              </a:path>
            </a:pathLst>
          </a:cu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07B38-CC4A-4198-8EC2-5CFC69334ED8}"/>
              </a:ext>
            </a:extLst>
          </p:cNvPr>
          <p:cNvSpPr txBox="1"/>
          <p:nvPr/>
        </p:nvSpPr>
        <p:spPr>
          <a:xfrm>
            <a:off x="5519404" y="140508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Any Day! annually</a:t>
            </a:r>
            <a:endParaRPr lang="en-IN" sz="18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BB3CDE-9BD3-4D4F-88AC-02A20FD35020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6612011" y="1774420"/>
            <a:ext cx="601589" cy="40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14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3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D5E8-8D34-453A-8E1D-D195D901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82" y="297780"/>
            <a:ext cx="10515600" cy="703279"/>
          </a:xfrm>
        </p:spPr>
        <p:txBody>
          <a:bodyPr>
            <a:normAutofit/>
          </a:bodyPr>
          <a:lstStyle/>
          <a:p>
            <a:r>
              <a:rPr lang="en-US" sz="4000" dirty="0"/>
              <a:t>Simple Example of Bayes’ theorem</a:t>
            </a: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91AC1-DE97-45E0-B6E9-D6BDCF889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550" y="800793"/>
            <a:ext cx="12378103" cy="586659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300" dirty="0"/>
              <a:t>P(Raining) = P(</a:t>
            </a:r>
            <a:r>
              <a:rPr lang="en-US" sz="2300" dirty="0" err="1"/>
              <a:t>Raining|Sunny</a:t>
            </a:r>
            <a:r>
              <a:rPr lang="en-US" sz="2300" dirty="0"/>
              <a:t> Day)*P(Sunny Day) + P(</a:t>
            </a:r>
            <a:r>
              <a:rPr lang="en-US" sz="2300" dirty="0" err="1"/>
              <a:t>Raining|Cloudy</a:t>
            </a:r>
            <a:r>
              <a:rPr lang="en-US" sz="2300" dirty="0"/>
              <a:t> day)* P(Cloudy day)</a:t>
            </a:r>
          </a:p>
          <a:p>
            <a:pPr marL="114300" indent="0">
              <a:buNone/>
            </a:pPr>
            <a:r>
              <a:rPr lang="en-US" sz="2300" dirty="0"/>
              <a:t>P(Raining ∩ Sunny) = P( Sunny ∩ Rainy)</a:t>
            </a:r>
          </a:p>
          <a:p>
            <a:pPr marL="114300" indent="0">
              <a:buNone/>
            </a:pPr>
            <a:r>
              <a:rPr lang="en-US" sz="2300" dirty="0"/>
              <a:t>P(</a:t>
            </a:r>
            <a:r>
              <a:rPr lang="en-US" sz="2300" dirty="0" err="1"/>
              <a:t>Raining|Sunny</a:t>
            </a:r>
            <a:r>
              <a:rPr lang="en-US" sz="2300" dirty="0"/>
              <a:t>)*P(Sunny) = P(</a:t>
            </a:r>
            <a:r>
              <a:rPr lang="en-US" sz="2300" dirty="0" err="1"/>
              <a:t>Sunny|Raining</a:t>
            </a:r>
            <a:r>
              <a:rPr lang="en-US" sz="2300" dirty="0"/>
              <a:t>)*P(Raining)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So, </a:t>
            </a:r>
          </a:p>
          <a:p>
            <a:pPr marL="114300" indent="0">
              <a:buNone/>
            </a:pPr>
            <a:r>
              <a:rPr lang="en-US" sz="2400" dirty="0"/>
              <a:t>P(R)=P(R|S)*P(S)+P(A|C)*P(C)  &amp;</a:t>
            </a:r>
          </a:p>
          <a:p>
            <a:pPr marL="114300" indent="0">
              <a:buNone/>
            </a:pPr>
            <a:r>
              <a:rPr lang="en-US" sz="2400" dirty="0"/>
              <a:t>P(R|S)*P(S) = P(S|R)*P(R) </a:t>
            </a: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dirty="0"/>
              <a:t>P(S|R) = P(R|S)*P(S)/ P(R)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</a:p>
          <a:p>
            <a:pPr marL="114300" indent="0">
              <a:buNone/>
            </a:pPr>
            <a:r>
              <a:rPr lang="en-US" sz="2400" dirty="0"/>
              <a:t>Therefore, </a:t>
            </a:r>
            <a:r>
              <a:rPr lang="en-US" sz="2400" dirty="0">
                <a:solidFill>
                  <a:srgbClr val="C00000"/>
                </a:solidFill>
              </a:rPr>
              <a:t>P(S|R) = P(R|S)*P(S) / {P(R|S)*P(S)+P(R|C)*P(C)} </a:t>
            </a: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 Bayes’ theorem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DD54F9-52DA-4B17-A621-E3FCC5D0EDF3}"/>
              </a:ext>
            </a:extLst>
          </p:cNvPr>
          <p:cNvSpPr txBox="1"/>
          <p:nvPr/>
        </p:nvSpPr>
        <p:spPr>
          <a:xfrm>
            <a:off x="386550" y="6055236"/>
            <a:ext cx="313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P(S|R) = P(Sunny | Raining) 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5A908-933C-45BB-8241-9D41E5A5C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865" y="2309954"/>
            <a:ext cx="1721441" cy="1724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6A8F7F-AC78-4145-9429-002EB8955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022" y="4034725"/>
            <a:ext cx="752922" cy="862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50159-149A-449A-A399-7949DC319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4944" y="2422213"/>
            <a:ext cx="920576" cy="15058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2EAB4E-FADD-4026-B8E8-FB0A8A91451D}"/>
              </a:ext>
            </a:extLst>
          </p:cNvPr>
          <p:cNvCxnSpPr>
            <a:stCxn id="20" idx="0"/>
          </p:cNvCxnSpPr>
          <p:nvPr/>
        </p:nvCxnSpPr>
        <p:spPr>
          <a:xfrm flipV="1">
            <a:off x="1952550" y="5689600"/>
            <a:ext cx="495086" cy="36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18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5E7AF07-2B7F-4047-8039-84C1C61FA0DB}"/>
              </a:ext>
            </a:extLst>
          </p:cNvPr>
          <p:cNvSpPr/>
          <p:nvPr/>
        </p:nvSpPr>
        <p:spPr>
          <a:xfrm>
            <a:off x="1205346" y="2639659"/>
            <a:ext cx="1864964" cy="1612289"/>
          </a:xfrm>
          <a:custGeom>
            <a:avLst/>
            <a:gdLst>
              <a:gd name="connsiteX0" fmla="*/ 795839 w 1864964"/>
              <a:gd name="connsiteY0" fmla="*/ 0 h 1612289"/>
              <a:gd name="connsiteX1" fmla="*/ 1864964 w 1864964"/>
              <a:gd name="connsiteY1" fmla="*/ 1184683 h 1612289"/>
              <a:gd name="connsiteX2" fmla="*/ 1787640 w 1864964"/>
              <a:gd name="connsiteY2" fmla="*/ 1254915 h 1612289"/>
              <a:gd name="connsiteX3" fmla="*/ 791519 w 1864964"/>
              <a:gd name="connsiteY3" fmla="*/ 1612289 h 1612289"/>
              <a:gd name="connsiteX4" fmla="*/ 45070 w 1864964"/>
              <a:gd name="connsiteY4" fmla="*/ 1423400 h 1612289"/>
              <a:gd name="connsiteX5" fmla="*/ 0 w 1864964"/>
              <a:gd name="connsiteY5" fmla="*/ 1396037 h 1612289"/>
              <a:gd name="connsiteX6" fmla="*/ 795839 w 1864964"/>
              <a:gd name="connsiteY6" fmla="*/ 0 h 1612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4964" h="1612289">
                <a:moveTo>
                  <a:pt x="795839" y="0"/>
                </a:moveTo>
                <a:lnTo>
                  <a:pt x="1864964" y="1184683"/>
                </a:lnTo>
                <a:lnTo>
                  <a:pt x="1787640" y="1254915"/>
                </a:lnTo>
                <a:cubicBezTo>
                  <a:pt x="1516944" y="1478174"/>
                  <a:pt x="1169903" y="1612289"/>
                  <a:pt x="791519" y="1612289"/>
                </a:cubicBezTo>
                <a:cubicBezTo>
                  <a:pt x="521245" y="1612289"/>
                  <a:pt x="266962" y="1543863"/>
                  <a:pt x="45070" y="1423400"/>
                </a:cubicBezTo>
                <a:lnTo>
                  <a:pt x="0" y="1396037"/>
                </a:lnTo>
                <a:lnTo>
                  <a:pt x="795839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2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         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</a:t>
            </a:r>
            <a:endParaRPr kumimoji="0" lang="en-IN" sz="1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B3CC7A4-9396-4EA2-B25E-3DEB5FA0E86A}"/>
              </a:ext>
            </a:extLst>
          </p:cNvPr>
          <p:cNvSpPr/>
          <p:nvPr/>
        </p:nvSpPr>
        <p:spPr>
          <a:xfrm>
            <a:off x="425445" y="1119391"/>
            <a:ext cx="3132000" cy="2914907"/>
          </a:xfrm>
          <a:custGeom>
            <a:avLst/>
            <a:gdLst>
              <a:gd name="connsiteX0" fmla="*/ 1566000 w 3132000"/>
              <a:gd name="connsiteY0" fmla="*/ 0 h 2914907"/>
              <a:gd name="connsiteX1" fmla="*/ 3132000 w 3132000"/>
              <a:gd name="connsiteY1" fmla="*/ 1566000 h 2914907"/>
              <a:gd name="connsiteX2" fmla="*/ 2673329 w 3132000"/>
              <a:gd name="connsiteY2" fmla="*/ 2673329 h 2914907"/>
              <a:gd name="connsiteX3" fmla="*/ 2640738 w 3132000"/>
              <a:gd name="connsiteY3" fmla="*/ 2702950 h 2914907"/>
              <a:gd name="connsiteX4" fmla="*/ 1570320 w 3132000"/>
              <a:gd name="connsiteY4" fmla="*/ 1516835 h 2914907"/>
              <a:gd name="connsiteX5" fmla="*/ 773321 w 3132000"/>
              <a:gd name="connsiteY5" fmla="*/ 2914907 h 2914907"/>
              <a:gd name="connsiteX6" fmla="*/ 690434 w 3132000"/>
              <a:gd name="connsiteY6" fmla="*/ 2864552 h 2914907"/>
              <a:gd name="connsiteX7" fmla="*/ 0 w 3132000"/>
              <a:gd name="connsiteY7" fmla="*/ 1566000 h 2914907"/>
              <a:gd name="connsiteX8" fmla="*/ 1566000 w 3132000"/>
              <a:gd name="connsiteY8" fmla="*/ 0 h 291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2000" h="2914907">
                <a:moveTo>
                  <a:pt x="1566000" y="0"/>
                </a:moveTo>
                <a:cubicBezTo>
                  <a:pt x="2430878" y="0"/>
                  <a:pt x="3132000" y="701122"/>
                  <a:pt x="3132000" y="1566000"/>
                </a:cubicBezTo>
                <a:cubicBezTo>
                  <a:pt x="3132000" y="1998439"/>
                  <a:pt x="2956720" y="2389939"/>
                  <a:pt x="2673329" y="2673329"/>
                </a:cubicBezTo>
                <a:lnTo>
                  <a:pt x="2640738" y="2702950"/>
                </a:lnTo>
                <a:lnTo>
                  <a:pt x="1570320" y="1516835"/>
                </a:lnTo>
                <a:lnTo>
                  <a:pt x="773321" y="2914907"/>
                </a:lnTo>
                <a:lnTo>
                  <a:pt x="690434" y="2864552"/>
                </a:lnTo>
                <a:cubicBezTo>
                  <a:pt x="273876" y="2583131"/>
                  <a:pt x="0" y="2106549"/>
                  <a:pt x="0" y="1566000"/>
                </a:cubicBezTo>
                <a:cubicBezTo>
                  <a:pt x="0" y="701122"/>
                  <a:pt x="701122" y="0"/>
                  <a:pt x="156600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52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</a:t>
            </a:r>
            <a:endParaRPr kumimoji="0" lang="en-IN" sz="1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9145049-5C1A-4A54-BE35-7E5BFB1DE9BE}"/>
              </a:ext>
            </a:extLst>
          </p:cNvPr>
          <p:cNvSpPr/>
          <p:nvPr/>
        </p:nvSpPr>
        <p:spPr>
          <a:xfrm rot="19594298">
            <a:off x="1875179" y="2506349"/>
            <a:ext cx="1105775" cy="1610600"/>
          </a:xfrm>
          <a:custGeom>
            <a:avLst/>
            <a:gdLst>
              <a:gd name="connsiteX0" fmla="*/ 553507 w 1105775"/>
              <a:gd name="connsiteY0" fmla="*/ 0 h 1610600"/>
              <a:gd name="connsiteX1" fmla="*/ 1105775 w 1105775"/>
              <a:gd name="connsiteY1" fmla="*/ 1509760 h 1610600"/>
              <a:gd name="connsiteX2" fmla="*/ 1024252 w 1105775"/>
              <a:gd name="connsiteY2" fmla="*/ 1539083 h 1610600"/>
              <a:gd name="connsiteX3" fmla="*/ 98375 w 1105775"/>
              <a:gd name="connsiteY3" fmla="*/ 1547036 h 1610600"/>
              <a:gd name="connsiteX4" fmla="*/ 0 w 1105775"/>
              <a:gd name="connsiteY4" fmla="*/ 1513147 h 1610600"/>
              <a:gd name="connsiteX5" fmla="*/ 553507 w 1105775"/>
              <a:gd name="connsiteY5" fmla="*/ 0 h 161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5775" h="1610600">
                <a:moveTo>
                  <a:pt x="553507" y="0"/>
                </a:moveTo>
                <a:lnTo>
                  <a:pt x="1105775" y="1509760"/>
                </a:lnTo>
                <a:lnTo>
                  <a:pt x="1024252" y="1539083"/>
                </a:lnTo>
                <a:cubicBezTo>
                  <a:pt x="726703" y="1630278"/>
                  <a:pt x="404539" y="1635702"/>
                  <a:pt x="98375" y="1547036"/>
                </a:cubicBezTo>
                <a:lnTo>
                  <a:pt x="0" y="1513147"/>
                </a:lnTo>
                <a:lnTo>
                  <a:pt x="553507" y="0"/>
                </a:lnTo>
                <a:close/>
              </a:path>
            </a:pathLst>
          </a:cu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</a:t>
            </a:r>
            <a:endParaRPr kumimoji="0" lang="en-IN" sz="1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CAD8776-56F1-43D7-9905-5C23ED0D3D5B}"/>
              </a:ext>
            </a:extLst>
          </p:cNvPr>
          <p:cNvGrpSpPr/>
          <p:nvPr/>
        </p:nvGrpSpPr>
        <p:grpSpPr>
          <a:xfrm>
            <a:off x="336620" y="4824776"/>
            <a:ext cx="3298642" cy="1639914"/>
            <a:chOff x="336620" y="4824776"/>
            <a:chExt cx="3298642" cy="16399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E8F058D-95D3-4AFA-881B-B00516C011D1}"/>
                </a:ext>
              </a:extLst>
            </p:cNvPr>
            <p:cNvSpPr/>
            <p:nvPr/>
          </p:nvSpPr>
          <p:spPr>
            <a:xfrm rot="21290661">
              <a:off x="2155416" y="4860680"/>
              <a:ext cx="551301" cy="1597418"/>
            </a:xfrm>
            <a:custGeom>
              <a:avLst/>
              <a:gdLst>
                <a:gd name="connsiteX0" fmla="*/ 0 w 551301"/>
                <a:gd name="connsiteY0" fmla="*/ 0 h 1597418"/>
                <a:gd name="connsiteX1" fmla="*/ 551301 w 551301"/>
                <a:gd name="connsiteY1" fmla="*/ 1507122 h 1597418"/>
                <a:gd name="connsiteX2" fmla="*/ 469779 w 551301"/>
                <a:gd name="connsiteY2" fmla="*/ 1536445 h 1597418"/>
                <a:gd name="connsiteX3" fmla="*/ 242637 w 551301"/>
                <a:gd name="connsiteY3" fmla="*/ 1588629 h 1597418"/>
                <a:gd name="connsiteX4" fmla="*/ 136407 w 551301"/>
                <a:gd name="connsiteY4" fmla="*/ 1597418 h 1597418"/>
                <a:gd name="connsiteX5" fmla="*/ 0 w 551301"/>
                <a:gd name="connsiteY5" fmla="*/ 0 h 159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1301" h="1597418">
                  <a:moveTo>
                    <a:pt x="0" y="0"/>
                  </a:moveTo>
                  <a:lnTo>
                    <a:pt x="551301" y="1507122"/>
                  </a:lnTo>
                  <a:lnTo>
                    <a:pt x="469779" y="1536445"/>
                  </a:lnTo>
                  <a:cubicBezTo>
                    <a:pt x="395392" y="1559244"/>
                    <a:pt x="319466" y="1576682"/>
                    <a:pt x="242637" y="1588629"/>
                  </a:cubicBezTo>
                  <a:lnTo>
                    <a:pt x="136407" y="1597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>
                <a:alpha val="4588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R1</a:t>
              </a:r>
              <a:endPara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B43FFD-7784-4849-A4DC-CBE142970594}"/>
                </a:ext>
              </a:extLst>
            </p:cNvPr>
            <p:cNvSpPr/>
            <p:nvPr/>
          </p:nvSpPr>
          <p:spPr>
            <a:xfrm rot="21296408">
              <a:off x="2899387" y="4824776"/>
              <a:ext cx="735875" cy="1610601"/>
            </a:xfrm>
            <a:custGeom>
              <a:avLst/>
              <a:gdLst>
                <a:gd name="connsiteX0" fmla="*/ 553508 w 690880"/>
                <a:gd name="connsiteY0" fmla="*/ 0 h 1610601"/>
                <a:gd name="connsiteX1" fmla="*/ 554473 w 690880"/>
                <a:gd name="connsiteY1" fmla="*/ 2638 h 1610601"/>
                <a:gd name="connsiteX2" fmla="*/ 690880 w 690880"/>
                <a:gd name="connsiteY2" fmla="*/ 1600056 h 1610601"/>
                <a:gd name="connsiteX3" fmla="*/ 564544 w 690880"/>
                <a:gd name="connsiteY3" fmla="*/ 1610508 h 1610601"/>
                <a:gd name="connsiteX4" fmla="*/ 98375 w 690880"/>
                <a:gd name="connsiteY4" fmla="*/ 1547037 h 1610601"/>
                <a:gd name="connsiteX5" fmla="*/ 0 w 690880"/>
                <a:gd name="connsiteY5" fmla="*/ 1513147 h 1610601"/>
                <a:gd name="connsiteX6" fmla="*/ 553508 w 690880"/>
                <a:gd name="connsiteY6" fmla="*/ 0 h 161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0880" h="1610601">
                  <a:moveTo>
                    <a:pt x="553508" y="0"/>
                  </a:moveTo>
                  <a:lnTo>
                    <a:pt x="554473" y="2638"/>
                  </a:lnTo>
                  <a:lnTo>
                    <a:pt x="690880" y="1600056"/>
                  </a:lnTo>
                  <a:lnTo>
                    <a:pt x="564544" y="1610508"/>
                  </a:lnTo>
                  <a:cubicBezTo>
                    <a:pt x="408539" y="1612180"/>
                    <a:pt x="251457" y="1591369"/>
                    <a:pt x="98375" y="1547037"/>
                  </a:cubicBezTo>
                  <a:lnTo>
                    <a:pt x="0" y="1513147"/>
                  </a:lnTo>
                  <a:lnTo>
                    <a:pt x="553508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R2</a:t>
              </a:r>
              <a:endPara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89C69B0-135F-49E2-8BAB-61C316BB5B06}"/>
                </a:ext>
              </a:extLst>
            </p:cNvPr>
            <p:cNvSpPr/>
            <p:nvPr/>
          </p:nvSpPr>
          <p:spPr>
            <a:xfrm>
              <a:off x="336620" y="4854090"/>
              <a:ext cx="1105775" cy="1610600"/>
            </a:xfrm>
            <a:custGeom>
              <a:avLst/>
              <a:gdLst>
                <a:gd name="connsiteX0" fmla="*/ 553507 w 1105775"/>
                <a:gd name="connsiteY0" fmla="*/ 0 h 1610600"/>
                <a:gd name="connsiteX1" fmla="*/ 1105775 w 1105775"/>
                <a:gd name="connsiteY1" fmla="*/ 1509760 h 1610600"/>
                <a:gd name="connsiteX2" fmla="*/ 1024252 w 1105775"/>
                <a:gd name="connsiteY2" fmla="*/ 1539083 h 1610600"/>
                <a:gd name="connsiteX3" fmla="*/ 98375 w 1105775"/>
                <a:gd name="connsiteY3" fmla="*/ 1547036 h 1610600"/>
                <a:gd name="connsiteX4" fmla="*/ 0 w 1105775"/>
                <a:gd name="connsiteY4" fmla="*/ 1513147 h 1610600"/>
                <a:gd name="connsiteX5" fmla="*/ 553507 w 1105775"/>
                <a:gd name="connsiteY5" fmla="*/ 0 h 161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775" h="1610600">
                  <a:moveTo>
                    <a:pt x="553507" y="0"/>
                  </a:moveTo>
                  <a:lnTo>
                    <a:pt x="1105775" y="1509760"/>
                  </a:lnTo>
                  <a:lnTo>
                    <a:pt x="1024252" y="1539083"/>
                  </a:lnTo>
                  <a:cubicBezTo>
                    <a:pt x="726703" y="1630278"/>
                    <a:pt x="404539" y="1635702"/>
                    <a:pt x="98375" y="1547036"/>
                  </a:cubicBezTo>
                  <a:lnTo>
                    <a:pt x="0" y="1513147"/>
                  </a:lnTo>
                  <a:lnTo>
                    <a:pt x="553507" y="0"/>
                  </a:lnTo>
                  <a:close/>
                </a:path>
              </a:pathLst>
            </a:cu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R</a:t>
              </a:r>
              <a:endPara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8F4333-40C8-4A8E-A2C8-3A99BF0D66EB}"/>
                </a:ext>
              </a:extLst>
            </p:cNvPr>
            <p:cNvSpPr txBox="1"/>
            <p:nvPr/>
          </p:nvSpPr>
          <p:spPr>
            <a:xfrm>
              <a:off x="1624157" y="5554566"/>
              <a:ext cx="408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=</a:t>
              </a: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9D8467-ACDE-43DA-8C96-A35159BF6C61}"/>
                </a:ext>
              </a:extLst>
            </p:cNvPr>
            <p:cNvSpPr txBox="1"/>
            <p:nvPr/>
          </p:nvSpPr>
          <p:spPr>
            <a:xfrm>
              <a:off x="2674231" y="5554566"/>
              <a:ext cx="408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+</a:t>
              </a: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A832D92-877C-49E1-9EFA-91EEE85B2566}"/>
              </a:ext>
            </a:extLst>
          </p:cNvPr>
          <p:cNvGrpSpPr/>
          <p:nvPr/>
        </p:nvGrpSpPr>
        <p:grpSpPr>
          <a:xfrm>
            <a:off x="4167870" y="981245"/>
            <a:ext cx="7709805" cy="2678656"/>
            <a:chOff x="4167870" y="981245"/>
            <a:chExt cx="7709805" cy="267865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AE5899D-31CC-46C3-96F7-AAAD44BEF4E9}"/>
                </a:ext>
              </a:extLst>
            </p:cNvPr>
            <p:cNvGrpSpPr/>
            <p:nvPr/>
          </p:nvGrpSpPr>
          <p:grpSpPr>
            <a:xfrm>
              <a:off x="4337346" y="1104613"/>
              <a:ext cx="7366859" cy="2346421"/>
              <a:chOff x="4577509" y="1363582"/>
              <a:chExt cx="7366859" cy="2346421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EE32BFF-5879-40DD-8746-7F23A25305F9}"/>
                  </a:ext>
                </a:extLst>
              </p:cNvPr>
              <p:cNvSpPr/>
              <p:nvPr/>
            </p:nvSpPr>
            <p:spPr>
              <a:xfrm>
                <a:off x="4840684" y="1415193"/>
                <a:ext cx="546566" cy="982162"/>
              </a:xfrm>
              <a:custGeom>
                <a:avLst/>
                <a:gdLst>
                  <a:gd name="connsiteX0" fmla="*/ 553507 w 1105775"/>
                  <a:gd name="connsiteY0" fmla="*/ 0 h 1610600"/>
                  <a:gd name="connsiteX1" fmla="*/ 1105775 w 1105775"/>
                  <a:gd name="connsiteY1" fmla="*/ 1509760 h 1610600"/>
                  <a:gd name="connsiteX2" fmla="*/ 1024252 w 1105775"/>
                  <a:gd name="connsiteY2" fmla="*/ 1539083 h 1610600"/>
                  <a:gd name="connsiteX3" fmla="*/ 98375 w 1105775"/>
                  <a:gd name="connsiteY3" fmla="*/ 1547036 h 1610600"/>
                  <a:gd name="connsiteX4" fmla="*/ 0 w 1105775"/>
                  <a:gd name="connsiteY4" fmla="*/ 1513147 h 1610600"/>
                  <a:gd name="connsiteX5" fmla="*/ 553507 w 1105775"/>
                  <a:gd name="connsiteY5" fmla="*/ 0 h 161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05775" h="1610600">
                    <a:moveTo>
                      <a:pt x="553507" y="0"/>
                    </a:moveTo>
                    <a:lnTo>
                      <a:pt x="1105775" y="1509760"/>
                    </a:lnTo>
                    <a:lnTo>
                      <a:pt x="1024252" y="1539083"/>
                    </a:lnTo>
                    <a:cubicBezTo>
                      <a:pt x="726703" y="1630278"/>
                      <a:pt x="404539" y="1635702"/>
                      <a:pt x="98375" y="1547036"/>
                    </a:cubicBezTo>
                    <a:lnTo>
                      <a:pt x="0" y="1513147"/>
                    </a:lnTo>
                    <a:lnTo>
                      <a:pt x="553507" y="0"/>
                    </a:lnTo>
                    <a:close/>
                  </a:path>
                </a:pathLst>
              </a:custGeom>
              <a:solidFill>
                <a:schemeClr val="accent1">
                  <a:alpha val="4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rPr>
                  <a:t>R</a:t>
                </a:r>
                <a:endParaRPr kumimoji="0" lang="en-I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D25A486-CC40-4C34-8800-862325B80036}"/>
                  </a:ext>
                </a:extLst>
              </p:cNvPr>
              <p:cNvCxnSpPr/>
              <p:nvPr/>
            </p:nvCxnSpPr>
            <p:spPr>
              <a:xfrm>
                <a:off x="4649119" y="2525169"/>
                <a:ext cx="90338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C61A90A-C188-415F-84EF-D5680C47EABD}"/>
                  </a:ext>
                </a:extLst>
              </p:cNvPr>
              <p:cNvSpPr/>
              <p:nvPr/>
            </p:nvSpPr>
            <p:spPr>
              <a:xfrm>
                <a:off x="4577509" y="2652983"/>
                <a:ext cx="1046601" cy="1044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rPr>
                  <a:t>D</a:t>
                </a:r>
                <a:endParaRPr kumimoji="0" lang="en-I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4D9BD1-6A6B-4C6B-AF70-FB93E237CAF2}"/>
                  </a:ext>
                </a:extLst>
              </p:cNvPr>
              <p:cNvSpPr txBox="1"/>
              <p:nvPr/>
            </p:nvSpPr>
            <p:spPr>
              <a:xfrm>
                <a:off x="5715616" y="2317516"/>
                <a:ext cx="408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=</a:t>
                </a: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9DE2E39-86DD-43E6-81D3-29EDBFFA3C0C}"/>
                  </a:ext>
                </a:extLst>
              </p:cNvPr>
              <p:cNvSpPr/>
              <p:nvPr/>
            </p:nvSpPr>
            <p:spPr>
              <a:xfrm rot="21290661">
                <a:off x="6572305" y="1408224"/>
                <a:ext cx="422113" cy="969210"/>
              </a:xfrm>
              <a:custGeom>
                <a:avLst/>
                <a:gdLst>
                  <a:gd name="connsiteX0" fmla="*/ 0 w 551301"/>
                  <a:gd name="connsiteY0" fmla="*/ 0 h 1597418"/>
                  <a:gd name="connsiteX1" fmla="*/ 551301 w 551301"/>
                  <a:gd name="connsiteY1" fmla="*/ 1507122 h 1597418"/>
                  <a:gd name="connsiteX2" fmla="*/ 469779 w 551301"/>
                  <a:gd name="connsiteY2" fmla="*/ 1536445 h 1597418"/>
                  <a:gd name="connsiteX3" fmla="*/ 242637 w 551301"/>
                  <a:gd name="connsiteY3" fmla="*/ 1588629 h 1597418"/>
                  <a:gd name="connsiteX4" fmla="*/ 136407 w 551301"/>
                  <a:gd name="connsiteY4" fmla="*/ 1597418 h 1597418"/>
                  <a:gd name="connsiteX5" fmla="*/ 0 w 551301"/>
                  <a:gd name="connsiteY5" fmla="*/ 0 h 1597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1301" h="1597418">
                    <a:moveTo>
                      <a:pt x="0" y="0"/>
                    </a:moveTo>
                    <a:lnTo>
                      <a:pt x="551301" y="1507122"/>
                    </a:lnTo>
                    <a:lnTo>
                      <a:pt x="469779" y="1536445"/>
                    </a:lnTo>
                    <a:cubicBezTo>
                      <a:pt x="395392" y="1559244"/>
                      <a:pt x="319466" y="1576682"/>
                      <a:pt x="242637" y="1588629"/>
                    </a:cubicBezTo>
                    <a:lnTo>
                      <a:pt x="136407" y="1597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>
                  <a:alpha val="46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rPr>
                  <a:t>R1</a:t>
                </a:r>
                <a:endParaRPr kumimoji="0" lang="en-I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AF59F02-39F4-482C-BAE1-3358DF2C1B0E}"/>
                  </a:ext>
                </a:extLst>
              </p:cNvPr>
              <p:cNvCxnSpPr/>
              <p:nvPr/>
            </p:nvCxnSpPr>
            <p:spPr>
              <a:xfrm>
                <a:off x="6443032" y="2525169"/>
                <a:ext cx="90338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3835D6A-4E5F-469B-90A0-E29478997142}"/>
                  </a:ext>
                </a:extLst>
              </p:cNvPr>
              <p:cNvSpPr/>
              <p:nvPr/>
            </p:nvSpPr>
            <p:spPr>
              <a:xfrm>
                <a:off x="6342177" y="2712412"/>
                <a:ext cx="1004238" cy="925142"/>
              </a:xfrm>
              <a:custGeom>
                <a:avLst/>
                <a:gdLst>
                  <a:gd name="connsiteX0" fmla="*/ 1566000 w 3132000"/>
                  <a:gd name="connsiteY0" fmla="*/ 0 h 2914907"/>
                  <a:gd name="connsiteX1" fmla="*/ 3132000 w 3132000"/>
                  <a:gd name="connsiteY1" fmla="*/ 1566000 h 2914907"/>
                  <a:gd name="connsiteX2" fmla="*/ 2673329 w 3132000"/>
                  <a:gd name="connsiteY2" fmla="*/ 2673329 h 2914907"/>
                  <a:gd name="connsiteX3" fmla="*/ 2640738 w 3132000"/>
                  <a:gd name="connsiteY3" fmla="*/ 2702950 h 2914907"/>
                  <a:gd name="connsiteX4" fmla="*/ 1570320 w 3132000"/>
                  <a:gd name="connsiteY4" fmla="*/ 1516835 h 2914907"/>
                  <a:gd name="connsiteX5" fmla="*/ 773321 w 3132000"/>
                  <a:gd name="connsiteY5" fmla="*/ 2914907 h 2914907"/>
                  <a:gd name="connsiteX6" fmla="*/ 690434 w 3132000"/>
                  <a:gd name="connsiteY6" fmla="*/ 2864552 h 2914907"/>
                  <a:gd name="connsiteX7" fmla="*/ 0 w 3132000"/>
                  <a:gd name="connsiteY7" fmla="*/ 1566000 h 2914907"/>
                  <a:gd name="connsiteX8" fmla="*/ 1566000 w 3132000"/>
                  <a:gd name="connsiteY8" fmla="*/ 0 h 2914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2000" h="2914907">
                    <a:moveTo>
                      <a:pt x="1566000" y="0"/>
                    </a:moveTo>
                    <a:cubicBezTo>
                      <a:pt x="2430878" y="0"/>
                      <a:pt x="3132000" y="701122"/>
                      <a:pt x="3132000" y="1566000"/>
                    </a:cubicBezTo>
                    <a:cubicBezTo>
                      <a:pt x="3132000" y="1998439"/>
                      <a:pt x="2956720" y="2389939"/>
                      <a:pt x="2673329" y="2673329"/>
                    </a:cubicBezTo>
                    <a:lnTo>
                      <a:pt x="2640738" y="2702950"/>
                    </a:lnTo>
                    <a:lnTo>
                      <a:pt x="1570320" y="1516835"/>
                    </a:lnTo>
                    <a:lnTo>
                      <a:pt x="773321" y="2914907"/>
                    </a:lnTo>
                    <a:lnTo>
                      <a:pt x="690434" y="2864552"/>
                    </a:lnTo>
                    <a:cubicBezTo>
                      <a:pt x="273876" y="2583131"/>
                      <a:pt x="0" y="2106549"/>
                      <a:pt x="0" y="1566000"/>
                    </a:cubicBezTo>
                    <a:cubicBezTo>
                      <a:pt x="0" y="701122"/>
                      <a:pt x="701122" y="0"/>
                      <a:pt x="1566000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  <a:alpha val="52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rPr>
                  <a:t>S</a:t>
                </a:r>
                <a:endParaRPr kumimoji="0" lang="en-I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2B965D2-5278-4401-B9E8-C4AEC1D8D890}"/>
                  </a:ext>
                </a:extLst>
              </p:cNvPr>
              <p:cNvSpPr/>
              <p:nvPr/>
            </p:nvSpPr>
            <p:spPr>
              <a:xfrm>
                <a:off x="7748271" y="1443703"/>
                <a:ext cx="1004238" cy="925142"/>
              </a:xfrm>
              <a:custGeom>
                <a:avLst/>
                <a:gdLst>
                  <a:gd name="connsiteX0" fmla="*/ 1566000 w 3132000"/>
                  <a:gd name="connsiteY0" fmla="*/ 0 h 2914907"/>
                  <a:gd name="connsiteX1" fmla="*/ 3132000 w 3132000"/>
                  <a:gd name="connsiteY1" fmla="*/ 1566000 h 2914907"/>
                  <a:gd name="connsiteX2" fmla="*/ 2673329 w 3132000"/>
                  <a:gd name="connsiteY2" fmla="*/ 2673329 h 2914907"/>
                  <a:gd name="connsiteX3" fmla="*/ 2640738 w 3132000"/>
                  <a:gd name="connsiteY3" fmla="*/ 2702950 h 2914907"/>
                  <a:gd name="connsiteX4" fmla="*/ 1570320 w 3132000"/>
                  <a:gd name="connsiteY4" fmla="*/ 1516835 h 2914907"/>
                  <a:gd name="connsiteX5" fmla="*/ 773321 w 3132000"/>
                  <a:gd name="connsiteY5" fmla="*/ 2914907 h 2914907"/>
                  <a:gd name="connsiteX6" fmla="*/ 690434 w 3132000"/>
                  <a:gd name="connsiteY6" fmla="*/ 2864552 h 2914907"/>
                  <a:gd name="connsiteX7" fmla="*/ 0 w 3132000"/>
                  <a:gd name="connsiteY7" fmla="*/ 1566000 h 2914907"/>
                  <a:gd name="connsiteX8" fmla="*/ 1566000 w 3132000"/>
                  <a:gd name="connsiteY8" fmla="*/ 0 h 2914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2000" h="2914907">
                    <a:moveTo>
                      <a:pt x="1566000" y="0"/>
                    </a:moveTo>
                    <a:cubicBezTo>
                      <a:pt x="2430878" y="0"/>
                      <a:pt x="3132000" y="701122"/>
                      <a:pt x="3132000" y="1566000"/>
                    </a:cubicBezTo>
                    <a:cubicBezTo>
                      <a:pt x="3132000" y="1998439"/>
                      <a:pt x="2956720" y="2389939"/>
                      <a:pt x="2673329" y="2673329"/>
                    </a:cubicBezTo>
                    <a:lnTo>
                      <a:pt x="2640738" y="2702950"/>
                    </a:lnTo>
                    <a:lnTo>
                      <a:pt x="1570320" y="1516835"/>
                    </a:lnTo>
                    <a:lnTo>
                      <a:pt x="773321" y="2914907"/>
                    </a:lnTo>
                    <a:lnTo>
                      <a:pt x="690434" y="2864552"/>
                    </a:lnTo>
                    <a:cubicBezTo>
                      <a:pt x="273876" y="2583131"/>
                      <a:pt x="0" y="2106549"/>
                      <a:pt x="0" y="1566000"/>
                    </a:cubicBezTo>
                    <a:cubicBezTo>
                      <a:pt x="0" y="701122"/>
                      <a:pt x="701122" y="0"/>
                      <a:pt x="1566000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  <a:alpha val="52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rPr>
                  <a:t>S</a:t>
                </a:r>
                <a:endParaRPr kumimoji="0" lang="en-I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2F52FFA-4893-4B0F-A788-4A268B5E1944}"/>
                  </a:ext>
                </a:extLst>
              </p:cNvPr>
              <p:cNvCxnSpPr/>
              <p:nvPr/>
            </p:nvCxnSpPr>
            <p:spPr>
              <a:xfrm>
                <a:off x="7798699" y="2523837"/>
                <a:ext cx="90338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C6EBBD9-B3C6-49E7-81DB-AE65C7C3E234}"/>
                  </a:ext>
                </a:extLst>
              </p:cNvPr>
              <p:cNvSpPr/>
              <p:nvPr/>
            </p:nvSpPr>
            <p:spPr>
              <a:xfrm>
                <a:off x="7798699" y="2652983"/>
                <a:ext cx="1046601" cy="1044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rPr>
                  <a:t>D</a:t>
                </a:r>
                <a:endParaRPr kumimoji="0" lang="en-I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652304-1CAF-4F4D-BB3D-467E9FFAE066}"/>
                  </a:ext>
                </a:extLst>
              </p:cNvPr>
              <p:cNvSpPr txBox="1"/>
              <p:nvPr/>
            </p:nvSpPr>
            <p:spPr>
              <a:xfrm>
                <a:off x="7456902" y="2283651"/>
                <a:ext cx="408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x</a:t>
                </a: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C5BA40F-DF5E-4175-99D1-F29830FCC88A}"/>
                  </a:ext>
                </a:extLst>
              </p:cNvPr>
              <p:cNvSpPr/>
              <p:nvPr/>
            </p:nvSpPr>
            <p:spPr>
              <a:xfrm rot="21296408">
                <a:off x="9561092" y="1442669"/>
                <a:ext cx="446064" cy="928763"/>
              </a:xfrm>
              <a:custGeom>
                <a:avLst/>
                <a:gdLst>
                  <a:gd name="connsiteX0" fmla="*/ 553508 w 690880"/>
                  <a:gd name="connsiteY0" fmla="*/ 0 h 1610601"/>
                  <a:gd name="connsiteX1" fmla="*/ 554473 w 690880"/>
                  <a:gd name="connsiteY1" fmla="*/ 2638 h 1610601"/>
                  <a:gd name="connsiteX2" fmla="*/ 690880 w 690880"/>
                  <a:gd name="connsiteY2" fmla="*/ 1600056 h 1610601"/>
                  <a:gd name="connsiteX3" fmla="*/ 564544 w 690880"/>
                  <a:gd name="connsiteY3" fmla="*/ 1610508 h 1610601"/>
                  <a:gd name="connsiteX4" fmla="*/ 98375 w 690880"/>
                  <a:gd name="connsiteY4" fmla="*/ 1547037 h 1610601"/>
                  <a:gd name="connsiteX5" fmla="*/ 0 w 690880"/>
                  <a:gd name="connsiteY5" fmla="*/ 1513147 h 1610601"/>
                  <a:gd name="connsiteX6" fmla="*/ 553508 w 690880"/>
                  <a:gd name="connsiteY6" fmla="*/ 0 h 161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0880" h="1610601">
                    <a:moveTo>
                      <a:pt x="553508" y="0"/>
                    </a:moveTo>
                    <a:lnTo>
                      <a:pt x="554473" y="2638"/>
                    </a:lnTo>
                    <a:lnTo>
                      <a:pt x="690880" y="1600056"/>
                    </a:lnTo>
                    <a:lnTo>
                      <a:pt x="564544" y="1610508"/>
                    </a:lnTo>
                    <a:cubicBezTo>
                      <a:pt x="408539" y="1612180"/>
                      <a:pt x="251457" y="1591369"/>
                      <a:pt x="98375" y="1547037"/>
                    </a:cubicBezTo>
                    <a:lnTo>
                      <a:pt x="0" y="1513147"/>
                    </a:lnTo>
                    <a:lnTo>
                      <a:pt x="553508" y="0"/>
                    </a:lnTo>
                    <a:close/>
                  </a:path>
                </a:pathLst>
              </a:custGeom>
              <a:solidFill>
                <a:schemeClr val="tx2">
                  <a:lumMod val="90000"/>
                  <a:alpha val="4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rPr>
                  <a:t>R2</a:t>
                </a:r>
                <a:endParaRPr kumimoji="0" lang="en-I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067A01-F4CB-4C31-99B3-E224CB3EA00C}"/>
                  </a:ext>
                </a:extLst>
              </p:cNvPr>
              <p:cNvCxnSpPr/>
              <p:nvPr/>
            </p:nvCxnSpPr>
            <p:spPr>
              <a:xfrm>
                <a:off x="9521005" y="2489175"/>
                <a:ext cx="90338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13F2432-25CB-4DE5-AAB9-93D56DA20516}"/>
                  </a:ext>
                </a:extLst>
              </p:cNvPr>
              <p:cNvSpPr/>
              <p:nvPr/>
            </p:nvSpPr>
            <p:spPr>
              <a:xfrm rot="285495">
                <a:off x="9643408" y="2771785"/>
                <a:ext cx="536132" cy="633898"/>
              </a:xfrm>
              <a:custGeom>
                <a:avLst/>
                <a:gdLst>
                  <a:gd name="connsiteX0" fmla="*/ 795839 w 1864964"/>
                  <a:gd name="connsiteY0" fmla="*/ 0 h 1612289"/>
                  <a:gd name="connsiteX1" fmla="*/ 1864964 w 1864964"/>
                  <a:gd name="connsiteY1" fmla="*/ 1184683 h 1612289"/>
                  <a:gd name="connsiteX2" fmla="*/ 1787640 w 1864964"/>
                  <a:gd name="connsiteY2" fmla="*/ 1254915 h 1612289"/>
                  <a:gd name="connsiteX3" fmla="*/ 791519 w 1864964"/>
                  <a:gd name="connsiteY3" fmla="*/ 1612289 h 1612289"/>
                  <a:gd name="connsiteX4" fmla="*/ 45070 w 1864964"/>
                  <a:gd name="connsiteY4" fmla="*/ 1423400 h 1612289"/>
                  <a:gd name="connsiteX5" fmla="*/ 0 w 1864964"/>
                  <a:gd name="connsiteY5" fmla="*/ 1396037 h 1612289"/>
                  <a:gd name="connsiteX6" fmla="*/ 795839 w 1864964"/>
                  <a:gd name="connsiteY6" fmla="*/ 0 h 1612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64964" h="1612289">
                    <a:moveTo>
                      <a:pt x="795839" y="0"/>
                    </a:moveTo>
                    <a:lnTo>
                      <a:pt x="1864964" y="1184683"/>
                    </a:lnTo>
                    <a:lnTo>
                      <a:pt x="1787640" y="1254915"/>
                    </a:lnTo>
                    <a:cubicBezTo>
                      <a:pt x="1516944" y="1478174"/>
                      <a:pt x="1169903" y="1612289"/>
                      <a:pt x="791519" y="1612289"/>
                    </a:cubicBezTo>
                    <a:cubicBezTo>
                      <a:pt x="521245" y="1612289"/>
                      <a:pt x="266962" y="1543863"/>
                      <a:pt x="45070" y="1423400"/>
                    </a:cubicBezTo>
                    <a:lnTo>
                      <a:pt x="0" y="1396037"/>
                    </a:lnTo>
                    <a:lnTo>
                      <a:pt x="79583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24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rPr>
                  <a:t>C</a:t>
                </a:r>
                <a:endParaRPr kumimoji="0" lang="en-I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E9F7992-6980-4C33-A6CE-FC6C191D9136}"/>
                  </a:ext>
                </a:extLst>
              </p:cNvPr>
              <p:cNvSpPr txBox="1"/>
              <p:nvPr/>
            </p:nvSpPr>
            <p:spPr>
              <a:xfrm>
                <a:off x="9039336" y="2338308"/>
                <a:ext cx="408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+</a:t>
                </a: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560EA9C-B054-4100-917F-4ED707285024}"/>
                  </a:ext>
                </a:extLst>
              </p:cNvPr>
              <p:cNvSpPr/>
              <p:nvPr/>
            </p:nvSpPr>
            <p:spPr>
              <a:xfrm rot="285495">
                <a:off x="10952579" y="1662473"/>
                <a:ext cx="536132" cy="633898"/>
              </a:xfrm>
              <a:custGeom>
                <a:avLst/>
                <a:gdLst>
                  <a:gd name="connsiteX0" fmla="*/ 795839 w 1864964"/>
                  <a:gd name="connsiteY0" fmla="*/ 0 h 1612289"/>
                  <a:gd name="connsiteX1" fmla="*/ 1864964 w 1864964"/>
                  <a:gd name="connsiteY1" fmla="*/ 1184683 h 1612289"/>
                  <a:gd name="connsiteX2" fmla="*/ 1787640 w 1864964"/>
                  <a:gd name="connsiteY2" fmla="*/ 1254915 h 1612289"/>
                  <a:gd name="connsiteX3" fmla="*/ 791519 w 1864964"/>
                  <a:gd name="connsiteY3" fmla="*/ 1612289 h 1612289"/>
                  <a:gd name="connsiteX4" fmla="*/ 45070 w 1864964"/>
                  <a:gd name="connsiteY4" fmla="*/ 1423400 h 1612289"/>
                  <a:gd name="connsiteX5" fmla="*/ 0 w 1864964"/>
                  <a:gd name="connsiteY5" fmla="*/ 1396037 h 1612289"/>
                  <a:gd name="connsiteX6" fmla="*/ 795839 w 1864964"/>
                  <a:gd name="connsiteY6" fmla="*/ 0 h 1612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64964" h="1612289">
                    <a:moveTo>
                      <a:pt x="795839" y="0"/>
                    </a:moveTo>
                    <a:lnTo>
                      <a:pt x="1864964" y="1184683"/>
                    </a:lnTo>
                    <a:lnTo>
                      <a:pt x="1787640" y="1254915"/>
                    </a:lnTo>
                    <a:cubicBezTo>
                      <a:pt x="1516944" y="1478174"/>
                      <a:pt x="1169903" y="1612289"/>
                      <a:pt x="791519" y="1612289"/>
                    </a:cubicBezTo>
                    <a:cubicBezTo>
                      <a:pt x="521245" y="1612289"/>
                      <a:pt x="266962" y="1543863"/>
                      <a:pt x="45070" y="1423400"/>
                    </a:cubicBezTo>
                    <a:lnTo>
                      <a:pt x="0" y="1396037"/>
                    </a:lnTo>
                    <a:lnTo>
                      <a:pt x="79583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24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rPr>
                  <a:t>C</a:t>
                </a:r>
                <a:endParaRPr kumimoji="0" lang="en-I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EDE0292-2DAF-4708-8378-29A534EC2B0C}"/>
                  </a:ext>
                </a:extLst>
              </p:cNvPr>
              <p:cNvCxnSpPr/>
              <p:nvPr/>
            </p:nvCxnSpPr>
            <p:spPr>
              <a:xfrm>
                <a:off x="10768953" y="2488313"/>
                <a:ext cx="90338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E523F89-9D0F-4DD4-9238-21783490ABCC}"/>
                  </a:ext>
                </a:extLst>
              </p:cNvPr>
              <p:cNvSpPr/>
              <p:nvPr/>
            </p:nvSpPr>
            <p:spPr>
              <a:xfrm>
                <a:off x="10752529" y="2618321"/>
                <a:ext cx="1046601" cy="1044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rPr>
                  <a:t>D</a:t>
                </a:r>
                <a:endParaRPr kumimoji="0" lang="en-I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5CDEB9A-F145-47D0-9C8F-951F92DF66B5}"/>
                  </a:ext>
                </a:extLst>
              </p:cNvPr>
              <p:cNvSpPr txBox="1"/>
              <p:nvPr/>
            </p:nvSpPr>
            <p:spPr>
              <a:xfrm>
                <a:off x="10440732" y="2279326"/>
                <a:ext cx="408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x</a:t>
                </a: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" name="Left Brace 39">
                <a:extLst>
                  <a:ext uri="{FF2B5EF4-FFF2-40B4-BE49-F238E27FC236}">
                    <a16:creationId xmlns:a16="http://schemas.microsoft.com/office/drawing/2014/main" id="{D4C9EA3B-93BD-41C1-B04F-5A0573923515}"/>
                  </a:ext>
                </a:extLst>
              </p:cNvPr>
              <p:cNvSpPr/>
              <p:nvPr/>
            </p:nvSpPr>
            <p:spPr>
              <a:xfrm>
                <a:off x="6096000" y="1443703"/>
                <a:ext cx="199228" cy="219385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I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41" name="Right Brace 40">
                <a:extLst>
                  <a:ext uri="{FF2B5EF4-FFF2-40B4-BE49-F238E27FC236}">
                    <a16:creationId xmlns:a16="http://schemas.microsoft.com/office/drawing/2014/main" id="{FBFA4CAE-2B00-4725-A4DE-784BECD9412A}"/>
                  </a:ext>
                </a:extLst>
              </p:cNvPr>
              <p:cNvSpPr/>
              <p:nvPr/>
            </p:nvSpPr>
            <p:spPr>
              <a:xfrm>
                <a:off x="8904556" y="1363582"/>
                <a:ext cx="158094" cy="2318785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I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42" name="Left Brace 41">
                <a:extLst>
                  <a:ext uri="{FF2B5EF4-FFF2-40B4-BE49-F238E27FC236}">
                    <a16:creationId xmlns:a16="http://schemas.microsoft.com/office/drawing/2014/main" id="{7AFB8302-F946-4718-9FE2-3EE2D6333B6F}"/>
                  </a:ext>
                </a:extLst>
              </p:cNvPr>
              <p:cNvSpPr/>
              <p:nvPr/>
            </p:nvSpPr>
            <p:spPr>
              <a:xfrm>
                <a:off x="9305401" y="1477819"/>
                <a:ext cx="199228" cy="219385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I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43" name="Right Brace 42">
                <a:extLst>
                  <a:ext uri="{FF2B5EF4-FFF2-40B4-BE49-F238E27FC236}">
                    <a16:creationId xmlns:a16="http://schemas.microsoft.com/office/drawing/2014/main" id="{B3136CA5-6BCB-4418-A082-DB2464E34F14}"/>
                  </a:ext>
                </a:extLst>
              </p:cNvPr>
              <p:cNvSpPr/>
              <p:nvPr/>
            </p:nvSpPr>
            <p:spPr>
              <a:xfrm>
                <a:off x="11786274" y="1391218"/>
                <a:ext cx="158094" cy="2318785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I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AF7BD36-DB96-472A-8C93-C4485CFBCF9D}"/>
                </a:ext>
              </a:extLst>
            </p:cNvPr>
            <p:cNvSpPr/>
            <p:nvPr/>
          </p:nvSpPr>
          <p:spPr>
            <a:xfrm>
              <a:off x="4167870" y="981245"/>
              <a:ext cx="7709805" cy="2678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16D7995-B652-4B3B-8D31-EFBA5D811723}"/>
              </a:ext>
            </a:extLst>
          </p:cNvPr>
          <p:cNvGrpSpPr/>
          <p:nvPr/>
        </p:nvGrpSpPr>
        <p:grpSpPr>
          <a:xfrm>
            <a:off x="5312339" y="3979598"/>
            <a:ext cx="6119834" cy="2678656"/>
            <a:chOff x="5312339" y="3979598"/>
            <a:chExt cx="6119834" cy="2678656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CE5219D-A6BF-44F5-8676-D8810C560511}"/>
                </a:ext>
              </a:extLst>
            </p:cNvPr>
            <p:cNvSpPr/>
            <p:nvPr/>
          </p:nvSpPr>
          <p:spPr>
            <a:xfrm rot="21290661">
              <a:off x="5681775" y="4196665"/>
              <a:ext cx="422113" cy="969210"/>
            </a:xfrm>
            <a:custGeom>
              <a:avLst/>
              <a:gdLst>
                <a:gd name="connsiteX0" fmla="*/ 0 w 551301"/>
                <a:gd name="connsiteY0" fmla="*/ 0 h 1597418"/>
                <a:gd name="connsiteX1" fmla="*/ 551301 w 551301"/>
                <a:gd name="connsiteY1" fmla="*/ 1507122 h 1597418"/>
                <a:gd name="connsiteX2" fmla="*/ 469779 w 551301"/>
                <a:gd name="connsiteY2" fmla="*/ 1536445 h 1597418"/>
                <a:gd name="connsiteX3" fmla="*/ 242637 w 551301"/>
                <a:gd name="connsiteY3" fmla="*/ 1588629 h 1597418"/>
                <a:gd name="connsiteX4" fmla="*/ 136407 w 551301"/>
                <a:gd name="connsiteY4" fmla="*/ 1597418 h 1597418"/>
                <a:gd name="connsiteX5" fmla="*/ 0 w 551301"/>
                <a:gd name="connsiteY5" fmla="*/ 0 h 159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1301" h="1597418">
                  <a:moveTo>
                    <a:pt x="0" y="0"/>
                  </a:moveTo>
                  <a:lnTo>
                    <a:pt x="551301" y="1507122"/>
                  </a:lnTo>
                  <a:lnTo>
                    <a:pt x="469779" y="1536445"/>
                  </a:lnTo>
                  <a:cubicBezTo>
                    <a:pt x="395392" y="1559244"/>
                    <a:pt x="319466" y="1576682"/>
                    <a:pt x="242637" y="1588629"/>
                  </a:cubicBezTo>
                  <a:lnTo>
                    <a:pt x="136407" y="1597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>
                <a:alpha val="4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R1</a:t>
              </a:r>
              <a:endPara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2D08129-A67C-4C09-A239-20115AB91327}"/>
                </a:ext>
              </a:extLst>
            </p:cNvPr>
            <p:cNvCxnSpPr/>
            <p:nvPr/>
          </p:nvCxnSpPr>
          <p:spPr>
            <a:xfrm>
              <a:off x="5552502" y="5313610"/>
              <a:ext cx="90338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B52F369-770A-4F5A-8A2D-636BF76BCF46}"/>
                </a:ext>
              </a:extLst>
            </p:cNvPr>
            <p:cNvSpPr/>
            <p:nvPr/>
          </p:nvSpPr>
          <p:spPr>
            <a:xfrm>
              <a:off x="5451647" y="5500853"/>
              <a:ext cx="1004238" cy="925142"/>
            </a:xfrm>
            <a:custGeom>
              <a:avLst/>
              <a:gdLst>
                <a:gd name="connsiteX0" fmla="*/ 1566000 w 3132000"/>
                <a:gd name="connsiteY0" fmla="*/ 0 h 2914907"/>
                <a:gd name="connsiteX1" fmla="*/ 3132000 w 3132000"/>
                <a:gd name="connsiteY1" fmla="*/ 1566000 h 2914907"/>
                <a:gd name="connsiteX2" fmla="*/ 2673329 w 3132000"/>
                <a:gd name="connsiteY2" fmla="*/ 2673329 h 2914907"/>
                <a:gd name="connsiteX3" fmla="*/ 2640738 w 3132000"/>
                <a:gd name="connsiteY3" fmla="*/ 2702950 h 2914907"/>
                <a:gd name="connsiteX4" fmla="*/ 1570320 w 3132000"/>
                <a:gd name="connsiteY4" fmla="*/ 1516835 h 2914907"/>
                <a:gd name="connsiteX5" fmla="*/ 773321 w 3132000"/>
                <a:gd name="connsiteY5" fmla="*/ 2914907 h 2914907"/>
                <a:gd name="connsiteX6" fmla="*/ 690434 w 3132000"/>
                <a:gd name="connsiteY6" fmla="*/ 2864552 h 2914907"/>
                <a:gd name="connsiteX7" fmla="*/ 0 w 3132000"/>
                <a:gd name="connsiteY7" fmla="*/ 1566000 h 2914907"/>
                <a:gd name="connsiteX8" fmla="*/ 1566000 w 3132000"/>
                <a:gd name="connsiteY8" fmla="*/ 0 h 291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2000" h="2914907">
                  <a:moveTo>
                    <a:pt x="1566000" y="0"/>
                  </a:moveTo>
                  <a:cubicBezTo>
                    <a:pt x="2430878" y="0"/>
                    <a:pt x="3132000" y="701122"/>
                    <a:pt x="3132000" y="1566000"/>
                  </a:cubicBezTo>
                  <a:cubicBezTo>
                    <a:pt x="3132000" y="1998439"/>
                    <a:pt x="2956720" y="2389939"/>
                    <a:pt x="2673329" y="2673329"/>
                  </a:cubicBezTo>
                  <a:lnTo>
                    <a:pt x="2640738" y="2702950"/>
                  </a:lnTo>
                  <a:lnTo>
                    <a:pt x="1570320" y="1516835"/>
                  </a:lnTo>
                  <a:lnTo>
                    <a:pt x="773321" y="2914907"/>
                  </a:lnTo>
                  <a:lnTo>
                    <a:pt x="690434" y="2864552"/>
                  </a:lnTo>
                  <a:cubicBezTo>
                    <a:pt x="273876" y="2583131"/>
                    <a:pt x="0" y="2106549"/>
                    <a:pt x="0" y="1566000"/>
                  </a:cubicBezTo>
                  <a:cubicBezTo>
                    <a:pt x="0" y="701122"/>
                    <a:pt x="701122" y="0"/>
                    <a:pt x="1566000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52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S</a:t>
              </a:r>
              <a:endPara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96A2398-7730-41B9-B109-3BFB3F1152A7}"/>
                </a:ext>
              </a:extLst>
            </p:cNvPr>
            <p:cNvSpPr/>
            <p:nvPr/>
          </p:nvSpPr>
          <p:spPr>
            <a:xfrm>
              <a:off x="6746521" y="4291573"/>
              <a:ext cx="1004238" cy="925142"/>
            </a:xfrm>
            <a:custGeom>
              <a:avLst/>
              <a:gdLst>
                <a:gd name="connsiteX0" fmla="*/ 1566000 w 3132000"/>
                <a:gd name="connsiteY0" fmla="*/ 0 h 2914907"/>
                <a:gd name="connsiteX1" fmla="*/ 3132000 w 3132000"/>
                <a:gd name="connsiteY1" fmla="*/ 1566000 h 2914907"/>
                <a:gd name="connsiteX2" fmla="*/ 2673329 w 3132000"/>
                <a:gd name="connsiteY2" fmla="*/ 2673329 h 2914907"/>
                <a:gd name="connsiteX3" fmla="*/ 2640738 w 3132000"/>
                <a:gd name="connsiteY3" fmla="*/ 2702950 h 2914907"/>
                <a:gd name="connsiteX4" fmla="*/ 1570320 w 3132000"/>
                <a:gd name="connsiteY4" fmla="*/ 1516835 h 2914907"/>
                <a:gd name="connsiteX5" fmla="*/ 773321 w 3132000"/>
                <a:gd name="connsiteY5" fmla="*/ 2914907 h 2914907"/>
                <a:gd name="connsiteX6" fmla="*/ 690434 w 3132000"/>
                <a:gd name="connsiteY6" fmla="*/ 2864552 h 2914907"/>
                <a:gd name="connsiteX7" fmla="*/ 0 w 3132000"/>
                <a:gd name="connsiteY7" fmla="*/ 1566000 h 2914907"/>
                <a:gd name="connsiteX8" fmla="*/ 1566000 w 3132000"/>
                <a:gd name="connsiteY8" fmla="*/ 0 h 291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2000" h="2914907">
                  <a:moveTo>
                    <a:pt x="1566000" y="0"/>
                  </a:moveTo>
                  <a:cubicBezTo>
                    <a:pt x="2430878" y="0"/>
                    <a:pt x="3132000" y="701122"/>
                    <a:pt x="3132000" y="1566000"/>
                  </a:cubicBezTo>
                  <a:cubicBezTo>
                    <a:pt x="3132000" y="1998439"/>
                    <a:pt x="2956720" y="2389939"/>
                    <a:pt x="2673329" y="2673329"/>
                  </a:cubicBezTo>
                  <a:lnTo>
                    <a:pt x="2640738" y="2702950"/>
                  </a:lnTo>
                  <a:lnTo>
                    <a:pt x="1570320" y="1516835"/>
                  </a:lnTo>
                  <a:lnTo>
                    <a:pt x="773321" y="2914907"/>
                  </a:lnTo>
                  <a:lnTo>
                    <a:pt x="690434" y="2864552"/>
                  </a:lnTo>
                  <a:cubicBezTo>
                    <a:pt x="273876" y="2583131"/>
                    <a:pt x="0" y="2106549"/>
                    <a:pt x="0" y="1566000"/>
                  </a:cubicBezTo>
                  <a:cubicBezTo>
                    <a:pt x="0" y="701122"/>
                    <a:pt x="701122" y="0"/>
                    <a:pt x="1566000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52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S</a:t>
              </a:r>
              <a:endPara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F7C59CE-D4A1-45AF-A21D-315A5987C402}"/>
                </a:ext>
              </a:extLst>
            </p:cNvPr>
            <p:cNvCxnSpPr/>
            <p:nvPr/>
          </p:nvCxnSpPr>
          <p:spPr>
            <a:xfrm>
              <a:off x="6796949" y="5371707"/>
              <a:ext cx="90338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22354DC-19E2-4141-8997-6C4B1E9C45BE}"/>
                </a:ext>
              </a:extLst>
            </p:cNvPr>
            <p:cNvSpPr/>
            <p:nvPr/>
          </p:nvSpPr>
          <p:spPr>
            <a:xfrm>
              <a:off x="6796949" y="5500853"/>
              <a:ext cx="1046601" cy="10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D</a:t>
              </a:r>
              <a:endPara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7C1555F-9A9E-48D4-8E1C-21C77F4B1792}"/>
                </a:ext>
              </a:extLst>
            </p:cNvPr>
            <p:cNvSpPr txBox="1"/>
            <p:nvPr/>
          </p:nvSpPr>
          <p:spPr>
            <a:xfrm>
              <a:off x="6455152" y="5131521"/>
              <a:ext cx="408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x</a:t>
              </a: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DF5B0AC-B640-4547-93EA-C4AF6FAD2141}"/>
                </a:ext>
              </a:extLst>
            </p:cNvPr>
            <p:cNvSpPr txBox="1"/>
            <p:nvPr/>
          </p:nvSpPr>
          <p:spPr>
            <a:xfrm>
              <a:off x="8013502" y="5084839"/>
              <a:ext cx="408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=</a:t>
              </a: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FF59687-78EE-41AF-A4F0-58A7EE6F097E}"/>
                </a:ext>
              </a:extLst>
            </p:cNvPr>
            <p:cNvSpPr/>
            <p:nvPr/>
          </p:nvSpPr>
          <p:spPr>
            <a:xfrm rot="21290661">
              <a:off x="8786134" y="4078368"/>
              <a:ext cx="422113" cy="969210"/>
            </a:xfrm>
            <a:custGeom>
              <a:avLst/>
              <a:gdLst>
                <a:gd name="connsiteX0" fmla="*/ 0 w 551301"/>
                <a:gd name="connsiteY0" fmla="*/ 0 h 1597418"/>
                <a:gd name="connsiteX1" fmla="*/ 551301 w 551301"/>
                <a:gd name="connsiteY1" fmla="*/ 1507122 h 1597418"/>
                <a:gd name="connsiteX2" fmla="*/ 469779 w 551301"/>
                <a:gd name="connsiteY2" fmla="*/ 1536445 h 1597418"/>
                <a:gd name="connsiteX3" fmla="*/ 242637 w 551301"/>
                <a:gd name="connsiteY3" fmla="*/ 1588629 h 1597418"/>
                <a:gd name="connsiteX4" fmla="*/ 136407 w 551301"/>
                <a:gd name="connsiteY4" fmla="*/ 1597418 h 1597418"/>
                <a:gd name="connsiteX5" fmla="*/ 0 w 551301"/>
                <a:gd name="connsiteY5" fmla="*/ 0 h 159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1301" h="1597418">
                  <a:moveTo>
                    <a:pt x="0" y="0"/>
                  </a:moveTo>
                  <a:lnTo>
                    <a:pt x="551301" y="1507122"/>
                  </a:lnTo>
                  <a:lnTo>
                    <a:pt x="469779" y="1536445"/>
                  </a:lnTo>
                  <a:cubicBezTo>
                    <a:pt x="395392" y="1559244"/>
                    <a:pt x="319466" y="1576682"/>
                    <a:pt x="242637" y="1588629"/>
                  </a:cubicBezTo>
                  <a:lnTo>
                    <a:pt x="136407" y="1597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>
                <a:alpha val="4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R1</a:t>
              </a:r>
              <a:endPara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3FC85B4-A447-49C6-BF6A-B50C0AE30562}"/>
                </a:ext>
              </a:extLst>
            </p:cNvPr>
            <p:cNvCxnSpPr/>
            <p:nvPr/>
          </p:nvCxnSpPr>
          <p:spPr>
            <a:xfrm>
              <a:off x="8640578" y="5266172"/>
              <a:ext cx="90338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70AD974-B65A-4B40-8C20-AFCBF22057C5}"/>
                </a:ext>
              </a:extLst>
            </p:cNvPr>
            <p:cNvSpPr/>
            <p:nvPr/>
          </p:nvSpPr>
          <p:spPr>
            <a:xfrm>
              <a:off x="8768645" y="5399938"/>
              <a:ext cx="721474" cy="986346"/>
            </a:xfrm>
            <a:custGeom>
              <a:avLst/>
              <a:gdLst>
                <a:gd name="connsiteX0" fmla="*/ 553507 w 1105775"/>
                <a:gd name="connsiteY0" fmla="*/ 0 h 1610600"/>
                <a:gd name="connsiteX1" fmla="*/ 1105775 w 1105775"/>
                <a:gd name="connsiteY1" fmla="*/ 1509760 h 1610600"/>
                <a:gd name="connsiteX2" fmla="*/ 1024252 w 1105775"/>
                <a:gd name="connsiteY2" fmla="*/ 1539083 h 1610600"/>
                <a:gd name="connsiteX3" fmla="*/ 98375 w 1105775"/>
                <a:gd name="connsiteY3" fmla="*/ 1547036 h 1610600"/>
                <a:gd name="connsiteX4" fmla="*/ 0 w 1105775"/>
                <a:gd name="connsiteY4" fmla="*/ 1513147 h 1610600"/>
                <a:gd name="connsiteX5" fmla="*/ 553507 w 1105775"/>
                <a:gd name="connsiteY5" fmla="*/ 0 h 161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775" h="1610600">
                  <a:moveTo>
                    <a:pt x="553507" y="0"/>
                  </a:moveTo>
                  <a:lnTo>
                    <a:pt x="1105775" y="1509760"/>
                  </a:lnTo>
                  <a:lnTo>
                    <a:pt x="1024252" y="1539083"/>
                  </a:lnTo>
                  <a:cubicBezTo>
                    <a:pt x="726703" y="1630278"/>
                    <a:pt x="404539" y="1635702"/>
                    <a:pt x="98375" y="1547036"/>
                  </a:cubicBezTo>
                  <a:lnTo>
                    <a:pt x="0" y="1513147"/>
                  </a:lnTo>
                  <a:lnTo>
                    <a:pt x="553507" y="0"/>
                  </a:lnTo>
                  <a:close/>
                </a:path>
              </a:pathLst>
            </a:cu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R</a:t>
              </a:r>
              <a:endPara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2717BC0-7163-43FA-8ED1-F58EF0238C5F}"/>
                </a:ext>
              </a:extLst>
            </p:cNvPr>
            <p:cNvSpPr/>
            <p:nvPr/>
          </p:nvSpPr>
          <p:spPr>
            <a:xfrm>
              <a:off x="10259007" y="4115248"/>
              <a:ext cx="721474" cy="986346"/>
            </a:xfrm>
            <a:custGeom>
              <a:avLst/>
              <a:gdLst>
                <a:gd name="connsiteX0" fmla="*/ 553507 w 1105775"/>
                <a:gd name="connsiteY0" fmla="*/ 0 h 1610600"/>
                <a:gd name="connsiteX1" fmla="*/ 1105775 w 1105775"/>
                <a:gd name="connsiteY1" fmla="*/ 1509760 h 1610600"/>
                <a:gd name="connsiteX2" fmla="*/ 1024252 w 1105775"/>
                <a:gd name="connsiteY2" fmla="*/ 1539083 h 1610600"/>
                <a:gd name="connsiteX3" fmla="*/ 98375 w 1105775"/>
                <a:gd name="connsiteY3" fmla="*/ 1547036 h 1610600"/>
                <a:gd name="connsiteX4" fmla="*/ 0 w 1105775"/>
                <a:gd name="connsiteY4" fmla="*/ 1513147 h 1610600"/>
                <a:gd name="connsiteX5" fmla="*/ 553507 w 1105775"/>
                <a:gd name="connsiteY5" fmla="*/ 0 h 161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775" h="1610600">
                  <a:moveTo>
                    <a:pt x="553507" y="0"/>
                  </a:moveTo>
                  <a:lnTo>
                    <a:pt x="1105775" y="1509760"/>
                  </a:lnTo>
                  <a:lnTo>
                    <a:pt x="1024252" y="1539083"/>
                  </a:lnTo>
                  <a:cubicBezTo>
                    <a:pt x="726703" y="1630278"/>
                    <a:pt x="404539" y="1635702"/>
                    <a:pt x="98375" y="1547036"/>
                  </a:cubicBezTo>
                  <a:lnTo>
                    <a:pt x="0" y="1513147"/>
                  </a:lnTo>
                  <a:lnTo>
                    <a:pt x="553507" y="0"/>
                  </a:lnTo>
                  <a:close/>
                </a:path>
              </a:pathLst>
            </a:cu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R</a:t>
              </a:r>
              <a:endPara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26FA060-7AAC-4A7E-9AC0-159708F2AB81}"/>
                </a:ext>
              </a:extLst>
            </p:cNvPr>
            <p:cNvSpPr txBox="1"/>
            <p:nvPr/>
          </p:nvSpPr>
          <p:spPr>
            <a:xfrm>
              <a:off x="9682147" y="4952128"/>
              <a:ext cx="408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x</a:t>
              </a: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775A671-DEBE-4D87-BA8E-639300E309B3}"/>
                </a:ext>
              </a:extLst>
            </p:cNvPr>
            <p:cNvSpPr/>
            <p:nvPr/>
          </p:nvSpPr>
          <p:spPr>
            <a:xfrm>
              <a:off x="10096443" y="5433915"/>
              <a:ext cx="1046601" cy="10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D</a:t>
              </a:r>
              <a:endPara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C096BD5-5E0A-49AF-9B9D-33625ADFC9B8}"/>
                </a:ext>
              </a:extLst>
            </p:cNvPr>
            <p:cNvCxnSpPr/>
            <p:nvPr/>
          </p:nvCxnSpPr>
          <p:spPr>
            <a:xfrm>
              <a:off x="10184225" y="5225488"/>
              <a:ext cx="90338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5C0527-9F06-44A8-8653-191E29D246E1}"/>
                </a:ext>
              </a:extLst>
            </p:cNvPr>
            <p:cNvSpPr/>
            <p:nvPr/>
          </p:nvSpPr>
          <p:spPr>
            <a:xfrm>
              <a:off x="5312339" y="3979598"/>
              <a:ext cx="6119834" cy="2678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62" name="Title 1">
            <a:extLst>
              <a:ext uri="{FF2B5EF4-FFF2-40B4-BE49-F238E27FC236}">
                <a16:creationId xmlns:a16="http://schemas.microsoft.com/office/drawing/2014/main" id="{114B9A33-3A64-4953-B9C3-7E0F4F4F1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16" y="226390"/>
            <a:ext cx="10272129" cy="703279"/>
          </a:xfrm>
        </p:spPr>
        <p:txBody>
          <a:bodyPr>
            <a:normAutofit/>
          </a:bodyPr>
          <a:lstStyle/>
          <a:p>
            <a:r>
              <a:rPr lang="en-US" sz="3200" dirty="0"/>
              <a:t>Geometric Visualization of Bayes’ theorem</a:t>
            </a:r>
            <a:endParaRPr lang="en-IN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7005E-9EE2-409C-9234-120AE4E0A7B9}"/>
              </a:ext>
            </a:extLst>
          </p:cNvPr>
          <p:cNvSpPr txBox="1"/>
          <p:nvPr/>
        </p:nvSpPr>
        <p:spPr>
          <a:xfrm>
            <a:off x="3281081" y="3680294"/>
            <a:ext cx="482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  <a:endParaRPr lang="en-IN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61E8B08-18CC-41DA-81BC-F08652A38BD8}"/>
              </a:ext>
            </a:extLst>
          </p:cNvPr>
          <p:cNvSpPr txBox="1"/>
          <p:nvPr/>
        </p:nvSpPr>
        <p:spPr>
          <a:xfrm>
            <a:off x="2875009" y="4065161"/>
            <a:ext cx="482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6674A-4866-4E69-B95D-175F9FCC444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111698" y="3680294"/>
            <a:ext cx="169383" cy="153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2356E3-C50E-430C-A32C-CFE295AD6CA8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2566439" y="3988071"/>
            <a:ext cx="308570" cy="230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7099FAA-2715-49EA-BCD0-89D0C9905848}"/>
              </a:ext>
            </a:extLst>
          </p:cNvPr>
          <p:cNvSpPr/>
          <p:nvPr/>
        </p:nvSpPr>
        <p:spPr>
          <a:xfrm>
            <a:off x="8427672" y="3814893"/>
            <a:ext cx="1307287" cy="2816717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1AF352C-BE67-473C-8356-3A5774EEBC54}"/>
              </a:ext>
            </a:extLst>
          </p:cNvPr>
          <p:cNvSpPr/>
          <p:nvPr/>
        </p:nvSpPr>
        <p:spPr>
          <a:xfrm>
            <a:off x="9940351" y="3820430"/>
            <a:ext cx="1396376" cy="2848341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2C10B39-BE13-4E98-B5E2-7B63066B5F2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9671311" y="3659901"/>
            <a:ext cx="473535" cy="577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BA75A6D-0867-41BB-B110-3ADA293A9F77}"/>
              </a:ext>
            </a:extLst>
          </p:cNvPr>
          <p:cNvSpPr txBox="1"/>
          <p:nvPr/>
        </p:nvSpPr>
        <p:spPr>
          <a:xfrm>
            <a:off x="9266165" y="3664905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?</a:t>
            </a:r>
            <a:endParaRPr lang="en-IN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4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Bayes’ Theorem</a:t>
            </a:r>
            <a:endParaRPr/>
          </a:p>
        </p:txBody>
      </p:sp>
      <p:pic>
        <p:nvPicPr>
          <p:cNvPr id="182" name="Google Shape;18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938" y="1454393"/>
            <a:ext cx="11268176" cy="5050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BCB4016-8372-4ADE-8C52-F361C0EB24A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9600" y="2083014"/>
                <a:ext cx="10972800" cy="4525962"/>
              </a:xfrm>
            </p:spPr>
            <p:txBody>
              <a:bodyPr/>
              <a:lstStyle/>
              <a:p>
                <a:endParaRPr lang="en-US" sz="3200" b="1" dirty="0">
                  <a:solidFill>
                    <a:schemeClr val="tx1"/>
                  </a:solidFill>
                </a:endParaRPr>
              </a:p>
              <a:p>
                <a:pPr marL="25400" indent="0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marL="25400" indent="0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marL="25400" indent="0">
                  <a:buNone/>
                </a:pPr>
                <a:r>
                  <a:rPr lang="en-US" sz="3200" dirty="0">
                    <a:solidFill>
                      <a:schemeClr val="tx1"/>
                    </a:solidFill>
                  </a:rPr>
                  <a:t>P(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Spam|Words</a:t>
                </a:r>
                <a:r>
                  <a:rPr lang="en-US" sz="3200" dirty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Words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Spam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) *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Spam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IN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Words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)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BCB4016-8372-4ADE-8C52-F361C0EB2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2083014"/>
                <a:ext cx="10972800" cy="4525962"/>
              </a:xfrm>
              <a:blipFill>
                <a:blip r:embed="rId2"/>
                <a:stretch>
                  <a:fillRect l="-1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A1791-C3D5-491E-A3E5-8A036F188B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25</a:t>
            </a:fld>
            <a:endParaRPr lang="en-IN"/>
          </a:p>
        </p:txBody>
      </p:sp>
      <p:sp>
        <p:nvSpPr>
          <p:cNvPr id="5" name="Google Shape;187;g5defd13a41_1_0">
            <a:extLst>
              <a:ext uri="{FF2B5EF4-FFF2-40B4-BE49-F238E27FC236}">
                <a16:creationId xmlns:a16="http://schemas.microsoft.com/office/drawing/2014/main" id="{3ECDE780-9A4A-431D-9C23-4F4F15F25D9E}"/>
              </a:ext>
            </a:extLst>
          </p:cNvPr>
          <p:cNvSpPr txBox="1">
            <a:spLocks/>
          </p:cNvSpPr>
          <p:nvPr/>
        </p:nvSpPr>
        <p:spPr>
          <a:xfrm>
            <a:off x="569663" y="329688"/>
            <a:ext cx="10515600" cy="80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lnSpc>
                <a:spcPct val="90000"/>
              </a:lnSpc>
              <a:buSzPts val="1800"/>
            </a:pPr>
            <a:r>
              <a:rPr lang="en-US" sz="4000" dirty="0"/>
              <a:t>Bayes’ Theorem Practical Example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F2E5ED7-8EFF-4B2A-AE34-1DD21CA53105}"/>
              </a:ext>
            </a:extLst>
          </p:cNvPr>
          <p:cNvGrpSpPr/>
          <p:nvPr/>
        </p:nvGrpSpPr>
        <p:grpSpPr>
          <a:xfrm>
            <a:off x="3114861" y="2739489"/>
            <a:ext cx="8085805" cy="2868355"/>
            <a:chOff x="3114861" y="2445211"/>
            <a:chExt cx="8085805" cy="286835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DD73D45-0077-457B-8D75-C1821D610B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8415" y="3195686"/>
              <a:ext cx="658830" cy="425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2365E4-F7EE-4A22-8075-A5ADFACA6CE0}"/>
                </a:ext>
              </a:extLst>
            </p:cNvPr>
            <p:cNvSpPr txBox="1"/>
            <p:nvPr/>
          </p:nvSpPr>
          <p:spPr>
            <a:xfrm>
              <a:off x="7648090" y="2445211"/>
              <a:ext cx="35525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Candara"/>
                  <a:sym typeface="Candara"/>
                </a:rPr>
                <a:t>Proportion of Spam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Candara"/>
                  <a:sym typeface="Candara"/>
                </a:rPr>
                <a:t> from historical email data</a:t>
              </a:r>
              <a:endParaRPr lang="en-IN" sz="2400" dirty="0">
                <a:solidFill>
                  <a:schemeClr val="tx1"/>
                </a:solidFill>
                <a:latin typeface="Candara"/>
                <a:sym typeface="Candar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E9A6B9-2DCE-467A-8BBB-6A780BFCF626}"/>
                </a:ext>
              </a:extLst>
            </p:cNvPr>
            <p:cNvSpPr txBox="1"/>
            <p:nvPr/>
          </p:nvSpPr>
          <p:spPr>
            <a:xfrm>
              <a:off x="7202949" y="4851901"/>
              <a:ext cx="2178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2400">
                  <a:solidFill>
                    <a:schemeClr val="tx1"/>
                  </a:solidFill>
                  <a:latin typeface="Candara"/>
                </a:defRPr>
              </a:lvl1pPr>
            </a:lstStyle>
            <a:p>
              <a:r>
                <a:rPr lang="en-US" dirty="0"/>
                <a:t>Dictionary, NLP</a:t>
              </a:r>
              <a:endParaRPr lang="en-IN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79AD2AA-0AA5-4921-A119-FE6A1F9D2A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6759019" y="4656841"/>
              <a:ext cx="443930" cy="425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150189-FC35-4F5A-8E67-A499965214EE}"/>
                </a:ext>
              </a:extLst>
            </p:cNvPr>
            <p:cNvSpPr txBox="1"/>
            <p:nvPr/>
          </p:nvSpPr>
          <p:spPr>
            <a:xfrm>
              <a:off x="3114861" y="2593936"/>
              <a:ext cx="271260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2400">
                  <a:solidFill>
                    <a:schemeClr val="tx1"/>
                  </a:solidFill>
                  <a:latin typeface="Candara"/>
                </a:defRPr>
              </a:lvl1pPr>
            </a:lstStyle>
            <a:p>
              <a:r>
                <a:rPr lang="en-US" dirty="0"/>
                <a:t>Spam classification </a:t>
              </a:r>
            </a:p>
            <a:p>
              <a:r>
                <a:rPr lang="en-US" dirty="0"/>
                <a:t>of words</a:t>
              </a:r>
              <a:endParaRPr lang="en-IN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F47AC39-51D0-4E27-8B1C-66341D7BA1F8}"/>
                </a:ext>
              </a:extLst>
            </p:cNvPr>
            <p:cNvCxnSpPr>
              <a:cxnSpLocks/>
            </p:cNvCxnSpPr>
            <p:nvPr/>
          </p:nvCxnSpPr>
          <p:spPr>
            <a:xfrm>
              <a:off x="4653979" y="3057460"/>
              <a:ext cx="397834" cy="477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0D68370-120B-448B-A668-2A69EF489F43}"/>
              </a:ext>
            </a:extLst>
          </p:cNvPr>
          <p:cNvSpPr txBox="1"/>
          <p:nvPr/>
        </p:nvSpPr>
        <p:spPr>
          <a:xfrm>
            <a:off x="664591" y="1533108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sym typeface="Candara"/>
              </a:rPr>
              <a:t>P(“An Email is Spam”)?</a:t>
            </a:r>
          </a:p>
        </p:txBody>
      </p:sp>
    </p:spTree>
    <p:extLst>
      <p:ext uri="{BB962C8B-B14F-4D97-AF65-F5344CB8AC3E}">
        <p14:creationId xmlns:p14="http://schemas.microsoft.com/office/powerpoint/2010/main" val="1814187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defd13a41_1_0"/>
          <p:cNvSpPr txBox="1">
            <a:spLocks noGrp="1"/>
          </p:cNvSpPr>
          <p:nvPr>
            <p:ph type="title"/>
          </p:nvPr>
        </p:nvSpPr>
        <p:spPr>
          <a:xfrm>
            <a:off x="570346" y="277228"/>
            <a:ext cx="10515600" cy="80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Bayes’ Theorem Practical Example</a:t>
            </a:r>
            <a:endParaRPr dirty="0"/>
          </a:p>
        </p:txBody>
      </p:sp>
      <p:sp>
        <p:nvSpPr>
          <p:cNvPr id="188" name="Google Shape;188;g5defd13a41_1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89" name="Google Shape;189;g5defd13a41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4483" y="1394813"/>
            <a:ext cx="11172683" cy="52128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5DAC0E-9F34-40C3-8EAC-259F1EBBA7E0}"/>
              </a:ext>
            </a:extLst>
          </p:cNvPr>
          <p:cNvSpPr txBox="1"/>
          <p:nvPr/>
        </p:nvSpPr>
        <p:spPr>
          <a:xfrm rot="20810299">
            <a:off x="8730425" y="2641600"/>
            <a:ext cx="2890981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P(“An Email is Spam”)?</a:t>
            </a:r>
            <a:endParaRPr lang="en-IN" sz="1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title"/>
          </p:nvPr>
        </p:nvSpPr>
        <p:spPr>
          <a:xfrm>
            <a:off x="526092" y="0"/>
            <a:ext cx="10192844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Probability Distribution?</a:t>
            </a:r>
            <a:endParaRPr dirty="0"/>
          </a:p>
        </p:txBody>
      </p:sp>
      <p:sp>
        <p:nvSpPr>
          <p:cNvPr id="195" name="Google Shape;195;p18"/>
          <p:cNvSpPr txBox="1">
            <a:spLocks noGrp="1"/>
          </p:cNvSpPr>
          <p:nvPr>
            <p:ph type="body" idx="1"/>
          </p:nvPr>
        </p:nvSpPr>
        <p:spPr>
          <a:xfrm>
            <a:off x="373200" y="1560634"/>
            <a:ext cx="11818800" cy="50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precise terms, a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distribution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total listing of the various values the random variable can take along with the corresponding probability of each value. A real life example could be the pattern of distribution of the machine breakdowns in a manufacturing unit.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random variable in this example would be the various values the machine breakdowns could assume.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probability corresponding to each value of the breakdown is the relative frequency of occurrence of the breakdown.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probability distribution for this example is constructed by the actual breakdown pattern observed over a period of time. Statisticians use the term “observed distribution” of breakdowns. </a:t>
            </a: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Binomial Distribution</a:t>
            </a:r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body" idx="1"/>
          </p:nvPr>
        </p:nvSpPr>
        <p:spPr>
          <a:xfrm>
            <a:off x="691117" y="1921318"/>
            <a:ext cx="9824483" cy="392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Binomial Distribution is a widely used probability distribution of a discrete random variable. </a:t>
            </a:r>
            <a:endParaRPr sz="2400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plays a major role in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control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assurance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function. Manufacturing units do use the binomial distribution for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defective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analysis. </a:t>
            </a:r>
            <a:endParaRPr sz="2400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Reducing the number of defectives using the proportion defective control chart (p chart) is an accepted practice in manufacturing organizations. </a:t>
            </a:r>
            <a:endParaRPr sz="2400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Binomial distribution is also being used in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organizations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banks, and insurance corporations to get an idea of the proportion customers who are satisfied with the service quality. </a:t>
            </a:r>
            <a:endParaRPr sz="2400" dirty="0"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>
            <a:spLocks noGrp="1"/>
          </p:cNvSpPr>
          <p:nvPr>
            <p:ph type="title"/>
          </p:nvPr>
        </p:nvSpPr>
        <p:spPr>
          <a:xfrm>
            <a:off x="63618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Conditions for Applying Binomial Distribution </a:t>
            </a:r>
            <a:b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(Bernoulli Process) 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1"/>
          </p:nvPr>
        </p:nvSpPr>
        <p:spPr>
          <a:xfrm>
            <a:off x="636182" y="2023516"/>
            <a:ext cx="11353801" cy="406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Trials are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number of trials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trials).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two outcomes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trial designated as 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of success is uniform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 out the n trials </a:t>
            </a: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455DE31E-B0FD-4A46-B9E0-2F7E48C818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5917" y="195852"/>
            <a:ext cx="10515600" cy="91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Recap of Applied Stats Week 1</a:t>
            </a:r>
            <a:br>
              <a:rPr lang="en-US" sz="4000" dirty="0"/>
            </a:br>
            <a:r>
              <a:rPr lang="en-US" sz="3600" dirty="0"/>
              <a:t>Pearson’s Correlation</a:t>
            </a:r>
            <a:endParaRPr sz="3600" dirty="0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444FC42-D0AF-4D09-AFF8-BC8884A7CE27}"/>
              </a:ext>
            </a:extLst>
          </p:cNvPr>
          <p:cNvGrpSpPr/>
          <p:nvPr/>
        </p:nvGrpSpPr>
        <p:grpSpPr>
          <a:xfrm>
            <a:off x="1087607" y="1519507"/>
            <a:ext cx="4008582" cy="1502867"/>
            <a:chOff x="873013" y="1367104"/>
            <a:chExt cx="4008582" cy="150286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8CBAC02-50CC-4762-A278-145045481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013" y="2219740"/>
              <a:ext cx="4008582" cy="8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E4FB0A51-A1A6-4EC9-9B3C-A88A009B6951}"/>
                </a:ext>
              </a:extLst>
            </p:cNvPr>
            <p:cNvSpPr/>
            <p:nvPr/>
          </p:nvSpPr>
          <p:spPr>
            <a:xfrm>
              <a:off x="2796998" y="2136040"/>
              <a:ext cx="105195" cy="12314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02734E29-4C66-453B-BF00-559AD2AEAF4A}"/>
                </a:ext>
              </a:extLst>
            </p:cNvPr>
            <p:cNvSpPr/>
            <p:nvPr/>
          </p:nvSpPr>
          <p:spPr>
            <a:xfrm>
              <a:off x="2373710" y="2146204"/>
              <a:ext cx="176645" cy="15851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5117679C-3C19-4107-BA56-AD1C22CCED64}"/>
                </a:ext>
              </a:extLst>
            </p:cNvPr>
            <p:cNvSpPr/>
            <p:nvPr/>
          </p:nvSpPr>
          <p:spPr>
            <a:xfrm>
              <a:off x="3516365" y="2128172"/>
              <a:ext cx="176645" cy="15851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AA53F537-CFF7-48B5-9A3D-9C8F526AD7DC}"/>
                </a:ext>
              </a:extLst>
            </p:cNvPr>
            <p:cNvSpPr/>
            <p:nvPr/>
          </p:nvSpPr>
          <p:spPr>
            <a:xfrm>
              <a:off x="1066883" y="2140485"/>
              <a:ext cx="176645" cy="15851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Flowchart: Connector 68">
              <a:extLst>
                <a:ext uri="{FF2B5EF4-FFF2-40B4-BE49-F238E27FC236}">
                  <a16:creationId xmlns:a16="http://schemas.microsoft.com/office/drawing/2014/main" id="{B1601B5D-AD94-4BD0-955F-A2617BD472D7}"/>
                </a:ext>
              </a:extLst>
            </p:cNvPr>
            <p:cNvSpPr/>
            <p:nvPr/>
          </p:nvSpPr>
          <p:spPr>
            <a:xfrm>
              <a:off x="4420378" y="2140094"/>
              <a:ext cx="176645" cy="15851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29F590F-D7A5-4185-9087-6F306BDF405E}"/>
                </a:ext>
              </a:extLst>
            </p:cNvPr>
            <p:cNvCxnSpPr>
              <a:cxnSpLocks/>
            </p:cNvCxnSpPr>
            <p:nvPr/>
          </p:nvCxnSpPr>
          <p:spPr>
            <a:xfrm>
              <a:off x="2852417" y="1367104"/>
              <a:ext cx="0" cy="852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96CF0B7-F706-49BA-AD89-94147C4A0606}"/>
                </a:ext>
              </a:extLst>
            </p:cNvPr>
            <p:cNvCxnSpPr>
              <a:cxnSpLocks/>
            </p:cNvCxnSpPr>
            <p:nvPr/>
          </p:nvCxnSpPr>
          <p:spPr>
            <a:xfrm>
              <a:off x="3604687" y="1391148"/>
              <a:ext cx="0" cy="852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0D5E4E4-A0D0-4F94-9EBF-60E47C1B54F1}"/>
                </a:ext>
              </a:extLst>
            </p:cNvPr>
            <p:cNvCxnSpPr/>
            <p:nvPr/>
          </p:nvCxnSpPr>
          <p:spPr>
            <a:xfrm>
              <a:off x="2849595" y="1680517"/>
              <a:ext cx="75509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16B6A37-6C2D-4971-92B7-07F59AC2D3D5}"/>
                </a:ext>
              </a:extLst>
            </p:cNvPr>
            <p:cNvGrpSpPr/>
            <p:nvPr/>
          </p:nvGrpSpPr>
          <p:grpSpPr>
            <a:xfrm>
              <a:off x="2911208" y="1383693"/>
              <a:ext cx="590048" cy="311526"/>
              <a:chOff x="2925555" y="3290500"/>
              <a:chExt cx="590048" cy="311526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92D1C31-C817-4C6F-92E2-E1AEFFAC01D9}"/>
                  </a:ext>
                </a:extLst>
              </p:cNvPr>
              <p:cNvGrpSpPr/>
              <p:nvPr/>
            </p:nvGrpSpPr>
            <p:grpSpPr>
              <a:xfrm>
                <a:off x="3116135" y="3290500"/>
                <a:ext cx="399468" cy="307777"/>
                <a:chOff x="3611418" y="3582250"/>
                <a:chExt cx="399468" cy="307777"/>
              </a:xfrm>
            </p:grpSpPr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1E865E1-03E4-4539-AD90-D027306E72EF}"/>
                    </a:ext>
                  </a:extLst>
                </p:cNvPr>
                <p:cNvSpPr txBox="1"/>
                <p:nvPr/>
              </p:nvSpPr>
              <p:spPr>
                <a:xfrm>
                  <a:off x="3611418" y="3582250"/>
                  <a:ext cx="3994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- </a:t>
                  </a:r>
                  <a:r>
                    <a:rPr lang="en-US" dirty="0"/>
                    <a:t>X</a:t>
                  </a:r>
                  <a:endParaRPr lang="en-IN" sz="1200" dirty="0"/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2F4A8B93-FEC0-47EE-B798-C536F52465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67939" y="3625154"/>
                  <a:ext cx="16115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CE8403-F550-4A51-B3C4-3999F85ABC67}"/>
                  </a:ext>
                </a:extLst>
              </p:cNvPr>
              <p:cNvSpPr txBox="1"/>
              <p:nvPr/>
            </p:nvSpPr>
            <p:spPr>
              <a:xfrm>
                <a:off x="2925555" y="3294249"/>
                <a:ext cx="38183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X</a:t>
                </a:r>
                <a:r>
                  <a:rPr lang="en-US" sz="1400" baseline="-25000" dirty="0"/>
                  <a:t>i</a:t>
                </a:r>
                <a:r>
                  <a:rPr lang="en-US" sz="1400" dirty="0"/>
                  <a:t> </a:t>
                </a:r>
                <a:endParaRPr lang="en-IN" dirty="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5C42AAD-022D-43AE-9749-A74B38D0825F}"/>
                </a:ext>
              </a:extLst>
            </p:cNvPr>
            <p:cNvGrpSpPr/>
            <p:nvPr/>
          </p:nvGrpSpPr>
          <p:grpSpPr>
            <a:xfrm>
              <a:off x="2314750" y="2542909"/>
              <a:ext cx="1868229" cy="327062"/>
              <a:chOff x="1832258" y="3105024"/>
              <a:chExt cx="1868229" cy="327062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7E18381-6B39-4C04-94FF-33B8FAEF2CFD}"/>
                  </a:ext>
                </a:extLst>
              </p:cNvPr>
              <p:cNvSpPr txBox="1"/>
              <p:nvPr/>
            </p:nvSpPr>
            <p:spPr>
              <a:xfrm>
                <a:off x="1832258" y="3124309"/>
                <a:ext cx="6671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Var = </a:t>
                </a:r>
                <a:endParaRPr lang="en-IN" dirty="0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99E6CFF3-65A0-4059-963B-47D88080F7DA}"/>
                  </a:ext>
                </a:extLst>
              </p:cNvPr>
              <p:cNvGrpSpPr/>
              <p:nvPr/>
            </p:nvGrpSpPr>
            <p:grpSpPr>
              <a:xfrm>
                <a:off x="2289004" y="3105024"/>
                <a:ext cx="1411483" cy="319337"/>
                <a:chOff x="2886167" y="3291600"/>
                <a:chExt cx="1411483" cy="319337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F60E4170-BF11-42C2-9DE1-02D65EE05B13}"/>
                    </a:ext>
                  </a:extLst>
                </p:cNvPr>
                <p:cNvGrpSpPr/>
                <p:nvPr/>
              </p:nvGrpSpPr>
              <p:grpSpPr>
                <a:xfrm>
                  <a:off x="3215302" y="3291600"/>
                  <a:ext cx="1082348" cy="307777"/>
                  <a:chOff x="3710585" y="3583350"/>
                  <a:chExt cx="1082348" cy="307777"/>
                </a:xfrm>
              </p:grpSpPr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E31F2849-16EB-43B2-AB55-7D259235CA43}"/>
                      </a:ext>
                    </a:extLst>
                  </p:cNvPr>
                  <p:cNvSpPr txBox="1"/>
                  <p:nvPr/>
                </p:nvSpPr>
                <p:spPr>
                  <a:xfrm>
                    <a:off x="3710585" y="3583350"/>
                    <a:ext cx="108234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- </a:t>
                    </a:r>
                    <a:r>
                      <a:rPr lang="en-US" dirty="0"/>
                      <a:t>X)</a:t>
                    </a:r>
                    <a:r>
                      <a:rPr lang="en-US" baseline="30000" dirty="0"/>
                      <a:t>2</a:t>
                    </a:r>
                    <a:r>
                      <a:rPr lang="en-US" dirty="0"/>
                      <a:t> / (N-1)</a:t>
                    </a:r>
                    <a:endParaRPr lang="en-IN" sz="1200" baseline="30000" dirty="0"/>
                  </a:p>
                </p:txBody>
              </p: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6992B313-EC32-4EBE-9B4A-0EC7D15DF0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68263" y="3650396"/>
                    <a:ext cx="16115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C44FB26-CE5D-4F86-B332-887348F58D61}"/>
                    </a:ext>
                  </a:extLst>
                </p:cNvPr>
                <p:cNvSpPr txBox="1"/>
                <p:nvPr/>
              </p:nvSpPr>
              <p:spPr>
                <a:xfrm>
                  <a:off x="2886167" y="3303160"/>
                  <a:ext cx="6742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l-GR" sz="1400" dirty="0"/>
                    <a:t>Σ</a:t>
                  </a:r>
                  <a:r>
                    <a:rPr lang="en-US" sz="1400" dirty="0"/>
                    <a:t>(X</a:t>
                  </a:r>
                  <a:r>
                    <a:rPr lang="en-US" sz="1400" baseline="-25000" dirty="0"/>
                    <a:t>i</a:t>
                  </a:r>
                  <a:r>
                    <a:rPr lang="en-US" sz="1400" dirty="0"/>
                    <a:t> </a:t>
                  </a:r>
                  <a:endParaRPr lang="en-IN" dirty="0"/>
                </a:p>
              </p:txBody>
            </p:sp>
          </p:grp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D9D006F-FF80-48D5-A832-2ADB8E016219}"/>
                </a:ext>
              </a:extLst>
            </p:cNvPr>
            <p:cNvCxnSpPr/>
            <p:nvPr/>
          </p:nvCxnSpPr>
          <p:spPr>
            <a:xfrm>
              <a:off x="1983633" y="2477729"/>
              <a:ext cx="200321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69C0A50-7D70-4656-B6C1-676E895804F7}"/>
              </a:ext>
            </a:extLst>
          </p:cNvPr>
          <p:cNvGrpSpPr/>
          <p:nvPr/>
        </p:nvGrpSpPr>
        <p:grpSpPr>
          <a:xfrm>
            <a:off x="265453" y="3185442"/>
            <a:ext cx="6579799" cy="3627632"/>
            <a:chOff x="237639" y="3369086"/>
            <a:chExt cx="6579799" cy="362763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77494C67-9CB6-42B6-A579-353DCCA4DFE3}"/>
                </a:ext>
              </a:extLst>
            </p:cNvPr>
            <p:cNvGrpSpPr/>
            <p:nvPr/>
          </p:nvGrpSpPr>
          <p:grpSpPr>
            <a:xfrm>
              <a:off x="639505" y="3369086"/>
              <a:ext cx="6177933" cy="3627632"/>
              <a:chOff x="1156072" y="3020542"/>
              <a:chExt cx="6177933" cy="3627632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9C63B945-3943-4F0E-81E9-8E8EFE6B7C77}"/>
                  </a:ext>
                </a:extLst>
              </p:cNvPr>
              <p:cNvGrpSpPr/>
              <p:nvPr/>
            </p:nvGrpSpPr>
            <p:grpSpPr>
              <a:xfrm>
                <a:off x="1156072" y="3020542"/>
                <a:ext cx="6177933" cy="3627632"/>
                <a:chOff x="8498926" y="951999"/>
                <a:chExt cx="3443231" cy="2103653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D3BE5C1D-E1CE-472F-B901-6589C8C1CAD9}"/>
                    </a:ext>
                  </a:extLst>
                </p:cNvPr>
                <p:cNvGrpSpPr/>
                <p:nvPr/>
              </p:nvGrpSpPr>
              <p:grpSpPr>
                <a:xfrm>
                  <a:off x="8668724" y="951999"/>
                  <a:ext cx="1990725" cy="1555938"/>
                  <a:chOff x="8116317" y="560537"/>
                  <a:chExt cx="1990725" cy="1555938"/>
                </a:xfrm>
              </p:grpSpPr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BDC6444B-26B7-4A39-9B48-BAE0AD34848D}"/>
                      </a:ext>
                    </a:extLst>
                  </p:cNvPr>
                  <p:cNvCxnSpPr/>
                  <p:nvPr/>
                </p:nvCxnSpPr>
                <p:spPr>
                  <a:xfrm>
                    <a:off x="8125754" y="560537"/>
                    <a:ext cx="0" cy="155257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69BA764C-731A-4DE7-87A4-7DE37BF5515E}"/>
                      </a:ext>
                    </a:extLst>
                  </p:cNvPr>
                  <p:cNvCxnSpPr/>
                  <p:nvPr/>
                </p:nvCxnSpPr>
                <p:spPr>
                  <a:xfrm>
                    <a:off x="8116317" y="2116475"/>
                    <a:ext cx="1990725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8" name="Flowchart: Connector 97">
                  <a:extLst>
                    <a:ext uri="{FF2B5EF4-FFF2-40B4-BE49-F238E27FC236}">
                      <a16:creationId xmlns:a16="http://schemas.microsoft.com/office/drawing/2014/main" id="{3E0574EF-56A5-4A97-845E-2F857076970F}"/>
                    </a:ext>
                  </a:extLst>
                </p:cNvPr>
                <p:cNvSpPr/>
                <p:nvPr/>
              </p:nvSpPr>
              <p:spPr>
                <a:xfrm>
                  <a:off x="8907429" y="2243651"/>
                  <a:ext cx="98452" cy="9192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01" name="Flowchart: Connector 100">
                  <a:extLst>
                    <a:ext uri="{FF2B5EF4-FFF2-40B4-BE49-F238E27FC236}">
                      <a16:creationId xmlns:a16="http://schemas.microsoft.com/office/drawing/2014/main" id="{1D55A873-AA93-495A-BAF8-0BF1CA50C0D8}"/>
                    </a:ext>
                  </a:extLst>
                </p:cNvPr>
                <p:cNvSpPr/>
                <p:nvPr/>
              </p:nvSpPr>
              <p:spPr>
                <a:xfrm>
                  <a:off x="9415934" y="1795837"/>
                  <a:ext cx="98452" cy="9192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4" name="Flowchart: Connector 103">
                  <a:extLst>
                    <a:ext uri="{FF2B5EF4-FFF2-40B4-BE49-F238E27FC236}">
                      <a16:creationId xmlns:a16="http://schemas.microsoft.com/office/drawing/2014/main" id="{32D48A12-B4BF-4E63-AA61-BBD24516E719}"/>
                    </a:ext>
                  </a:extLst>
                </p:cNvPr>
                <p:cNvSpPr/>
                <p:nvPr/>
              </p:nvSpPr>
              <p:spPr>
                <a:xfrm flipV="1">
                  <a:off x="9773144" y="1500348"/>
                  <a:ext cx="98452" cy="91919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5" name="Flowchart: Connector 104">
                  <a:extLst>
                    <a:ext uri="{FF2B5EF4-FFF2-40B4-BE49-F238E27FC236}">
                      <a16:creationId xmlns:a16="http://schemas.microsoft.com/office/drawing/2014/main" id="{0F9BAC67-1F8D-4C5F-8728-4152C3974F88}"/>
                    </a:ext>
                  </a:extLst>
                </p:cNvPr>
                <p:cNvSpPr/>
                <p:nvPr/>
              </p:nvSpPr>
              <p:spPr>
                <a:xfrm>
                  <a:off x="9107417" y="2073406"/>
                  <a:ext cx="98452" cy="9192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6" name="Star: 4 Points 105">
                  <a:extLst>
                    <a:ext uri="{FF2B5EF4-FFF2-40B4-BE49-F238E27FC236}">
                      <a16:creationId xmlns:a16="http://schemas.microsoft.com/office/drawing/2014/main" id="{9B350340-7285-4457-A968-523E82C58FC7}"/>
                    </a:ext>
                  </a:extLst>
                </p:cNvPr>
                <p:cNvSpPr/>
                <p:nvPr/>
              </p:nvSpPr>
              <p:spPr>
                <a:xfrm>
                  <a:off x="9274154" y="1918147"/>
                  <a:ext cx="101564" cy="91917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30FF54A3-A711-406C-9722-65C673D0EE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68724" y="1958555"/>
                  <a:ext cx="1034076" cy="13167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9378D986-57E3-4CBA-B528-92E1A5C3DF69}"/>
                    </a:ext>
                  </a:extLst>
                </p:cNvPr>
                <p:cNvGrpSpPr/>
                <p:nvPr/>
              </p:nvGrpSpPr>
              <p:grpSpPr>
                <a:xfrm>
                  <a:off x="8508635" y="1900095"/>
                  <a:ext cx="160102" cy="160631"/>
                  <a:chOff x="10703336" y="1901407"/>
                  <a:chExt cx="160102" cy="160631"/>
                </a:xfrm>
              </p:grpSpPr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EBB58CB4-01C8-4274-BF2A-9BC1C0A082CF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3336" y="1901407"/>
                    <a:ext cx="160102" cy="1606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X</a:t>
                    </a:r>
                    <a:endParaRPr lang="en-IN" sz="1200" dirty="0"/>
                  </a:p>
                </p:txBody>
              </p: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62272155-62F4-4CF8-BF8C-95375AFFBD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735160" y="1926129"/>
                    <a:ext cx="9645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A7CDE2AE-EC31-4DCF-A88A-2CEB933EBF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315903" y="1438889"/>
                  <a:ext cx="9033" cy="1065686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8947D25B-0EBE-4FEC-82FE-E2CB87331178}"/>
                    </a:ext>
                  </a:extLst>
                </p:cNvPr>
                <p:cNvGrpSpPr/>
                <p:nvPr/>
              </p:nvGrpSpPr>
              <p:grpSpPr>
                <a:xfrm>
                  <a:off x="9242991" y="2549460"/>
                  <a:ext cx="287258" cy="276999"/>
                  <a:chOff x="10364871" y="1646689"/>
                  <a:chExt cx="287258" cy="276999"/>
                </a:xfrm>
              </p:grpSpPr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A067BFD5-EB30-4438-999A-148CA42249BF}"/>
                      </a:ext>
                    </a:extLst>
                  </p:cNvPr>
                  <p:cNvSpPr txBox="1"/>
                  <p:nvPr/>
                </p:nvSpPr>
                <p:spPr>
                  <a:xfrm>
                    <a:off x="10364871" y="1646689"/>
                    <a:ext cx="2872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X</a:t>
                    </a:r>
                    <a:endParaRPr lang="en-IN" sz="1200" dirty="0"/>
                  </a:p>
                </p:txBody>
              </p: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83191F48-3696-49D4-933E-135A61EA1A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403665" y="1665310"/>
                    <a:ext cx="8981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23D1B2B-54D3-435A-91F5-DFE6F9D0C5C5}"/>
                    </a:ext>
                  </a:extLst>
                </p:cNvPr>
                <p:cNvSpPr txBox="1"/>
                <p:nvPr/>
              </p:nvSpPr>
              <p:spPr>
                <a:xfrm>
                  <a:off x="9519302" y="1765085"/>
                  <a:ext cx="347721" cy="160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(X</a:t>
                  </a:r>
                  <a:r>
                    <a:rPr lang="en-US" sz="1200" baseline="-25000" dirty="0"/>
                    <a:t>i</a:t>
                  </a:r>
                  <a:r>
                    <a:rPr lang="en-US" sz="1200" dirty="0"/>
                    <a:t>, X</a:t>
                  </a:r>
                  <a:r>
                    <a:rPr lang="en-US" sz="1200" baseline="-25000" dirty="0"/>
                    <a:t>i</a:t>
                  </a:r>
                  <a:r>
                    <a:rPr lang="en-US" sz="1200" dirty="0"/>
                    <a:t>)</a:t>
                  </a:r>
                  <a:endParaRPr lang="en-IN" sz="1200" dirty="0"/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3CC02155-2ED8-43EA-8E12-67FE34FC7748}"/>
                    </a:ext>
                  </a:extLst>
                </p:cNvPr>
                <p:cNvSpPr txBox="1"/>
                <p:nvPr/>
              </p:nvSpPr>
              <p:spPr>
                <a:xfrm>
                  <a:off x="8498926" y="1035135"/>
                  <a:ext cx="160101" cy="160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X</a:t>
                  </a:r>
                  <a:endParaRPr lang="en-IN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6D9B3329-4631-4D22-99C0-C060443F2999}"/>
                    </a:ext>
                  </a:extLst>
                </p:cNvPr>
                <p:cNvSpPr txBox="1"/>
                <p:nvPr/>
              </p:nvSpPr>
              <p:spPr>
                <a:xfrm>
                  <a:off x="10325345" y="2580728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X</a:t>
                  </a:r>
                  <a:endParaRPr lang="en-IN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B8C5FF53-8056-421F-B52D-33A616FF00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8635" y="1693629"/>
                  <a:ext cx="0" cy="52985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B09A7FB4-618B-4618-8ECC-2EE6B63188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40297" y="2747875"/>
                  <a:ext cx="652865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D1054C24-B6D9-4800-B37D-C225F3E92DB5}"/>
                    </a:ext>
                  </a:extLst>
                </p:cNvPr>
                <p:cNvSpPr txBox="1"/>
                <p:nvPr/>
              </p:nvSpPr>
              <p:spPr>
                <a:xfrm>
                  <a:off x="9154334" y="2747875"/>
                  <a:ext cx="7425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Std (X)</a:t>
                  </a:r>
                  <a:endParaRPr lang="en-IN" dirty="0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06754BB-0102-4185-BAB2-E56D248F6E60}"/>
                    </a:ext>
                  </a:extLst>
                </p:cNvPr>
                <p:cNvSpPr txBox="1"/>
                <p:nvPr/>
              </p:nvSpPr>
              <p:spPr>
                <a:xfrm>
                  <a:off x="9786148" y="1968616"/>
                  <a:ext cx="2156009" cy="3822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/>
                    <a:t>Variance = </a:t>
                  </a:r>
                  <a:r>
                    <a:rPr lang="el-GR" sz="1800" dirty="0"/>
                    <a:t>Σ</a:t>
                  </a:r>
                  <a:r>
                    <a:rPr lang="en-US" sz="1800" baseline="-25000" dirty="0" err="1"/>
                    <a:t>i</a:t>
                  </a:r>
                  <a:r>
                    <a:rPr lang="en-US" sz="1800" baseline="-25000" dirty="0"/>
                    <a:t> </a:t>
                  </a:r>
                  <a:r>
                    <a:rPr lang="en-US" sz="1800" dirty="0"/>
                    <a:t>Area</a:t>
                  </a:r>
                  <a:r>
                    <a:rPr lang="en-US" sz="1600" dirty="0"/>
                    <a:t>(Rectangles) / (N-1)</a:t>
                  </a:r>
                </a:p>
                <a:p>
                  <a:pPr>
                    <a:lnSpc>
                      <a:spcPts val="100"/>
                    </a:lnSpc>
                  </a:pPr>
                  <a:r>
                    <a:rPr lang="en-US" sz="1600" dirty="0"/>
                    <a:t>	</a:t>
                  </a:r>
                </a:p>
                <a:p>
                  <a:r>
                    <a:rPr lang="en-US" sz="1600" dirty="0"/>
                    <a:t>	= </a:t>
                  </a:r>
                  <a:r>
                    <a:rPr lang="en-US" sz="1800" dirty="0"/>
                    <a:t>Std</a:t>
                  </a:r>
                  <a:r>
                    <a:rPr lang="en-US" sz="1800" baseline="-25000" dirty="0"/>
                    <a:t>x</a:t>
                  </a:r>
                  <a:r>
                    <a:rPr lang="en-US" sz="1800" baseline="30000" dirty="0"/>
                    <a:t>2</a:t>
                  </a:r>
                  <a:endParaRPr lang="en-IN" sz="1600" baseline="-25000" dirty="0"/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4CA2CB2-AC14-4BD3-8D80-3FDE42D7E5EE}"/>
                  </a:ext>
                </a:extLst>
              </p:cNvPr>
              <p:cNvSpPr/>
              <p:nvPr/>
            </p:nvSpPr>
            <p:spPr>
              <a:xfrm>
                <a:off x="2647777" y="4541263"/>
                <a:ext cx="247536" cy="238285"/>
              </a:xfrm>
              <a:prstGeom prst="rect">
                <a:avLst/>
              </a:prstGeom>
              <a:solidFill>
                <a:srgbClr val="FF0000">
                  <a:alpha val="1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425FF4A3-0CCE-4853-8B0C-75DEA2804DB6}"/>
                  </a:ext>
                </a:extLst>
              </p:cNvPr>
              <p:cNvSpPr/>
              <p:nvPr/>
            </p:nvSpPr>
            <p:spPr>
              <a:xfrm>
                <a:off x="3869814" y="3602479"/>
                <a:ext cx="176645" cy="15851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CF60EB88-241A-493E-8564-DE3D14D1651B}"/>
                  </a:ext>
                </a:extLst>
              </p:cNvPr>
              <p:cNvSpPr/>
              <p:nvPr/>
            </p:nvSpPr>
            <p:spPr>
              <a:xfrm>
                <a:off x="1980126" y="4770586"/>
                <a:ext cx="657565" cy="570451"/>
              </a:xfrm>
              <a:prstGeom prst="rect">
                <a:avLst/>
              </a:prstGeom>
              <a:solidFill>
                <a:srgbClr val="C00000">
                  <a:alpha val="1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E178A02-F0E5-4D47-B92F-922A1502AF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4216" y="3949430"/>
              <a:ext cx="2578202" cy="210695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3F3B1F1-70C5-48D2-8E46-6969C3835E23}"/>
                </a:ext>
              </a:extLst>
            </p:cNvPr>
            <p:cNvSpPr txBox="1"/>
            <p:nvPr/>
          </p:nvSpPr>
          <p:spPr>
            <a:xfrm rot="16200000">
              <a:off x="-163105" y="4549849"/>
              <a:ext cx="1332232" cy="5307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Std (X)</a:t>
              </a:r>
              <a:endParaRPr lang="en-IN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026C040-5C75-4288-B7E8-B99A24A5A183}"/>
              </a:ext>
            </a:extLst>
          </p:cNvPr>
          <p:cNvGrpSpPr/>
          <p:nvPr/>
        </p:nvGrpSpPr>
        <p:grpSpPr>
          <a:xfrm>
            <a:off x="5993147" y="943327"/>
            <a:ext cx="6004681" cy="5755424"/>
            <a:chOff x="6041847" y="882925"/>
            <a:chExt cx="6004681" cy="575542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A4CE59F-5D88-490F-88B2-BA675A975AEF}"/>
                </a:ext>
              </a:extLst>
            </p:cNvPr>
            <p:cNvGrpSpPr/>
            <p:nvPr/>
          </p:nvGrpSpPr>
          <p:grpSpPr>
            <a:xfrm>
              <a:off x="6817438" y="882925"/>
              <a:ext cx="5229090" cy="3931909"/>
              <a:chOff x="2655746" y="1868073"/>
              <a:chExt cx="5229090" cy="393190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47E3347-163E-43D8-B410-209EBB8AAD64}"/>
                  </a:ext>
                </a:extLst>
              </p:cNvPr>
              <p:cNvGrpSpPr/>
              <p:nvPr/>
            </p:nvGrpSpPr>
            <p:grpSpPr>
              <a:xfrm>
                <a:off x="2655746" y="1868073"/>
                <a:ext cx="5229090" cy="3931909"/>
                <a:chOff x="8185913" y="940587"/>
                <a:chExt cx="2914401" cy="2280102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D5817039-AE8A-4801-971B-9A3D4851FBAB}"/>
                    </a:ext>
                  </a:extLst>
                </p:cNvPr>
                <p:cNvGrpSpPr/>
                <p:nvPr/>
              </p:nvGrpSpPr>
              <p:grpSpPr>
                <a:xfrm>
                  <a:off x="8427467" y="1186270"/>
                  <a:ext cx="1990725" cy="1552575"/>
                  <a:chOff x="7875060" y="794808"/>
                  <a:chExt cx="1990725" cy="1552575"/>
                </a:xfrm>
              </p:grpSpPr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FFFDC940-5F06-441D-A87F-67B3E49F1F92}"/>
                      </a:ext>
                    </a:extLst>
                  </p:cNvPr>
                  <p:cNvCxnSpPr/>
                  <p:nvPr/>
                </p:nvCxnSpPr>
                <p:spPr>
                  <a:xfrm>
                    <a:off x="7881408" y="794808"/>
                    <a:ext cx="0" cy="155257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32F90751-F446-4CC2-B2BA-B1062D8851CC}"/>
                      </a:ext>
                    </a:extLst>
                  </p:cNvPr>
                  <p:cNvCxnSpPr/>
                  <p:nvPr/>
                </p:nvCxnSpPr>
                <p:spPr>
                  <a:xfrm>
                    <a:off x="7875060" y="2343150"/>
                    <a:ext cx="1990725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" name="Flowchart: Connector 6">
                  <a:extLst>
                    <a:ext uri="{FF2B5EF4-FFF2-40B4-BE49-F238E27FC236}">
                      <a16:creationId xmlns:a16="http://schemas.microsoft.com/office/drawing/2014/main" id="{BFE4A197-4048-4E1F-88E0-2ADD7E5E6358}"/>
                    </a:ext>
                  </a:extLst>
                </p:cNvPr>
                <p:cNvSpPr/>
                <p:nvPr/>
              </p:nvSpPr>
              <p:spPr>
                <a:xfrm>
                  <a:off x="8866932" y="2206272"/>
                  <a:ext cx="98452" cy="9192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" name="Flowchart: Connector 7">
                  <a:extLst>
                    <a:ext uri="{FF2B5EF4-FFF2-40B4-BE49-F238E27FC236}">
                      <a16:creationId xmlns:a16="http://schemas.microsoft.com/office/drawing/2014/main" id="{192EEF10-008C-4BB9-8468-B1FA7CFFFE1C}"/>
                    </a:ext>
                  </a:extLst>
                </p:cNvPr>
                <p:cNvSpPr/>
                <p:nvPr/>
              </p:nvSpPr>
              <p:spPr>
                <a:xfrm>
                  <a:off x="9764580" y="1675415"/>
                  <a:ext cx="98452" cy="9192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" name="Flowchart: Connector 8">
                  <a:extLst>
                    <a:ext uri="{FF2B5EF4-FFF2-40B4-BE49-F238E27FC236}">
                      <a16:creationId xmlns:a16="http://schemas.microsoft.com/office/drawing/2014/main" id="{C9270988-9B57-400C-9D15-8730EA7CC859}"/>
                    </a:ext>
                  </a:extLst>
                </p:cNvPr>
                <p:cNvSpPr/>
                <p:nvPr/>
              </p:nvSpPr>
              <p:spPr>
                <a:xfrm>
                  <a:off x="9113823" y="2385988"/>
                  <a:ext cx="98452" cy="9192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" name="Flowchart: Connector 9">
                  <a:extLst>
                    <a:ext uri="{FF2B5EF4-FFF2-40B4-BE49-F238E27FC236}">
                      <a16:creationId xmlns:a16="http://schemas.microsoft.com/office/drawing/2014/main" id="{5FA43782-AAA5-4DAF-B58E-32B67BF4A41B}"/>
                    </a:ext>
                  </a:extLst>
                </p:cNvPr>
                <p:cNvSpPr/>
                <p:nvPr/>
              </p:nvSpPr>
              <p:spPr>
                <a:xfrm>
                  <a:off x="9434470" y="1799013"/>
                  <a:ext cx="98452" cy="9192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" name="Flowchart: Connector 10">
                  <a:extLst>
                    <a:ext uri="{FF2B5EF4-FFF2-40B4-BE49-F238E27FC236}">
                      <a16:creationId xmlns:a16="http://schemas.microsoft.com/office/drawing/2014/main" id="{759014E3-3682-4BAA-B377-2EECE697F146}"/>
                    </a:ext>
                  </a:extLst>
                </p:cNvPr>
                <p:cNvSpPr/>
                <p:nvPr/>
              </p:nvSpPr>
              <p:spPr>
                <a:xfrm>
                  <a:off x="9651023" y="1996218"/>
                  <a:ext cx="98452" cy="9192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Flowchart: Connector 11">
                  <a:extLst>
                    <a:ext uri="{FF2B5EF4-FFF2-40B4-BE49-F238E27FC236}">
                      <a16:creationId xmlns:a16="http://schemas.microsoft.com/office/drawing/2014/main" id="{4916CF10-D1C5-4AD3-8760-687BC0732577}"/>
                    </a:ext>
                  </a:extLst>
                </p:cNvPr>
                <p:cNvSpPr/>
                <p:nvPr/>
              </p:nvSpPr>
              <p:spPr>
                <a:xfrm>
                  <a:off x="9413211" y="2099311"/>
                  <a:ext cx="98452" cy="9192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" name="Flowchart: Connector 12">
                  <a:extLst>
                    <a:ext uri="{FF2B5EF4-FFF2-40B4-BE49-F238E27FC236}">
                      <a16:creationId xmlns:a16="http://schemas.microsoft.com/office/drawing/2014/main" id="{4A589CB5-F959-4CA5-83ED-066527513251}"/>
                    </a:ext>
                  </a:extLst>
                </p:cNvPr>
                <p:cNvSpPr/>
                <p:nvPr/>
              </p:nvSpPr>
              <p:spPr>
                <a:xfrm flipV="1">
                  <a:off x="9488417" y="1605027"/>
                  <a:ext cx="98452" cy="91919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" name="Flowchart: Connector 13">
                  <a:extLst>
                    <a:ext uri="{FF2B5EF4-FFF2-40B4-BE49-F238E27FC236}">
                      <a16:creationId xmlns:a16="http://schemas.microsoft.com/office/drawing/2014/main" id="{01BAB788-2690-4186-A302-05D6AD2892C5}"/>
                    </a:ext>
                  </a:extLst>
                </p:cNvPr>
                <p:cNvSpPr/>
                <p:nvPr/>
              </p:nvSpPr>
              <p:spPr>
                <a:xfrm>
                  <a:off x="9107417" y="2073406"/>
                  <a:ext cx="98452" cy="9192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" name="Star: 4 Points 14">
                  <a:extLst>
                    <a:ext uri="{FF2B5EF4-FFF2-40B4-BE49-F238E27FC236}">
                      <a16:creationId xmlns:a16="http://schemas.microsoft.com/office/drawing/2014/main" id="{48708F69-7ED5-426F-AE1E-24968D659D38}"/>
                    </a:ext>
                  </a:extLst>
                </p:cNvPr>
                <p:cNvSpPr/>
                <p:nvPr/>
              </p:nvSpPr>
              <p:spPr>
                <a:xfrm>
                  <a:off x="9274154" y="1918147"/>
                  <a:ext cx="101564" cy="91917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2A3CCC9A-4DD5-4042-A515-5EAB4E9D38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60833" y="1958554"/>
                  <a:ext cx="1341967" cy="4003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B40F645E-2E44-49FB-9BA3-3FEA3E122A07}"/>
                    </a:ext>
                  </a:extLst>
                </p:cNvPr>
                <p:cNvGrpSpPr/>
                <p:nvPr/>
              </p:nvGrpSpPr>
              <p:grpSpPr>
                <a:xfrm>
                  <a:off x="8243942" y="1869367"/>
                  <a:ext cx="287258" cy="276999"/>
                  <a:chOff x="10438643" y="1870679"/>
                  <a:chExt cx="287258" cy="276999"/>
                </a:xfrm>
              </p:grpSpPr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6D36B34-196D-4A20-86A2-F4CA9B13FD65}"/>
                      </a:ext>
                    </a:extLst>
                  </p:cNvPr>
                  <p:cNvSpPr txBox="1"/>
                  <p:nvPr/>
                </p:nvSpPr>
                <p:spPr>
                  <a:xfrm>
                    <a:off x="10438643" y="1870679"/>
                    <a:ext cx="2872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Y</a:t>
                    </a:r>
                    <a:endParaRPr lang="en-IN" sz="1200" dirty="0"/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5E49F02-0C60-4EAE-80E1-97FACBC221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458831" y="1889606"/>
                    <a:ext cx="9645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E88EDCB-535E-48BC-8D90-B13F40B17A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24936" y="1690688"/>
                  <a:ext cx="0" cy="1043924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388F771-BFF8-4945-B7E7-A5EFA8E1DD90}"/>
                    </a:ext>
                  </a:extLst>
                </p:cNvPr>
                <p:cNvGrpSpPr/>
                <p:nvPr/>
              </p:nvGrpSpPr>
              <p:grpSpPr>
                <a:xfrm>
                  <a:off x="9250384" y="2768234"/>
                  <a:ext cx="287258" cy="276999"/>
                  <a:chOff x="10372264" y="1865463"/>
                  <a:chExt cx="287258" cy="276999"/>
                </a:xfrm>
              </p:grpSpPr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C9C52A1D-FE1B-472C-AC9E-760BDCCF052E}"/>
                      </a:ext>
                    </a:extLst>
                  </p:cNvPr>
                  <p:cNvSpPr txBox="1"/>
                  <p:nvPr/>
                </p:nvSpPr>
                <p:spPr>
                  <a:xfrm>
                    <a:off x="10372264" y="1865463"/>
                    <a:ext cx="2872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X</a:t>
                    </a:r>
                    <a:endParaRPr lang="en-IN" sz="1200" dirty="0"/>
                  </a:p>
                </p:txBody>
              </p: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E200EFF3-AEB9-4294-83D2-CEF97E8DC4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411058" y="1884084"/>
                    <a:ext cx="8981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2DDC382-5535-4E5F-BE14-8AF95EB77789}"/>
                    </a:ext>
                  </a:extLst>
                </p:cNvPr>
                <p:cNvSpPr txBox="1"/>
                <p:nvPr/>
              </p:nvSpPr>
              <p:spPr>
                <a:xfrm>
                  <a:off x="9816137" y="1582875"/>
                  <a:ext cx="62388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(X</a:t>
                  </a:r>
                  <a:r>
                    <a:rPr lang="en-US" sz="1200" baseline="-25000" dirty="0"/>
                    <a:t>i</a:t>
                  </a:r>
                  <a:r>
                    <a:rPr lang="en-US" sz="1200" dirty="0"/>
                    <a:t>, Y</a:t>
                  </a:r>
                  <a:r>
                    <a:rPr lang="en-US" sz="1200" baseline="-25000" dirty="0"/>
                    <a:t>i</a:t>
                  </a:r>
                  <a:r>
                    <a:rPr lang="en-US" sz="1200" dirty="0"/>
                    <a:t>)</a:t>
                  </a:r>
                  <a:endParaRPr lang="en-IN" sz="1200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FD341FA-485E-4CE2-ACD9-907893805069}"/>
                    </a:ext>
                  </a:extLst>
                </p:cNvPr>
                <p:cNvSpPr/>
                <p:nvPr/>
              </p:nvSpPr>
              <p:spPr>
                <a:xfrm>
                  <a:off x="9324936" y="1725551"/>
                  <a:ext cx="490423" cy="231899"/>
                </a:xfrm>
                <a:prstGeom prst="rect">
                  <a:avLst/>
                </a:prstGeom>
                <a:solidFill>
                  <a:srgbClr val="FF0000">
                    <a:alpha val="1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9EC0BDE-B293-4242-8DD2-FC934ECF552E}"/>
                    </a:ext>
                  </a:extLst>
                </p:cNvPr>
                <p:cNvSpPr txBox="1"/>
                <p:nvPr/>
              </p:nvSpPr>
              <p:spPr>
                <a:xfrm>
                  <a:off x="8283838" y="940587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Y</a:t>
                  </a:r>
                  <a:endParaRPr lang="en-IN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18E989-44BB-4F42-A04B-4FF711D58224}"/>
                    </a:ext>
                  </a:extLst>
                </p:cNvPr>
                <p:cNvSpPr txBox="1"/>
                <p:nvPr/>
              </p:nvSpPr>
              <p:spPr>
                <a:xfrm>
                  <a:off x="10325345" y="2580728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X</a:t>
                  </a:r>
                  <a:endParaRPr lang="en-IN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F2ED339-D06D-4B03-8495-A44E3E2F445A}"/>
                    </a:ext>
                  </a:extLst>
                </p:cNvPr>
                <p:cNvSpPr txBox="1"/>
                <p:nvPr/>
              </p:nvSpPr>
              <p:spPr>
                <a:xfrm>
                  <a:off x="9007107" y="993422"/>
                  <a:ext cx="181331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Rectangle is 2D </a:t>
                  </a:r>
                </a:p>
                <a:p>
                  <a:r>
                    <a:rPr lang="en-US" dirty="0"/>
                    <a:t>dispersion in data </a:t>
                  </a:r>
                  <a:r>
                    <a:rPr lang="en-US" dirty="0">
                      <a:sym typeface="Wingdings" panose="05000000000000000000" pitchFamily="2" charset="2"/>
                    </a:rPr>
                    <a:t></a:t>
                  </a:r>
                  <a:endParaRPr lang="en-IN" dirty="0"/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DDD9C70A-7B81-4D3D-BC03-DE76C83A8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49337" y="1297830"/>
                  <a:ext cx="152372" cy="4290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BE55241-C77E-4060-B3AC-6A6BEF78C9E3}"/>
                    </a:ext>
                  </a:extLst>
                </p:cNvPr>
                <p:cNvSpPr txBox="1"/>
                <p:nvPr/>
              </p:nvSpPr>
              <p:spPr>
                <a:xfrm>
                  <a:off x="10058041" y="2046619"/>
                  <a:ext cx="10422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Cov</a:t>
                  </a:r>
                  <a:r>
                    <a:rPr lang="en-US" dirty="0"/>
                    <a:t> (</a:t>
                  </a:r>
                  <a:r>
                    <a:rPr lang="en-US" dirty="0" err="1"/>
                    <a:t>X</a:t>
                  </a:r>
                  <a:r>
                    <a:rPr lang="en-US" baseline="-25000" dirty="0" err="1"/>
                    <a:t>i</a:t>
                  </a:r>
                  <a:r>
                    <a:rPr lang="en-US" dirty="0" err="1"/>
                    <a:t>,Y</a:t>
                  </a:r>
                  <a:r>
                    <a:rPr lang="en-US" baseline="-25000" dirty="0" err="1"/>
                    <a:t>i</a:t>
                  </a:r>
                  <a:r>
                    <a:rPr lang="en-US" dirty="0"/>
                    <a:t>)</a:t>
                  </a:r>
                  <a:endParaRPr lang="en-IN" dirty="0"/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96A3C43E-DE64-4AFD-98BD-582B98B36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85913" y="1700928"/>
                  <a:ext cx="0" cy="52985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24B1B670-A19F-4E04-A844-7FC3415685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31817" y="2906733"/>
                  <a:ext cx="652865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70A5F3-6978-490D-99F5-D2844F968ED1}"/>
                    </a:ext>
                  </a:extLst>
                </p:cNvPr>
                <p:cNvSpPr txBox="1"/>
                <p:nvPr/>
              </p:nvSpPr>
              <p:spPr>
                <a:xfrm>
                  <a:off x="9151789" y="2912912"/>
                  <a:ext cx="7425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Std (X)</a:t>
                  </a:r>
                  <a:endParaRPr lang="en-IN" dirty="0"/>
                </a:p>
              </p:txBody>
            </p:sp>
            <p:cxnSp>
              <p:nvCxnSpPr>
                <p:cNvPr id="30" name="Connector: Curved 29">
                  <a:extLst>
                    <a:ext uri="{FF2B5EF4-FFF2-40B4-BE49-F238E27FC236}">
                      <a16:creationId xmlns:a16="http://schemas.microsoft.com/office/drawing/2014/main" id="{99F56BBC-96F1-49C9-B4E2-4E7842B35B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9958712" y="1610502"/>
                  <a:ext cx="712745" cy="180853"/>
                </a:xfrm>
                <a:prstGeom prst="curved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8427101-7A87-4B1E-9C51-55B2E4D5FC21}"/>
                    </a:ext>
                  </a:extLst>
                </p:cNvPr>
                <p:cNvSpPr txBox="1"/>
                <p:nvPr/>
              </p:nvSpPr>
              <p:spPr>
                <a:xfrm>
                  <a:off x="9929706" y="1095564"/>
                  <a:ext cx="1100877" cy="214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1800" dirty="0"/>
                    <a:t>Σ</a:t>
                  </a:r>
                  <a:r>
                    <a:rPr lang="en-US" sz="1800" dirty="0"/>
                    <a:t> Area(</a:t>
                  </a:r>
                  <a:r>
                    <a:rPr lang="en-US" dirty="0"/>
                    <a:t>Rectangles)</a:t>
                  </a:r>
                  <a:endParaRPr lang="en-IN" dirty="0"/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0262C7C-BC86-42F5-8082-CB53E76D8D3D}"/>
                  </a:ext>
                </a:extLst>
              </p:cNvPr>
              <p:cNvSpPr/>
              <p:nvPr/>
            </p:nvSpPr>
            <p:spPr>
              <a:xfrm>
                <a:off x="3977121" y="3615176"/>
                <a:ext cx="737721" cy="530744"/>
              </a:xfrm>
              <a:prstGeom prst="rect">
                <a:avLst/>
              </a:prstGeom>
              <a:solidFill>
                <a:srgbClr val="FF0000">
                  <a:alpha val="1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2EC95E2-F325-48AC-9668-C30DEBA72A8B}"/>
                  </a:ext>
                </a:extLst>
              </p:cNvPr>
              <p:cNvSpPr/>
              <p:nvPr/>
            </p:nvSpPr>
            <p:spPr>
              <a:xfrm>
                <a:off x="4377793" y="3618112"/>
                <a:ext cx="311690" cy="814699"/>
              </a:xfrm>
              <a:prstGeom prst="rect">
                <a:avLst/>
              </a:prstGeom>
              <a:solidFill>
                <a:srgbClr val="FF0000">
                  <a:alpha val="1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F780D51-88DF-4955-9507-6862087E372C}"/>
                  </a:ext>
                </a:extLst>
              </p:cNvPr>
              <p:cNvSpPr/>
              <p:nvPr/>
            </p:nvSpPr>
            <p:spPr>
              <a:xfrm>
                <a:off x="4707430" y="3075591"/>
                <a:ext cx="415694" cy="530744"/>
              </a:xfrm>
              <a:prstGeom prst="rect">
                <a:avLst/>
              </a:prstGeom>
              <a:solidFill>
                <a:srgbClr val="FF0000">
                  <a:alpha val="1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CCDDD8A-37B6-4616-A96E-ABC294679092}"/>
                  </a:ext>
                </a:extLst>
              </p:cNvPr>
              <p:cNvSpPr/>
              <p:nvPr/>
            </p:nvSpPr>
            <p:spPr>
              <a:xfrm>
                <a:off x="4699408" y="3638727"/>
                <a:ext cx="280324" cy="336545"/>
              </a:xfrm>
              <a:prstGeom prst="rect">
                <a:avLst/>
              </a:prstGeom>
              <a:solidFill>
                <a:schemeClr val="accent5">
                  <a:lumMod val="75000"/>
                  <a:alpha val="1882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17CE793-6A40-4882-B3D9-F6D69EE71A6A}"/>
                  </a:ext>
                </a:extLst>
              </p:cNvPr>
              <p:cNvSpPr/>
              <p:nvPr/>
            </p:nvSpPr>
            <p:spPr>
              <a:xfrm>
                <a:off x="4723391" y="3624508"/>
                <a:ext cx="697420" cy="169276"/>
              </a:xfrm>
              <a:prstGeom prst="rect">
                <a:avLst/>
              </a:prstGeom>
              <a:solidFill>
                <a:schemeClr val="accent5">
                  <a:lumMod val="75000"/>
                  <a:alpha val="1882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BEDF2228-8DF5-463B-AEE6-DE0272BF668B}"/>
                  </a:ext>
                </a:extLst>
              </p:cNvPr>
              <p:cNvSpPr/>
              <p:nvPr/>
            </p:nvSpPr>
            <p:spPr>
              <a:xfrm>
                <a:off x="4151589" y="2941148"/>
                <a:ext cx="176645" cy="15851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EAC092A-4A0F-4968-92DF-EE487ECC8743}"/>
                  </a:ext>
                </a:extLst>
              </p:cNvPr>
              <p:cNvSpPr/>
              <p:nvPr/>
            </p:nvSpPr>
            <p:spPr>
              <a:xfrm>
                <a:off x="4243194" y="3055982"/>
                <a:ext cx="479643" cy="572635"/>
              </a:xfrm>
              <a:prstGeom prst="rect">
                <a:avLst/>
              </a:prstGeom>
              <a:solidFill>
                <a:schemeClr val="accent5">
                  <a:lumMod val="75000"/>
                  <a:alpha val="1882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2F1885-EBF5-41C4-9279-B1D7945FDE07}"/>
                </a:ext>
              </a:extLst>
            </p:cNvPr>
            <p:cNvSpPr/>
            <p:nvPr/>
          </p:nvSpPr>
          <p:spPr>
            <a:xfrm>
              <a:off x="8446584" y="2267574"/>
              <a:ext cx="736917" cy="94278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3C91317-9120-4832-BA29-7EF89F3A7FB7}"/>
                </a:ext>
              </a:extLst>
            </p:cNvPr>
            <p:cNvSpPr txBox="1"/>
            <p:nvPr/>
          </p:nvSpPr>
          <p:spPr>
            <a:xfrm>
              <a:off x="8712196" y="3146773"/>
              <a:ext cx="5405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00B050"/>
                  </a:solidFill>
                </a:rPr>
                <a:t>Std</a:t>
              </a:r>
              <a:r>
                <a:rPr lang="en-US" b="1" baseline="-25000" dirty="0" err="1">
                  <a:solidFill>
                    <a:srgbClr val="00B050"/>
                  </a:solidFill>
                </a:rPr>
                <a:t>x</a:t>
              </a:r>
              <a:endParaRPr lang="en-IN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F1461A8-7B9F-4115-BF7A-64F0C15D56E1}"/>
                </a:ext>
              </a:extLst>
            </p:cNvPr>
            <p:cNvSpPr txBox="1"/>
            <p:nvPr/>
          </p:nvSpPr>
          <p:spPr>
            <a:xfrm>
              <a:off x="7976092" y="2406492"/>
              <a:ext cx="5405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00B050"/>
                  </a:solidFill>
                </a:rPr>
                <a:t>Std</a:t>
              </a:r>
              <a:r>
                <a:rPr lang="en-US" b="1" baseline="-25000" dirty="0" err="1">
                  <a:solidFill>
                    <a:srgbClr val="00B050"/>
                  </a:solidFill>
                </a:rPr>
                <a:t>y</a:t>
              </a:r>
              <a:endParaRPr lang="en-IN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0C392BE-C79D-4E07-8BA3-3E954D32B776}"/>
                </a:ext>
              </a:extLst>
            </p:cNvPr>
            <p:cNvSpPr txBox="1"/>
            <p:nvPr/>
          </p:nvSpPr>
          <p:spPr>
            <a:xfrm>
              <a:off x="6041847" y="2474780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Std (Y)</a:t>
              </a:r>
              <a:endParaRPr lang="en-IN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A617A26E-5D98-4BB7-97AF-AE312BDC48A6}"/>
                    </a:ext>
                  </a:extLst>
                </p:cNvPr>
                <p:cNvSpPr txBox="1"/>
                <p:nvPr/>
              </p:nvSpPr>
              <p:spPr>
                <a:xfrm>
                  <a:off x="7978679" y="5957650"/>
                  <a:ext cx="3105915" cy="6806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b="0" i="1" dirty="0" err="1"/>
                    <a:t>r</a:t>
                  </a:r>
                  <a:r>
                    <a:rPr lang="en-US" sz="1600" b="0" i="1" baseline="-25000" dirty="0" err="1"/>
                    <a:t>xy</a:t>
                  </a:r>
                  <a:r>
                    <a:rPr lang="en-US" sz="1600" b="0" i="1" dirty="0"/>
                    <a:t>=</a:t>
                  </a:r>
                  <a:r>
                    <a:rPr lang="en-US" sz="1600" b="0" i="1" dirty="0" err="1"/>
                    <a:t>Corr</a:t>
                  </a:r>
                  <a:r>
                    <a:rPr lang="en-US" sz="1600" b="0" i="1" dirty="0"/>
                    <a:t>(X,Y) </a:t>
                  </a:r>
                  <a:r>
                    <a:rPr lang="en-US" sz="1800" b="0" dirty="0"/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𝑆𝑡𝑑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𝑆𝑡𝑑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a14:m>
                  <a:endParaRPr lang="en-US" sz="1800" b="0" dirty="0"/>
                </a:p>
              </p:txBody>
            </p:sp>
          </mc:Choice>
          <mc:Fallback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A617A26E-5D98-4BB7-97AF-AE312BDC4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8679" y="5957650"/>
                  <a:ext cx="3105915" cy="680699"/>
                </a:xfrm>
                <a:prstGeom prst="rect">
                  <a:avLst/>
                </a:prstGeom>
                <a:blipFill>
                  <a:blip r:embed="rId2"/>
                  <a:stretch>
                    <a:fillRect l="-78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D02F7694-6C1F-402E-A069-92DE524555A3}"/>
                </a:ext>
              </a:extLst>
            </p:cNvPr>
            <p:cNvGrpSpPr/>
            <p:nvPr/>
          </p:nvGrpSpPr>
          <p:grpSpPr>
            <a:xfrm>
              <a:off x="7460186" y="4796345"/>
              <a:ext cx="3044551" cy="688394"/>
              <a:chOff x="7773548" y="4991127"/>
              <a:chExt cx="3044551" cy="68839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28DB6C92-B8F1-44BC-AD8F-96BBDF5992D0}"/>
                      </a:ext>
                    </a:extLst>
                  </p:cNvPr>
                  <p:cNvSpPr txBox="1"/>
                  <p:nvPr/>
                </p:nvSpPr>
                <p:spPr>
                  <a:xfrm>
                    <a:off x="7773548" y="4991127"/>
                    <a:ext cx="3044551" cy="688394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b="0" i="1" dirty="0" err="1"/>
                      <a:t>Cov</a:t>
                    </a:r>
                    <a:r>
                      <a:rPr lang="en-US" sz="1600" b="0" i="1" dirty="0"/>
                      <a:t>(X,Y) </a:t>
                    </a:r>
                    <a:r>
                      <a:rPr lang="en-US" sz="1800" b="0" dirty="0"/>
                      <a:t>=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/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</m:oMath>
                    </a14:m>
                    <a:endParaRPr lang="en-US" sz="1800" b="0" dirty="0"/>
                  </a:p>
                </p:txBody>
              </p:sp>
            </mc:Choice>
            <mc:Fallback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28DB6C92-B8F1-44BC-AD8F-96BBDF5992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3548" y="4991127"/>
                    <a:ext cx="3044551" cy="68839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9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2441B152-0530-4E47-B453-CE548BAAD854}"/>
                  </a:ext>
                </a:extLst>
              </p:cNvPr>
              <p:cNvCxnSpPr/>
              <p:nvPr/>
            </p:nvCxnSpPr>
            <p:spPr>
              <a:xfrm>
                <a:off x="10494335" y="5080684"/>
                <a:ext cx="10369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1F18D3BC-69A3-4FDC-BB64-1F31F3D622AD}"/>
                  </a:ext>
                </a:extLst>
              </p:cNvPr>
              <p:cNvCxnSpPr/>
              <p:nvPr/>
            </p:nvCxnSpPr>
            <p:spPr>
              <a:xfrm>
                <a:off x="9814721" y="5079134"/>
                <a:ext cx="10369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Connector: Curved 145">
              <a:extLst>
                <a:ext uri="{FF2B5EF4-FFF2-40B4-BE49-F238E27FC236}">
                  <a16:creationId xmlns:a16="http://schemas.microsoft.com/office/drawing/2014/main" id="{763CAC64-119F-4649-9BE6-B5E8C216D74C}"/>
                </a:ext>
              </a:extLst>
            </p:cNvPr>
            <p:cNvCxnSpPr>
              <a:cxnSpLocks/>
              <a:stCxn id="143" idx="2"/>
              <a:endCxn id="141" idx="0"/>
            </p:cNvCxnSpPr>
            <p:nvPr/>
          </p:nvCxnSpPr>
          <p:spPr>
            <a:xfrm rot="16200000" flipH="1">
              <a:off x="9020594" y="5446606"/>
              <a:ext cx="472911" cy="54917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908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>
            <a:spLocks noGrp="1"/>
          </p:cNvSpPr>
          <p:nvPr>
            <p:ph type="title"/>
          </p:nvPr>
        </p:nvSpPr>
        <p:spPr>
          <a:xfrm>
            <a:off x="721242" y="0"/>
            <a:ext cx="803998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lang="en-US" sz="395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9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and Standard Deviation of the Binomial Distribution </a:t>
            </a:r>
            <a:endParaRPr sz="3959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9929" y="1721586"/>
            <a:ext cx="8487435" cy="4885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>
            <a:spLocks noGrp="1"/>
          </p:cNvSpPr>
          <p:nvPr>
            <p:ph type="title"/>
          </p:nvPr>
        </p:nvSpPr>
        <p:spPr>
          <a:xfrm>
            <a:off x="636182" y="138225"/>
            <a:ext cx="10515600" cy="723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Poisson Distribution </a:t>
            </a: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Poisson Distribution is another discrete distribution which also plays a major role in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control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context of reducing the number of defects per standard unit.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include number of defects per item, number of defects per transformer produced, number of defects per 100 m2 of cloth, etc.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examples would include 1) The number of cars arriving at a highway check post per hour; 2) The number of customers visiting a bank per hour during peak business period; 3) The number of pixels in the image that are corrupted.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>
            <a:spLocks noGrp="1"/>
          </p:cNvSpPr>
          <p:nvPr>
            <p:ph type="title"/>
          </p:nvPr>
        </p:nvSpPr>
        <p:spPr>
          <a:xfrm>
            <a:off x="657447" y="-1452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Poisson Probability Function 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721" y="1347005"/>
            <a:ext cx="9488511" cy="5296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Distribution</a:t>
            </a:r>
            <a:endParaRPr/>
          </a:p>
        </p:txBody>
      </p:sp>
      <p:pic>
        <p:nvPicPr>
          <p:cNvPr id="243" name="Google Shape;24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6934" y="2008089"/>
            <a:ext cx="8007815" cy="3942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>
            <a:spLocks noGrp="1"/>
          </p:cNvSpPr>
          <p:nvPr>
            <p:ph type="title"/>
          </p:nvPr>
        </p:nvSpPr>
        <p:spPr>
          <a:xfrm>
            <a:off x="936674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Distribution</a:t>
            </a:r>
            <a:endParaRPr/>
          </a:p>
        </p:txBody>
      </p:sp>
      <p:pic>
        <p:nvPicPr>
          <p:cNvPr id="249" name="Google Shape;24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6674" y="1163369"/>
            <a:ext cx="10071257" cy="5265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810065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Distribution</a:t>
            </a:r>
            <a:endParaRPr/>
          </a:p>
        </p:txBody>
      </p:sp>
      <p:pic>
        <p:nvPicPr>
          <p:cNvPr id="255" name="Google Shape;25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825" y="1466850"/>
            <a:ext cx="9782175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8"/>
          <p:cNvSpPr/>
          <p:nvPr/>
        </p:nvSpPr>
        <p:spPr>
          <a:xfrm>
            <a:off x="9252284" y="1022684"/>
            <a:ext cx="1275348" cy="30287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>
            <a:spLocks noGrp="1"/>
          </p:cNvSpPr>
          <p:nvPr>
            <p:ph type="title"/>
          </p:nvPr>
        </p:nvSpPr>
        <p:spPr>
          <a:xfrm>
            <a:off x="581025" y="984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Normal Distribution</a:t>
            </a:r>
            <a:endParaRPr dirty="0"/>
          </a:p>
        </p:txBody>
      </p:sp>
      <p:pic>
        <p:nvPicPr>
          <p:cNvPr id="262" name="Google Shape;26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" y="1690688"/>
            <a:ext cx="11534775" cy="4245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Normal Distribution</a:t>
            </a:r>
            <a:endParaRPr/>
          </a:p>
        </p:txBody>
      </p:sp>
      <p:pic>
        <p:nvPicPr>
          <p:cNvPr id="268" name="Google Shape;26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710" y="1568425"/>
            <a:ext cx="8791826" cy="49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0"/>
          <p:cNvSpPr/>
          <p:nvPr/>
        </p:nvSpPr>
        <p:spPr>
          <a:xfrm>
            <a:off x="8181474" y="1263316"/>
            <a:ext cx="1636294" cy="4932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4C9D-EA57-4F94-872A-25099FAF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536825"/>
            <a:ext cx="10515600" cy="1325563"/>
          </a:xfrm>
        </p:spPr>
        <p:txBody>
          <a:bodyPr/>
          <a:lstStyle/>
          <a:p>
            <a:r>
              <a:rPr lang="en-US" dirty="0"/>
              <a:t>Practice Exercises and Case Studies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805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4782-E068-4FDD-8095-157ABF4C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2" y="367007"/>
            <a:ext cx="9127836" cy="76992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Exercise 1 for Conditional Probability &amp; </a:t>
            </a:r>
            <a:br>
              <a:rPr lang="en-US" sz="3600" dirty="0"/>
            </a:br>
            <a:r>
              <a:rPr lang="en-US" sz="3600" dirty="0"/>
              <a:t>Multiplication Rule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F61B8-1F1B-4198-A678-D4AF6DEC01CC}"/>
              </a:ext>
            </a:extLst>
          </p:cNvPr>
          <p:cNvSpPr txBox="1"/>
          <p:nvPr/>
        </p:nvSpPr>
        <p:spPr>
          <a:xfrm>
            <a:off x="949037" y="3193467"/>
            <a:ext cx="110987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Arial"/>
                <a:sym typeface="Arial"/>
              </a:rPr>
              <a:t>Identify the type of events and evaluate,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Arial"/>
                <a:sym typeface="Arial"/>
              </a:rPr>
              <a:t>What is the probability that when the 2 identical dice are rolled together, the number you get as a sum of the numbers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Arial"/>
                <a:sym typeface="Arial"/>
              </a:rPr>
              <a:t>      on the 2 dice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-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Arial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	a. 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Arial"/>
                <a:sym typeface="Arial"/>
              </a:rPr>
              <a:t>s an even number?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	b. Y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Arial"/>
                <a:sym typeface="Arial"/>
              </a:rPr>
              <a:t>ou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Arial"/>
                <a:sym typeface="Arial"/>
              </a:rPr>
              <a:t> get a total of 10?, 7?</a:t>
            </a:r>
          </a:p>
          <a:p>
            <a:pPr marL="895350" lvl="2">
              <a:defRPr/>
            </a:pP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c.  O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Arial"/>
                <a:sym typeface="Arial"/>
              </a:rPr>
              <a:t>f getting 2 odd numbers?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 startAt="2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Arial"/>
                <a:sym typeface="Arial"/>
              </a:rPr>
              <a:t>Can you construct the probability distribution for the all the outcomes (Sample space) considering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 the sum of numbers of the 2 dice?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 startAt="2"/>
              <a:tabLst/>
              <a:defRPr/>
            </a:pPr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 startAt="2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Arial"/>
                <a:sym typeface="Arial"/>
              </a:rPr>
              <a:t>When you draw 2 cards from a deck of 52 cards, one after the other without replacing, the probability of getting </a:t>
            </a:r>
          </a:p>
          <a:p>
            <a:pPr lvl="1"/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	</a:t>
            </a:r>
            <a:r>
              <a:rPr lang="en-US" dirty="0" err="1">
                <a:latin typeface="Meiryo" panose="020B0604030504040204" pitchFamily="34" charset="-128"/>
                <a:ea typeface="Meiryo" panose="020B0604030504040204" pitchFamily="34" charset="-128"/>
              </a:rPr>
              <a:t>i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. 2 consecutive diamonds?</a:t>
            </a:r>
          </a:p>
          <a:p>
            <a:pPr lvl="1"/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Arial"/>
                <a:sym typeface="Arial"/>
              </a:rPr>
              <a:t>	ii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. A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Arial"/>
                <a:sym typeface="Arial"/>
              </a:rPr>
              <a:t>n Ace and a Diamond considering both draws?</a:t>
            </a:r>
          </a:p>
          <a:p>
            <a:pPr lvl="1"/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               iii. A King and a Queen considering both draws?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50FF8D-1724-4D6E-8BC9-33E573B41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902" y="1316756"/>
            <a:ext cx="2381250" cy="1924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4DCEA1-E16E-416A-AF01-D2874DE59723}"/>
              </a:ext>
            </a:extLst>
          </p:cNvPr>
          <p:cNvSpPr txBox="1"/>
          <p:nvPr/>
        </p:nvSpPr>
        <p:spPr>
          <a:xfrm>
            <a:off x="949037" y="1837047"/>
            <a:ext cx="15808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 P(A∩B)</a:t>
            </a:r>
          </a:p>
          <a:p>
            <a:r>
              <a:rPr lang="en-US" sz="2000" dirty="0"/>
              <a:t>or</a:t>
            </a:r>
          </a:p>
          <a:p>
            <a:r>
              <a:rPr lang="en-US" sz="2000" dirty="0"/>
              <a:t>P(AUB)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5D8F28-D949-4D6A-AF12-E1DDCE43E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15147"/>
            <a:ext cx="5541818" cy="228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1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7279-24D4-420C-9034-122BCD33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29" y="7779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Recap of Applied Stats Week 1</a:t>
            </a:r>
            <a:br>
              <a:rPr lang="en-US" sz="4000" dirty="0"/>
            </a:br>
            <a:r>
              <a:rPr lang="en-US" sz="3600" dirty="0"/>
              <a:t>Correlation Analysis – Chi-Square Test</a:t>
            </a:r>
            <a:endParaRPr lang="en-IN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0937D-9A9E-45D6-A14D-9A474AFF31D1}"/>
              </a:ext>
            </a:extLst>
          </p:cNvPr>
          <p:cNvSpPr txBox="1"/>
          <p:nvPr/>
        </p:nvSpPr>
        <p:spPr>
          <a:xfrm>
            <a:off x="7685812" y="4570479"/>
            <a:ext cx="2409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200 Urban Families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687264-40EA-4895-93EC-E25416463851}"/>
                  </a:ext>
                </a:extLst>
              </p:cNvPr>
              <p:cNvSpPr txBox="1"/>
              <p:nvPr/>
            </p:nvSpPr>
            <p:spPr>
              <a:xfrm>
                <a:off x="2279735" y="5503447"/>
                <a:ext cx="7903925" cy="7858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l-GR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rPr>
                  <a:t>ϰ</a:t>
                </a:r>
                <a:r>
                  <a:rPr kumimoji="0" lang="en-US" sz="2000" b="0" i="0" u="none" strike="noStrike" kern="0" cap="none" spc="0" normalizeH="0" baseline="54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rPr>
                  <a:t>2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0" lang="en-US" sz="24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  <a:sym typeface="Arial"/>
                          </a:rPr>
                          <m:t>(38−48)</m:t>
                        </m:r>
                        <m:r>
                          <m:rPr>
                            <m:nor/>
                          </m:rPr>
                          <a:rPr kumimoji="0" lang="en-US" sz="2400" b="0" i="0" u="none" strike="noStrike" kern="0" cap="none" spc="0" normalizeH="0" baseline="3000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  <a:sym typeface="Arial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kumimoji="0" lang="en-US" sz="24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  <a:sym typeface="Arial"/>
                          </a:rPr>
                          <m:t>48</m:t>
                        </m:r>
                      </m:den>
                    </m:f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0" lang="en-US" sz="24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  <a:sym typeface="Arial"/>
                          </a:rPr>
                          <m:t>(3</m:t>
                        </m:r>
                        <m:r>
                          <m:rPr>
                            <m:nor/>
                          </m:rPr>
                          <a:rPr kumimoji="0" lang="en-US" sz="24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  <a:sym typeface="Arial"/>
                          </a:rPr>
                          <m:t>2</m:t>
                        </m:r>
                        <m:r>
                          <m:rPr>
                            <m:nor/>
                          </m:rPr>
                          <a:rPr kumimoji="0" lang="en-US" sz="24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  <a:sym typeface="Arial"/>
                          </a:rPr>
                          <m:t>−4</m:t>
                        </m:r>
                        <m:r>
                          <m:rPr>
                            <m:nor/>
                          </m:rPr>
                          <a:rPr kumimoji="0" lang="en-US" sz="24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  <a:sym typeface="Arial"/>
                          </a:rPr>
                          <m:t>2</m:t>
                        </m:r>
                        <m:r>
                          <m:rPr>
                            <m:nor/>
                          </m:rPr>
                          <a:rPr kumimoji="0" lang="en-US" sz="24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  <a:sym typeface="Arial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0" lang="en-US" sz="2400" b="0" i="0" u="none" strike="noStrike" kern="0" cap="none" spc="0" normalizeH="0" baseline="3000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  <a:sym typeface="Arial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kumimoji="0" lang="en-US" sz="24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  <a:sym typeface="Arial"/>
                          </a:rPr>
                          <m:t>32</m:t>
                        </m:r>
                      </m:den>
                    </m:f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0" lang="en-US" sz="24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  <a:sym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kumimoji="0" lang="en-US" sz="24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  <a:sym typeface="Arial"/>
                          </a:rPr>
                          <m:t>7</m:t>
                        </m:r>
                        <m:r>
                          <m:rPr>
                            <m:nor/>
                          </m:rPr>
                          <a:rPr kumimoji="0" lang="en-US" sz="24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  <a:sym typeface="Arial"/>
                          </a:rPr>
                          <m:t>2−</m:t>
                        </m:r>
                        <m:r>
                          <m:rPr>
                            <m:nor/>
                          </m:rPr>
                          <a:rPr kumimoji="0" lang="en-US" sz="24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  <a:sym typeface="Arial"/>
                          </a:rPr>
                          <m:t>8</m:t>
                        </m:r>
                        <m:r>
                          <m:rPr>
                            <m:nor/>
                          </m:rPr>
                          <a:rPr kumimoji="0" lang="en-US" sz="24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  <a:sym typeface="Arial"/>
                          </a:rPr>
                          <m:t>2)</m:t>
                        </m:r>
                        <m:r>
                          <m:rPr>
                            <m:nor/>
                          </m:rPr>
                          <a:rPr kumimoji="0" lang="en-US" sz="2400" b="0" i="0" u="none" strike="noStrike" kern="0" cap="none" spc="0" normalizeH="0" baseline="3000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  <a:sym typeface="Arial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kumimoji="0" lang="en-US" sz="24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  <a:sym typeface="Arial"/>
                          </a:rPr>
                          <m:t>72</m:t>
                        </m:r>
                      </m:den>
                    </m:f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0" lang="en-US" sz="24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  <a:sym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kumimoji="0" lang="en-US" sz="24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  <a:sym typeface="Arial"/>
                          </a:rPr>
                          <m:t>48</m:t>
                        </m:r>
                        <m:r>
                          <m:rPr>
                            <m:nor/>
                          </m:rPr>
                          <a:rPr kumimoji="0" lang="en-US" sz="24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  <a:sym typeface="Arial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kumimoji="0" lang="en-US" sz="24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  <a:sym typeface="Arial"/>
                          </a:rPr>
                          <m:t>38</m:t>
                        </m:r>
                        <m:r>
                          <m:rPr>
                            <m:nor/>
                          </m:rPr>
                          <a:rPr kumimoji="0" lang="en-US" sz="24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  <a:sym typeface="Arial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0" lang="en-US" sz="2400" b="0" i="0" u="none" strike="noStrike" kern="0" cap="none" spc="0" normalizeH="0" baseline="3000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  <a:sym typeface="Arial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kumimoji="0" lang="en-US" sz="24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  <a:sym typeface="Arial"/>
                          </a:rPr>
                          <m:t>48</m:t>
                        </m:r>
                      </m:den>
                    </m:f>
                  </m:oMath>
                </a14:m>
                <a:r>
                  <a:rPr kumimoji="0" lang="en-IN" sz="32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rPr>
                  <a:t> = 8.68 &gt;&gt;1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687264-40EA-4895-93EC-E25416463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35" y="5503447"/>
                <a:ext cx="7903925" cy="785843"/>
              </a:xfrm>
              <a:prstGeom prst="rect">
                <a:avLst/>
              </a:prstGeom>
              <a:blipFill>
                <a:blip r:embed="rId3"/>
                <a:stretch>
                  <a:fillRect l="-769" t="-5263" r="-231" b="-135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10">
            <a:extLst>
              <a:ext uri="{FF2B5EF4-FFF2-40B4-BE49-F238E27FC236}">
                <a16:creationId xmlns:a16="http://schemas.microsoft.com/office/drawing/2014/main" id="{6B89B8AB-119F-4649-89F4-56CA3B388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493657"/>
              </p:ext>
            </p:extLst>
          </p:nvPr>
        </p:nvGraphicFramePr>
        <p:xfrm>
          <a:off x="766620" y="2138778"/>
          <a:ext cx="6919192" cy="2631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960">
                  <a:extLst>
                    <a:ext uri="{9D8B030D-6E8A-4147-A177-3AD203B41FA5}">
                      <a16:colId xmlns:a16="http://schemas.microsoft.com/office/drawing/2014/main" val="874317275"/>
                    </a:ext>
                  </a:extLst>
                </a:gridCol>
                <a:gridCol w="1876636">
                  <a:extLst>
                    <a:ext uri="{9D8B030D-6E8A-4147-A177-3AD203B41FA5}">
                      <a16:colId xmlns:a16="http://schemas.microsoft.com/office/drawing/2014/main" val="2155539695"/>
                    </a:ext>
                  </a:extLst>
                </a:gridCol>
                <a:gridCol w="1854855">
                  <a:extLst>
                    <a:ext uri="{9D8B030D-6E8A-4147-A177-3AD203B41FA5}">
                      <a16:colId xmlns:a16="http://schemas.microsoft.com/office/drawing/2014/main" val="2710065835"/>
                    </a:ext>
                  </a:extLst>
                </a:gridCol>
                <a:gridCol w="1604741">
                  <a:extLst>
                    <a:ext uri="{9D8B030D-6E8A-4147-A177-3AD203B41FA5}">
                      <a16:colId xmlns:a16="http://schemas.microsoft.com/office/drawing/2014/main" val="378122502"/>
                    </a:ext>
                  </a:extLst>
                </a:gridCol>
              </a:tblGrid>
              <a:tr h="661666">
                <a:tc>
                  <a:txBody>
                    <a:bodyPr/>
                    <a:lstStyle/>
                    <a:p>
                      <a:r>
                        <a:rPr lang="en-US" dirty="0"/>
                        <a:t>Family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Buyer of Car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Non-Buyer of Car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756622"/>
                  </a:ext>
                </a:extLst>
              </a:tr>
              <a:tr h="741969">
                <a:tc>
                  <a:txBody>
                    <a:bodyPr/>
                    <a:lstStyle/>
                    <a:p>
                      <a:r>
                        <a:rPr lang="en-US" dirty="0"/>
                        <a:t>Income per annum &lt; 10L Rs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38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82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120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249167"/>
                  </a:ext>
                </a:extLst>
              </a:tr>
              <a:tr h="6982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Income per annum </a:t>
                      </a:r>
                      <a:r>
                        <a:rPr lang="en-US" u="sng" dirty="0"/>
                        <a:t>&gt;</a:t>
                      </a:r>
                      <a:r>
                        <a:rPr lang="en-US" dirty="0"/>
                        <a:t>10L Rs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42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38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80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642238"/>
                  </a:ext>
                </a:extLst>
              </a:tr>
              <a:tr h="529851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80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120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200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929947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153626-6464-4771-9D2F-AD536D56201D}"/>
              </a:ext>
            </a:extLst>
          </p:cNvPr>
          <p:cNvCxnSpPr>
            <a:cxnSpLocks/>
          </p:cNvCxnSpPr>
          <p:nvPr/>
        </p:nvCxnSpPr>
        <p:spPr>
          <a:xfrm flipV="1">
            <a:off x="1644073" y="2540000"/>
            <a:ext cx="988291" cy="36544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7738A4E-E8A3-41A2-8DE8-7A187D2FE045}"/>
              </a:ext>
            </a:extLst>
          </p:cNvPr>
          <p:cNvSpPr txBox="1"/>
          <p:nvPr/>
        </p:nvSpPr>
        <p:spPr>
          <a:xfrm>
            <a:off x="5230324" y="298332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(72)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A5A25-B43D-43EE-BDE0-B617D8E04700}"/>
              </a:ext>
            </a:extLst>
          </p:cNvPr>
          <p:cNvSpPr txBox="1"/>
          <p:nvPr/>
        </p:nvSpPr>
        <p:spPr>
          <a:xfrm>
            <a:off x="3361930" y="297948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(48)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DAAC2-4DCC-49EE-934F-1EF068569136}"/>
              </a:ext>
            </a:extLst>
          </p:cNvPr>
          <p:cNvSpPr txBox="1"/>
          <p:nvPr/>
        </p:nvSpPr>
        <p:spPr>
          <a:xfrm>
            <a:off x="3352695" y="3705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(32)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468D4-D7F7-463B-BA7B-1FAF532905D8}"/>
              </a:ext>
            </a:extLst>
          </p:cNvPr>
          <p:cNvSpPr txBox="1"/>
          <p:nvPr/>
        </p:nvSpPr>
        <p:spPr>
          <a:xfrm>
            <a:off x="5221735" y="369195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(48)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038E01-3D11-4C20-9838-FFE000EE8921}"/>
              </a:ext>
            </a:extLst>
          </p:cNvPr>
          <p:cNvSpPr txBox="1"/>
          <p:nvPr/>
        </p:nvSpPr>
        <p:spPr>
          <a:xfrm>
            <a:off x="1910486" y="2751555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Correlation</a:t>
            </a:r>
            <a:endParaRPr kumimoji="0" lang="en-IN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95AD5-75CA-4D5C-B1B2-3ECD6F039877}"/>
              </a:ext>
            </a:extLst>
          </p:cNvPr>
          <p:cNvSpPr/>
          <p:nvPr/>
        </p:nvSpPr>
        <p:spPr>
          <a:xfrm>
            <a:off x="2970392" y="2905443"/>
            <a:ext cx="2977826" cy="12878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B32CF5A-A99E-43B2-807C-C18B51DAB90C}"/>
              </a:ext>
            </a:extLst>
          </p:cNvPr>
          <p:cNvCxnSpPr>
            <a:cxnSpLocks/>
            <a:stCxn id="10" idx="1"/>
            <a:endCxn id="15" idx="2"/>
          </p:cNvCxnSpPr>
          <p:nvPr/>
        </p:nvCxnSpPr>
        <p:spPr>
          <a:xfrm rot="10800000" flipH="1">
            <a:off x="2279735" y="4193309"/>
            <a:ext cx="2179570" cy="1703060"/>
          </a:xfrm>
          <a:prstGeom prst="curvedConnector4">
            <a:avLst>
              <a:gd name="adj1" fmla="val -10488"/>
              <a:gd name="adj2" fmla="val 61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EAF2081-4417-400A-82B0-7431012A9522}"/>
              </a:ext>
            </a:extLst>
          </p:cNvPr>
          <p:cNvSpPr txBox="1"/>
          <p:nvPr/>
        </p:nvSpPr>
        <p:spPr>
          <a:xfrm>
            <a:off x="7937469" y="1550076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Bivariate Plots – </a:t>
            </a:r>
          </a:p>
          <a:p>
            <a:r>
              <a:rPr lang="en-US" sz="1800" dirty="0"/>
              <a:t>Categorical-Categorical Variables</a:t>
            </a:r>
            <a:endParaRPr lang="en-IN" sz="1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19DA30A-EA66-485E-9941-2BD1A8539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3570" y="2382578"/>
            <a:ext cx="2354943" cy="150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83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400" u="sng" dirty="0">
                <a:latin typeface="Times New Roman"/>
                <a:ea typeface="Times New Roman"/>
                <a:cs typeface="Times New Roman"/>
                <a:sym typeface="Times New Roman"/>
              </a:rPr>
              <a:t>Bayes Theorem – Exercise 2</a:t>
            </a:r>
            <a:endParaRPr sz="3400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3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 b="1" dirty="0">
                <a:latin typeface="+mj-lt"/>
                <a:ea typeface="Times New Roman"/>
                <a:cs typeface="Times New Roman"/>
                <a:sym typeface="Times New Roman"/>
              </a:rPr>
              <a:t>Bayes theorem</a:t>
            </a:r>
            <a:endParaRPr sz="4000" b="1" dirty="0">
              <a:latin typeface="+mj-lt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 dirty="0">
                <a:latin typeface="+mj-lt"/>
                <a:ea typeface="Times New Roman"/>
                <a:cs typeface="Times New Roman"/>
                <a:sym typeface="Times New Roman"/>
              </a:rPr>
              <a:t>P(A|B), reads “A given B,” represents the probability of A if B was known to have occurred.</a:t>
            </a:r>
            <a:endParaRPr sz="3600" dirty="0">
              <a:latin typeface="+mj-lt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 dirty="0">
                <a:latin typeface="+mj-lt"/>
                <a:ea typeface="Times New Roman"/>
                <a:cs typeface="Times New Roman"/>
                <a:sym typeface="Times New Roman"/>
              </a:rPr>
              <a:t>In many situations we would like to understand the relation between P(A|B) and P(B|A).</a:t>
            </a:r>
            <a:endParaRPr sz="3600" dirty="0">
              <a:latin typeface="+mj-lt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br>
              <a:rPr lang="en-IN" sz="2000" b="1" dirty="0"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IN" sz="2000" b="1" dirty="0">
                <a:latin typeface="+mj-lt"/>
                <a:ea typeface="Times New Roman"/>
                <a:cs typeface="Times New Roman"/>
                <a:sym typeface="Times New Roman"/>
              </a:rPr>
              <a:t>Practice Exercise </a:t>
            </a: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 dirty="0">
                <a:latin typeface="+mj-lt"/>
                <a:ea typeface="Times New Roman"/>
                <a:cs typeface="Times New Roman"/>
                <a:sym typeface="Times New Roman"/>
              </a:rPr>
              <a:t>You are planning an outdoor event tomorrow. When it actually rains, the weatherman correctly forecasts rain 90% of the time. When it doesn't rain, he incorrectly forecasts rain 10% of the time. Historically it has rained only 5 days each year. Unfortunately, the weatherman has predicted rain for tomorrow. What is the probability that it will rain tomorrow?</a:t>
            </a:r>
            <a:endParaRPr sz="3600" dirty="0">
              <a:latin typeface="+mj-lt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1487" y="5375275"/>
            <a:ext cx="2905125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D1C326-0035-46F9-B527-B92BB26C91C3}"/>
              </a:ext>
            </a:extLst>
          </p:cNvPr>
          <p:cNvSpPr txBox="1"/>
          <p:nvPr/>
        </p:nvSpPr>
        <p:spPr>
          <a:xfrm>
            <a:off x="9525000" y="5263336"/>
            <a:ext cx="1210588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u="sng" dirty="0"/>
              <a:t>HINT:</a:t>
            </a:r>
          </a:p>
          <a:p>
            <a:r>
              <a:rPr lang="en-US" dirty="0"/>
              <a:t>P(F|R) = 0.9</a:t>
            </a:r>
          </a:p>
          <a:p>
            <a:endParaRPr lang="en-US" dirty="0"/>
          </a:p>
          <a:p>
            <a:r>
              <a:rPr lang="en-US" dirty="0"/>
              <a:t>P(F|Ř ) = 0.1</a:t>
            </a:r>
          </a:p>
          <a:p>
            <a:endParaRPr lang="en-US" dirty="0"/>
          </a:p>
          <a:p>
            <a:r>
              <a:rPr lang="en-US" dirty="0"/>
              <a:t>P(R)=5/365</a:t>
            </a:r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614916" y="284955"/>
            <a:ext cx="10515600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i="0" u="none" strike="noStrike" cap="none" dirty="0">
                <a:solidFill>
                  <a:schemeClr val="dk1"/>
                </a:solidFill>
                <a:latin typeface="Corbel" panose="020B0503020204020204" pitchFamily="34" charset="0"/>
                <a:sym typeface="Calibri"/>
              </a:rPr>
              <a:t>Exercise 3 for Binomial Distribution </a:t>
            </a:r>
            <a:endParaRPr sz="4000" i="0" u="none" strike="noStrike" cap="none" dirty="0">
              <a:solidFill>
                <a:schemeClr val="dk1"/>
              </a:solidFill>
              <a:latin typeface="Corbel" panose="020B0503020204020204" pitchFamily="34" charset="0"/>
              <a:sym typeface="Calibri"/>
            </a:endParaRPr>
          </a:p>
        </p:txBody>
      </p:sp>
      <p:sp>
        <p:nvSpPr>
          <p:cNvPr id="213" name="Google Shape;21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bank issues credit cards to customers under the scheme of Master Card. Based on the past data, the bank has found out that 60% of all accounts pay on time following the bill. If a sample of 7 accounts is selected at random from the current database, construct the Binomial Probability Distribution of accounts paying on time. </a:t>
            </a: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>
            <a:spLocks noGrp="1"/>
          </p:cNvSpPr>
          <p:nvPr>
            <p:ph type="title"/>
          </p:nvPr>
        </p:nvSpPr>
        <p:spPr>
          <a:xfrm>
            <a:off x="583019" y="191386"/>
            <a:ext cx="10515600" cy="903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 sz="4000" i="0" u="none" strike="noStrike" cap="none" dirty="0">
                <a:solidFill>
                  <a:schemeClr val="dk1"/>
                </a:solidFill>
                <a:latin typeface="Corbel" panose="020B0503020204020204" pitchFamily="34" charset="0"/>
                <a:sym typeface="Calibri"/>
              </a:rPr>
            </a:br>
            <a:r>
              <a:rPr lang="en-US" sz="4000" i="0" u="none" strike="noStrike" cap="none" dirty="0">
                <a:solidFill>
                  <a:schemeClr val="dk1"/>
                </a:solidFill>
                <a:latin typeface="Corbel" panose="020B0503020204020204" pitchFamily="34" charset="0"/>
                <a:sym typeface="Calibri"/>
              </a:rPr>
              <a:t>Exercise 4 – Poisson Distribution</a:t>
            </a:r>
            <a:endParaRPr sz="4000" i="0" u="none" strike="noStrike" cap="none" dirty="0">
              <a:solidFill>
                <a:schemeClr val="dk1"/>
              </a:solidFill>
              <a:latin typeface="Corbel" panose="020B0503020204020204" pitchFamily="34" charset="0"/>
              <a:sym typeface="Calibri"/>
            </a:endParaRPr>
          </a:p>
        </p:txBody>
      </p:sp>
      <p:sp>
        <p:nvSpPr>
          <p:cNvPr id="237" name="Google Shape;23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on an average, 6 customers arrive every two minutes at a bank during the busy hours of working, a) what is the probability that exactly four customers arrive in a given minute? b) What is the probability that more than three customers will arrive in a given minute? 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78BFD6-5112-434A-B99A-84B8A590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1020"/>
          </a:xfrm>
        </p:spPr>
        <p:txBody>
          <a:bodyPr/>
          <a:lstStyle/>
          <a:p>
            <a:r>
              <a:rPr lang="en-US" dirty="0"/>
              <a:t>Exercise 5 - Normal distribution</a:t>
            </a:r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F2165C0-EE37-46EB-AEB0-3CAE0095E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1425575"/>
            <a:ext cx="10515600" cy="4351338"/>
          </a:xfrm>
        </p:spPr>
        <p:txBody>
          <a:bodyPr>
            <a:noAutofit/>
          </a:bodyPr>
          <a:lstStyle/>
          <a:p>
            <a:pPr marL="114300" indent="0">
              <a:lnSpc>
                <a:spcPct val="120000"/>
              </a:lnSpc>
              <a:buNone/>
            </a:pPr>
            <a:r>
              <a:rPr lang="en-US" sz="1800" dirty="0">
                <a:latin typeface="+mn-lt"/>
              </a:rPr>
              <a:t>At the Conclusion of a course in business statistics, a group of management students sat for a written examination. The results throw up the following information.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US" sz="1800" dirty="0">
                <a:latin typeface="+mn-lt"/>
              </a:rPr>
              <a:t>Marks obtained have a mean of 60 and a standard deviation of 12. There were 300 students who wrote the exam. The pattern of marks follows a normal distribution </a:t>
            </a:r>
          </a:p>
          <a:p>
            <a:pPr marL="628650" indent="-514350">
              <a:lnSpc>
                <a:spcPct val="120000"/>
              </a:lnSpc>
              <a:buAutoNum type="alphaLcParenR"/>
            </a:pPr>
            <a:r>
              <a:rPr lang="en-US" sz="1800" dirty="0">
                <a:latin typeface="+mn-lt"/>
              </a:rPr>
              <a:t>What is the percentage of students who score more than 80 </a:t>
            </a:r>
          </a:p>
          <a:p>
            <a:pPr marL="628650" indent="-514350">
              <a:lnSpc>
                <a:spcPct val="120000"/>
              </a:lnSpc>
              <a:buAutoNum type="alphaLcParenR"/>
            </a:pPr>
            <a:r>
              <a:rPr lang="en-US" sz="1800" dirty="0">
                <a:latin typeface="+mn-lt"/>
              </a:rPr>
              <a:t>What is the percentage of students who score less than 50</a:t>
            </a:r>
          </a:p>
          <a:p>
            <a:pPr marL="628650" indent="-514350">
              <a:lnSpc>
                <a:spcPct val="120000"/>
              </a:lnSpc>
              <a:buAutoNum type="alphaLcParenR"/>
            </a:pPr>
            <a:r>
              <a:rPr lang="en-US" sz="1800" dirty="0">
                <a:latin typeface="+mn-lt"/>
              </a:rPr>
              <a:t>What should be the distinction mark if the highest 10% of students are to be awarded distinction? Graphical method can be used for convenience.</a:t>
            </a:r>
          </a:p>
          <a:p>
            <a:pPr marL="628650" indent="-514350">
              <a:lnSpc>
                <a:spcPct val="120000"/>
              </a:lnSpc>
              <a:buFont typeface="Arial"/>
              <a:buAutoNum type="alphaLcParenR"/>
            </a:pPr>
            <a:r>
              <a:rPr lang="en-US" sz="1800" dirty="0">
                <a:latin typeface="+mn-lt"/>
              </a:rPr>
              <a:t>How many students score between 36 and 84 marks</a:t>
            </a:r>
          </a:p>
          <a:p>
            <a:pPr marL="114300" indent="0">
              <a:lnSpc>
                <a:spcPct val="120000"/>
              </a:lnSpc>
              <a:buNone/>
            </a:pPr>
            <a:endParaRPr lang="en-US" sz="1800" dirty="0">
              <a:latin typeface="+mn-lt"/>
            </a:endParaRPr>
          </a:p>
          <a:p>
            <a:pPr marL="114300" indent="0">
              <a:lnSpc>
                <a:spcPct val="120000"/>
              </a:lnSpc>
              <a:buNone/>
            </a:pPr>
            <a:r>
              <a:rPr lang="en-IN" sz="1800" i="1" dirty="0">
                <a:solidFill>
                  <a:srgbClr val="C00000"/>
                </a:solidFill>
                <a:latin typeface="+mn-lt"/>
              </a:rPr>
              <a:t>(See solution hints in next slide after 1st trying to solve using </a:t>
            </a:r>
            <a:r>
              <a:rPr lang="en-IN" sz="1800" i="1" dirty="0" err="1">
                <a:solidFill>
                  <a:srgbClr val="C00000"/>
                </a:solidFill>
                <a:latin typeface="+mn-lt"/>
              </a:rPr>
              <a:t>stats.norm.cdf</a:t>
            </a:r>
            <a:r>
              <a:rPr lang="en-IN" sz="1800" i="1" dirty="0">
                <a:solidFill>
                  <a:srgbClr val="C00000"/>
                </a:solidFill>
                <a:latin typeface="+mn-lt"/>
              </a:rPr>
              <a:t>()   and using </a:t>
            </a:r>
            <a:r>
              <a:rPr lang="en-IN" sz="1800" i="1" dirty="0" err="1">
                <a:solidFill>
                  <a:srgbClr val="C00000"/>
                </a:solidFill>
                <a:latin typeface="+mn-lt"/>
              </a:rPr>
              <a:t>Zscore</a:t>
            </a:r>
            <a:r>
              <a:rPr lang="en-IN" sz="1800" i="1" dirty="0">
                <a:solidFill>
                  <a:srgbClr val="C00000"/>
                </a:solidFill>
                <a:latin typeface="+mn-lt"/>
              </a:rPr>
              <a:t> table  for (c) )</a:t>
            </a:r>
            <a:endParaRPr lang="en-US" sz="1800" i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2229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2C926A-8B83-4E11-A31A-FA88C7D38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67" y="860834"/>
            <a:ext cx="5580775" cy="2114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B070F2-9FDB-4701-BC85-35BACCECB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167" y="3120343"/>
            <a:ext cx="5580775" cy="18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3C84F5-2B25-4715-A9FF-D2E3FB5EE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884" y="5074496"/>
            <a:ext cx="5527058" cy="15368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60BFA4-19EE-4F64-8929-84059E02ED90}"/>
              </a:ext>
            </a:extLst>
          </p:cNvPr>
          <p:cNvSpPr txBox="1"/>
          <p:nvPr/>
        </p:nvSpPr>
        <p:spPr>
          <a:xfrm>
            <a:off x="318052" y="974636"/>
            <a:ext cx="331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45A6C0-5222-47CE-A642-B1E5DCA631D0}"/>
              </a:ext>
            </a:extLst>
          </p:cNvPr>
          <p:cNvSpPr txBox="1"/>
          <p:nvPr/>
        </p:nvSpPr>
        <p:spPr>
          <a:xfrm>
            <a:off x="318052" y="3360027"/>
            <a:ext cx="331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646E7A-38B3-49C5-AF78-157D37649E45}"/>
              </a:ext>
            </a:extLst>
          </p:cNvPr>
          <p:cNvSpPr txBox="1"/>
          <p:nvPr/>
        </p:nvSpPr>
        <p:spPr>
          <a:xfrm>
            <a:off x="463826" y="5308096"/>
            <a:ext cx="331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BBA91E-ACB1-443D-90F0-079C1B8C9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666" y="1139351"/>
            <a:ext cx="3609288" cy="3846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C73412-8F1B-43FC-9641-5D3D9F0349E1}"/>
              </a:ext>
            </a:extLst>
          </p:cNvPr>
          <p:cNvSpPr txBox="1"/>
          <p:nvPr/>
        </p:nvSpPr>
        <p:spPr>
          <a:xfrm>
            <a:off x="8428383" y="1775791"/>
            <a:ext cx="2319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1-stats.norm.cdf(1.67)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0.0474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6310E5-1A51-4111-A894-9EFBF46009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8666" y="2994743"/>
            <a:ext cx="3609288" cy="3846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D950BE-F7C2-4A8C-B2FF-98926E4C46A7}"/>
              </a:ext>
            </a:extLst>
          </p:cNvPr>
          <p:cNvSpPr txBox="1"/>
          <p:nvPr/>
        </p:nvSpPr>
        <p:spPr>
          <a:xfrm>
            <a:off x="8428383" y="3644348"/>
            <a:ext cx="282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stats.norm.cdf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(-.833)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0.2024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A1846D3-BD83-43C8-B459-30D731F080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1413" y="6656496"/>
            <a:ext cx="1405212" cy="1990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0D471F-BDDC-4654-927C-619D498F2C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8666" y="4837058"/>
            <a:ext cx="3462142" cy="13213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168A4DD-44E5-4642-BD36-2475B66A4630}"/>
              </a:ext>
            </a:extLst>
          </p:cNvPr>
          <p:cNvSpPr txBox="1"/>
          <p:nvPr/>
        </p:nvSpPr>
        <p:spPr>
          <a:xfrm>
            <a:off x="4585251" y="6138066"/>
            <a:ext cx="490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61D62F-0EAF-4858-A393-2017EB039138}"/>
              </a:ext>
            </a:extLst>
          </p:cNvPr>
          <p:cNvSpPr txBox="1"/>
          <p:nvPr/>
        </p:nvSpPr>
        <p:spPr>
          <a:xfrm>
            <a:off x="3525078" y="6138066"/>
            <a:ext cx="490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0.9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3B3ACC-06E7-4680-ACA0-B46B5DAEE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33" y="89828"/>
            <a:ext cx="10515600" cy="8910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Solution hints for Exercise 5 </a:t>
            </a:r>
            <a:br>
              <a:rPr lang="en-US" sz="3600" dirty="0"/>
            </a:br>
            <a:r>
              <a:rPr lang="en-US" sz="3600" dirty="0"/>
              <a:t>(Normal distribution)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595272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>
            <a:spLocks noGrp="1"/>
          </p:cNvSpPr>
          <p:nvPr>
            <p:ph type="title"/>
          </p:nvPr>
        </p:nvSpPr>
        <p:spPr>
          <a:xfrm>
            <a:off x="695325" y="1746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Case Studies – Mentor’s Selections</a:t>
            </a:r>
            <a:endParaRPr dirty="0"/>
          </a:p>
        </p:txBody>
      </p:sp>
      <p:sp>
        <p:nvSpPr>
          <p:cNvPr id="287" name="Google Shape;287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Binomial Distribution – ATP Tennis Tournaments data, Wendy’s Fast-Food Restaurant Data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Poisson Distribution – 50 year Indian Earthquake data, Insurance Salesmen data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Case study on Business Statistics Course based on Poisson and Normal Distribution (same as Exercise 5)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A1D1-FD44-47EA-BABB-F6500A9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090"/>
          </a:xfrm>
        </p:spPr>
        <p:txBody>
          <a:bodyPr>
            <a:normAutofit fontScale="90000"/>
          </a:bodyPr>
          <a:lstStyle/>
          <a:p>
            <a:r>
              <a:rPr lang="en-US" dirty="0"/>
              <a:t>More Useful Links for Applied Stats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C92B4F-DA5A-4176-BF68-FE8C6BE4C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48216"/>
            <a:ext cx="10175860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Poisson Distribution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https://towardsdatascience.com/the-poisson-distribution-103abfddc312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Poisson distribution in R and Python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https://towardsdatascience.com/the-poisson-distribution-and-poisson-process-explained-4e2cb17d459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 Distribution with Python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https://towardsdatascience.com/understanding-the-normal-distribution-with-python-e70bb855b027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Gaussian Distribution in Data Science and Machine Learning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https://medium.com/ai-techsystems/gaussian-distribution-why-is-it-important-in-data-science-and-machine-learning-9adbe0e5f8ac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Hypothesis Testing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https://machinelearningmastery.com/statistical-hypothesis-tests/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https://towardsdatascience.com/understanding-the-normal-distribution-with-python-e70bb855b027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https://www.tutorialspoint.com/python_data_science/python_normal_distribution.htm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3857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4" descr="https://lh4.googleusercontent.com/gHNxyGBncdk6CbQogfEcX9M7bWziqt4NxjarC5tjJDkUS89b6lajYgw77pm6wR1G805ZgzHUUAh552ov1IVTi22KZexJrqbnBS_8j6uireZImorurkTpQ2s4LRnlMnklomVQucw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22873" y="1390419"/>
            <a:ext cx="4220168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4" descr="https://lh4.googleusercontent.com/9pLJqGBa0-pC_6Rd7-qR6_eghs5O3RZVALGjGXx5YgbtF4ok1zl4jOnpRmW7qsSQVW_2Z6587n23J_EDpNqHRdY9KTRhuayo7WuPJHP1TvE7NKA3vOh-OybA0aUmEySUfZv9DRc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28666" y="4461163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4"/>
          <p:cNvSpPr/>
          <p:nvPr/>
        </p:nvSpPr>
        <p:spPr>
          <a:xfrm>
            <a:off x="2244436" y="4677063"/>
            <a:ext cx="4142509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sz="5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E14294-ABAD-4C9A-8C2D-57924A70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02" y="16470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Recap of Applied Stats Week 1</a:t>
            </a:r>
            <a:br>
              <a:rPr lang="en-US" sz="4000" dirty="0"/>
            </a:br>
            <a:r>
              <a:rPr lang="en-US" sz="3600" dirty="0"/>
              <a:t>Coefficient of Variation, CV</a:t>
            </a:r>
            <a:endParaRPr lang="en-IN" sz="40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046AB1-8D5E-41CD-BB63-5947EEFEB12C}"/>
              </a:ext>
            </a:extLst>
          </p:cNvPr>
          <p:cNvSpPr/>
          <p:nvPr/>
        </p:nvSpPr>
        <p:spPr>
          <a:xfrm>
            <a:off x="1893457" y="2611794"/>
            <a:ext cx="4554370" cy="1778831"/>
          </a:xfrm>
          <a:custGeom>
            <a:avLst/>
            <a:gdLst>
              <a:gd name="connsiteX0" fmla="*/ 0 w 3664172"/>
              <a:gd name="connsiteY0" fmla="*/ 1721055 h 1748764"/>
              <a:gd name="connsiteX1" fmla="*/ 406400 w 3664172"/>
              <a:gd name="connsiteY1" fmla="*/ 1711818 h 1748764"/>
              <a:gd name="connsiteX2" fmla="*/ 738909 w 3664172"/>
              <a:gd name="connsiteY2" fmla="*/ 1545564 h 1748764"/>
              <a:gd name="connsiteX3" fmla="*/ 1080654 w 3664172"/>
              <a:gd name="connsiteY3" fmla="*/ 1009855 h 1748764"/>
              <a:gd name="connsiteX4" fmla="*/ 1468581 w 3664172"/>
              <a:gd name="connsiteY4" fmla="*/ 409491 h 1748764"/>
              <a:gd name="connsiteX5" fmla="*/ 1791854 w 3664172"/>
              <a:gd name="connsiteY5" fmla="*/ 67746 h 1748764"/>
              <a:gd name="connsiteX6" fmla="*/ 2096654 w 3664172"/>
              <a:gd name="connsiteY6" fmla="*/ 21564 h 1748764"/>
              <a:gd name="connsiteX7" fmla="*/ 2392218 w 3664172"/>
              <a:gd name="connsiteY7" fmla="*/ 326364 h 1748764"/>
              <a:gd name="connsiteX8" fmla="*/ 2743200 w 3664172"/>
              <a:gd name="connsiteY8" fmla="*/ 935964 h 1748764"/>
              <a:gd name="connsiteX9" fmla="*/ 2964872 w 3664172"/>
              <a:gd name="connsiteY9" fmla="*/ 1471673 h 1748764"/>
              <a:gd name="connsiteX10" fmla="*/ 3075709 w 3664172"/>
              <a:gd name="connsiteY10" fmla="*/ 1610218 h 1748764"/>
              <a:gd name="connsiteX11" fmla="*/ 3306618 w 3664172"/>
              <a:gd name="connsiteY11" fmla="*/ 1730291 h 1748764"/>
              <a:gd name="connsiteX12" fmla="*/ 3629891 w 3664172"/>
              <a:gd name="connsiteY12" fmla="*/ 1739528 h 1748764"/>
              <a:gd name="connsiteX13" fmla="*/ 3639127 w 3664172"/>
              <a:gd name="connsiteY13" fmla="*/ 1748764 h 1748764"/>
              <a:gd name="connsiteX0" fmla="*/ 0 w 3654935"/>
              <a:gd name="connsiteY0" fmla="*/ 1776473 h 1778159"/>
              <a:gd name="connsiteX1" fmla="*/ 397163 w 3654935"/>
              <a:gd name="connsiteY1" fmla="*/ 1711818 h 1778159"/>
              <a:gd name="connsiteX2" fmla="*/ 729672 w 3654935"/>
              <a:gd name="connsiteY2" fmla="*/ 1545564 h 1778159"/>
              <a:gd name="connsiteX3" fmla="*/ 1071417 w 3654935"/>
              <a:gd name="connsiteY3" fmla="*/ 1009855 h 1778159"/>
              <a:gd name="connsiteX4" fmla="*/ 1459344 w 3654935"/>
              <a:gd name="connsiteY4" fmla="*/ 409491 h 1778159"/>
              <a:gd name="connsiteX5" fmla="*/ 1782617 w 3654935"/>
              <a:gd name="connsiteY5" fmla="*/ 67746 h 1778159"/>
              <a:gd name="connsiteX6" fmla="*/ 2087417 w 3654935"/>
              <a:gd name="connsiteY6" fmla="*/ 21564 h 1778159"/>
              <a:gd name="connsiteX7" fmla="*/ 2382981 w 3654935"/>
              <a:gd name="connsiteY7" fmla="*/ 326364 h 1778159"/>
              <a:gd name="connsiteX8" fmla="*/ 2733963 w 3654935"/>
              <a:gd name="connsiteY8" fmla="*/ 935964 h 1778159"/>
              <a:gd name="connsiteX9" fmla="*/ 2955635 w 3654935"/>
              <a:gd name="connsiteY9" fmla="*/ 1471673 h 1778159"/>
              <a:gd name="connsiteX10" fmla="*/ 3066472 w 3654935"/>
              <a:gd name="connsiteY10" fmla="*/ 1610218 h 1778159"/>
              <a:gd name="connsiteX11" fmla="*/ 3297381 w 3654935"/>
              <a:gd name="connsiteY11" fmla="*/ 1730291 h 1778159"/>
              <a:gd name="connsiteX12" fmla="*/ 3620654 w 3654935"/>
              <a:gd name="connsiteY12" fmla="*/ 1739528 h 1778159"/>
              <a:gd name="connsiteX13" fmla="*/ 3629890 w 3654935"/>
              <a:gd name="connsiteY13" fmla="*/ 1748764 h 1778159"/>
              <a:gd name="connsiteX0" fmla="*/ 0 w 3654935"/>
              <a:gd name="connsiteY0" fmla="*/ 1776473 h 1780333"/>
              <a:gd name="connsiteX1" fmla="*/ 406399 w 3654935"/>
              <a:gd name="connsiteY1" fmla="*/ 1739527 h 1780333"/>
              <a:gd name="connsiteX2" fmla="*/ 729672 w 3654935"/>
              <a:gd name="connsiteY2" fmla="*/ 1545564 h 1780333"/>
              <a:gd name="connsiteX3" fmla="*/ 1071417 w 3654935"/>
              <a:gd name="connsiteY3" fmla="*/ 1009855 h 1780333"/>
              <a:gd name="connsiteX4" fmla="*/ 1459344 w 3654935"/>
              <a:gd name="connsiteY4" fmla="*/ 409491 h 1780333"/>
              <a:gd name="connsiteX5" fmla="*/ 1782617 w 3654935"/>
              <a:gd name="connsiteY5" fmla="*/ 67746 h 1780333"/>
              <a:gd name="connsiteX6" fmla="*/ 2087417 w 3654935"/>
              <a:gd name="connsiteY6" fmla="*/ 21564 h 1780333"/>
              <a:gd name="connsiteX7" fmla="*/ 2382981 w 3654935"/>
              <a:gd name="connsiteY7" fmla="*/ 326364 h 1780333"/>
              <a:gd name="connsiteX8" fmla="*/ 2733963 w 3654935"/>
              <a:gd name="connsiteY8" fmla="*/ 935964 h 1780333"/>
              <a:gd name="connsiteX9" fmla="*/ 2955635 w 3654935"/>
              <a:gd name="connsiteY9" fmla="*/ 1471673 h 1780333"/>
              <a:gd name="connsiteX10" fmla="*/ 3066472 w 3654935"/>
              <a:gd name="connsiteY10" fmla="*/ 1610218 h 1780333"/>
              <a:gd name="connsiteX11" fmla="*/ 3297381 w 3654935"/>
              <a:gd name="connsiteY11" fmla="*/ 1730291 h 1780333"/>
              <a:gd name="connsiteX12" fmla="*/ 3620654 w 3654935"/>
              <a:gd name="connsiteY12" fmla="*/ 1739528 h 1780333"/>
              <a:gd name="connsiteX13" fmla="*/ 3629890 w 3654935"/>
              <a:gd name="connsiteY13" fmla="*/ 1748764 h 1780333"/>
              <a:gd name="connsiteX0" fmla="*/ 0 w 3654935"/>
              <a:gd name="connsiteY0" fmla="*/ 1757007 h 1760867"/>
              <a:gd name="connsiteX1" fmla="*/ 406399 w 3654935"/>
              <a:gd name="connsiteY1" fmla="*/ 1720061 h 1760867"/>
              <a:gd name="connsiteX2" fmla="*/ 729672 w 3654935"/>
              <a:gd name="connsiteY2" fmla="*/ 1526098 h 1760867"/>
              <a:gd name="connsiteX3" fmla="*/ 1071417 w 3654935"/>
              <a:gd name="connsiteY3" fmla="*/ 990389 h 1760867"/>
              <a:gd name="connsiteX4" fmla="*/ 1459344 w 3654935"/>
              <a:gd name="connsiteY4" fmla="*/ 390025 h 1760867"/>
              <a:gd name="connsiteX5" fmla="*/ 1782617 w 3654935"/>
              <a:gd name="connsiteY5" fmla="*/ 48280 h 1760867"/>
              <a:gd name="connsiteX6" fmla="*/ 2068944 w 3654935"/>
              <a:gd name="connsiteY6" fmla="*/ 29807 h 1760867"/>
              <a:gd name="connsiteX7" fmla="*/ 2382981 w 3654935"/>
              <a:gd name="connsiteY7" fmla="*/ 306898 h 1760867"/>
              <a:gd name="connsiteX8" fmla="*/ 2733963 w 3654935"/>
              <a:gd name="connsiteY8" fmla="*/ 916498 h 1760867"/>
              <a:gd name="connsiteX9" fmla="*/ 2955635 w 3654935"/>
              <a:gd name="connsiteY9" fmla="*/ 1452207 h 1760867"/>
              <a:gd name="connsiteX10" fmla="*/ 3066472 w 3654935"/>
              <a:gd name="connsiteY10" fmla="*/ 1590752 h 1760867"/>
              <a:gd name="connsiteX11" fmla="*/ 3297381 w 3654935"/>
              <a:gd name="connsiteY11" fmla="*/ 1710825 h 1760867"/>
              <a:gd name="connsiteX12" fmla="*/ 3620654 w 3654935"/>
              <a:gd name="connsiteY12" fmla="*/ 1720062 h 1760867"/>
              <a:gd name="connsiteX13" fmla="*/ 3629890 w 3654935"/>
              <a:gd name="connsiteY13" fmla="*/ 1729298 h 1760867"/>
              <a:gd name="connsiteX0" fmla="*/ 0 w 3880919"/>
              <a:gd name="connsiteY0" fmla="*/ 1757007 h 1760867"/>
              <a:gd name="connsiteX1" fmla="*/ 406399 w 3880919"/>
              <a:gd name="connsiteY1" fmla="*/ 1720061 h 1760867"/>
              <a:gd name="connsiteX2" fmla="*/ 729672 w 3880919"/>
              <a:gd name="connsiteY2" fmla="*/ 1526098 h 1760867"/>
              <a:gd name="connsiteX3" fmla="*/ 1071417 w 3880919"/>
              <a:gd name="connsiteY3" fmla="*/ 990389 h 1760867"/>
              <a:gd name="connsiteX4" fmla="*/ 1459344 w 3880919"/>
              <a:gd name="connsiteY4" fmla="*/ 390025 h 1760867"/>
              <a:gd name="connsiteX5" fmla="*/ 1782617 w 3880919"/>
              <a:gd name="connsiteY5" fmla="*/ 48280 h 1760867"/>
              <a:gd name="connsiteX6" fmla="*/ 2068944 w 3880919"/>
              <a:gd name="connsiteY6" fmla="*/ 29807 h 1760867"/>
              <a:gd name="connsiteX7" fmla="*/ 2382981 w 3880919"/>
              <a:gd name="connsiteY7" fmla="*/ 306898 h 1760867"/>
              <a:gd name="connsiteX8" fmla="*/ 2733963 w 3880919"/>
              <a:gd name="connsiteY8" fmla="*/ 916498 h 1760867"/>
              <a:gd name="connsiteX9" fmla="*/ 2955635 w 3880919"/>
              <a:gd name="connsiteY9" fmla="*/ 1452207 h 1760867"/>
              <a:gd name="connsiteX10" fmla="*/ 3066472 w 3880919"/>
              <a:gd name="connsiteY10" fmla="*/ 1590752 h 1760867"/>
              <a:gd name="connsiteX11" fmla="*/ 3297381 w 3880919"/>
              <a:gd name="connsiteY11" fmla="*/ 1710825 h 1760867"/>
              <a:gd name="connsiteX12" fmla="*/ 3620654 w 3880919"/>
              <a:gd name="connsiteY12" fmla="*/ 1720062 h 1760867"/>
              <a:gd name="connsiteX13" fmla="*/ 3879272 w 3880919"/>
              <a:gd name="connsiteY13" fmla="*/ 1729298 h 1760867"/>
              <a:gd name="connsiteX0" fmla="*/ 0 w 3880919"/>
              <a:gd name="connsiteY0" fmla="*/ 1757007 h 1760867"/>
              <a:gd name="connsiteX1" fmla="*/ 406399 w 3880919"/>
              <a:gd name="connsiteY1" fmla="*/ 1720061 h 1760867"/>
              <a:gd name="connsiteX2" fmla="*/ 729672 w 3880919"/>
              <a:gd name="connsiteY2" fmla="*/ 1526098 h 1760867"/>
              <a:gd name="connsiteX3" fmla="*/ 1071417 w 3880919"/>
              <a:gd name="connsiteY3" fmla="*/ 990389 h 1760867"/>
              <a:gd name="connsiteX4" fmla="*/ 1459344 w 3880919"/>
              <a:gd name="connsiteY4" fmla="*/ 390025 h 1760867"/>
              <a:gd name="connsiteX5" fmla="*/ 1782617 w 3880919"/>
              <a:gd name="connsiteY5" fmla="*/ 48280 h 1760867"/>
              <a:gd name="connsiteX6" fmla="*/ 2068944 w 3880919"/>
              <a:gd name="connsiteY6" fmla="*/ 29807 h 1760867"/>
              <a:gd name="connsiteX7" fmla="*/ 2382981 w 3880919"/>
              <a:gd name="connsiteY7" fmla="*/ 306898 h 1760867"/>
              <a:gd name="connsiteX8" fmla="*/ 2733963 w 3880919"/>
              <a:gd name="connsiteY8" fmla="*/ 916498 h 1760867"/>
              <a:gd name="connsiteX9" fmla="*/ 2955635 w 3880919"/>
              <a:gd name="connsiteY9" fmla="*/ 1452207 h 1760867"/>
              <a:gd name="connsiteX10" fmla="*/ 3066472 w 3880919"/>
              <a:gd name="connsiteY10" fmla="*/ 1590752 h 1760867"/>
              <a:gd name="connsiteX11" fmla="*/ 3352800 w 3880919"/>
              <a:gd name="connsiteY11" fmla="*/ 1720062 h 1760867"/>
              <a:gd name="connsiteX12" fmla="*/ 3620654 w 3880919"/>
              <a:gd name="connsiteY12" fmla="*/ 1720062 h 1760867"/>
              <a:gd name="connsiteX13" fmla="*/ 3879272 w 3880919"/>
              <a:gd name="connsiteY13" fmla="*/ 1729298 h 1760867"/>
              <a:gd name="connsiteX0" fmla="*/ 0 w 3880919"/>
              <a:gd name="connsiteY0" fmla="*/ 1757007 h 1760867"/>
              <a:gd name="connsiteX1" fmla="*/ 406399 w 3880919"/>
              <a:gd name="connsiteY1" fmla="*/ 1720061 h 1760867"/>
              <a:gd name="connsiteX2" fmla="*/ 729672 w 3880919"/>
              <a:gd name="connsiteY2" fmla="*/ 1526098 h 1760867"/>
              <a:gd name="connsiteX3" fmla="*/ 1071417 w 3880919"/>
              <a:gd name="connsiteY3" fmla="*/ 990389 h 1760867"/>
              <a:gd name="connsiteX4" fmla="*/ 1459344 w 3880919"/>
              <a:gd name="connsiteY4" fmla="*/ 390025 h 1760867"/>
              <a:gd name="connsiteX5" fmla="*/ 1782617 w 3880919"/>
              <a:gd name="connsiteY5" fmla="*/ 48280 h 1760867"/>
              <a:gd name="connsiteX6" fmla="*/ 2068944 w 3880919"/>
              <a:gd name="connsiteY6" fmla="*/ 29807 h 1760867"/>
              <a:gd name="connsiteX7" fmla="*/ 2382981 w 3880919"/>
              <a:gd name="connsiteY7" fmla="*/ 306898 h 1760867"/>
              <a:gd name="connsiteX8" fmla="*/ 2733963 w 3880919"/>
              <a:gd name="connsiteY8" fmla="*/ 916498 h 1760867"/>
              <a:gd name="connsiteX9" fmla="*/ 2955635 w 3880919"/>
              <a:gd name="connsiteY9" fmla="*/ 1452207 h 1760867"/>
              <a:gd name="connsiteX10" fmla="*/ 3121891 w 3880919"/>
              <a:gd name="connsiteY10" fmla="*/ 1627697 h 1760867"/>
              <a:gd name="connsiteX11" fmla="*/ 3352800 w 3880919"/>
              <a:gd name="connsiteY11" fmla="*/ 1720062 h 1760867"/>
              <a:gd name="connsiteX12" fmla="*/ 3620654 w 3880919"/>
              <a:gd name="connsiteY12" fmla="*/ 1720062 h 1760867"/>
              <a:gd name="connsiteX13" fmla="*/ 3879272 w 3880919"/>
              <a:gd name="connsiteY13" fmla="*/ 1729298 h 1760867"/>
              <a:gd name="connsiteX0" fmla="*/ 0 w 4000992"/>
              <a:gd name="connsiteY0" fmla="*/ 1766243 h 1769128"/>
              <a:gd name="connsiteX1" fmla="*/ 526472 w 4000992"/>
              <a:gd name="connsiteY1" fmla="*/ 1720061 h 1769128"/>
              <a:gd name="connsiteX2" fmla="*/ 849745 w 4000992"/>
              <a:gd name="connsiteY2" fmla="*/ 1526098 h 1769128"/>
              <a:gd name="connsiteX3" fmla="*/ 1191490 w 4000992"/>
              <a:gd name="connsiteY3" fmla="*/ 990389 h 1769128"/>
              <a:gd name="connsiteX4" fmla="*/ 1579417 w 4000992"/>
              <a:gd name="connsiteY4" fmla="*/ 390025 h 1769128"/>
              <a:gd name="connsiteX5" fmla="*/ 1902690 w 4000992"/>
              <a:gd name="connsiteY5" fmla="*/ 48280 h 1769128"/>
              <a:gd name="connsiteX6" fmla="*/ 2189017 w 4000992"/>
              <a:gd name="connsiteY6" fmla="*/ 29807 h 1769128"/>
              <a:gd name="connsiteX7" fmla="*/ 2503054 w 4000992"/>
              <a:gd name="connsiteY7" fmla="*/ 306898 h 1769128"/>
              <a:gd name="connsiteX8" fmla="*/ 2854036 w 4000992"/>
              <a:gd name="connsiteY8" fmla="*/ 916498 h 1769128"/>
              <a:gd name="connsiteX9" fmla="*/ 3075708 w 4000992"/>
              <a:gd name="connsiteY9" fmla="*/ 1452207 h 1769128"/>
              <a:gd name="connsiteX10" fmla="*/ 3241964 w 4000992"/>
              <a:gd name="connsiteY10" fmla="*/ 1627697 h 1769128"/>
              <a:gd name="connsiteX11" fmla="*/ 3472873 w 4000992"/>
              <a:gd name="connsiteY11" fmla="*/ 1720062 h 1769128"/>
              <a:gd name="connsiteX12" fmla="*/ 3740727 w 4000992"/>
              <a:gd name="connsiteY12" fmla="*/ 1720062 h 1769128"/>
              <a:gd name="connsiteX13" fmla="*/ 3999345 w 4000992"/>
              <a:gd name="connsiteY13" fmla="*/ 1729298 h 1769128"/>
              <a:gd name="connsiteX0" fmla="*/ 0 w 4000992"/>
              <a:gd name="connsiteY0" fmla="*/ 1766243 h 1769128"/>
              <a:gd name="connsiteX1" fmla="*/ 526472 w 4000992"/>
              <a:gd name="connsiteY1" fmla="*/ 1720061 h 1769128"/>
              <a:gd name="connsiteX2" fmla="*/ 849745 w 4000992"/>
              <a:gd name="connsiteY2" fmla="*/ 1526098 h 1769128"/>
              <a:gd name="connsiteX3" fmla="*/ 1191490 w 4000992"/>
              <a:gd name="connsiteY3" fmla="*/ 990389 h 1769128"/>
              <a:gd name="connsiteX4" fmla="*/ 1579417 w 4000992"/>
              <a:gd name="connsiteY4" fmla="*/ 390025 h 1769128"/>
              <a:gd name="connsiteX5" fmla="*/ 1902690 w 4000992"/>
              <a:gd name="connsiteY5" fmla="*/ 48280 h 1769128"/>
              <a:gd name="connsiteX6" fmla="*/ 2189017 w 4000992"/>
              <a:gd name="connsiteY6" fmla="*/ 29807 h 1769128"/>
              <a:gd name="connsiteX7" fmla="*/ 2503054 w 4000992"/>
              <a:gd name="connsiteY7" fmla="*/ 306898 h 1769128"/>
              <a:gd name="connsiteX8" fmla="*/ 2854036 w 4000992"/>
              <a:gd name="connsiteY8" fmla="*/ 916498 h 1769128"/>
              <a:gd name="connsiteX9" fmla="*/ 3075708 w 4000992"/>
              <a:gd name="connsiteY9" fmla="*/ 1452207 h 1769128"/>
              <a:gd name="connsiteX10" fmla="*/ 3241964 w 4000992"/>
              <a:gd name="connsiteY10" fmla="*/ 1627697 h 1769128"/>
              <a:gd name="connsiteX11" fmla="*/ 3472873 w 4000992"/>
              <a:gd name="connsiteY11" fmla="*/ 1720062 h 1769128"/>
              <a:gd name="connsiteX12" fmla="*/ 3740727 w 4000992"/>
              <a:gd name="connsiteY12" fmla="*/ 1757007 h 1769128"/>
              <a:gd name="connsiteX13" fmla="*/ 3999345 w 4000992"/>
              <a:gd name="connsiteY13" fmla="*/ 1729298 h 1769128"/>
              <a:gd name="connsiteX0" fmla="*/ 0 w 4129730"/>
              <a:gd name="connsiteY0" fmla="*/ 1766243 h 1769128"/>
              <a:gd name="connsiteX1" fmla="*/ 526472 w 4129730"/>
              <a:gd name="connsiteY1" fmla="*/ 1720061 h 1769128"/>
              <a:gd name="connsiteX2" fmla="*/ 849745 w 4129730"/>
              <a:gd name="connsiteY2" fmla="*/ 1526098 h 1769128"/>
              <a:gd name="connsiteX3" fmla="*/ 1191490 w 4129730"/>
              <a:gd name="connsiteY3" fmla="*/ 990389 h 1769128"/>
              <a:gd name="connsiteX4" fmla="*/ 1579417 w 4129730"/>
              <a:gd name="connsiteY4" fmla="*/ 390025 h 1769128"/>
              <a:gd name="connsiteX5" fmla="*/ 1902690 w 4129730"/>
              <a:gd name="connsiteY5" fmla="*/ 48280 h 1769128"/>
              <a:gd name="connsiteX6" fmla="*/ 2189017 w 4129730"/>
              <a:gd name="connsiteY6" fmla="*/ 29807 h 1769128"/>
              <a:gd name="connsiteX7" fmla="*/ 2503054 w 4129730"/>
              <a:gd name="connsiteY7" fmla="*/ 306898 h 1769128"/>
              <a:gd name="connsiteX8" fmla="*/ 2854036 w 4129730"/>
              <a:gd name="connsiteY8" fmla="*/ 916498 h 1769128"/>
              <a:gd name="connsiteX9" fmla="*/ 3075708 w 4129730"/>
              <a:gd name="connsiteY9" fmla="*/ 1452207 h 1769128"/>
              <a:gd name="connsiteX10" fmla="*/ 3241964 w 4129730"/>
              <a:gd name="connsiteY10" fmla="*/ 1627697 h 1769128"/>
              <a:gd name="connsiteX11" fmla="*/ 3472873 w 4129730"/>
              <a:gd name="connsiteY11" fmla="*/ 1720062 h 1769128"/>
              <a:gd name="connsiteX12" fmla="*/ 3740727 w 4129730"/>
              <a:gd name="connsiteY12" fmla="*/ 1757007 h 1769128"/>
              <a:gd name="connsiteX13" fmla="*/ 4128654 w 4129730"/>
              <a:gd name="connsiteY13" fmla="*/ 1766244 h 1769128"/>
              <a:gd name="connsiteX0" fmla="*/ 0 w 4129730"/>
              <a:gd name="connsiteY0" fmla="*/ 1766243 h 1769128"/>
              <a:gd name="connsiteX1" fmla="*/ 526472 w 4129730"/>
              <a:gd name="connsiteY1" fmla="*/ 1720061 h 1769128"/>
              <a:gd name="connsiteX2" fmla="*/ 849745 w 4129730"/>
              <a:gd name="connsiteY2" fmla="*/ 1526098 h 1769128"/>
              <a:gd name="connsiteX3" fmla="*/ 1191490 w 4129730"/>
              <a:gd name="connsiteY3" fmla="*/ 990389 h 1769128"/>
              <a:gd name="connsiteX4" fmla="*/ 1579417 w 4129730"/>
              <a:gd name="connsiteY4" fmla="*/ 390025 h 1769128"/>
              <a:gd name="connsiteX5" fmla="*/ 1902690 w 4129730"/>
              <a:gd name="connsiteY5" fmla="*/ 48280 h 1769128"/>
              <a:gd name="connsiteX6" fmla="*/ 2189017 w 4129730"/>
              <a:gd name="connsiteY6" fmla="*/ 29807 h 1769128"/>
              <a:gd name="connsiteX7" fmla="*/ 2503054 w 4129730"/>
              <a:gd name="connsiteY7" fmla="*/ 306898 h 1769128"/>
              <a:gd name="connsiteX8" fmla="*/ 2826327 w 4129730"/>
              <a:gd name="connsiteY8" fmla="*/ 916498 h 1769128"/>
              <a:gd name="connsiteX9" fmla="*/ 3075708 w 4129730"/>
              <a:gd name="connsiteY9" fmla="*/ 1452207 h 1769128"/>
              <a:gd name="connsiteX10" fmla="*/ 3241964 w 4129730"/>
              <a:gd name="connsiteY10" fmla="*/ 1627697 h 1769128"/>
              <a:gd name="connsiteX11" fmla="*/ 3472873 w 4129730"/>
              <a:gd name="connsiteY11" fmla="*/ 1720062 h 1769128"/>
              <a:gd name="connsiteX12" fmla="*/ 3740727 w 4129730"/>
              <a:gd name="connsiteY12" fmla="*/ 1757007 h 1769128"/>
              <a:gd name="connsiteX13" fmla="*/ 4128654 w 4129730"/>
              <a:gd name="connsiteY13" fmla="*/ 1766244 h 1769128"/>
              <a:gd name="connsiteX0" fmla="*/ 0 w 4194384"/>
              <a:gd name="connsiteY0" fmla="*/ 1766243 h 1769128"/>
              <a:gd name="connsiteX1" fmla="*/ 591126 w 4194384"/>
              <a:gd name="connsiteY1" fmla="*/ 1720061 h 1769128"/>
              <a:gd name="connsiteX2" fmla="*/ 914399 w 4194384"/>
              <a:gd name="connsiteY2" fmla="*/ 1526098 h 1769128"/>
              <a:gd name="connsiteX3" fmla="*/ 1256144 w 4194384"/>
              <a:gd name="connsiteY3" fmla="*/ 990389 h 1769128"/>
              <a:gd name="connsiteX4" fmla="*/ 1644071 w 4194384"/>
              <a:gd name="connsiteY4" fmla="*/ 390025 h 1769128"/>
              <a:gd name="connsiteX5" fmla="*/ 1967344 w 4194384"/>
              <a:gd name="connsiteY5" fmla="*/ 48280 h 1769128"/>
              <a:gd name="connsiteX6" fmla="*/ 2253671 w 4194384"/>
              <a:gd name="connsiteY6" fmla="*/ 29807 h 1769128"/>
              <a:gd name="connsiteX7" fmla="*/ 2567708 w 4194384"/>
              <a:gd name="connsiteY7" fmla="*/ 306898 h 1769128"/>
              <a:gd name="connsiteX8" fmla="*/ 2890981 w 4194384"/>
              <a:gd name="connsiteY8" fmla="*/ 916498 h 1769128"/>
              <a:gd name="connsiteX9" fmla="*/ 3140362 w 4194384"/>
              <a:gd name="connsiteY9" fmla="*/ 1452207 h 1769128"/>
              <a:gd name="connsiteX10" fmla="*/ 3306618 w 4194384"/>
              <a:gd name="connsiteY10" fmla="*/ 1627697 h 1769128"/>
              <a:gd name="connsiteX11" fmla="*/ 3537527 w 4194384"/>
              <a:gd name="connsiteY11" fmla="*/ 1720062 h 1769128"/>
              <a:gd name="connsiteX12" fmla="*/ 3805381 w 4194384"/>
              <a:gd name="connsiteY12" fmla="*/ 1757007 h 1769128"/>
              <a:gd name="connsiteX13" fmla="*/ 4193308 w 4194384"/>
              <a:gd name="connsiteY13" fmla="*/ 1766244 h 1769128"/>
              <a:gd name="connsiteX0" fmla="*/ 0 w 4194384"/>
              <a:gd name="connsiteY0" fmla="*/ 1766243 h 1770329"/>
              <a:gd name="connsiteX1" fmla="*/ 526471 w 4194384"/>
              <a:gd name="connsiteY1" fmla="*/ 1729297 h 1770329"/>
              <a:gd name="connsiteX2" fmla="*/ 914399 w 4194384"/>
              <a:gd name="connsiteY2" fmla="*/ 1526098 h 1770329"/>
              <a:gd name="connsiteX3" fmla="*/ 1256144 w 4194384"/>
              <a:gd name="connsiteY3" fmla="*/ 990389 h 1770329"/>
              <a:gd name="connsiteX4" fmla="*/ 1644071 w 4194384"/>
              <a:gd name="connsiteY4" fmla="*/ 390025 h 1770329"/>
              <a:gd name="connsiteX5" fmla="*/ 1967344 w 4194384"/>
              <a:gd name="connsiteY5" fmla="*/ 48280 h 1770329"/>
              <a:gd name="connsiteX6" fmla="*/ 2253671 w 4194384"/>
              <a:gd name="connsiteY6" fmla="*/ 29807 h 1770329"/>
              <a:gd name="connsiteX7" fmla="*/ 2567708 w 4194384"/>
              <a:gd name="connsiteY7" fmla="*/ 306898 h 1770329"/>
              <a:gd name="connsiteX8" fmla="*/ 2890981 w 4194384"/>
              <a:gd name="connsiteY8" fmla="*/ 916498 h 1770329"/>
              <a:gd name="connsiteX9" fmla="*/ 3140362 w 4194384"/>
              <a:gd name="connsiteY9" fmla="*/ 1452207 h 1770329"/>
              <a:gd name="connsiteX10" fmla="*/ 3306618 w 4194384"/>
              <a:gd name="connsiteY10" fmla="*/ 1627697 h 1770329"/>
              <a:gd name="connsiteX11" fmla="*/ 3537527 w 4194384"/>
              <a:gd name="connsiteY11" fmla="*/ 1720062 h 1770329"/>
              <a:gd name="connsiteX12" fmla="*/ 3805381 w 4194384"/>
              <a:gd name="connsiteY12" fmla="*/ 1757007 h 1770329"/>
              <a:gd name="connsiteX13" fmla="*/ 4193308 w 4194384"/>
              <a:gd name="connsiteY13" fmla="*/ 1766244 h 1770329"/>
              <a:gd name="connsiteX0" fmla="*/ 0 w 4286748"/>
              <a:gd name="connsiteY0" fmla="*/ 1775480 h 1778509"/>
              <a:gd name="connsiteX1" fmla="*/ 618835 w 4286748"/>
              <a:gd name="connsiteY1" fmla="*/ 1729297 h 1778509"/>
              <a:gd name="connsiteX2" fmla="*/ 1006763 w 4286748"/>
              <a:gd name="connsiteY2" fmla="*/ 1526098 h 1778509"/>
              <a:gd name="connsiteX3" fmla="*/ 1348508 w 4286748"/>
              <a:gd name="connsiteY3" fmla="*/ 990389 h 1778509"/>
              <a:gd name="connsiteX4" fmla="*/ 1736435 w 4286748"/>
              <a:gd name="connsiteY4" fmla="*/ 390025 h 1778509"/>
              <a:gd name="connsiteX5" fmla="*/ 2059708 w 4286748"/>
              <a:gd name="connsiteY5" fmla="*/ 48280 h 1778509"/>
              <a:gd name="connsiteX6" fmla="*/ 2346035 w 4286748"/>
              <a:gd name="connsiteY6" fmla="*/ 29807 h 1778509"/>
              <a:gd name="connsiteX7" fmla="*/ 2660072 w 4286748"/>
              <a:gd name="connsiteY7" fmla="*/ 306898 h 1778509"/>
              <a:gd name="connsiteX8" fmla="*/ 2983345 w 4286748"/>
              <a:gd name="connsiteY8" fmla="*/ 916498 h 1778509"/>
              <a:gd name="connsiteX9" fmla="*/ 3232726 w 4286748"/>
              <a:gd name="connsiteY9" fmla="*/ 1452207 h 1778509"/>
              <a:gd name="connsiteX10" fmla="*/ 3398982 w 4286748"/>
              <a:gd name="connsiteY10" fmla="*/ 1627697 h 1778509"/>
              <a:gd name="connsiteX11" fmla="*/ 3629891 w 4286748"/>
              <a:gd name="connsiteY11" fmla="*/ 1720062 h 1778509"/>
              <a:gd name="connsiteX12" fmla="*/ 3897745 w 4286748"/>
              <a:gd name="connsiteY12" fmla="*/ 1757007 h 1778509"/>
              <a:gd name="connsiteX13" fmla="*/ 4285672 w 4286748"/>
              <a:gd name="connsiteY13" fmla="*/ 1766244 h 1778509"/>
              <a:gd name="connsiteX0" fmla="*/ 0 w 4286748"/>
              <a:gd name="connsiteY0" fmla="*/ 1775480 h 1778831"/>
              <a:gd name="connsiteX1" fmla="*/ 618835 w 4286748"/>
              <a:gd name="connsiteY1" fmla="*/ 1729297 h 1778831"/>
              <a:gd name="connsiteX2" fmla="*/ 886690 w 4286748"/>
              <a:gd name="connsiteY2" fmla="*/ 1507625 h 1778831"/>
              <a:gd name="connsiteX3" fmla="*/ 1348508 w 4286748"/>
              <a:gd name="connsiteY3" fmla="*/ 990389 h 1778831"/>
              <a:gd name="connsiteX4" fmla="*/ 1736435 w 4286748"/>
              <a:gd name="connsiteY4" fmla="*/ 390025 h 1778831"/>
              <a:gd name="connsiteX5" fmla="*/ 2059708 w 4286748"/>
              <a:gd name="connsiteY5" fmla="*/ 48280 h 1778831"/>
              <a:gd name="connsiteX6" fmla="*/ 2346035 w 4286748"/>
              <a:gd name="connsiteY6" fmla="*/ 29807 h 1778831"/>
              <a:gd name="connsiteX7" fmla="*/ 2660072 w 4286748"/>
              <a:gd name="connsiteY7" fmla="*/ 306898 h 1778831"/>
              <a:gd name="connsiteX8" fmla="*/ 2983345 w 4286748"/>
              <a:gd name="connsiteY8" fmla="*/ 916498 h 1778831"/>
              <a:gd name="connsiteX9" fmla="*/ 3232726 w 4286748"/>
              <a:gd name="connsiteY9" fmla="*/ 1452207 h 1778831"/>
              <a:gd name="connsiteX10" fmla="*/ 3398982 w 4286748"/>
              <a:gd name="connsiteY10" fmla="*/ 1627697 h 1778831"/>
              <a:gd name="connsiteX11" fmla="*/ 3629891 w 4286748"/>
              <a:gd name="connsiteY11" fmla="*/ 1720062 h 1778831"/>
              <a:gd name="connsiteX12" fmla="*/ 3897745 w 4286748"/>
              <a:gd name="connsiteY12" fmla="*/ 1757007 h 1778831"/>
              <a:gd name="connsiteX13" fmla="*/ 4285672 w 4286748"/>
              <a:gd name="connsiteY13" fmla="*/ 1766244 h 1778831"/>
              <a:gd name="connsiteX0" fmla="*/ 0 w 4286748"/>
              <a:gd name="connsiteY0" fmla="*/ 1775480 h 1778831"/>
              <a:gd name="connsiteX1" fmla="*/ 498762 w 4286748"/>
              <a:gd name="connsiteY1" fmla="*/ 1729297 h 1778831"/>
              <a:gd name="connsiteX2" fmla="*/ 886690 w 4286748"/>
              <a:gd name="connsiteY2" fmla="*/ 1507625 h 1778831"/>
              <a:gd name="connsiteX3" fmla="*/ 1348508 w 4286748"/>
              <a:gd name="connsiteY3" fmla="*/ 990389 h 1778831"/>
              <a:gd name="connsiteX4" fmla="*/ 1736435 w 4286748"/>
              <a:gd name="connsiteY4" fmla="*/ 390025 h 1778831"/>
              <a:gd name="connsiteX5" fmla="*/ 2059708 w 4286748"/>
              <a:gd name="connsiteY5" fmla="*/ 48280 h 1778831"/>
              <a:gd name="connsiteX6" fmla="*/ 2346035 w 4286748"/>
              <a:gd name="connsiteY6" fmla="*/ 29807 h 1778831"/>
              <a:gd name="connsiteX7" fmla="*/ 2660072 w 4286748"/>
              <a:gd name="connsiteY7" fmla="*/ 306898 h 1778831"/>
              <a:gd name="connsiteX8" fmla="*/ 2983345 w 4286748"/>
              <a:gd name="connsiteY8" fmla="*/ 916498 h 1778831"/>
              <a:gd name="connsiteX9" fmla="*/ 3232726 w 4286748"/>
              <a:gd name="connsiteY9" fmla="*/ 1452207 h 1778831"/>
              <a:gd name="connsiteX10" fmla="*/ 3398982 w 4286748"/>
              <a:gd name="connsiteY10" fmla="*/ 1627697 h 1778831"/>
              <a:gd name="connsiteX11" fmla="*/ 3629891 w 4286748"/>
              <a:gd name="connsiteY11" fmla="*/ 1720062 h 1778831"/>
              <a:gd name="connsiteX12" fmla="*/ 3897745 w 4286748"/>
              <a:gd name="connsiteY12" fmla="*/ 1757007 h 1778831"/>
              <a:gd name="connsiteX13" fmla="*/ 4285672 w 4286748"/>
              <a:gd name="connsiteY13" fmla="*/ 1766244 h 1778831"/>
              <a:gd name="connsiteX0" fmla="*/ 0 w 4351402"/>
              <a:gd name="connsiteY0" fmla="*/ 1775480 h 1778831"/>
              <a:gd name="connsiteX1" fmla="*/ 563416 w 4351402"/>
              <a:gd name="connsiteY1" fmla="*/ 1729297 h 1778831"/>
              <a:gd name="connsiteX2" fmla="*/ 951344 w 4351402"/>
              <a:gd name="connsiteY2" fmla="*/ 1507625 h 1778831"/>
              <a:gd name="connsiteX3" fmla="*/ 1413162 w 4351402"/>
              <a:gd name="connsiteY3" fmla="*/ 990389 h 1778831"/>
              <a:gd name="connsiteX4" fmla="*/ 1801089 w 4351402"/>
              <a:gd name="connsiteY4" fmla="*/ 390025 h 1778831"/>
              <a:gd name="connsiteX5" fmla="*/ 2124362 w 4351402"/>
              <a:gd name="connsiteY5" fmla="*/ 48280 h 1778831"/>
              <a:gd name="connsiteX6" fmla="*/ 2410689 w 4351402"/>
              <a:gd name="connsiteY6" fmla="*/ 29807 h 1778831"/>
              <a:gd name="connsiteX7" fmla="*/ 2724726 w 4351402"/>
              <a:gd name="connsiteY7" fmla="*/ 306898 h 1778831"/>
              <a:gd name="connsiteX8" fmla="*/ 3047999 w 4351402"/>
              <a:gd name="connsiteY8" fmla="*/ 916498 h 1778831"/>
              <a:gd name="connsiteX9" fmla="*/ 3297380 w 4351402"/>
              <a:gd name="connsiteY9" fmla="*/ 1452207 h 1778831"/>
              <a:gd name="connsiteX10" fmla="*/ 3463636 w 4351402"/>
              <a:gd name="connsiteY10" fmla="*/ 1627697 h 1778831"/>
              <a:gd name="connsiteX11" fmla="*/ 3694545 w 4351402"/>
              <a:gd name="connsiteY11" fmla="*/ 1720062 h 1778831"/>
              <a:gd name="connsiteX12" fmla="*/ 3962399 w 4351402"/>
              <a:gd name="connsiteY12" fmla="*/ 1757007 h 1778831"/>
              <a:gd name="connsiteX13" fmla="*/ 4350326 w 4351402"/>
              <a:gd name="connsiteY13" fmla="*/ 1766244 h 1778831"/>
              <a:gd name="connsiteX0" fmla="*/ 0 w 4461991"/>
              <a:gd name="connsiteY0" fmla="*/ 1775480 h 1778831"/>
              <a:gd name="connsiteX1" fmla="*/ 563416 w 4461991"/>
              <a:gd name="connsiteY1" fmla="*/ 1729297 h 1778831"/>
              <a:gd name="connsiteX2" fmla="*/ 951344 w 4461991"/>
              <a:gd name="connsiteY2" fmla="*/ 1507625 h 1778831"/>
              <a:gd name="connsiteX3" fmla="*/ 1413162 w 4461991"/>
              <a:gd name="connsiteY3" fmla="*/ 990389 h 1778831"/>
              <a:gd name="connsiteX4" fmla="*/ 1801089 w 4461991"/>
              <a:gd name="connsiteY4" fmla="*/ 390025 h 1778831"/>
              <a:gd name="connsiteX5" fmla="*/ 2124362 w 4461991"/>
              <a:gd name="connsiteY5" fmla="*/ 48280 h 1778831"/>
              <a:gd name="connsiteX6" fmla="*/ 2410689 w 4461991"/>
              <a:gd name="connsiteY6" fmla="*/ 29807 h 1778831"/>
              <a:gd name="connsiteX7" fmla="*/ 2724726 w 4461991"/>
              <a:gd name="connsiteY7" fmla="*/ 306898 h 1778831"/>
              <a:gd name="connsiteX8" fmla="*/ 3047999 w 4461991"/>
              <a:gd name="connsiteY8" fmla="*/ 916498 h 1778831"/>
              <a:gd name="connsiteX9" fmla="*/ 3297380 w 4461991"/>
              <a:gd name="connsiteY9" fmla="*/ 1452207 h 1778831"/>
              <a:gd name="connsiteX10" fmla="*/ 3463636 w 4461991"/>
              <a:gd name="connsiteY10" fmla="*/ 1627697 h 1778831"/>
              <a:gd name="connsiteX11" fmla="*/ 3694545 w 4461991"/>
              <a:gd name="connsiteY11" fmla="*/ 1720062 h 1778831"/>
              <a:gd name="connsiteX12" fmla="*/ 3962399 w 4461991"/>
              <a:gd name="connsiteY12" fmla="*/ 1757007 h 1778831"/>
              <a:gd name="connsiteX13" fmla="*/ 4461162 w 4461991"/>
              <a:gd name="connsiteY13" fmla="*/ 1757007 h 1778831"/>
              <a:gd name="connsiteX0" fmla="*/ 0 w 4462212"/>
              <a:gd name="connsiteY0" fmla="*/ 1775480 h 1778831"/>
              <a:gd name="connsiteX1" fmla="*/ 563416 w 4462212"/>
              <a:gd name="connsiteY1" fmla="*/ 1729297 h 1778831"/>
              <a:gd name="connsiteX2" fmla="*/ 951344 w 4462212"/>
              <a:gd name="connsiteY2" fmla="*/ 1507625 h 1778831"/>
              <a:gd name="connsiteX3" fmla="*/ 1413162 w 4462212"/>
              <a:gd name="connsiteY3" fmla="*/ 990389 h 1778831"/>
              <a:gd name="connsiteX4" fmla="*/ 1801089 w 4462212"/>
              <a:gd name="connsiteY4" fmla="*/ 390025 h 1778831"/>
              <a:gd name="connsiteX5" fmla="*/ 2124362 w 4462212"/>
              <a:gd name="connsiteY5" fmla="*/ 48280 h 1778831"/>
              <a:gd name="connsiteX6" fmla="*/ 2410689 w 4462212"/>
              <a:gd name="connsiteY6" fmla="*/ 29807 h 1778831"/>
              <a:gd name="connsiteX7" fmla="*/ 2724726 w 4462212"/>
              <a:gd name="connsiteY7" fmla="*/ 306898 h 1778831"/>
              <a:gd name="connsiteX8" fmla="*/ 3047999 w 4462212"/>
              <a:gd name="connsiteY8" fmla="*/ 916498 h 1778831"/>
              <a:gd name="connsiteX9" fmla="*/ 3297380 w 4462212"/>
              <a:gd name="connsiteY9" fmla="*/ 1452207 h 1778831"/>
              <a:gd name="connsiteX10" fmla="*/ 3463636 w 4462212"/>
              <a:gd name="connsiteY10" fmla="*/ 1627697 h 1778831"/>
              <a:gd name="connsiteX11" fmla="*/ 3694545 w 4462212"/>
              <a:gd name="connsiteY11" fmla="*/ 1720062 h 1778831"/>
              <a:gd name="connsiteX12" fmla="*/ 4063999 w 4462212"/>
              <a:gd name="connsiteY12" fmla="*/ 1747771 h 1778831"/>
              <a:gd name="connsiteX13" fmla="*/ 4461162 w 4462212"/>
              <a:gd name="connsiteY13" fmla="*/ 1757007 h 1778831"/>
              <a:gd name="connsiteX0" fmla="*/ 0 w 4462212"/>
              <a:gd name="connsiteY0" fmla="*/ 1775480 h 1778831"/>
              <a:gd name="connsiteX1" fmla="*/ 563416 w 4462212"/>
              <a:gd name="connsiteY1" fmla="*/ 1729297 h 1778831"/>
              <a:gd name="connsiteX2" fmla="*/ 951344 w 4462212"/>
              <a:gd name="connsiteY2" fmla="*/ 1507625 h 1778831"/>
              <a:gd name="connsiteX3" fmla="*/ 1413162 w 4462212"/>
              <a:gd name="connsiteY3" fmla="*/ 990389 h 1778831"/>
              <a:gd name="connsiteX4" fmla="*/ 1801089 w 4462212"/>
              <a:gd name="connsiteY4" fmla="*/ 390025 h 1778831"/>
              <a:gd name="connsiteX5" fmla="*/ 2124362 w 4462212"/>
              <a:gd name="connsiteY5" fmla="*/ 48280 h 1778831"/>
              <a:gd name="connsiteX6" fmla="*/ 2410689 w 4462212"/>
              <a:gd name="connsiteY6" fmla="*/ 29807 h 1778831"/>
              <a:gd name="connsiteX7" fmla="*/ 2724726 w 4462212"/>
              <a:gd name="connsiteY7" fmla="*/ 306898 h 1778831"/>
              <a:gd name="connsiteX8" fmla="*/ 3047999 w 4462212"/>
              <a:gd name="connsiteY8" fmla="*/ 916498 h 1778831"/>
              <a:gd name="connsiteX9" fmla="*/ 3297380 w 4462212"/>
              <a:gd name="connsiteY9" fmla="*/ 1452207 h 1778831"/>
              <a:gd name="connsiteX10" fmla="*/ 3463636 w 4462212"/>
              <a:gd name="connsiteY10" fmla="*/ 1627697 h 1778831"/>
              <a:gd name="connsiteX11" fmla="*/ 3796145 w 4462212"/>
              <a:gd name="connsiteY11" fmla="*/ 1673880 h 1778831"/>
              <a:gd name="connsiteX12" fmla="*/ 4063999 w 4462212"/>
              <a:gd name="connsiteY12" fmla="*/ 1747771 h 1778831"/>
              <a:gd name="connsiteX13" fmla="*/ 4461162 w 4462212"/>
              <a:gd name="connsiteY13" fmla="*/ 1757007 h 1778831"/>
              <a:gd name="connsiteX0" fmla="*/ 0 w 4462212"/>
              <a:gd name="connsiteY0" fmla="*/ 1775480 h 1778831"/>
              <a:gd name="connsiteX1" fmla="*/ 563416 w 4462212"/>
              <a:gd name="connsiteY1" fmla="*/ 1729297 h 1778831"/>
              <a:gd name="connsiteX2" fmla="*/ 951344 w 4462212"/>
              <a:gd name="connsiteY2" fmla="*/ 1507625 h 1778831"/>
              <a:gd name="connsiteX3" fmla="*/ 1413162 w 4462212"/>
              <a:gd name="connsiteY3" fmla="*/ 990389 h 1778831"/>
              <a:gd name="connsiteX4" fmla="*/ 1801089 w 4462212"/>
              <a:gd name="connsiteY4" fmla="*/ 390025 h 1778831"/>
              <a:gd name="connsiteX5" fmla="*/ 2124362 w 4462212"/>
              <a:gd name="connsiteY5" fmla="*/ 48280 h 1778831"/>
              <a:gd name="connsiteX6" fmla="*/ 2410689 w 4462212"/>
              <a:gd name="connsiteY6" fmla="*/ 29807 h 1778831"/>
              <a:gd name="connsiteX7" fmla="*/ 2724726 w 4462212"/>
              <a:gd name="connsiteY7" fmla="*/ 306898 h 1778831"/>
              <a:gd name="connsiteX8" fmla="*/ 3047999 w 4462212"/>
              <a:gd name="connsiteY8" fmla="*/ 916498 h 1778831"/>
              <a:gd name="connsiteX9" fmla="*/ 3297380 w 4462212"/>
              <a:gd name="connsiteY9" fmla="*/ 1452207 h 1778831"/>
              <a:gd name="connsiteX10" fmla="*/ 3500582 w 4462212"/>
              <a:gd name="connsiteY10" fmla="*/ 1563042 h 1778831"/>
              <a:gd name="connsiteX11" fmla="*/ 3796145 w 4462212"/>
              <a:gd name="connsiteY11" fmla="*/ 1673880 h 1778831"/>
              <a:gd name="connsiteX12" fmla="*/ 4063999 w 4462212"/>
              <a:gd name="connsiteY12" fmla="*/ 1747771 h 1778831"/>
              <a:gd name="connsiteX13" fmla="*/ 4461162 w 4462212"/>
              <a:gd name="connsiteY13" fmla="*/ 1757007 h 1778831"/>
              <a:gd name="connsiteX0" fmla="*/ 0 w 4462212"/>
              <a:gd name="connsiteY0" fmla="*/ 1775480 h 1778831"/>
              <a:gd name="connsiteX1" fmla="*/ 563416 w 4462212"/>
              <a:gd name="connsiteY1" fmla="*/ 1729297 h 1778831"/>
              <a:gd name="connsiteX2" fmla="*/ 951344 w 4462212"/>
              <a:gd name="connsiteY2" fmla="*/ 1507625 h 1778831"/>
              <a:gd name="connsiteX3" fmla="*/ 1413162 w 4462212"/>
              <a:gd name="connsiteY3" fmla="*/ 990389 h 1778831"/>
              <a:gd name="connsiteX4" fmla="*/ 1801089 w 4462212"/>
              <a:gd name="connsiteY4" fmla="*/ 390025 h 1778831"/>
              <a:gd name="connsiteX5" fmla="*/ 2124362 w 4462212"/>
              <a:gd name="connsiteY5" fmla="*/ 48280 h 1778831"/>
              <a:gd name="connsiteX6" fmla="*/ 2410689 w 4462212"/>
              <a:gd name="connsiteY6" fmla="*/ 29807 h 1778831"/>
              <a:gd name="connsiteX7" fmla="*/ 2724726 w 4462212"/>
              <a:gd name="connsiteY7" fmla="*/ 306898 h 1778831"/>
              <a:gd name="connsiteX8" fmla="*/ 3047999 w 4462212"/>
              <a:gd name="connsiteY8" fmla="*/ 916498 h 1778831"/>
              <a:gd name="connsiteX9" fmla="*/ 3352798 w 4462212"/>
              <a:gd name="connsiteY9" fmla="*/ 1359843 h 1778831"/>
              <a:gd name="connsiteX10" fmla="*/ 3500582 w 4462212"/>
              <a:gd name="connsiteY10" fmla="*/ 1563042 h 1778831"/>
              <a:gd name="connsiteX11" fmla="*/ 3796145 w 4462212"/>
              <a:gd name="connsiteY11" fmla="*/ 1673880 h 1778831"/>
              <a:gd name="connsiteX12" fmla="*/ 4063999 w 4462212"/>
              <a:gd name="connsiteY12" fmla="*/ 1747771 h 1778831"/>
              <a:gd name="connsiteX13" fmla="*/ 4461162 w 4462212"/>
              <a:gd name="connsiteY13" fmla="*/ 1757007 h 1778831"/>
              <a:gd name="connsiteX0" fmla="*/ 0 w 4462212"/>
              <a:gd name="connsiteY0" fmla="*/ 1775480 h 1778831"/>
              <a:gd name="connsiteX1" fmla="*/ 563416 w 4462212"/>
              <a:gd name="connsiteY1" fmla="*/ 1729297 h 1778831"/>
              <a:gd name="connsiteX2" fmla="*/ 951344 w 4462212"/>
              <a:gd name="connsiteY2" fmla="*/ 1507625 h 1778831"/>
              <a:gd name="connsiteX3" fmla="*/ 1413162 w 4462212"/>
              <a:gd name="connsiteY3" fmla="*/ 990389 h 1778831"/>
              <a:gd name="connsiteX4" fmla="*/ 1801089 w 4462212"/>
              <a:gd name="connsiteY4" fmla="*/ 390025 h 1778831"/>
              <a:gd name="connsiteX5" fmla="*/ 2124362 w 4462212"/>
              <a:gd name="connsiteY5" fmla="*/ 48280 h 1778831"/>
              <a:gd name="connsiteX6" fmla="*/ 2410689 w 4462212"/>
              <a:gd name="connsiteY6" fmla="*/ 29807 h 1778831"/>
              <a:gd name="connsiteX7" fmla="*/ 2724726 w 4462212"/>
              <a:gd name="connsiteY7" fmla="*/ 306898 h 1778831"/>
              <a:gd name="connsiteX8" fmla="*/ 3047999 w 4462212"/>
              <a:gd name="connsiteY8" fmla="*/ 916498 h 1778831"/>
              <a:gd name="connsiteX9" fmla="*/ 3352798 w 4462212"/>
              <a:gd name="connsiteY9" fmla="*/ 1359843 h 1778831"/>
              <a:gd name="connsiteX10" fmla="*/ 3528291 w 4462212"/>
              <a:gd name="connsiteY10" fmla="*/ 1563042 h 1778831"/>
              <a:gd name="connsiteX11" fmla="*/ 3796145 w 4462212"/>
              <a:gd name="connsiteY11" fmla="*/ 1673880 h 1778831"/>
              <a:gd name="connsiteX12" fmla="*/ 4063999 w 4462212"/>
              <a:gd name="connsiteY12" fmla="*/ 1747771 h 1778831"/>
              <a:gd name="connsiteX13" fmla="*/ 4461162 w 4462212"/>
              <a:gd name="connsiteY13" fmla="*/ 1757007 h 1778831"/>
              <a:gd name="connsiteX0" fmla="*/ 0 w 4462212"/>
              <a:gd name="connsiteY0" fmla="*/ 1775480 h 1778831"/>
              <a:gd name="connsiteX1" fmla="*/ 563416 w 4462212"/>
              <a:gd name="connsiteY1" fmla="*/ 1729297 h 1778831"/>
              <a:gd name="connsiteX2" fmla="*/ 951344 w 4462212"/>
              <a:gd name="connsiteY2" fmla="*/ 1507625 h 1778831"/>
              <a:gd name="connsiteX3" fmla="*/ 1413162 w 4462212"/>
              <a:gd name="connsiteY3" fmla="*/ 990389 h 1778831"/>
              <a:gd name="connsiteX4" fmla="*/ 1801089 w 4462212"/>
              <a:gd name="connsiteY4" fmla="*/ 390025 h 1778831"/>
              <a:gd name="connsiteX5" fmla="*/ 2124362 w 4462212"/>
              <a:gd name="connsiteY5" fmla="*/ 48280 h 1778831"/>
              <a:gd name="connsiteX6" fmla="*/ 2410689 w 4462212"/>
              <a:gd name="connsiteY6" fmla="*/ 29807 h 1778831"/>
              <a:gd name="connsiteX7" fmla="*/ 2687781 w 4462212"/>
              <a:gd name="connsiteY7" fmla="*/ 306898 h 1778831"/>
              <a:gd name="connsiteX8" fmla="*/ 3047999 w 4462212"/>
              <a:gd name="connsiteY8" fmla="*/ 916498 h 1778831"/>
              <a:gd name="connsiteX9" fmla="*/ 3352798 w 4462212"/>
              <a:gd name="connsiteY9" fmla="*/ 1359843 h 1778831"/>
              <a:gd name="connsiteX10" fmla="*/ 3528291 w 4462212"/>
              <a:gd name="connsiteY10" fmla="*/ 1563042 h 1778831"/>
              <a:gd name="connsiteX11" fmla="*/ 3796145 w 4462212"/>
              <a:gd name="connsiteY11" fmla="*/ 1673880 h 1778831"/>
              <a:gd name="connsiteX12" fmla="*/ 4063999 w 4462212"/>
              <a:gd name="connsiteY12" fmla="*/ 1747771 h 1778831"/>
              <a:gd name="connsiteX13" fmla="*/ 4461162 w 4462212"/>
              <a:gd name="connsiteY13" fmla="*/ 1757007 h 1778831"/>
              <a:gd name="connsiteX0" fmla="*/ 0 w 4462212"/>
              <a:gd name="connsiteY0" fmla="*/ 1775480 h 1778831"/>
              <a:gd name="connsiteX1" fmla="*/ 563416 w 4462212"/>
              <a:gd name="connsiteY1" fmla="*/ 1729297 h 1778831"/>
              <a:gd name="connsiteX2" fmla="*/ 951344 w 4462212"/>
              <a:gd name="connsiteY2" fmla="*/ 1507625 h 1778831"/>
              <a:gd name="connsiteX3" fmla="*/ 1413162 w 4462212"/>
              <a:gd name="connsiteY3" fmla="*/ 990389 h 1778831"/>
              <a:gd name="connsiteX4" fmla="*/ 1801089 w 4462212"/>
              <a:gd name="connsiteY4" fmla="*/ 390025 h 1778831"/>
              <a:gd name="connsiteX5" fmla="*/ 2124362 w 4462212"/>
              <a:gd name="connsiteY5" fmla="*/ 48280 h 1778831"/>
              <a:gd name="connsiteX6" fmla="*/ 2410689 w 4462212"/>
              <a:gd name="connsiteY6" fmla="*/ 29807 h 1778831"/>
              <a:gd name="connsiteX7" fmla="*/ 2687781 w 4462212"/>
              <a:gd name="connsiteY7" fmla="*/ 306898 h 1778831"/>
              <a:gd name="connsiteX8" fmla="*/ 3047999 w 4462212"/>
              <a:gd name="connsiteY8" fmla="*/ 916498 h 1778831"/>
              <a:gd name="connsiteX9" fmla="*/ 3352798 w 4462212"/>
              <a:gd name="connsiteY9" fmla="*/ 1359843 h 1778831"/>
              <a:gd name="connsiteX10" fmla="*/ 3565237 w 4462212"/>
              <a:gd name="connsiteY10" fmla="*/ 1544569 h 1778831"/>
              <a:gd name="connsiteX11" fmla="*/ 3796145 w 4462212"/>
              <a:gd name="connsiteY11" fmla="*/ 1673880 h 1778831"/>
              <a:gd name="connsiteX12" fmla="*/ 4063999 w 4462212"/>
              <a:gd name="connsiteY12" fmla="*/ 1747771 h 1778831"/>
              <a:gd name="connsiteX13" fmla="*/ 4461162 w 4462212"/>
              <a:gd name="connsiteY13" fmla="*/ 1757007 h 1778831"/>
              <a:gd name="connsiteX0" fmla="*/ 0 w 4462212"/>
              <a:gd name="connsiteY0" fmla="*/ 1775480 h 1778831"/>
              <a:gd name="connsiteX1" fmla="*/ 563416 w 4462212"/>
              <a:gd name="connsiteY1" fmla="*/ 1729297 h 1778831"/>
              <a:gd name="connsiteX2" fmla="*/ 951344 w 4462212"/>
              <a:gd name="connsiteY2" fmla="*/ 1507625 h 1778831"/>
              <a:gd name="connsiteX3" fmla="*/ 1413162 w 4462212"/>
              <a:gd name="connsiteY3" fmla="*/ 990389 h 1778831"/>
              <a:gd name="connsiteX4" fmla="*/ 1801089 w 4462212"/>
              <a:gd name="connsiteY4" fmla="*/ 390025 h 1778831"/>
              <a:gd name="connsiteX5" fmla="*/ 2124362 w 4462212"/>
              <a:gd name="connsiteY5" fmla="*/ 48280 h 1778831"/>
              <a:gd name="connsiteX6" fmla="*/ 2410689 w 4462212"/>
              <a:gd name="connsiteY6" fmla="*/ 29807 h 1778831"/>
              <a:gd name="connsiteX7" fmla="*/ 2687781 w 4462212"/>
              <a:gd name="connsiteY7" fmla="*/ 306898 h 1778831"/>
              <a:gd name="connsiteX8" fmla="*/ 3047999 w 4462212"/>
              <a:gd name="connsiteY8" fmla="*/ 916498 h 1778831"/>
              <a:gd name="connsiteX9" fmla="*/ 3352798 w 4462212"/>
              <a:gd name="connsiteY9" fmla="*/ 1359843 h 1778831"/>
              <a:gd name="connsiteX10" fmla="*/ 3565237 w 4462212"/>
              <a:gd name="connsiteY10" fmla="*/ 1544569 h 1778831"/>
              <a:gd name="connsiteX11" fmla="*/ 3796145 w 4462212"/>
              <a:gd name="connsiteY11" fmla="*/ 1655407 h 1778831"/>
              <a:gd name="connsiteX12" fmla="*/ 4063999 w 4462212"/>
              <a:gd name="connsiteY12" fmla="*/ 1747771 h 1778831"/>
              <a:gd name="connsiteX13" fmla="*/ 4461162 w 4462212"/>
              <a:gd name="connsiteY13" fmla="*/ 1757007 h 1778831"/>
              <a:gd name="connsiteX0" fmla="*/ 0 w 4462212"/>
              <a:gd name="connsiteY0" fmla="*/ 1775480 h 1778831"/>
              <a:gd name="connsiteX1" fmla="*/ 563416 w 4462212"/>
              <a:gd name="connsiteY1" fmla="*/ 1729297 h 1778831"/>
              <a:gd name="connsiteX2" fmla="*/ 951344 w 4462212"/>
              <a:gd name="connsiteY2" fmla="*/ 1507625 h 1778831"/>
              <a:gd name="connsiteX3" fmla="*/ 1413162 w 4462212"/>
              <a:gd name="connsiteY3" fmla="*/ 990389 h 1778831"/>
              <a:gd name="connsiteX4" fmla="*/ 1801089 w 4462212"/>
              <a:gd name="connsiteY4" fmla="*/ 390025 h 1778831"/>
              <a:gd name="connsiteX5" fmla="*/ 2124362 w 4462212"/>
              <a:gd name="connsiteY5" fmla="*/ 48280 h 1778831"/>
              <a:gd name="connsiteX6" fmla="*/ 2410689 w 4462212"/>
              <a:gd name="connsiteY6" fmla="*/ 29807 h 1778831"/>
              <a:gd name="connsiteX7" fmla="*/ 2687781 w 4462212"/>
              <a:gd name="connsiteY7" fmla="*/ 306898 h 1778831"/>
              <a:gd name="connsiteX8" fmla="*/ 3047999 w 4462212"/>
              <a:gd name="connsiteY8" fmla="*/ 916498 h 1778831"/>
              <a:gd name="connsiteX9" fmla="*/ 3352798 w 4462212"/>
              <a:gd name="connsiteY9" fmla="*/ 1359843 h 1778831"/>
              <a:gd name="connsiteX10" fmla="*/ 3565237 w 4462212"/>
              <a:gd name="connsiteY10" fmla="*/ 1544569 h 1778831"/>
              <a:gd name="connsiteX11" fmla="*/ 3796145 w 4462212"/>
              <a:gd name="connsiteY11" fmla="*/ 1655407 h 1778831"/>
              <a:gd name="connsiteX12" fmla="*/ 4063999 w 4462212"/>
              <a:gd name="connsiteY12" fmla="*/ 1720062 h 1778831"/>
              <a:gd name="connsiteX13" fmla="*/ 4461162 w 4462212"/>
              <a:gd name="connsiteY13" fmla="*/ 1757007 h 1778831"/>
              <a:gd name="connsiteX0" fmla="*/ 0 w 4554370"/>
              <a:gd name="connsiteY0" fmla="*/ 1775480 h 1778831"/>
              <a:gd name="connsiteX1" fmla="*/ 563416 w 4554370"/>
              <a:gd name="connsiteY1" fmla="*/ 1729297 h 1778831"/>
              <a:gd name="connsiteX2" fmla="*/ 951344 w 4554370"/>
              <a:gd name="connsiteY2" fmla="*/ 1507625 h 1778831"/>
              <a:gd name="connsiteX3" fmla="*/ 1413162 w 4554370"/>
              <a:gd name="connsiteY3" fmla="*/ 990389 h 1778831"/>
              <a:gd name="connsiteX4" fmla="*/ 1801089 w 4554370"/>
              <a:gd name="connsiteY4" fmla="*/ 390025 h 1778831"/>
              <a:gd name="connsiteX5" fmla="*/ 2124362 w 4554370"/>
              <a:gd name="connsiteY5" fmla="*/ 48280 h 1778831"/>
              <a:gd name="connsiteX6" fmla="*/ 2410689 w 4554370"/>
              <a:gd name="connsiteY6" fmla="*/ 29807 h 1778831"/>
              <a:gd name="connsiteX7" fmla="*/ 2687781 w 4554370"/>
              <a:gd name="connsiteY7" fmla="*/ 306898 h 1778831"/>
              <a:gd name="connsiteX8" fmla="*/ 3047999 w 4554370"/>
              <a:gd name="connsiteY8" fmla="*/ 916498 h 1778831"/>
              <a:gd name="connsiteX9" fmla="*/ 3352798 w 4554370"/>
              <a:gd name="connsiteY9" fmla="*/ 1359843 h 1778831"/>
              <a:gd name="connsiteX10" fmla="*/ 3565237 w 4554370"/>
              <a:gd name="connsiteY10" fmla="*/ 1544569 h 1778831"/>
              <a:gd name="connsiteX11" fmla="*/ 3796145 w 4554370"/>
              <a:gd name="connsiteY11" fmla="*/ 1655407 h 1778831"/>
              <a:gd name="connsiteX12" fmla="*/ 4063999 w 4554370"/>
              <a:gd name="connsiteY12" fmla="*/ 1720062 h 1778831"/>
              <a:gd name="connsiteX13" fmla="*/ 4553525 w 4554370"/>
              <a:gd name="connsiteY13" fmla="*/ 1729298 h 1778831"/>
              <a:gd name="connsiteX0" fmla="*/ 0 w 4554370"/>
              <a:gd name="connsiteY0" fmla="*/ 1775480 h 1778831"/>
              <a:gd name="connsiteX1" fmla="*/ 563416 w 4554370"/>
              <a:gd name="connsiteY1" fmla="*/ 1729297 h 1778831"/>
              <a:gd name="connsiteX2" fmla="*/ 951344 w 4554370"/>
              <a:gd name="connsiteY2" fmla="*/ 1507625 h 1778831"/>
              <a:gd name="connsiteX3" fmla="*/ 1413162 w 4554370"/>
              <a:gd name="connsiteY3" fmla="*/ 990389 h 1778831"/>
              <a:gd name="connsiteX4" fmla="*/ 1801089 w 4554370"/>
              <a:gd name="connsiteY4" fmla="*/ 390025 h 1778831"/>
              <a:gd name="connsiteX5" fmla="*/ 2124362 w 4554370"/>
              <a:gd name="connsiteY5" fmla="*/ 48280 h 1778831"/>
              <a:gd name="connsiteX6" fmla="*/ 2410689 w 4554370"/>
              <a:gd name="connsiteY6" fmla="*/ 29807 h 1778831"/>
              <a:gd name="connsiteX7" fmla="*/ 2687781 w 4554370"/>
              <a:gd name="connsiteY7" fmla="*/ 306898 h 1778831"/>
              <a:gd name="connsiteX8" fmla="*/ 3047999 w 4554370"/>
              <a:gd name="connsiteY8" fmla="*/ 916498 h 1778831"/>
              <a:gd name="connsiteX9" fmla="*/ 3352798 w 4554370"/>
              <a:gd name="connsiteY9" fmla="*/ 1359843 h 1778831"/>
              <a:gd name="connsiteX10" fmla="*/ 3565237 w 4554370"/>
              <a:gd name="connsiteY10" fmla="*/ 1544569 h 1778831"/>
              <a:gd name="connsiteX11" fmla="*/ 3796145 w 4554370"/>
              <a:gd name="connsiteY11" fmla="*/ 1655407 h 1778831"/>
              <a:gd name="connsiteX12" fmla="*/ 4063999 w 4554370"/>
              <a:gd name="connsiteY12" fmla="*/ 1720062 h 1778831"/>
              <a:gd name="connsiteX13" fmla="*/ 4553525 w 4554370"/>
              <a:gd name="connsiteY13" fmla="*/ 1729298 h 1778831"/>
              <a:gd name="connsiteX0" fmla="*/ 0 w 4554370"/>
              <a:gd name="connsiteY0" fmla="*/ 1775480 h 1778831"/>
              <a:gd name="connsiteX1" fmla="*/ 563416 w 4554370"/>
              <a:gd name="connsiteY1" fmla="*/ 1729297 h 1778831"/>
              <a:gd name="connsiteX2" fmla="*/ 951344 w 4554370"/>
              <a:gd name="connsiteY2" fmla="*/ 1507625 h 1778831"/>
              <a:gd name="connsiteX3" fmla="*/ 1413162 w 4554370"/>
              <a:gd name="connsiteY3" fmla="*/ 990389 h 1778831"/>
              <a:gd name="connsiteX4" fmla="*/ 1801089 w 4554370"/>
              <a:gd name="connsiteY4" fmla="*/ 390025 h 1778831"/>
              <a:gd name="connsiteX5" fmla="*/ 2124362 w 4554370"/>
              <a:gd name="connsiteY5" fmla="*/ 48280 h 1778831"/>
              <a:gd name="connsiteX6" fmla="*/ 2410689 w 4554370"/>
              <a:gd name="connsiteY6" fmla="*/ 29807 h 1778831"/>
              <a:gd name="connsiteX7" fmla="*/ 2687781 w 4554370"/>
              <a:gd name="connsiteY7" fmla="*/ 306898 h 1778831"/>
              <a:gd name="connsiteX8" fmla="*/ 3047999 w 4554370"/>
              <a:gd name="connsiteY8" fmla="*/ 916498 h 1778831"/>
              <a:gd name="connsiteX9" fmla="*/ 3352798 w 4554370"/>
              <a:gd name="connsiteY9" fmla="*/ 1359843 h 1778831"/>
              <a:gd name="connsiteX10" fmla="*/ 3565237 w 4554370"/>
              <a:gd name="connsiteY10" fmla="*/ 1544569 h 1778831"/>
              <a:gd name="connsiteX11" fmla="*/ 3796145 w 4554370"/>
              <a:gd name="connsiteY11" fmla="*/ 1673880 h 1778831"/>
              <a:gd name="connsiteX12" fmla="*/ 4063999 w 4554370"/>
              <a:gd name="connsiteY12" fmla="*/ 1720062 h 1778831"/>
              <a:gd name="connsiteX13" fmla="*/ 4553525 w 4554370"/>
              <a:gd name="connsiteY13" fmla="*/ 1729298 h 177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54370" h="1778831">
                <a:moveTo>
                  <a:pt x="0" y="1775480"/>
                </a:moveTo>
                <a:cubicBezTo>
                  <a:pt x="141624" y="1785485"/>
                  <a:pt x="404859" y="1773940"/>
                  <a:pt x="563416" y="1729297"/>
                </a:cubicBezTo>
                <a:cubicBezTo>
                  <a:pt x="721973" y="1684654"/>
                  <a:pt x="809720" y="1630776"/>
                  <a:pt x="951344" y="1507625"/>
                </a:cubicBezTo>
                <a:cubicBezTo>
                  <a:pt x="1092968" y="1384474"/>
                  <a:pt x="1271538" y="1176656"/>
                  <a:pt x="1413162" y="990389"/>
                </a:cubicBezTo>
                <a:cubicBezTo>
                  <a:pt x="1554786" y="804122"/>
                  <a:pt x="1682556" y="547043"/>
                  <a:pt x="1801089" y="390025"/>
                </a:cubicBezTo>
                <a:cubicBezTo>
                  <a:pt x="1919622" y="233007"/>
                  <a:pt x="2022762" y="108316"/>
                  <a:pt x="2124362" y="48280"/>
                </a:cubicBezTo>
                <a:cubicBezTo>
                  <a:pt x="2225962" y="-11756"/>
                  <a:pt x="2316786" y="-13296"/>
                  <a:pt x="2410689" y="29807"/>
                </a:cubicBezTo>
                <a:cubicBezTo>
                  <a:pt x="2504592" y="72910"/>
                  <a:pt x="2581563" y="159116"/>
                  <a:pt x="2687781" y="306898"/>
                </a:cubicBezTo>
                <a:cubicBezTo>
                  <a:pt x="2793999" y="454680"/>
                  <a:pt x="2937163" y="741007"/>
                  <a:pt x="3047999" y="916498"/>
                </a:cubicBezTo>
                <a:cubicBezTo>
                  <a:pt x="3158835" y="1091989"/>
                  <a:pt x="3266592" y="1255165"/>
                  <a:pt x="3352798" y="1359843"/>
                </a:cubicBezTo>
                <a:cubicBezTo>
                  <a:pt x="3439004" y="1464522"/>
                  <a:pt x="3491346" y="1492230"/>
                  <a:pt x="3565237" y="1544569"/>
                </a:cubicBezTo>
                <a:cubicBezTo>
                  <a:pt x="3639128" y="1596908"/>
                  <a:pt x="3713018" y="1644631"/>
                  <a:pt x="3796145" y="1673880"/>
                </a:cubicBezTo>
                <a:cubicBezTo>
                  <a:pt x="3879272" y="1703129"/>
                  <a:pt x="4063999" y="1720062"/>
                  <a:pt x="4063999" y="1720062"/>
                </a:cubicBezTo>
                <a:cubicBezTo>
                  <a:pt x="4119417" y="1723141"/>
                  <a:pt x="4576616" y="1726219"/>
                  <a:pt x="4553525" y="17292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DB3CC8-201F-452A-AF22-3E93D78D1024}"/>
              </a:ext>
            </a:extLst>
          </p:cNvPr>
          <p:cNvCxnSpPr>
            <a:cxnSpLocks/>
          </p:cNvCxnSpPr>
          <p:nvPr/>
        </p:nvCxnSpPr>
        <p:spPr>
          <a:xfrm>
            <a:off x="1653309" y="4535055"/>
            <a:ext cx="5153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FA80788-E11C-4CD8-ACD1-035E7392173E}"/>
              </a:ext>
            </a:extLst>
          </p:cNvPr>
          <p:cNvSpPr/>
          <p:nvPr/>
        </p:nvSpPr>
        <p:spPr>
          <a:xfrm>
            <a:off x="1930403" y="2401715"/>
            <a:ext cx="4268275" cy="2054569"/>
          </a:xfrm>
          <a:custGeom>
            <a:avLst/>
            <a:gdLst>
              <a:gd name="connsiteX0" fmla="*/ 0 w 3664172"/>
              <a:gd name="connsiteY0" fmla="*/ 1721055 h 1748764"/>
              <a:gd name="connsiteX1" fmla="*/ 406400 w 3664172"/>
              <a:gd name="connsiteY1" fmla="*/ 1711818 h 1748764"/>
              <a:gd name="connsiteX2" fmla="*/ 738909 w 3664172"/>
              <a:gd name="connsiteY2" fmla="*/ 1545564 h 1748764"/>
              <a:gd name="connsiteX3" fmla="*/ 1080654 w 3664172"/>
              <a:gd name="connsiteY3" fmla="*/ 1009855 h 1748764"/>
              <a:gd name="connsiteX4" fmla="*/ 1468581 w 3664172"/>
              <a:gd name="connsiteY4" fmla="*/ 409491 h 1748764"/>
              <a:gd name="connsiteX5" fmla="*/ 1791854 w 3664172"/>
              <a:gd name="connsiteY5" fmla="*/ 67746 h 1748764"/>
              <a:gd name="connsiteX6" fmla="*/ 2096654 w 3664172"/>
              <a:gd name="connsiteY6" fmla="*/ 21564 h 1748764"/>
              <a:gd name="connsiteX7" fmla="*/ 2392218 w 3664172"/>
              <a:gd name="connsiteY7" fmla="*/ 326364 h 1748764"/>
              <a:gd name="connsiteX8" fmla="*/ 2743200 w 3664172"/>
              <a:gd name="connsiteY8" fmla="*/ 935964 h 1748764"/>
              <a:gd name="connsiteX9" fmla="*/ 2964872 w 3664172"/>
              <a:gd name="connsiteY9" fmla="*/ 1471673 h 1748764"/>
              <a:gd name="connsiteX10" fmla="*/ 3075709 w 3664172"/>
              <a:gd name="connsiteY10" fmla="*/ 1610218 h 1748764"/>
              <a:gd name="connsiteX11" fmla="*/ 3306618 w 3664172"/>
              <a:gd name="connsiteY11" fmla="*/ 1730291 h 1748764"/>
              <a:gd name="connsiteX12" fmla="*/ 3629891 w 3664172"/>
              <a:gd name="connsiteY12" fmla="*/ 1739528 h 1748764"/>
              <a:gd name="connsiteX13" fmla="*/ 3639127 w 3664172"/>
              <a:gd name="connsiteY13" fmla="*/ 1748764 h 1748764"/>
              <a:gd name="connsiteX0" fmla="*/ 0 w 3654935"/>
              <a:gd name="connsiteY0" fmla="*/ 1776473 h 1778159"/>
              <a:gd name="connsiteX1" fmla="*/ 397163 w 3654935"/>
              <a:gd name="connsiteY1" fmla="*/ 1711818 h 1778159"/>
              <a:gd name="connsiteX2" fmla="*/ 729672 w 3654935"/>
              <a:gd name="connsiteY2" fmla="*/ 1545564 h 1778159"/>
              <a:gd name="connsiteX3" fmla="*/ 1071417 w 3654935"/>
              <a:gd name="connsiteY3" fmla="*/ 1009855 h 1778159"/>
              <a:gd name="connsiteX4" fmla="*/ 1459344 w 3654935"/>
              <a:gd name="connsiteY4" fmla="*/ 409491 h 1778159"/>
              <a:gd name="connsiteX5" fmla="*/ 1782617 w 3654935"/>
              <a:gd name="connsiteY5" fmla="*/ 67746 h 1778159"/>
              <a:gd name="connsiteX6" fmla="*/ 2087417 w 3654935"/>
              <a:gd name="connsiteY6" fmla="*/ 21564 h 1778159"/>
              <a:gd name="connsiteX7" fmla="*/ 2382981 w 3654935"/>
              <a:gd name="connsiteY7" fmla="*/ 326364 h 1778159"/>
              <a:gd name="connsiteX8" fmla="*/ 2733963 w 3654935"/>
              <a:gd name="connsiteY8" fmla="*/ 935964 h 1778159"/>
              <a:gd name="connsiteX9" fmla="*/ 2955635 w 3654935"/>
              <a:gd name="connsiteY9" fmla="*/ 1471673 h 1778159"/>
              <a:gd name="connsiteX10" fmla="*/ 3066472 w 3654935"/>
              <a:gd name="connsiteY10" fmla="*/ 1610218 h 1778159"/>
              <a:gd name="connsiteX11" fmla="*/ 3297381 w 3654935"/>
              <a:gd name="connsiteY11" fmla="*/ 1730291 h 1778159"/>
              <a:gd name="connsiteX12" fmla="*/ 3620654 w 3654935"/>
              <a:gd name="connsiteY12" fmla="*/ 1739528 h 1778159"/>
              <a:gd name="connsiteX13" fmla="*/ 3629890 w 3654935"/>
              <a:gd name="connsiteY13" fmla="*/ 1748764 h 1778159"/>
              <a:gd name="connsiteX0" fmla="*/ 0 w 3654935"/>
              <a:gd name="connsiteY0" fmla="*/ 1776473 h 1780333"/>
              <a:gd name="connsiteX1" fmla="*/ 406399 w 3654935"/>
              <a:gd name="connsiteY1" fmla="*/ 1739527 h 1780333"/>
              <a:gd name="connsiteX2" fmla="*/ 729672 w 3654935"/>
              <a:gd name="connsiteY2" fmla="*/ 1545564 h 1780333"/>
              <a:gd name="connsiteX3" fmla="*/ 1071417 w 3654935"/>
              <a:gd name="connsiteY3" fmla="*/ 1009855 h 1780333"/>
              <a:gd name="connsiteX4" fmla="*/ 1459344 w 3654935"/>
              <a:gd name="connsiteY4" fmla="*/ 409491 h 1780333"/>
              <a:gd name="connsiteX5" fmla="*/ 1782617 w 3654935"/>
              <a:gd name="connsiteY5" fmla="*/ 67746 h 1780333"/>
              <a:gd name="connsiteX6" fmla="*/ 2087417 w 3654935"/>
              <a:gd name="connsiteY6" fmla="*/ 21564 h 1780333"/>
              <a:gd name="connsiteX7" fmla="*/ 2382981 w 3654935"/>
              <a:gd name="connsiteY7" fmla="*/ 326364 h 1780333"/>
              <a:gd name="connsiteX8" fmla="*/ 2733963 w 3654935"/>
              <a:gd name="connsiteY8" fmla="*/ 935964 h 1780333"/>
              <a:gd name="connsiteX9" fmla="*/ 2955635 w 3654935"/>
              <a:gd name="connsiteY9" fmla="*/ 1471673 h 1780333"/>
              <a:gd name="connsiteX10" fmla="*/ 3066472 w 3654935"/>
              <a:gd name="connsiteY10" fmla="*/ 1610218 h 1780333"/>
              <a:gd name="connsiteX11" fmla="*/ 3297381 w 3654935"/>
              <a:gd name="connsiteY11" fmla="*/ 1730291 h 1780333"/>
              <a:gd name="connsiteX12" fmla="*/ 3620654 w 3654935"/>
              <a:gd name="connsiteY12" fmla="*/ 1739528 h 1780333"/>
              <a:gd name="connsiteX13" fmla="*/ 3629890 w 3654935"/>
              <a:gd name="connsiteY13" fmla="*/ 1748764 h 1780333"/>
              <a:gd name="connsiteX0" fmla="*/ 0 w 3654935"/>
              <a:gd name="connsiteY0" fmla="*/ 1757007 h 1760867"/>
              <a:gd name="connsiteX1" fmla="*/ 406399 w 3654935"/>
              <a:gd name="connsiteY1" fmla="*/ 1720061 h 1760867"/>
              <a:gd name="connsiteX2" fmla="*/ 729672 w 3654935"/>
              <a:gd name="connsiteY2" fmla="*/ 1526098 h 1760867"/>
              <a:gd name="connsiteX3" fmla="*/ 1071417 w 3654935"/>
              <a:gd name="connsiteY3" fmla="*/ 990389 h 1760867"/>
              <a:gd name="connsiteX4" fmla="*/ 1459344 w 3654935"/>
              <a:gd name="connsiteY4" fmla="*/ 390025 h 1760867"/>
              <a:gd name="connsiteX5" fmla="*/ 1782617 w 3654935"/>
              <a:gd name="connsiteY5" fmla="*/ 48280 h 1760867"/>
              <a:gd name="connsiteX6" fmla="*/ 2068944 w 3654935"/>
              <a:gd name="connsiteY6" fmla="*/ 29807 h 1760867"/>
              <a:gd name="connsiteX7" fmla="*/ 2382981 w 3654935"/>
              <a:gd name="connsiteY7" fmla="*/ 306898 h 1760867"/>
              <a:gd name="connsiteX8" fmla="*/ 2733963 w 3654935"/>
              <a:gd name="connsiteY8" fmla="*/ 916498 h 1760867"/>
              <a:gd name="connsiteX9" fmla="*/ 2955635 w 3654935"/>
              <a:gd name="connsiteY9" fmla="*/ 1452207 h 1760867"/>
              <a:gd name="connsiteX10" fmla="*/ 3066472 w 3654935"/>
              <a:gd name="connsiteY10" fmla="*/ 1590752 h 1760867"/>
              <a:gd name="connsiteX11" fmla="*/ 3297381 w 3654935"/>
              <a:gd name="connsiteY11" fmla="*/ 1710825 h 1760867"/>
              <a:gd name="connsiteX12" fmla="*/ 3620654 w 3654935"/>
              <a:gd name="connsiteY12" fmla="*/ 1720062 h 1760867"/>
              <a:gd name="connsiteX13" fmla="*/ 3629890 w 3654935"/>
              <a:gd name="connsiteY13" fmla="*/ 1729298 h 1760867"/>
              <a:gd name="connsiteX0" fmla="*/ 0 w 3880919"/>
              <a:gd name="connsiteY0" fmla="*/ 1757007 h 1760867"/>
              <a:gd name="connsiteX1" fmla="*/ 406399 w 3880919"/>
              <a:gd name="connsiteY1" fmla="*/ 1720061 h 1760867"/>
              <a:gd name="connsiteX2" fmla="*/ 729672 w 3880919"/>
              <a:gd name="connsiteY2" fmla="*/ 1526098 h 1760867"/>
              <a:gd name="connsiteX3" fmla="*/ 1071417 w 3880919"/>
              <a:gd name="connsiteY3" fmla="*/ 990389 h 1760867"/>
              <a:gd name="connsiteX4" fmla="*/ 1459344 w 3880919"/>
              <a:gd name="connsiteY4" fmla="*/ 390025 h 1760867"/>
              <a:gd name="connsiteX5" fmla="*/ 1782617 w 3880919"/>
              <a:gd name="connsiteY5" fmla="*/ 48280 h 1760867"/>
              <a:gd name="connsiteX6" fmla="*/ 2068944 w 3880919"/>
              <a:gd name="connsiteY6" fmla="*/ 29807 h 1760867"/>
              <a:gd name="connsiteX7" fmla="*/ 2382981 w 3880919"/>
              <a:gd name="connsiteY7" fmla="*/ 306898 h 1760867"/>
              <a:gd name="connsiteX8" fmla="*/ 2733963 w 3880919"/>
              <a:gd name="connsiteY8" fmla="*/ 916498 h 1760867"/>
              <a:gd name="connsiteX9" fmla="*/ 2955635 w 3880919"/>
              <a:gd name="connsiteY9" fmla="*/ 1452207 h 1760867"/>
              <a:gd name="connsiteX10" fmla="*/ 3066472 w 3880919"/>
              <a:gd name="connsiteY10" fmla="*/ 1590752 h 1760867"/>
              <a:gd name="connsiteX11" fmla="*/ 3297381 w 3880919"/>
              <a:gd name="connsiteY11" fmla="*/ 1710825 h 1760867"/>
              <a:gd name="connsiteX12" fmla="*/ 3620654 w 3880919"/>
              <a:gd name="connsiteY12" fmla="*/ 1720062 h 1760867"/>
              <a:gd name="connsiteX13" fmla="*/ 3879272 w 3880919"/>
              <a:gd name="connsiteY13" fmla="*/ 1729298 h 1760867"/>
              <a:gd name="connsiteX0" fmla="*/ 0 w 3880919"/>
              <a:gd name="connsiteY0" fmla="*/ 1757007 h 1760867"/>
              <a:gd name="connsiteX1" fmla="*/ 406399 w 3880919"/>
              <a:gd name="connsiteY1" fmla="*/ 1720061 h 1760867"/>
              <a:gd name="connsiteX2" fmla="*/ 729672 w 3880919"/>
              <a:gd name="connsiteY2" fmla="*/ 1526098 h 1760867"/>
              <a:gd name="connsiteX3" fmla="*/ 1071417 w 3880919"/>
              <a:gd name="connsiteY3" fmla="*/ 990389 h 1760867"/>
              <a:gd name="connsiteX4" fmla="*/ 1459344 w 3880919"/>
              <a:gd name="connsiteY4" fmla="*/ 390025 h 1760867"/>
              <a:gd name="connsiteX5" fmla="*/ 1782617 w 3880919"/>
              <a:gd name="connsiteY5" fmla="*/ 48280 h 1760867"/>
              <a:gd name="connsiteX6" fmla="*/ 2068944 w 3880919"/>
              <a:gd name="connsiteY6" fmla="*/ 29807 h 1760867"/>
              <a:gd name="connsiteX7" fmla="*/ 2382981 w 3880919"/>
              <a:gd name="connsiteY7" fmla="*/ 306898 h 1760867"/>
              <a:gd name="connsiteX8" fmla="*/ 2733963 w 3880919"/>
              <a:gd name="connsiteY8" fmla="*/ 916498 h 1760867"/>
              <a:gd name="connsiteX9" fmla="*/ 2955635 w 3880919"/>
              <a:gd name="connsiteY9" fmla="*/ 1452207 h 1760867"/>
              <a:gd name="connsiteX10" fmla="*/ 3066472 w 3880919"/>
              <a:gd name="connsiteY10" fmla="*/ 1590752 h 1760867"/>
              <a:gd name="connsiteX11" fmla="*/ 3352800 w 3880919"/>
              <a:gd name="connsiteY11" fmla="*/ 1720062 h 1760867"/>
              <a:gd name="connsiteX12" fmla="*/ 3620654 w 3880919"/>
              <a:gd name="connsiteY12" fmla="*/ 1720062 h 1760867"/>
              <a:gd name="connsiteX13" fmla="*/ 3879272 w 3880919"/>
              <a:gd name="connsiteY13" fmla="*/ 1729298 h 1760867"/>
              <a:gd name="connsiteX0" fmla="*/ 0 w 3880919"/>
              <a:gd name="connsiteY0" fmla="*/ 1757007 h 1760867"/>
              <a:gd name="connsiteX1" fmla="*/ 406399 w 3880919"/>
              <a:gd name="connsiteY1" fmla="*/ 1720061 h 1760867"/>
              <a:gd name="connsiteX2" fmla="*/ 729672 w 3880919"/>
              <a:gd name="connsiteY2" fmla="*/ 1526098 h 1760867"/>
              <a:gd name="connsiteX3" fmla="*/ 1071417 w 3880919"/>
              <a:gd name="connsiteY3" fmla="*/ 990389 h 1760867"/>
              <a:gd name="connsiteX4" fmla="*/ 1459344 w 3880919"/>
              <a:gd name="connsiteY4" fmla="*/ 390025 h 1760867"/>
              <a:gd name="connsiteX5" fmla="*/ 1782617 w 3880919"/>
              <a:gd name="connsiteY5" fmla="*/ 48280 h 1760867"/>
              <a:gd name="connsiteX6" fmla="*/ 2068944 w 3880919"/>
              <a:gd name="connsiteY6" fmla="*/ 29807 h 1760867"/>
              <a:gd name="connsiteX7" fmla="*/ 2382981 w 3880919"/>
              <a:gd name="connsiteY7" fmla="*/ 306898 h 1760867"/>
              <a:gd name="connsiteX8" fmla="*/ 2733963 w 3880919"/>
              <a:gd name="connsiteY8" fmla="*/ 916498 h 1760867"/>
              <a:gd name="connsiteX9" fmla="*/ 2955635 w 3880919"/>
              <a:gd name="connsiteY9" fmla="*/ 1452207 h 1760867"/>
              <a:gd name="connsiteX10" fmla="*/ 3121891 w 3880919"/>
              <a:gd name="connsiteY10" fmla="*/ 1627697 h 1760867"/>
              <a:gd name="connsiteX11" fmla="*/ 3352800 w 3880919"/>
              <a:gd name="connsiteY11" fmla="*/ 1720062 h 1760867"/>
              <a:gd name="connsiteX12" fmla="*/ 3620654 w 3880919"/>
              <a:gd name="connsiteY12" fmla="*/ 1720062 h 1760867"/>
              <a:gd name="connsiteX13" fmla="*/ 3879272 w 3880919"/>
              <a:gd name="connsiteY13" fmla="*/ 1729298 h 1760867"/>
              <a:gd name="connsiteX0" fmla="*/ 0 w 4000992"/>
              <a:gd name="connsiteY0" fmla="*/ 1766243 h 1769128"/>
              <a:gd name="connsiteX1" fmla="*/ 526472 w 4000992"/>
              <a:gd name="connsiteY1" fmla="*/ 1720061 h 1769128"/>
              <a:gd name="connsiteX2" fmla="*/ 849745 w 4000992"/>
              <a:gd name="connsiteY2" fmla="*/ 1526098 h 1769128"/>
              <a:gd name="connsiteX3" fmla="*/ 1191490 w 4000992"/>
              <a:gd name="connsiteY3" fmla="*/ 990389 h 1769128"/>
              <a:gd name="connsiteX4" fmla="*/ 1579417 w 4000992"/>
              <a:gd name="connsiteY4" fmla="*/ 390025 h 1769128"/>
              <a:gd name="connsiteX5" fmla="*/ 1902690 w 4000992"/>
              <a:gd name="connsiteY5" fmla="*/ 48280 h 1769128"/>
              <a:gd name="connsiteX6" fmla="*/ 2189017 w 4000992"/>
              <a:gd name="connsiteY6" fmla="*/ 29807 h 1769128"/>
              <a:gd name="connsiteX7" fmla="*/ 2503054 w 4000992"/>
              <a:gd name="connsiteY7" fmla="*/ 306898 h 1769128"/>
              <a:gd name="connsiteX8" fmla="*/ 2854036 w 4000992"/>
              <a:gd name="connsiteY8" fmla="*/ 916498 h 1769128"/>
              <a:gd name="connsiteX9" fmla="*/ 3075708 w 4000992"/>
              <a:gd name="connsiteY9" fmla="*/ 1452207 h 1769128"/>
              <a:gd name="connsiteX10" fmla="*/ 3241964 w 4000992"/>
              <a:gd name="connsiteY10" fmla="*/ 1627697 h 1769128"/>
              <a:gd name="connsiteX11" fmla="*/ 3472873 w 4000992"/>
              <a:gd name="connsiteY11" fmla="*/ 1720062 h 1769128"/>
              <a:gd name="connsiteX12" fmla="*/ 3740727 w 4000992"/>
              <a:gd name="connsiteY12" fmla="*/ 1720062 h 1769128"/>
              <a:gd name="connsiteX13" fmla="*/ 3999345 w 4000992"/>
              <a:gd name="connsiteY13" fmla="*/ 1729298 h 1769128"/>
              <a:gd name="connsiteX0" fmla="*/ 0 w 4000992"/>
              <a:gd name="connsiteY0" fmla="*/ 1766243 h 1769128"/>
              <a:gd name="connsiteX1" fmla="*/ 526472 w 4000992"/>
              <a:gd name="connsiteY1" fmla="*/ 1720061 h 1769128"/>
              <a:gd name="connsiteX2" fmla="*/ 849745 w 4000992"/>
              <a:gd name="connsiteY2" fmla="*/ 1526098 h 1769128"/>
              <a:gd name="connsiteX3" fmla="*/ 1191490 w 4000992"/>
              <a:gd name="connsiteY3" fmla="*/ 990389 h 1769128"/>
              <a:gd name="connsiteX4" fmla="*/ 1579417 w 4000992"/>
              <a:gd name="connsiteY4" fmla="*/ 390025 h 1769128"/>
              <a:gd name="connsiteX5" fmla="*/ 1902690 w 4000992"/>
              <a:gd name="connsiteY5" fmla="*/ 48280 h 1769128"/>
              <a:gd name="connsiteX6" fmla="*/ 2189017 w 4000992"/>
              <a:gd name="connsiteY6" fmla="*/ 29807 h 1769128"/>
              <a:gd name="connsiteX7" fmla="*/ 2503054 w 4000992"/>
              <a:gd name="connsiteY7" fmla="*/ 306898 h 1769128"/>
              <a:gd name="connsiteX8" fmla="*/ 2854036 w 4000992"/>
              <a:gd name="connsiteY8" fmla="*/ 916498 h 1769128"/>
              <a:gd name="connsiteX9" fmla="*/ 3075708 w 4000992"/>
              <a:gd name="connsiteY9" fmla="*/ 1452207 h 1769128"/>
              <a:gd name="connsiteX10" fmla="*/ 3241964 w 4000992"/>
              <a:gd name="connsiteY10" fmla="*/ 1627697 h 1769128"/>
              <a:gd name="connsiteX11" fmla="*/ 3472873 w 4000992"/>
              <a:gd name="connsiteY11" fmla="*/ 1720062 h 1769128"/>
              <a:gd name="connsiteX12" fmla="*/ 3740727 w 4000992"/>
              <a:gd name="connsiteY12" fmla="*/ 1757007 h 1769128"/>
              <a:gd name="connsiteX13" fmla="*/ 3999345 w 4000992"/>
              <a:gd name="connsiteY13" fmla="*/ 1729298 h 1769128"/>
              <a:gd name="connsiteX0" fmla="*/ 0 w 4129730"/>
              <a:gd name="connsiteY0" fmla="*/ 1766243 h 1769128"/>
              <a:gd name="connsiteX1" fmla="*/ 526472 w 4129730"/>
              <a:gd name="connsiteY1" fmla="*/ 1720061 h 1769128"/>
              <a:gd name="connsiteX2" fmla="*/ 849745 w 4129730"/>
              <a:gd name="connsiteY2" fmla="*/ 1526098 h 1769128"/>
              <a:gd name="connsiteX3" fmla="*/ 1191490 w 4129730"/>
              <a:gd name="connsiteY3" fmla="*/ 990389 h 1769128"/>
              <a:gd name="connsiteX4" fmla="*/ 1579417 w 4129730"/>
              <a:gd name="connsiteY4" fmla="*/ 390025 h 1769128"/>
              <a:gd name="connsiteX5" fmla="*/ 1902690 w 4129730"/>
              <a:gd name="connsiteY5" fmla="*/ 48280 h 1769128"/>
              <a:gd name="connsiteX6" fmla="*/ 2189017 w 4129730"/>
              <a:gd name="connsiteY6" fmla="*/ 29807 h 1769128"/>
              <a:gd name="connsiteX7" fmla="*/ 2503054 w 4129730"/>
              <a:gd name="connsiteY7" fmla="*/ 306898 h 1769128"/>
              <a:gd name="connsiteX8" fmla="*/ 2854036 w 4129730"/>
              <a:gd name="connsiteY8" fmla="*/ 916498 h 1769128"/>
              <a:gd name="connsiteX9" fmla="*/ 3075708 w 4129730"/>
              <a:gd name="connsiteY9" fmla="*/ 1452207 h 1769128"/>
              <a:gd name="connsiteX10" fmla="*/ 3241964 w 4129730"/>
              <a:gd name="connsiteY10" fmla="*/ 1627697 h 1769128"/>
              <a:gd name="connsiteX11" fmla="*/ 3472873 w 4129730"/>
              <a:gd name="connsiteY11" fmla="*/ 1720062 h 1769128"/>
              <a:gd name="connsiteX12" fmla="*/ 3740727 w 4129730"/>
              <a:gd name="connsiteY12" fmla="*/ 1757007 h 1769128"/>
              <a:gd name="connsiteX13" fmla="*/ 4128654 w 4129730"/>
              <a:gd name="connsiteY13" fmla="*/ 1766244 h 1769128"/>
              <a:gd name="connsiteX0" fmla="*/ 0 w 4129730"/>
              <a:gd name="connsiteY0" fmla="*/ 1766243 h 1769128"/>
              <a:gd name="connsiteX1" fmla="*/ 526472 w 4129730"/>
              <a:gd name="connsiteY1" fmla="*/ 1720061 h 1769128"/>
              <a:gd name="connsiteX2" fmla="*/ 849745 w 4129730"/>
              <a:gd name="connsiteY2" fmla="*/ 1526098 h 1769128"/>
              <a:gd name="connsiteX3" fmla="*/ 1191490 w 4129730"/>
              <a:gd name="connsiteY3" fmla="*/ 990389 h 1769128"/>
              <a:gd name="connsiteX4" fmla="*/ 1579417 w 4129730"/>
              <a:gd name="connsiteY4" fmla="*/ 390025 h 1769128"/>
              <a:gd name="connsiteX5" fmla="*/ 1902690 w 4129730"/>
              <a:gd name="connsiteY5" fmla="*/ 48280 h 1769128"/>
              <a:gd name="connsiteX6" fmla="*/ 2189017 w 4129730"/>
              <a:gd name="connsiteY6" fmla="*/ 29807 h 1769128"/>
              <a:gd name="connsiteX7" fmla="*/ 2503054 w 4129730"/>
              <a:gd name="connsiteY7" fmla="*/ 306898 h 1769128"/>
              <a:gd name="connsiteX8" fmla="*/ 2826327 w 4129730"/>
              <a:gd name="connsiteY8" fmla="*/ 916498 h 1769128"/>
              <a:gd name="connsiteX9" fmla="*/ 3075708 w 4129730"/>
              <a:gd name="connsiteY9" fmla="*/ 1452207 h 1769128"/>
              <a:gd name="connsiteX10" fmla="*/ 3241964 w 4129730"/>
              <a:gd name="connsiteY10" fmla="*/ 1627697 h 1769128"/>
              <a:gd name="connsiteX11" fmla="*/ 3472873 w 4129730"/>
              <a:gd name="connsiteY11" fmla="*/ 1720062 h 1769128"/>
              <a:gd name="connsiteX12" fmla="*/ 3740727 w 4129730"/>
              <a:gd name="connsiteY12" fmla="*/ 1757007 h 1769128"/>
              <a:gd name="connsiteX13" fmla="*/ 4128654 w 4129730"/>
              <a:gd name="connsiteY13" fmla="*/ 1766244 h 1769128"/>
              <a:gd name="connsiteX0" fmla="*/ 0 w 4129730"/>
              <a:gd name="connsiteY0" fmla="*/ 2304989 h 2307874"/>
              <a:gd name="connsiteX1" fmla="*/ 526472 w 4129730"/>
              <a:gd name="connsiteY1" fmla="*/ 2258807 h 2307874"/>
              <a:gd name="connsiteX2" fmla="*/ 849745 w 4129730"/>
              <a:gd name="connsiteY2" fmla="*/ 2064844 h 2307874"/>
              <a:gd name="connsiteX3" fmla="*/ 1191490 w 4129730"/>
              <a:gd name="connsiteY3" fmla="*/ 1529135 h 2307874"/>
              <a:gd name="connsiteX4" fmla="*/ 1579417 w 4129730"/>
              <a:gd name="connsiteY4" fmla="*/ 928771 h 2307874"/>
              <a:gd name="connsiteX5" fmla="*/ 1939636 w 4129730"/>
              <a:gd name="connsiteY5" fmla="*/ 5135 h 2307874"/>
              <a:gd name="connsiteX6" fmla="*/ 2189017 w 4129730"/>
              <a:gd name="connsiteY6" fmla="*/ 568553 h 2307874"/>
              <a:gd name="connsiteX7" fmla="*/ 2503054 w 4129730"/>
              <a:gd name="connsiteY7" fmla="*/ 845644 h 2307874"/>
              <a:gd name="connsiteX8" fmla="*/ 2826327 w 4129730"/>
              <a:gd name="connsiteY8" fmla="*/ 1455244 h 2307874"/>
              <a:gd name="connsiteX9" fmla="*/ 3075708 w 4129730"/>
              <a:gd name="connsiteY9" fmla="*/ 1990953 h 2307874"/>
              <a:gd name="connsiteX10" fmla="*/ 3241964 w 4129730"/>
              <a:gd name="connsiteY10" fmla="*/ 2166443 h 2307874"/>
              <a:gd name="connsiteX11" fmla="*/ 3472873 w 4129730"/>
              <a:gd name="connsiteY11" fmla="*/ 2258808 h 2307874"/>
              <a:gd name="connsiteX12" fmla="*/ 3740727 w 4129730"/>
              <a:gd name="connsiteY12" fmla="*/ 2295753 h 2307874"/>
              <a:gd name="connsiteX13" fmla="*/ 4128654 w 4129730"/>
              <a:gd name="connsiteY13" fmla="*/ 2304990 h 2307874"/>
              <a:gd name="connsiteX0" fmla="*/ 0 w 4129730"/>
              <a:gd name="connsiteY0" fmla="*/ 2410174 h 2413059"/>
              <a:gd name="connsiteX1" fmla="*/ 526472 w 4129730"/>
              <a:gd name="connsiteY1" fmla="*/ 2363992 h 2413059"/>
              <a:gd name="connsiteX2" fmla="*/ 849745 w 4129730"/>
              <a:gd name="connsiteY2" fmla="*/ 2170029 h 2413059"/>
              <a:gd name="connsiteX3" fmla="*/ 1191490 w 4129730"/>
              <a:gd name="connsiteY3" fmla="*/ 1634320 h 2413059"/>
              <a:gd name="connsiteX4" fmla="*/ 1579417 w 4129730"/>
              <a:gd name="connsiteY4" fmla="*/ 1033956 h 2413059"/>
              <a:gd name="connsiteX5" fmla="*/ 1939636 w 4129730"/>
              <a:gd name="connsiteY5" fmla="*/ 110320 h 2413059"/>
              <a:gd name="connsiteX6" fmla="*/ 2318326 w 4129730"/>
              <a:gd name="connsiteY6" fmla="*/ 110320 h 2413059"/>
              <a:gd name="connsiteX7" fmla="*/ 2503054 w 4129730"/>
              <a:gd name="connsiteY7" fmla="*/ 950829 h 2413059"/>
              <a:gd name="connsiteX8" fmla="*/ 2826327 w 4129730"/>
              <a:gd name="connsiteY8" fmla="*/ 1560429 h 2413059"/>
              <a:gd name="connsiteX9" fmla="*/ 3075708 w 4129730"/>
              <a:gd name="connsiteY9" fmla="*/ 2096138 h 2413059"/>
              <a:gd name="connsiteX10" fmla="*/ 3241964 w 4129730"/>
              <a:gd name="connsiteY10" fmla="*/ 2271628 h 2413059"/>
              <a:gd name="connsiteX11" fmla="*/ 3472873 w 4129730"/>
              <a:gd name="connsiteY11" fmla="*/ 2363993 h 2413059"/>
              <a:gd name="connsiteX12" fmla="*/ 3740727 w 4129730"/>
              <a:gd name="connsiteY12" fmla="*/ 2400938 h 2413059"/>
              <a:gd name="connsiteX13" fmla="*/ 4128654 w 4129730"/>
              <a:gd name="connsiteY13" fmla="*/ 2410175 h 2413059"/>
              <a:gd name="connsiteX0" fmla="*/ 0 w 4129730"/>
              <a:gd name="connsiteY0" fmla="*/ 2410174 h 2413059"/>
              <a:gd name="connsiteX1" fmla="*/ 526472 w 4129730"/>
              <a:gd name="connsiteY1" fmla="*/ 2363992 h 2413059"/>
              <a:gd name="connsiteX2" fmla="*/ 849745 w 4129730"/>
              <a:gd name="connsiteY2" fmla="*/ 2170029 h 2413059"/>
              <a:gd name="connsiteX3" fmla="*/ 1191490 w 4129730"/>
              <a:gd name="connsiteY3" fmla="*/ 1634320 h 2413059"/>
              <a:gd name="connsiteX4" fmla="*/ 1579417 w 4129730"/>
              <a:gd name="connsiteY4" fmla="*/ 1033956 h 2413059"/>
              <a:gd name="connsiteX5" fmla="*/ 1939636 w 4129730"/>
              <a:gd name="connsiteY5" fmla="*/ 110320 h 2413059"/>
              <a:gd name="connsiteX6" fmla="*/ 2318326 w 4129730"/>
              <a:gd name="connsiteY6" fmla="*/ 110320 h 2413059"/>
              <a:gd name="connsiteX7" fmla="*/ 2503054 w 4129730"/>
              <a:gd name="connsiteY7" fmla="*/ 950829 h 2413059"/>
              <a:gd name="connsiteX8" fmla="*/ 2678545 w 4129730"/>
              <a:gd name="connsiteY8" fmla="*/ 1560429 h 2413059"/>
              <a:gd name="connsiteX9" fmla="*/ 3075708 w 4129730"/>
              <a:gd name="connsiteY9" fmla="*/ 2096138 h 2413059"/>
              <a:gd name="connsiteX10" fmla="*/ 3241964 w 4129730"/>
              <a:gd name="connsiteY10" fmla="*/ 2271628 h 2413059"/>
              <a:gd name="connsiteX11" fmla="*/ 3472873 w 4129730"/>
              <a:gd name="connsiteY11" fmla="*/ 2363993 h 2413059"/>
              <a:gd name="connsiteX12" fmla="*/ 3740727 w 4129730"/>
              <a:gd name="connsiteY12" fmla="*/ 2400938 h 2413059"/>
              <a:gd name="connsiteX13" fmla="*/ 4128654 w 4129730"/>
              <a:gd name="connsiteY13" fmla="*/ 2410175 h 2413059"/>
              <a:gd name="connsiteX0" fmla="*/ 0 w 4129730"/>
              <a:gd name="connsiteY0" fmla="*/ 2410174 h 2413059"/>
              <a:gd name="connsiteX1" fmla="*/ 526472 w 4129730"/>
              <a:gd name="connsiteY1" fmla="*/ 2363992 h 2413059"/>
              <a:gd name="connsiteX2" fmla="*/ 849745 w 4129730"/>
              <a:gd name="connsiteY2" fmla="*/ 2170029 h 2413059"/>
              <a:gd name="connsiteX3" fmla="*/ 1191490 w 4129730"/>
              <a:gd name="connsiteY3" fmla="*/ 1634320 h 2413059"/>
              <a:gd name="connsiteX4" fmla="*/ 1579417 w 4129730"/>
              <a:gd name="connsiteY4" fmla="*/ 1033956 h 2413059"/>
              <a:gd name="connsiteX5" fmla="*/ 1939636 w 4129730"/>
              <a:gd name="connsiteY5" fmla="*/ 110320 h 2413059"/>
              <a:gd name="connsiteX6" fmla="*/ 2318326 w 4129730"/>
              <a:gd name="connsiteY6" fmla="*/ 110320 h 2413059"/>
              <a:gd name="connsiteX7" fmla="*/ 2503054 w 4129730"/>
              <a:gd name="connsiteY7" fmla="*/ 950829 h 2413059"/>
              <a:gd name="connsiteX8" fmla="*/ 2678545 w 4129730"/>
              <a:gd name="connsiteY8" fmla="*/ 1560429 h 2413059"/>
              <a:gd name="connsiteX9" fmla="*/ 2900217 w 4129730"/>
              <a:gd name="connsiteY9" fmla="*/ 2114611 h 2413059"/>
              <a:gd name="connsiteX10" fmla="*/ 3241964 w 4129730"/>
              <a:gd name="connsiteY10" fmla="*/ 2271628 h 2413059"/>
              <a:gd name="connsiteX11" fmla="*/ 3472873 w 4129730"/>
              <a:gd name="connsiteY11" fmla="*/ 2363993 h 2413059"/>
              <a:gd name="connsiteX12" fmla="*/ 3740727 w 4129730"/>
              <a:gd name="connsiteY12" fmla="*/ 2400938 h 2413059"/>
              <a:gd name="connsiteX13" fmla="*/ 4128654 w 4129730"/>
              <a:gd name="connsiteY13" fmla="*/ 2410175 h 2413059"/>
              <a:gd name="connsiteX0" fmla="*/ 0 w 4129730"/>
              <a:gd name="connsiteY0" fmla="*/ 2410174 h 2413059"/>
              <a:gd name="connsiteX1" fmla="*/ 526472 w 4129730"/>
              <a:gd name="connsiteY1" fmla="*/ 2363992 h 2413059"/>
              <a:gd name="connsiteX2" fmla="*/ 849745 w 4129730"/>
              <a:gd name="connsiteY2" fmla="*/ 2170029 h 2413059"/>
              <a:gd name="connsiteX3" fmla="*/ 1191490 w 4129730"/>
              <a:gd name="connsiteY3" fmla="*/ 1634320 h 2413059"/>
              <a:gd name="connsiteX4" fmla="*/ 1579417 w 4129730"/>
              <a:gd name="connsiteY4" fmla="*/ 1033956 h 2413059"/>
              <a:gd name="connsiteX5" fmla="*/ 1939636 w 4129730"/>
              <a:gd name="connsiteY5" fmla="*/ 110320 h 2413059"/>
              <a:gd name="connsiteX6" fmla="*/ 2318326 w 4129730"/>
              <a:gd name="connsiteY6" fmla="*/ 110320 h 2413059"/>
              <a:gd name="connsiteX7" fmla="*/ 2503054 w 4129730"/>
              <a:gd name="connsiteY7" fmla="*/ 950829 h 2413059"/>
              <a:gd name="connsiteX8" fmla="*/ 2678545 w 4129730"/>
              <a:gd name="connsiteY8" fmla="*/ 1560429 h 2413059"/>
              <a:gd name="connsiteX9" fmla="*/ 2900217 w 4129730"/>
              <a:gd name="connsiteY9" fmla="*/ 2114611 h 2413059"/>
              <a:gd name="connsiteX10" fmla="*/ 3075710 w 4129730"/>
              <a:gd name="connsiteY10" fmla="*/ 2308573 h 2413059"/>
              <a:gd name="connsiteX11" fmla="*/ 3472873 w 4129730"/>
              <a:gd name="connsiteY11" fmla="*/ 2363993 h 2413059"/>
              <a:gd name="connsiteX12" fmla="*/ 3740727 w 4129730"/>
              <a:gd name="connsiteY12" fmla="*/ 2400938 h 2413059"/>
              <a:gd name="connsiteX13" fmla="*/ 4128654 w 4129730"/>
              <a:gd name="connsiteY13" fmla="*/ 2410175 h 2413059"/>
              <a:gd name="connsiteX0" fmla="*/ 0 w 4129730"/>
              <a:gd name="connsiteY0" fmla="*/ 2410174 h 2413059"/>
              <a:gd name="connsiteX1" fmla="*/ 526472 w 4129730"/>
              <a:gd name="connsiteY1" fmla="*/ 2363992 h 2413059"/>
              <a:gd name="connsiteX2" fmla="*/ 849745 w 4129730"/>
              <a:gd name="connsiteY2" fmla="*/ 2170029 h 2413059"/>
              <a:gd name="connsiteX3" fmla="*/ 1366981 w 4129730"/>
              <a:gd name="connsiteY3" fmla="*/ 1662029 h 2413059"/>
              <a:gd name="connsiteX4" fmla="*/ 1579417 w 4129730"/>
              <a:gd name="connsiteY4" fmla="*/ 1033956 h 2413059"/>
              <a:gd name="connsiteX5" fmla="*/ 1939636 w 4129730"/>
              <a:gd name="connsiteY5" fmla="*/ 110320 h 2413059"/>
              <a:gd name="connsiteX6" fmla="*/ 2318326 w 4129730"/>
              <a:gd name="connsiteY6" fmla="*/ 110320 h 2413059"/>
              <a:gd name="connsiteX7" fmla="*/ 2503054 w 4129730"/>
              <a:gd name="connsiteY7" fmla="*/ 950829 h 2413059"/>
              <a:gd name="connsiteX8" fmla="*/ 2678545 w 4129730"/>
              <a:gd name="connsiteY8" fmla="*/ 1560429 h 2413059"/>
              <a:gd name="connsiteX9" fmla="*/ 2900217 w 4129730"/>
              <a:gd name="connsiteY9" fmla="*/ 2114611 h 2413059"/>
              <a:gd name="connsiteX10" fmla="*/ 3075710 w 4129730"/>
              <a:gd name="connsiteY10" fmla="*/ 2308573 h 2413059"/>
              <a:gd name="connsiteX11" fmla="*/ 3472873 w 4129730"/>
              <a:gd name="connsiteY11" fmla="*/ 2363993 h 2413059"/>
              <a:gd name="connsiteX12" fmla="*/ 3740727 w 4129730"/>
              <a:gd name="connsiteY12" fmla="*/ 2400938 h 2413059"/>
              <a:gd name="connsiteX13" fmla="*/ 4128654 w 4129730"/>
              <a:gd name="connsiteY13" fmla="*/ 2410175 h 2413059"/>
              <a:gd name="connsiteX0" fmla="*/ 0 w 4129730"/>
              <a:gd name="connsiteY0" fmla="*/ 2410174 h 2413525"/>
              <a:gd name="connsiteX1" fmla="*/ 526472 w 4129730"/>
              <a:gd name="connsiteY1" fmla="*/ 2363992 h 2413525"/>
              <a:gd name="connsiteX2" fmla="*/ 1052945 w 4129730"/>
              <a:gd name="connsiteY2" fmla="*/ 2142320 h 2413525"/>
              <a:gd name="connsiteX3" fmla="*/ 1366981 w 4129730"/>
              <a:gd name="connsiteY3" fmla="*/ 1662029 h 2413525"/>
              <a:gd name="connsiteX4" fmla="*/ 1579417 w 4129730"/>
              <a:gd name="connsiteY4" fmla="*/ 1033956 h 2413525"/>
              <a:gd name="connsiteX5" fmla="*/ 1939636 w 4129730"/>
              <a:gd name="connsiteY5" fmla="*/ 110320 h 2413525"/>
              <a:gd name="connsiteX6" fmla="*/ 2318326 w 4129730"/>
              <a:gd name="connsiteY6" fmla="*/ 110320 h 2413525"/>
              <a:gd name="connsiteX7" fmla="*/ 2503054 w 4129730"/>
              <a:gd name="connsiteY7" fmla="*/ 950829 h 2413525"/>
              <a:gd name="connsiteX8" fmla="*/ 2678545 w 4129730"/>
              <a:gd name="connsiteY8" fmla="*/ 1560429 h 2413525"/>
              <a:gd name="connsiteX9" fmla="*/ 2900217 w 4129730"/>
              <a:gd name="connsiteY9" fmla="*/ 2114611 h 2413525"/>
              <a:gd name="connsiteX10" fmla="*/ 3075710 w 4129730"/>
              <a:gd name="connsiteY10" fmla="*/ 2308573 h 2413525"/>
              <a:gd name="connsiteX11" fmla="*/ 3472873 w 4129730"/>
              <a:gd name="connsiteY11" fmla="*/ 2363993 h 2413525"/>
              <a:gd name="connsiteX12" fmla="*/ 3740727 w 4129730"/>
              <a:gd name="connsiteY12" fmla="*/ 2400938 h 2413525"/>
              <a:gd name="connsiteX13" fmla="*/ 4128654 w 4129730"/>
              <a:gd name="connsiteY13" fmla="*/ 2410175 h 2413525"/>
              <a:gd name="connsiteX0" fmla="*/ 0 w 4129730"/>
              <a:gd name="connsiteY0" fmla="*/ 2410174 h 2413525"/>
              <a:gd name="connsiteX1" fmla="*/ 526472 w 4129730"/>
              <a:gd name="connsiteY1" fmla="*/ 2363992 h 2413525"/>
              <a:gd name="connsiteX2" fmla="*/ 1052945 w 4129730"/>
              <a:gd name="connsiteY2" fmla="*/ 2142320 h 2413525"/>
              <a:gd name="connsiteX3" fmla="*/ 1366981 w 4129730"/>
              <a:gd name="connsiteY3" fmla="*/ 1662029 h 2413525"/>
              <a:gd name="connsiteX4" fmla="*/ 1579417 w 4129730"/>
              <a:gd name="connsiteY4" fmla="*/ 1033956 h 2413525"/>
              <a:gd name="connsiteX5" fmla="*/ 1939636 w 4129730"/>
              <a:gd name="connsiteY5" fmla="*/ 110320 h 2413525"/>
              <a:gd name="connsiteX6" fmla="*/ 2318326 w 4129730"/>
              <a:gd name="connsiteY6" fmla="*/ 110320 h 2413525"/>
              <a:gd name="connsiteX7" fmla="*/ 2503054 w 4129730"/>
              <a:gd name="connsiteY7" fmla="*/ 950829 h 2413525"/>
              <a:gd name="connsiteX8" fmla="*/ 2678545 w 4129730"/>
              <a:gd name="connsiteY8" fmla="*/ 1560429 h 2413525"/>
              <a:gd name="connsiteX9" fmla="*/ 2863272 w 4129730"/>
              <a:gd name="connsiteY9" fmla="*/ 2068429 h 2413525"/>
              <a:gd name="connsiteX10" fmla="*/ 3075710 w 4129730"/>
              <a:gd name="connsiteY10" fmla="*/ 2308573 h 2413525"/>
              <a:gd name="connsiteX11" fmla="*/ 3472873 w 4129730"/>
              <a:gd name="connsiteY11" fmla="*/ 2363993 h 2413525"/>
              <a:gd name="connsiteX12" fmla="*/ 3740727 w 4129730"/>
              <a:gd name="connsiteY12" fmla="*/ 2400938 h 2413525"/>
              <a:gd name="connsiteX13" fmla="*/ 4128654 w 4129730"/>
              <a:gd name="connsiteY13" fmla="*/ 2410175 h 2413525"/>
              <a:gd name="connsiteX0" fmla="*/ 0 w 4129730"/>
              <a:gd name="connsiteY0" fmla="*/ 2410174 h 2413525"/>
              <a:gd name="connsiteX1" fmla="*/ 526472 w 4129730"/>
              <a:gd name="connsiteY1" fmla="*/ 2363992 h 2413525"/>
              <a:gd name="connsiteX2" fmla="*/ 1052945 w 4129730"/>
              <a:gd name="connsiteY2" fmla="*/ 2142320 h 2413525"/>
              <a:gd name="connsiteX3" fmla="*/ 1366981 w 4129730"/>
              <a:gd name="connsiteY3" fmla="*/ 1662029 h 2413525"/>
              <a:gd name="connsiteX4" fmla="*/ 1579417 w 4129730"/>
              <a:gd name="connsiteY4" fmla="*/ 1033956 h 2413525"/>
              <a:gd name="connsiteX5" fmla="*/ 1939636 w 4129730"/>
              <a:gd name="connsiteY5" fmla="*/ 110320 h 2413525"/>
              <a:gd name="connsiteX6" fmla="*/ 2318326 w 4129730"/>
              <a:gd name="connsiteY6" fmla="*/ 110320 h 2413525"/>
              <a:gd name="connsiteX7" fmla="*/ 2503054 w 4129730"/>
              <a:gd name="connsiteY7" fmla="*/ 950829 h 2413525"/>
              <a:gd name="connsiteX8" fmla="*/ 2678545 w 4129730"/>
              <a:gd name="connsiteY8" fmla="*/ 1560429 h 2413525"/>
              <a:gd name="connsiteX9" fmla="*/ 2863272 w 4129730"/>
              <a:gd name="connsiteY9" fmla="*/ 2068429 h 2413525"/>
              <a:gd name="connsiteX10" fmla="*/ 3038765 w 4129730"/>
              <a:gd name="connsiteY10" fmla="*/ 2280864 h 2413525"/>
              <a:gd name="connsiteX11" fmla="*/ 3472873 w 4129730"/>
              <a:gd name="connsiteY11" fmla="*/ 2363993 h 2413525"/>
              <a:gd name="connsiteX12" fmla="*/ 3740727 w 4129730"/>
              <a:gd name="connsiteY12" fmla="*/ 2400938 h 2413525"/>
              <a:gd name="connsiteX13" fmla="*/ 4128654 w 4129730"/>
              <a:gd name="connsiteY13" fmla="*/ 2410175 h 2413525"/>
              <a:gd name="connsiteX0" fmla="*/ 0 w 4129730"/>
              <a:gd name="connsiteY0" fmla="*/ 2410174 h 2413525"/>
              <a:gd name="connsiteX1" fmla="*/ 526472 w 4129730"/>
              <a:gd name="connsiteY1" fmla="*/ 2363992 h 2413525"/>
              <a:gd name="connsiteX2" fmla="*/ 1052945 w 4129730"/>
              <a:gd name="connsiteY2" fmla="*/ 2142320 h 2413525"/>
              <a:gd name="connsiteX3" fmla="*/ 1366981 w 4129730"/>
              <a:gd name="connsiteY3" fmla="*/ 1662029 h 2413525"/>
              <a:gd name="connsiteX4" fmla="*/ 1579417 w 4129730"/>
              <a:gd name="connsiteY4" fmla="*/ 1033956 h 2413525"/>
              <a:gd name="connsiteX5" fmla="*/ 1939636 w 4129730"/>
              <a:gd name="connsiteY5" fmla="*/ 110320 h 2413525"/>
              <a:gd name="connsiteX6" fmla="*/ 2318326 w 4129730"/>
              <a:gd name="connsiteY6" fmla="*/ 110320 h 2413525"/>
              <a:gd name="connsiteX7" fmla="*/ 2503054 w 4129730"/>
              <a:gd name="connsiteY7" fmla="*/ 950829 h 2413525"/>
              <a:gd name="connsiteX8" fmla="*/ 2678545 w 4129730"/>
              <a:gd name="connsiteY8" fmla="*/ 1560429 h 2413525"/>
              <a:gd name="connsiteX9" fmla="*/ 2863272 w 4129730"/>
              <a:gd name="connsiteY9" fmla="*/ 2068429 h 2413525"/>
              <a:gd name="connsiteX10" fmla="*/ 3038765 w 4129730"/>
              <a:gd name="connsiteY10" fmla="*/ 2280864 h 2413525"/>
              <a:gd name="connsiteX11" fmla="*/ 3398982 w 4129730"/>
              <a:gd name="connsiteY11" fmla="*/ 2382466 h 2413525"/>
              <a:gd name="connsiteX12" fmla="*/ 3740727 w 4129730"/>
              <a:gd name="connsiteY12" fmla="*/ 2400938 h 2413525"/>
              <a:gd name="connsiteX13" fmla="*/ 4128654 w 4129730"/>
              <a:gd name="connsiteY13" fmla="*/ 2410175 h 2413525"/>
              <a:gd name="connsiteX0" fmla="*/ 0 w 4129730"/>
              <a:gd name="connsiteY0" fmla="*/ 2317185 h 2320536"/>
              <a:gd name="connsiteX1" fmla="*/ 526472 w 4129730"/>
              <a:gd name="connsiteY1" fmla="*/ 2271003 h 2320536"/>
              <a:gd name="connsiteX2" fmla="*/ 1052945 w 4129730"/>
              <a:gd name="connsiteY2" fmla="*/ 2049331 h 2320536"/>
              <a:gd name="connsiteX3" fmla="*/ 1366981 w 4129730"/>
              <a:gd name="connsiteY3" fmla="*/ 1569040 h 2320536"/>
              <a:gd name="connsiteX4" fmla="*/ 1579417 w 4129730"/>
              <a:gd name="connsiteY4" fmla="*/ 940967 h 2320536"/>
              <a:gd name="connsiteX5" fmla="*/ 1874981 w 4129730"/>
              <a:gd name="connsiteY5" fmla="*/ 340604 h 2320536"/>
              <a:gd name="connsiteX6" fmla="*/ 2318326 w 4129730"/>
              <a:gd name="connsiteY6" fmla="*/ 17331 h 2320536"/>
              <a:gd name="connsiteX7" fmla="*/ 2503054 w 4129730"/>
              <a:gd name="connsiteY7" fmla="*/ 857840 h 2320536"/>
              <a:gd name="connsiteX8" fmla="*/ 2678545 w 4129730"/>
              <a:gd name="connsiteY8" fmla="*/ 1467440 h 2320536"/>
              <a:gd name="connsiteX9" fmla="*/ 2863272 w 4129730"/>
              <a:gd name="connsiteY9" fmla="*/ 1975440 h 2320536"/>
              <a:gd name="connsiteX10" fmla="*/ 3038765 w 4129730"/>
              <a:gd name="connsiteY10" fmla="*/ 2187875 h 2320536"/>
              <a:gd name="connsiteX11" fmla="*/ 3398982 w 4129730"/>
              <a:gd name="connsiteY11" fmla="*/ 2289477 h 2320536"/>
              <a:gd name="connsiteX12" fmla="*/ 3740727 w 4129730"/>
              <a:gd name="connsiteY12" fmla="*/ 2307949 h 2320536"/>
              <a:gd name="connsiteX13" fmla="*/ 4128654 w 4129730"/>
              <a:gd name="connsiteY13" fmla="*/ 2317186 h 2320536"/>
              <a:gd name="connsiteX0" fmla="*/ 0 w 4129730"/>
              <a:gd name="connsiteY0" fmla="*/ 2051631 h 2054982"/>
              <a:gd name="connsiteX1" fmla="*/ 526472 w 4129730"/>
              <a:gd name="connsiteY1" fmla="*/ 2005449 h 2054982"/>
              <a:gd name="connsiteX2" fmla="*/ 1052945 w 4129730"/>
              <a:gd name="connsiteY2" fmla="*/ 1783777 h 2054982"/>
              <a:gd name="connsiteX3" fmla="*/ 1366981 w 4129730"/>
              <a:gd name="connsiteY3" fmla="*/ 1303486 h 2054982"/>
              <a:gd name="connsiteX4" fmla="*/ 1579417 w 4129730"/>
              <a:gd name="connsiteY4" fmla="*/ 675413 h 2054982"/>
              <a:gd name="connsiteX5" fmla="*/ 1874981 w 4129730"/>
              <a:gd name="connsiteY5" fmla="*/ 75050 h 2054982"/>
              <a:gd name="connsiteX6" fmla="*/ 2253671 w 4129730"/>
              <a:gd name="connsiteY6" fmla="*/ 65814 h 2054982"/>
              <a:gd name="connsiteX7" fmla="*/ 2503054 w 4129730"/>
              <a:gd name="connsiteY7" fmla="*/ 592286 h 2054982"/>
              <a:gd name="connsiteX8" fmla="*/ 2678545 w 4129730"/>
              <a:gd name="connsiteY8" fmla="*/ 1201886 h 2054982"/>
              <a:gd name="connsiteX9" fmla="*/ 2863272 w 4129730"/>
              <a:gd name="connsiteY9" fmla="*/ 1709886 h 2054982"/>
              <a:gd name="connsiteX10" fmla="*/ 3038765 w 4129730"/>
              <a:gd name="connsiteY10" fmla="*/ 1922321 h 2054982"/>
              <a:gd name="connsiteX11" fmla="*/ 3398982 w 4129730"/>
              <a:gd name="connsiteY11" fmla="*/ 2023923 h 2054982"/>
              <a:gd name="connsiteX12" fmla="*/ 3740727 w 4129730"/>
              <a:gd name="connsiteY12" fmla="*/ 2042395 h 2054982"/>
              <a:gd name="connsiteX13" fmla="*/ 4128654 w 4129730"/>
              <a:gd name="connsiteY13" fmla="*/ 2051632 h 2054982"/>
              <a:gd name="connsiteX0" fmla="*/ 0 w 4129730"/>
              <a:gd name="connsiteY0" fmla="*/ 2051631 h 2055162"/>
              <a:gd name="connsiteX1" fmla="*/ 526472 w 4129730"/>
              <a:gd name="connsiteY1" fmla="*/ 2005449 h 2055162"/>
              <a:gd name="connsiteX2" fmla="*/ 1274617 w 4129730"/>
              <a:gd name="connsiteY2" fmla="*/ 1774541 h 2055162"/>
              <a:gd name="connsiteX3" fmla="*/ 1366981 w 4129730"/>
              <a:gd name="connsiteY3" fmla="*/ 1303486 h 2055162"/>
              <a:gd name="connsiteX4" fmla="*/ 1579417 w 4129730"/>
              <a:gd name="connsiteY4" fmla="*/ 675413 h 2055162"/>
              <a:gd name="connsiteX5" fmla="*/ 1874981 w 4129730"/>
              <a:gd name="connsiteY5" fmla="*/ 75050 h 2055162"/>
              <a:gd name="connsiteX6" fmla="*/ 2253671 w 4129730"/>
              <a:gd name="connsiteY6" fmla="*/ 65814 h 2055162"/>
              <a:gd name="connsiteX7" fmla="*/ 2503054 w 4129730"/>
              <a:gd name="connsiteY7" fmla="*/ 592286 h 2055162"/>
              <a:gd name="connsiteX8" fmla="*/ 2678545 w 4129730"/>
              <a:gd name="connsiteY8" fmla="*/ 1201886 h 2055162"/>
              <a:gd name="connsiteX9" fmla="*/ 2863272 w 4129730"/>
              <a:gd name="connsiteY9" fmla="*/ 1709886 h 2055162"/>
              <a:gd name="connsiteX10" fmla="*/ 3038765 w 4129730"/>
              <a:gd name="connsiteY10" fmla="*/ 1922321 h 2055162"/>
              <a:gd name="connsiteX11" fmla="*/ 3398982 w 4129730"/>
              <a:gd name="connsiteY11" fmla="*/ 2023923 h 2055162"/>
              <a:gd name="connsiteX12" fmla="*/ 3740727 w 4129730"/>
              <a:gd name="connsiteY12" fmla="*/ 2042395 h 2055162"/>
              <a:gd name="connsiteX13" fmla="*/ 4128654 w 4129730"/>
              <a:gd name="connsiteY13" fmla="*/ 2051632 h 2055162"/>
              <a:gd name="connsiteX0" fmla="*/ 0 w 4129730"/>
              <a:gd name="connsiteY0" fmla="*/ 2051631 h 2055162"/>
              <a:gd name="connsiteX1" fmla="*/ 526472 w 4129730"/>
              <a:gd name="connsiteY1" fmla="*/ 2005449 h 2055162"/>
              <a:gd name="connsiteX2" fmla="*/ 1274617 w 4129730"/>
              <a:gd name="connsiteY2" fmla="*/ 1774541 h 2055162"/>
              <a:gd name="connsiteX3" fmla="*/ 1570181 w 4129730"/>
              <a:gd name="connsiteY3" fmla="*/ 1285014 h 2055162"/>
              <a:gd name="connsiteX4" fmla="*/ 1579417 w 4129730"/>
              <a:gd name="connsiteY4" fmla="*/ 675413 h 2055162"/>
              <a:gd name="connsiteX5" fmla="*/ 1874981 w 4129730"/>
              <a:gd name="connsiteY5" fmla="*/ 75050 h 2055162"/>
              <a:gd name="connsiteX6" fmla="*/ 2253671 w 4129730"/>
              <a:gd name="connsiteY6" fmla="*/ 65814 h 2055162"/>
              <a:gd name="connsiteX7" fmla="*/ 2503054 w 4129730"/>
              <a:gd name="connsiteY7" fmla="*/ 592286 h 2055162"/>
              <a:gd name="connsiteX8" fmla="*/ 2678545 w 4129730"/>
              <a:gd name="connsiteY8" fmla="*/ 1201886 h 2055162"/>
              <a:gd name="connsiteX9" fmla="*/ 2863272 w 4129730"/>
              <a:gd name="connsiteY9" fmla="*/ 1709886 h 2055162"/>
              <a:gd name="connsiteX10" fmla="*/ 3038765 w 4129730"/>
              <a:gd name="connsiteY10" fmla="*/ 1922321 h 2055162"/>
              <a:gd name="connsiteX11" fmla="*/ 3398982 w 4129730"/>
              <a:gd name="connsiteY11" fmla="*/ 2023923 h 2055162"/>
              <a:gd name="connsiteX12" fmla="*/ 3740727 w 4129730"/>
              <a:gd name="connsiteY12" fmla="*/ 2042395 h 2055162"/>
              <a:gd name="connsiteX13" fmla="*/ 4128654 w 4129730"/>
              <a:gd name="connsiteY13" fmla="*/ 2051632 h 2055162"/>
              <a:gd name="connsiteX0" fmla="*/ 0 w 4129730"/>
              <a:gd name="connsiteY0" fmla="*/ 2051631 h 2055162"/>
              <a:gd name="connsiteX1" fmla="*/ 526472 w 4129730"/>
              <a:gd name="connsiteY1" fmla="*/ 2005449 h 2055162"/>
              <a:gd name="connsiteX2" fmla="*/ 1274617 w 4129730"/>
              <a:gd name="connsiteY2" fmla="*/ 1774541 h 2055162"/>
              <a:gd name="connsiteX3" fmla="*/ 1570181 w 4129730"/>
              <a:gd name="connsiteY3" fmla="*/ 1285014 h 2055162"/>
              <a:gd name="connsiteX4" fmla="*/ 1773380 w 4129730"/>
              <a:gd name="connsiteY4" fmla="*/ 675413 h 2055162"/>
              <a:gd name="connsiteX5" fmla="*/ 1874981 w 4129730"/>
              <a:gd name="connsiteY5" fmla="*/ 75050 h 2055162"/>
              <a:gd name="connsiteX6" fmla="*/ 2253671 w 4129730"/>
              <a:gd name="connsiteY6" fmla="*/ 65814 h 2055162"/>
              <a:gd name="connsiteX7" fmla="*/ 2503054 w 4129730"/>
              <a:gd name="connsiteY7" fmla="*/ 592286 h 2055162"/>
              <a:gd name="connsiteX8" fmla="*/ 2678545 w 4129730"/>
              <a:gd name="connsiteY8" fmla="*/ 1201886 h 2055162"/>
              <a:gd name="connsiteX9" fmla="*/ 2863272 w 4129730"/>
              <a:gd name="connsiteY9" fmla="*/ 1709886 h 2055162"/>
              <a:gd name="connsiteX10" fmla="*/ 3038765 w 4129730"/>
              <a:gd name="connsiteY10" fmla="*/ 1922321 h 2055162"/>
              <a:gd name="connsiteX11" fmla="*/ 3398982 w 4129730"/>
              <a:gd name="connsiteY11" fmla="*/ 2023923 h 2055162"/>
              <a:gd name="connsiteX12" fmla="*/ 3740727 w 4129730"/>
              <a:gd name="connsiteY12" fmla="*/ 2042395 h 2055162"/>
              <a:gd name="connsiteX13" fmla="*/ 4128654 w 4129730"/>
              <a:gd name="connsiteY13" fmla="*/ 2051632 h 2055162"/>
              <a:gd name="connsiteX0" fmla="*/ 0 w 4129730"/>
              <a:gd name="connsiteY0" fmla="*/ 2051631 h 2055162"/>
              <a:gd name="connsiteX1" fmla="*/ 526472 w 4129730"/>
              <a:gd name="connsiteY1" fmla="*/ 2005449 h 2055162"/>
              <a:gd name="connsiteX2" fmla="*/ 1274617 w 4129730"/>
              <a:gd name="connsiteY2" fmla="*/ 1774541 h 2055162"/>
              <a:gd name="connsiteX3" fmla="*/ 1570181 w 4129730"/>
              <a:gd name="connsiteY3" fmla="*/ 1285014 h 2055162"/>
              <a:gd name="connsiteX4" fmla="*/ 1773380 w 4129730"/>
              <a:gd name="connsiteY4" fmla="*/ 675413 h 2055162"/>
              <a:gd name="connsiteX5" fmla="*/ 1948872 w 4129730"/>
              <a:gd name="connsiteY5" fmla="*/ 75050 h 2055162"/>
              <a:gd name="connsiteX6" fmla="*/ 2253671 w 4129730"/>
              <a:gd name="connsiteY6" fmla="*/ 65814 h 2055162"/>
              <a:gd name="connsiteX7" fmla="*/ 2503054 w 4129730"/>
              <a:gd name="connsiteY7" fmla="*/ 592286 h 2055162"/>
              <a:gd name="connsiteX8" fmla="*/ 2678545 w 4129730"/>
              <a:gd name="connsiteY8" fmla="*/ 1201886 h 2055162"/>
              <a:gd name="connsiteX9" fmla="*/ 2863272 w 4129730"/>
              <a:gd name="connsiteY9" fmla="*/ 1709886 h 2055162"/>
              <a:gd name="connsiteX10" fmla="*/ 3038765 w 4129730"/>
              <a:gd name="connsiteY10" fmla="*/ 1922321 h 2055162"/>
              <a:gd name="connsiteX11" fmla="*/ 3398982 w 4129730"/>
              <a:gd name="connsiteY11" fmla="*/ 2023923 h 2055162"/>
              <a:gd name="connsiteX12" fmla="*/ 3740727 w 4129730"/>
              <a:gd name="connsiteY12" fmla="*/ 2042395 h 2055162"/>
              <a:gd name="connsiteX13" fmla="*/ 4128654 w 4129730"/>
              <a:gd name="connsiteY13" fmla="*/ 2051632 h 2055162"/>
              <a:gd name="connsiteX0" fmla="*/ 0 w 4129730"/>
              <a:gd name="connsiteY0" fmla="*/ 2054568 h 2058099"/>
              <a:gd name="connsiteX1" fmla="*/ 526472 w 4129730"/>
              <a:gd name="connsiteY1" fmla="*/ 2008386 h 2058099"/>
              <a:gd name="connsiteX2" fmla="*/ 1274617 w 4129730"/>
              <a:gd name="connsiteY2" fmla="*/ 1777478 h 2058099"/>
              <a:gd name="connsiteX3" fmla="*/ 1570181 w 4129730"/>
              <a:gd name="connsiteY3" fmla="*/ 1287951 h 2058099"/>
              <a:gd name="connsiteX4" fmla="*/ 1773380 w 4129730"/>
              <a:gd name="connsiteY4" fmla="*/ 678350 h 2058099"/>
              <a:gd name="connsiteX5" fmla="*/ 1948872 w 4129730"/>
              <a:gd name="connsiteY5" fmla="*/ 77987 h 2058099"/>
              <a:gd name="connsiteX6" fmla="*/ 2253671 w 4129730"/>
              <a:gd name="connsiteY6" fmla="*/ 68751 h 2058099"/>
              <a:gd name="connsiteX7" fmla="*/ 2419927 w 4129730"/>
              <a:gd name="connsiteY7" fmla="*/ 641405 h 2058099"/>
              <a:gd name="connsiteX8" fmla="*/ 2678545 w 4129730"/>
              <a:gd name="connsiteY8" fmla="*/ 1204823 h 2058099"/>
              <a:gd name="connsiteX9" fmla="*/ 2863272 w 4129730"/>
              <a:gd name="connsiteY9" fmla="*/ 1712823 h 2058099"/>
              <a:gd name="connsiteX10" fmla="*/ 3038765 w 4129730"/>
              <a:gd name="connsiteY10" fmla="*/ 1925258 h 2058099"/>
              <a:gd name="connsiteX11" fmla="*/ 3398982 w 4129730"/>
              <a:gd name="connsiteY11" fmla="*/ 2026860 h 2058099"/>
              <a:gd name="connsiteX12" fmla="*/ 3740727 w 4129730"/>
              <a:gd name="connsiteY12" fmla="*/ 2045332 h 2058099"/>
              <a:gd name="connsiteX13" fmla="*/ 4128654 w 4129730"/>
              <a:gd name="connsiteY13" fmla="*/ 2054569 h 2058099"/>
              <a:gd name="connsiteX0" fmla="*/ 0 w 4129730"/>
              <a:gd name="connsiteY0" fmla="*/ 2054568 h 2058099"/>
              <a:gd name="connsiteX1" fmla="*/ 526472 w 4129730"/>
              <a:gd name="connsiteY1" fmla="*/ 2008386 h 2058099"/>
              <a:gd name="connsiteX2" fmla="*/ 1274617 w 4129730"/>
              <a:gd name="connsiteY2" fmla="*/ 1777478 h 2058099"/>
              <a:gd name="connsiteX3" fmla="*/ 1570181 w 4129730"/>
              <a:gd name="connsiteY3" fmla="*/ 1287951 h 2058099"/>
              <a:gd name="connsiteX4" fmla="*/ 1773380 w 4129730"/>
              <a:gd name="connsiteY4" fmla="*/ 678350 h 2058099"/>
              <a:gd name="connsiteX5" fmla="*/ 1948872 w 4129730"/>
              <a:gd name="connsiteY5" fmla="*/ 77987 h 2058099"/>
              <a:gd name="connsiteX6" fmla="*/ 2253671 w 4129730"/>
              <a:gd name="connsiteY6" fmla="*/ 68751 h 2058099"/>
              <a:gd name="connsiteX7" fmla="*/ 2419927 w 4129730"/>
              <a:gd name="connsiteY7" fmla="*/ 641405 h 2058099"/>
              <a:gd name="connsiteX8" fmla="*/ 2604654 w 4129730"/>
              <a:gd name="connsiteY8" fmla="*/ 1241768 h 2058099"/>
              <a:gd name="connsiteX9" fmla="*/ 2863272 w 4129730"/>
              <a:gd name="connsiteY9" fmla="*/ 1712823 h 2058099"/>
              <a:gd name="connsiteX10" fmla="*/ 3038765 w 4129730"/>
              <a:gd name="connsiteY10" fmla="*/ 1925258 h 2058099"/>
              <a:gd name="connsiteX11" fmla="*/ 3398982 w 4129730"/>
              <a:gd name="connsiteY11" fmla="*/ 2026860 h 2058099"/>
              <a:gd name="connsiteX12" fmla="*/ 3740727 w 4129730"/>
              <a:gd name="connsiteY12" fmla="*/ 2045332 h 2058099"/>
              <a:gd name="connsiteX13" fmla="*/ 4128654 w 4129730"/>
              <a:gd name="connsiteY13" fmla="*/ 2054569 h 2058099"/>
              <a:gd name="connsiteX0" fmla="*/ 0 w 4129730"/>
              <a:gd name="connsiteY0" fmla="*/ 2054568 h 2058099"/>
              <a:gd name="connsiteX1" fmla="*/ 526472 w 4129730"/>
              <a:gd name="connsiteY1" fmla="*/ 2008386 h 2058099"/>
              <a:gd name="connsiteX2" fmla="*/ 1274617 w 4129730"/>
              <a:gd name="connsiteY2" fmla="*/ 1777478 h 2058099"/>
              <a:gd name="connsiteX3" fmla="*/ 1570181 w 4129730"/>
              <a:gd name="connsiteY3" fmla="*/ 1287951 h 2058099"/>
              <a:gd name="connsiteX4" fmla="*/ 1773380 w 4129730"/>
              <a:gd name="connsiteY4" fmla="*/ 678350 h 2058099"/>
              <a:gd name="connsiteX5" fmla="*/ 1948872 w 4129730"/>
              <a:gd name="connsiteY5" fmla="*/ 77987 h 2058099"/>
              <a:gd name="connsiteX6" fmla="*/ 2253671 w 4129730"/>
              <a:gd name="connsiteY6" fmla="*/ 68751 h 2058099"/>
              <a:gd name="connsiteX7" fmla="*/ 2419927 w 4129730"/>
              <a:gd name="connsiteY7" fmla="*/ 641405 h 2058099"/>
              <a:gd name="connsiteX8" fmla="*/ 2604654 w 4129730"/>
              <a:gd name="connsiteY8" fmla="*/ 1241768 h 2058099"/>
              <a:gd name="connsiteX9" fmla="*/ 2826327 w 4129730"/>
              <a:gd name="connsiteY9" fmla="*/ 1722059 h 2058099"/>
              <a:gd name="connsiteX10" fmla="*/ 3038765 w 4129730"/>
              <a:gd name="connsiteY10" fmla="*/ 1925258 h 2058099"/>
              <a:gd name="connsiteX11" fmla="*/ 3398982 w 4129730"/>
              <a:gd name="connsiteY11" fmla="*/ 2026860 h 2058099"/>
              <a:gd name="connsiteX12" fmla="*/ 3740727 w 4129730"/>
              <a:gd name="connsiteY12" fmla="*/ 2045332 h 2058099"/>
              <a:gd name="connsiteX13" fmla="*/ 4128654 w 4129730"/>
              <a:gd name="connsiteY13" fmla="*/ 2054569 h 2058099"/>
              <a:gd name="connsiteX0" fmla="*/ 0 w 4129730"/>
              <a:gd name="connsiteY0" fmla="*/ 2054568 h 2059734"/>
              <a:gd name="connsiteX1" fmla="*/ 609599 w 4129730"/>
              <a:gd name="connsiteY1" fmla="*/ 2017622 h 2059734"/>
              <a:gd name="connsiteX2" fmla="*/ 1274617 w 4129730"/>
              <a:gd name="connsiteY2" fmla="*/ 1777478 h 2059734"/>
              <a:gd name="connsiteX3" fmla="*/ 1570181 w 4129730"/>
              <a:gd name="connsiteY3" fmla="*/ 1287951 h 2059734"/>
              <a:gd name="connsiteX4" fmla="*/ 1773380 w 4129730"/>
              <a:gd name="connsiteY4" fmla="*/ 678350 h 2059734"/>
              <a:gd name="connsiteX5" fmla="*/ 1948872 w 4129730"/>
              <a:gd name="connsiteY5" fmla="*/ 77987 h 2059734"/>
              <a:gd name="connsiteX6" fmla="*/ 2253671 w 4129730"/>
              <a:gd name="connsiteY6" fmla="*/ 68751 h 2059734"/>
              <a:gd name="connsiteX7" fmla="*/ 2419927 w 4129730"/>
              <a:gd name="connsiteY7" fmla="*/ 641405 h 2059734"/>
              <a:gd name="connsiteX8" fmla="*/ 2604654 w 4129730"/>
              <a:gd name="connsiteY8" fmla="*/ 1241768 h 2059734"/>
              <a:gd name="connsiteX9" fmla="*/ 2826327 w 4129730"/>
              <a:gd name="connsiteY9" fmla="*/ 1722059 h 2059734"/>
              <a:gd name="connsiteX10" fmla="*/ 3038765 w 4129730"/>
              <a:gd name="connsiteY10" fmla="*/ 1925258 h 2059734"/>
              <a:gd name="connsiteX11" fmla="*/ 3398982 w 4129730"/>
              <a:gd name="connsiteY11" fmla="*/ 2026860 h 2059734"/>
              <a:gd name="connsiteX12" fmla="*/ 3740727 w 4129730"/>
              <a:gd name="connsiteY12" fmla="*/ 2045332 h 2059734"/>
              <a:gd name="connsiteX13" fmla="*/ 4128654 w 4129730"/>
              <a:gd name="connsiteY13" fmla="*/ 2054569 h 2059734"/>
              <a:gd name="connsiteX0" fmla="*/ 0 w 4129730"/>
              <a:gd name="connsiteY0" fmla="*/ 2054568 h 2055615"/>
              <a:gd name="connsiteX1" fmla="*/ 609599 w 4129730"/>
              <a:gd name="connsiteY1" fmla="*/ 2017622 h 2055615"/>
              <a:gd name="connsiteX2" fmla="*/ 1274617 w 4129730"/>
              <a:gd name="connsiteY2" fmla="*/ 1777478 h 2055615"/>
              <a:gd name="connsiteX3" fmla="*/ 1570181 w 4129730"/>
              <a:gd name="connsiteY3" fmla="*/ 1287951 h 2055615"/>
              <a:gd name="connsiteX4" fmla="*/ 1773380 w 4129730"/>
              <a:gd name="connsiteY4" fmla="*/ 678350 h 2055615"/>
              <a:gd name="connsiteX5" fmla="*/ 1948872 w 4129730"/>
              <a:gd name="connsiteY5" fmla="*/ 77987 h 2055615"/>
              <a:gd name="connsiteX6" fmla="*/ 2253671 w 4129730"/>
              <a:gd name="connsiteY6" fmla="*/ 68751 h 2055615"/>
              <a:gd name="connsiteX7" fmla="*/ 2419927 w 4129730"/>
              <a:gd name="connsiteY7" fmla="*/ 641405 h 2055615"/>
              <a:gd name="connsiteX8" fmla="*/ 2604654 w 4129730"/>
              <a:gd name="connsiteY8" fmla="*/ 1241768 h 2055615"/>
              <a:gd name="connsiteX9" fmla="*/ 2826327 w 4129730"/>
              <a:gd name="connsiteY9" fmla="*/ 1722059 h 2055615"/>
              <a:gd name="connsiteX10" fmla="*/ 3038765 w 4129730"/>
              <a:gd name="connsiteY10" fmla="*/ 1925258 h 2055615"/>
              <a:gd name="connsiteX11" fmla="*/ 3398982 w 4129730"/>
              <a:gd name="connsiteY11" fmla="*/ 2026860 h 2055615"/>
              <a:gd name="connsiteX12" fmla="*/ 3740727 w 4129730"/>
              <a:gd name="connsiteY12" fmla="*/ 2045332 h 2055615"/>
              <a:gd name="connsiteX13" fmla="*/ 4128654 w 4129730"/>
              <a:gd name="connsiteY13" fmla="*/ 2054569 h 2055615"/>
              <a:gd name="connsiteX0" fmla="*/ 0 w 4129730"/>
              <a:gd name="connsiteY0" fmla="*/ 2054568 h 2061887"/>
              <a:gd name="connsiteX1" fmla="*/ 609599 w 4129730"/>
              <a:gd name="connsiteY1" fmla="*/ 2017622 h 2061887"/>
              <a:gd name="connsiteX2" fmla="*/ 1274617 w 4129730"/>
              <a:gd name="connsiteY2" fmla="*/ 1777478 h 2061887"/>
              <a:gd name="connsiteX3" fmla="*/ 1570181 w 4129730"/>
              <a:gd name="connsiteY3" fmla="*/ 1287951 h 2061887"/>
              <a:gd name="connsiteX4" fmla="*/ 1773380 w 4129730"/>
              <a:gd name="connsiteY4" fmla="*/ 678350 h 2061887"/>
              <a:gd name="connsiteX5" fmla="*/ 1948872 w 4129730"/>
              <a:gd name="connsiteY5" fmla="*/ 77987 h 2061887"/>
              <a:gd name="connsiteX6" fmla="*/ 2253671 w 4129730"/>
              <a:gd name="connsiteY6" fmla="*/ 68751 h 2061887"/>
              <a:gd name="connsiteX7" fmla="*/ 2419927 w 4129730"/>
              <a:gd name="connsiteY7" fmla="*/ 641405 h 2061887"/>
              <a:gd name="connsiteX8" fmla="*/ 2604654 w 4129730"/>
              <a:gd name="connsiteY8" fmla="*/ 1241768 h 2061887"/>
              <a:gd name="connsiteX9" fmla="*/ 2826327 w 4129730"/>
              <a:gd name="connsiteY9" fmla="*/ 1722059 h 2061887"/>
              <a:gd name="connsiteX10" fmla="*/ 3038765 w 4129730"/>
              <a:gd name="connsiteY10" fmla="*/ 1925258 h 2061887"/>
              <a:gd name="connsiteX11" fmla="*/ 3398982 w 4129730"/>
              <a:gd name="connsiteY11" fmla="*/ 2026860 h 2061887"/>
              <a:gd name="connsiteX12" fmla="*/ 3740727 w 4129730"/>
              <a:gd name="connsiteY12" fmla="*/ 2045332 h 2061887"/>
              <a:gd name="connsiteX13" fmla="*/ 4128654 w 4129730"/>
              <a:gd name="connsiteY13" fmla="*/ 2054569 h 2061887"/>
              <a:gd name="connsiteX0" fmla="*/ 0 w 4268275"/>
              <a:gd name="connsiteY0" fmla="*/ 2045332 h 2054569"/>
              <a:gd name="connsiteX1" fmla="*/ 748144 w 4268275"/>
              <a:gd name="connsiteY1" fmla="*/ 2017622 h 2054569"/>
              <a:gd name="connsiteX2" fmla="*/ 1413162 w 4268275"/>
              <a:gd name="connsiteY2" fmla="*/ 1777478 h 2054569"/>
              <a:gd name="connsiteX3" fmla="*/ 1708726 w 4268275"/>
              <a:gd name="connsiteY3" fmla="*/ 1287951 h 2054569"/>
              <a:gd name="connsiteX4" fmla="*/ 1911925 w 4268275"/>
              <a:gd name="connsiteY4" fmla="*/ 678350 h 2054569"/>
              <a:gd name="connsiteX5" fmla="*/ 2087417 w 4268275"/>
              <a:gd name="connsiteY5" fmla="*/ 77987 h 2054569"/>
              <a:gd name="connsiteX6" fmla="*/ 2392216 w 4268275"/>
              <a:gd name="connsiteY6" fmla="*/ 68751 h 2054569"/>
              <a:gd name="connsiteX7" fmla="*/ 2558472 w 4268275"/>
              <a:gd name="connsiteY7" fmla="*/ 641405 h 2054569"/>
              <a:gd name="connsiteX8" fmla="*/ 2743199 w 4268275"/>
              <a:gd name="connsiteY8" fmla="*/ 1241768 h 2054569"/>
              <a:gd name="connsiteX9" fmla="*/ 2964872 w 4268275"/>
              <a:gd name="connsiteY9" fmla="*/ 1722059 h 2054569"/>
              <a:gd name="connsiteX10" fmla="*/ 3177310 w 4268275"/>
              <a:gd name="connsiteY10" fmla="*/ 1925258 h 2054569"/>
              <a:gd name="connsiteX11" fmla="*/ 3537527 w 4268275"/>
              <a:gd name="connsiteY11" fmla="*/ 2026860 h 2054569"/>
              <a:gd name="connsiteX12" fmla="*/ 3879272 w 4268275"/>
              <a:gd name="connsiteY12" fmla="*/ 2045332 h 2054569"/>
              <a:gd name="connsiteX13" fmla="*/ 4267199 w 4268275"/>
              <a:gd name="connsiteY13" fmla="*/ 2054569 h 2054569"/>
              <a:gd name="connsiteX0" fmla="*/ 0 w 4268275"/>
              <a:gd name="connsiteY0" fmla="*/ 2045332 h 2054569"/>
              <a:gd name="connsiteX1" fmla="*/ 748144 w 4268275"/>
              <a:gd name="connsiteY1" fmla="*/ 2017622 h 2054569"/>
              <a:gd name="connsiteX2" fmla="*/ 1413162 w 4268275"/>
              <a:gd name="connsiteY2" fmla="*/ 1777478 h 2054569"/>
              <a:gd name="connsiteX3" fmla="*/ 1708726 w 4268275"/>
              <a:gd name="connsiteY3" fmla="*/ 1287951 h 2054569"/>
              <a:gd name="connsiteX4" fmla="*/ 1911925 w 4268275"/>
              <a:gd name="connsiteY4" fmla="*/ 678350 h 2054569"/>
              <a:gd name="connsiteX5" fmla="*/ 2087417 w 4268275"/>
              <a:gd name="connsiteY5" fmla="*/ 77987 h 2054569"/>
              <a:gd name="connsiteX6" fmla="*/ 2392216 w 4268275"/>
              <a:gd name="connsiteY6" fmla="*/ 68751 h 2054569"/>
              <a:gd name="connsiteX7" fmla="*/ 2558472 w 4268275"/>
              <a:gd name="connsiteY7" fmla="*/ 641405 h 2054569"/>
              <a:gd name="connsiteX8" fmla="*/ 2743199 w 4268275"/>
              <a:gd name="connsiteY8" fmla="*/ 1241768 h 2054569"/>
              <a:gd name="connsiteX9" fmla="*/ 2964872 w 4268275"/>
              <a:gd name="connsiteY9" fmla="*/ 1722059 h 2054569"/>
              <a:gd name="connsiteX10" fmla="*/ 3168073 w 4268275"/>
              <a:gd name="connsiteY10" fmla="*/ 1952967 h 2054569"/>
              <a:gd name="connsiteX11" fmla="*/ 3537527 w 4268275"/>
              <a:gd name="connsiteY11" fmla="*/ 2026860 h 2054569"/>
              <a:gd name="connsiteX12" fmla="*/ 3879272 w 4268275"/>
              <a:gd name="connsiteY12" fmla="*/ 2045332 h 2054569"/>
              <a:gd name="connsiteX13" fmla="*/ 4267199 w 4268275"/>
              <a:gd name="connsiteY13" fmla="*/ 2054569 h 2054569"/>
              <a:gd name="connsiteX0" fmla="*/ 0 w 4268275"/>
              <a:gd name="connsiteY0" fmla="*/ 2045332 h 2054569"/>
              <a:gd name="connsiteX1" fmla="*/ 748144 w 4268275"/>
              <a:gd name="connsiteY1" fmla="*/ 2017622 h 2054569"/>
              <a:gd name="connsiteX2" fmla="*/ 1164857 w 4268275"/>
              <a:gd name="connsiteY2" fmla="*/ 1925259 h 2054569"/>
              <a:gd name="connsiteX3" fmla="*/ 1413162 w 4268275"/>
              <a:gd name="connsiteY3" fmla="*/ 1777478 h 2054569"/>
              <a:gd name="connsiteX4" fmla="*/ 1708726 w 4268275"/>
              <a:gd name="connsiteY4" fmla="*/ 1287951 h 2054569"/>
              <a:gd name="connsiteX5" fmla="*/ 1911925 w 4268275"/>
              <a:gd name="connsiteY5" fmla="*/ 678350 h 2054569"/>
              <a:gd name="connsiteX6" fmla="*/ 2087417 w 4268275"/>
              <a:gd name="connsiteY6" fmla="*/ 77987 h 2054569"/>
              <a:gd name="connsiteX7" fmla="*/ 2392216 w 4268275"/>
              <a:gd name="connsiteY7" fmla="*/ 68751 h 2054569"/>
              <a:gd name="connsiteX8" fmla="*/ 2558472 w 4268275"/>
              <a:gd name="connsiteY8" fmla="*/ 641405 h 2054569"/>
              <a:gd name="connsiteX9" fmla="*/ 2743199 w 4268275"/>
              <a:gd name="connsiteY9" fmla="*/ 1241768 h 2054569"/>
              <a:gd name="connsiteX10" fmla="*/ 2964872 w 4268275"/>
              <a:gd name="connsiteY10" fmla="*/ 1722059 h 2054569"/>
              <a:gd name="connsiteX11" fmla="*/ 3168073 w 4268275"/>
              <a:gd name="connsiteY11" fmla="*/ 1952967 h 2054569"/>
              <a:gd name="connsiteX12" fmla="*/ 3537527 w 4268275"/>
              <a:gd name="connsiteY12" fmla="*/ 2026860 h 2054569"/>
              <a:gd name="connsiteX13" fmla="*/ 3879272 w 4268275"/>
              <a:gd name="connsiteY13" fmla="*/ 2045332 h 2054569"/>
              <a:gd name="connsiteX14" fmla="*/ 4267199 w 4268275"/>
              <a:gd name="connsiteY14" fmla="*/ 2054569 h 205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68275" h="2054569">
                <a:moveTo>
                  <a:pt x="0" y="2045332"/>
                </a:moveTo>
                <a:cubicBezTo>
                  <a:pt x="141624" y="2055337"/>
                  <a:pt x="554001" y="2037634"/>
                  <a:pt x="748144" y="2017622"/>
                </a:cubicBezTo>
                <a:cubicBezTo>
                  <a:pt x="942287" y="1997610"/>
                  <a:pt x="1054021" y="1965283"/>
                  <a:pt x="1164857" y="1925259"/>
                </a:cubicBezTo>
                <a:cubicBezTo>
                  <a:pt x="1275693" y="1885235"/>
                  <a:pt x="1322517" y="1883696"/>
                  <a:pt x="1413162" y="1777478"/>
                </a:cubicBezTo>
                <a:cubicBezTo>
                  <a:pt x="1503807" y="1671260"/>
                  <a:pt x="1625599" y="1471139"/>
                  <a:pt x="1708726" y="1287951"/>
                </a:cubicBezTo>
                <a:cubicBezTo>
                  <a:pt x="1791853" y="1104763"/>
                  <a:pt x="1848810" y="880011"/>
                  <a:pt x="1911925" y="678350"/>
                </a:cubicBezTo>
                <a:cubicBezTo>
                  <a:pt x="1975040" y="476689"/>
                  <a:pt x="2007369" y="179587"/>
                  <a:pt x="2087417" y="77987"/>
                </a:cubicBezTo>
                <a:cubicBezTo>
                  <a:pt x="2167465" y="-23613"/>
                  <a:pt x="2313707" y="-25152"/>
                  <a:pt x="2392216" y="68751"/>
                </a:cubicBezTo>
                <a:cubicBezTo>
                  <a:pt x="2470725" y="162654"/>
                  <a:pt x="2499975" y="445902"/>
                  <a:pt x="2558472" y="641405"/>
                </a:cubicBezTo>
                <a:cubicBezTo>
                  <a:pt x="2616969" y="836908"/>
                  <a:pt x="2675466" y="1061659"/>
                  <a:pt x="2743199" y="1241768"/>
                </a:cubicBezTo>
                <a:cubicBezTo>
                  <a:pt x="2810932" y="1421877"/>
                  <a:pt x="2894060" y="1603526"/>
                  <a:pt x="2964872" y="1722059"/>
                </a:cubicBezTo>
                <a:cubicBezTo>
                  <a:pt x="3035684" y="1840592"/>
                  <a:pt x="3072631" y="1902167"/>
                  <a:pt x="3168073" y="1952967"/>
                </a:cubicBezTo>
                <a:cubicBezTo>
                  <a:pt x="3263516" y="2003767"/>
                  <a:pt x="3418994" y="2011466"/>
                  <a:pt x="3537527" y="2026860"/>
                </a:cubicBezTo>
                <a:cubicBezTo>
                  <a:pt x="3656060" y="2042254"/>
                  <a:pt x="3789987" y="2033017"/>
                  <a:pt x="3879272" y="2045332"/>
                </a:cubicBezTo>
                <a:cubicBezTo>
                  <a:pt x="3934690" y="2048411"/>
                  <a:pt x="4290290" y="2051490"/>
                  <a:pt x="4267199" y="2054569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33219C-D1A7-40CE-A0EF-AC1B295F78CE}"/>
              </a:ext>
            </a:extLst>
          </p:cNvPr>
          <p:cNvCxnSpPr/>
          <p:nvPr/>
        </p:nvCxnSpPr>
        <p:spPr>
          <a:xfrm>
            <a:off x="4179993" y="2013527"/>
            <a:ext cx="0" cy="2521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8D609D-3D48-4434-AB52-901C91C356F1}"/>
              </a:ext>
            </a:extLst>
          </p:cNvPr>
          <p:cNvCxnSpPr>
            <a:cxnSpLocks/>
          </p:cNvCxnSpPr>
          <p:nvPr/>
        </p:nvCxnSpPr>
        <p:spPr>
          <a:xfrm>
            <a:off x="3293725" y="4390625"/>
            <a:ext cx="1736437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BD166F-C179-4A72-A7EE-136A9EBD2047}"/>
              </a:ext>
            </a:extLst>
          </p:cNvPr>
          <p:cNvCxnSpPr>
            <a:cxnSpLocks/>
          </p:cNvCxnSpPr>
          <p:nvPr/>
        </p:nvCxnSpPr>
        <p:spPr>
          <a:xfrm>
            <a:off x="2734387" y="4225635"/>
            <a:ext cx="28725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825A3B-328D-4D6D-8C03-C84150EC9004}"/>
              </a:ext>
            </a:extLst>
          </p:cNvPr>
          <p:cNvSpPr txBox="1"/>
          <p:nvPr/>
        </p:nvSpPr>
        <p:spPr>
          <a:xfrm>
            <a:off x="3964613" y="4416527"/>
            <a:ext cx="39466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C00000"/>
                </a:solidFill>
              </a:rPr>
              <a:t>σ</a:t>
            </a:r>
            <a:r>
              <a:rPr lang="en-US" dirty="0">
                <a:solidFill>
                  <a:srgbClr val="C00000"/>
                </a:solidFill>
              </a:rPr>
              <a:t>1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485668-2C19-4F56-B2AC-7C1B96931E46}"/>
              </a:ext>
            </a:extLst>
          </p:cNvPr>
          <p:cNvSpPr txBox="1"/>
          <p:nvPr/>
        </p:nvSpPr>
        <p:spPr>
          <a:xfrm>
            <a:off x="3964613" y="3882647"/>
            <a:ext cx="39466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σ</a:t>
            </a:r>
            <a:r>
              <a:rPr lang="en-US" dirty="0">
                <a:solidFill>
                  <a:srgbClr val="0070C0"/>
                </a:solidFill>
              </a:rPr>
              <a:t>2</a:t>
            </a:r>
            <a:endParaRPr lang="en-IN" dirty="0">
              <a:solidFill>
                <a:srgbClr val="0070C0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8835BD-1745-418A-81DA-365FA3925C7C}"/>
              </a:ext>
            </a:extLst>
          </p:cNvPr>
          <p:cNvGrpSpPr/>
          <p:nvPr/>
        </p:nvGrpSpPr>
        <p:grpSpPr>
          <a:xfrm>
            <a:off x="3968502" y="2067634"/>
            <a:ext cx="404278" cy="307777"/>
            <a:chOff x="4301455" y="2079084"/>
            <a:chExt cx="404278" cy="30777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D64F52-18E8-4186-8265-2DD565C5229A}"/>
                </a:ext>
              </a:extLst>
            </p:cNvPr>
            <p:cNvSpPr txBox="1"/>
            <p:nvPr/>
          </p:nvSpPr>
          <p:spPr>
            <a:xfrm>
              <a:off x="4301455" y="2079084"/>
              <a:ext cx="40427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X1</a:t>
              </a:r>
              <a:endParaRPr lang="en-IN" dirty="0">
                <a:solidFill>
                  <a:srgbClr val="C00000"/>
                </a:solidFill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4F31253-0E27-4167-BE68-BFAC247CE9DA}"/>
                </a:ext>
              </a:extLst>
            </p:cNvPr>
            <p:cNvCxnSpPr/>
            <p:nvPr/>
          </p:nvCxnSpPr>
          <p:spPr>
            <a:xfrm>
              <a:off x="4367043" y="2116028"/>
              <a:ext cx="25260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5D257CD-3D50-45D6-B152-10431FDBCB2C}"/>
              </a:ext>
            </a:extLst>
          </p:cNvPr>
          <p:cNvGrpSpPr/>
          <p:nvPr/>
        </p:nvGrpSpPr>
        <p:grpSpPr>
          <a:xfrm>
            <a:off x="3964613" y="2740247"/>
            <a:ext cx="404278" cy="307777"/>
            <a:chOff x="4301455" y="2079084"/>
            <a:chExt cx="404278" cy="3077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C76D43-7C1A-4266-9A19-7CE41EAF3694}"/>
                </a:ext>
              </a:extLst>
            </p:cNvPr>
            <p:cNvSpPr txBox="1"/>
            <p:nvPr/>
          </p:nvSpPr>
          <p:spPr>
            <a:xfrm>
              <a:off x="4301455" y="2079084"/>
              <a:ext cx="40427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X2</a:t>
              </a:r>
              <a:endParaRPr lang="en-IN" dirty="0">
                <a:solidFill>
                  <a:srgbClr val="0070C0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8B0108-1390-4905-AFCE-55FD2919AE23}"/>
                </a:ext>
              </a:extLst>
            </p:cNvPr>
            <p:cNvCxnSpPr/>
            <p:nvPr/>
          </p:nvCxnSpPr>
          <p:spPr>
            <a:xfrm>
              <a:off x="4367043" y="2116028"/>
              <a:ext cx="252604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D31119B-6D1B-4706-9B0D-D766C5E43392}"/>
              </a:ext>
            </a:extLst>
          </p:cNvPr>
          <p:cNvGrpSpPr/>
          <p:nvPr/>
        </p:nvGrpSpPr>
        <p:grpSpPr>
          <a:xfrm>
            <a:off x="6447827" y="2801657"/>
            <a:ext cx="2657603" cy="776592"/>
            <a:chOff x="6430505" y="2554245"/>
            <a:chExt cx="2657603" cy="77659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4EC9E4-C873-4B40-BBC6-F1758829BF6C}"/>
                </a:ext>
              </a:extLst>
            </p:cNvPr>
            <p:cNvSpPr txBox="1"/>
            <p:nvPr/>
          </p:nvSpPr>
          <p:spPr>
            <a:xfrm>
              <a:off x="6430505" y="2751456"/>
              <a:ext cx="8755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CV2 =  </a:t>
              </a:r>
              <a:endParaRPr lang="en-IN" sz="16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C065430-768C-4824-92A0-76B46F041B94}"/>
                </a:ext>
              </a:extLst>
            </p:cNvPr>
            <p:cNvGrpSpPr/>
            <p:nvPr/>
          </p:nvGrpSpPr>
          <p:grpSpPr>
            <a:xfrm>
              <a:off x="7178772" y="2584094"/>
              <a:ext cx="478164" cy="717073"/>
              <a:chOff x="7208882" y="2568983"/>
              <a:chExt cx="478164" cy="71707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5CDA0DA-E4D3-4420-897F-6F72C0490BA5}"/>
                  </a:ext>
                </a:extLst>
              </p:cNvPr>
              <p:cNvGrpSpPr/>
              <p:nvPr/>
            </p:nvGrpSpPr>
            <p:grpSpPr>
              <a:xfrm>
                <a:off x="7208882" y="2947502"/>
                <a:ext cx="434734" cy="338554"/>
                <a:chOff x="4270331" y="2403261"/>
                <a:chExt cx="434734" cy="33855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D19C79D-4D0C-4D12-A905-9503F5B35927}"/>
                    </a:ext>
                  </a:extLst>
                </p:cNvPr>
                <p:cNvSpPr txBox="1"/>
                <p:nvPr/>
              </p:nvSpPr>
              <p:spPr>
                <a:xfrm>
                  <a:off x="4270331" y="2403261"/>
                  <a:ext cx="434734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X2</a:t>
                  </a:r>
                  <a:endParaRPr lang="en-IN" sz="1600" dirty="0">
                    <a:solidFill>
                      <a:srgbClr val="0070C0"/>
                    </a:solidFill>
                  </a:endParaRP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FDB1719C-650D-4BCB-8968-07DE4DCFD0D9}"/>
                    </a:ext>
                  </a:extLst>
                </p:cNvPr>
                <p:cNvCxnSpPr/>
                <p:nvPr/>
              </p:nvCxnSpPr>
              <p:spPr>
                <a:xfrm>
                  <a:off x="4333152" y="2438088"/>
                  <a:ext cx="25260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CD56005-4232-4924-84EB-B3D7BF363267}"/>
                  </a:ext>
                </a:extLst>
              </p:cNvPr>
              <p:cNvCxnSpPr/>
              <p:nvPr/>
            </p:nvCxnSpPr>
            <p:spPr>
              <a:xfrm>
                <a:off x="7251580" y="2906545"/>
                <a:ext cx="35590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1C11E65-D27F-4278-BE7F-A22444305532}"/>
                  </a:ext>
                </a:extLst>
              </p:cNvPr>
              <p:cNvSpPr txBox="1"/>
              <p:nvPr/>
            </p:nvSpPr>
            <p:spPr>
              <a:xfrm>
                <a:off x="7208882" y="2568983"/>
                <a:ext cx="478164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l-GR" sz="1600" dirty="0">
                    <a:solidFill>
                      <a:srgbClr val="0070C0"/>
                    </a:solidFill>
                  </a:rPr>
                  <a:t>σ</a:t>
                </a:r>
                <a:r>
                  <a:rPr lang="en-US" sz="1600" dirty="0">
                    <a:solidFill>
                      <a:srgbClr val="0070C0"/>
                    </a:solidFill>
                  </a:rPr>
                  <a:t>2</a:t>
                </a:r>
                <a:endParaRPr lang="en-IN" sz="16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74F082C-924E-4170-94BF-C498F8649990}"/>
                </a:ext>
              </a:extLst>
            </p:cNvPr>
            <p:cNvSpPr txBox="1"/>
            <p:nvPr/>
          </p:nvSpPr>
          <p:spPr>
            <a:xfrm>
              <a:off x="7597502" y="272765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&gt;</a:t>
              </a:r>
              <a:endParaRPr lang="en-IN" sz="2000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0683813-C434-4D76-A9CD-DB0972BB440D}"/>
                </a:ext>
              </a:extLst>
            </p:cNvPr>
            <p:cNvGrpSpPr/>
            <p:nvPr/>
          </p:nvGrpSpPr>
          <p:grpSpPr>
            <a:xfrm>
              <a:off x="7848410" y="2554245"/>
              <a:ext cx="501568" cy="776592"/>
              <a:chOff x="7848410" y="2505056"/>
              <a:chExt cx="501568" cy="776592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A74BB1B-A102-4CB7-9863-D0C0A944DAE4}"/>
                  </a:ext>
                </a:extLst>
              </p:cNvPr>
              <p:cNvGrpSpPr/>
              <p:nvPr/>
            </p:nvGrpSpPr>
            <p:grpSpPr>
              <a:xfrm>
                <a:off x="7893433" y="2943094"/>
                <a:ext cx="456545" cy="338554"/>
                <a:chOff x="4301455" y="2439843"/>
                <a:chExt cx="456545" cy="338554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4135F97-DC3A-442A-A51E-702CAC0D07D2}"/>
                    </a:ext>
                  </a:extLst>
                </p:cNvPr>
                <p:cNvSpPr txBox="1"/>
                <p:nvPr/>
              </p:nvSpPr>
              <p:spPr>
                <a:xfrm>
                  <a:off x="4301455" y="2439843"/>
                  <a:ext cx="456545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C00000"/>
                      </a:solidFill>
                    </a:rPr>
                    <a:t>X1</a:t>
                  </a:r>
                  <a:endParaRPr lang="en-IN" sz="160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E80C3540-8449-4E30-9CB6-4DEF9D3EBED6}"/>
                    </a:ext>
                  </a:extLst>
                </p:cNvPr>
                <p:cNvCxnSpPr/>
                <p:nvPr/>
              </p:nvCxnSpPr>
              <p:spPr>
                <a:xfrm>
                  <a:off x="4377291" y="2484286"/>
                  <a:ext cx="252604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49FF5A5-6DC2-43CE-8C6A-C35E23B651AF}"/>
                  </a:ext>
                </a:extLst>
              </p:cNvPr>
              <p:cNvCxnSpPr/>
              <p:nvPr/>
            </p:nvCxnSpPr>
            <p:spPr>
              <a:xfrm>
                <a:off x="7917617" y="2871544"/>
                <a:ext cx="355909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D55AAF-C1AA-41DC-9D53-B23B74AEF011}"/>
                  </a:ext>
                </a:extLst>
              </p:cNvPr>
              <p:cNvSpPr txBox="1"/>
              <p:nvPr/>
            </p:nvSpPr>
            <p:spPr>
              <a:xfrm>
                <a:off x="7848410" y="2505056"/>
                <a:ext cx="42511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l-GR" sz="1600" dirty="0">
                    <a:solidFill>
                      <a:srgbClr val="C00000"/>
                    </a:solidFill>
                  </a:rPr>
                  <a:t>σ</a:t>
                </a:r>
                <a:r>
                  <a:rPr lang="en-US" sz="1600" dirty="0">
                    <a:solidFill>
                      <a:srgbClr val="C00000"/>
                    </a:solidFill>
                  </a:rPr>
                  <a:t>1</a:t>
                </a:r>
                <a:endParaRPr lang="en-IN" sz="1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48A06BC-A430-409F-B815-71DE76A02275}"/>
                </a:ext>
              </a:extLst>
            </p:cNvPr>
            <p:cNvSpPr txBox="1"/>
            <p:nvPr/>
          </p:nvSpPr>
          <p:spPr>
            <a:xfrm>
              <a:off x="8327964" y="2764625"/>
              <a:ext cx="760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= CV1</a:t>
              </a:r>
              <a:endParaRPr lang="en-IN" sz="1600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31FF8EE-B6F7-4C74-9BDC-36CB4CF38AD0}"/>
              </a:ext>
            </a:extLst>
          </p:cNvPr>
          <p:cNvSpPr txBox="1"/>
          <p:nvPr/>
        </p:nvSpPr>
        <p:spPr>
          <a:xfrm>
            <a:off x="774214" y="5109851"/>
            <a:ext cx="937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Typical goal is to achieve lower CVs with process quality metrics, predictable parameters, </a:t>
            </a:r>
          </a:p>
          <a:p>
            <a:pPr algn="ctr"/>
            <a:r>
              <a:rPr lang="en-US" sz="1800" dirty="0"/>
              <a:t>ML model accuracy </a:t>
            </a:r>
            <a:r>
              <a:rPr lang="en-US" sz="1800" dirty="0" err="1"/>
              <a:t>etc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 robustness, lower risk </a:t>
            </a:r>
            <a:r>
              <a:rPr lang="en-US" sz="1800" dirty="0" err="1">
                <a:sym typeface="Wingdings" panose="05000000000000000000" pitchFamily="2" charset="2"/>
              </a:rPr>
              <a:t>etc</a:t>
            </a:r>
            <a:endParaRPr lang="en-IN" sz="1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AAAFB4-886E-4667-8479-C7D1D087EFF0}"/>
              </a:ext>
            </a:extLst>
          </p:cNvPr>
          <p:cNvSpPr txBox="1"/>
          <p:nvPr/>
        </p:nvSpPr>
        <p:spPr>
          <a:xfrm>
            <a:off x="5337763" y="2463599"/>
            <a:ext cx="5418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Coefficient of Variation is a measure of relative dispersion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3096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BB07-F211-4296-96D3-0D55F3FF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74" y="189477"/>
            <a:ext cx="10515600" cy="521950"/>
          </a:xfrm>
        </p:spPr>
        <p:txBody>
          <a:bodyPr>
            <a:normAutofit fontScale="90000"/>
          </a:bodyPr>
          <a:lstStyle/>
          <a:p>
            <a:r>
              <a:rPr lang="en-US" dirty="0"/>
              <a:t> Probability 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7CCD8-45C4-4E24-8BE7-EFEEBD71464A}"/>
              </a:ext>
            </a:extLst>
          </p:cNvPr>
          <p:cNvSpPr txBox="1"/>
          <p:nvPr/>
        </p:nvSpPr>
        <p:spPr>
          <a:xfrm>
            <a:off x="462174" y="1871416"/>
            <a:ext cx="4756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Coin Tosses in 4 IPL matches during the weekend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7922731-7C1F-4B11-BCB8-38101AD16FFE}"/>
              </a:ext>
            </a:extLst>
          </p:cNvPr>
          <p:cNvGrpSpPr/>
          <p:nvPr/>
        </p:nvGrpSpPr>
        <p:grpSpPr>
          <a:xfrm>
            <a:off x="6259016" y="2601099"/>
            <a:ext cx="2145292" cy="415253"/>
            <a:chOff x="6206836" y="2556164"/>
            <a:chExt cx="2145292" cy="41525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BA348F2-BE62-494B-95DC-54B5C64E829A}"/>
                </a:ext>
              </a:extLst>
            </p:cNvPr>
            <p:cNvCxnSpPr>
              <a:cxnSpLocks/>
            </p:cNvCxnSpPr>
            <p:nvPr/>
          </p:nvCxnSpPr>
          <p:spPr>
            <a:xfrm>
              <a:off x="6206836" y="2556164"/>
              <a:ext cx="42487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009A01F-EE99-4F3F-ADA9-C770EE721B78}"/>
                </a:ext>
              </a:extLst>
            </p:cNvPr>
            <p:cNvCxnSpPr>
              <a:cxnSpLocks/>
            </p:cNvCxnSpPr>
            <p:nvPr/>
          </p:nvCxnSpPr>
          <p:spPr>
            <a:xfrm>
              <a:off x="6802581" y="2556164"/>
              <a:ext cx="42487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F5020B-19CF-4F40-AC28-42E53004DDCC}"/>
                </a:ext>
              </a:extLst>
            </p:cNvPr>
            <p:cNvCxnSpPr>
              <a:cxnSpLocks/>
            </p:cNvCxnSpPr>
            <p:nvPr/>
          </p:nvCxnSpPr>
          <p:spPr>
            <a:xfrm>
              <a:off x="7920182" y="2556164"/>
              <a:ext cx="42487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89497FD-E192-4B58-946B-35F2E22531AB}"/>
                </a:ext>
              </a:extLst>
            </p:cNvPr>
            <p:cNvCxnSpPr>
              <a:cxnSpLocks/>
            </p:cNvCxnSpPr>
            <p:nvPr/>
          </p:nvCxnSpPr>
          <p:spPr>
            <a:xfrm>
              <a:off x="7361382" y="2556164"/>
              <a:ext cx="42487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C6ACB1-B9B6-4E89-8B64-94EBEFF84FD9}"/>
                </a:ext>
              </a:extLst>
            </p:cNvPr>
            <p:cNvSpPr txBox="1"/>
            <p:nvPr/>
          </p:nvSpPr>
          <p:spPr>
            <a:xfrm>
              <a:off x="6231643" y="2663640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M1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E4FC5A-3011-4192-9D64-02D57D5F8A51}"/>
                </a:ext>
              </a:extLst>
            </p:cNvPr>
            <p:cNvSpPr txBox="1"/>
            <p:nvPr/>
          </p:nvSpPr>
          <p:spPr>
            <a:xfrm>
              <a:off x="6795061" y="2663639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M2</a:t>
              </a:r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0754B7-2BB7-4701-975A-D2B6B8712ECA}"/>
                </a:ext>
              </a:extLst>
            </p:cNvPr>
            <p:cNvSpPr txBox="1"/>
            <p:nvPr/>
          </p:nvSpPr>
          <p:spPr>
            <a:xfrm>
              <a:off x="7364814" y="2663638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M3</a:t>
              </a:r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714170-F6E9-45DE-B332-63DBC2D178F1}"/>
                </a:ext>
              </a:extLst>
            </p:cNvPr>
            <p:cNvSpPr txBox="1"/>
            <p:nvPr/>
          </p:nvSpPr>
          <p:spPr>
            <a:xfrm>
              <a:off x="7918996" y="2663637"/>
              <a:ext cx="433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M4</a:t>
              </a:r>
              <a:endParaRPr lang="en-IN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DC8E041C-F54D-4434-B48D-0333636E9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44" y="2335748"/>
            <a:ext cx="4316509" cy="3233215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5B7A230F-7E98-4898-8CC3-D7716A4A66BE}"/>
              </a:ext>
            </a:extLst>
          </p:cNvPr>
          <p:cNvGrpSpPr/>
          <p:nvPr/>
        </p:nvGrpSpPr>
        <p:grpSpPr>
          <a:xfrm>
            <a:off x="5699701" y="3306522"/>
            <a:ext cx="5043894" cy="536888"/>
            <a:chOff x="5647521" y="3261587"/>
            <a:chExt cx="5043894" cy="536888"/>
          </a:xfrm>
        </p:grpSpPr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69CD67F6-0532-43C5-AF9E-08986EDE2F46}"/>
                </a:ext>
              </a:extLst>
            </p:cNvPr>
            <p:cNvSpPr/>
            <p:nvPr/>
          </p:nvSpPr>
          <p:spPr>
            <a:xfrm>
              <a:off x="5647521" y="3270822"/>
              <a:ext cx="189861" cy="52765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0A8A63-905F-452D-A9D7-6C5394BE2029}"/>
                </a:ext>
              </a:extLst>
            </p:cNvPr>
            <p:cNvSpPr txBox="1"/>
            <p:nvPr/>
          </p:nvSpPr>
          <p:spPr>
            <a:xfrm>
              <a:off x="5806744" y="3261587"/>
              <a:ext cx="4884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HHHH, TTTT, THHH, HTHH, HHTH, HHHT, HHTT, HTHT, </a:t>
              </a:r>
            </a:p>
            <a:p>
              <a:r>
                <a:rPr lang="en-US" dirty="0"/>
                <a:t>TTHH, THTH,  HTTH, THHT, TTTH, HTTT, THTT, TTHT</a:t>
              </a:r>
            </a:p>
          </p:txBody>
        </p:sp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9CB9A17F-2C24-41C3-8F5D-7E7708F2C050}"/>
                </a:ext>
              </a:extLst>
            </p:cNvPr>
            <p:cNvSpPr/>
            <p:nvPr/>
          </p:nvSpPr>
          <p:spPr>
            <a:xfrm rot="10800000">
              <a:off x="10501554" y="3270823"/>
              <a:ext cx="189861" cy="52765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8B9060-297E-4DE7-BB47-6150290BFE16}"/>
              </a:ext>
            </a:extLst>
          </p:cNvPr>
          <p:cNvGrpSpPr/>
          <p:nvPr/>
        </p:nvGrpSpPr>
        <p:grpSpPr>
          <a:xfrm>
            <a:off x="6148180" y="2153127"/>
            <a:ext cx="5790219" cy="422572"/>
            <a:chOff x="6096000" y="2108192"/>
            <a:chExt cx="5790219" cy="42257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8CB2631-78DC-4439-BBD2-E8D2F36DC1B0}"/>
                </a:ext>
              </a:extLst>
            </p:cNvPr>
            <p:cNvGrpSpPr/>
            <p:nvPr/>
          </p:nvGrpSpPr>
          <p:grpSpPr>
            <a:xfrm>
              <a:off x="6262017" y="2222987"/>
              <a:ext cx="1987063" cy="307777"/>
              <a:chOff x="6262017" y="2250695"/>
              <a:chExt cx="1987063" cy="30777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4D651A-D3C7-4799-9EA4-A2018F4818DD}"/>
                  </a:ext>
                </a:extLst>
              </p:cNvPr>
              <p:cNvSpPr txBox="1"/>
              <p:nvPr/>
            </p:nvSpPr>
            <p:spPr>
              <a:xfrm>
                <a:off x="6262017" y="2250695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  <a:endParaRPr lang="en-IN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E9434F-2560-43E9-9ECD-4B0C537E7966}"/>
                  </a:ext>
                </a:extLst>
              </p:cNvPr>
              <p:cNvSpPr txBox="1"/>
              <p:nvPr/>
            </p:nvSpPr>
            <p:spPr>
              <a:xfrm>
                <a:off x="6776589" y="2250695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  <a:endParaRPr lang="en-IN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C411B1-1AFA-4B22-A925-C71861A560DF}"/>
                  </a:ext>
                </a:extLst>
              </p:cNvPr>
              <p:cNvSpPr txBox="1"/>
              <p:nvPr/>
            </p:nvSpPr>
            <p:spPr>
              <a:xfrm>
                <a:off x="7387373" y="2250695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  <a:endParaRPr lang="en-IN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20E60B-1B0A-4C03-9338-6087E328EC81}"/>
                  </a:ext>
                </a:extLst>
              </p:cNvPr>
              <p:cNvSpPr txBox="1"/>
              <p:nvPr/>
            </p:nvSpPr>
            <p:spPr>
              <a:xfrm>
                <a:off x="7955410" y="2250695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  <a:endParaRPr lang="en-IN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5EC921-B772-4919-AAB0-A836B0121969}"/>
                </a:ext>
              </a:extLst>
            </p:cNvPr>
            <p:cNvSpPr txBox="1"/>
            <p:nvPr/>
          </p:nvSpPr>
          <p:spPr>
            <a:xfrm>
              <a:off x="8737600" y="2108192"/>
              <a:ext cx="31486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Outcome/ a combination of outcomes</a:t>
              </a:r>
              <a:endParaRPr lang="en-IN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50FFA8-9076-4FEF-A15D-551713ECEED9}"/>
                </a:ext>
              </a:extLst>
            </p:cNvPr>
            <p:cNvCxnSpPr>
              <a:stCxn id="25" idx="1"/>
            </p:cNvCxnSpPr>
            <p:nvPr/>
          </p:nvCxnSpPr>
          <p:spPr>
            <a:xfrm flipH="1">
              <a:off x="8345056" y="2262081"/>
              <a:ext cx="392544" cy="142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F8BF19-F6B9-4ED9-A1C5-46D2DA3AFFB8}"/>
                </a:ext>
              </a:extLst>
            </p:cNvPr>
            <p:cNvSpPr/>
            <p:nvPr/>
          </p:nvSpPr>
          <p:spPr>
            <a:xfrm>
              <a:off x="6096000" y="2222987"/>
              <a:ext cx="2249055" cy="291799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6591D82-BD72-4EBE-A8F4-FAF06747B0AE}"/>
              </a:ext>
            </a:extLst>
          </p:cNvPr>
          <p:cNvCxnSpPr>
            <a:stCxn id="25" idx="2"/>
          </p:cNvCxnSpPr>
          <p:nvPr/>
        </p:nvCxnSpPr>
        <p:spPr>
          <a:xfrm flipH="1">
            <a:off x="10323018" y="2460904"/>
            <a:ext cx="41072" cy="24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5F4B1B-A9B0-4A0B-821A-D9BE10B0EB9A}"/>
              </a:ext>
            </a:extLst>
          </p:cNvPr>
          <p:cNvSpPr txBox="1"/>
          <p:nvPr/>
        </p:nvSpPr>
        <p:spPr>
          <a:xfrm>
            <a:off x="10039564" y="2662392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C00000"/>
                </a:solidFill>
                <a:latin typeface="Actu" pitchFamily="50" charset="0"/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Event</a:t>
            </a:r>
            <a:endParaRPr lang="en-IN" b="1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BBBC1B5-7DBF-417F-99E2-011CCB17B8F2}"/>
              </a:ext>
            </a:extLst>
          </p:cNvPr>
          <p:cNvGrpSpPr/>
          <p:nvPr/>
        </p:nvGrpSpPr>
        <p:grpSpPr>
          <a:xfrm>
            <a:off x="480646" y="1106989"/>
            <a:ext cx="5870517" cy="1160933"/>
            <a:chOff x="428466" y="1006636"/>
            <a:chExt cx="5870517" cy="116093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E0D2AE4-4F12-4BD6-B5C0-374346A6D579}"/>
                </a:ext>
              </a:extLst>
            </p:cNvPr>
            <p:cNvSpPr/>
            <p:nvPr/>
          </p:nvSpPr>
          <p:spPr>
            <a:xfrm>
              <a:off x="428466" y="1738720"/>
              <a:ext cx="1252551" cy="4288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45C3566-DBA4-4EFC-A2CF-352A0B60F548}"/>
                </a:ext>
              </a:extLst>
            </p:cNvPr>
            <p:cNvCxnSpPr>
              <a:cxnSpLocks/>
              <a:stCxn id="40" idx="7"/>
              <a:endCxn id="43" idx="1"/>
            </p:cNvCxnSpPr>
            <p:nvPr/>
          </p:nvCxnSpPr>
          <p:spPr>
            <a:xfrm flipV="1">
              <a:off x="1497585" y="1175913"/>
              <a:ext cx="3505851" cy="625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7537A5A-34D7-417B-A203-CC26729E5A3B}"/>
                </a:ext>
              </a:extLst>
            </p:cNvPr>
            <p:cNvSpPr txBox="1"/>
            <p:nvPr/>
          </p:nvSpPr>
          <p:spPr>
            <a:xfrm>
              <a:off x="5003436" y="1006636"/>
              <a:ext cx="1295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  <a:latin typeface="Actu" pitchFamily="50" charset="0"/>
                  <a:cs typeface="Arial" panose="020B0604020202020204" pitchFamily="34" charset="0"/>
                </a:rPr>
                <a:t>Experiment</a:t>
              </a:r>
              <a:endParaRPr lang="en-IN" sz="1600" b="1" dirty="0">
                <a:solidFill>
                  <a:srgbClr val="C00000"/>
                </a:solidFill>
                <a:latin typeface="Actu" pitchFamily="50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8F8A4EE-0F13-400B-B3D3-C498FB9BAC48}"/>
              </a:ext>
            </a:extLst>
          </p:cNvPr>
          <p:cNvGrpSpPr/>
          <p:nvPr/>
        </p:nvGrpSpPr>
        <p:grpSpPr>
          <a:xfrm>
            <a:off x="5637681" y="1665256"/>
            <a:ext cx="3860456" cy="715707"/>
            <a:chOff x="5585501" y="1620321"/>
            <a:chExt cx="3860456" cy="71570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7512829-5CA9-4A82-963A-0ADB09305C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0068" y="1961856"/>
              <a:ext cx="600907" cy="3741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D903219-2BF8-41F3-A8B3-FFF34D16B643}"/>
                    </a:ext>
                  </a:extLst>
                </p:cNvPr>
                <p:cNvSpPr txBox="1"/>
                <p:nvPr/>
              </p:nvSpPr>
              <p:spPr>
                <a:xfrm>
                  <a:off x="5585501" y="1620321"/>
                  <a:ext cx="3270447" cy="4399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Probability of this outcome = </a:t>
                  </a:r>
                  <a:r>
                    <a:rPr 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P(H) 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D903219-2BF8-41F3-A8B3-FFF34D16B6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5501" y="1620321"/>
                  <a:ext cx="3270447" cy="439992"/>
                </a:xfrm>
                <a:prstGeom prst="rect">
                  <a:avLst/>
                </a:prstGeom>
                <a:blipFill>
                  <a:blip r:embed="rId3"/>
                  <a:stretch>
                    <a:fillRect l="-560" b="-41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6887DD5-3049-46FB-B1ED-F9720F143742}"/>
                    </a:ext>
                  </a:extLst>
                </p:cNvPr>
                <p:cNvSpPr txBox="1"/>
                <p:nvPr/>
              </p:nvSpPr>
              <p:spPr>
                <a:xfrm>
                  <a:off x="8732848" y="1661074"/>
                  <a:ext cx="713109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6887DD5-3049-46FB-B1ED-F9720F1437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2848" y="1661074"/>
                  <a:ext cx="713109" cy="338554"/>
                </a:xfrm>
                <a:prstGeom prst="rect">
                  <a:avLst/>
                </a:prstGeom>
                <a:blipFill>
                  <a:blip r:embed="rId4"/>
                  <a:stretch>
                    <a:fillRect r="-12821" b="-1272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D6D556B-7DC4-47D9-A71D-1246504382DB}"/>
              </a:ext>
            </a:extLst>
          </p:cNvPr>
          <p:cNvGrpSpPr/>
          <p:nvPr/>
        </p:nvGrpSpPr>
        <p:grpSpPr>
          <a:xfrm>
            <a:off x="10373683" y="3579584"/>
            <a:ext cx="1524776" cy="1064507"/>
            <a:chOff x="10321503" y="3579584"/>
            <a:chExt cx="1524776" cy="10645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C23A2B4-E23B-4400-B051-1FA3D2468CA0}"/>
                </a:ext>
              </a:extLst>
            </p:cNvPr>
            <p:cNvSpPr txBox="1"/>
            <p:nvPr/>
          </p:nvSpPr>
          <p:spPr>
            <a:xfrm>
              <a:off x="10321503" y="3847809"/>
              <a:ext cx="15247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600">
                  <a:solidFill>
                    <a:srgbClr val="C00000"/>
                  </a:solidFill>
                  <a:latin typeface="Actu" pitchFamily="50" charset="0"/>
                  <a:cs typeface="Arial" panose="020B0604020202020204" pitchFamily="34" charset="0"/>
                </a:defRPr>
              </a:lvl1pPr>
            </a:lstStyle>
            <a:p>
              <a:r>
                <a:rPr lang="en-US" b="1" dirty="0"/>
                <a:t>Sample Space</a:t>
              </a:r>
              <a:endParaRPr lang="en-IN" b="1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8A6724A-6C46-41B4-97B7-E73B16288B1B}"/>
                </a:ext>
              </a:extLst>
            </p:cNvPr>
            <p:cNvCxnSpPr>
              <a:cxnSpLocks/>
              <a:stCxn id="24" idx="1"/>
              <a:endCxn id="44" idx="0"/>
            </p:cNvCxnSpPr>
            <p:nvPr/>
          </p:nvCxnSpPr>
          <p:spPr>
            <a:xfrm>
              <a:off x="10691415" y="3579584"/>
              <a:ext cx="392476" cy="268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AA99165-6281-4930-B0D5-032B108AFDBF}"/>
                </a:ext>
              </a:extLst>
            </p:cNvPr>
            <p:cNvSpPr txBox="1"/>
            <p:nvPr/>
          </p:nvSpPr>
          <p:spPr>
            <a:xfrm>
              <a:off x="10560149" y="4120871"/>
              <a:ext cx="12861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(All possible Outcomes)</a:t>
              </a:r>
              <a:endParaRPr lang="en-IN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1FF1E78-8292-4263-8FB2-8C86AFD3D5CC}"/>
              </a:ext>
            </a:extLst>
          </p:cNvPr>
          <p:cNvGrpSpPr/>
          <p:nvPr/>
        </p:nvGrpSpPr>
        <p:grpSpPr>
          <a:xfrm>
            <a:off x="6111234" y="3962606"/>
            <a:ext cx="3454401" cy="2507585"/>
            <a:chOff x="6419272" y="4120871"/>
            <a:chExt cx="3454401" cy="25075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1413157-1676-4057-93E1-8611D3144E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9272" y="6082155"/>
              <a:ext cx="3454401" cy="138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B1DD58D-A3BC-49AF-AEA8-29F353BA5EE2}"/>
                </a:ext>
              </a:extLst>
            </p:cNvPr>
            <p:cNvSpPr txBox="1"/>
            <p:nvPr/>
          </p:nvSpPr>
          <p:spPr>
            <a:xfrm>
              <a:off x="6741898" y="6105236"/>
              <a:ext cx="4347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All     </a:t>
              </a:r>
            </a:p>
            <a:p>
              <a:r>
                <a:rPr lang="en-US" dirty="0"/>
                <a:t>Hs</a:t>
              </a:r>
              <a:endParaRPr lang="en-IN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23204DC-8F44-4877-8D04-CC746A631BED}"/>
                </a:ext>
              </a:extLst>
            </p:cNvPr>
            <p:cNvSpPr txBox="1"/>
            <p:nvPr/>
          </p:nvSpPr>
          <p:spPr>
            <a:xfrm>
              <a:off x="9109525" y="6105236"/>
              <a:ext cx="434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</a:t>
              </a:r>
            </a:p>
            <a:p>
              <a:r>
                <a:rPr lang="en-US" dirty="0"/>
                <a:t>Ts</a:t>
              </a:r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809B1F0-5AAB-4C66-B7B9-9C5E5E41C06B}"/>
                </a:ext>
              </a:extLst>
            </p:cNvPr>
            <p:cNvSpPr txBox="1"/>
            <p:nvPr/>
          </p:nvSpPr>
          <p:spPr>
            <a:xfrm>
              <a:off x="7182023" y="6105236"/>
              <a:ext cx="5433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3Hs</a:t>
              </a:r>
            </a:p>
            <a:p>
              <a:pPr algn="ctr"/>
              <a:r>
                <a:rPr lang="en-US" dirty="0"/>
                <a:t>1T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396194F-4A8E-4683-AFC5-55DF33D7B286}"/>
                </a:ext>
              </a:extLst>
            </p:cNvPr>
            <p:cNvSpPr txBox="1"/>
            <p:nvPr/>
          </p:nvSpPr>
          <p:spPr>
            <a:xfrm>
              <a:off x="8465901" y="6105236"/>
              <a:ext cx="5433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3Ts</a:t>
              </a:r>
            </a:p>
            <a:p>
              <a:pPr algn="ctr"/>
              <a:r>
                <a:rPr lang="en-US" dirty="0"/>
                <a:t>1H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A29798B-1CE3-4827-A088-D859CF6B7394}"/>
                </a:ext>
              </a:extLst>
            </p:cNvPr>
            <p:cNvSpPr txBox="1"/>
            <p:nvPr/>
          </p:nvSpPr>
          <p:spPr>
            <a:xfrm>
              <a:off x="7821816" y="6105236"/>
              <a:ext cx="5433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2H</a:t>
              </a:r>
            </a:p>
            <a:p>
              <a:pPr algn="ctr"/>
              <a:r>
                <a:rPr lang="en-US" dirty="0"/>
                <a:t>2T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11FE401-6595-4756-8D3D-8388AFF02D19}"/>
                </a:ext>
              </a:extLst>
            </p:cNvPr>
            <p:cNvSpPr/>
            <p:nvPr/>
          </p:nvSpPr>
          <p:spPr>
            <a:xfrm>
              <a:off x="6672301" y="5828189"/>
              <a:ext cx="573928" cy="25860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59CA98E-EFEB-462D-B553-E7C84D4AC3A5}"/>
                </a:ext>
              </a:extLst>
            </p:cNvPr>
            <p:cNvSpPr/>
            <p:nvPr/>
          </p:nvSpPr>
          <p:spPr>
            <a:xfrm>
              <a:off x="7215459" y="5153899"/>
              <a:ext cx="549875" cy="92825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BF862A6-AF72-4D59-ADC4-07ED74D49339}"/>
                </a:ext>
              </a:extLst>
            </p:cNvPr>
            <p:cNvSpPr/>
            <p:nvPr/>
          </p:nvSpPr>
          <p:spPr>
            <a:xfrm>
              <a:off x="7760167" y="4623339"/>
              <a:ext cx="605507" cy="146803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C1B820F-52D5-485C-A75C-B5885B31F263}"/>
                </a:ext>
              </a:extLst>
            </p:cNvPr>
            <p:cNvSpPr/>
            <p:nvPr/>
          </p:nvSpPr>
          <p:spPr>
            <a:xfrm>
              <a:off x="8364964" y="5163116"/>
              <a:ext cx="605507" cy="92825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0E8B71D-92E8-4519-9E84-63D0FA16BD87}"/>
                </a:ext>
              </a:extLst>
            </p:cNvPr>
            <p:cNvSpPr/>
            <p:nvPr/>
          </p:nvSpPr>
          <p:spPr>
            <a:xfrm>
              <a:off x="8964594" y="5823546"/>
              <a:ext cx="605507" cy="25860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BBD8587-8157-466B-AD1C-BFD2F7BF91D5}"/>
                    </a:ext>
                  </a:extLst>
                </p:cNvPr>
                <p:cNvSpPr txBox="1"/>
                <p:nvPr/>
              </p:nvSpPr>
              <p:spPr>
                <a:xfrm>
                  <a:off x="6693625" y="5357356"/>
                  <a:ext cx="480437" cy="4380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BBD8587-8157-466B-AD1C-BFD2F7BF91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3625" y="5357356"/>
                  <a:ext cx="480437" cy="438005"/>
                </a:xfrm>
                <a:prstGeom prst="rect">
                  <a:avLst/>
                </a:prstGeom>
                <a:blipFill>
                  <a:blip r:embed="rId5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F0690AA-F712-4F27-A94E-5529DAE57D2E}"/>
                    </a:ext>
                  </a:extLst>
                </p:cNvPr>
                <p:cNvSpPr txBox="1"/>
                <p:nvPr/>
              </p:nvSpPr>
              <p:spPr>
                <a:xfrm>
                  <a:off x="7242361" y="4706677"/>
                  <a:ext cx="480437" cy="4380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F0690AA-F712-4F27-A94E-5529DAE57D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2361" y="4706677"/>
                  <a:ext cx="480437" cy="43800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6BDD92D4-4B43-42D1-A257-1BAEA0A94148}"/>
                    </a:ext>
                  </a:extLst>
                </p:cNvPr>
                <p:cNvSpPr txBox="1"/>
                <p:nvPr/>
              </p:nvSpPr>
              <p:spPr>
                <a:xfrm>
                  <a:off x="7847343" y="4120871"/>
                  <a:ext cx="480437" cy="4380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6BDD92D4-4B43-42D1-A257-1BAEA0A941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343" y="4120871"/>
                  <a:ext cx="480437" cy="43800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6AF956-E9B8-4E85-88E6-17E4508A8343}"/>
                    </a:ext>
                  </a:extLst>
                </p:cNvPr>
                <p:cNvSpPr txBox="1"/>
                <p:nvPr/>
              </p:nvSpPr>
              <p:spPr>
                <a:xfrm>
                  <a:off x="8375511" y="4713063"/>
                  <a:ext cx="480437" cy="4551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6AF956-E9B8-4E85-88E6-17E4508A8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511" y="4713063"/>
                  <a:ext cx="480437" cy="45518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8A709F8-DCCD-4659-9004-A57EB099F56C}"/>
                    </a:ext>
                  </a:extLst>
                </p:cNvPr>
                <p:cNvSpPr txBox="1"/>
                <p:nvPr/>
              </p:nvSpPr>
              <p:spPr>
                <a:xfrm>
                  <a:off x="9001232" y="5390433"/>
                  <a:ext cx="480437" cy="4551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8A709F8-DCCD-4659-9004-A57EB099F5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1232" y="5390433"/>
                  <a:ext cx="480437" cy="45518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58886B8-D2E4-4959-AE5F-98C7C55889B3}"/>
              </a:ext>
            </a:extLst>
          </p:cNvPr>
          <p:cNvGrpSpPr/>
          <p:nvPr/>
        </p:nvGrpSpPr>
        <p:grpSpPr>
          <a:xfrm>
            <a:off x="5956017" y="6482502"/>
            <a:ext cx="4352474" cy="338554"/>
            <a:chOff x="5903837" y="6437567"/>
            <a:chExt cx="4352474" cy="338554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203807E-6607-47AF-8FE6-33504DC0494F}"/>
                </a:ext>
              </a:extLst>
            </p:cNvPr>
            <p:cNvSpPr txBox="1"/>
            <p:nvPr/>
          </p:nvSpPr>
          <p:spPr>
            <a:xfrm>
              <a:off x="5903837" y="6437567"/>
              <a:ext cx="4352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600">
                  <a:solidFill>
                    <a:srgbClr val="C00000"/>
                  </a:solidFill>
                  <a:latin typeface="Actu" pitchFamily="50" charset="0"/>
                  <a:cs typeface="Arial" panose="020B0604020202020204" pitchFamily="34" charset="0"/>
                </a:defRPr>
              </a:lvl1pPr>
            </a:lstStyle>
            <a:p>
              <a:r>
                <a:rPr lang="en-US" b="1" dirty="0"/>
                <a:t>Probability Distribution	Binomial Type</a:t>
              </a:r>
              <a:endParaRPr lang="en-IN" b="1" dirty="0"/>
            </a:p>
          </p:txBody>
        </p:sp>
        <p:sp>
          <p:nvSpPr>
            <p:cNvPr id="80" name="Arrow: Right 79">
              <a:extLst>
                <a:ext uri="{FF2B5EF4-FFF2-40B4-BE49-F238E27FC236}">
                  <a16:creationId xmlns:a16="http://schemas.microsoft.com/office/drawing/2014/main" id="{044B2EE4-C6BB-4E79-A32B-7B54C6059C51}"/>
                </a:ext>
              </a:extLst>
            </p:cNvPr>
            <p:cNvSpPr/>
            <p:nvPr/>
          </p:nvSpPr>
          <p:spPr>
            <a:xfrm>
              <a:off x="8331105" y="6577224"/>
              <a:ext cx="283095" cy="50502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DE676D5F-52BA-4F37-AF94-43FF303FD02D}"/>
              </a:ext>
            </a:extLst>
          </p:cNvPr>
          <p:cNvSpPr txBox="1"/>
          <p:nvPr/>
        </p:nvSpPr>
        <p:spPr>
          <a:xfrm>
            <a:off x="1082521" y="5688449"/>
            <a:ext cx="29002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Coin Toss outcomes for the 4 </a:t>
            </a:r>
          </a:p>
          <a:p>
            <a:pPr algn="ctr"/>
            <a:r>
              <a:rPr lang="en-US" dirty="0"/>
              <a:t>matches are </a:t>
            </a:r>
            <a:r>
              <a:rPr lang="en-US" b="1" u="sng" dirty="0"/>
              <a:t>Independent</a:t>
            </a:r>
            <a:r>
              <a:rPr lang="en-US" u="sng" dirty="0"/>
              <a:t> </a:t>
            </a:r>
            <a:r>
              <a:rPr lang="en-US" b="1" u="sng" dirty="0"/>
              <a:t>Events</a:t>
            </a:r>
          </a:p>
          <a:p>
            <a:pPr algn="ctr"/>
            <a:endParaRPr lang="en-US" b="1" u="sng" dirty="0"/>
          </a:p>
          <a:p>
            <a:pPr algn="ctr"/>
            <a:r>
              <a:rPr lang="en-US" dirty="0"/>
              <a:t>Coin Toss outcome for a match is </a:t>
            </a:r>
            <a:r>
              <a:rPr lang="en-US" b="1" u="sng" dirty="0"/>
              <a:t>Mutually Exclusive</a:t>
            </a:r>
            <a:endParaRPr lang="en-IN" b="1" u="sng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EB182A5-CBAC-4DF1-8556-59154731D737}"/>
              </a:ext>
            </a:extLst>
          </p:cNvPr>
          <p:cNvGrpSpPr/>
          <p:nvPr/>
        </p:nvGrpSpPr>
        <p:grpSpPr>
          <a:xfrm>
            <a:off x="8019742" y="4181609"/>
            <a:ext cx="3985462" cy="1821914"/>
            <a:chOff x="8019742" y="4181609"/>
            <a:chExt cx="3985462" cy="1821914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8E18EB84-3743-47EF-8695-2D24925C38ED}"/>
                </a:ext>
              </a:extLst>
            </p:cNvPr>
            <p:cNvGrpSpPr/>
            <p:nvPr/>
          </p:nvGrpSpPr>
          <p:grpSpPr>
            <a:xfrm>
              <a:off x="8019742" y="4181609"/>
              <a:ext cx="3985462" cy="1325259"/>
              <a:chOff x="8019742" y="4181609"/>
              <a:chExt cx="3985462" cy="1325259"/>
            </a:xfrm>
          </p:grpSpPr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28375C7C-6AD0-4E74-B280-DAB04658ED4F}"/>
                  </a:ext>
                </a:extLst>
              </p:cNvPr>
              <p:cNvCxnSpPr>
                <a:cxnSpLocks/>
                <a:stCxn id="77" idx="3"/>
              </p:cNvCxnSpPr>
              <p:nvPr/>
            </p:nvCxnSpPr>
            <p:spPr>
              <a:xfrm>
                <a:off x="9173631" y="5459763"/>
                <a:ext cx="1057022" cy="92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4883E59-4630-4FB0-98CF-FD15D5FBB474}"/>
                  </a:ext>
                </a:extLst>
              </p:cNvPr>
              <p:cNvSpPr txBox="1"/>
              <p:nvPr/>
            </p:nvSpPr>
            <p:spPr>
              <a:xfrm>
                <a:off x="10360202" y="5199091"/>
                <a:ext cx="1645002" cy="307777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C(4,x)*p</a:t>
                </a:r>
                <a:r>
                  <a:rPr lang="en-US" sz="1600" baseline="30000" dirty="0"/>
                  <a:t>x</a:t>
                </a:r>
                <a:r>
                  <a:rPr lang="en-US" dirty="0"/>
                  <a:t>*(1-p)</a:t>
                </a:r>
                <a:r>
                  <a:rPr lang="en-US" sz="1600" baseline="30000" dirty="0"/>
                  <a:t>(4-x)</a:t>
                </a:r>
                <a:endParaRPr lang="en-IN" baseline="30000" dirty="0"/>
              </a:p>
            </p:txBody>
          </p: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A2F79277-7ED6-4ABE-90E6-64B677111ACD}"/>
                  </a:ext>
                </a:extLst>
              </p:cNvPr>
              <p:cNvCxnSpPr>
                <a:cxnSpLocks/>
                <a:stCxn id="76" idx="3"/>
              </p:cNvCxnSpPr>
              <p:nvPr/>
            </p:nvCxnSpPr>
            <p:spPr>
              <a:xfrm>
                <a:off x="8547910" y="4782393"/>
                <a:ext cx="1682743" cy="6607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6EF0991D-5C0F-4168-B46A-2CF59E1DF0B0}"/>
                  </a:ext>
                </a:extLst>
              </p:cNvPr>
              <p:cNvCxnSpPr>
                <a:cxnSpLocks/>
                <a:stCxn id="75" idx="3"/>
              </p:cNvCxnSpPr>
              <p:nvPr/>
            </p:nvCxnSpPr>
            <p:spPr>
              <a:xfrm>
                <a:off x="8019742" y="4181609"/>
                <a:ext cx="2303276" cy="12614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D66CB74-8E90-416A-9D25-7A248891AF5A}"/>
                </a:ext>
              </a:extLst>
            </p:cNvPr>
            <p:cNvSpPr txBox="1"/>
            <p:nvPr/>
          </p:nvSpPr>
          <p:spPr>
            <a:xfrm>
              <a:off x="10440607" y="5480303"/>
              <a:ext cx="1242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{x =0,1,2,3,4}</a:t>
              </a:r>
            </a:p>
            <a:p>
              <a:r>
                <a:rPr lang="en-US" dirty="0"/>
                <a:t>X</a:t>
              </a:r>
              <a:r>
                <a:rPr lang="en-US" dirty="0">
                  <a:sym typeface="Wingdings" panose="05000000000000000000" pitchFamily="2" charset="2"/>
                </a:rPr>
                <a:t> # of Hs</a:t>
              </a:r>
              <a:endParaRPr lang="en-IN" dirty="0"/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8AC6293-927A-4F5A-AB76-9C35B810963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9630" b="39134"/>
          <a:stretch/>
        </p:blipFill>
        <p:spPr>
          <a:xfrm>
            <a:off x="2196795" y="1125610"/>
            <a:ext cx="605521" cy="77649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11F2E85A-3D62-448D-9F26-44DD6AA0FCB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9630" b="39134"/>
          <a:stretch/>
        </p:blipFill>
        <p:spPr>
          <a:xfrm>
            <a:off x="2846668" y="965577"/>
            <a:ext cx="605521" cy="776492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FD6B891D-436B-4BC7-805D-A288DBDB0C3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9630" b="39134"/>
          <a:stretch/>
        </p:blipFill>
        <p:spPr>
          <a:xfrm>
            <a:off x="3523477" y="965577"/>
            <a:ext cx="605521" cy="776492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3C96C03D-018A-496A-87BA-95D577C5B55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9630" b="39134"/>
          <a:stretch/>
        </p:blipFill>
        <p:spPr>
          <a:xfrm>
            <a:off x="4216223" y="939580"/>
            <a:ext cx="605521" cy="77649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B52EEA50-F86A-4A18-B147-CC0D0048980E}"/>
              </a:ext>
            </a:extLst>
          </p:cNvPr>
          <p:cNvGrpSpPr/>
          <p:nvPr/>
        </p:nvGrpSpPr>
        <p:grpSpPr>
          <a:xfrm>
            <a:off x="5391558" y="4113991"/>
            <a:ext cx="719676" cy="1832980"/>
            <a:chOff x="5348614" y="3801212"/>
            <a:chExt cx="719676" cy="18329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96A18B6-75AA-4246-AF18-9734B307861E}"/>
                </a:ext>
              </a:extLst>
            </p:cNvPr>
            <p:cNvCxnSpPr/>
            <p:nvPr/>
          </p:nvCxnSpPr>
          <p:spPr>
            <a:xfrm>
              <a:off x="6068290" y="3801212"/>
              <a:ext cx="0" cy="18329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08E706-CBB8-4542-A44C-4775E4FCE9DE}"/>
                </a:ext>
              </a:extLst>
            </p:cNvPr>
            <p:cNvSpPr txBox="1"/>
            <p:nvPr/>
          </p:nvSpPr>
          <p:spPr>
            <a:xfrm>
              <a:off x="5348614" y="4692072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Prob</a:t>
              </a:r>
              <a:endParaRPr lang="en-IN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120958E-DF5D-4C66-BFB0-566BD425FB13}"/>
                </a:ext>
              </a:extLst>
            </p:cNvPr>
            <p:cNvCxnSpPr/>
            <p:nvPr/>
          </p:nvCxnSpPr>
          <p:spPr>
            <a:xfrm flipV="1">
              <a:off x="5890440" y="4469614"/>
              <a:ext cx="0" cy="694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4F280AC-0934-4529-88E7-AA0834FB759F}"/>
              </a:ext>
            </a:extLst>
          </p:cNvPr>
          <p:cNvSpPr txBox="1"/>
          <p:nvPr/>
        </p:nvSpPr>
        <p:spPr>
          <a:xfrm>
            <a:off x="4877207" y="5959282"/>
            <a:ext cx="1051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</a:t>
            </a:r>
          </a:p>
          <a:p>
            <a:r>
              <a:rPr lang="en-US" dirty="0"/>
              <a:t>Values of</a:t>
            </a:r>
          </a:p>
          <a:p>
            <a:r>
              <a:rPr lang="en-US" dirty="0"/>
              <a:t>Event</a:t>
            </a:r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D4147AC-D16B-4F74-B286-0CF17615CD7E}"/>
              </a:ext>
            </a:extLst>
          </p:cNvPr>
          <p:cNvCxnSpPr>
            <a:cxnSpLocks/>
            <a:stCxn id="33" idx="3"/>
            <a:endCxn id="59" idx="1"/>
          </p:cNvCxnSpPr>
          <p:nvPr/>
        </p:nvCxnSpPr>
        <p:spPr>
          <a:xfrm flipV="1">
            <a:off x="5928429" y="6208581"/>
            <a:ext cx="505431" cy="12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66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9" grpId="0"/>
      <p:bldP spid="87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– Meaning &amp; Concepts</a:t>
            </a:r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refers to chance or likelihood of a particular event-taking place. 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outcome of an experiment. 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process that is performed to understand and observe possible outcomes. 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of all outcomes of an experiment is called the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space.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Probability</a:t>
            </a:r>
            <a:endParaRPr/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3917" y="1607994"/>
            <a:ext cx="8910711" cy="5024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Mutually Exclusive Events</a:t>
            </a:r>
            <a:endParaRPr/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1344" y="1394897"/>
            <a:ext cx="8614299" cy="5507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03310C1-E6B0-408F-8380-BCE96F935B0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52590" y="3150498"/>
            <a:ext cx="2453427" cy="23570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CC06BC-439E-4BAC-8A14-2F7F810F6BC7}"/>
              </a:ext>
            </a:extLst>
          </p:cNvPr>
          <p:cNvSpPr txBox="1"/>
          <p:nvPr/>
        </p:nvSpPr>
        <p:spPr>
          <a:xfrm>
            <a:off x="9739946" y="5745050"/>
            <a:ext cx="284052" cy="3077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679F4-4791-45A9-BED2-07DACEE62A7D}"/>
              </a:ext>
            </a:extLst>
          </p:cNvPr>
          <p:cNvSpPr txBox="1"/>
          <p:nvPr/>
        </p:nvSpPr>
        <p:spPr>
          <a:xfrm>
            <a:off x="10137246" y="5745050"/>
            <a:ext cx="284052" cy="3077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C48AF6-8D7F-4FB0-8686-90F7B6B94A4A}"/>
              </a:ext>
            </a:extLst>
          </p:cNvPr>
          <p:cNvSpPr txBox="1"/>
          <p:nvPr/>
        </p:nvSpPr>
        <p:spPr>
          <a:xfrm>
            <a:off x="10579304" y="5745050"/>
            <a:ext cx="284052" cy="3077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E608D-22DC-4A0D-9E90-9363205099A4}"/>
              </a:ext>
            </a:extLst>
          </p:cNvPr>
          <p:cNvSpPr txBox="1"/>
          <p:nvPr/>
        </p:nvSpPr>
        <p:spPr>
          <a:xfrm>
            <a:off x="10976604" y="5745050"/>
            <a:ext cx="284052" cy="3077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E4C3A-AC89-4B2F-B01C-90D5F2542BA7}"/>
              </a:ext>
            </a:extLst>
          </p:cNvPr>
          <p:cNvSpPr txBox="1"/>
          <p:nvPr/>
        </p:nvSpPr>
        <p:spPr>
          <a:xfrm>
            <a:off x="10184150" y="6157100"/>
            <a:ext cx="284052" cy="3077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B92D3E-3D1D-41D2-9C96-4695BF06D08E}"/>
              </a:ext>
            </a:extLst>
          </p:cNvPr>
          <p:cNvSpPr txBox="1"/>
          <p:nvPr/>
        </p:nvSpPr>
        <p:spPr>
          <a:xfrm>
            <a:off x="10581450" y="6157100"/>
            <a:ext cx="284052" cy="3077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7447</TotalTime>
  <Words>2548</Words>
  <Application>Microsoft Office PowerPoint</Application>
  <PresentationFormat>Widescreen</PresentationFormat>
  <Paragraphs>407</Paragraphs>
  <Slides>47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47</vt:i4>
      </vt:variant>
    </vt:vector>
  </HeadingPairs>
  <TitlesOfParts>
    <vt:vector size="61" baseType="lpstr">
      <vt:lpstr>Actu</vt:lpstr>
      <vt:lpstr>Agilia</vt:lpstr>
      <vt:lpstr>Aharoni</vt:lpstr>
      <vt:lpstr>Arial</vt:lpstr>
      <vt:lpstr>Calibri</vt:lpstr>
      <vt:lpstr>Cambria Math</vt:lpstr>
      <vt:lpstr>Candara</vt:lpstr>
      <vt:lpstr>Corbel</vt:lpstr>
      <vt:lpstr>Meiryo</vt:lpstr>
      <vt:lpstr>Times New Roman</vt:lpstr>
      <vt:lpstr>Office Theme</vt:lpstr>
      <vt:lpstr>1_Office Theme</vt:lpstr>
      <vt:lpstr>2_Office Theme</vt:lpstr>
      <vt:lpstr>3_Office Theme</vt:lpstr>
      <vt:lpstr>M2W2:  Statistical Learning - Probability &amp; Distributions  </vt:lpstr>
      <vt:lpstr>Recap of Applied Stats Week 1 Applied Stats Terms</vt:lpstr>
      <vt:lpstr>Recap of Applied Stats Week 1 Pearson’s Correlation</vt:lpstr>
      <vt:lpstr>Recap of Applied Stats Week 1 Correlation Analysis – Chi-Square Test</vt:lpstr>
      <vt:lpstr>Recap of Applied Stats Week 1 Coefficient of Variation, CV</vt:lpstr>
      <vt:lpstr> Probability Example</vt:lpstr>
      <vt:lpstr>Probability – Meaning &amp; Concepts</vt:lpstr>
      <vt:lpstr>Definition of Probability</vt:lpstr>
      <vt:lpstr>Mutually Exclusive Events</vt:lpstr>
      <vt:lpstr>Independent Events</vt:lpstr>
      <vt:lpstr>Rules for Computing Probability</vt:lpstr>
      <vt:lpstr>Rules for Computing Probability</vt:lpstr>
      <vt:lpstr>Venn diagrams</vt:lpstr>
      <vt:lpstr>Multiplication Rule</vt:lpstr>
      <vt:lpstr>Multiplication Rule</vt:lpstr>
      <vt:lpstr>Multiplication Rule</vt:lpstr>
      <vt:lpstr>Multiplication Rule</vt:lpstr>
      <vt:lpstr>Marginal Probability</vt:lpstr>
      <vt:lpstr>Exercise 2 for Marginal &amp; Conditional Probability</vt:lpstr>
      <vt:lpstr>Bayes’ Theorem</vt:lpstr>
      <vt:lpstr>Simple Example of Bayes’ theorem What kind of a day is it?</vt:lpstr>
      <vt:lpstr>Simple Example of Bayes’ theorem</vt:lpstr>
      <vt:lpstr>Geometric Visualization of Bayes’ theorem</vt:lpstr>
      <vt:lpstr>Bayes’ Theorem</vt:lpstr>
      <vt:lpstr>PowerPoint Presentation</vt:lpstr>
      <vt:lpstr>Bayes’ Theorem Practical Example</vt:lpstr>
      <vt:lpstr> Probability Distribution?</vt:lpstr>
      <vt:lpstr>Binomial Distribution</vt:lpstr>
      <vt:lpstr> Conditions for Applying Binomial Distribution  (Bernoulli Process) </vt:lpstr>
      <vt:lpstr> Mean and Standard Deviation of the Binomial Distribution </vt:lpstr>
      <vt:lpstr> Poisson Distribution </vt:lpstr>
      <vt:lpstr> Poisson Probability Function </vt:lpstr>
      <vt:lpstr>Normal Distribution</vt:lpstr>
      <vt:lpstr>Normal Distribution</vt:lpstr>
      <vt:lpstr>Normal Distribution</vt:lpstr>
      <vt:lpstr>Properties of Normal Distribution</vt:lpstr>
      <vt:lpstr>Standard Normal Distribution</vt:lpstr>
      <vt:lpstr>Practice Exercises and Case Studies</vt:lpstr>
      <vt:lpstr>Exercise 1 for Conditional Probability &amp;  Multiplication Rule</vt:lpstr>
      <vt:lpstr>Bayes Theorem – Exercise 2</vt:lpstr>
      <vt:lpstr>Exercise 3 for Binomial Distribution </vt:lpstr>
      <vt:lpstr> Exercise 4 – Poisson Distribution</vt:lpstr>
      <vt:lpstr>Exercise 5 - Normal distribution</vt:lpstr>
      <vt:lpstr>Solution hints for Exercise 5  (Normal distribution)</vt:lpstr>
      <vt:lpstr>Case Studies – Mentor’s Selections</vt:lpstr>
      <vt:lpstr>More Useful Links for Applied Stats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-  Probability and Distributions- Week 2</dc:title>
  <dc:creator>Bhavya Shetty</dc:creator>
  <cp:lastModifiedBy>Murali Balasubramanian</cp:lastModifiedBy>
  <cp:revision>68</cp:revision>
  <dcterms:created xsi:type="dcterms:W3CDTF">2019-06-27T05:42:05Z</dcterms:created>
  <dcterms:modified xsi:type="dcterms:W3CDTF">2021-10-02T07:18:51Z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