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2" r:id="rId2"/>
    <p:sldMasterId id="2147483684" r:id="rId3"/>
    <p:sldMasterId id="2147483696" r:id="rId4"/>
    <p:sldMasterId id="2147483708" r:id="rId5"/>
    <p:sldMasterId id="2147483720" r:id="rId6"/>
    <p:sldMasterId id="2147483744" r:id="rId7"/>
    <p:sldMasterId id="2147483756" r:id="rId8"/>
    <p:sldMasterId id="2147483768" r:id="rId9"/>
    <p:sldMasterId id="2147483780" r:id="rId10"/>
    <p:sldMasterId id="2147483792" r:id="rId11"/>
    <p:sldMasterId id="2147483804" r:id="rId12"/>
    <p:sldMasterId id="2147483816" r:id="rId13"/>
  </p:sldMasterIdLst>
  <p:notesMasterIdLst>
    <p:notesMasterId r:id="rId40"/>
  </p:notesMasterIdLst>
  <p:sldIdLst>
    <p:sldId id="256" r:id="rId14"/>
    <p:sldId id="291" r:id="rId15"/>
    <p:sldId id="285" r:id="rId16"/>
    <p:sldId id="283" r:id="rId17"/>
    <p:sldId id="260" r:id="rId18"/>
    <p:sldId id="261" r:id="rId19"/>
    <p:sldId id="284" r:id="rId20"/>
    <p:sldId id="262" r:id="rId21"/>
    <p:sldId id="287" r:id="rId22"/>
    <p:sldId id="286" r:id="rId23"/>
    <p:sldId id="264" r:id="rId24"/>
    <p:sldId id="292" r:id="rId25"/>
    <p:sldId id="277" r:id="rId26"/>
    <p:sldId id="278" r:id="rId27"/>
    <p:sldId id="270" r:id="rId28"/>
    <p:sldId id="271" r:id="rId29"/>
    <p:sldId id="268" r:id="rId30"/>
    <p:sldId id="269" r:id="rId31"/>
    <p:sldId id="273" r:id="rId32"/>
    <p:sldId id="276" r:id="rId33"/>
    <p:sldId id="272" r:id="rId34"/>
    <p:sldId id="274" r:id="rId35"/>
    <p:sldId id="275" r:id="rId36"/>
    <p:sldId id="279" r:id="rId37"/>
    <p:sldId id="281" r:id="rId38"/>
    <p:sldId id="282" r:id="rId39"/>
  </p:sldIdLst>
  <p:sldSz cx="12192000" cy="6858000"/>
  <p:notesSz cx="6858000" cy="9144000"/>
  <p:embeddedFontLst>
    <p:embeddedFont>
      <p:font typeface="Agilia" panose="02000600000000000000" pitchFamily="50" charset="0"/>
      <p:regular r:id="rId41"/>
    </p:embeddedFont>
    <p:embeddedFont>
      <p:font typeface="Aharoni" panose="02010803020104030203" pitchFamily="2" charset="-79"/>
      <p:bold r:id="rId42"/>
    </p:embeddedFont>
    <p:embeddedFont>
      <p:font typeface="Calibri" panose="020F0502020204030204" pitchFamily="34" charset="0"/>
      <p:regular r:id="rId43"/>
      <p:bold r:id="rId44"/>
      <p:italic r:id="rId45"/>
      <p:boldItalic r:id="rId46"/>
    </p:embeddedFont>
    <p:embeddedFont>
      <p:font typeface="Cambria Math" panose="02040503050406030204" pitchFamily="18" charset="0"/>
      <p:regular r:id="rId47"/>
    </p:embeddedFont>
    <p:embeddedFont>
      <p:font typeface="Corbel" panose="020B05030202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mnT0DKlqOk3+ljtv0ZF/1ydcw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F802CC-D945-4520-AFE6-0F2DF9616E89}">
  <a:tblStyle styleId="{30F802CC-D945-4520-AFE6-0F2DF9616E8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0" d="100"/>
          <a:sy n="110" d="100"/>
        </p:scale>
        <p:origin x="516" y="10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notesMaster" Target="notesMasters/notesMaster1.xml"/><Relationship Id="rId45"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font" Target="fonts/font4.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font" Target="fonts/font3.fntdata"/><Relationship Id="rId48" Type="http://schemas.openxmlformats.org/officeDocument/2006/relationships/font" Target="fonts/font8.fntdata"/><Relationship Id="rId56" Type="http://customschemas.google.com/relationships/presentationmetadata" Target="metadata"/><Relationship Id="rId8" Type="http://schemas.openxmlformats.org/officeDocument/2006/relationships/slideMaster" Target="slideMasters/slideMaster8.xml"/><Relationship Id="rId51"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font" Target="fonts/font9.fntdata"/><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075" name="Google Shape;107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2" name="Google Shape;1152;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57" name="Google Shape;1157;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87" name="Google Shape;118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04" name="Google Shape;1204;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81" name="Google Shape;118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3" name="Google Shape;119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8" name="Google Shape;119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21" name="Google Shape;122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e1d2342a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33" name="Google Shape;1233;g5e1d2342a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38" name="Google Shape;123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0" name="Google Shape;1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6" name="Google Shape;1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11" name="Google Shape;11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24" name="Google Shape;11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0" name="Google Shape;121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5" name="Google Shape;1215;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2" name="Google Shape;116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72" name="Google Shape;11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8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4"/>
        <p:cNvGrpSpPr/>
        <p:nvPr/>
      </p:nvGrpSpPr>
      <p:grpSpPr>
        <a:xfrm>
          <a:off x="0" y="0"/>
          <a:ext cx="0" cy="0"/>
          <a:chOff x="0" y="0"/>
          <a:chExt cx="0" cy="0"/>
        </a:xfrm>
      </p:grpSpPr>
      <p:sp>
        <p:nvSpPr>
          <p:cNvPr id="865" name="Google Shape;865;p1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6" name="Google Shape;866;p1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7" name="Google Shape;867;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8" name="Google Shape;868;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9" name="Google Shape;869;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0"/>
        <p:cNvGrpSpPr/>
        <p:nvPr/>
      </p:nvGrpSpPr>
      <p:grpSpPr>
        <a:xfrm>
          <a:off x="0" y="0"/>
          <a:ext cx="0" cy="0"/>
          <a:chOff x="0" y="0"/>
          <a:chExt cx="0" cy="0"/>
        </a:xfrm>
      </p:grpSpPr>
      <p:sp>
        <p:nvSpPr>
          <p:cNvPr id="871" name="Google Shape;871;p1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2" name="Google Shape;872;p1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3" name="Google Shape;873;p1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4" name="Google Shape;874;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5" name="Google Shape;875;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6" name="Google Shape;876;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7"/>
        <p:cNvGrpSpPr/>
        <p:nvPr/>
      </p:nvGrpSpPr>
      <p:grpSpPr>
        <a:xfrm>
          <a:off x="0" y="0"/>
          <a:ext cx="0" cy="0"/>
          <a:chOff x="0" y="0"/>
          <a:chExt cx="0" cy="0"/>
        </a:xfrm>
      </p:grpSpPr>
      <p:sp>
        <p:nvSpPr>
          <p:cNvPr id="878" name="Google Shape;878;p1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9" name="Google Shape;879;p1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0" name="Google Shape;880;p1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1" name="Google Shape;881;p1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2" name="Google Shape;882;p1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3" name="Google Shape;883;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4" name="Google Shape;884;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5" name="Google Shape;885;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6"/>
        <p:cNvGrpSpPr/>
        <p:nvPr/>
      </p:nvGrpSpPr>
      <p:grpSpPr>
        <a:xfrm>
          <a:off x="0" y="0"/>
          <a:ext cx="0" cy="0"/>
          <a:chOff x="0" y="0"/>
          <a:chExt cx="0" cy="0"/>
        </a:xfrm>
      </p:grpSpPr>
      <p:sp>
        <p:nvSpPr>
          <p:cNvPr id="887" name="Google Shape;887;p1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8" name="Google Shape;888;p1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9" name="Google Shape;889;p1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0" name="Google Shape;890;p1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1"/>
        <p:cNvGrpSpPr/>
        <p:nvPr/>
      </p:nvGrpSpPr>
      <p:grpSpPr>
        <a:xfrm>
          <a:off x="0" y="0"/>
          <a:ext cx="0" cy="0"/>
          <a:chOff x="0" y="0"/>
          <a:chExt cx="0" cy="0"/>
        </a:xfrm>
      </p:grpSpPr>
      <p:sp>
        <p:nvSpPr>
          <p:cNvPr id="892" name="Google Shape;892;p1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3" name="Google Shape;893;p1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4" name="Google Shape;894;p1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5"/>
        <p:cNvGrpSpPr/>
        <p:nvPr/>
      </p:nvGrpSpPr>
      <p:grpSpPr>
        <a:xfrm>
          <a:off x="0" y="0"/>
          <a:ext cx="0" cy="0"/>
          <a:chOff x="0" y="0"/>
          <a:chExt cx="0" cy="0"/>
        </a:xfrm>
      </p:grpSpPr>
      <p:sp>
        <p:nvSpPr>
          <p:cNvPr id="896" name="Google Shape;896;p1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7" name="Google Shape;897;p1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98" name="Google Shape;898;p1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9" name="Google Shape;899;p1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0" name="Google Shape;900;p1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1" name="Google Shape;901;p1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02"/>
        <p:cNvGrpSpPr/>
        <p:nvPr/>
      </p:nvGrpSpPr>
      <p:grpSpPr>
        <a:xfrm>
          <a:off x="0" y="0"/>
          <a:ext cx="0" cy="0"/>
          <a:chOff x="0" y="0"/>
          <a:chExt cx="0" cy="0"/>
        </a:xfrm>
      </p:grpSpPr>
      <p:sp>
        <p:nvSpPr>
          <p:cNvPr id="903" name="Google Shape;903;p1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4" name="Google Shape;904;p1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05" name="Google Shape;905;p1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06" name="Google Shape;906;p1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7" name="Google Shape;907;p1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8" name="Google Shape;908;p1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9"/>
        <p:cNvGrpSpPr/>
        <p:nvPr/>
      </p:nvGrpSpPr>
      <p:grpSpPr>
        <a:xfrm>
          <a:off x="0" y="0"/>
          <a:ext cx="0" cy="0"/>
          <a:chOff x="0" y="0"/>
          <a:chExt cx="0" cy="0"/>
        </a:xfrm>
      </p:grpSpPr>
      <p:sp>
        <p:nvSpPr>
          <p:cNvPr id="910" name="Google Shape;910;p1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1" name="Google Shape;911;p1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2" name="Google Shape;912;p1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3" name="Google Shape;913;p1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4" name="Google Shape;914;p1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5"/>
        <p:cNvGrpSpPr/>
        <p:nvPr/>
      </p:nvGrpSpPr>
      <p:grpSpPr>
        <a:xfrm>
          <a:off x="0" y="0"/>
          <a:ext cx="0" cy="0"/>
          <a:chOff x="0" y="0"/>
          <a:chExt cx="0" cy="0"/>
        </a:xfrm>
      </p:grpSpPr>
      <p:sp>
        <p:nvSpPr>
          <p:cNvPr id="916" name="Google Shape;916;p1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7" name="Google Shape;917;p1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8" name="Google Shape;918;p1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9" name="Google Shape;919;p1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0" name="Google Shape;920;p1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8"/>
        <p:cNvGrpSpPr/>
        <p:nvPr/>
      </p:nvGrpSpPr>
      <p:grpSpPr>
        <a:xfrm>
          <a:off x="0" y="0"/>
          <a:ext cx="0" cy="0"/>
          <a:chOff x="0" y="0"/>
          <a:chExt cx="0" cy="0"/>
        </a:xfrm>
      </p:grpSpPr>
      <p:sp>
        <p:nvSpPr>
          <p:cNvPr id="929" name="Google Shape;929;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0" name="Google Shape;930;p10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1" name="Google Shape;931;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2" name="Google Shape;932;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3" name="Google Shape;933;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4"/>
        <p:cNvGrpSpPr/>
        <p:nvPr/>
      </p:nvGrpSpPr>
      <p:grpSpPr>
        <a:xfrm>
          <a:off x="0" y="0"/>
          <a:ext cx="0" cy="0"/>
          <a:chOff x="0" y="0"/>
          <a:chExt cx="0" cy="0"/>
        </a:xfrm>
      </p:grpSpPr>
      <p:sp>
        <p:nvSpPr>
          <p:cNvPr id="935" name="Google Shape;935;p1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6" name="Google Shape;936;p1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7" name="Google Shape;937;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8" name="Google Shape;938;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9" name="Google Shape;939;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0"/>
        <p:cNvGrpSpPr/>
        <p:nvPr/>
      </p:nvGrpSpPr>
      <p:grpSpPr>
        <a:xfrm>
          <a:off x="0" y="0"/>
          <a:ext cx="0" cy="0"/>
          <a:chOff x="0" y="0"/>
          <a:chExt cx="0" cy="0"/>
        </a:xfrm>
      </p:grpSpPr>
      <p:sp>
        <p:nvSpPr>
          <p:cNvPr id="941" name="Google Shape;941;p1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2" name="Google Shape;942;p1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43" name="Google Shape;943;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4" name="Google Shape;944;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5" name="Google Shape;945;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6"/>
        <p:cNvGrpSpPr/>
        <p:nvPr/>
      </p:nvGrpSpPr>
      <p:grpSpPr>
        <a:xfrm>
          <a:off x="0" y="0"/>
          <a:ext cx="0" cy="0"/>
          <a:chOff x="0" y="0"/>
          <a:chExt cx="0" cy="0"/>
        </a:xfrm>
      </p:grpSpPr>
      <p:sp>
        <p:nvSpPr>
          <p:cNvPr id="947" name="Google Shape;947;p1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8" name="Google Shape;948;p1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9" name="Google Shape;949;p1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0" name="Google Shape;950;p1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1" name="Google Shape;951;p1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2" name="Google Shape;952;p1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53"/>
        <p:cNvGrpSpPr/>
        <p:nvPr/>
      </p:nvGrpSpPr>
      <p:grpSpPr>
        <a:xfrm>
          <a:off x="0" y="0"/>
          <a:ext cx="0" cy="0"/>
          <a:chOff x="0" y="0"/>
          <a:chExt cx="0" cy="0"/>
        </a:xfrm>
      </p:grpSpPr>
      <p:sp>
        <p:nvSpPr>
          <p:cNvPr id="954" name="Google Shape;954;p1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5" name="Google Shape;955;p1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6" name="Google Shape;956;p1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7" name="Google Shape;957;p1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8" name="Google Shape;958;p1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9" name="Google Shape;959;p1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0" name="Google Shape;960;p1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1" name="Google Shape;961;p1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2"/>
        <p:cNvGrpSpPr/>
        <p:nvPr/>
      </p:nvGrpSpPr>
      <p:grpSpPr>
        <a:xfrm>
          <a:off x="0" y="0"/>
          <a:ext cx="0" cy="0"/>
          <a:chOff x="0" y="0"/>
          <a:chExt cx="0" cy="0"/>
        </a:xfrm>
      </p:grpSpPr>
      <p:sp>
        <p:nvSpPr>
          <p:cNvPr id="963" name="Google Shape;963;p1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4" name="Google Shape;964;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5" name="Google Shape;965;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6" name="Google Shape;966;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7"/>
        <p:cNvGrpSpPr/>
        <p:nvPr/>
      </p:nvGrpSpPr>
      <p:grpSpPr>
        <a:xfrm>
          <a:off x="0" y="0"/>
          <a:ext cx="0" cy="0"/>
          <a:chOff x="0" y="0"/>
          <a:chExt cx="0" cy="0"/>
        </a:xfrm>
      </p:grpSpPr>
      <p:sp>
        <p:nvSpPr>
          <p:cNvPr id="968" name="Google Shape;968;p1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9" name="Google Shape;969;p1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0" name="Google Shape;970;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71"/>
        <p:cNvGrpSpPr/>
        <p:nvPr/>
      </p:nvGrpSpPr>
      <p:grpSpPr>
        <a:xfrm>
          <a:off x="0" y="0"/>
          <a:ext cx="0" cy="0"/>
          <a:chOff x="0" y="0"/>
          <a:chExt cx="0" cy="0"/>
        </a:xfrm>
      </p:grpSpPr>
      <p:sp>
        <p:nvSpPr>
          <p:cNvPr id="972" name="Google Shape;972;p1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3" name="Google Shape;973;p1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74" name="Google Shape;974;p1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75" name="Google Shape;975;p1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6" name="Google Shape;976;p1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7" name="Google Shape;977;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8"/>
        <p:cNvGrpSpPr/>
        <p:nvPr/>
      </p:nvGrpSpPr>
      <p:grpSpPr>
        <a:xfrm>
          <a:off x="0" y="0"/>
          <a:ext cx="0" cy="0"/>
          <a:chOff x="0" y="0"/>
          <a:chExt cx="0" cy="0"/>
        </a:xfrm>
      </p:grpSpPr>
      <p:sp>
        <p:nvSpPr>
          <p:cNvPr id="979" name="Google Shape;979;p1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0" name="Google Shape;980;p1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81" name="Google Shape;981;p1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2" name="Google Shape;982;p1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3" name="Google Shape;983;p1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4" name="Google Shape;984;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5"/>
        <p:cNvGrpSpPr/>
        <p:nvPr/>
      </p:nvGrpSpPr>
      <p:grpSpPr>
        <a:xfrm>
          <a:off x="0" y="0"/>
          <a:ext cx="0" cy="0"/>
          <a:chOff x="0" y="0"/>
          <a:chExt cx="0" cy="0"/>
        </a:xfrm>
      </p:grpSpPr>
      <p:sp>
        <p:nvSpPr>
          <p:cNvPr id="986" name="Google Shape;986;p1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7" name="Google Shape;987;p1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8" name="Google Shape;988;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9" name="Google Shape;989;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0" name="Google Shape;990;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1"/>
        <p:cNvGrpSpPr/>
        <p:nvPr/>
      </p:nvGrpSpPr>
      <p:grpSpPr>
        <a:xfrm>
          <a:off x="0" y="0"/>
          <a:ext cx="0" cy="0"/>
          <a:chOff x="0" y="0"/>
          <a:chExt cx="0" cy="0"/>
        </a:xfrm>
      </p:grpSpPr>
      <p:sp>
        <p:nvSpPr>
          <p:cNvPr id="992" name="Google Shape;992;p1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3" name="Google Shape;993;p1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4" name="Google Shape;994;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5" name="Google Shape;995;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6" name="Google Shape;996;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4"/>
        <p:cNvGrpSpPr/>
        <p:nvPr/>
      </p:nvGrpSpPr>
      <p:grpSpPr>
        <a:xfrm>
          <a:off x="0" y="0"/>
          <a:ext cx="0" cy="0"/>
          <a:chOff x="0" y="0"/>
          <a:chExt cx="0" cy="0"/>
        </a:xfrm>
      </p:grpSpPr>
      <p:sp>
        <p:nvSpPr>
          <p:cNvPr id="175" name="Google Shape;175;p2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7" name="Google Shape;177;p2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2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4"/>
        <p:cNvGrpSpPr/>
        <p:nvPr/>
      </p:nvGrpSpPr>
      <p:grpSpPr>
        <a:xfrm>
          <a:off x="0" y="0"/>
          <a:ext cx="0" cy="0"/>
          <a:chOff x="0" y="0"/>
          <a:chExt cx="0" cy="0"/>
        </a:xfrm>
      </p:grpSpPr>
      <p:sp>
        <p:nvSpPr>
          <p:cNvPr id="1005" name="Google Shape;1005;p10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6" name="Google Shape;1006;p10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7" name="Google Shape;1007;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8" name="Google Shape;1008;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9" name="Google Shape;1009;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0"/>
        <p:cNvGrpSpPr/>
        <p:nvPr/>
      </p:nvGrpSpPr>
      <p:grpSpPr>
        <a:xfrm>
          <a:off x="0" y="0"/>
          <a:ext cx="0" cy="0"/>
          <a:chOff x="0" y="0"/>
          <a:chExt cx="0" cy="0"/>
        </a:xfrm>
      </p:grpSpPr>
      <p:sp>
        <p:nvSpPr>
          <p:cNvPr id="1011" name="Google Shape;1011;p2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2" name="Google Shape;1012;p2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3" name="Google Shape;1013;p2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4" name="Google Shape;1014;p2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5" name="Google Shape;1015;p2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6"/>
        <p:cNvGrpSpPr/>
        <p:nvPr/>
      </p:nvGrpSpPr>
      <p:grpSpPr>
        <a:xfrm>
          <a:off x="0" y="0"/>
          <a:ext cx="0" cy="0"/>
          <a:chOff x="0" y="0"/>
          <a:chExt cx="0" cy="0"/>
        </a:xfrm>
      </p:grpSpPr>
      <p:sp>
        <p:nvSpPr>
          <p:cNvPr id="1017" name="Google Shape;1017;p2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8" name="Google Shape;1018;p2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9" name="Google Shape;1019;p2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0" name="Google Shape;1020;p2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1" name="Google Shape;1021;p2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2"/>
        <p:cNvGrpSpPr/>
        <p:nvPr/>
      </p:nvGrpSpPr>
      <p:grpSpPr>
        <a:xfrm>
          <a:off x="0" y="0"/>
          <a:ext cx="0" cy="0"/>
          <a:chOff x="0" y="0"/>
          <a:chExt cx="0" cy="0"/>
        </a:xfrm>
      </p:grpSpPr>
      <p:sp>
        <p:nvSpPr>
          <p:cNvPr id="1023" name="Google Shape;1023;p2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4" name="Google Shape;1024;p2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5" name="Google Shape;1025;p2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6" name="Google Shape;1026;p2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7" name="Google Shape;1027;p2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8" name="Google Shape;1028;p2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9"/>
        <p:cNvGrpSpPr/>
        <p:nvPr/>
      </p:nvGrpSpPr>
      <p:grpSpPr>
        <a:xfrm>
          <a:off x="0" y="0"/>
          <a:ext cx="0" cy="0"/>
          <a:chOff x="0" y="0"/>
          <a:chExt cx="0" cy="0"/>
        </a:xfrm>
      </p:grpSpPr>
      <p:sp>
        <p:nvSpPr>
          <p:cNvPr id="1030" name="Google Shape;1030;p2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1" name="Google Shape;1031;p2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2" name="Google Shape;1032;p2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3" name="Google Shape;1033;p2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34" name="Google Shape;1034;p2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5" name="Google Shape;1035;p2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6" name="Google Shape;1036;p2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7" name="Google Shape;1037;p2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8"/>
        <p:cNvGrpSpPr/>
        <p:nvPr/>
      </p:nvGrpSpPr>
      <p:grpSpPr>
        <a:xfrm>
          <a:off x="0" y="0"/>
          <a:ext cx="0" cy="0"/>
          <a:chOff x="0" y="0"/>
          <a:chExt cx="0" cy="0"/>
        </a:xfrm>
      </p:grpSpPr>
      <p:sp>
        <p:nvSpPr>
          <p:cNvPr id="1039" name="Google Shape;1039;p2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0" name="Google Shape;1040;p2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1" name="Google Shape;1041;p2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2" name="Google Shape;1042;p2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3"/>
        <p:cNvGrpSpPr/>
        <p:nvPr/>
      </p:nvGrpSpPr>
      <p:grpSpPr>
        <a:xfrm>
          <a:off x="0" y="0"/>
          <a:ext cx="0" cy="0"/>
          <a:chOff x="0" y="0"/>
          <a:chExt cx="0" cy="0"/>
        </a:xfrm>
      </p:grpSpPr>
      <p:sp>
        <p:nvSpPr>
          <p:cNvPr id="1044" name="Google Shape;1044;p2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5" name="Google Shape;1045;p2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6" name="Google Shape;1046;p2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7"/>
        <p:cNvGrpSpPr/>
        <p:nvPr/>
      </p:nvGrpSpPr>
      <p:grpSpPr>
        <a:xfrm>
          <a:off x="0" y="0"/>
          <a:ext cx="0" cy="0"/>
          <a:chOff x="0" y="0"/>
          <a:chExt cx="0" cy="0"/>
        </a:xfrm>
      </p:grpSpPr>
      <p:sp>
        <p:nvSpPr>
          <p:cNvPr id="1048" name="Google Shape;1048;p2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9" name="Google Shape;1049;p2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50" name="Google Shape;1050;p2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1" name="Google Shape;1051;p2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2" name="Google Shape;1052;p2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3" name="Google Shape;1053;p2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4"/>
        <p:cNvGrpSpPr/>
        <p:nvPr/>
      </p:nvGrpSpPr>
      <p:grpSpPr>
        <a:xfrm>
          <a:off x="0" y="0"/>
          <a:ext cx="0" cy="0"/>
          <a:chOff x="0" y="0"/>
          <a:chExt cx="0" cy="0"/>
        </a:xfrm>
      </p:grpSpPr>
      <p:sp>
        <p:nvSpPr>
          <p:cNvPr id="1055" name="Google Shape;1055;p2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6" name="Google Shape;1056;p2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7" name="Google Shape;1057;p2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8" name="Google Shape;1058;p2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9" name="Google Shape;1059;p2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0" name="Google Shape;1060;p2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1"/>
        <p:cNvGrpSpPr/>
        <p:nvPr/>
      </p:nvGrpSpPr>
      <p:grpSpPr>
        <a:xfrm>
          <a:off x="0" y="0"/>
          <a:ext cx="0" cy="0"/>
          <a:chOff x="0" y="0"/>
          <a:chExt cx="0" cy="0"/>
        </a:xfrm>
      </p:grpSpPr>
      <p:sp>
        <p:nvSpPr>
          <p:cNvPr id="1062" name="Google Shape;1062;p2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3" name="Google Shape;1063;p2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4" name="Google Shape;1064;p2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5" name="Google Shape;1065;p2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6" name="Google Shape;1066;p2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sp>
        <p:nvSpPr>
          <p:cNvPr id="181" name="Google Shape;181;p2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3" name="Google Shape;183;p2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2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7"/>
        <p:cNvGrpSpPr/>
        <p:nvPr/>
      </p:nvGrpSpPr>
      <p:grpSpPr>
        <a:xfrm>
          <a:off x="0" y="0"/>
          <a:ext cx="0" cy="0"/>
          <a:chOff x="0" y="0"/>
          <a:chExt cx="0" cy="0"/>
        </a:xfrm>
      </p:grpSpPr>
      <p:sp>
        <p:nvSpPr>
          <p:cNvPr id="1068" name="Google Shape;1068;p2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9" name="Google Shape;1069;p2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0" name="Google Shape;1070;p2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1" name="Google Shape;1071;p2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2" name="Google Shape;1072;p2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036483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912277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508121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832627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764750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4874492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589406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0188111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53666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6"/>
        <p:cNvGrpSpPr/>
        <p:nvPr/>
      </p:nvGrpSpPr>
      <p:grpSpPr>
        <a:xfrm>
          <a:off x="0" y="0"/>
          <a:ext cx="0" cy="0"/>
          <a:chOff x="0" y="0"/>
          <a:chExt cx="0" cy="0"/>
        </a:xfrm>
      </p:grpSpPr>
      <p:sp>
        <p:nvSpPr>
          <p:cNvPr id="187" name="Google Shape;187;p2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2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2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65538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733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3"/>
        <p:cNvGrpSpPr/>
        <p:nvPr/>
      </p:nvGrpSpPr>
      <p:grpSpPr>
        <a:xfrm>
          <a:off x="0" y="0"/>
          <a:ext cx="0" cy="0"/>
          <a:chOff x="0" y="0"/>
          <a:chExt cx="0" cy="0"/>
        </a:xfrm>
      </p:grpSpPr>
      <p:sp>
        <p:nvSpPr>
          <p:cNvPr id="194" name="Google Shape;194;p2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6" name="Google Shape;196;p2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2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98" name="Google Shape;198;p2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2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2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sp>
        <p:nvSpPr>
          <p:cNvPr id="203" name="Google Shape;203;p2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2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2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2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2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2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1"/>
        <p:cNvGrpSpPr/>
        <p:nvPr/>
      </p:nvGrpSpPr>
      <p:grpSpPr>
        <a:xfrm>
          <a:off x="0" y="0"/>
          <a:ext cx="0" cy="0"/>
          <a:chOff x="0" y="0"/>
          <a:chExt cx="0" cy="0"/>
        </a:xfrm>
      </p:grpSpPr>
      <p:sp>
        <p:nvSpPr>
          <p:cNvPr id="212" name="Google Shape;212;p2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14" name="Google Shape;214;p2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5" name="Google Shape;215;p2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2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8"/>
        <p:cNvGrpSpPr/>
        <p:nvPr/>
      </p:nvGrpSpPr>
      <p:grpSpPr>
        <a:xfrm>
          <a:off x="0" y="0"/>
          <a:ext cx="0" cy="0"/>
          <a:chOff x="0" y="0"/>
          <a:chExt cx="0" cy="0"/>
        </a:xfrm>
      </p:grpSpPr>
      <p:sp>
        <p:nvSpPr>
          <p:cNvPr id="219" name="Google Shape;219;p2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2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1" name="Google Shape;221;p2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2" name="Google Shape;222;p2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2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2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5"/>
        <p:cNvGrpSpPr/>
        <p:nvPr/>
      </p:nvGrpSpPr>
      <p:grpSpPr>
        <a:xfrm>
          <a:off x="0" y="0"/>
          <a:ext cx="0" cy="0"/>
          <a:chOff x="0" y="0"/>
          <a:chExt cx="0" cy="0"/>
        </a:xfrm>
      </p:grpSpPr>
      <p:sp>
        <p:nvSpPr>
          <p:cNvPr id="226" name="Google Shape;226;p2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2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2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1"/>
        <p:cNvGrpSpPr/>
        <p:nvPr/>
      </p:nvGrpSpPr>
      <p:grpSpPr>
        <a:xfrm>
          <a:off x="0" y="0"/>
          <a:ext cx="0" cy="0"/>
          <a:chOff x="0" y="0"/>
          <a:chExt cx="0" cy="0"/>
        </a:xfrm>
      </p:grpSpPr>
      <p:sp>
        <p:nvSpPr>
          <p:cNvPr id="232" name="Google Shape;232;p2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2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2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2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0"/>
        <p:cNvGrpSpPr/>
        <p:nvPr/>
      </p:nvGrpSpPr>
      <p:grpSpPr>
        <a:xfrm>
          <a:off x="0" y="0"/>
          <a:ext cx="0" cy="0"/>
          <a:chOff x="0" y="0"/>
          <a:chExt cx="0" cy="0"/>
        </a:xfrm>
      </p:grpSpPr>
      <p:sp>
        <p:nvSpPr>
          <p:cNvPr id="251" name="Google Shape;251;p20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20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3" name="Google Shape;253;p2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2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2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6"/>
        <p:cNvGrpSpPr/>
        <p:nvPr/>
      </p:nvGrpSpPr>
      <p:grpSpPr>
        <a:xfrm>
          <a:off x="0" y="0"/>
          <a:ext cx="0" cy="0"/>
          <a:chOff x="0" y="0"/>
          <a:chExt cx="0" cy="0"/>
        </a:xfrm>
      </p:grpSpPr>
      <p:sp>
        <p:nvSpPr>
          <p:cNvPr id="257" name="Google Shape;257;p20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20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59" name="Google Shape;259;p2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2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2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2"/>
        <p:cNvGrpSpPr/>
        <p:nvPr/>
      </p:nvGrpSpPr>
      <p:grpSpPr>
        <a:xfrm>
          <a:off x="0" y="0"/>
          <a:ext cx="0" cy="0"/>
          <a:chOff x="0" y="0"/>
          <a:chExt cx="0" cy="0"/>
        </a:xfrm>
      </p:grpSpPr>
      <p:sp>
        <p:nvSpPr>
          <p:cNvPr id="263" name="Google Shape;263;p2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20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20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2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2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9"/>
        <p:cNvGrpSpPr/>
        <p:nvPr/>
      </p:nvGrpSpPr>
      <p:grpSpPr>
        <a:xfrm>
          <a:off x="0" y="0"/>
          <a:ext cx="0" cy="0"/>
          <a:chOff x="0" y="0"/>
          <a:chExt cx="0" cy="0"/>
        </a:xfrm>
      </p:grpSpPr>
      <p:sp>
        <p:nvSpPr>
          <p:cNvPr id="270" name="Google Shape;270;p20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20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2" name="Google Shape;272;p20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20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4" name="Google Shape;274;p20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2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2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2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8"/>
        <p:cNvGrpSpPr/>
        <p:nvPr/>
      </p:nvGrpSpPr>
      <p:grpSpPr>
        <a:xfrm>
          <a:off x="0" y="0"/>
          <a:ext cx="0" cy="0"/>
          <a:chOff x="0" y="0"/>
          <a:chExt cx="0" cy="0"/>
        </a:xfrm>
      </p:grpSpPr>
      <p:sp>
        <p:nvSpPr>
          <p:cNvPr id="279" name="Google Shape;279;p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2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2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2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3"/>
        <p:cNvGrpSpPr/>
        <p:nvPr/>
      </p:nvGrpSpPr>
      <p:grpSpPr>
        <a:xfrm>
          <a:off x="0" y="0"/>
          <a:ext cx="0" cy="0"/>
          <a:chOff x="0" y="0"/>
          <a:chExt cx="0" cy="0"/>
        </a:xfrm>
      </p:grpSpPr>
      <p:sp>
        <p:nvSpPr>
          <p:cNvPr id="284" name="Google Shape;284;p2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2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2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7"/>
        <p:cNvGrpSpPr/>
        <p:nvPr/>
      </p:nvGrpSpPr>
      <p:grpSpPr>
        <a:xfrm>
          <a:off x="0" y="0"/>
          <a:ext cx="0" cy="0"/>
          <a:chOff x="0" y="0"/>
          <a:chExt cx="0" cy="0"/>
        </a:xfrm>
      </p:grpSpPr>
      <p:sp>
        <p:nvSpPr>
          <p:cNvPr id="288" name="Google Shape;288;p20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20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90" name="Google Shape;290;p20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1" name="Google Shape;291;p2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2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2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4"/>
        <p:cNvGrpSpPr/>
        <p:nvPr/>
      </p:nvGrpSpPr>
      <p:grpSpPr>
        <a:xfrm>
          <a:off x="0" y="0"/>
          <a:ext cx="0" cy="0"/>
          <a:chOff x="0" y="0"/>
          <a:chExt cx="0" cy="0"/>
        </a:xfrm>
      </p:grpSpPr>
      <p:sp>
        <p:nvSpPr>
          <p:cNvPr id="295" name="Google Shape;295;p20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20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97" name="Google Shape;297;p20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8" name="Google Shape;298;p2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2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2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1"/>
        <p:cNvGrpSpPr/>
        <p:nvPr/>
      </p:nvGrpSpPr>
      <p:grpSpPr>
        <a:xfrm>
          <a:off x="0" y="0"/>
          <a:ext cx="0" cy="0"/>
          <a:chOff x="0" y="0"/>
          <a:chExt cx="0" cy="0"/>
        </a:xfrm>
      </p:grpSpPr>
      <p:sp>
        <p:nvSpPr>
          <p:cNvPr id="302" name="Google Shape;302;p2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20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2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2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2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7"/>
        <p:cNvGrpSpPr/>
        <p:nvPr/>
      </p:nvGrpSpPr>
      <p:grpSpPr>
        <a:xfrm>
          <a:off x="0" y="0"/>
          <a:ext cx="0" cy="0"/>
          <a:chOff x="0" y="0"/>
          <a:chExt cx="0" cy="0"/>
        </a:xfrm>
      </p:grpSpPr>
      <p:sp>
        <p:nvSpPr>
          <p:cNvPr id="308" name="Google Shape;308;p20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20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2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2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2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0"/>
        <p:cNvGrpSpPr/>
        <p:nvPr/>
      </p:nvGrpSpPr>
      <p:grpSpPr>
        <a:xfrm>
          <a:off x="0" y="0"/>
          <a:ext cx="0" cy="0"/>
          <a:chOff x="0" y="0"/>
          <a:chExt cx="0" cy="0"/>
        </a:xfrm>
      </p:grpSpPr>
      <p:sp>
        <p:nvSpPr>
          <p:cNvPr id="321" name="Google Shape;321;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6"/>
        <p:cNvGrpSpPr/>
        <p:nvPr/>
      </p:nvGrpSpPr>
      <p:grpSpPr>
        <a:xfrm>
          <a:off x="0" y="0"/>
          <a:ext cx="0" cy="0"/>
          <a:chOff x="0" y="0"/>
          <a:chExt cx="0" cy="0"/>
        </a:xfrm>
      </p:grpSpPr>
      <p:sp>
        <p:nvSpPr>
          <p:cNvPr id="327" name="Google Shape;327;p19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p19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9" name="Google Shape;329;p1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1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1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2"/>
        <p:cNvGrpSpPr/>
        <p:nvPr/>
      </p:nvGrpSpPr>
      <p:grpSpPr>
        <a:xfrm>
          <a:off x="0" y="0"/>
          <a:ext cx="0" cy="0"/>
          <a:chOff x="0" y="0"/>
          <a:chExt cx="0" cy="0"/>
        </a:xfrm>
      </p:grpSpPr>
      <p:sp>
        <p:nvSpPr>
          <p:cNvPr id="333" name="Google Shape;333;p19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4" name="Google Shape;334;p19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5" name="Google Shape;335;p1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6" name="Google Shape;336;p1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7" name="Google Shape;337;p1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8"/>
        <p:cNvGrpSpPr/>
        <p:nvPr/>
      </p:nvGrpSpPr>
      <p:grpSpPr>
        <a:xfrm>
          <a:off x="0" y="0"/>
          <a:ext cx="0" cy="0"/>
          <a:chOff x="0" y="0"/>
          <a:chExt cx="0" cy="0"/>
        </a:xfrm>
      </p:grpSpPr>
      <p:sp>
        <p:nvSpPr>
          <p:cNvPr id="339" name="Google Shape;339;p1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19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19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1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3" name="Google Shape;343;p1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1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5"/>
        <p:cNvGrpSpPr/>
        <p:nvPr/>
      </p:nvGrpSpPr>
      <p:grpSpPr>
        <a:xfrm>
          <a:off x="0" y="0"/>
          <a:ext cx="0" cy="0"/>
          <a:chOff x="0" y="0"/>
          <a:chExt cx="0" cy="0"/>
        </a:xfrm>
      </p:grpSpPr>
      <p:sp>
        <p:nvSpPr>
          <p:cNvPr id="346" name="Google Shape;346;p19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19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8" name="Google Shape;348;p19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p19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0" name="Google Shape;350;p19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1" name="Google Shape;351;p1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2" name="Google Shape;352;p1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1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4"/>
        <p:cNvGrpSpPr/>
        <p:nvPr/>
      </p:nvGrpSpPr>
      <p:grpSpPr>
        <a:xfrm>
          <a:off x="0" y="0"/>
          <a:ext cx="0" cy="0"/>
          <a:chOff x="0" y="0"/>
          <a:chExt cx="0" cy="0"/>
        </a:xfrm>
      </p:grpSpPr>
      <p:sp>
        <p:nvSpPr>
          <p:cNvPr id="355" name="Google Shape;355;p1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6" name="Google Shape;356;p1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1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1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9"/>
        <p:cNvGrpSpPr/>
        <p:nvPr/>
      </p:nvGrpSpPr>
      <p:grpSpPr>
        <a:xfrm>
          <a:off x="0" y="0"/>
          <a:ext cx="0" cy="0"/>
          <a:chOff x="0" y="0"/>
          <a:chExt cx="0" cy="0"/>
        </a:xfrm>
      </p:grpSpPr>
      <p:sp>
        <p:nvSpPr>
          <p:cNvPr id="360" name="Google Shape;360;p1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1" name="Google Shape;361;p1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2" name="Google Shape;362;p1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3"/>
        <p:cNvGrpSpPr/>
        <p:nvPr/>
      </p:nvGrpSpPr>
      <p:grpSpPr>
        <a:xfrm>
          <a:off x="0" y="0"/>
          <a:ext cx="0" cy="0"/>
          <a:chOff x="0" y="0"/>
          <a:chExt cx="0" cy="0"/>
        </a:xfrm>
      </p:grpSpPr>
      <p:sp>
        <p:nvSpPr>
          <p:cNvPr id="364" name="Google Shape;364;p19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p19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6" name="Google Shape;366;p19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7" name="Google Shape;367;p1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1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1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0"/>
        <p:cNvGrpSpPr/>
        <p:nvPr/>
      </p:nvGrpSpPr>
      <p:grpSpPr>
        <a:xfrm>
          <a:off x="0" y="0"/>
          <a:ext cx="0" cy="0"/>
          <a:chOff x="0" y="0"/>
          <a:chExt cx="0" cy="0"/>
        </a:xfrm>
      </p:grpSpPr>
      <p:sp>
        <p:nvSpPr>
          <p:cNvPr id="371" name="Google Shape;371;p19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19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3" name="Google Shape;373;p19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4" name="Google Shape;374;p1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1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1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7"/>
        <p:cNvGrpSpPr/>
        <p:nvPr/>
      </p:nvGrpSpPr>
      <p:grpSpPr>
        <a:xfrm>
          <a:off x="0" y="0"/>
          <a:ext cx="0" cy="0"/>
          <a:chOff x="0" y="0"/>
          <a:chExt cx="0" cy="0"/>
        </a:xfrm>
      </p:grpSpPr>
      <p:sp>
        <p:nvSpPr>
          <p:cNvPr id="378" name="Google Shape;378;p1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9" name="Google Shape;379;p19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0" name="Google Shape;380;p1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1" name="Google Shape;381;p1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2" name="Google Shape;382;p1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3"/>
        <p:cNvGrpSpPr/>
        <p:nvPr/>
      </p:nvGrpSpPr>
      <p:grpSpPr>
        <a:xfrm>
          <a:off x="0" y="0"/>
          <a:ext cx="0" cy="0"/>
          <a:chOff x="0" y="0"/>
          <a:chExt cx="0" cy="0"/>
        </a:xfrm>
      </p:grpSpPr>
      <p:sp>
        <p:nvSpPr>
          <p:cNvPr id="384" name="Google Shape;384;p19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19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6" name="Google Shape;386;p1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1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8" name="Google Shape;388;p1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6"/>
        <p:cNvGrpSpPr/>
        <p:nvPr/>
      </p:nvGrpSpPr>
      <p:grpSpPr>
        <a:xfrm>
          <a:off x="0" y="0"/>
          <a:ext cx="0" cy="0"/>
          <a:chOff x="0" y="0"/>
          <a:chExt cx="0" cy="0"/>
        </a:xfrm>
      </p:grpSpPr>
      <p:sp>
        <p:nvSpPr>
          <p:cNvPr id="397" name="Google Shape;397;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8" name="Google Shape;398;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9" name="Google Shape;399;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2"/>
        <p:cNvGrpSpPr/>
        <p:nvPr/>
      </p:nvGrpSpPr>
      <p:grpSpPr>
        <a:xfrm>
          <a:off x="0" y="0"/>
          <a:ext cx="0" cy="0"/>
          <a:chOff x="0" y="0"/>
          <a:chExt cx="0" cy="0"/>
        </a:xfrm>
      </p:grpSpPr>
      <p:sp>
        <p:nvSpPr>
          <p:cNvPr id="403" name="Google Shape;403;p1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4" name="Google Shape;404;p1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5" name="Google Shape;405;p1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6" name="Google Shape;406;p1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7" name="Google Shape;407;p1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8"/>
        <p:cNvGrpSpPr/>
        <p:nvPr/>
      </p:nvGrpSpPr>
      <p:grpSpPr>
        <a:xfrm>
          <a:off x="0" y="0"/>
          <a:ext cx="0" cy="0"/>
          <a:chOff x="0" y="0"/>
          <a:chExt cx="0" cy="0"/>
        </a:xfrm>
      </p:grpSpPr>
      <p:sp>
        <p:nvSpPr>
          <p:cNvPr id="409" name="Google Shape;409;p18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0" name="Google Shape;410;p18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1" name="Google Shape;411;p1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2" name="Google Shape;412;p1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1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4"/>
        <p:cNvGrpSpPr/>
        <p:nvPr/>
      </p:nvGrpSpPr>
      <p:grpSpPr>
        <a:xfrm>
          <a:off x="0" y="0"/>
          <a:ext cx="0" cy="0"/>
          <a:chOff x="0" y="0"/>
          <a:chExt cx="0" cy="0"/>
        </a:xfrm>
      </p:grpSpPr>
      <p:sp>
        <p:nvSpPr>
          <p:cNvPr id="415" name="Google Shape;415;p1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18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7" name="Google Shape;417;p18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8" name="Google Shape;418;p1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1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p1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1"/>
        <p:cNvGrpSpPr/>
        <p:nvPr/>
      </p:nvGrpSpPr>
      <p:grpSpPr>
        <a:xfrm>
          <a:off x="0" y="0"/>
          <a:ext cx="0" cy="0"/>
          <a:chOff x="0" y="0"/>
          <a:chExt cx="0" cy="0"/>
        </a:xfrm>
      </p:grpSpPr>
      <p:sp>
        <p:nvSpPr>
          <p:cNvPr id="422" name="Google Shape;422;p18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3" name="Google Shape;423;p18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4" name="Google Shape;424;p18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5" name="Google Shape;425;p18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6" name="Google Shape;426;p18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7" name="Google Shape;427;p1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8" name="Google Shape;428;p1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9" name="Google Shape;429;p1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0"/>
        <p:cNvGrpSpPr/>
        <p:nvPr/>
      </p:nvGrpSpPr>
      <p:grpSpPr>
        <a:xfrm>
          <a:off x="0" y="0"/>
          <a:ext cx="0" cy="0"/>
          <a:chOff x="0" y="0"/>
          <a:chExt cx="0" cy="0"/>
        </a:xfrm>
      </p:grpSpPr>
      <p:sp>
        <p:nvSpPr>
          <p:cNvPr id="431" name="Google Shape;431;p1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1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3" name="Google Shape;433;p1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4" name="Google Shape;434;p1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5"/>
        <p:cNvGrpSpPr/>
        <p:nvPr/>
      </p:nvGrpSpPr>
      <p:grpSpPr>
        <a:xfrm>
          <a:off x="0" y="0"/>
          <a:ext cx="0" cy="0"/>
          <a:chOff x="0" y="0"/>
          <a:chExt cx="0" cy="0"/>
        </a:xfrm>
      </p:grpSpPr>
      <p:sp>
        <p:nvSpPr>
          <p:cNvPr id="436" name="Google Shape;436;p1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1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8" name="Google Shape;438;p1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9"/>
        <p:cNvGrpSpPr/>
        <p:nvPr/>
      </p:nvGrpSpPr>
      <p:grpSpPr>
        <a:xfrm>
          <a:off x="0" y="0"/>
          <a:ext cx="0" cy="0"/>
          <a:chOff x="0" y="0"/>
          <a:chExt cx="0" cy="0"/>
        </a:xfrm>
      </p:grpSpPr>
      <p:sp>
        <p:nvSpPr>
          <p:cNvPr id="440" name="Google Shape;440;p1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1" name="Google Shape;441;p18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42" name="Google Shape;442;p18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3" name="Google Shape;443;p1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4" name="Google Shape;444;p1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5" name="Google Shape;445;p1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6"/>
        <p:cNvGrpSpPr/>
        <p:nvPr/>
      </p:nvGrpSpPr>
      <p:grpSpPr>
        <a:xfrm>
          <a:off x="0" y="0"/>
          <a:ext cx="0" cy="0"/>
          <a:chOff x="0" y="0"/>
          <a:chExt cx="0" cy="0"/>
        </a:xfrm>
      </p:grpSpPr>
      <p:sp>
        <p:nvSpPr>
          <p:cNvPr id="447" name="Google Shape;447;p1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8" name="Google Shape;448;p18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49" name="Google Shape;449;p18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0" name="Google Shape;450;p1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1" name="Google Shape;451;p1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1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3"/>
        <p:cNvGrpSpPr/>
        <p:nvPr/>
      </p:nvGrpSpPr>
      <p:grpSpPr>
        <a:xfrm>
          <a:off x="0" y="0"/>
          <a:ext cx="0" cy="0"/>
          <a:chOff x="0" y="0"/>
          <a:chExt cx="0" cy="0"/>
        </a:xfrm>
      </p:grpSpPr>
      <p:sp>
        <p:nvSpPr>
          <p:cNvPr id="454" name="Google Shape;454;p1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5" name="Google Shape;455;p18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6" name="Google Shape;456;p1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7" name="Google Shape;457;p1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1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9"/>
        <p:cNvGrpSpPr/>
        <p:nvPr/>
      </p:nvGrpSpPr>
      <p:grpSpPr>
        <a:xfrm>
          <a:off x="0" y="0"/>
          <a:ext cx="0" cy="0"/>
          <a:chOff x="0" y="0"/>
          <a:chExt cx="0" cy="0"/>
        </a:xfrm>
      </p:grpSpPr>
      <p:sp>
        <p:nvSpPr>
          <p:cNvPr id="460" name="Google Shape;460;p18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1" name="Google Shape;461;p18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2" name="Google Shape;462;p1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3" name="Google Shape;463;p1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4" name="Google Shape;464;p1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2"/>
        <p:cNvGrpSpPr/>
        <p:nvPr/>
      </p:nvGrpSpPr>
      <p:grpSpPr>
        <a:xfrm>
          <a:off x="0" y="0"/>
          <a:ext cx="0" cy="0"/>
          <a:chOff x="0" y="0"/>
          <a:chExt cx="0" cy="0"/>
        </a:xfrm>
      </p:grpSpPr>
      <p:sp>
        <p:nvSpPr>
          <p:cNvPr id="473" name="Google Shape;473;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4" name="Google Shape;474;p9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5" name="Google Shape;475;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7" name="Google Shape;477;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8"/>
        <p:cNvGrpSpPr/>
        <p:nvPr/>
      </p:nvGrpSpPr>
      <p:grpSpPr>
        <a:xfrm>
          <a:off x="0" y="0"/>
          <a:ext cx="0" cy="0"/>
          <a:chOff x="0" y="0"/>
          <a:chExt cx="0" cy="0"/>
        </a:xfrm>
      </p:grpSpPr>
      <p:sp>
        <p:nvSpPr>
          <p:cNvPr id="479" name="Google Shape;479;p1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0" name="Google Shape;480;p1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1" name="Google Shape;481;p1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2" name="Google Shape;482;p1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3" name="Google Shape;483;p1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4"/>
        <p:cNvGrpSpPr/>
        <p:nvPr/>
      </p:nvGrpSpPr>
      <p:grpSpPr>
        <a:xfrm>
          <a:off x="0" y="0"/>
          <a:ext cx="0" cy="0"/>
          <a:chOff x="0" y="0"/>
          <a:chExt cx="0" cy="0"/>
        </a:xfrm>
      </p:grpSpPr>
      <p:sp>
        <p:nvSpPr>
          <p:cNvPr id="485" name="Google Shape;485;p1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6" name="Google Shape;486;p1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7" name="Google Shape;487;p1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1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9" name="Google Shape;489;p1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0"/>
        <p:cNvGrpSpPr/>
        <p:nvPr/>
      </p:nvGrpSpPr>
      <p:grpSpPr>
        <a:xfrm>
          <a:off x="0" y="0"/>
          <a:ext cx="0" cy="0"/>
          <a:chOff x="0" y="0"/>
          <a:chExt cx="0" cy="0"/>
        </a:xfrm>
      </p:grpSpPr>
      <p:sp>
        <p:nvSpPr>
          <p:cNvPr id="491" name="Google Shape;491;p1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17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3" name="Google Shape;493;p17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4" name="Google Shape;494;p1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5" name="Google Shape;495;p1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6" name="Google Shape;496;p1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7"/>
        <p:cNvGrpSpPr/>
        <p:nvPr/>
      </p:nvGrpSpPr>
      <p:grpSpPr>
        <a:xfrm>
          <a:off x="0" y="0"/>
          <a:ext cx="0" cy="0"/>
          <a:chOff x="0" y="0"/>
          <a:chExt cx="0" cy="0"/>
        </a:xfrm>
      </p:grpSpPr>
      <p:sp>
        <p:nvSpPr>
          <p:cNvPr id="498" name="Google Shape;498;p17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9" name="Google Shape;499;p17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0" name="Google Shape;500;p17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1" name="Google Shape;501;p17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2" name="Google Shape;502;p17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3" name="Google Shape;503;p1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4" name="Google Shape;504;p1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5" name="Google Shape;505;p1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6"/>
        <p:cNvGrpSpPr/>
        <p:nvPr/>
      </p:nvGrpSpPr>
      <p:grpSpPr>
        <a:xfrm>
          <a:off x="0" y="0"/>
          <a:ext cx="0" cy="0"/>
          <a:chOff x="0" y="0"/>
          <a:chExt cx="0" cy="0"/>
        </a:xfrm>
      </p:grpSpPr>
      <p:sp>
        <p:nvSpPr>
          <p:cNvPr id="507" name="Google Shape;507;p1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8" name="Google Shape;508;p1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9" name="Google Shape;509;p1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1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1"/>
        <p:cNvGrpSpPr/>
        <p:nvPr/>
      </p:nvGrpSpPr>
      <p:grpSpPr>
        <a:xfrm>
          <a:off x="0" y="0"/>
          <a:ext cx="0" cy="0"/>
          <a:chOff x="0" y="0"/>
          <a:chExt cx="0" cy="0"/>
        </a:xfrm>
      </p:grpSpPr>
      <p:sp>
        <p:nvSpPr>
          <p:cNvPr id="512" name="Google Shape;512;p1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3" name="Google Shape;513;p1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4" name="Google Shape;514;p1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5"/>
        <p:cNvGrpSpPr/>
        <p:nvPr/>
      </p:nvGrpSpPr>
      <p:grpSpPr>
        <a:xfrm>
          <a:off x="0" y="0"/>
          <a:ext cx="0" cy="0"/>
          <a:chOff x="0" y="0"/>
          <a:chExt cx="0" cy="0"/>
        </a:xfrm>
      </p:grpSpPr>
      <p:sp>
        <p:nvSpPr>
          <p:cNvPr id="516" name="Google Shape;516;p17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7" name="Google Shape;517;p17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8" name="Google Shape;518;p17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19" name="Google Shape;519;p1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1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1" name="Google Shape;521;p1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2"/>
        <p:cNvGrpSpPr/>
        <p:nvPr/>
      </p:nvGrpSpPr>
      <p:grpSpPr>
        <a:xfrm>
          <a:off x="0" y="0"/>
          <a:ext cx="0" cy="0"/>
          <a:chOff x="0" y="0"/>
          <a:chExt cx="0" cy="0"/>
        </a:xfrm>
      </p:grpSpPr>
      <p:sp>
        <p:nvSpPr>
          <p:cNvPr id="523" name="Google Shape;523;p17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4" name="Google Shape;524;p17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25" name="Google Shape;525;p17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6" name="Google Shape;526;p1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7" name="Google Shape;527;p1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8" name="Google Shape;528;p1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9"/>
        <p:cNvGrpSpPr/>
        <p:nvPr/>
      </p:nvGrpSpPr>
      <p:grpSpPr>
        <a:xfrm>
          <a:off x="0" y="0"/>
          <a:ext cx="0" cy="0"/>
          <a:chOff x="0" y="0"/>
          <a:chExt cx="0" cy="0"/>
        </a:xfrm>
      </p:grpSpPr>
      <p:sp>
        <p:nvSpPr>
          <p:cNvPr id="530" name="Google Shape;530;p1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1" name="Google Shape;531;p17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2" name="Google Shape;532;p1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3" name="Google Shape;533;p1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4" name="Google Shape;534;p1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5"/>
        <p:cNvGrpSpPr/>
        <p:nvPr/>
      </p:nvGrpSpPr>
      <p:grpSpPr>
        <a:xfrm>
          <a:off x="0" y="0"/>
          <a:ext cx="0" cy="0"/>
          <a:chOff x="0" y="0"/>
          <a:chExt cx="0" cy="0"/>
        </a:xfrm>
      </p:grpSpPr>
      <p:sp>
        <p:nvSpPr>
          <p:cNvPr id="536" name="Google Shape;536;p1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7" name="Google Shape;537;p17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8" name="Google Shape;538;p1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9" name="Google Shape;539;p1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0" name="Google Shape;540;p1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4"/>
        <p:cNvGrpSpPr/>
        <p:nvPr/>
      </p:nvGrpSpPr>
      <p:grpSpPr>
        <a:xfrm>
          <a:off x="0" y="0"/>
          <a:ext cx="0" cy="0"/>
          <a:chOff x="0" y="0"/>
          <a:chExt cx="0" cy="0"/>
        </a:xfrm>
      </p:grpSpPr>
      <p:sp>
        <p:nvSpPr>
          <p:cNvPr id="625" name="Google Shape;625;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6" name="Google Shape;626;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7" name="Google Shape;627;p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9" name="Google Shape;629;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0"/>
        <p:cNvGrpSpPr/>
        <p:nvPr/>
      </p:nvGrpSpPr>
      <p:grpSpPr>
        <a:xfrm>
          <a:off x="0" y="0"/>
          <a:ext cx="0" cy="0"/>
          <a:chOff x="0" y="0"/>
          <a:chExt cx="0" cy="0"/>
        </a:xfrm>
      </p:grpSpPr>
      <p:sp>
        <p:nvSpPr>
          <p:cNvPr id="631" name="Google Shape;631;p1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2" name="Google Shape;632;p1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33" name="Google Shape;633;p1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4" name="Google Shape;634;p1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5" name="Google Shape;635;p1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6"/>
        <p:cNvGrpSpPr/>
        <p:nvPr/>
      </p:nvGrpSpPr>
      <p:grpSpPr>
        <a:xfrm>
          <a:off x="0" y="0"/>
          <a:ext cx="0" cy="0"/>
          <a:chOff x="0" y="0"/>
          <a:chExt cx="0" cy="0"/>
        </a:xfrm>
      </p:grpSpPr>
      <p:sp>
        <p:nvSpPr>
          <p:cNvPr id="637" name="Google Shape;637;p1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p1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39" name="Google Shape;639;p1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0" name="Google Shape;640;p1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1" name="Google Shape;641;p1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2"/>
        <p:cNvGrpSpPr/>
        <p:nvPr/>
      </p:nvGrpSpPr>
      <p:grpSpPr>
        <a:xfrm>
          <a:off x="0" y="0"/>
          <a:ext cx="0" cy="0"/>
          <a:chOff x="0" y="0"/>
          <a:chExt cx="0" cy="0"/>
        </a:xfrm>
      </p:grpSpPr>
      <p:sp>
        <p:nvSpPr>
          <p:cNvPr id="643" name="Google Shape;643;p1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4" name="Google Shape;644;p15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5" name="Google Shape;645;p15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6" name="Google Shape;646;p1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7" name="Google Shape;647;p1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8" name="Google Shape;648;p1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9"/>
        <p:cNvGrpSpPr/>
        <p:nvPr/>
      </p:nvGrpSpPr>
      <p:grpSpPr>
        <a:xfrm>
          <a:off x="0" y="0"/>
          <a:ext cx="0" cy="0"/>
          <a:chOff x="0" y="0"/>
          <a:chExt cx="0" cy="0"/>
        </a:xfrm>
      </p:grpSpPr>
      <p:sp>
        <p:nvSpPr>
          <p:cNvPr id="650" name="Google Shape;650;p15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1" name="Google Shape;651;p15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2" name="Google Shape;652;p15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3" name="Google Shape;653;p15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4" name="Google Shape;654;p15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5" name="Google Shape;655;p1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6" name="Google Shape;656;p1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7" name="Google Shape;657;p1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8"/>
        <p:cNvGrpSpPr/>
        <p:nvPr/>
      </p:nvGrpSpPr>
      <p:grpSpPr>
        <a:xfrm>
          <a:off x="0" y="0"/>
          <a:ext cx="0" cy="0"/>
          <a:chOff x="0" y="0"/>
          <a:chExt cx="0" cy="0"/>
        </a:xfrm>
      </p:grpSpPr>
      <p:sp>
        <p:nvSpPr>
          <p:cNvPr id="659" name="Google Shape;659;p1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0" name="Google Shape;660;p1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1" name="Google Shape;661;p1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2" name="Google Shape;662;p1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3"/>
        <p:cNvGrpSpPr/>
        <p:nvPr/>
      </p:nvGrpSpPr>
      <p:grpSpPr>
        <a:xfrm>
          <a:off x="0" y="0"/>
          <a:ext cx="0" cy="0"/>
          <a:chOff x="0" y="0"/>
          <a:chExt cx="0" cy="0"/>
        </a:xfrm>
      </p:grpSpPr>
      <p:sp>
        <p:nvSpPr>
          <p:cNvPr id="664" name="Google Shape;664;p1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5" name="Google Shape;665;p1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6" name="Google Shape;666;p1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7"/>
        <p:cNvGrpSpPr/>
        <p:nvPr/>
      </p:nvGrpSpPr>
      <p:grpSpPr>
        <a:xfrm>
          <a:off x="0" y="0"/>
          <a:ext cx="0" cy="0"/>
          <a:chOff x="0" y="0"/>
          <a:chExt cx="0" cy="0"/>
        </a:xfrm>
      </p:grpSpPr>
      <p:sp>
        <p:nvSpPr>
          <p:cNvPr id="668" name="Google Shape;668;p1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9" name="Google Shape;669;p1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0" name="Google Shape;670;p1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1" name="Google Shape;671;p1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2" name="Google Shape;672;p1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3" name="Google Shape;673;p1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4"/>
        <p:cNvGrpSpPr/>
        <p:nvPr/>
      </p:nvGrpSpPr>
      <p:grpSpPr>
        <a:xfrm>
          <a:off x="0" y="0"/>
          <a:ext cx="0" cy="0"/>
          <a:chOff x="0" y="0"/>
          <a:chExt cx="0" cy="0"/>
        </a:xfrm>
      </p:grpSpPr>
      <p:sp>
        <p:nvSpPr>
          <p:cNvPr id="675" name="Google Shape;675;p1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6" name="Google Shape;676;p15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7" name="Google Shape;677;p1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8" name="Google Shape;678;p1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9" name="Google Shape;679;p1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0" name="Google Shape;680;p1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1"/>
        <p:cNvGrpSpPr/>
        <p:nvPr/>
      </p:nvGrpSpPr>
      <p:grpSpPr>
        <a:xfrm>
          <a:off x="0" y="0"/>
          <a:ext cx="0" cy="0"/>
          <a:chOff x="0" y="0"/>
          <a:chExt cx="0" cy="0"/>
        </a:xfrm>
      </p:grpSpPr>
      <p:sp>
        <p:nvSpPr>
          <p:cNvPr id="682" name="Google Shape;682;p1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3" name="Google Shape;683;p1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1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5" name="Google Shape;685;p1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6" name="Google Shape;686;p1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7"/>
        <p:cNvGrpSpPr/>
        <p:nvPr/>
      </p:nvGrpSpPr>
      <p:grpSpPr>
        <a:xfrm>
          <a:off x="0" y="0"/>
          <a:ext cx="0" cy="0"/>
          <a:chOff x="0" y="0"/>
          <a:chExt cx="0" cy="0"/>
        </a:xfrm>
      </p:grpSpPr>
      <p:sp>
        <p:nvSpPr>
          <p:cNvPr id="688" name="Google Shape;688;p1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9" name="Google Shape;689;p1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0" name="Google Shape;690;p1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1" name="Google Shape;691;p1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2" name="Google Shape;692;p1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0"/>
        <p:cNvGrpSpPr/>
        <p:nvPr/>
      </p:nvGrpSpPr>
      <p:grpSpPr>
        <a:xfrm>
          <a:off x="0" y="0"/>
          <a:ext cx="0" cy="0"/>
          <a:chOff x="0" y="0"/>
          <a:chExt cx="0" cy="0"/>
        </a:xfrm>
      </p:grpSpPr>
      <p:sp>
        <p:nvSpPr>
          <p:cNvPr id="701" name="Google Shape;701;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2" name="Google Shape;702;p10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3" name="Google Shape;703;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4" name="Google Shape;704;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5" name="Google Shape;705;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6"/>
        <p:cNvGrpSpPr/>
        <p:nvPr/>
      </p:nvGrpSpPr>
      <p:grpSpPr>
        <a:xfrm>
          <a:off x="0" y="0"/>
          <a:ext cx="0" cy="0"/>
          <a:chOff x="0" y="0"/>
          <a:chExt cx="0" cy="0"/>
        </a:xfrm>
      </p:grpSpPr>
      <p:sp>
        <p:nvSpPr>
          <p:cNvPr id="707" name="Google Shape;707;p1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8" name="Google Shape;708;p1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9" name="Google Shape;709;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0" name="Google Shape;710;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1" name="Google Shape;711;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2"/>
        <p:cNvGrpSpPr/>
        <p:nvPr/>
      </p:nvGrpSpPr>
      <p:grpSpPr>
        <a:xfrm>
          <a:off x="0" y="0"/>
          <a:ext cx="0" cy="0"/>
          <a:chOff x="0" y="0"/>
          <a:chExt cx="0" cy="0"/>
        </a:xfrm>
      </p:grpSpPr>
      <p:sp>
        <p:nvSpPr>
          <p:cNvPr id="713" name="Google Shape;713;p1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4" name="Google Shape;714;p1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5" name="Google Shape;715;p1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6" name="Google Shape;716;p1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7" name="Google Shape;717;p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8"/>
        <p:cNvGrpSpPr/>
        <p:nvPr/>
      </p:nvGrpSpPr>
      <p:grpSpPr>
        <a:xfrm>
          <a:off x="0" y="0"/>
          <a:ext cx="0" cy="0"/>
          <a:chOff x="0" y="0"/>
          <a:chExt cx="0" cy="0"/>
        </a:xfrm>
      </p:grpSpPr>
      <p:sp>
        <p:nvSpPr>
          <p:cNvPr id="719" name="Google Shape;719;p1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0" name="Google Shape;720;p1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1" name="Google Shape;721;p1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2" name="Google Shape;722;p1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3" name="Google Shape;723;p1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4" name="Google Shape;724;p1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5"/>
        <p:cNvGrpSpPr/>
        <p:nvPr/>
      </p:nvGrpSpPr>
      <p:grpSpPr>
        <a:xfrm>
          <a:off x="0" y="0"/>
          <a:ext cx="0" cy="0"/>
          <a:chOff x="0" y="0"/>
          <a:chExt cx="0" cy="0"/>
        </a:xfrm>
      </p:grpSpPr>
      <p:sp>
        <p:nvSpPr>
          <p:cNvPr id="726" name="Google Shape;726;p1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7" name="Google Shape;727;p1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8" name="Google Shape;728;p1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9" name="Google Shape;729;p1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0" name="Google Shape;730;p1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1" name="Google Shape;731;p1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2" name="Google Shape;732;p1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3" name="Google Shape;733;p1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4"/>
        <p:cNvGrpSpPr/>
        <p:nvPr/>
      </p:nvGrpSpPr>
      <p:grpSpPr>
        <a:xfrm>
          <a:off x="0" y="0"/>
          <a:ext cx="0" cy="0"/>
          <a:chOff x="0" y="0"/>
          <a:chExt cx="0" cy="0"/>
        </a:xfrm>
      </p:grpSpPr>
      <p:sp>
        <p:nvSpPr>
          <p:cNvPr id="735" name="Google Shape;735;p1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6" name="Google Shape;736;p1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7" name="Google Shape;737;p1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8" name="Google Shape;738;p1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9"/>
        <p:cNvGrpSpPr/>
        <p:nvPr/>
      </p:nvGrpSpPr>
      <p:grpSpPr>
        <a:xfrm>
          <a:off x="0" y="0"/>
          <a:ext cx="0" cy="0"/>
          <a:chOff x="0" y="0"/>
          <a:chExt cx="0" cy="0"/>
        </a:xfrm>
      </p:grpSpPr>
      <p:sp>
        <p:nvSpPr>
          <p:cNvPr id="740" name="Google Shape;740;p1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1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2" name="Google Shape;742;p1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3"/>
        <p:cNvGrpSpPr/>
        <p:nvPr/>
      </p:nvGrpSpPr>
      <p:grpSpPr>
        <a:xfrm>
          <a:off x="0" y="0"/>
          <a:ext cx="0" cy="0"/>
          <a:chOff x="0" y="0"/>
          <a:chExt cx="0" cy="0"/>
        </a:xfrm>
      </p:grpSpPr>
      <p:sp>
        <p:nvSpPr>
          <p:cNvPr id="744" name="Google Shape;744;p1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5" name="Google Shape;745;p1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6" name="Google Shape;746;p1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7" name="Google Shape;747;p1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1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9" name="Google Shape;749;p1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0"/>
        <p:cNvGrpSpPr/>
        <p:nvPr/>
      </p:nvGrpSpPr>
      <p:grpSpPr>
        <a:xfrm>
          <a:off x="0" y="0"/>
          <a:ext cx="0" cy="0"/>
          <a:chOff x="0" y="0"/>
          <a:chExt cx="0" cy="0"/>
        </a:xfrm>
      </p:grpSpPr>
      <p:sp>
        <p:nvSpPr>
          <p:cNvPr id="751" name="Google Shape;751;p1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2" name="Google Shape;752;p1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3" name="Google Shape;753;p1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4" name="Google Shape;754;p1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5" name="Google Shape;755;p1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6" name="Google Shape;756;p1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7"/>
        <p:cNvGrpSpPr/>
        <p:nvPr/>
      </p:nvGrpSpPr>
      <p:grpSpPr>
        <a:xfrm>
          <a:off x="0" y="0"/>
          <a:ext cx="0" cy="0"/>
          <a:chOff x="0" y="0"/>
          <a:chExt cx="0" cy="0"/>
        </a:xfrm>
      </p:grpSpPr>
      <p:sp>
        <p:nvSpPr>
          <p:cNvPr id="758" name="Google Shape;758;p1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9" name="Google Shape;759;p1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0" name="Google Shape;760;p1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1" name="Google Shape;761;p1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2" name="Google Shape;762;p1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3"/>
        <p:cNvGrpSpPr/>
        <p:nvPr/>
      </p:nvGrpSpPr>
      <p:grpSpPr>
        <a:xfrm>
          <a:off x="0" y="0"/>
          <a:ext cx="0" cy="0"/>
          <a:chOff x="0" y="0"/>
          <a:chExt cx="0" cy="0"/>
        </a:xfrm>
      </p:grpSpPr>
      <p:sp>
        <p:nvSpPr>
          <p:cNvPr id="764" name="Google Shape;764;p1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5" name="Google Shape;765;p1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6" name="Google Shape;766;p1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7" name="Google Shape;767;p1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8" name="Google Shape;768;p1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6"/>
        <p:cNvGrpSpPr/>
        <p:nvPr/>
      </p:nvGrpSpPr>
      <p:grpSpPr>
        <a:xfrm>
          <a:off x="0" y="0"/>
          <a:ext cx="0" cy="0"/>
          <a:chOff x="0" y="0"/>
          <a:chExt cx="0" cy="0"/>
        </a:xfrm>
      </p:grpSpPr>
      <p:sp>
        <p:nvSpPr>
          <p:cNvPr id="777" name="Google Shape;777;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8" name="Google Shape;778;p10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9" name="Google Shape;779;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0" name="Google Shape;780;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1" name="Google Shape;781;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2"/>
        <p:cNvGrpSpPr/>
        <p:nvPr/>
      </p:nvGrpSpPr>
      <p:grpSpPr>
        <a:xfrm>
          <a:off x="0" y="0"/>
          <a:ext cx="0" cy="0"/>
          <a:chOff x="0" y="0"/>
          <a:chExt cx="0" cy="0"/>
        </a:xfrm>
      </p:grpSpPr>
      <p:sp>
        <p:nvSpPr>
          <p:cNvPr id="783" name="Google Shape;783;p1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4" name="Google Shape;784;p1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85" name="Google Shape;785;p1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6" name="Google Shape;786;p1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7" name="Google Shape;787;p1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8"/>
        <p:cNvGrpSpPr/>
        <p:nvPr/>
      </p:nvGrpSpPr>
      <p:grpSpPr>
        <a:xfrm>
          <a:off x="0" y="0"/>
          <a:ext cx="0" cy="0"/>
          <a:chOff x="0" y="0"/>
          <a:chExt cx="0" cy="0"/>
        </a:xfrm>
      </p:grpSpPr>
      <p:sp>
        <p:nvSpPr>
          <p:cNvPr id="789" name="Google Shape;789;p1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0" name="Google Shape;790;p1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91" name="Google Shape;791;p1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2" name="Google Shape;792;p1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3" name="Google Shape;793;p1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2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4"/>
        <p:cNvGrpSpPr/>
        <p:nvPr/>
      </p:nvGrpSpPr>
      <p:grpSpPr>
        <a:xfrm>
          <a:off x="0" y="0"/>
          <a:ext cx="0" cy="0"/>
          <a:chOff x="0" y="0"/>
          <a:chExt cx="0" cy="0"/>
        </a:xfrm>
      </p:grpSpPr>
      <p:sp>
        <p:nvSpPr>
          <p:cNvPr id="795" name="Google Shape;795;p1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6" name="Google Shape;796;p1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7" name="Google Shape;797;p1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8" name="Google Shape;798;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9" name="Google Shape;799;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0" name="Google Shape;800;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1"/>
        <p:cNvGrpSpPr/>
        <p:nvPr/>
      </p:nvGrpSpPr>
      <p:grpSpPr>
        <a:xfrm>
          <a:off x="0" y="0"/>
          <a:ext cx="0" cy="0"/>
          <a:chOff x="0" y="0"/>
          <a:chExt cx="0" cy="0"/>
        </a:xfrm>
      </p:grpSpPr>
      <p:sp>
        <p:nvSpPr>
          <p:cNvPr id="802" name="Google Shape;802;p1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3" name="Google Shape;803;p1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4" name="Google Shape;804;p1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5" name="Google Shape;805;p1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06" name="Google Shape;806;p1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7" name="Google Shape;807;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8" name="Google Shape;808;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9" name="Google Shape;809;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0"/>
        <p:cNvGrpSpPr/>
        <p:nvPr/>
      </p:nvGrpSpPr>
      <p:grpSpPr>
        <a:xfrm>
          <a:off x="0" y="0"/>
          <a:ext cx="0" cy="0"/>
          <a:chOff x="0" y="0"/>
          <a:chExt cx="0" cy="0"/>
        </a:xfrm>
      </p:grpSpPr>
      <p:sp>
        <p:nvSpPr>
          <p:cNvPr id="811" name="Google Shape;811;p1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2" name="Google Shape;812;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3" name="Google Shape;813;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4" name="Google Shape;814;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5"/>
        <p:cNvGrpSpPr/>
        <p:nvPr/>
      </p:nvGrpSpPr>
      <p:grpSpPr>
        <a:xfrm>
          <a:off x="0" y="0"/>
          <a:ext cx="0" cy="0"/>
          <a:chOff x="0" y="0"/>
          <a:chExt cx="0" cy="0"/>
        </a:xfrm>
      </p:grpSpPr>
      <p:sp>
        <p:nvSpPr>
          <p:cNvPr id="816" name="Google Shape;816;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7" name="Google Shape;817;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8" name="Google Shape;818;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9"/>
        <p:cNvGrpSpPr/>
        <p:nvPr/>
      </p:nvGrpSpPr>
      <p:grpSpPr>
        <a:xfrm>
          <a:off x="0" y="0"/>
          <a:ext cx="0" cy="0"/>
          <a:chOff x="0" y="0"/>
          <a:chExt cx="0" cy="0"/>
        </a:xfrm>
      </p:grpSpPr>
      <p:sp>
        <p:nvSpPr>
          <p:cNvPr id="820" name="Google Shape;820;p1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1" name="Google Shape;821;p1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22" name="Google Shape;822;p1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3" name="Google Shape;823;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4" name="Google Shape;824;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5" name="Google Shape;825;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6"/>
        <p:cNvGrpSpPr/>
        <p:nvPr/>
      </p:nvGrpSpPr>
      <p:grpSpPr>
        <a:xfrm>
          <a:off x="0" y="0"/>
          <a:ext cx="0" cy="0"/>
          <a:chOff x="0" y="0"/>
          <a:chExt cx="0" cy="0"/>
        </a:xfrm>
      </p:grpSpPr>
      <p:sp>
        <p:nvSpPr>
          <p:cNvPr id="827" name="Google Shape;827;p1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8" name="Google Shape;828;p1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29" name="Google Shape;829;p1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0" name="Google Shape;830;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1" name="Google Shape;831;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2" name="Google Shape;832;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3"/>
        <p:cNvGrpSpPr/>
        <p:nvPr/>
      </p:nvGrpSpPr>
      <p:grpSpPr>
        <a:xfrm>
          <a:off x="0" y="0"/>
          <a:ext cx="0" cy="0"/>
          <a:chOff x="0" y="0"/>
          <a:chExt cx="0" cy="0"/>
        </a:xfrm>
      </p:grpSpPr>
      <p:sp>
        <p:nvSpPr>
          <p:cNvPr id="834" name="Google Shape;834;p1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5" name="Google Shape;835;p1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6" name="Google Shape;836;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7" name="Google Shape;837;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8" name="Google Shape;838;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9"/>
        <p:cNvGrpSpPr/>
        <p:nvPr/>
      </p:nvGrpSpPr>
      <p:grpSpPr>
        <a:xfrm>
          <a:off x="0" y="0"/>
          <a:ext cx="0" cy="0"/>
          <a:chOff x="0" y="0"/>
          <a:chExt cx="0" cy="0"/>
        </a:xfrm>
      </p:grpSpPr>
      <p:sp>
        <p:nvSpPr>
          <p:cNvPr id="840" name="Google Shape;840;p1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1" name="Google Shape;841;p1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2" name="Google Shape;842;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3" name="Google Shape;843;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4" name="Google Shape;844;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2"/>
        <p:cNvGrpSpPr/>
        <p:nvPr/>
      </p:nvGrpSpPr>
      <p:grpSpPr>
        <a:xfrm>
          <a:off x="0" y="0"/>
          <a:ext cx="0" cy="0"/>
          <a:chOff x="0" y="0"/>
          <a:chExt cx="0" cy="0"/>
        </a:xfrm>
      </p:grpSpPr>
      <p:sp>
        <p:nvSpPr>
          <p:cNvPr id="853" name="Google Shape;853;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4" name="Google Shape;854;p10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5" name="Google Shape;855;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6" name="Google Shape;856;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7" name="Google Shape;857;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8"/>
        <p:cNvGrpSpPr/>
        <p:nvPr/>
      </p:nvGrpSpPr>
      <p:grpSpPr>
        <a:xfrm>
          <a:off x="0" y="0"/>
          <a:ext cx="0" cy="0"/>
          <a:chOff x="0" y="0"/>
          <a:chExt cx="0" cy="0"/>
        </a:xfrm>
      </p:grpSpPr>
      <p:sp>
        <p:nvSpPr>
          <p:cNvPr id="859" name="Google Shape;859;p1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0" name="Google Shape;860;p1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1" name="Google Shape;861;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2" name="Google Shape;862;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3" name="Google Shape;863;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image" Target="../media/image1.png"/><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png"/><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image" Target="../media/image1.png"/><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image" Target="../media/image1.png"/><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1.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1.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1.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image" Target="../media/image1.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D2766B16-3494-4468-81B4-986DAE8DB968}"/>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ED544AB0-8D9B-484C-9B89-6C0E34B7D230}"/>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5"/>
        <p:cNvGrpSpPr/>
        <p:nvPr/>
      </p:nvGrpSpPr>
      <p:grpSpPr>
        <a:xfrm>
          <a:off x="0" y="0"/>
          <a:ext cx="0" cy="0"/>
          <a:chOff x="0" y="0"/>
          <a:chExt cx="0" cy="0"/>
        </a:xfrm>
      </p:grpSpPr>
      <p:sp>
        <p:nvSpPr>
          <p:cNvPr id="846" name="Google Shape;846;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7" name="Google Shape;847;p10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8" name="Google Shape;84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49" name="Google Shape;84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0" name="Google Shape;85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51" name="Google Shape;851;p104"/>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DF254E51-E479-4351-AE09-75C5E13F4974}"/>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6D853149-A879-417E-B30B-CD551AC1299D}"/>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1"/>
        <p:cNvGrpSpPr/>
        <p:nvPr/>
      </p:nvGrpSpPr>
      <p:grpSpPr>
        <a:xfrm>
          <a:off x="0" y="0"/>
          <a:ext cx="0" cy="0"/>
          <a:chOff x="0" y="0"/>
          <a:chExt cx="0" cy="0"/>
        </a:xfrm>
      </p:grpSpPr>
      <p:sp>
        <p:nvSpPr>
          <p:cNvPr id="922" name="Google Shape;922;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3" name="Google Shape;923;p10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4" name="Google Shape;924;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5" name="Google Shape;925;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6" name="Google Shape;926;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927" name="Google Shape;927;p106"/>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5B8452E0-27DB-487C-8981-697D0C9ABB3E}"/>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EB59920E-E658-4B98-A5CD-A2E9042975D2}"/>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7"/>
        <p:cNvGrpSpPr/>
        <p:nvPr/>
      </p:nvGrpSpPr>
      <p:grpSpPr>
        <a:xfrm>
          <a:off x="0" y="0"/>
          <a:ext cx="0" cy="0"/>
          <a:chOff x="0" y="0"/>
          <a:chExt cx="0" cy="0"/>
        </a:xfrm>
      </p:grpSpPr>
      <p:sp>
        <p:nvSpPr>
          <p:cNvPr id="998" name="Google Shape;998;p1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99" name="Google Shape;999;p10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0" name="Google Shape;1000;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1" name="Google Shape;1001;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2" name="Google Shape;1002;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solidFill>
                <a:srgbClr val="000000"/>
              </a:solidFill>
            </a:endParaRPr>
          </a:p>
        </p:txBody>
      </p:sp>
      <p:pic>
        <p:nvPicPr>
          <p:cNvPr id="1003" name="Google Shape;1003;p108"/>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99334BE5-F9DE-41A1-AD01-C2183FCDF434}"/>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EE79F0B9-714A-47B1-84E7-F340F45BF1BD}"/>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12" name="Google Shape;15;p15">
            <a:extLst>
              <a:ext uri="{FF2B5EF4-FFF2-40B4-BE49-F238E27FC236}">
                <a16:creationId xmlns:a16="http://schemas.microsoft.com/office/drawing/2014/main" id="{F6803FD2-2DD1-44E4-AF4C-A5580C0455B8}"/>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6;p15">
            <a:extLst>
              <a:ext uri="{FF2B5EF4-FFF2-40B4-BE49-F238E27FC236}">
                <a16:creationId xmlns:a16="http://schemas.microsoft.com/office/drawing/2014/main" id="{D6E864B8-AD58-4683-8AF1-B80744CF46CB}"/>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3041367"/>
      </p:ext>
    </p:extLst>
  </p:cSld>
  <p:clrMap bg1="lt1" tx1="dk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3" name="Google Shape;163;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4" name="Google Shape;164;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 name="Google Shape;165;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 name="Google Shape;166;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67" name="Google Shape;167;p86"/>
          <p:cNvPicPr preferRelativeResize="0"/>
          <p:nvPr/>
        </p:nvPicPr>
        <p:blipFill rotWithShape="1">
          <a:blip r:embed="rId12">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6C8FC946-8937-45B3-BD9B-2DF370801601}"/>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D70CC5A9-3341-4493-8EFC-65C1C873B3EC}"/>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9" name="Google Shape;239;p8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0" name="Google Shape;240;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Google Shape;241;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Google Shape;242;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243" name="Google Shape;243;p88"/>
          <p:cNvPicPr preferRelativeResize="0"/>
          <p:nvPr/>
        </p:nvPicPr>
        <p:blipFill rotWithShape="1">
          <a:blip r:embed="rId12">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1A83D841-8619-4A3B-8597-2E1868F146EB}"/>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317AA1A8-4600-46E7-B7A5-BB83133D6309}"/>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5" name="Google Shape;315;p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6" name="Google Shape;316;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7" name="Google Shape;317;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19" name="Google Shape;319;p90"/>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46A34CC9-0596-428D-959C-90E43671B9BA}"/>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CFA53A15-344D-43D3-BA56-E0A1E18B0A4A}"/>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91" name="Google Shape;391;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2" name="Google Shape;392;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3" name="Google Shape;393;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95" name="Google Shape;395;p92"/>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73DAD1F5-C518-48B2-9581-23B1AD393203}"/>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44ACB885-C9CC-47DC-9002-05E3A8119BCF}"/>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67" name="Google Shape;467;p9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8" name="Google Shape;468;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71" name="Google Shape;471;p94"/>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42D74CAD-EE7D-4A6A-B8B4-E177A070B9AA}"/>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5A0649C7-BC2D-45D4-A6B7-D500A38DEF69}"/>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7"/>
        <p:cNvGrpSpPr/>
        <p:nvPr/>
      </p:nvGrpSpPr>
      <p:grpSpPr>
        <a:xfrm>
          <a:off x="0" y="0"/>
          <a:ext cx="0" cy="0"/>
          <a:chOff x="0" y="0"/>
          <a:chExt cx="0" cy="0"/>
        </a:xfrm>
      </p:grpSpPr>
      <p:sp>
        <p:nvSpPr>
          <p:cNvPr id="618" name="Google Shape;618;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9" name="Google Shape;619;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0" name="Google Shape;620;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Google Shape;621;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Google Shape;622;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623" name="Google Shape;623;p98"/>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003FBDBF-F6BA-4886-9BAC-A2DD78B42340}"/>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862F1AD1-26BF-4740-B446-AC62F75B4DEE}"/>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3"/>
        <p:cNvGrpSpPr/>
        <p:nvPr/>
      </p:nvGrpSpPr>
      <p:grpSpPr>
        <a:xfrm>
          <a:off x="0" y="0"/>
          <a:ext cx="0" cy="0"/>
          <a:chOff x="0" y="0"/>
          <a:chExt cx="0" cy="0"/>
        </a:xfrm>
      </p:grpSpPr>
      <p:sp>
        <p:nvSpPr>
          <p:cNvPr id="694" name="Google Shape;694;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5" name="Google Shape;695;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Google Shape;696;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699" name="Google Shape;699;p100"/>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7F0D7E34-DBC0-4871-AF03-EB45BC4A97A2}"/>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9E760B2A-0E43-490A-B3ED-18574D4C9997}"/>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9"/>
        <p:cNvGrpSpPr/>
        <p:nvPr/>
      </p:nvGrpSpPr>
      <p:grpSpPr>
        <a:xfrm>
          <a:off x="0" y="0"/>
          <a:ext cx="0" cy="0"/>
          <a:chOff x="0" y="0"/>
          <a:chExt cx="0" cy="0"/>
        </a:xfrm>
      </p:grpSpPr>
      <p:sp>
        <p:nvSpPr>
          <p:cNvPr id="770" name="Google Shape;770;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71" name="Google Shape;771;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2" name="Google Shape;772;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3" name="Google Shape;773;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75" name="Google Shape;775;p102"/>
          <p:cNvPicPr preferRelativeResize="0"/>
          <p:nvPr/>
        </p:nvPicPr>
        <p:blipFill rotWithShape="1">
          <a:blip r:embed="rId13">
            <a:alphaModFix/>
          </a:blip>
          <a:srcRect/>
          <a:stretch/>
        </p:blipFill>
        <p:spPr>
          <a:xfrm>
            <a:off x="9195513" y="185738"/>
            <a:ext cx="2790423" cy="568136"/>
          </a:xfrm>
          <a:prstGeom prst="rect">
            <a:avLst/>
          </a:prstGeom>
          <a:noFill/>
          <a:ln>
            <a:noFill/>
          </a:ln>
        </p:spPr>
      </p:pic>
      <p:sp>
        <p:nvSpPr>
          <p:cNvPr id="8" name="Google Shape;15;p15">
            <a:extLst>
              <a:ext uri="{FF2B5EF4-FFF2-40B4-BE49-F238E27FC236}">
                <a16:creationId xmlns:a16="http://schemas.microsoft.com/office/drawing/2014/main" id="{9CF34BF4-55A2-404F-9F52-3C87F06AA1D6}"/>
              </a:ext>
            </a:extLst>
          </p:cNvPr>
          <p:cNvSpPr txBox="1"/>
          <p:nvPr userDrawn="1"/>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16;p15">
            <a:extLst>
              <a:ext uri="{FF2B5EF4-FFF2-40B4-BE49-F238E27FC236}">
                <a16:creationId xmlns:a16="http://schemas.microsoft.com/office/drawing/2014/main" id="{4CD9F211-0968-45C6-86B1-D34004935AF8}"/>
              </a:ext>
            </a:extLst>
          </p:cNvPr>
          <p:cNvSpPr txBox="1"/>
          <p:nvPr userDrawn="1"/>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0.xml"/></Relationships>
</file>

<file path=ppt/slides/_rels/slide25.xml.rels><?xml version="1.0" encoding="UTF-8" standalone="yes"?>
<Relationships xmlns="http://schemas.openxmlformats.org/package/2006/relationships"><Relationship Id="rId3" Type="http://schemas.openxmlformats.org/officeDocument/2006/relationships/hyperlink" Target="https://machinelearningmastery.com/statistical-hypothesis-tests/" TargetMode="External"/><Relationship Id="rId2" Type="http://schemas.openxmlformats.org/officeDocument/2006/relationships/notesSlide" Target="../notesSlides/notesSlide18.xml"/><Relationship Id="rId1" Type="http://schemas.openxmlformats.org/officeDocument/2006/relationships/slideLayout" Target="../slideLayouts/slideLayout120.xml"/><Relationship Id="rId6" Type="http://schemas.openxmlformats.org/officeDocument/2006/relationships/hyperlink" Target="https://www.tutorialspoint.com/python_data_science/python_normal_distribution.htm" TargetMode="External"/><Relationship Id="rId5" Type="http://schemas.openxmlformats.org/officeDocument/2006/relationships/hyperlink" Target="https://towardsdatascience.com/understanding-the-normal-distribution-with-python-e70bb855b027" TargetMode="External"/><Relationship Id="rId4" Type="http://schemas.openxmlformats.org/officeDocument/2006/relationships/hyperlink" Target="https://towardsdatascience.com/hypothesis-testing-in-machine-learning-using-python-a0dc89e169c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20.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6"/>
        <p:cNvGrpSpPr/>
        <p:nvPr/>
      </p:nvGrpSpPr>
      <p:grpSpPr>
        <a:xfrm>
          <a:off x="0" y="0"/>
          <a:ext cx="0" cy="0"/>
          <a:chOff x="0" y="0"/>
          <a:chExt cx="0" cy="0"/>
        </a:xfrm>
      </p:grpSpPr>
      <p:sp>
        <p:nvSpPr>
          <p:cNvPr id="5" name="Google Shape;85;p1">
            <a:extLst>
              <a:ext uri="{FF2B5EF4-FFF2-40B4-BE49-F238E27FC236}">
                <a16:creationId xmlns:a16="http://schemas.microsoft.com/office/drawing/2014/main" id="{845BE285-CE40-4393-A52E-87B13284AC4D}"/>
              </a:ext>
            </a:extLst>
          </p:cNvPr>
          <p:cNvSpPr txBox="1">
            <a:spLocks noGrp="1"/>
          </p:cNvSpPr>
          <p:nvPr>
            <p:ph type="ctrTitle"/>
          </p:nvPr>
        </p:nvSpPr>
        <p:spPr>
          <a:xfrm>
            <a:off x="621141" y="-129570"/>
            <a:ext cx="11189855" cy="236733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kumimoji="0" lang="en-IN" sz="4000" b="1" i="0" u="none" strike="noStrike" kern="0" cap="none" spc="0" normalizeH="0" baseline="0" noProof="0" dirty="0">
                <a:ln>
                  <a:noFill/>
                </a:ln>
                <a:solidFill>
                  <a:srgbClr val="000000"/>
                </a:solidFill>
                <a:effectLst/>
                <a:uLnTx/>
                <a:uFillTx/>
                <a:latin typeface="Arial"/>
                <a:sym typeface="Corbel"/>
              </a:rPr>
              <a:t>M2W3</a:t>
            </a:r>
            <a:r>
              <a:rPr kumimoji="0" lang="en-IN" sz="4400" b="0" i="0" u="none" strike="noStrike" kern="0" cap="none" spc="0" normalizeH="0" baseline="0" noProof="0" dirty="0">
                <a:ln>
                  <a:noFill/>
                </a:ln>
                <a:solidFill>
                  <a:srgbClr val="000000"/>
                </a:solidFill>
                <a:effectLst/>
                <a:uLnTx/>
                <a:uFillTx/>
                <a:latin typeface="Corbel"/>
                <a:sym typeface="Corbel"/>
              </a:rPr>
              <a:t>: </a:t>
            </a:r>
            <a:br>
              <a:rPr kumimoji="0" lang="en-IN" sz="4400" b="0" i="0" u="none" strike="noStrike" kern="0" cap="none" spc="0" normalizeH="0" baseline="0" noProof="0" dirty="0">
                <a:ln>
                  <a:noFill/>
                </a:ln>
                <a:solidFill>
                  <a:srgbClr val="000000"/>
                </a:solidFill>
                <a:effectLst/>
                <a:uLnTx/>
                <a:uFillTx/>
                <a:latin typeface="Corbel"/>
                <a:sym typeface="Corbel"/>
              </a:rPr>
            </a:br>
            <a:r>
              <a:rPr lang="en-US" sz="3600" b="0" i="0" u="none" strike="noStrike" cap="none" dirty="0">
                <a:solidFill>
                  <a:schemeClr val="dk1"/>
                </a:solidFill>
                <a:latin typeface="+mn-lt"/>
                <a:ea typeface="Calibri"/>
                <a:cs typeface="Calibri"/>
                <a:sym typeface="Calibri"/>
              </a:rPr>
              <a:t>Statistical Learning – Hypothesis Testing</a:t>
            </a:r>
            <a:endParaRPr sz="5400" b="0" i="0" u="none" strike="noStrike" cap="none" dirty="0">
              <a:solidFill>
                <a:schemeClr val="dk1"/>
              </a:solidFill>
              <a:latin typeface="+mn-lt"/>
              <a:ea typeface="Calibri"/>
              <a:cs typeface="Calibri"/>
              <a:sym typeface="Calibri"/>
            </a:endParaRPr>
          </a:p>
          <a:p>
            <a:pPr marL="0" marR="0" lvl="0" indent="0" algn="l" rtl="0">
              <a:lnSpc>
                <a:spcPct val="90000"/>
              </a:lnSpc>
              <a:spcBef>
                <a:spcPts val="0"/>
              </a:spcBef>
              <a:spcAft>
                <a:spcPts val="0"/>
              </a:spcAft>
              <a:buClr>
                <a:schemeClr val="dk1"/>
              </a:buClr>
              <a:buSzPts val="6000"/>
              <a:buFont typeface="Calibri"/>
              <a:buNone/>
            </a:pPr>
            <a:endParaRPr sz="6000" b="0" i="0" u="none" strike="noStrike" cap="none" dirty="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98D8F3E1-9DA4-4C51-99BD-039815000F2C}"/>
              </a:ext>
            </a:extLst>
          </p:cNvPr>
          <p:cNvSpPr txBox="1"/>
          <p:nvPr/>
        </p:nvSpPr>
        <p:spPr>
          <a:xfrm>
            <a:off x="621141" y="1542976"/>
            <a:ext cx="11413842" cy="528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200" b="1" i="0" u="sng" strike="noStrike" kern="0" cap="none" spc="0" normalizeH="0" baseline="0" noProof="0" dirty="0">
                <a:ln>
                  <a:noFill/>
                </a:ln>
                <a:solidFill>
                  <a:srgbClr val="000000"/>
                </a:solidFill>
                <a:effectLst/>
                <a:uLnTx/>
                <a:uFillTx/>
                <a:latin typeface="Corbel"/>
                <a:cs typeface="Arial"/>
                <a:sym typeface="Corbel"/>
              </a:rPr>
              <a:t>Agenda:</a:t>
            </a:r>
          </a:p>
          <a:p>
            <a:pPr marL="0" marR="0" lvl="0" indent="0" algn="l" defTabSz="914400" rtl="0" eaLnBrk="1" fontAlgn="auto" latinLnBrk="0" hangingPunct="1">
              <a:lnSpc>
                <a:spcPts val="1300"/>
              </a:lnSpc>
              <a:spcBef>
                <a:spcPts val="0"/>
              </a:spcBef>
              <a:spcAft>
                <a:spcPts val="0"/>
              </a:spcAft>
              <a:buClr>
                <a:srgbClr val="000000"/>
              </a:buClr>
              <a:buSzTx/>
              <a:buFont typeface="Arial"/>
              <a:buNone/>
              <a:tabLst/>
              <a:defRPr/>
            </a:pPr>
            <a:endParaRPr lang="en-IN" sz="2800" b="1" u="sng" dirty="0">
              <a:latin typeface="Corbel"/>
              <a:sym typeface="Corbel"/>
            </a:endParaRPr>
          </a:p>
          <a:p>
            <a:pPr marL="228600" indent="-228600">
              <a:lnSpc>
                <a:spcPct val="90000"/>
              </a:lnSpc>
              <a:spcBef>
                <a:spcPts val="1000"/>
              </a:spcBef>
              <a:buClr>
                <a:schemeClr val="dk1"/>
              </a:buClr>
              <a:buSzPts val="2800"/>
              <a:buFont typeface="Arial"/>
              <a:buChar char="•"/>
            </a:pPr>
            <a:r>
              <a:rPr lang="en-US" sz="2400" b="1" dirty="0">
                <a:latin typeface="Corbel" panose="020B0503020204020204" pitchFamily="34" charset="0"/>
              </a:rPr>
              <a:t>Sampling Distribution &amp; CLT</a:t>
            </a:r>
            <a:endParaRPr lang="en-US" sz="1800" dirty="0">
              <a:latin typeface="+mn-lt"/>
            </a:endParaRPr>
          </a:p>
          <a:p>
            <a:pPr marL="228600" indent="-228600">
              <a:lnSpc>
                <a:spcPct val="90000"/>
              </a:lnSpc>
              <a:spcBef>
                <a:spcPts val="1000"/>
              </a:spcBef>
              <a:buClr>
                <a:schemeClr val="dk1"/>
              </a:buClr>
              <a:buSzPts val="2800"/>
              <a:buFont typeface="Arial"/>
              <a:buChar char="•"/>
            </a:pPr>
            <a:r>
              <a:rPr lang="en-US" sz="2400" dirty="0">
                <a:latin typeface="Corbel" panose="020B0503020204020204" pitchFamily="34" charset="0"/>
              </a:rPr>
              <a:t>Confidence Intervals (</a:t>
            </a:r>
            <a:r>
              <a:rPr lang="en-US" sz="2400" b="1" dirty="0">
                <a:latin typeface="Corbel" panose="020B0503020204020204" pitchFamily="34" charset="0"/>
              </a:rPr>
              <a:t>CI</a:t>
            </a:r>
            <a:r>
              <a:rPr lang="en-US" sz="2400" dirty="0">
                <a:latin typeface="Corbel" panose="020B0503020204020204" pitchFamily="34" charset="0"/>
              </a:rPr>
              <a:t>)</a:t>
            </a:r>
            <a:endParaRPr lang="en-US" sz="2400" b="1" dirty="0">
              <a:latin typeface="Corbel" panose="020B0503020204020204" pitchFamily="34" charset="0"/>
            </a:endParaRPr>
          </a:p>
          <a:p>
            <a:pPr marL="228600" lvl="0" indent="-228600" algn="l" rtl="0">
              <a:lnSpc>
                <a:spcPct val="90000"/>
              </a:lnSpc>
              <a:spcBef>
                <a:spcPts val="1000"/>
              </a:spcBef>
              <a:spcAft>
                <a:spcPts val="0"/>
              </a:spcAft>
              <a:buClr>
                <a:schemeClr val="dk1"/>
              </a:buClr>
              <a:buSzPts val="2800"/>
              <a:buChar char="•"/>
            </a:pPr>
            <a:r>
              <a:rPr lang="en-US" sz="2400" b="1" dirty="0">
                <a:latin typeface="Corbel" panose="020B0503020204020204" pitchFamily="34" charset="0"/>
              </a:rPr>
              <a:t>Hypothesis </a:t>
            </a:r>
            <a:r>
              <a:rPr lang="en-US" sz="2400" dirty="0">
                <a:latin typeface="Corbel" panose="020B0503020204020204" pitchFamily="34" charset="0"/>
              </a:rPr>
              <a:t>Formulation, Null vs Alternative, </a:t>
            </a:r>
            <a:r>
              <a:rPr lang="en-US" sz="2400" b="1" dirty="0">
                <a:latin typeface="Corbel" panose="020B0503020204020204" pitchFamily="34" charset="0"/>
              </a:rPr>
              <a:t>Type I, II </a:t>
            </a:r>
            <a:r>
              <a:rPr lang="en-US" sz="2400" dirty="0">
                <a:latin typeface="Corbel" panose="020B0503020204020204" pitchFamily="34" charset="0"/>
              </a:rPr>
              <a:t>Errors</a:t>
            </a:r>
          </a:p>
          <a:p>
            <a:pPr marL="228600" lvl="0" indent="-228600" algn="l" rtl="0">
              <a:lnSpc>
                <a:spcPct val="90000"/>
              </a:lnSpc>
              <a:spcBef>
                <a:spcPts val="1000"/>
              </a:spcBef>
              <a:spcAft>
                <a:spcPts val="0"/>
              </a:spcAft>
              <a:buClr>
                <a:schemeClr val="dk1"/>
              </a:buClr>
              <a:buSzPts val="2800"/>
              <a:buChar char="•"/>
            </a:pPr>
            <a:r>
              <a:rPr lang="en-US" sz="2400" b="1" dirty="0">
                <a:latin typeface="Corbel" panose="020B0503020204020204" pitchFamily="34" charset="0"/>
              </a:rPr>
              <a:t>Hypothesis Testing</a:t>
            </a:r>
          </a:p>
          <a:p>
            <a:pPr marL="914400" marR="0" lvl="1" indent="-342900" algn="l" defTabSz="914400" rtl="0" eaLnBrk="1" fontAlgn="auto" latinLnBrk="0" hangingPunct="1">
              <a:lnSpc>
                <a:spcPct val="70000"/>
              </a:lnSpc>
              <a:spcBef>
                <a:spcPts val="50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rPr>
              <a:t>One tailed v/s two tailed test</a:t>
            </a:r>
            <a:endParaRPr kumimoji="0" lang="en-US" sz="20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endParaRPr>
          </a:p>
          <a:p>
            <a:pPr marL="914400" marR="0" lvl="1" indent="-342900" algn="l" defTabSz="914400" rtl="0" eaLnBrk="1" fontAlgn="auto" latinLnBrk="0" hangingPunct="1">
              <a:lnSpc>
                <a:spcPct val="70000"/>
              </a:lnSpc>
              <a:spcBef>
                <a:spcPts val="50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rPr>
              <a:t>Test of mean</a:t>
            </a:r>
            <a:endParaRPr kumimoji="0" lang="en-US" sz="20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endParaRPr>
          </a:p>
          <a:p>
            <a:pPr marL="914400" marR="0" lvl="1" indent="-342900" algn="l" defTabSz="914400" rtl="0" eaLnBrk="1" fontAlgn="auto" latinLnBrk="0" hangingPunct="1">
              <a:lnSpc>
                <a:spcPct val="70000"/>
              </a:lnSpc>
              <a:spcBef>
                <a:spcPts val="50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rPr>
              <a:t>Test of proportion</a:t>
            </a:r>
            <a:endParaRPr kumimoji="0" lang="en-US" sz="20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endParaRPr>
          </a:p>
          <a:p>
            <a:pPr marL="914400" marR="0" lvl="1" indent="-342900" algn="l" defTabSz="914400" rtl="0" eaLnBrk="1" fontAlgn="auto" latinLnBrk="0" hangingPunct="1">
              <a:lnSpc>
                <a:spcPct val="70000"/>
              </a:lnSpc>
              <a:spcBef>
                <a:spcPts val="50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rPr>
              <a:t>Test of variance</a:t>
            </a:r>
            <a:endParaRPr kumimoji="0" lang="en-US" sz="20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endParaRPr>
          </a:p>
          <a:p>
            <a:pPr marL="914400" marR="0" lvl="1" indent="-342900" algn="l" defTabSz="914400" rtl="0" eaLnBrk="1" fontAlgn="auto" latinLnBrk="0" hangingPunct="1">
              <a:lnSpc>
                <a:spcPct val="70000"/>
              </a:lnSpc>
              <a:spcBef>
                <a:spcPts val="50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rPr>
              <a:t>One way ANOVA</a:t>
            </a:r>
            <a:endParaRPr kumimoji="0" lang="en-US" sz="2000" b="0" i="0" u="none" strike="noStrike" kern="0" cap="none" spc="0" normalizeH="0" baseline="0" noProof="0" dirty="0">
              <a:ln>
                <a:noFill/>
              </a:ln>
              <a:solidFill>
                <a:srgbClr val="000000"/>
              </a:solidFill>
              <a:effectLst/>
              <a:uLnTx/>
              <a:uFillTx/>
              <a:latin typeface="Corbel" panose="020B0503020204020204" pitchFamily="34" charset="0"/>
              <a:cs typeface="Calibri"/>
              <a:sym typeface="Calibri"/>
            </a:endParaRPr>
          </a:p>
          <a:p>
            <a:pPr marL="457200" lvl="0" indent="-457200" algn="l" rtl="0">
              <a:lnSpc>
                <a:spcPct val="90000"/>
              </a:lnSpc>
              <a:spcBef>
                <a:spcPts val="1000"/>
              </a:spcBef>
              <a:spcAft>
                <a:spcPts val="0"/>
              </a:spcAft>
              <a:buClr>
                <a:schemeClr val="dk1"/>
              </a:buClr>
              <a:buSzPts val="2800"/>
              <a:buFont typeface="Arial" panose="020B0604020202020204" pitchFamily="34" charset="0"/>
              <a:buChar char="•"/>
            </a:pPr>
            <a:r>
              <a:rPr lang="en-US" sz="2400" b="1" dirty="0">
                <a:latin typeface="Corbel" panose="020B0503020204020204" pitchFamily="34" charset="0"/>
              </a:rPr>
              <a:t>Case studies –</a:t>
            </a:r>
            <a:r>
              <a:rPr lang="en-US" sz="2000" b="1" i="1" dirty="0">
                <a:latin typeface="Corbel" panose="020B0503020204020204" pitchFamily="34" charset="0"/>
              </a:rPr>
              <a:t> Tech Crunch Dataset, Dogs as Pets, Forest Acorns, Medical Insurance, Factory Emissions </a:t>
            </a:r>
            <a:endParaRPr lang="en-US" sz="2400" b="1" i="1" dirty="0">
              <a:latin typeface="Corbel" panose="020B0503020204020204" pitchFamily="34" charset="0"/>
            </a:endParaRPr>
          </a:p>
          <a:p>
            <a:pPr marL="228600" lvl="0" indent="-228600" algn="l" rtl="0">
              <a:lnSpc>
                <a:spcPct val="90000"/>
              </a:lnSpc>
              <a:spcBef>
                <a:spcPts val="1000"/>
              </a:spcBef>
              <a:spcAft>
                <a:spcPts val="0"/>
              </a:spcAft>
              <a:buClr>
                <a:schemeClr val="dk1"/>
              </a:buClr>
              <a:buSzPts val="2800"/>
              <a:buChar char="•"/>
            </a:pPr>
            <a:r>
              <a:rPr lang="en-US" sz="2400" dirty="0">
                <a:latin typeface="Corbel" panose="020B0503020204020204" pitchFamily="34" charset="0"/>
              </a:rPr>
              <a:t>   Q&amp;A</a:t>
            </a:r>
            <a:endParaRPr lang="en-US" sz="2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B0F5F2-3ED4-4DE4-A908-04E599BE31FF}"/>
              </a:ext>
            </a:extLst>
          </p:cNvPr>
          <p:cNvPicPr>
            <a:picLocks noChangeAspect="1"/>
          </p:cNvPicPr>
          <p:nvPr/>
        </p:nvPicPr>
        <p:blipFill rotWithShape="1">
          <a:blip r:embed="rId2">
            <a:clrChange>
              <a:clrFrom>
                <a:srgbClr val="FFFFFF"/>
              </a:clrFrom>
              <a:clrTo>
                <a:srgbClr val="FFFFFF">
                  <a:alpha val="0"/>
                </a:srgbClr>
              </a:clrTo>
            </a:clrChange>
          </a:blip>
          <a:srcRect l="21612" t="18595" r="3092" b="12808"/>
          <a:stretch/>
        </p:blipFill>
        <p:spPr>
          <a:xfrm>
            <a:off x="187406" y="1134354"/>
            <a:ext cx="10362734" cy="5310394"/>
          </a:xfrm>
          <a:prstGeom prst="rect">
            <a:avLst/>
          </a:prstGeom>
        </p:spPr>
      </p:pic>
      <p:sp>
        <p:nvSpPr>
          <p:cNvPr id="6" name="Google Shape;1102;p5">
            <a:extLst>
              <a:ext uri="{FF2B5EF4-FFF2-40B4-BE49-F238E27FC236}">
                <a16:creationId xmlns:a16="http://schemas.microsoft.com/office/drawing/2014/main" id="{6FDC05F2-D31A-4B2C-999E-EEC6A949B265}"/>
              </a:ext>
            </a:extLst>
          </p:cNvPr>
          <p:cNvSpPr txBox="1">
            <a:spLocks/>
          </p:cNvSpPr>
          <p:nvPr/>
        </p:nvSpPr>
        <p:spPr>
          <a:xfrm>
            <a:off x="569029" y="19217"/>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100000"/>
              </a:lnSpc>
              <a:buSzPts val="1400"/>
            </a:pPr>
            <a:r>
              <a:rPr lang="en-US" sz="4000" dirty="0"/>
              <a:t>Hypothesis Testing Roadmap</a:t>
            </a:r>
          </a:p>
        </p:txBody>
      </p:sp>
      <p:sp>
        <p:nvSpPr>
          <p:cNvPr id="10" name="TextBox 9">
            <a:extLst>
              <a:ext uri="{FF2B5EF4-FFF2-40B4-BE49-F238E27FC236}">
                <a16:creationId xmlns:a16="http://schemas.microsoft.com/office/drawing/2014/main" id="{B0752D0B-9B56-4FE7-A569-A3BDF43802DE}"/>
              </a:ext>
            </a:extLst>
          </p:cNvPr>
          <p:cNvSpPr txBox="1"/>
          <p:nvPr/>
        </p:nvSpPr>
        <p:spPr>
          <a:xfrm>
            <a:off x="7320612" y="5293553"/>
            <a:ext cx="446562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0" lvl="0" indent="-285750" algn="just" defTabSz="914400" rtl="0" eaLnBrk="1" fontAlgn="auto" latinLnBrk="0" hangingPunct="1">
              <a:lnSpc>
                <a:spcPct val="100000"/>
              </a:lnSpc>
              <a:spcBef>
                <a:spcPts val="0"/>
              </a:spcBef>
              <a:spcAft>
                <a:spcPts val="0"/>
              </a:spcAft>
              <a:buClr>
                <a:srgbClr val="000000"/>
              </a:buClr>
              <a:buSzPts val="32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Single sample or two or multiple samples</a:t>
            </a:r>
          </a:p>
          <a:p>
            <a:pPr marL="342900" marR="0" lvl="0" indent="-285750" algn="just" defTabSz="914400" rtl="0" eaLnBrk="1" fontAlgn="auto" latinLnBrk="0" hangingPunct="1">
              <a:lnSpc>
                <a:spcPct val="100000"/>
              </a:lnSpc>
              <a:spcBef>
                <a:spcPts val="640"/>
              </a:spcBef>
              <a:spcAft>
                <a:spcPts val="0"/>
              </a:spcAft>
              <a:buClr>
                <a:srgbClr val="000000"/>
              </a:buClr>
              <a:buSzPts val="32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One tailed or two tailed</a:t>
            </a:r>
          </a:p>
          <a:p>
            <a:pPr marL="342900" marR="0" lvl="0" indent="-285750" algn="just" defTabSz="914400" rtl="0" eaLnBrk="1" fontAlgn="auto" latinLnBrk="0" hangingPunct="1">
              <a:lnSpc>
                <a:spcPct val="100000"/>
              </a:lnSpc>
              <a:spcBef>
                <a:spcPts val="640"/>
              </a:spcBef>
              <a:spcAft>
                <a:spcPts val="0"/>
              </a:spcAft>
              <a:buClr>
                <a:srgbClr val="000000"/>
              </a:buClr>
              <a:buSzPts val="32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Tests of </a:t>
            </a:r>
            <a:r>
              <a:rPr kumimoji="0" lang="en-US" sz="1800" b="0" i="0" u="none" strike="noStrike" kern="0" cap="none" spc="0" normalizeH="0" baseline="0" noProof="0" dirty="0">
                <a:ln>
                  <a:noFill/>
                </a:ln>
                <a:solidFill>
                  <a:srgbClr val="000000"/>
                </a:solidFill>
                <a:effectLst/>
                <a:uLnTx/>
                <a:uFillTx/>
                <a:latin typeface="Calibri"/>
                <a:cs typeface="Calibri"/>
                <a:sym typeface="Calibri"/>
              </a:rPr>
              <a:t>M</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ean, </a:t>
            </a:r>
            <a:r>
              <a:rPr kumimoji="0" lang="en-US" sz="1800" b="0" i="0" u="none" strike="noStrike" kern="0" cap="none" spc="0" normalizeH="0" baseline="0" noProof="0" dirty="0">
                <a:ln>
                  <a:noFill/>
                </a:ln>
                <a:solidFill>
                  <a:srgbClr val="000000"/>
                </a:solidFill>
                <a:effectLst/>
                <a:uLnTx/>
                <a:uFillTx/>
                <a:latin typeface="Calibri"/>
                <a:cs typeface="Calibri"/>
                <a:sym typeface="Calibri"/>
              </a:rPr>
              <a:t>P</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roportion, or </a:t>
            </a:r>
            <a:r>
              <a:rPr kumimoji="0" lang="en-US" sz="1800" b="0" i="0" u="none" strike="noStrike" kern="0" cap="none" spc="0" normalizeH="0" baseline="0" noProof="0" dirty="0">
                <a:ln>
                  <a:noFill/>
                </a:ln>
                <a:solidFill>
                  <a:srgbClr val="000000"/>
                </a:solidFill>
                <a:effectLst/>
                <a:uLnTx/>
                <a:uFillTx/>
                <a:latin typeface="Calibri"/>
                <a:cs typeface="Calibri"/>
                <a:sym typeface="Calibri"/>
              </a:rPr>
              <a:t>V</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ariance</a:t>
            </a:r>
            <a:endParaRPr kumimoji="0" lang="en-US" sz="20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 name="TextBox 1">
            <a:extLst>
              <a:ext uri="{FF2B5EF4-FFF2-40B4-BE49-F238E27FC236}">
                <a16:creationId xmlns:a16="http://schemas.microsoft.com/office/drawing/2014/main" id="{93A54E92-128D-455D-8D75-1F2053FE25AA}"/>
              </a:ext>
            </a:extLst>
          </p:cNvPr>
          <p:cNvSpPr txBox="1"/>
          <p:nvPr/>
        </p:nvSpPr>
        <p:spPr>
          <a:xfrm>
            <a:off x="265782" y="2043333"/>
            <a:ext cx="914033" cy="307777"/>
          </a:xfrm>
          <a:prstGeom prst="rect">
            <a:avLst/>
          </a:prstGeom>
          <a:noFill/>
        </p:spPr>
        <p:txBody>
          <a:bodyPr wrap="none" rtlCol="0">
            <a:spAutoFit/>
          </a:bodyPr>
          <a:lstStyle/>
          <a:p>
            <a:r>
              <a:rPr lang="en-US" dirty="0"/>
              <a:t>SAMPLE</a:t>
            </a:r>
            <a:endParaRPr lang="en-IN" dirty="0"/>
          </a:p>
        </p:txBody>
      </p:sp>
      <p:sp>
        <p:nvSpPr>
          <p:cNvPr id="7" name="TextBox 6">
            <a:extLst>
              <a:ext uri="{FF2B5EF4-FFF2-40B4-BE49-F238E27FC236}">
                <a16:creationId xmlns:a16="http://schemas.microsoft.com/office/drawing/2014/main" id="{D77458DE-D290-4982-AF7C-3874017795D9}"/>
              </a:ext>
            </a:extLst>
          </p:cNvPr>
          <p:cNvSpPr txBox="1"/>
          <p:nvPr/>
        </p:nvSpPr>
        <p:spPr>
          <a:xfrm>
            <a:off x="187406" y="1539347"/>
            <a:ext cx="1342034" cy="307777"/>
          </a:xfrm>
          <a:prstGeom prst="rect">
            <a:avLst/>
          </a:prstGeom>
          <a:noFill/>
        </p:spPr>
        <p:txBody>
          <a:bodyPr wrap="none" rtlCol="0">
            <a:spAutoFit/>
          </a:bodyPr>
          <a:lstStyle/>
          <a:p>
            <a:r>
              <a:rPr lang="en-US" dirty="0"/>
              <a:t>POPULATION</a:t>
            </a:r>
            <a:endParaRPr lang="en-IN" dirty="0"/>
          </a:p>
        </p:txBody>
      </p:sp>
      <p:sp>
        <p:nvSpPr>
          <p:cNvPr id="3" name="Arrow: Down 2">
            <a:extLst>
              <a:ext uri="{FF2B5EF4-FFF2-40B4-BE49-F238E27FC236}">
                <a16:creationId xmlns:a16="http://schemas.microsoft.com/office/drawing/2014/main" id="{4BF7A9A8-E1EE-49C6-BED8-82DE3863AC43}"/>
              </a:ext>
            </a:extLst>
          </p:cNvPr>
          <p:cNvSpPr/>
          <p:nvPr/>
        </p:nvSpPr>
        <p:spPr>
          <a:xfrm>
            <a:off x="722799" y="1844254"/>
            <a:ext cx="113226" cy="162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F51BBE8D-9223-4568-9E56-263A56BDBE11}"/>
              </a:ext>
            </a:extLst>
          </p:cNvPr>
          <p:cNvSpPr/>
          <p:nvPr/>
        </p:nvSpPr>
        <p:spPr>
          <a:xfrm>
            <a:off x="714090" y="2359819"/>
            <a:ext cx="113226" cy="162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587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5"/>
        <p:cNvGrpSpPr/>
        <p:nvPr/>
      </p:nvGrpSpPr>
      <p:grpSpPr>
        <a:xfrm>
          <a:off x="0" y="0"/>
          <a:ext cx="0" cy="0"/>
          <a:chOff x="0" y="0"/>
          <a:chExt cx="0" cy="0"/>
        </a:xfrm>
      </p:grpSpPr>
      <p:sp>
        <p:nvSpPr>
          <p:cNvPr id="1126" name="Google Shape;1126;p24"/>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Confidence Intervals</a:t>
            </a:r>
            <a:endParaRPr sz="2000" b="1">
              <a:latin typeface="Times New Roman"/>
              <a:ea typeface="Times New Roman"/>
              <a:cs typeface="Times New Roman"/>
              <a:sym typeface="Times New Roman"/>
            </a:endParaRPr>
          </a:p>
        </p:txBody>
      </p:sp>
      <p:sp>
        <p:nvSpPr>
          <p:cNvPr id="1127" name="Google Shape;1127;p24"/>
          <p:cNvSpPr txBox="1">
            <a:spLocks noGrp="1"/>
          </p:cNvSpPr>
          <p:nvPr>
            <p:ph type="body" idx="1"/>
          </p:nvPr>
        </p:nvSpPr>
        <p:spPr>
          <a:xfrm>
            <a:off x="617538" y="1219200"/>
            <a:ext cx="10972800" cy="5410200"/>
          </a:xfrm>
          <a:prstGeom prst="rect">
            <a:avLst/>
          </a:prstGeom>
          <a:noFill/>
          <a:ln>
            <a:noFill/>
          </a:ln>
        </p:spPr>
        <p:txBody>
          <a:bodyPr spcFirstLastPara="1" wrap="square" lIns="91425" tIns="45700" rIns="91425" bIns="45700" anchor="t" anchorCtr="0">
            <a:noAutofit/>
          </a:bodyPr>
          <a:lstStyle/>
          <a:p>
            <a:pPr marL="342900" lvl="0" indent="-285750" algn="just" rtl="0">
              <a:lnSpc>
                <a:spcPct val="100000"/>
              </a:lnSpc>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95% of all sample means (x̅) are hypothesized to be in this region.</a:t>
            </a:r>
            <a:endParaRPr dirty="0"/>
          </a:p>
          <a:p>
            <a:pPr marL="342900" lvl="0" indent="-285750" algn="just" rtl="0">
              <a:lnSpc>
                <a:spcPct val="100000"/>
              </a:lnSpc>
              <a:spcBef>
                <a:spcPts val="36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This is called as 95% confidence interval.</a:t>
            </a:r>
            <a:endParaRPr dirty="0"/>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sample mean is in the blue region, we fail to reject the null hypothesis</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sample mean is in the white region, we reject the null hypothesis.</a:t>
            </a:r>
            <a:endParaRPr sz="14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Here, α = 0.05</a:t>
            </a:r>
            <a:endParaRPr dirty="0"/>
          </a:p>
          <a:p>
            <a:pPr marL="342900" lvl="0" indent="-285750" algn="just" rtl="0">
              <a:lnSpc>
                <a:spcPct val="100000"/>
              </a:lnSpc>
              <a:spcBef>
                <a:spcPts val="36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α is the </a:t>
            </a:r>
            <a:r>
              <a:rPr lang="en-US" sz="1800" u="sng" dirty="0">
                <a:latin typeface="Times New Roman"/>
                <a:ea typeface="Times New Roman"/>
                <a:cs typeface="Times New Roman"/>
                <a:sym typeface="Times New Roman"/>
              </a:rPr>
              <a:t>level of significance </a:t>
            </a:r>
            <a:r>
              <a:rPr lang="en-US" sz="1800" dirty="0">
                <a:latin typeface="Times New Roman"/>
                <a:ea typeface="Times New Roman"/>
                <a:cs typeface="Times New Roman"/>
                <a:sym typeface="Times New Roman"/>
              </a:rPr>
              <a:t>or our tolerance level towards making a Type I error.</a:t>
            </a:r>
            <a:endParaRPr dirty="0"/>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the null hypothesis is correct, (α * 100)% of the sample means should lie in the rejection region.</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In case of one-tailed situation:</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All of α is in one tail or the other, depending on the alternative hypothesis.</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H</a:t>
            </a:r>
            <a:r>
              <a:rPr lang="en-US" sz="1800" baseline="-25000" dirty="0">
                <a:latin typeface="Times New Roman"/>
                <a:ea typeface="Times New Roman"/>
                <a:cs typeface="Times New Roman"/>
                <a:sym typeface="Times New Roman"/>
              </a:rPr>
              <a:t>a</a:t>
            </a:r>
            <a:r>
              <a:rPr lang="en-US" sz="1800" dirty="0">
                <a:latin typeface="Times New Roman"/>
                <a:ea typeface="Times New Roman"/>
                <a:cs typeface="Times New Roman"/>
                <a:sym typeface="Times New Roman"/>
              </a:rPr>
              <a:t> points to the tail, where the critical value and the rejection region are.</a:t>
            </a:r>
            <a:endParaRPr dirty="0"/>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(Case when observed mean &gt; hypothesized mean)</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	</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pic>
        <p:nvPicPr>
          <p:cNvPr id="1128" name="Google Shape;1128;p24"/>
          <p:cNvPicPr preferRelativeResize="0"/>
          <p:nvPr/>
        </p:nvPicPr>
        <p:blipFill rotWithShape="1">
          <a:blip r:embed="rId3">
            <a:alphaModFix/>
          </a:blip>
          <a:srcRect/>
          <a:stretch/>
        </p:blipFill>
        <p:spPr>
          <a:xfrm>
            <a:off x="8408988" y="1219200"/>
            <a:ext cx="3181350" cy="1390650"/>
          </a:xfrm>
          <a:prstGeom prst="rect">
            <a:avLst/>
          </a:prstGeom>
          <a:noFill/>
          <a:ln>
            <a:noFill/>
          </a:ln>
        </p:spPr>
      </p:pic>
      <p:cxnSp>
        <p:nvCxnSpPr>
          <p:cNvPr id="1129" name="Google Shape;1129;p24"/>
          <p:cNvCxnSpPr/>
          <p:nvPr/>
        </p:nvCxnSpPr>
        <p:spPr>
          <a:xfrm rot="10800000">
            <a:off x="9296400" y="2609850"/>
            <a:ext cx="0" cy="639763"/>
          </a:xfrm>
          <a:prstGeom prst="straightConnector1">
            <a:avLst/>
          </a:prstGeom>
          <a:noFill/>
          <a:ln w="9525" cap="flat" cmpd="sng">
            <a:solidFill>
              <a:srgbClr val="4A7DBA"/>
            </a:solidFill>
            <a:prstDash val="solid"/>
            <a:round/>
            <a:headEnd type="none" w="sm" len="sm"/>
            <a:tailEnd type="triangle" w="med" len="med"/>
          </a:ln>
        </p:spPr>
      </p:cxnSp>
      <p:cxnSp>
        <p:nvCxnSpPr>
          <p:cNvPr id="1130" name="Google Shape;1130;p24"/>
          <p:cNvCxnSpPr/>
          <p:nvPr/>
        </p:nvCxnSpPr>
        <p:spPr>
          <a:xfrm rot="10800000">
            <a:off x="10668000" y="2609850"/>
            <a:ext cx="0" cy="639763"/>
          </a:xfrm>
          <a:prstGeom prst="straightConnector1">
            <a:avLst/>
          </a:prstGeom>
          <a:noFill/>
          <a:ln w="9525" cap="flat" cmpd="sng">
            <a:solidFill>
              <a:srgbClr val="4A7DBA"/>
            </a:solidFill>
            <a:prstDash val="solid"/>
            <a:round/>
            <a:headEnd type="none" w="sm" len="sm"/>
            <a:tailEnd type="triangle" w="med" len="med"/>
          </a:ln>
        </p:spPr>
      </p:cxnSp>
      <p:sp>
        <p:nvSpPr>
          <p:cNvPr id="1131" name="Google Shape;1131;p24"/>
          <p:cNvSpPr txBox="1"/>
          <p:nvPr/>
        </p:nvSpPr>
        <p:spPr>
          <a:xfrm>
            <a:off x="9301163" y="3249613"/>
            <a:ext cx="1524000"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Times New Roman"/>
                <a:ea typeface="Times New Roman"/>
                <a:cs typeface="Times New Roman"/>
                <a:sym typeface="Times New Roman"/>
              </a:rPr>
              <a:t>Critical Value</a:t>
            </a:r>
            <a:endParaRPr sz="1400" b="0" i="0" u="none" strike="noStrike" cap="none">
              <a:solidFill>
                <a:srgbClr val="000000"/>
              </a:solidFill>
              <a:latin typeface="Arial"/>
              <a:ea typeface="Arial"/>
              <a:cs typeface="Arial"/>
              <a:sym typeface="Arial"/>
            </a:endParaRPr>
          </a:p>
        </p:txBody>
      </p:sp>
      <p:pic>
        <p:nvPicPr>
          <p:cNvPr id="1132" name="Google Shape;1132;p24"/>
          <p:cNvPicPr preferRelativeResize="0"/>
          <p:nvPr/>
        </p:nvPicPr>
        <p:blipFill rotWithShape="1">
          <a:blip r:embed="rId4">
            <a:alphaModFix/>
          </a:blip>
          <a:srcRect/>
          <a:stretch/>
        </p:blipFill>
        <p:spPr>
          <a:xfrm>
            <a:off x="8291513" y="4727575"/>
            <a:ext cx="3290887" cy="14112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1346-B55B-48F6-B5AB-AF6A70DF7A38}"/>
              </a:ext>
            </a:extLst>
          </p:cNvPr>
          <p:cNvSpPr>
            <a:spLocks noGrp="1"/>
          </p:cNvSpPr>
          <p:nvPr>
            <p:ph type="ctrTitle"/>
          </p:nvPr>
        </p:nvSpPr>
        <p:spPr>
          <a:xfrm>
            <a:off x="566058" y="1512389"/>
            <a:ext cx="9144000" cy="2387600"/>
          </a:xfrm>
        </p:spPr>
        <p:txBody>
          <a:bodyPr>
            <a:normAutofit/>
          </a:bodyPr>
          <a:lstStyle/>
          <a:p>
            <a:r>
              <a:rPr lang="en-US" sz="4000" dirty="0"/>
              <a:t>Go to Case study Set1</a:t>
            </a:r>
            <a:br>
              <a:rPr lang="en-US" sz="4000" dirty="0"/>
            </a:br>
            <a:r>
              <a:rPr lang="en-US" sz="4000" dirty="0"/>
              <a:t>for practice</a:t>
            </a:r>
            <a:endParaRPr lang="en-IN" sz="4000" dirty="0"/>
          </a:p>
        </p:txBody>
      </p:sp>
    </p:spTree>
    <p:extLst>
      <p:ext uri="{BB962C8B-B14F-4D97-AF65-F5344CB8AC3E}">
        <p14:creationId xmlns:p14="http://schemas.microsoft.com/office/powerpoint/2010/main" val="253464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1"/>
        <p:cNvGrpSpPr/>
        <p:nvPr/>
      </p:nvGrpSpPr>
      <p:grpSpPr>
        <a:xfrm>
          <a:off x="0" y="0"/>
          <a:ext cx="0" cy="0"/>
          <a:chOff x="0" y="0"/>
          <a:chExt cx="0" cy="0"/>
        </a:xfrm>
      </p:grpSpPr>
      <p:sp>
        <p:nvSpPr>
          <p:cNvPr id="1212" name="Google Shape;1212;p75"/>
          <p:cNvSpPr txBox="1">
            <a:spLocks noGrp="1"/>
          </p:cNvSpPr>
          <p:nvPr>
            <p:ph type="body" idx="1"/>
          </p:nvPr>
        </p:nvSpPr>
        <p:spPr>
          <a:xfrm>
            <a:off x="691996" y="1633464"/>
            <a:ext cx="10968072" cy="4586267"/>
          </a:xfrm>
          <a:prstGeom prst="rect">
            <a:avLst/>
          </a:prstGeom>
          <a:blipFill rotWithShape="1">
            <a:blip r:embed="rId3">
              <a:alphaModFix/>
            </a:blip>
            <a:stretch>
              <a:fillRect l="-872" t="-13673" r="1" b="-15170"/>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
        <p:nvSpPr>
          <p:cNvPr id="3" name="Google Shape;1183;p71">
            <a:extLst>
              <a:ext uri="{FF2B5EF4-FFF2-40B4-BE49-F238E27FC236}">
                <a16:creationId xmlns:a16="http://schemas.microsoft.com/office/drawing/2014/main" id="{6BBF25BE-9A3E-4A5C-9BEC-068FC739E829}"/>
              </a:ext>
            </a:extLst>
          </p:cNvPr>
          <p:cNvSpPr txBox="1">
            <a:spLocks noGrp="1"/>
          </p:cNvSpPr>
          <p:nvPr>
            <p:ph type="title"/>
          </p:nvPr>
        </p:nvSpPr>
        <p:spPr>
          <a:xfrm>
            <a:off x="611864" y="199863"/>
            <a:ext cx="10515600" cy="9385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800"/>
              <a:buNone/>
            </a:pPr>
            <a:r>
              <a:rPr lang="en-US" sz="4000" dirty="0"/>
              <a:t>Z-Test for Proportions</a:t>
            </a:r>
            <a:br>
              <a:rPr lang="en-US" sz="3200" dirty="0"/>
            </a:br>
            <a:r>
              <a:rPr lang="en-US" sz="3200" dirty="0"/>
              <a:t>Example 1: AIDS in India vs World</a:t>
            </a:r>
            <a:endParaRPr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Solution:</a:t>
            </a:r>
            <a:endParaRPr/>
          </a:p>
        </p:txBody>
      </p:sp>
      <p:sp>
        <p:nvSpPr>
          <p:cNvPr id="1218" name="Google Shape;1218;p76"/>
          <p:cNvSpPr txBox="1">
            <a:spLocks noGrp="1"/>
          </p:cNvSpPr>
          <p:nvPr>
            <p:ph type="body" idx="1"/>
          </p:nvPr>
        </p:nvSpPr>
        <p:spPr>
          <a:xfrm>
            <a:off x="838200" y="1825624"/>
            <a:ext cx="11090564" cy="5032375"/>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3"/>
        <p:cNvGrpSpPr/>
        <p:nvPr/>
      </p:nvGrpSpPr>
      <p:grpSpPr>
        <a:xfrm>
          <a:off x="0" y="0"/>
          <a:ext cx="0" cy="0"/>
          <a:chOff x="0" y="0"/>
          <a:chExt cx="0" cy="0"/>
        </a:xfrm>
      </p:grpSpPr>
      <p:sp>
        <p:nvSpPr>
          <p:cNvPr id="1164" name="Google Shape;1164;p37"/>
          <p:cNvSpPr txBox="1">
            <a:spLocks noGrp="1"/>
          </p:cNvSpPr>
          <p:nvPr>
            <p:ph type="title"/>
          </p:nvPr>
        </p:nvSpPr>
        <p:spPr>
          <a:xfrm>
            <a:off x="584430" y="221867"/>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4000" dirty="0">
                <a:latin typeface="Calibri" panose="020F0502020204030204" pitchFamily="34" charset="0"/>
                <a:ea typeface="Times New Roman"/>
                <a:cs typeface="Calibri" panose="020F0502020204030204" pitchFamily="34" charset="0"/>
                <a:sym typeface="Times New Roman"/>
              </a:rPr>
              <a:t>Chi square test of variance</a:t>
            </a:r>
            <a:endParaRPr sz="2800" i="1" dirty="0">
              <a:latin typeface="Calibri" panose="020F0502020204030204" pitchFamily="34" charset="0"/>
              <a:ea typeface="Times New Roman"/>
              <a:cs typeface="Calibri" panose="020F0502020204030204" pitchFamily="34" charset="0"/>
              <a:sym typeface="Times New Roman"/>
            </a:endParaRPr>
          </a:p>
        </p:txBody>
      </p:sp>
      <p:sp>
        <p:nvSpPr>
          <p:cNvPr id="1165" name="Google Shape;1165;p37"/>
          <p:cNvSpPr txBox="1">
            <a:spLocks noGrp="1"/>
          </p:cNvSpPr>
          <p:nvPr>
            <p:ph type="body" idx="1"/>
          </p:nvPr>
        </p:nvSpPr>
        <p:spPr>
          <a:xfrm>
            <a:off x="703320" y="1473610"/>
            <a:ext cx="10735021"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dirty="0">
                <a:latin typeface="Times New Roman"/>
                <a:ea typeface="Times New Roman"/>
                <a:cs typeface="Times New Roman"/>
                <a:sym typeface="Times New Roman"/>
              </a:rPr>
              <a:t>When we take many samples of the same size from a normal population and find the sample means, they follow a normal distribution.</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When we take many samples of the same size from a normal population and find the sample variances, they DO NOT follow a normal distribution; instead they follow a </a:t>
            </a:r>
            <a:r>
              <a:rPr lang="en-US" sz="1800" b="1" dirty="0">
                <a:latin typeface="Times New Roman"/>
                <a:ea typeface="Times New Roman"/>
                <a:cs typeface="Times New Roman"/>
                <a:sym typeface="Times New Roman"/>
              </a:rPr>
              <a:t>chi-square (χ</a:t>
            </a:r>
            <a:r>
              <a:rPr lang="en-US" sz="1800" b="1" baseline="30000" dirty="0">
                <a:latin typeface="Times New Roman"/>
                <a:ea typeface="Times New Roman"/>
                <a:cs typeface="Times New Roman"/>
                <a:sym typeface="Times New Roman"/>
              </a:rPr>
              <a:t>2</a:t>
            </a:r>
            <a:r>
              <a:rPr lang="en-US" sz="1800" b="1" dirty="0">
                <a:latin typeface="Times New Roman"/>
                <a:ea typeface="Times New Roman"/>
                <a:cs typeface="Times New Roman"/>
                <a:sym typeface="Times New Roman"/>
              </a:rPr>
              <a:t>) distribution  </a:t>
            </a:r>
            <a:r>
              <a:rPr lang="en-US" sz="1800" dirty="0">
                <a:latin typeface="Times New Roman"/>
                <a:ea typeface="Times New Roman"/>
                <a:cs typeface="Times New Roman"/>
                <a:sym typeface="Times New Roman"/>
              </a:rPr>
              <a:t>, which is dependent on the degrees of freedom.</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Area under the curve is always 1.</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Cumulative Probability runs from right to left; 1 is towards the left end, while 0 is towards the right.</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pic>
        <p:nvPicPr>
          <p:cNvPr id="1166" name="Google Shape;1166;p37"/>
          <p:cNvPicPr preferRelativeResize="0"/>
          <p:nvPr/>
        </p:nvPicPr>
        <p:blipFill rotWithShape="1">
          <a:blip r:embed="rId3">
            <a:alphaModFix/>
          </a:blip>
          <a:srcRect/>
          <a:stretch/>
        </p:blipFill>
        <p:spPr>
          <a:xfrm>
            <a:off x="997131" y="3653247"/>
            <a:ext cx="2514600" cy="1552575"/>
          </a:xfrm>
          <a:prstGeom prst="rect">
            <a:avLst/>
          </a:prstGeom>
          <a:noFill/>
          <a:ln>
            <a:noFill/>
          </a:ln>
        </p:spPr>
      </p:pic>
      <p:pic>
        <p:nvPicPr>
          <p:cNvPr id="1167" name="Google Shape;1167;p37"/>
          <p:cNvPicPr preferRelativeResize="0"/>
          <p:nvPr/>
        </p:nvPicPr>
        <p:blipFill rotWithShape="1">
          <a:blip r:embed="rId4">
            <a:alphaModFix/>
          </a:blip>
          <a:srcRect/>
          <a:stretch/>
        </p:blipFill>
        <p:spPr>
          <a:xfrm>
            <a:off x="4339042" y="3653247"/>
            <a:ext cx="2514600" cy="1543050"/>
          </a:xfrm>
          <a:prstGeom prst="rect">
            <a:avLst/>
          </a:prstGeom>
          <a:noFill/>
          <a:ln>
            <a:noFill/>
          </a:ln>
        </p:spPr>
      </p:pic>
      <p:sp>
        <p:nvSpPr>
          <p:cNvPr id="1168" name="Google Shape;1168;p37" descr="Image result for chi square distribution 95%"/>
          <p:cNvSpPr/>
          <p:nvPr/>
        </p:nvSpPr>
        <p:spPr>
          <a:xfrm>
            <a:off x="3996142" y="2857910"/>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69" name="Google Shape;1169;p37"/>
          <p:cNvPicPr preferRelativeResize="0"/>
          <p:nvPr/>
        </p:nvPicPr>
        <p:blipFill rotWithShape="1">
          <a:blip r:embed="rId5">
            <a:alphaModFix/>
          </a:blip>
          <a:srcRect/>
          <a:stretch/>
        </p:blipFill>
        <p:spPr>
          <a:xfrm>
            <a:off x="7520392" y="3532597"/>
            <a:ext cx="3389313" cy="17859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3"/>
        <p:cNvGrpSpPr/>
        <p:nvPr/>
      </p:nvGrpSpPr>
      <p:grpSpPr>
        <a:xfrm>
          <a:off x="0" y="0"/>
          <a:ext cx="0" cy="0"/>
          <a:chOff x="0" y="0"/>
          <a:chExt cx="0" cy="0"/>
        </a:xfrm>
      </p:grpSpPr>
      <p:sp>
        <p:nvSpPr>
          <p:cNvPr id="1174" name="Google Shape;1174;p38"/>
          <p:cNvSpPr txBox="1">
            <a:spLocks noGrp="1"/>
          </p:cNvSpPr>
          <p:nvPr>
            <p:ph type="title"/>
          </p:nvPr>
        </p:nvSpPr>
        <p:spPr>
          <a:xfrm>
            <a:off x="709341" y="311150"/>
            <a:ext cx="10972800" cy="914400"/>
          </a:xfrm>
          <a:prstGeom prst="rect">
            <a:avLst/>
          </a:prstGeom>
          <a:noFill/>
          <a:ln>
            <a:noFill/>
          </a:ln>
        </p:spPr>
        <p:txBody>
          <a:bodyPr spcFirstLastPara="1" wrap="square" lIns="91425" tIns="45700" rIns="91425" bIns="45700" anchor="ctr" anchorCtr="0">
            <a:noAutofit/>
          </a:bodyPr>
          <a:lstStyle/>
          <a:p>
            <a:pPr>
              <a:lnSpc>
                <a:spcPct val="100000"/>
              </a:lnSpc>
              <a:buSzPts val="1400"/>
            </a:pPr>
            <a:r>
              <a:rPr lang="en-US" sz="4000" dirty="0">
                <a:latin typeface="Calibri" panose="020F0502020204030204" pitchFamily="34" charset="0"/>
                <a:cs typeface="Calibri" panose="020F0502020204030204" pitchFamily="34" charset="0"/>
                <a:sym typeface="Times New Roman"/>
              </a:rPr>
              <a:t>Chi square test of variance</a:t>
            </a:r>
            <a:endParaRPr sz="4000" dirty="0">
              <a:latin typeface="Calibri" panose="020F0502020204030204" pitchFamily="34" charset="0"/>
              <a:cs typeface="Calibri" panose="020F0502020204030204" pitchFamily="34" charset="0"/>
              <a:sym typeface="Times New Roman"/>
            </a:endParaRPr>
          </a:p>
        </p:txBody>
      </p:sp>
      <p:sp>
        <p:nvSpPr>
          <p:cNvPr id="1175" name="Google Shape;1175;p38"/>
          <p:cNvSpPr txBox="1">
            <a:spLocks noGrp="1"/>
          </p:cNvSpPr>
          <p:nvPr>
            <p:ph type="body" idx="1"/>
          </p:nvPr>
        </p:nvSpPr>
        <p:spPr>
          <a:xfrm>
            <a:off x="637903" y="1447800"/>
            <a:ext cx="111252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b="1" dirty="0">
                <a:latin typeface="Times New Roman"/>
                <a:ea typeface="Times New Roman"/>
                <a:cs typeface="Times New Roman"/>
                <a:sym typeface="Times New Roman"/>
              </a:rPr>
              <a:t>Chi-square (χ</a:t>
            </a:r>
            <a:r>
              <a:rPr lang="en-US" sz="1800" b="1" baseline="30000" dirty="0">
                <a:latin typeface="Times New Roman"/>
                <a:ea typeface="Times New Roman"/>
                <a:cs typeface="Times New Roman"/>
                <a:sym typeface="Times New Roman"/>
              </a:rPr>
              <a:t>2</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test compares the population variance, with the hypothesized variance.</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χ</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 </a:t>
            </a:r>
            <a:r>
              <a:rPr lang="en-US" sz="1800" u="sng" dirty="0">
                <a:latin typeface="Times New Roman"/>
                <a:ea typeface="Times New Roman"/>
                <a:cs typeface="Times New Roman"/>
                <a:sym typeface="Times New Roman"/>
              </a:rPr>
              <a:t>(n-1) s</a:t>
            </a:r>
            <a:r>
              <a:rPr lang="en-US" sz="1800" u="sng" baseline="30000" dirty="0">
                <a:latin typeface="Times New Roman"/>
                <a:ea typeface="Times New Roman"/>
                <a:cs typeface="Times New Roman"/>
                <a:sym typeface="Times New Roman"/>
              </a:rPr>
              <a:t>2</a:t>
            </a:r>
            <a:r>
              <a:rPr lang="en-US" sz="1800" baseline="30000"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where, n = sample size</a:t>
            </a:r>
            <a:endParaRPr sz="1800" u="sng" baseline="300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          σ</a:t>
            </a:r>
            <a:r>
              <a:rPr lang="en-US" sz="1800" baseline="30000"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            s</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 sample variance and σ</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 population variance (which we wish to test)</a:t>
            </a:r>
            <a:endParaRPr dirty="0"/>
          </a:p>
          <a:p>
            <a:pPr marL="57150" lvl="0" indent="0" algn="just" rtl="0">
              <a:lnSpc>
                <a:spcPct val="100000"/>
              </a:lnSpc>
              <a:spcBef>
                <a:spcPts val="360"/>
              </a:spcBef>
              <a:spcAft>
                <a:spcPts val="0"/>
              </a:spcAft>
              <a:buClr>
                <a:schemeClr val="dk1"/>
              </a:buClr>
              <a:buSzPts val="1800"/>
              <a:buFont typeface="Arial"/>
              <a:buNone/>
            </a:pPr>
            <a:endParaRPr sz="1800" baseline="300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baseline="300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At α = 0.05 and n = 5 (df = 4)</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dirty="0">
                <a:latin typeface="Times New Roman"/>
                <a:ea typeface="Times New Roman"/>
                <a:cs typeface="Times New Roman"/>
                <a:sym typeface="Times New Roman"/>
              </a:rPr>
              <a:t>p-value</a:t>
            </a:r>
            <a:r>
              <a:rPr lang="en-US" sz="1800" dirty="0">
                <a:latin typeface="Times New Roman"/>
                <a:ea typeface="Times New Roman"/>
                <a:cs typeface="Times New Roman"/>
                <a:sym typeface="Times New Roman"/>
              </a:rPr>
              <a:t>: How much of the area is above the test-statistic? </a:t>
            </a:r>
            <a:r>
              <a:rPr lang="en-US" sz="1800" i="1" dirty="0">
                <a:latin typeface="Times New Roman"/>
                <a:ea typeface="Times New Roman"/>
                <a:cs typeface="Times New Roman"/>
                <a:sym typeface="Times New Roman"/>
              </a:rPr>
              <a:t>(Does test statistic fall in the rejection region?)</a:t>
            </a: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If it is less than the specific α, we reject the null hypothesis		</a:t>
            </a: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sp>
        <p:nvSpPr>
          <p:cNvPr id="1176" name="Google Shape;1176;p38" descr="Image result for chi square distribution 95%"/>
          <p:cNvSpPr/>
          <p:nvPr/>
        </p:nvSpPr>
        <p:spPr>
          <a:xfrm>
            <a:off x="4320903" y="2832100"/>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77" name="Google Shape;1177;p38"/>
          <p:cNvPicPr preferRelativeResize="0"/>
          <p:nvPr/>
        </p:nvPicPr>
        <p:blipFill rotWithShape="1">
          <a:blip r:embed="rId3">
            <a:alphaModFix/>
          </a:blip>
          <a:srcRect/>
          <a:stretch/>
        </p:blipFill>
        <p:spPr>
          <a:xfrm>
            <a:off x="709341" y="3627437"/>
            <a:ext cx="3005137" cy="1725613"/>
          </a:xfrm>
          <a:prstGeom prst="rect">
            <a:avLst/>
          </a:prstGeom>
          <a:noFill/>
          <a:ln>
            <a:noFill/>
          </a:ln>
        </p:spPr>
      </p:pic>
      <p:pic>
        <p:nvPicPr>
          <p:cNvPr id="1178" name="Google Shape;1178;p38"/>
          <p:cNvPicPr preferRelativeResize="0"/>
          <p:nvPr/>
        </p:nvPicPr>
        <p:blipFill rotWithShape="1">
          <a:blip r:embed="rId4">
            <a:alphaModFix/>
          </a:blip>
          <a:srcRect/>
          <a:stretch/>
        </p:blipFill>
        <p:spPr>
          <a:xfrm>
            <a:off x="4333603" y="3627437"/>
            <a:ext cx="2925763" cy="16240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69"/>
          <p:cNvSpPr txBox="1">
            <a:spLocks noGrp="1"/>
          </p:cNvSpPr>
          <p:nvPr>
            <p:ph type="body" idx="1"/>
          </p:nvPr>
        </p:nvSpPr>
        <p:spPr>
          <a:xfrm>
            <a:off x="557350" y="389638"/>
            <a:ext cx="11373394" cy="6331526"/>
          </a:xfrm>
          <a:prstGeom prst="rect">
            <a:avLst/>
          </a:prstGeom>
          <a:noFill/>
          <a:ln>
            <a:noFill/>
          </a:ln>
        </p:spPr>
        <p:txBody>
          <a:bodyPr spcFirstLastPara="1" wrap="square" lIns="91425" tIns="45700" rIns="91425" bIns="45700" anchor="t" anchorCtr="0">
            <a:normAutofit fontScale="92500" lnSpcReduction="10000"/>
          </a:bodyPr>
          <a:lstStyle/>
          <a:p>
            <a:pPr marL="114300" lvl="0" indent="0" algn="l" rtl="0">
              <a:lnSpc>
                <a:spcPct val="80000"/>
              </a:lnSpc>
              <a:spcBef>
                <a:spcPts val="1000"/>
              </a:spcBef>
              <a:spcAft>
                <a:spcPts val="0"/>
              </a:spcAft>
              <a:buSzPts val="1800"/>
              <a:buNone/>
            </a:pPr>
            <a:r>
              <a:rPr lang="en-US" sz="4300" dirty="0"/>
              <a:t>Example 2: Income Variance </a:t>
            </a:r>
            <a:endParaRPr sz="4300" dirty="0"/>
          </a:p>
          <a:p>
            <a:pPr marL="114300" lvl="0" indent="0" algn="l" rtl="0">
              <a:lnSpc>
                <a:spcPct val="80000"/>
              </a:lnSpc>
              <a:spcBef>
                <a:spcPts val="1000"/>
              </a:spcBef>
              <a:spcAft>
                <a:spcPts val="0"/>
              </a:spcAft>
              <a:buSzPts val="1800"/>
              <a:buNone/>
            </a:pPr>
            <a:endParaRPr dirty="0"/>
          </a:p>
          <a:p>
            <a:pPr marL="114300" lvl="0" indent="0" algn="l" rtl="0">
              <a:lnSpc>
                <a:spcPct val="110000"/>
              </a:lnSpc>
              <a:spcBef>
                <a:spcPts val="1000"/>
              </a:spcBef>
              <a:spcAft>
                <a:spcPts val="0"/>
              </a:spcAft>
              <a:buSzPts val="1800"/>
              <a:buNone/>
            </a:pPr>
            <a:endParaRPr lang="en-US" sz="2200" dirty="0"/>
          </a:p>
          <a:p>
            <a:pPr marL="114300" lvl="0" indent="0" algn="l" rtl="0">
              <a:lnSpc>
                <a:spcPct val="110000"/>
              </a:lnSpc>
              <a:spcBef>
                <a:spcPts val="1000"/>
              </a:spcBef>
              <a:spcAft>
                <a:spcPts val="0"/>
              </a:spcAft>
              <a:buSzPts val="1800"/>
              <a:buNone/>
            </a:pPr>
            <a:r>
              <a:rPr lang="en-US" sz="2200" dirty="0"/>
              <a:t>The following is the income data of blue collar workers who are at the same skill level. There are two groups of workers. Workers of the textile company “Lori’s and Co.” and workers of the general population. We want to check weather the variance in the income of Lori’s is higher than of the general population.</a:t>
            </a:r>
            <a:endParaRPr dirty="0"/>
          </a:p>
          <a:p>
            <a:pPr marL="114300" lvl="0" indent="0" algn="l" rtl="0">
              <a:lnSpc>
                <a:spcPct val="80000"/>
              </a:lnSpc>
              <a:spcBef>
                <a:spcPts val="1000"/>
              </a:spcBef>
              <a:spcAft>
                <a:spcPts val="0"/>
              </a:spcAft>
              <a:buSzPts val="1800"/>
              <a:buNone/>
            </a:pPr>
            <a:endParaRPr sz="2200" dirty="0"/>
          </a:p>
          <a:p>
            <a:pPr marL="114300" lvl="0" indent="0" algn="l" rtl="0">
              <a:lnSpc>
                <a:spcPct val="80000"/>
              </a:lnSpc>
              <a:spcBef>
                <a:spcPts val="1000"/>
              </a:spcBef>
              <a:spcAft>
                <a:spcPts val="0"/>
              </a:spcAft>
              <a:buSzPts val="1800"/>
              <a:buNone/>
            </a:pPr>
            <a:r>
              <a:rPr lang="en-US" sz="2200" dirty="0"/>
              <a:t>Mean and variance of general population = 100,  16.11</a:t>
            </a:r>
            <a:endParaRPr dirty="0"/>
          </a:p>
          <a:p>
            <a:pPr marL="114300" lvl="0" indent="0" algn="l" rtl="0">
              <a:lnSpc>
                <a:spcPct val="80000"/>
              </a:lnSpc>
              <a:spcBef>
                <a:spcPts val="1000"/>
              </a:spcBef>
              <a:spcAft>
                <a:spcPts val="0"/>
              </a:spcAft>
              <a:buSzPts val="1800"/>
              <a:buNone/>
            </a:pPr>
            <a:endParaRPr sz="2200" dirty="0"/>
          </a:p>
          <a:p>
            <a:pPr marL="114300" lvl="0" indent="0" algn="l" rtl="0">
              <a:lnSpc>
                <a:spcPct val="80000"/>
              </a:lnSpc>
              <a:spcBef>
                <a:spcPts val="1000"/>
              </a:spcBef>
              <a:spcAft>
                <a:spcPts val="0"/>
              </a:spcAft>
              <a:buSzPts val="1800"/>
              <a:buNone/>
            </a:pPr>
            <a:r>
              <a:rPr lang="en-US" sz="2200" dirty="0"/>
              <a:t>Lori’s : 105, 95, 90,  98, 110, 104, 108, 111, 110, 102, 98, 105, 105, 105, 115</a:t>
            </a:r>
            <a:endParaRPr dirty="0"/>
          </a:p>
          <a:p>
            <a:pPr marL="114300" lvl="0" indent="0" algn="l" rtl="0">
              <a:lnSpc>
                <a:spcPct val="80000"/>
              </a:lnSpc>
              <a:spcBef>
                <a:spcPts val="1000"/>
              </a:spcBef>
              <a:spcAft>
                <a:spcPts val="0"/>
              </a:spcAft>
              <a:buSzPts val="1800"/>
              <a:buNone/>
            </a:pPr>
            <a:endParaRPr sz="2200" dirty="0"/>
          </a:p>
          <a:p>
            <a:pPr marL="114300" lvl="0" indent="0" algn="l" rtl="0">
              <a:lnSpc>
                <a:spcPct val="80000"/>
              </a:lnSpc>
              <a:spcBef>
                <a:spcPts val="1000"/>
              </a:spcBef>
              <a:spcAft>
                <a:spcPts val="0"/>
              </a:spcAft>
              <a:buSzPts val="1800"/>
              <a:buNone/>
            </a:pPr>
            <a:r>
              <a:rPr lang="en-US" sz="2200" i="1" dirty="0"/>
              <a:t>What are the null and alternative hypothesis?</a:t>
            </a:r>
            <a:endParaRPr dirty="0"/>
          </a:p>
          <a:p>
            <a:pPr marL="114300" lvl="0" indent="0" algn="l" rtl="0">
              <a:lnSpc>
                <a:spcPct val="80000"/>
              </a:lnSpc>
              <a:spcBef>
                <a:spcPts val="1000"/>
              </a:spcBef>
              <a:spcAft>
                <a:spcPts val="0"/>
              </a:spcAft>
              <a:buSzPts val="1800"/>
              <a:buNone/>
            </a:pPr>
            <a:r>
              <a:rPr lang="en-US" sz="2200" i="1" dirty="0"/>
              <a:t>Is it a right tailed or a left tailed test?</a:t>
            </a:r>
            <a:endParaRPr dirty="0"/>
          </a:p>
          <a:p>
            <a:pPr marL="114300" lvl="0" indent="0" algn="l" rtl="0">
              <a:lnSpc>
                <a:spcPct val="80000"/>
              </a:lnSpc>
              <a:spcBef>
                <a:spcPts val="1000"/>
              </a:spcBef>
              <a:spcAft>
                <a:spcPts val="0"/>
              </a:spcAft>
              <a:buSzPts val="1800"/>
              <a:buNone/>
            </a:pPr>
            <a:r>
              <a:rPr lang="en-US" sz="2200" i="1" dirty="0"/>
              <a:t>Is it a test of mean, proportion or variance?</a:t>
            </a:r>
            <a:endParaRPr dirty="0"/>
          </a:p>
          <a:p>
            <a:pPr marL="114300" lvl="0" indent="0" algn="l" rtl="0">
              <a:lnSpc>
                <a:spcPct val="80000"/>
              </a:lnSpc>
              <a:spcBef>
                <a:spcPts val="1000"/>
              </a:spcBef>
              <a:spcAft>
                <a:spcPts val="0"/>
              </a:spcAft>
              <a:buSzPts val="1800"/>
              <a:buNone/>
            </a:pPr>
            <a:r>
              <a:rPr lang="en-US" sz="2200" i="1" dirty="0"/>
              <a:t>Which statistical test do you think is appropriate?</a:t>
            </a:r>
            <a:endParaRPr dirty="0"/>
          </a:p>
          <a:p>
            <a:pPr marL="114300" lvl="0" indent="0" algn="l" rtl="0">
              <a:lnSpc>
                <a:spcPct val="80000"/>
              </a:lnSpc>
              <a:spcBef>
                <a:spcPts val="1000"/>
              </a:spcBef>
              <a:spcAft>
                <a:spcPts val="0"/>
              </a:spcAft>
              <a:buSzPts val="1800"/>
              <a:buNone/>
            </a:pPr>
            <a:r>
              <a:rPr lang="en-US" dirty="0"/>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70"/>
          <p:cNvSpPr txBox="1">
            <a:spLocks noGrp="1"/>
          </p:cNvSpPr>
          <p:nvPr>
            <p:ph type="body" idx="1"/>
          </p:nvPr>
        </p:nvSpPr>
        <p:spPr>
          <a:xfrm>
            <a:off x="519545" y="1180012"/>
            <a:ext cx="11152910" cy="5677988"/>
          </a:xfrm>
          <a:prstGeom prst="rect">
            <a:avLst/>
          </a:prstGeom>
          <a:blipFill rotWithShape="1">
            <a:blip r:embed="rId3">
              <a:alphaModFix/>
            </a:blip>
            <a:stretch>
              <a:fillRect b="-303"/>
            </a:stretch>
          </a:blip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Clr>
                <a:schemeClr val="dk1"/>
              </a:buClr>
              <a:buSzPts val="1800"/>
              <a:buNone/>
            </a:pPr>
            <a:r>
              <a:rPr lang="en-US" dirty="0"/>
              <a:t> </a:t>
            </a:r>
            <a:endParaRPr dirty="0"/>
          </a:p>
        </p:txBody>
      </p:sp>
      <p:sp>
        <p:nvSpPr>
          <p:cNvPr id="6" name="TextBox 5">
            <a:extLst>
              <a:ext uri="{FF2B5EF4-FFF2-40B4-BE49-F238E27FC236}">
                <a16:creationId xmlns:a16="http://schemas.microsoft.com/office/drawing/2014/main" id="{431EFCFB-8F7F-473E-A1D6-3FC8A7AFD4B6}"/>
              </a:ext>
            </a:extLst>
          </p:cNvPr>
          <p:cNvSpPr txBox="1"/>
          <p:nvPr/>
        </p:nvSpPr>
        <p:spPr>
          <a:xfrm>
            <a:off x="400593" y="349638"/>
            <a:ext cx="8828909" cy="634982"/>
          </a:xfrm>
          <a:prstGeom prst="rect">
            <a:avLst/>
          </a:prstGeom>
          <a:noFill/>
        </p:spPr>
        <p:txBody>
          <a:bodyPr wrap="square">
            <a:spAutoFit/>
          </a:bodyPr>
          <a:lstStyle/>
          <a:p>
            <a:pPr marL="114300" marR="0" lvl="0" indent="0" algn="l" defTabSz="914400" rtl="0" eaLnBrk="1" fontAlgn="auto" latinLnBrk="0" hangingPunct="1">
              <a:lnSpc>
                <a:spcPct val="80000"/>
              </a:lnSpc>
              <a:spcBef>
                <a:spcPts val="1000"/>
              </a:spcBef>
              <a:spcAft>
                <a:spcPts val="0"/>
              </a:spcAft>
              <a:buClr>
                <a:srgbClr val="000000"/>
              </a:buClr>
              <a:buSzPts val="1800"/>
              <a:buFont typeface="Arial"/>
              <a:buNone/>
              <a:tabLst/>
              <a:defRPr/>
            </a:pPr>
            <a:r>
              <a:rPr kumimoji="0" lang="en-US" sz="4300" b="0" i="0" u="none" strike="noStrike" kern="0" cap="none" spc="0" normalizeH="0" baseline="0" noProof="0" dirty="0">
                <a:ln>
                  <a:noFill/>
                </a:ln>
                <a:solidFill>
                  <a:srgbClr val="000000"/>
                </a:solidFill>
                <a:effectLst/>
                <a:uLnTx/>
                <a:uFillTx/>
                <a:latin typeface="Calibri"/>
                <a:cs typeface="Calibri"/>
                <a:sym typeface="Calibri"/>
              </a:rPr>
              <a:t>Example 2: Income Variance (contd.)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8"/>
        <p:cNvGrpSpPr/>
        <p:nvPr/>
      </p:nvGrpSpPr>
      <p:grpSpPr>
        <a:xfrm>
          <a:off x="0" y="0"/>
          <a:ext cx="0" cy="0"/>
          <a:chOff x="0" y="0"/>
          <a:chExt cx="0" cy="0"/>
        </a:xfrm>
      </p:grpSpPr>
      <p:sp>
        <p:nvSpPr>
          <p:cNvPr id="1189" name="Google Shape;1189;p46"/>
          <p:cNvSpPr txBox="1">
            <a:spLocks noGrp="1"/>
          </p:cNvSpPr>
          <p:nvPr>
            <p:ph type="title"/>
          </p:nvPr>
        </p:nvSpPr>
        <p:spPr>
          <a:xfrm>
            <a:off x="617123" y="-6391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640"/>
              </a:spcBef>
              <a:spcAft>
                <a:spcPts val="0"/>
              </a:spcAft>
              <a:buSzPts val="1400"/>
              <a:buNone/>
            </a:pPr>
            <a:endParaRPr sz="4000" dirty="0">
              <a:latin typeface="Calibri" panose="020F0502020204030204" pitchFamily="34" charset="0"/>
              <a:ea typeface="Candara"/>
              <a:cs typeface="Calibri" panose="020F0502020204030204" pitchFamily="34" charset="0"/>
              <a:sym typeface="Candara"/>
            </a:endParaRPr>
          </a:p>
          <a:p>
            <a:pPr marL="0" lvl="0" indent="0" algn="l" rtl="0">
              <a:lnSpc>
                <a:spcPct val="100000"/>
              </a:lnSpc>
              <a:spcBef>
                <a:spcPts val="640"/>
              </a:spcBef>
              <a:spcAft>
                <a:spcPts val="0"/>
              </a:spcAft>
              <a:buClr>
                <a:schemeClr val="dk1"/>
              </a:buClr>
              <a:buSzPts val="1100"/>
              <a:buFont typeface="Arial"/>
              <a:buNone/>
            </a:pPr>
            <a:r>
              <a:rPr lang="en-US" sz="4000" dirty="0">
                <a:latin typeface="Calibri" panose="020F0502020204030204" pitchFamily="34" charset="0"/>
                <a:ea typeface="Times New Roman"/>
                <a:cs typeface="Calibri" panose="020F0502020204030204" pitchFamily="34" charset="0"/>
                <a:sym typeface="Times New Roman"/>
              </a:rPr>
              <a:t>Hypothesis of One-Way ANOVA</a:t>
            </a:r>
            <a:endParaRPr sz="40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100000"/>
              </a:lnSpc>
              <a:spcBef>
                <a:spcPts val="0"/>
              </a:spcBef>
              <a:spcAft>
                <a:spcPts val="0"/>
              </a:spcAft>
              <a:buSzPts val="1400"/>
              <a:buNone/>
            </a:pPr>
            <a:endParaRPr sz="4000" dirty="0">
              <a:latin typeface="Calibri" panose="020F0502020204030204" pitchFamily="34" charset="0"/>
              <a:ea typeface="Candara"/>
              <a:cs typeface="Calibri" panose="020F0502020204030204" pitchFamily="34" charset="0"/>
              <a:sym typeface="Candara"/>
            </a:endParaRPr>
          </a:p>
        </p:txBody>
      </p:sp>
      <p:sp>
        <p:nvSpPr>
          <p:cNvPr id="1190" name="Google Shape;1190;p46"/>
          <p:cNvSpPr txBox="1">
            <a:spLocks noGrp="1"/>
          </p:cNvSpPr>
          <p:nvPr>
            <p:ph type="body" idx="1"/>
          </p:nvPr>
        </p:nvSpPr>
        <p:spPr>
          <a:xfrm>
            <a:off x="1123406" y="1825625"/>
            <a:ext cx="10230394" cy="4351338"/>
          </a:xfrm>
          <a:prstGeom prst="rect">
            <a:avLst/>
          </a:prstGeom>
          <a:noFill/>
          <a:ln>
            <a:noFill/>
          </a:ln>
        </p:spPr>
        <p:txBody>
          <a:bodyPr spcFirstLastPara="1" wrap="square" lIns="91425" tIns="45700" rIns="91425" bIns="45700" anchor="t" anchorCtr="0">
            <a:noAutofit/>
          </a:bodyPr>
          <a:lstStyle/>
          <a:p>
            <a:pPr marL="38100" lvl="0" indent="0" algn="l" rtl="0">
              <a:lnSpc>
                <a:spcPct val="100000"/>
              </a:lnSpc>
              <a:spcBef>
                <a:spcPts val="640"/>
              </a:spcBef>
              <a:spcAft>
                <a:spcPts val="0"/>
              </a:spcAft>
              <a:buSzPts val="3000"/>
              <a:buNone/>
            </a:pPr>
            <a:r>
              <a:rPr lang="en-US" dirty="0">
                <a:latin typeface="Times New Roman"/>
                <a:ea typeface="Times New Roman"/>
                <a:cs typeface="Times New Roman"/>
                <a:sym typeface="Times New Roman"/>
              </a:rPr>
              <a:t>H</a:t>
            </a:r>
            <a:r>
              <a:rPr lang="en-US" baseline="-25000" dirty="0">
                <a:latin typeface="Times New Roman"/>
                <a:ea typeface="Times New Roman"/>
                <a:cs typeface="Times New Roman"/>
                <a:sym typeface="Times New Roman"/>
              </a:rPr>
              <a:t>0 </a:t>
            </a:r>
            <a:r>
              <a:rPr lang="en-US" dirty="0">
                <a:latin typeface="Times New Roman"/>
                <a:ea typeface="Times New Roman"/>
                <a:cs typeface="Times New Roman"/>
                <a:sym typeface="Times New Roman"/>
              </a:rPr>
              <a:t>: µ</a:t>
            </a:r>
            <a:r>
              <a:rPr lang="en-US" baseline="-25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 = µ</a:t>
            </a:r>
            <a:r>
              <a:rPr lang="en-US" baseline="-25000" dirty="0">
                <a:latin typeface="Times New Roman"/>
                <a:ea typeface="Times New Roman"/>
                <a:cs typeface="Times New Roman"/>
                <a:sym typeface="Times New Roman"/>
              </a:rPr>
              <a:t>2</a:t>
            </a:r>
            <a:r>
              <a:rPr lang="en-US" dirty="0">
                <a:latin typeface="Times New Roman"/>
                <a:ea typeface="Times New Roman"/>
                <a:cs typeface="Times New Roman"/>
                <a:sym typeface="Times New Roman"/>
              </a:rPr>
              <a:t> = µ</a:t>
            </a:r>
            <a:r>
              <a:rPr lang="en-US" baseline="-25000" dirty="0">
                <a:latin typeface="Times New Roman"/>
                <a:ea typeface="Times New Roman"/>
                <a:cs typeface="Times New Roman"/>
                <a:sym typeface="Times New Roman"/>
              </a:rPr>
              <a:t>3</a:t>
            </a:r>
            <a:r>
              <a:rPr lang="en-US" dirty="0">
                <a:latin typeface="Times New Roman"/>
                <a:ea typeface="Times New Roman"/>
                <a:cs typeface="Times New Roman"/>
                <a:sym typeface="Times New Roman"/>
              </a:rPr>
              <a:t> = µ</a:t>
            </a:r>
            <a:r>
              <a:rPr lang="en-US" baseline="-25000" dirty="0">
                <a:latin typeface="Times New Roman"/>
                <a:ea typeface="Times New Roman"/>
                <a:cs typeface="Times New Roman"/>
                <a:sym typeface="Times New Roman"/>
              </a:rPr>
              <a:t>4</a:t>
            </a:r>
            <a:r>
              <a:rPr lang="en-US" dirty="0">
                <a:latin typeface="Times New Roman"/>
                <a:ea typeface="Times New Roman"/>
                <a:cs typeface="Times New Roman"/>
                <a:sym typeface="Times New Roman"/>
              </a:rPr>
              <a:t> = …= µ</a:t>
            </a:r>
            <a:r>
              <a:rPr lang="en-US" baseline="-25000" dirty="0">
                <a:latin typeface="Times New Roman"/>
                <a:ea typeface="Times New Roman"/>
                <a:cs typeface="Times New Roman"/>
                <a:sym typeface="Times New Roman"/>
              </a:rPr>
              <a:t>k</a:t>
            </a:r>
            <a:endParaRPr baseline="-25000" dirty="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endParaRPr baseline="-25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2800" dirty="0">
                <a:latin typeface="Times New Roman"/>
                <a:ea typeface="Times New Roman"/>
                <a:cs typeface="Times New Roman"/>
                <a:sym typeface="Times New Roman"/>
              </a:rPr>
              <a:t>All population means are equal </a:t>
            </a:r>
            <a:endParaRPr sz="2800" dirty="0">
              <a:latin typeface="Times New Roman"/>
              <a:ea typeface="Times New Roman"/>
              <a:cs typeface="Times New Roman"/>
              <a:sym typeface="Times New Roman"/>
            </a:endParaRPr>
          </a:p>
          <a:p>
            <a:pPr marL="0" lvl="0" indent="0" algn="l" rtl="0">
              <a:lnSpc>
                <a:spcPct val="100000"/>
              </a:lnSpc>
              <a:spcBef>
                <a:spcPts val="640"/>
              </a:spcBef>
              <a:spcAft>
                <a:spcPts val="0"/>
              </a:spcAft>
              <a:buSzPts val="3200"/>
              <a:buNone/>
            </a:pPr>
            <a:endParaRPr dirty="0">
              <a:latin typeface="Times New Roman"/>
              <a:ea typeface="Times New Roman"/>
              <a:cs typeface="Times New Roman"/>
              <a:sym typeface="Times New Roman"/>
            </a:endParaRPr>
          </a:p>
          <a:p>
            <a:pPr marL="38100" lvl="0" indent="0" algn="l" rtl="0">
              <a:lnSpc>
                <a:spcPct val="100000"/>
              </a:lnSpc>
              <a:spcBef>
                <a:spcPts val="640"/>
              </a:spcBef>
              <a:spcAft>
                <a:spcPts val="0"/>
              </a:spcAft>
              <a:buSzPts val="3000"/>
              <a:buNone/>
            </a:pPr>
            <a:r>
              <a:rPr lang="en-US" dirty="0">
                <a:latin typeface="Times New Roman"/>
                <a:ea typeface="Times New Roman"/>
                <a:cs typeface="Times New Roman"/>
                <a:sym typeface="Times New Roman"/>
              </a:rPr>
              <a:t>H</a:t>
            </a:r>
            <a:r>
              <a:rPr lang="en-US" baseline="-25000" dirty="0">
                <a:latin typeface="Times New Roman"/>
                <a:ea typeface="Times New Roman"/>
                <a:cs typeface="Times New Roman"/>
                <a:sym typeface="Times New Roman"/>
              </a:rPr>
              <a:t>a</a:t>
            </a:r>
            <a:r>
              <a:rPr lang="en-US" dirty="0">
                <a:latin typeface="Times New Roman"/>
                <a:ea typeface="Times New Roman"/>
                <a:cs typeface="Times New Roman"/>
                <a:sym typeface="Times New Roman"/>
              </a:rPr>
              <a:t> : Not all of the population means are equal</a:t>
            </a:r>
            <a:endParaRPr dirty="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endParaRPr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2800" dirty="0">
                <a:latin typeface="Times New Roman"/>
                <a:ea typeface="Times New Roman"/>
                <a:cs typeface="Times New Roman"/>
                <a:sym typeface="Times New Roman"/>
              </a:rPr>
              <a:t>For at least one pair, the population means are unequal. </a:t>
            </a:r>
            <a:endParaRPr sz="2800" dirty="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2">
            <a:extLst>
              <a:ext uri="{FF2B5EF4-FFF2-40B4-BE49-F238E27FC236}">
                <a16:creationId xmlns:a16="http://schemas.microsoft.com/office/drawing/2014/main" id="{074B11FA-38F3-4EF3-94E1-F40A4DB00377}"/>
              </a:ext>
            </a:extLst>
          </p:cNvPr>
          <p:cNvSpPr txBox="1">
            <a:spLocks noGrp="1"/>
          </p:cNvSpPr>
          <p:nvPr>
            <p:ph type="title"/>
          </p:nvPr>
        </p:nvSpPr>
        <p:spPr>
          <a:xfrm>
            <a:off x="677350" y="187489"/>
            <a:ext cx="10515600" cy="91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Applied Stats Week 3</a:t>
            </a:r>
            <a:endParaRPr dirty="0"/>
          </a:p>
        </p:txBody>
      </p:sp>
      <p:sp>
        <p:nvSpPr>
          <p:cNvPr id="5" name="Thought Bubble: Cloud 4">
            <a:extLst>
              <a:ext uri="{FF2B5EF4-FFF2-40B4-BE49-F238E27FC236}">
                <a16:creationId xmlns:a16="http://schemas.microsoft.com/office/drawing/2014/main" id="{12F8620D-FD7E-4DE2-A315-B6E202151F39}"/>
              </a:ext>
            </a:extLst>
          </p:cNvPr>
          <p:cNvSpPr/>
          <p:nvPr/>
        </p:nvSpPr>
        <p:spPr>
          <a:xfrm>
            <a:off x="715107" y="1734607"/>
            <a:ext cx="6288869" cy="1811163"/>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1882187 w 6280727"/>
              <a:gd name="connsiteY0" fmla="*/ 2036618 h 1810327"/>
              <a:gd name="connsiteX1" fmla="*/ 1831900 w 6280727"/>
              <a:gd name="connsiteY1" fmla="*/ 2086905 h 1810327"/>
              <a:gd name="connsiteX2" fmla="*/ 1781613 w 6280727"/>
              <a:gd name="connsiteY2" fmla="*/ 2036618 h 1810327"/>
              <a:gd name="connsiteX3" fmla="*/ 1831900 w 6280727"/>
              <a:gd name="connsiteY3" fmla="*/ 1986331 h 1810327"/>
              <a:gd name="connsiteX4" fmla="*/ 1882187 w 6280727"/>
              <a:gd name="connsiteY4" fmla="*/ 2036618 h 1810327"/>
              <a:gd name="connsiteX0" fmla="*/ 2012251 w 6280727"/>
              <a:gd name="connsiteY0" fmla="*/ 1967633 h 1810327"/>
              <a:gd name="connsiteX1" fmla="*/ 1911677 w 6280727"/>
              <a:gd name="connsiteY1" fmla="*/ 2068207 h 1810327"/>
              <a:gd name="connsiteX2" fmla="*/ 1811103 w 6280727"/>
              <a:gd name="connsiteY2" fmla="*/ 1967633 h 1810327"/>
              <a:gd name="connsiteX3" fmla="*/ 1911677 w 6280727"/>
              <a:gd name="connsiteY3" fmla="*/ 1867059 h 1810327"/>
              <a:gd name="connsiteX4" fmla="*/ 2012251 w 6280727"/>
              <a:gd name="connsiteY4" fmla="*/ 1967633 h 1810327"/>
              <a:gd name="connsiteX0" fmla="*/ 2218391 w 6280727"/>
              <a:gd name="connsiteY0" fmla="*/ 1832863 h 1810327"/>
              <a:gd name="connsiteX1" fmla="*/ 2067530 w 6280727"/>
              <a:gd name="connsiteY1" fmla="*/ 1983724 h 1810327"/>
              <a:gd name="connsiteX2" fmla="*/ 1916669 w 6280727"/>
              <a:gd name="connsiteY2" fmla="*/ 1832863 h 1810327"/>
              <a:gd name="connsiteX3" fmla="*/ 2067530 w 6280727"/>
              <a:gd name="connsiteY3" fmla="*/ 1682002 h 1810327"/>
              <a:gd name="connsiteX4" fmla="*/ 2218391 w 6280727"/>
              <a:gd name="connsiteY4" fmla="*/ 1832863 h 1810327"/>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9659"/>
              <a:gd name="connsiteX1" fmla="*/ 5659 w 43256"/>
              <a:gd name="connsiteY1" fmla="*/ 6766 h 49659"/>
              <a:gd name="connsiteX2" fmla="*/ 14041 w 43256"/>
              <a:gd name="connsiteY2" fmla="*/ 5061 h 49659"/>
              <a:gd name="connsiteX3" fmla="*/ 22492 w 43256"/>
              <a:gd name="connsiteY3" fmla="*/ 3291 h 49659"/>
              <a:gd name="connsiteX4" fmla="*/ 25785 w 43256"/>
              <a:gd name="connsiteY4" fmla="*/ 59 h 49659"/>
              <a:gd name="connsiteX5" fmla="*/ 29869 w 43256"/>
              <a:gd name="connsiteY5" fmla="*/ 2340 h 49659"/>
              <a:gd name="connsiteX6" fmla="*/ 35499 w 43256"/>
              <a:gd name="connsiteY6" fmla="*/ 549 h 49659"/>
              <a:gd name="connsiteX7" fmla="*/ 38354 w 43256"/>
              <a:gd name="connsiteY7" fmla="*/ 5435 h 49659"/>
              <a:gd name="connsiteX8" fmla="*/ 42018 w 43256"/>
              <a:gd name="connsiteY8" fmla="*/ 10177 h 49659"/>
              <a:gd name="connsiteX9" fmla="*/ 41854 w 43256"/>
              <a:gd name="connsiteY9" fmla="*/ 15319 h 49659"/>
              <a:gd name="connsiteX10" fmla="*/ 43052 w 43256"/>
              <a:gd name="connsiteY10" fmla="*/ 23181 h 49659"/>
              <a:gd name="connsiteX11" fmla="*/ 37440 w 43256"/>
              <a:gd name="connsiteY11" fmla="*/ 30063 h 49659"/>
              <a:gd name="connsiteX12" fmla="*/ 35431 w 43256"/>
              <a:gd name="connsiteY12" fmla="*/ 35960 h 49659"/>
              <a:gd name="connsiteX13" fmla="*/ 28591 w 43256"/>
              <a:gd name="connsiteY13" fmla="*/ 36674 h 49659"/>
              <a:gd name="connsiteX14" fmla="*/ 23703 w 43256"/>
              <a:gd name="connsiteY14" fmla="*/ 42965 h 49659"/>
              <a:gd name="connsiteX15" fmla="*/ 16516 w 43256"/>
              <a:gd name="connsiteY15" fmla="*/ 39125 h 49659"/>
              <a:gd name="connsiteX16" fmla="*/ 5840 w 43256"/>
              <a:gd name="connsiteY16" fmla="*/ 35331 h 49659"/>
              <a:gd name="connsiteX17" fmla="*/ 1146 w 43256"/>
              <a:gd name="connsiteY17" fmla="*/ 31109 h 49659"/>
              <a:gd name="connsiteX18" fmla="*/ 2149 w 43256"/>
              <a:gd name="connsiteY18" fmla="*/ 25410 h 49659"/>
              <a:gd name="connsiteX19" fmla="*/ 31 w 43256"/>
              <a:gd name="connsiteY19" fmla="*/ 19563 h 49659"/>
              <a:gd name="connsiteX20" fmla="*/ 3899 w 43256"/>
              <a:gd name="connsiteY20" fmla="*/ 14366 h 49659"/>
              <a:gd name="connsiteX21" fmla="*/ 3936 w 43256"/>
              <a:gd name="connsiteY21" fmla="*/ 14229 h 49659"/>
              <a:gd name="connsiteX0" fmla="*/ 1887421 w 6288869"/>
              <a:gd name="connsiteY0" fmla="*/ 2030709 h 2080996"/>
              <a:gd name="connsiteX1" fmla="*/ 1837134 w 6288869"/>
              <a:gd name="connsiteY1" fmla="*/ 2080996 h 2080996"/>
              <a:gd name="connsiteX2" fmla="*/ 1786847 w 6288869"/>
              <a:gd name="connsiteY2" fmla="*/ 2030709 h 2080996"/>
              <a:gd name="connsiteX3" fmla="*/ 1837134 w 6288869"/>
              <a:gd name="connsiteY3" fmla="*/ 1980422 h 2080996"/>
              <a:gd name="connsiteX4" fmla="*/ 1887421 w 6288869"/>
              <a:gd name="connsiteY4" fmla="*/ 2030709 h 2080996"/>
              <a:gd name="connsiteX0" fmla="*/ 2017485 w 6288869"/>
              <a:gd name="connsiteY0" fmla="*/ 1961724 h 2080996"/>
              <a:gd name="connsiteX1" fmla="*/ 2027748 w 6288869"/>
              <a:gd name="connsiteY1" fmla="*/ 1914516 h 2080996"/>
              <a:gd name="connsiteX2" fmla="*/ 1816337 w 6288869"/>
              <a:gd name="connsiteY2" fmla="*/ 1961724 h 2080996"/>
              <a:gd name="connsiteX3" fmla="*/ 1916911 w 6288869"/>
              <a:gd name="connsiteY3" fmla="*/ 1861150 h 2080996"/>
              <a:gd name="connsiteX4" fmla="*/ 2017485 w 6288869"/>
              <a:gd name="connsiteY4" fmla="*/ 1961724 h 2080996"/>
              <a:gd name="connsiteX0" fmla="*/ 2223625 w 6288869"/>
              <a:gd name="connsiteY0" fmla="*/ 1826954 h 2080996"/>
              <a:gd name="connsiteX1" fmla="*/ 2072764 w 6288869"/>
              <a:gd name="connsiteY1" fmla="*/ 1977815 h 2080996"/>
              <a:gd name="connsiteX2" fmla="*/ 1921903 w 6288869"/>
              <a:gd name="connsiteY2" fmla="*/ 1826954 h 2080996"/>
              <a:gd name="connsiteX3" fmla="*/ 2072764 w 6288869"/>
              <a:gd name="connsiteY3" fmla="*/ 1676093 h 2080996"/>
              <a:gd name="connsiteX4" fmla="*/ 2223625 w 6288869"/>
              <a:gd name="connsiteY4" fmla="*/ 1826954 h 2080996"/>
              <a:gd name="connsiteX0" fmla="*/ 4729 w 43256"/>
              <a:gd name="connsiteY0" fmla="*/ 26036 h 49659"/>
              <a:gd name="connsiteX1" fmla="*/ 2196 w 43256"/>
              <a:gd name="connsiteY1" fmla="*/ 25239 h 49659"/>
              <a:gd name="connsiteX2" fmla="*/ 6964 w 43256"/>
              <a:gd name="connsiteY2" fmla="*/ 34758 h 49659"/>
              <a:gd name="connsiteX3" fmla="*/ 5856 w 43256"/>
              <a:gd name="connsiteY3" fmla="*/ 35139 h 49659"/>
              <a:gd name="connsiteX4" fmla="*/ 16514 w 43256"/>
              <a:gd name="connsiteY4" fmla="*/ 38949 h 49659"/>
              <a:gd name="connsiteX5" fmla="*/ 15846 w 43256"/>
              <a:gd name="connsiteY5" fmla="*/ 37209 h 49659"/>
              <a:gd name="connsiteX6" fmla="*/ 28863 w 43256"/>
              <a:gd name="connsiteY6" fmla="*/ 34610 h 49659"/>
              <a:gd name="connsiteX7" fmla="*/ 28596 w 43256"/>
              <a:gd name="connsiteY7" fmla="*/ 36519 h 49659"/>
              <a:gd name="connsiteX8" fmla="*/ 34165 w 43256"/>
              <a:gd name="connsiteY8" fmla="*/ 22813 h 49659"/>
              <a:gd name="connsiteX9" fmla="*/ 37416 w 43256"/>
              <a:gd name="connsiteY9" fmla="*/ 29949 h 49659"/>
              <a:gd name="connsiteX10" fmla="*/ 41834 w 43256"/>
              <a:gd name="connsiteY10" fmla="*/ 15213 h 49659"/>
              <a:gd name="connsiteX11" fmla="*/ 40386 w 43256"/>
              <a:gd name="connsiteY11" fmla="*/ 17889 h 49659"/>
              <a:gd name="connsiteX12" fmla="*/ 38360 w 43256"/>
              <a:gd name="connsiteY12" fmla="*/ 5285 h 49659"/>
              <a:gd name="connsiteX13" fmla="*/ 38436 w 43256"/>
              <a:gd name="connsiteY13" fmla="*/ 6549 h 49659"/>
              <a:gd name="connsiteX14" fmla="*/ 29114 w 43256"/>
              <a:gd name="connsiteY14" fmla="*/ 3811 h 49659"/>
              <a:gd name="connsiteX15" fmla="*/ 29856 w 43256"/>
              <a:gd name="connsiteY15" fmla="*/ 2199 h 49659"/>
              <a:gd name="connsiteX16" fmla="*/ 22177 w 43256"/>
              <a:gd name="connsiteY16" fmla="*/ 4579 h 49659"/>
              <a:gd name="connsiteX17" fmla="*/ 22536 w 43256"/>
              <a:gd name="connsiteY17" fmla="*/ 3189 h 49659"/>
              <a:gd name="connsiteX18" fmla="*/ 14036 w 43256"/>
              <a:gd name="connsiteY18" fmla="*/ 5051 h 49659"/>
              <a:gd name="connsiteX19" fmla="*/ 15336 w 43256"/>
              <a:gd name="connsiteY19" fmla="*/ 6399 h 49659"/>
              <a:gd name="connsiteX20" fmla="*/ 4163 w 43256"/>
              <a:gd name="connsiteY20" fmla="*/ 15648 h 49659"/>
              <a:gd name="connsiteX21" fmla="*/ 3936 w 43256"/>
              <a:gd name="connsiteY21" fmla="*/ 14229 h 49659"/>
              <a:gd name="connsiteX0" fmla="*/ 3936 w 43256"/>
              <a:gd name="connsiteY0" fmla="*/ 14229 h 48549"/>
              <a:gd name="connsiteX1" fmla="*/ 5659 w 43256"/>
              <a:gd name="connsiteY1" fmla="*/ 6766 h 48549"/>
              <a:gd name="connsiteX2" fmla="*/ 14041 w 43256"/>
              <a:gd name="connsiteY2" fmla="*/ 5061 h 48549"/>
              <a:gd name="connsiteX3" fmla="*/ 22492 w 43256"/>
              <a:gd name="connsiteY3" fmla="*/ 3291 h 48549"/>
              <a:gd name="connsiteX4" fmla="*/ 25785 w 43256"/>
              <a:gd name="connsiteY4" fmla="*/ 59 h 48549"/>
              <a:gd name="connsiteX5" fmla="*/ 29869 w 43256"/>
              <a:gd name="connsiteY5" fmla="*/ 2340 h 48549"/>
              <a:gd name="connsiteX6" fmla="*/ 35499 w 43256"/>
              <a:gd name="connsiteY6" fmla="*/ 549 h 48549"/>
              <a:gd name="connsiteX7" fmla="*/ 38354 w 43256"/>
              <a:gd name="connsiteY7" fmla="*/ 5435 h 48549"/>
              <a:gd name="connsiteX8" fmla="*/ 42018 w 43256"/>
              <a:gd name="connsiteY8" fmla="*/ 10177 h 48549"/>
              <a:gd name="connsiteX9" fmla="*/ 41854 w 43256"/>
              <a:gd name="connsiteY9" fmla="*/ 15319 h 48549"/>
              <a:gd name="connsiteX10" fmla="*/ 43052 w 43256"/>
              <a:gd name="connsiteY10" fmla="*/ 23181 h 48549"/>
              <a:gd name="connsiteX11" fmla="*/ 37440 w 43256"/>
              <a:gd name="connsiteY11" fmla="*/ 30063 h 48549"/>
              <a:gd name="connsiteX12" fmla="*/ 35431 w 43256"/>
              <a:gd name="connsiteY12" fmla="*/ 35960 h 48549"/>
              <a:gd name="connsiteX13" fmla="*/ 28591 w 43256"/>
              <a:gd name="connsiteY13" fmla="*/ 36674 h 48549"/>
              <a:gd name="connsiteX14" fmla="*/ 23703 w 43256"/>
              <a:gd name="connsiteY14" fmla="*/ 42965 h 48549"/>
              <a:gd name="connsiteX15" fmla="*/ 16516 w 43256"/>
              <a:gd name="connsiteY15" fmla="*/ 39125 h 48549"/>
              <a:gd name="connsiteX16" fmla="*/ 5840 w 43256"/>
              <a:gd name="connsiteY16" fmla="*/ 35331 h 48549"/>
              <a:gd name="connsiteX17" fmla="*/ 1146 w 43256"/>
              <a:gd name="connsiteY17" fmla="*/ 31109 h 48549"/>
              <a:gd name="connsiteX18" fmla="*/ 2149 w 43256"/>
              <a:gd name="connsiteY18" fmla="*/ 25410 h 48549"/>
              <a:gd name="connsiteX19" fmla="*/ 31 w 43256"/>
              <a:gd name="connsiteY19" fmla="*/ 19563 h 48549"/>
              <a:gd name="connsiteX20" fmla="*/ 3899 w 43256"/>
              <a:gd name="connsiteY20" fmla="*/ 14366 h 48549"/>
              <a:gd name="connsiteX21" fmla="*/ 3936 w 43256"/>
              <a:gd name="connsiteY21" fmla="*/ 14229 h 48549"/>
              <a:gd name="connsiteX0" fmla="*/ 1887421 w 6288869"/>
              <a:gd name="connsiteY0" fmla="*/ 2030709 h 2034485"/>
              <a:gd name="connsiteX1" fmla="*/ 1984916 w 6288869"/>
              <a:gd name="connsiteY1" fmla="*/ 1923978 h 2034485"/>
              <a:gd name="connsiteX2" fmla="*/ 1786847 w 6288869"/>
              <a:gd name="connsiteY2" fmla="*/ 2030709 h 2034485"/>
              <a:gd name="connsiteX3" fmla="*/ 1837134 w 6288869"/>
              <a:gd name="connsiteY3" fmla="*/ 1980422 h 2034485"/>
              <a:gd name="connsiteX4" fmla="*/ 1887421 w 6288869"/>
              <a:gd name="connsiteY4" fmla="*/ 2030709 h 2034485"/>
              <a:gd name="connsiteX0" fmla="*/ 2017485 w 6288869"/>
              <a:gd name="connsiteY0" fmla="*/ 1961724 h 2034485"/>
              <a:gd name="connsiteX1" fmla="*/ 2027748 w 6288869"/>
              <a:gd name="connsiteY1" fmla="*/ 1914516 h 2034485"/>
              <a:gd name="connsiteX2" fmla="*/ 1816337 w 6288869"/>
              <a:gd name="connsiteY2" fmla="*/ 1961724 h 2034485"/>
              <a:gd name="connsiteX3" fmla="*/ 1916911 w 6288869"/>
              <a:gd name="connsiteY3" fmla="*/ 1861150 h 2034485"/>
              <a:gd name="connsiteX4" fmla="*/ 2017485 w 6288869"/>
              <a:gd name="connsiteY4" fmla="*/ 1961724 h 2034485"/>
              <a:gd name="connsiteX0" fmla="*/ 2223625 w 6288869"/>
              <a:gd name="connsiteY0" fmla="*/ 1826954 h 2034485"/>
              <a:gd name="connsiteX1" fmla="*/ 2072764 w 6288869"/>
              <a:gd name="connsiteY1" fmla="*/ 1977815 h 2034485"/>
              <a:gd name="connsiteX2" fmla="*/ 1921903 w 6288869"/>
              <a:gd name="connsiteY2" fmla="*/ 1826954 h 2034485"/>
              <a:gd name="connsiteX3" fmla="*/ 2072764 w 6288869"/>
              <a:gd name="connsiteY3" fmla="*/ 1676093 h 2034485"/>
              <a:gd name="connsiteX4" fmla="*/ 2223625 w 6288869"/>
              <a:gd name="connsiteY4" fmla="*/ 1826954 h 2034485"/>
              <a:gd name="connsiteX0" fmla="*/ 4729 w 43256"/>
              <a:gd name="connsiteY0" fmla="*/ 26036 h 48549"/>
              <a:gd name="connsiteX1" fmla="*/ 2196 w 43256"/>
              <a:gd name="connsiteY1" fmla="*/ 25239 h 48549"/>
              <a:gd name="connsiteX2" fmla="*/ 6964 w 43256"/>
              <a:gd name="connsiteY2" fmla="*/ 34758 h 48549"/>
              <a:gd name="connsiteX3" fmla="*/ 5856 w 43256"/>
              <a:gd name="connsiteY3" fmla="*/ 35139 h 48549"/>
              <a:gd name="connsiteX4" fmla="*/ 16514 w 43256"/>
              <a:gd name="connsiteY4" fmla="*/ 38949 h 48549"/>
              <a:gd name="connsiteX5" fmla="*/ 15846 w 43256"/>
              <a:gd name="connsiteY5" fmla="*/ 37209 h 48549"/>
              <a:gd name="connsiteX6" fmla="*/ 28863 w 43256"/>
              <a:gd name="connsiteY6" fmla="*/ 34610 h 48549"/>
              <a:gd name="connsiteX7" fmla="*/ 28596 w 43256"/>
              <a:gd name="connsiteY7" fmla="*/ 36519 h 48549"/>
              <a:gd name="connsiteX8" fmla="*/ 34165 w 43256"/>
              <a:gd name="connsiteY8" fmla="*/ 22813 h 48549"/>
              <a:gd name="connsiteX9" fmla="*/ 37416 w 43256"/>
              <a:gd name="connsiteY9" fmla="*/ 29949 h 48549"/>
              <a:gd name="connsiteX10" fmla="*/ 41834 w 43256"/>
              <a:gd name="connsiteY10" fmla="*/ 15213 h 48549"/>
              <a:gd name="connsiteX11" fmla="*/ 40386 w 43256"/>
              <a:gd name="connsiteY11" fmla="*/ 17889 h 48549"/>
              <a:gd name="connsiteX12" fmla="*/ 38360 w 43256"/>
              <a:gd name="connsiteY12" fmla="*/ 5285 h 48549"/>
              <a:gd name="connsiteX13" fmla="*/ 38436 w 43256"/>
              <a:gd name="connsiteY13" fmla="*/ 6549 h 48549"/>
              <a:gd name="connsiteX14" fmla="*/ 29114 w 43256"/>
              <a:gd name="connsiteY14" fmla="*/ 3811 h 48549"/>
              <a:gd name="connsiteX15" fmla="*/ 29856 w 43256"/>
              <a:gd name="connsiteY15" fmla="*/ 2199 h 48549"/>
              <a:gd name="connsiteX16" fmla="*/ 22177 w 43256"/>
              <a:gd name="connsiteY16" fmla="*/ 4579 h 48549"/>
              <a:gd name="connsiteX17" fmla="*/ 22536 w 43256"/>
              <a:gd name="connsiteY17" fmla="*/ 3189 h 48549"/>
              <a:gd name="connsiteX18" fmla="*/ 14036 w 43256"/>
              <a:gd name="connsiteY18" fmla="*/ 5051 h 48549"/>
              <a:gd name="connsiteX19" fmla="*/ 15336 w 43256"/>
              <a:gd name="connsiteY19" fmla="*/ 6399 h 48549"/>
              <a:gd name="connsiteX20" fmla="*/ 4163 w 43256"/>
              <a:gd name="connsiteY20" fmla="*/ 15648 h 48549"/>
              <a:gd name="connsiteX21" fmla="*/ 3936 w 43256"/>
              <a:gd name="connsiteY21" fmla="*/ 14229 h 48549"/>
              <a:gd name="connsiteX0" fmla="*/ 3936 w 43256"/>
              <a:gd name="connsiteY0" fmla="*/ 14229 h 48499"/>
              <a:gd name="connsiteX1" fmla="*/ 5659 w 43256"/>
              <a:gd name="connsiteY1" fmla="*/ 6766 h 48499"/>
              <a:gd name="connsiteX2" fmla="*/ 14041 w 43256"/>
              <a:gd name="connsiteY2" fmla="*/ 5061 h 48499"/>
              <a:gd name="connsiteX3" fmla="*/ 22492 w 43256"/>
              <a:gd name="connsiteY3" fmla="*/ 3291 h 48499"/>
              <a:gd name="connsiteX4" fmla="*/ 25785 w 43256"/>
              <a:gd name="connsiteY4" fmla="*/ 59 h 48499"/>
              <a:gd name="connsiteX5" fmla="*/ 29869 w 43256"/>
              <a:gd name="connsiteY5" fmla="*/ 2340 h 48499"/>
              <a:gd name="connsiteX6" fmla="*/ 35499 w 43256"/>
              <a:gd name="connsiteY6" fmla="*/ 549 h 48499"/>
              <a:gd name="connsiteX7" fmla="*/ 38354 w 43256"/>
              <a:gd name="connsiteY7" fmla="*/ 5435 h 48499"/>
              <a:gd name="connsiteX8" fmla="*/ 42018 w 43256"/>
              <a:gd name="connsiteY8" fmla="*/ 10177 h 48499"/>
              <a:gd name="connsiteX9" fmla="*/ 41854 w 43256"/>
              <a:gd name="connsiteY9" fmla="*/ 15319 h 48499"/>
              <a:gd name="connsiteX10" fmla="*/ 43052 w 43256"/>
              <a:gd name="connsiteY10" fmla="*/ 23181 h 48499"/>
              <a:gd name="connsiteX11" fmla="*/ 37440 w 43256"/>
              <a:gd name="connsiteY11" fmla="*/ 30063 h 48499"/>
              <a:gd name="connsiteX12" fmla="*/ 35431 w 43256"/>
              <a:gd name="connsiteY12" fmla="*/ 35960 h 48499"/>
              <a:gd name="connsiteX13" fmla="*/ 28591 w 43256"/>
              <a:gd name="connsiteY13" fmla="*/ 36674 h 48499"/>
              <a:gd name="connsiteX14" fmla="*/ 23703 w 43256"/>
              <a:gd name="connsiteY14" fmla="*/ 42965 h 48499"/>
              <a:gd name="connsiteX15" fmla="*/ 16516 w 43256"/>
              <a:gd name="connsiteY15" fmla="*/ 39125 h 48499"/>
              <a:gd name="connsiteX16" fmla="*/ 5840 w 43256"/>
              <a:gd name="connsiteY16" fmla="*/ 35331 h 48499"/>
              <a:gd name="connsiteX17" fmla="*/ 1146 w 43256"/>
              <a:gd name="connsiteY17" fmla="*/ 31109 h 48499"/>
              <a:gd name="connsiteX18" fmla="*/ 2149 w 43256"/>
              <a:gd name="connsiteY18" fmla="*/ 25410 h 48499"/>
              <a:gd name="connsiteX19" fmla="*/ 31 w 43256"/>
              <a:gd name="connsiteY19" fmla="*/ 19563 h 48499"/>
              <a:gd name="connsiteX20" fmla="*/ 3899 w 43256"/>
              <a:gd name="connsiteY20" fmla="*/ 14366 h 48499"/>
              <a:gd name="connsiteX21" fmla="*/ 3936 w 43256"/>
              <a:gd name="connsiteY21" fmla="*/ 14229 h 48499"/>
              <a:gd name="connsiteX0" fmla="*/ 1887421 w 6288869"/>
              <a:gd name="connsiteY0" fmla="*/ 2030709 h 2032386"/>
              <a:gd name="connsiteX1" fmla="*/ 1984916 w 6288869"/>
              <a:gd name="connsiteY1" fmla="*/ 1923978 h 2032386"/>
              <a:gd name="connsiteX2" fmla="*/ 1999283 w 6288869"/>
              <a:gd name="connsiteY2" fmla="*/ 1864454 h 2032386"/>
              <a:gd name="connsiteX3" fmla="*/ 1837134 w 6288869"/>
              <a:gd name="connsiteY3" fmla="*/ 1980422 h 2032386"/>
              <a:gd name="connsiteX4" fmla="*/ 1887421 w 6288869"/>
              <a:gd name="connsiteY4" fmla="*/ 2030709 h 2032386"/>
              <a:gd name="connsiteX0" fmla="*/ 2017485 w 6288869"/>
              <a:gd name="connsiteY0" fmla="*/ 1961724 h 2032386"/>
              <a:gd name="connsiteX1" fmla="*/ 2027748 w 6288869"/>
              <a:gd name="connsiteY1" fmla="*/ 1914516 h 2032386"/>
              <a:gd name="connsiteX2" fmla="*/ 1816337 w 6288869"/>
              <a:gd name="connsiteY2" fmla="*/ 1961724 h 2032386"/>
              <a:gd name="connsiteX3" fmla="*/ 1916911 w 6288869"/>
              <a:gd name="connsiteY3" fmla="*/ 1861150 h 2032386"/>
              <a:gd name="connsiteX4" fmla="*/ 2017485 w 6288869"/>
              <a:gd name="connsiteY4" fmla="*/ 1961724 h 2032386"/>
              <a:gd name="connsiteX0" fmla="*/ 2223625 w 6288869"/>
              <a:gd name="connsiteY0" fmla="*/ 1826954 h 2032386"/>
              <a:gd name="connsiteX1" fmla="*/ 2072764 w 6288869"/>
              <a:gd name="connsiteY1" fmla="*/ 1977815 h 2032386"/>
              <a:gd name="connsiteX2" fmla="*/ 1921903 w 6288869"/>
              <a:gd name="connsiteY2" fmla="*/ 1826954 h 2032386"/>
              <a:gd name="connsiteX3" fmla="*/ 2072764 w 6288869"/>
              <a:gd name="connsiteY3" fmla="*/ 1676093 h 2032386"/>
              <a:gd name="connsiteX4" fmla="*/ 2223625 w 6288869"/>
              <a:gd name="connsiteY4" fmla="*/ 1826954 h 2032386"/>
              <a:gd name="connsiteX0" fmla="*/ 4729 w 43256"/>
              <a:gd name="connsiteY0" fmla="*/ 26036 h 48499"/>
              <a:gd name="connsiteX1" fmla="*/ 2196 w 43256"/>
              <a:gd name="connsiteY1" fmla="*/ 25239 h 48499"/>
              <a:gd name="connsiteX2" fmla="*/ 6964 w 43256"/>
              <a:gd name="connsiteY2" fmla="*/ 34758 h 48499"/>
              <a:gd name="connsiteX3" fmla="*/ 5856 w 43256"/>
              <a:gd name="connsiteY3" fmla="*/ 35139 h 48499"/>
              <a:gd name="connsiteX4" fmla="*/ 16514 w 43256"/>
              <a:gd name="connsiteY4" fmla="*/ 38949 h 48499"/>
              <a:gd name="connsiteX5" fmla="*/ 15846 w 43256"/>
              <a:gd name="connsiteY5" fmla="*/ 37209 h 48499"/>
              <a:gd name="connsiteX6" fmla="*/ 28863 w 43256"/>
              <a:gd name="connsiteY6" fmla="*/ 34610 h 48499"/>
              <a:gd name="connsiteX7" fmla="*/ 28596 w 43256"/>
              <a:gd name="connsiteY7" fmla="*/ 36519 h 48499"/>
              <a:gd name="connsiteX8" fmla="*/ 34165 w 43256"/>
              <a:gd name="connsiteY8" fmla="*/ 22813 h 48499"/>
              <a:gd name="connsiteX9" fmla="*/ 37416 w 43256"/>
              <a:gd name="connsiteY9" fmla="*/ 29949 h 48499"/>
              <a:gd name="connsiteX10" fmla="*/ 41834 w 43256"/>
              <a:gd name="connsiteY10" fmla="*/ 15213 h 48499"/>
              <a:gd name="connsiteX11" fmla="*/ 40386 w 43256"/>
              <a:gd name="connsiteY11" fmla="*/ 17889 h 48499"/>
              <a:gd name="connsiteX12" fmla="*/ 38360 w 43256"/>
              <a:gd name="connsiteY12" fmla="*/ 5285 h 48499"/>
              <a:gd name="connsiteX13" fmla="*/ 38436 w 43256"/>
              <a:gd name="connsiteY13" fmla="*/ 6549 h 48499"/>
              <a:gd name="connsiteX14" fmla="*/ 29114 w 43256"/>
              <a:gd name="connsiteY14" fmla="*/ 3811 h 48499"/>
              <a:gd name="connsiteX15" fmla="*/ 29856 w 43256"/>
              <a:gd name="connsiteY15" fmla="*/ 2199 h 48499"/>
              <a:gd name="connsiteX16" fmla="*/ 22177 w 43256"/>
              <a:gd name="connsiteY16" fmla="*/ 4579 h 48499"/>
              <a:gd name="connsiteX17" fmla="*/ 22536 w 43256"/>
              <a:gd name="connsiteY17" fmla="*/ 3189 h 48499"/>
              <a:gd name="connsiteX18" fmla="*/ 14036 w 43256"/>
              <a:gd name="connsiteY18" fmla="*/ 5051 h 48499"/>
              <a:gd name="connsiteX19" fmla="*/ 15336 w 43256"/>
              <a:gd name="connsiteY19" fmla="*/ 6399 h 48499"/>
              <a:gd name="connsiteX20" fmla="*/ 4163 w 43256"/>
              <a:gd name="connsiteY20" fmla="*/ 15648 h 48499"/>
              <a:gd name="connsiteX21" fmla="*/ 3936 w 43256"/>
              <a:gd name="connsiteY21" fmla="*/ 14229 h 48499"/>
              <a:gd name="connsiteX0" fmla="*/ 3936 w 43256"/>
              <a:gd name="connsiteY0" fmla="*/ 14229 h 48499"/>
              <a:gd name="connsiteX1" fmla="*/ 5659 w 43256"/>
              <a:gd name="connsiteY1" fmla="*/ 6766 h 48499"/>
              <a:gd name="connsiteX2" fmla="*/ 14041 w 43256"/>
              <a:gd name="connsiteY2" fmla="*/ 5061 h 48499"/>
              <a:gd name="connsiteX3" fmla="*/ 22492 w 43256"/>
              <a:gd name="connsiteY3" fmla="*/ 3291 h 48499"/>
              <a:gd name="connsiteX4" fmla="*/ 25785 w 43256"/>
              <a:gd name="connsiteY4" fmla="*/ 59 h 48499"/>
              <a:gd name="connsiteX5" fmla="*/ 29869 w 43256"/>
              <a:gd name="connsiteY5" fmla="*/ 2340 h 48499"/>
              <a:gd name="connsiteX6" fmla="*/ 35499 w 43256"/>
              <a:gd name="connsiteY6" fmla="*/ 549 h 48499"/>
              <a:gd name="connsiteX7" fmla="*/ 38354 w 43256"/>
              <a:gd name="connsiteY7" fmla="*/ 5435 h 48499"/>
              <a:gd name="connsiteX8" fmla="*/ 42018 w 43256"/>
              <a:gd name="connsiteY8" fmla="*/ 10177 h 48499"/>
              <a:gd name="connsiteX9" fmla="*/ 41854 w 43256"/>
              <a:gd name="connsiteY9" fmla="*/ 15319 h 48499"/>
              <a:gd name="connsiteX10" fmla="*/ 43052 w 43256"/>
              <a:gd name="connsiteY10" fmla="*/ 23181 h 48499"/>
              <a:gd name="connsiteX11" fmla="*/ 37440 w 43256"/>
              <a:gd name="connsiteY11" fmla="*/ 30063 h 48499"/>
              <a:gd name="connsiteX12" fmla="*/ 35431 w 43256"/>
              <a:gd name="connsiteY12" fmla="*/ 35960 h 48499"/>
              <a:gd name="connsiteX13" fmla="*/ 28591 w 43256"/>
              <a:gd name="connsiteY13" fmla="*/ 36674 h 48499"/>
              <a:gd name="connsiteX14" fmla="*/ 23703 w 43256"/>
              <a:gd name="connsiteY14" fmla="*/ 42965 h 48499"/>
              <a:gd name="connsiteX15" fmla="*/ 16516 w 43256"/>
              <a:gd name="connsiteY15" fmla="*/ 39125 h 48499"/>
              <a:gd name="connsiteX16" fmla="*/ 5840 w 43256"/>
              <a:gd name="connsiteY16" fmla="*/ 35331 h 48499"/>
              <a:gd name="connsiteX17" fmla="*/ 1146 w 43256"/>
              <a:gd name="connsiteY17" fmla="*/ 31109 h 48499"/>
              <a:gd name="connsiteX18" fmla="*/ 2149 w 43256"/>
              <a:gd name="connsiteY18" fmla="*/ 25410 h 48499"/>
              <a:gd name="connsiteX19" fmla="*/ 31 w 43256"/>
              <a:gd name="connsiteY19" fmla="*/ 19563 h 48499"/>
              <a:gd name="connsiteX20" fmla="*/ 3899 w 43256"/>
              <a:gd name="connsiteY20" fmla="*/ 14366 h 48499"/>
              <a:gd name="connsiteX21" fmla="*/ 3936 w 43256"/>
              <a:gd name="connsiteY21" fmla="*/ 14229 h 48499"/>
              <a:gd name="connsiteX0" fmla="*/ 1887421 w 6288869"/>
              <a:gd name="connsiteY0" fmla="*/ 2030709 h 2032386"/>
              <a:gd name="connsiteX1" fmla="*/ 1984916 w 6288869"/>
              <a:gd name="connsiteY1" fmla="*/ 1923978 h 2032386"/>
              <a:gd name="connsiteX2" fmla="*/ 1999283 w 6288869"/>
              <a:gd name="connsiteY2" fmla="*/ 1864454 h 2032386"/>
              <a:gd name="connsiteX3" fmla="*/ 1837134 w 6288869"/>
              <a:gd name="connsiteY3" fmla="*/ 1980422 h 2032386"/>
              <a:gd name="connsiteX4" fmla="*/ 1887421 w 6288869"/>
              <a:gd name="connsiteY4" fmla="*/ 2030709 h 2032386"/>
              <a:gd name="connsiteX0" fmla="*/ 2017485 w 6288869"/>
              <a:gd name="connsiteY0" fmla="*/ 1961724 h 2032386"/>
              <a:gd name="connsiteX1" fmla="*/ 2027748 w 6288869"/>
              <a:gd name="connsiteY1" fmla="*/ 1914516 h 2032386"/>
              <a:gd name="connsiteX2" fmla="*/ 1991827 w 6288869"/>
              <a:gd name="connsiteY2" fmla="*/ 1860124 h 2032386"/>
              <a:gd name="connsiteX3" fmla="*/ 1916911 w 6288869"/>
              <a:gd name="connsiteY3" fmla="*/ 1861150 h 2032386"/>
              <a:gd name="connsiteX4" fmla="*/ 2017485 w 6288869"/>
              <a:gd name="connsiteY4" fmla="*/ 1961724 h 2032386"/>
              <a:gd name="connsiteX0" fmla="*/ 2223625 w 6288869"/>
              <a:gd name="connsiteY0" fmla="*/ 1826954 h 2032386"/>
              <a:gd name="connsiteX1" fmla="*/ 2072764 w 6288869"/>
              <a:gd name="connsiteY1" fmla="*/ 1977815 h 2032386"/>
              <a:gd name="connsiteX2" fmla="*/ 1921903 w 6288869"/>
              <a:gd name="connsiteY2" fmla="*/ 1826954 h 2032386"/>
              <a:gd name="connsiteX3" fmla="*/ 2072764 w 6288869"/>
              <a:gd name="connsiteY3" fmla="*/ 1676093 h 2032386"/>
              <a:gd name="connsiteX4" fmla="*/ 2223625 w 6288869"/>
              <a:gd name="connsiteY4" fmla="*/ 1826954 h 2032386"/>
              <a:gd name="connsiteX0" fmla="*/ 4729 w 43256"/>
              <a:gd name="connsiteY0" fmla="*/ 26036 h 48499"/>
              <a:gd name="connsiteX1" fmla="*/ 2196 w 43256"/>
              <a:gd name="connsiteY1" fmla="*/ 25239 h 48499"/>
              <a:gd name="connsiteX2" fmla="*/ 6964 w 43256"/>
              <a:gd name="connsiteY2" fmla="*/ 34758 h 48499"/>
              <a:gd name="connsiteX3" fmla="*/ 5856 w 43256"/>
              <a:gd name="connsiteY3" fmla="*/ 35139 h 48499"/>
              <a:gd name="connsiteX4" fmla="*/ 16514 w 43256"/>
              <a:gd name="connsiteY4" fmla="*/ 38949 h 48499"/>
              <a:gd name="connsiteX5" fmla="*/ 15846 w 43256"/>
              <a:gd name="connsiteY5" fmla="*/ 37209 h 48499"/>
              <a:gd name="connsiteX6" fmla="*/ 28863 w 43256"/>
              <a:gd name="connsiteY6" fmla="*/ 34610 h 48499"/>
              <a:gd name="connsiteX7" fmla="*/ 28596 w 43256"/>
              <a:gd name="connsiteY7" fmla="*/ 36519 h 48499"/>
              <a:gd name="connsiteX8" fmla="*/ 34165 w 43256"/>
              <a:gd name="connsiteY8" fmla="*/ 22813 h 48499"/>
              <a:gd name="connsiteX9" fmla="*/ 37416 w 43256"/>
              <a:gd name="connsiteY9" fmla="*/ 29949 h 48499"/>
              <a:gd name="connsiteX10" fmla="*/ 41834 w 43256"/>
              <a:gd name="connsiteY10" fmla="*/ 15213 h 48499"/>
              <a:gd name="connsiteX11" fmla="*/ 40386 w 43256"/>
              <a:gd name="connsiteY11" fmla="*/ 17889 h 48499"/>
              <a:gd name="connsiteX12" fmla="*/ 38360 w 43256"/>
              <a:gd name="connsiteY12" fmla="*/ 5285 h 48499"/>
              <a:gd name="connsiteX13" fmla="*/ 38436 w 43256"/>
              <a:gd name="connsiteY13" fmla="*/ 6549 h 48499"/>
              <a:gd name="connsiteX14" fmla="*/ 29114 w 43256"/>
              <a:gd name="connsiteY14" fmla="*/ 3811 h 48499"/>
              <a:gd name="connsiteX15" fmla="*/ 29856 w 43256"/>
              <a:gd name="connsiteY15" fmla="*/ 2199 h 48499"/>
              <a:gd name="connsiteX16" fmla="*/ 22177 w 43256"/>
              <a:gd name="connsiteY16" fmla="*/ 4579 h 48499"/>
              <a:gd name="connsiteX17" fmla="*/ 22536 w 43256"/>
              <a:gd name="connsiteY17" fmla="*/ 3189 h 48499"/>
              <a:gd name="connsiteX18" fmla="*/ 14036 w 43256"/>
              <a:gd name="connsiteY18" fmla="*/ 5051 h 48499"/>
              <a:gd name="connsiteX19" fmla="*/ 15336 w 43256"/>
              <a:gd name="connsiteY19" fmla="*/ 6399 h 48499"/>
              <a:gd name="connsiteX20" fmla="*/ 4163 w 43256"/>
              <a:gd name="connsiteY20" fmla="*/ 15648 h 48499"/>
              <a:gd name="connsiteX21" fmla="*/ 3936 w 43256"/>
              <a:gd name="connsiteY21" fmla="*/ 14229 h 48499"/>
              <a:gd name="connsiteX0" fmla="*/ 3936 w 43256"/>
              <a:gd name="connsiteY0" fmla="*/ 14229 h 47263"/>
              <a:gd name="connsiteX1" fmla="*/ 5659 w 43256"/>
              <a:gd name="connsiteY1" fmla="*/ 6766 h 47263"/>
              <a:gd name="connsiteX2" fmla="*/ 14041 w 43256"/>
              <a:gd name="connsiteY2" fmla="*/ 5061 h 47263"/>
              <a:gd name="connsiteX3" fmla="*/ 22492 w 43256"/>
              <a:gd name="connsiteY3" fmla="*/ 3291 h 47263"/>
              <a:gd name="connsiteX4" fmla="*/ 25785 w 43256"/>
              <a:gd name="connsiteY4" fmla="*/ 59 h 47263"/>
              <a:gd name="connsiteX5" fmla="*/ 29869 w 43256"/>
              <a:gd name="connsiteY5" fmla="*/ 2340 h 47263"/>
              <a:gd name="connsiteX6" fmla="*/ 35499 w 43256"/>
              <a:gd name="connsiteY6" fmla="*/ 549 h 47263"/>
              <a:gd name="connsiteX7" fmla="*/ 38354 w 43256"/>
              <a:gd name="connsiteY7" fmla="*/ 5435 h 47263"/>
              <a:gd name="connsiteX8" fmla="*/ 42018 w 43256"/>
              <a:gd name="connsiteY8" fmla="*/ 10177 h 47263"/>
              <a:gd name="connsiteX9" fmla="*/ 41854 w 43256"/>
              <a:gd name="connsiteY9" fmla="*/ 15319 h 47263"/>
              <a:gd name="connsiteX10" fmla="*/ 43052 w 43256"/>
              <a:gd name="connsiteY10" fmla="*/ 23181 h 47263"/>
              <a:gd name="connsiteX11" fmla="*/ 37440 w 43256"/>
              <a:gd name="connsiteY11" fmla="*/ 30063 h 47263"/>
              <a:gd name="connsiteX12" fmla="*/ 35431 w 43256"/>
              <a:gd name="connsiteY12" fmla="*/ 35960 h 47263"/>
              <a:gd name="connsiteX13" fmla="*/ 28591 w 43256"/>
              <a:gd name="connsiteY13" fmla="*/ 36674 h 47263"/>
              <a:gd name="connsiteX14" fmla="*/ 23703 w 43256"/>
              <a:gd name="connsiteY14" fmla="*/ 42965 h 47263"/>
              <a:gd name="connsiteX15" fmla="*/ 16516 w 43256"/>
              <a:gd name="connsiteY15" fmla="*/ 39125 h 47263"/>
              <a:gd name="connsiteX16" fmla="*/ 5840 w 43256"/>
              <a:gd name="connsiteY16" fmla="*/ 35331 h 47263"/>
              <a:gd name="connsiteX17" fmla="*/ 1146 w 43256"/>
              <a:gd name="connsiteY17" fmla="*/ 31109 h 47263"/>
              <a:gd name="connsiteX18" fmla="*/ 2149 w 43256"/>
              <a:gd name="connsiteY18" fmla="*/ 25410 h 47263"/>
              <a:gd name="connsiteX19" fmla="*/ 31 w 43256"/>
              <a:gd name="connsiteY19" fmla="*/ 19563 h 47263"/>
              <a:gd name="connsiteX20" fmla="*/ 3899 w 43256"/>
              <a:gd name="connsiteY20" fmla="*/ 14366 h 47263"/>
              <a:gd name="connsiteX21" fmla="*/ 3936 w 43256"/>
              <a:gd name="connsiteY21" fmla="*/ 14229 h 47263"/>
              <a:gd name="connsiteX0" fmla="*/ 1989021 w 6288869"/>
              <a:gd name="connsiteY0" fmla="*/ 1892164 h 1980606"/>
              <a:gd name="connsiteX1" fmla="*/ 1984916 w 6288869"/>
              <a:gd name="connsiteY1" fmla="*/ 1923978 h 1980606"/>
              <a:gd name="connsiteX2" fmla="*/ 1999283 w 6288869"/>
              <a:gd name="connsiteY2" fmla="*/ 1864454 h 1980606"/>
              <a:gd name="connsiteX3" fmla="*/ 1837134 w 6288869"/>
              <a:gd name="connsiteY3" fmla="*/ 1980422 h 1980606"/>
              <a:gd name="connsiteX4" fmla="*/ 1989021 w 6288869"/>
              <a:gd name="connsiteY4" fmla="*/ 1892164 h 1980606"/>
              <a:gd name="connsiteX0" fmla="*/ 2017485 w 6288869"/>
              <a:gd name="connsiteY0" fmla="*/ 1961724 h 1980606"/>
              <a:gd name="connsiteX1" fmla="*/ 2027748 w 6288869"/>
              <a:gd name="connsiteY1" fmla="*/ 1914516 h 1980606"/>
              <a:gd name="connsiteX2" fmla="*/ 1991827 w 6288869"/>
              <a:gd name="connsiteY2" fmla="*/ 1860124 h 1980606"/>
              <a:gd name="connsiteX3" fmla="*/ 1916911 w 6288869"/>
              <a:gd name="connsiteY3" fmla="*/ 1861150 h 1980606"/>
              <a:gd name="connsiteX4" fmla="*/ 2017485 w 6288869"/>
              <a:gd name="connsiteY4" fmla="*/ 1961724 h 1980606"/>
              <a:gd name="connsiteX0" fmla="*/ 2223625 w 6288869"/>
              <a:gd name="connsiteY0" fmla="*/ 1826954 h 1980606"/>
              <a:gd name="connsiteX1" fmla="*/ 2072764 w 6288869"/>
              <a:gd name="connsiteY1" fmla="*/ 1977815 h 1980606"/>
              <a:gd name="connsiteX2" fmla="*/ 1921903 w 6288869"/>
              <a:gd name="connsiteY2" fmla="*/ 1826954 h 1980606"/>
              <a:gd name="connsiteX3" fmla="*/ 2072764 w 6288869"/>
              <a:gd name="connsiteY3" fmla="*/ 1676093 h 1980606"/>
              <a:gd name="connsiteX4" fmla="*/ 2223625 w 6288869"/>
              <a:gd name="connsiteY4" fmla="*/ 1826954 h 1980606"/>
              <a:gd name="connsiteX0" fmla="*/ 4729 w 43256"/>
              <a:gd name="connsiteY0" fmla="*/ 26036 h 47263"/>
              <a:gd name="connsiteX1" fmla="*/ 2196 w 43256"/>
              <a:gd name="connsiteY1" fmla="*/ 25239 h 47263"/>
              <a:gd name="connsiteX2" fmla="*/ 6964 w 43256"/>
              <a:gd name="connsiteY2" fmla="*/ 34758 h 47263"/>
              <a:gd name="connsiteX3" fmla="*/ 5856 w 43256"/>
              <a:gd name="connsiteY3" fmla="*/ 35139 h 47263"/>
              <a:gd name="connsiteX4" fmla="*/ 16514 w 43256"/>
              <a:gd name="connsiteY4" fmla="*/ 38949 h 47263"/>
              <a:gd name="connsiteX5" fmla="*/ 15846 w 43256"/>
              <a:gd name="connsiteY5" fmla="*/ 37209 h 47263"/>
              <a:gd name="connsiteX6" fmla="*/ 28863 w 43256"/>
              <a:gd name="connsiteY6" fmla="*/ 34610 h 47263"/>
              <a:gd name="connsiteX7" fmla="*/ 28596 w 43256"/>
              <a:gd name="connsiteY7" fmla="*/ 36519 h 47263"/>
              <a:gd name="connsiteX8" fmla="*/ 34165 w 43256"/>
              <a:gd name="connsiteY8" fmla="*/ 22813 h 47263"/>
              <a:gd name="connsiteX9" fmla="*/ 37416 w 43256"/>
              <a:gd name="connsiteY9" fmla="*/ 29949 h 47263"/>
              <a:gd name="connsiteX10" fmla="*/ 41834 w 43256"/>
              <a:gd name="connsiteY10" fmla="*/ 15213 h 47263"/>
              <a:gd name="connsiteX11" fmla="*/ 40386 w 43256"/>
              <a:gd name="connsiteY11" fmla="*/ 17889 h 47263"/>
              <a:gd name="connsiteX12" fmla="*/ 38360 w 43256"/>
              <a:gd name="connsiteY12" fmla="*/ 5285 h 47263"/>
              <a:gd name="connsiteX13" fmla="*/ 38436 w 43256"/>
              <a:gd name="connsiteY13" fmla="*/ 6549 h 47263"/>
              <a:gd name="connsiteX14" fmla="*/ 29114 w 43256"/>
              <a:gd name="connsiteY14" fmla="*/ 3811 h 47263"/>
              <a:gd name="connsiteX15" fmla="*/ 29856 w 43256"/>
              <a:gd name="connsiteY15" fmla="*/ 2199 h 47263"/>
              <a:gd name="connsiteX16" fmla="*/ 22177 w 43256"/>
              <a:gd name="connsiteY16" fmla="*/ 4579 h 47263"/>
              <a:gd name="connsiteX17" fmla="*/ 22536 w 43256"/>
              <a:gd name="connsiteY17" fmla="*/ 3189 h 47263"/>
              <a:gd name="connsiteX18" fmla="*/ 14036 w 43256"/>
              <a:gd name="connsiteY18" fmla="*/ 5051 h 47263"/>
              <a:gd name="connsiteX19" fmla="*/ 15336 w 43256"/>
              <a:gd name="connsiteY19" fmla="*/ 6399 h 47263"/>
              <a:gd name="connsiteX20" fmla="*/ 4163 w 43256"/>
              <a:gd name="connsiteY20" fmla="*/ 15648 h 47263"/>
              <a:gd name="connsiteX21" fmla="*/ 3936 w 43256"/>
              <a:gd name="connsiteY21" fmla="*/ 14229 h 47263"/>
              <a:gd name="connsiteX0" fmla="*/ 3936 w 43256"/>
              <a:gd name="connsiteY0" fmla="*/ 14229 h 47196"/>
              <a:gd name="connsiteX1" fmla="*/ 5659 w 43256"/>
              <a:gd name="connsiteY1" fmla="*/ 6766 h 47196"/>
              <a:gd name="connsiteX2" fmla="*/ 14041 w 43256"/>
              <a:gd name="connsiteY2" fmla="*/ 5061 h 47196"/>
              <a:gd name="connsiteX3" fmla="*/ 22492 w 43256"/>
              <a:gd name="connsiteY3" fmla="*/ 3291 h 47196"/>
              <a:gd name="connsiteX4" fmla="*/ 25785 w 43256"/>
              <a:gd name="connsiteY4" fmla="*/ 59 h 47196"/>
              <a:gd name="connsiteX5" fmla="*/ 29869 w 43256"/>
              <a:gd name="connsiteY5" fmla="*/ 2340 h 47196"/>
              <a:gd name="connsiteX6" fmla="*/ 35499 w 43256"/>
              <a:gd name="connsiteY6" fmla="*/ 549 h 47196"/>
              <a:gd name="connsiteX7" fmla="*/ 38354 w 43256"/>
              <a:gd name="connsiteY7" fmla="*/ 5435 h 47196"/>
              <a:gd name="connsiteX8" fmla="*/ 42018 w 43256"/>
              <a:gd name="connsiteY8" fmla="*/ 10177 h 47196"/>
              <a:gd name="connsiteX9" fmla="*/ 41854 w 43256"/>
              <a:gd name="connsiteY9" fmla="*/ 15319 h 47196"/>
              <a:gd name="connsiteX10" fmla="*/ 43052 w 43256"/>
              <a:gd name="connsiteY10" fmla="*/ 23181 h 47196"/>
              <a:gd name="connsiteX11" fmla="*/ 37440 w 43256"/>
              <a:gd name="connsiteY11" fmla="*/ 30063 h 47196"/>
              <a:gd name="connsiteX12" fmla="*/ 35431 w 43256"/>
              <a:gd name="connsiteY12" fmla="*/ 35960 h 47196"/>
              <a:gd name="connsiteX13" fmla="*/ 28591 w 43256"/>
              <a:gd name="connsiteY13" fmla="*/ 36674 h 47196"/>
              <a:gd name="connsiteX14" fmla="*/ 23703 w 43256"/>
              <a:gd name="connsiteY14" fmla="*/ 42965 h 47196"/>
              <a:gd name="connsiteX15" fmla="*/ 16516 w 43256"/>
              <a:gd name="connsiteY15" fmla="*/ 39125 h 47196"/>
              <a:gd name="connsiteX16" fmla="*/ 5840 w 43256"/>
              <a:gd name="connsiteY16" fmla="*/ 35331 h 47196"/>
              <a:gd name="connsiteX17" fmla="*/ 1146 w 43256"/>
              <a:gd name="connsiteY17" fmla="*/ 31109 h 47196"/>
              <a:gd name="connsiteX18" fmla="*/ 2149 w 43256"/>
              <a:gd name="connsiteY18" fmla="*/ 25410 h 47196"/>
              <a:gd name="connsiteX19" fmla="*/ 31 w 43256"/>
              <a:gd name="connsiteY19" fmla="*/ 19563 h 47196"/>
              <a:gd name="connsiteX20" fmla="*/ 3899 w 43256"/>
              <a:gd name="connsiteY20" fmla="*/ 14366 h 47196"/>
              <a:gd name="connsiteX21" fmla="*/ 3936 w 43256"/>
              <a:gd name="connsiteY21" fmla="*/ 14229 h 47196"/>
              <a:gd name="connsiteX0" fmla="*/ 1989021 w 6288869"/>
              <a:gd name="connsiteY0" fmla="*/ 1892164 h 1977815"/>
              <a:gd name="connsiteX1" fmla="*/ 1984916 w 6288869"/>
              <a:gd name="connsiteY1" fmla="*/ 1923978 h 1977815"/>
              <a:gd name="connsiteX2" fmla="*/ 1999283 w 6288869"/>
              <a:gd name="connsiteY2" fmla="*/ 1864454 h 1977815"/>
              <a:gd name="connsiteX3" fmla="*/ 1984916 w 6288869"/>
              <a:gd name="connsiteY3" fmla="*/ 1897294 h 1977815"/>
              <a:gd name="connsiteX4" fmla="*/ 1989021 w 6288869"/>
              <a:gd name="connsiteY4" fmla="*/ 1892164 h 1977815"/>
              <a:gd name="connsiteX0" fmla="*/ 2017485 w 6288869"/>
              <a:gd name="connsiteY0" fmla="*/ 1961724 h 1977815"/>
              <a:gd name="connsiteX1" fmla="*/ 2027748 w 6288869"/>
              <a:gd name="connsiteY1" fmla="*/ 1914516 h 1977815"/>
              <a:gd name="connsiteX2" fmla="*/ 1991827 w 6288869"/>
              <a:gd name="connsiteY2" fmla="*/ 1860124 h 1977815"/>
              <a:gd name="connsiteX3" fmla="*/ 1916911 w 6288869"/>
              <a:gd name="connsiteY3" fmla="*/ 1861150 h 1977815"/>
              <a:gd name="connsiteX4" fmla="*/ 2017485 w 6288869"/>
              <a:gd name="connsiteY4" fmla="*/ 1961724 h 1977815"/>
              <a:gd name="connsiteX0" fmla="*/ 2223625 w 6288869"/>
              <a:gd name="connsiteY0" fmla="*/ 1826954 h 1977815"/>
              <a:gd name="connsiteX1" fmla="*/ 2072764 w 6288869"/>
              <a:gd name="connsiteY1" fmla="*/ 1977815 h 1977815"/>
              <a:gd name="connsiteX2" fmla="*/ 1921903 w 6288869"/>
              <a:gd name="connsiteY2" fmla="*/ 1826954 h 1977815"/>
              <a:gd name="connsiteX3" fmla="*/ 2072764 w 6288869"/>
              <a:gd name="connsiteY3" fmla="*/ 1676093 h 1977815"/>
              <a:gd name="connsiteX4" fmla="*/ 2223625 w 6288869"/>
              <a:gd name="connsiteY4" fmla="*/ 1826954 h 1977815"/>
              <a:gd name="connsiteX0" fmla="*/ 4729 w 43256"/>
              <a:gd name="connsiteY0" fmla="*/ 26036 h 47196"/>
              <a:gd name="connsiteX1" fmla="*/ 2196 w 43256"/>
              <a:gd name="connsiteY1" fmla="*/ 25239 h 47196"/>
              <a:gd name="connsiteX2" fmla="*/ 6964 w 43256"/>
              <a:gd name="connsiteY2" fmla="*/ 34758 h 47196"/>
              <a:gd name="connsiteX3" fmla="*/ 5856 w 43256"/>
              <a:gd name="connsiteY3" fmla="*/ 35139 h 47196"/>
              <a:gd name="connsiteX4" fmla="*/ 16514 w 43256"/>
              <a:gd name="connsiteY4" fmla="*/ 38949 h 47196"/>
              <a:gd name="connsiteX5" fmla="*/ 15846 w 43256"/>
              <a:gd name="connsiteY5" fmla="*/ 37209 h 47196"/>
              <a:gd name="connsiteX6" fmla="*/ 28863 w 43256"/>
              <a:gd name="connsiteY6" fmla="*/ 34610 h 47196"/>
              <a:gd name="connsiteX7" fmla="*/ 28596 w 43256"/>
              <a:gd name="connsiteY7" fmla="*/ 36519 h 47196"/>
              <a:gd name="connsiteX8" fmla="*/ 34165 w 43256"/>
              <a:gd name="connsiteY8" fmla="*/ 22813 h 47196"/>
              <a:gd name="connsiteX9" fmla="*/ 37416 w 43256"/>
              <a:gd name="connsiteY9" fmla="*/ 29949 h 47196"/>
              <a:gd name="connsiteX10" fmla="*/ 41834 w 43256"/>
              <a:gd name="connsiteY10" fmla="*/ 15213 h 47196"/>
              <a:gd name="connsiteX11" fmla="*/ 40386 w 43256"/>
              <a:gd name="connsiteY11" fmla="*/ 17889 h 47196"/>
              <a:gd name="connsiteX12" fmla="*/ 38360 w 43256"/>
              <a:gd name="connsiteY12" fmla="*/ 5285 h 47196"/>
              <a:gd name="connsiteX13" fmla="*/ 38436 w 43256"/>
              <a:gd name="connsiteY13" fmla="*/ 6549 h 47196"/>
              <a:gd name="connsiteX14" fmla="*/ 29114 w 43256"/>
              <a:gd name="connsiteY14" fmla="*/ 3811 h 47196"/>
              <a:gd name="connsiteX15" fmla="*/ 29856 w 43256"/>
              <a:gd name="connsiteY15" fmla="*/ 2199 h 47196"/>
              <a:gd name="connsiteX16" fmla="*/ 22177 w 43256"/>
              <a:gd name="connsiteY16" fmla="*/ 4579 h 47196"/>
              <a:gd name="connsiteX17" fmla="*/ 22536 w 43256"/>
              <a:gd name="connsiteY17" fmla="*/ 3189 h 47196"/>
              <a:gd name="connsiteX18" fmla="*/ 14036 w 43256"/>
              <a:gd name="connsiteY18" fmla="*/ 5051 h 47196"/>
              <a:gd name="connsiteX19" fmla="*/ 15336 w 43256"/>
              <a:gd name="connsiteY19" fmla="*/ 6399 h 47196"/>
              <a:gd name="connsiteX20" fmla="*/ 4163 w 43256"/>
              <a:gd name="connsiteY20" fmla="*/ 15648 h 47196"/>
              <a:gd name="connsiteX21" fmla="*/ 3936 w 43256"/>
              <a:gd name="connsiteY21" fmla="*/ 14229 h 47196"/>
              <a:gd name="connsiteX0" fmla="*/ 3936 w 43256"/>
              <a:gd name="connsiteY0" fmla="*/ 14229 h 46843"/>
              <a:gd name="connsiteX1" fmla="*/ 5659 w 43256"/>
              <a:gd name="connsiteY1" fmla="*/ 6766 h 46843"/>
              <a:gd name="connsiteX2" fmla="*/ 14041 w 43256"/>
              <a:gd name="connsiteY2" fmla="*/ 5061 h 46843"/>
              <a:gd name="connsiteX3" fmla="*/ 22492 w 43256"/>
              <a:gd name="connsiteY3" fmla="*/ 3291 h 46843"/>
              <a:gd name="connsiteX4" fmla="*/ 25785 w 43256"/>
              <a:gd name="connsiteY4" fmla="*/ 59 h 46843"/>
              <a:gd name="connsiteX5" fmla="*/ 29869 w 43256"/>
              <a:gd name="connsiteY5" fmla="*/ 2340 h 46843"/>
              <a:gd name="connsiteX6" fmla="*/ 35499 w 43256"/>
              <a:gd name="connsiteY6" fmla="*/ 549 h 46843"/>
              <a:gd name="connsiteX7" fmla="*/ 38354 w 43256"/>
              <a:gd name="connsiteY7" fmla="*/ 5435 h 46843"/>
              <a:gd name="connsiteX8" fmla="*/ 42018 w 43256"/>
              <a:gd name="connsiteY8" fmla="*/ 10177 h 46843"/>
              <a:gd name="connsiteX9" fmla="*/ 41854 w 43256"/>
              <a:gd name="connsiteY9" fmla="*/ 15319 h 46843"/>
              <a:gd name="connsiteX10" fmla="*/ 43052 w 43256"/>
              <a:gd name="connsiteY10" fmla="*/ 23181 h 46843"/>
              <a:gd name="connsiteX11" fmla="*/ 37440 w 43256"/>
              <a:gd name="connsiteY11" fmla="*/ 30063 h 46843"/>
              <a:gd name="connsiteX12" fmla="*/ 35431 w 43256"/>
              <a:gd name="connsiteY12" fmla="*/ 35960 h 46843"/>
              <a:gd name="connsiteX13" fmla="*/ 28591 w 43256"/>
              <a:gd name="connsiteY13" fmla="*/ 36674 h 46843"/>
              <a:gd name="connsiteX14" fmla="*/ 23703 w 43256"/>
              <a:gd name="connsiteY14" fmla="*/ 42965 h 46843"/>
              <a:gd name="connsiteX15" fmla="*/ 16516 w 43256"/>
              <a:gd name="connsiteY15" fmla="*/ 39125 h 46843"/>
              <a:gd name="connsiteX16" fmla="*/ 5840 w 43256"/>
              <a:gd name="connsiteY16" fmla="*/ 35331 h 46843"/>
              <a:gd name="connsiteX17" fmla="*/ 1146 w 43256"/>
              <a:gd name="connsiteY17" fmla="*/ 31109 h 46843"/>
              <a:gd name="connsiteX18" fmla="*/ 2149 w 43256"/>
              <a:gd name="connsiteY18" fmla="*/ 25410 h 46843"/>
              <a:gd name="connsiteX19" fmla="*/ 31 w 43256"/>
              <a:gd name="connsiteY19" fmla="*/ 19563 h 46843"/>
              <a:gd name="connsiteX20" fmla="*/ 3899 w 43256"/>
              <a:gd name="connsiteY20" fmla="*/ 14366 h 46843"/>
              <a:gd name="connsiteX21" fmla="*/ 3936 w 43256"/>
              <a:gd name="connsiteY21" fmla="*/ 14229 h 46843"/>
              <a:gd name="connsiteX0" fmla="*/ 1989021 w 6288869"/>
              <a:gd name="connsiteY0" fmla="*/ 1892164 h 1963020"/>
              <a:gd name="connsiteX1" fmla="*/ 1984916 w 6288869"/>
              <a:gd name="connsiteY1" fmla="*/ 1923978 h 1963020"/>
              <a:gd name="connsiteX2" fmla="*/ 1999283 w 6288869"/>
              <a:gd name="connsiteY2" fmla="*/ 1864454 h 1963020"/>
              <a:gd name="connsiteX3" fmla="*/ 1984916 w 6288869"/>
              <a:gd name="connsiteY3" fmla="*/ 1897294 h 1963020"/>
              <a:gd name="connsiteX4" fmla="*/ 1989021 w 6288869"/>
              <a:gd name="connsiteY4" fmla="*/ 1892164 h 1963020"/>
              <a:gd name="connsiteX0" fmla="*/ 2017485 w 6288869"/>
              <a:gd name="connsiteY0" fmla="*/ 1961724 h 1963020"/>
              <a:gd name="connsiteX1" fmla="*/ 2027748 w 6288869"/>
              <a:gd name="connsiteY1" fmla="*/ 1914516 h 1963020"/>
              <a:gd name="connsiteX2" fmla="*/ 1991827 w 6288869"/>
              <a:gd name="connsiteY2" fmla="*/ 1860124 h 1963020"/>
              <a:gd name="connsiteX3" fmla="*/ 1916911 w 6288869"/>
              <a:gd name="connsiteY3" fmla="*/ 1861150 h 1963020"/>
              <a:gd name="connsiteX4" fmla="*/ 2017485 w 6288869"/>
              <a:gd name="connsiteY4" fmla="*/ 1961724 h 1963020"/>
              <a:gd name="connsiteX0" fmla="*/ 2223625 w 6288869"/>
              <a:gd name="connsiteY0" fmla="*/ 1826954 h 1963020"/>
              <a:gd name="connsiteX1" fmla="*/ 2174364 w 6288869"/>
              <a:gd name="connsiteY1" fmla="*/ 1774615 h 1963020"/>
              <a:gd name="connsiteX2" fmla="*/ 1921903 w 6288869"/>
              <a:gd name="connsiteY2" fmla="*/ 1826954 h 1963020"/>
              <a:gd name="connsiteX3" fmla="*/ 2072764 w 6288869"/>
              <a:gd name="connsiteY3" fmla="*/ 1676093 h 1963020"/>
              <a:gd name="connsiteX4" fmla="*/ 2223625 w 6288869"/>
              <a:gd name="connsiteY4" fmla="*/ 1826954 h 1963020"/>
              <a:gd name="connsiteX0" fmla="*/ 4729 w 43256"/>
              <a:gd name="connsiteY0" fmla="*/ 26036 h 46843"/>
              <a:gd name="connsiteX1" fmla="*/ 2196 w 43256"/>
              <a:gd name="connsiteY1" fmla="*/ 25239 h 46843"/>
              <a:gd name="connsiteX2" fmla="*/ 6964 w 43256"/>
              <a:gd name="connsiteY2" fmla="*/ 34758 h 46843"/>
              <a:gd name="connsiteX3" fmla="*/ 5856 w 43256"/>
              <a:gd name="connsiteY3" fmla="*/ 35139 h 46843"/>
              <a:gd name="connsiteX4" fmla="*/ 16514 w 43256"/>
              <a:gd name="connsiteY4" fmla="*/ 38949 h 46843"/>
              <a:gd name="connsiteX5" fmla="*/ 15846 w 43256"/>
              <a:gd name="connsiteY5" fmla="*/ 37209 h 46843"/>
              <a:gd name="connsiteX6" fmla="*/ 28863 w 43256"/>
              <a:gd name="connsiteY6" fmla="*/ 34610 h 46843"/>
              <a:gd name="connsiteX7" fmla="*/ 28596 w 43256"/>
              <a:gd name="connsiteY7" fmla="*/ 36519 h 46843"/>
              <a:gd name="connsiteX8" fmla="*/ 34165 w 43256"/>
              <a:gd name="connsiteY8" fmla="*/ 22813 h 46843"/>
              <a:gd name="connsiteX9" fmla="*/ 37416 w 43256"/>
              <a:gd name="connsiteY9" fmla="*/ 29949 h 46843"/>
              <a:gd name="connsiteX10" fmla="*/ 41834 w 43256"/>
              <a:gd name="connsiteY10" fmla="*/ 15213 h 46843"/>
              <a:gd name="connsiteX11" fmla="*/ 40386 w 43256"/>
              <a:gd name="connsiteY11" fmla="*/ 17889 h 46843"/>
              <a:gd name="connsiteX12" fmla="*/ 38360 w 43256"/>
              <a:gd name="connsiteY12" fmla="*/ 5285 h 46843"/>
              <a:gd name="connsiteX13" fmla="*/ 38436 w 43256"/>
              <a:gd name="connsiteY13" fmla="*/ 6549 h 46843"/>
              <a:gd name="connsiteX14" fmla="*/ 29114 w 43256"/>
              <a:gd name="connsiteY14" fmla="*/ 3811 h 46843"/>
              <a:gd name="connsiteX15" fmla="*/ 29856 w 43256"/>
              <a:gd name="connsiteY15" fmla="*/ 2199 h 46843"/>
              <a:gd name="connsiteX16" fmla="*/ 22177 w 43256"/>
              <a:gd name="connsiteY16" fmla="*/ 4579 h 46843"/>
              <a:gd name="connsiteX17" fmla="*/ 22536 w 43256"/>
              <a:gd name="connsiteY17" fmla="*/ 3189 h 46843"/>
              <a:gd name="connsiteX18" fmla="*/ 14036 w 43256"/>
              <a:gd name="connsiteY18" fmla="*/ 5051 h 46843"/>
              <a:gd name="connsiteX19" fmla="*/ 15336 w 43256"/>
              <a:gd name="connsiteY19" fmla="*/ 6399 h 46843"/>
              <a:gd name="connsiteX20" fmla="*/ 4163 w 43256"/>
              <a:gd name="connsiteY20" fmla="*/ 15648 h 46843"/>
              <a:gd name="connsiteX21" fmla="*/ 3936 w 43256"/>
              <a:gd name="connsiteY21" fmla="*/ 14229 h 46843"/>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1991827 w 6288869"/>
              <a:gd name="connsiteY2" fmla="*/ 1860124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21903 w 6288869"/>
              <a:gd name="connsiteY2" fmla="*/ 1826954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1991827 w 6288869"/>
              <a:gd name="connsiteY2" fmla="*/ 1860124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60570 w 6288869"/>
              <a:gd name="connsiteY0" fmla="*/ 1605281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60570 w 6288869"/>
              <a:gd name="connsiteY4" fmla="*/ 1605281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101639 w 6288869"/>
              <a:gd name="connsiteY1" fmla="*/ 1637425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60570 w 6288869"/>
              <a:gd name="connsiteY0" fmla="*/ 1605281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60570 w 6288869"/>
              <a:gd name="connsiteY4" fmla="*/ 1605281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1984916 w 6288869"/>
              <a:gd name="connsiteY3" fmla="*/ 1897294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1916911 w 6288869"/>
              <a:gd name="connsiteY3" fmla="*/ 1861150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1984916 w 6288869"/>
              <a:gd name="connsiteY3" fmla="*/ 1897294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2064693 w 6288869"/>
              <a:gd name="connsiteY3" fmla="*/ 1685659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2104989 w 6288869"/>
              <a:gd name="connsiteY3" fmla="*/ 1629440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2064693 w 6288869"/>
              <a:gd name="connsiteY3" fmla="*/ 1685659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5934"/>
              <a:gd name="connsiteX1" fmla="*/ 5659 w 43256"/>
              <a:gd name="connsiteY1" fmla="*/ 6766 h 45934"/>
              <a:gd name="connsiteX2" fmla="*/ 14041 w 43256"/>
              <a:gd name="connsiteY2" fmla="*/ 5061 h 45934"/>
              <a:gd name="connsiteX3" fmla="*/ 22492 w 43256"/>
              <a:gd name="connsiteY3" fmla="*/ 3291 h 45934"/>
              <a:gd name="connsiteX4" fmla="*/ 25785 w 43256"/>
              <a:gd name="connsiteY4" fmla="*/ 59 h 45934"/>
              <a:gd name="connsiteX5" fmla="*/ 29869 w 43256"/>
              <a:gd name="connsiteY5" fmla="*/ 2340 h 45934"/>
              <a:gd name="connsiteX6" fmla="*/ 35499 w 43256"/>
              <a:gd name="connsiteY6" fmla="*/ 549 h 45934"/>
              <a:gd name="connsiteX7" fmla="*/ 38354 w 43256"/>
              <a:gd name="connsiteY7" fmla="*/ 5435 h 45934"/>
              <a:gd name="connsiteX8" fmla="*/ 42018 w 43256"/>
              <a:gd name="connsiteY8" fmla="*/ 10177 h 45934"/>
              <a:gd name="connsiteX9" fmla="*/ 41854 w 43256"/>
              <a:gd name="connsiteY9" fmla="*/ 15319 h 45934"/>
              <a:gd name="connsiteX10" fmla="*/ 43052 w 43256"/>
              <a:gd name="connsiteY10" fmla="*/ 23181 h 45934"/>
              <a:gd name="connsiteX11" fmla="*/ 37440 w 43256"/>
              <a:gd name="connsiteY11" fmla="*/ 30063 h 45934"/>
              <a:gd name="connsiteX12" fmla="*/ 35431 w 43256"/>
              <a:gd name="connsiteY12" fmla="*/ 35960 h 45934"/>
              <a:gd name="connsiteX13" fmla="*/ 28591 w 43256"/>
              <a:gd name="connsiteY13" fmla="*/ 36674 h 45934"/>
              <a:gd name="connsiteX14" fmla="*/ 23703 w 43256"/>
              <a:gd name="connsiteY14" fmla="*/ 42965 h 45934"/>
              <a:gd name="connsiteX15" fmla="*/ 16516 w 43256"/>
              <a:gd name="connsiteY15" fmla="*/ 39125 h 45934"/>
              <a:gd name="connsiteX16" fmla="*/ 5840 w 43256"/>
              <a:gd name="connsiteY16" fmla="*/ 35331 h 45934"/>
              <a:gd name="connsiteX17" fmla="*/ 1146 w 43256"/>
              <a:gd name="connsiteY17" fmla="*/ 31109 h 45934"/>
              <a:gd name="connsiteX18" fmla="*/ 2149 w 43256"/>
              <a:gd name="connsiteY18" fmla="*/ 25410 h 45934"/>
              <a:gd name="connsiteX19" fmla="*/ 31 w 43256"/>
              <a:gd name="connsiteY19" fmla="*/ 19563 h 45934"/>
              <a:gd name="connsiteX20" fmla="*/ 3899 w 43256"/>
              <a:gd name="connsiteY20" fmla="*/ 14366 h 45934"/>
              <a:gd name="connsiteX21" fmla="*/ 3936 w 43256"/>
              <a:gd name="connsiteY21" fmla="*/ 14229 h 45934"/>
              <a:gd name="connsiteX0" fmla="*/ 2044439 w 6288869"/>
              <a:gd name="connsiteY0" fmla="*/ 1716673 h 1924940"/>
              <a:gd name="connsiteX1" fmla="*/ 1984916 w 6288869"/>
              <a:gd name="connsiteY1" fmla="*/ 1923978 h 1924940"/>
              <a:gd name="connsiteX2" fmla="*/ 2054701 w 6288869"/>
              <a:gd name="connsiteY2" fmla="*/ 1624308 h 1924940"/>
              <a:gd name="connsiteX3" fmla="*/ 2104989 w 6288869"/>
              <a:gd name="connsiteY3" fmla="*/ 1629440 h 1924940"/>
              <a:gd name="connsiteX4" fmla="*/ 2044439 w 6288869"/>
              <a:gd name="connsiteY4" fmla="*/ 1716673 h 1924940"/>
              <a:gd name="connsiteX0" fmla="*/ 2054431 w 6288869"/>
              <a:gd name="connsiteY0" fmla="*/ 1721578 h 1924940"/>
              <a:gd name="connsiteX1" fmla="*/ 2101639 w 6288869"/>
              <a:gd name="connsiteY1" fmla="*/ 1637425 h 1924940"/>
              <a:gd name="connsiteX2" fmla="*/ 2047245 w 6288869"/>
              <a:gd name="connsiteY2" fmla="*/ 1693870 h 1924940"/>
              <a:gd name="connsiteX3" fmla="*/ 2064693 w 6288869"/>
              <a:gd name="connsiteY3" fmla="*/ 1685659 h 1924940"/>
              <a:gd name="connsiteX4" fmla="*/ 2054431 w 6288869"/>
              <a:gd name="connsiteY4" fmla="*/ 1721578 h 1924940"/>
              <a:gd name="connsiteX0" fmla="*/ 2260570 w 6288869"/>
              <a:gd name="connsiteY0" fmla="*/ 1605281 h 1924940"/>
              <a:gd name="connsiteX1" fmla="*/ 2192837 w 6288869"/>
              <a:gd name="connsiteY1" fmla="*/ 1645306 h 1924940"/>
              <a:gd name="connsiteX2" fmla="*/ 1968084 w 6288869"/>
              <a:gd name="connsiteY2" fmla="*/ 1716117 h 1924940"/>
              <a:gd name="connsiteX3" fmla="*/ 2072764 w 6288869"/>
              <a:gd name="connsiteY3" fmla="*/ 1676093 h 1924940"/>
              <a:gd name="connsiteX4" fmla="*/ 2260570 w 6288869"/>
              <a:gd name="connsiteY4" fmla="*/ 1605281 h 1924940"/>
              <a:gd name="connsiteX0" fmla="*/ 4729 w 43256"/>
              <a:gd name="connsiteY0" fmla="*/ 26036 h 45934"/>
              <a:gd name="connsiteX1" fmla="*/ 2196 w 43256"/>
              <a:gd name="connsiteY1" fmla="*/ 25239 h 45934"/>
              <a:gd name="connsiteX2" fmla="*/ 6964 w 43256"/>
              <a:gd name="connsiteY2" fmla="*/ 34758 h 45934"/>
              <a:gd name="connsiteX3" fmla="*/ 5856 w 43256"/>
              <a:gd name="connsiteY3" fmla="*/ 35139 h 45934"/>
              <a:gd name="connsiteX4" fmla="*/ 16514 w 43256"/>
              <a:gd name="connsiteY4" fmla="*/ 38949 h 45934"/>
              <a:gd name="connsiteX5" fmla="*/ 15846 w 43256"/>
              <a:gd name="connsiteY5" fmla="*/ 37209 h 45934"/>
              <a:gd name="connsiteX6" fmla="*/ 28863 w 43256"/>
              <a:gd name="connsiteY6" fmla="*/ 34610 h 45934"/>
              <a:gd name="connsiteX7" fmla="*/ 28596 w 43256"/>
              <a:gd name="connsiteY7" fmla="*/ 36519 h 45934"/>
              <a:gd name="connsiteX8" fmla="*/ 34165 w 43256"/>
              <a:gd name="connsiteY8" fmla="*/ 22813 h 45934"/>
              <a:gd name="connsiteX9" fmla="*/ 37416 w 43256"/>
              <a:gd name="connsiteY9" fmla="*/ 29949 h 45934"/>
              <a:gd name="connsiteX10" fmla="*/ 41834 w 43256"/>
              <a:gd name="connsiteY10" fmla="*/ 15213 h 45934"/>
              <a:gd name="connsiteX11" fmla="*/ 40386 w 43256"/>
              <a:gd name="connsiteY11" fmla="*/ 17889 h 45934"/>
              <a:gd name="connsiteX12" fmla="*/ 38360 w 43256"/>
              <a:gd name="connsiteY12" fmla="*/ 5285 h 45934"/>
              <a:gd name="connsiteX13" fmla="*/ 38436 w 43256"/>
              <a:gd name="connsiteY13" fmla="*/ 6549 h 45934"/>
              <a:gd name="connsiteX14" fmla="*/ 29114 w 43256"/>
              <a:gd name="connsiteY14" fmla="*/ 3811 h 45934"/>
              <a:gd name="connsiteX15" fmla="*/ 29856 w 43256"/>
              <a:gd name="connsiteY15" fmla="*/ 2199 h 45934"/>
              <a:gd name="connsiteX16" fmla="*/ 22177 w 43256"/>
              <a:gd name="connsiteY16" fmla="*/ 4579 h 45934"/>
              <a:gd name="connsiteX17" fmla="*/ 22536 w 43256"/>
              <a:gd name="connsiteY17" fmla="*/ 3189 h 45934"/>
              <a:gd name="connsiteX18" fmla="*/ 14036 w 43256"/>
              <a:gd name="connsiteY18" fmla="*/ 5051 h 45934"/>
              <a:gd name="connsiteX19" fmla="*/ 15336 w 43256"/>
              <a:gd name="connsiteY19" fmla="*/ 6399 h 45934"/>
              <a:gd name="connsiteX20" fmla="*/ 4163 w 43256"/>
              <a:gd name="connsiteY20" fmla="*/ 15648 h 45934"/>
              <a:gd name="connsiteX21" fmla="*/ 3936 w 43256"/>
              <a:gd name="connsiteY21" fmla="*/ 14229 h 45934"/>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2044439 w 6288869"/>
              <a:gd name="connsiteY0" fmla="*/ 1716673 h 1811163"/>
              <a:gd name="connsiteX1" fmla="*/ 2077280 w 6288869"/>
              <a:gd name="connsiteY1" fmla="*/ 1683833 h 1811163"/>
              <a:gd name="connsiteX2" fmla="*/ 2054701 w 6288869"/>
              <a:gd name="connsiteY2" fmla="*/ 1624308 h 1811163"/>
              <a:gd name="connsiteX3" fmla="*/ 2104989 w 6288869"/>
              <a:gd name="connsiteY3" fmla="*/ 1629440 h 1811163"/>
              <a:gd name="connsiteX4" fmla="*/ 2044439 w 6288869"/>
              <a:gd name="connsiteY4" fmla="*/ 1716673 h 1811163"/>
              <a:gd name="connsiteX0" fmla="*/ 2054431 w 6288869"/>
              <a:gd name="connsiteY0" fmla="*/ 1721578 h 1811163"/>
              <a:gd name="connsiteX1" fmla="*/ 2101639 w 6288869"/>
              <a:gd name="connsiteY1" fmla="*/ 1637425 h 1811163"/>
              <a:gd name="connsiteX2" fmla="*/ 2047245 w 6288869"/>
              <a:gd name="connsiteY2" fmla="*/ 1693870 h 1811163"/>
              <a:gd name="connsiteX3" fmla="*/ 2064693 w 6288869"/>
              <a:gd name="connsiteY3" fmla="*/ 1685659 h 1811163"/>
              <a:gd name="connsiteX4" fmla="*/ 2054431 w 6288869"/>
              <a:gd name="connsiteY4" fmla="*/ 1721578 h 1811163"/>
              <a:gd name="connsiteX0" fmla="*/ 2260570 w 6288869"/>
              <a:gd name="connsiteY0" fmla="*/ 1605281 h 1811163"/>
              <a:gd name="connsiteX1" fmla="*/ 2192837 w 6288869"/>
              <a:gd name="connsiteY1" fmla="*/ 1645306 h 1811163"/>
              <a:gd name="connsiteX2" fmla="*/ 1968084 w 6288869"/>
              <a:gd name="connsiteY2" fmla="*/ 1716117 h 1811163"/>
              <a:gd name="connsiteX3" fmla="*/ 2072764 w 6288869"/>
              <a:gd name="connsiteY3" fmla="*/ 1676093 h 1811163"/>
              <a:gd name="connsiteX4" fmla="*/ 2260570 w 6288869"/>
              <a:gd name="connsiteY4" fmla="*/ 1605281 h 1811163"/>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6288869" h="1811163">
                <a:moveTo>
                  <a:pt x="2044439" y="1716673"/>
                </a:moveTo>
                <a:cubicBezTo>
                  <a:pt x="2039821" y="1725739"/>
                  <a:pt x="2075570" y="1699227"/>
                  <a:pt x="2077280" y="1683833"/>
                </a:cubicBezTo>
                <a:cubicBezTo>
                  <a:pt x="2078990" y="1668439"/>
                  <a:pt x="2054701" y="1652081"/>
                  <a:pt x="2054701" y="1624308"/>
                </a:cubicBezTo>
                <a:cubicBezTo>
                  <a:pt x="2054701" y="1596535"/>
                  <a:pt x="2106699" y="1614046"/>
                  <a:pt x="2104989" y="1629440"/>
                </a:cubicBezTo>
                <a:cubicBezTo>
                  <a:pt x="2103279" y="1644834"/>
                  <a:pt x="2049057" y="1707608"/>
                  <a:pt x="2044439" y="1716673"/>
                </a:cubicBezTo>
                <a:close/>
              </a:path>
              <a:path w="6288869" h="1811163">
                <a:moveTo>
                  <a:pt x="2054431" y="1721578"/>
                </a:moveTo>
                <a:cubicBezTo>
                  <a:pt x="2060589" y="1713539"/>
                  <a:pt x="2102837" y="1642043"/>
                  <a:pt x="2101639" y="1637425"/>
                </a:cubicBezTo>
                <a:cubicBezTo>
                  <a:pt x="2100441" y="1632807"/>
                  <a:pt x="2047245" y="1749415"/>
                  <a:pt x="2047245" y="1693870"/>
                </a:cubicBezTo>
                <a:cubicBezTo>
                  <a:pt x="2047245" y="1638325"/>
                  <a:pt x="2063495" y="1681041"/>
                  <a:pt x="2064693" y="1685659"/>
                </a:cubicBezTo>
                <a:cubicBezTo>
                  <a:pt x="2065891" y="1690277"/>
                  <a:pt x="2048273" y="1729617"/>
                  <a:pt x="2054431" y="1721578"/>
                </a:cubicBezTo>
                <a:close/>
              </a:path>
              <a:path w="6288869" h="1811163">
                <a:moveTo>
                  <a:pt x="2260570" y="1605281"/>
                </a:moveTo>
                <a:cubicBezTo>
                  <a:pt x="2280582" y="1600150"/>
                  <a:pt x="2241585" y="1626833"/>
                  <a:pt x="2192837" y="1645306"/>
                </a:cubicBezTo>
                <a:cubicBezTo>
                  <a:pt x="2144089" y="1663779"/>
                  <a:pt x="1968084" y="1799435"/>
                  <a:pt x="1968084" y="1716117"/>
                </a:cubicBezTo>
                <a:cubicBezTo>
                  <a:pt x="1968084" y="1632799"/>
                  <a:pt x="2024016" y="1694566"/>
                  <a:pt x="2072764" y="1676093"/>
                </a:cubicBezTo>
                <a:cubicBezTo>
                  <a:pt x="2121512" y="1657620"/>
                  <a:pt x="2240558" y="1610412"/>
                  <a:pt x="2260570" y="1605281"/>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FFFFFF"/>
                </a:solidFill>
                <a:effectLst/>
                <a:uLnTx/>
                <a:uFillTx/>
                <a:latin typeface="Agilia" panose="02000600000000000000" pitchFamily="50" charset="0"/>
                <a:ea typeface="+mn-ea"/>
                <a:cs typeface="+mn-cs"/>
                <a:sym typeface="Arial"/>
              </a:rPr>
              <a:t>		     Population</a:t>
            </a:r>
            <a:endParaRPr kumimoji="0" lang="en-IN" sz="1800" b="1" i="0" u="none" strike="noStrike" kern="0" cap="none" spc="0" normalizeH="0" baseline="0" noProof="0" dirty="0">
              <a:ln>
                <a:noFill/>
              </a:ln>
              <a:solidFill>
                <a:srgbClr val="FFFFFF"/>
              </a:solidFill>
              <a:effectLst/>
              <a:uLnTx/>
              <a:uFillTx/>
              <a:latin typeface="Agilia" panose="02000600000000000000" pitchFamily="50" charset="0"/>
              <a:ea typeface="+mn-ea"/>
              <a:cs typeface="+mn-cs"/>
              <a:sym typeface="Arial"/>
            </a:endParaRPr>
          </a:p>
        </p:txBody>
      </p:sp>
      <p:sp>
        <p:nvSpPr>
          <p:cNvPr id="6" name="Oval 5">
            <a:extLst>
              <a:ext uri="{FF2B5EF4-FFF2-40B4-BE49-F238E27FC236}">
                <a16:creationId xmlns:a16="http://schemas.microsoft.com/office/drawing/2014/main" id="{7280A95E-1D47-4DB6-857D-82BA54D82CDD}"/>
              </a:ext>
            </a:extLst>
          </p:cNvPr>
          <p:cNvSpPr/>
          <p:nvPr/>
        </p:nvSpPr>
        <p:spPr>
          <a:xfrm>
            <a:off x="1727104" y="2638482"/>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Oval 6">
            <a:extLst>
              <a:ext uri="{FF2B5EF4-FFF2-40B4-BE49-F238E27FC236}">
                <a16:creationId xmlns:a16="http://schemas.microsoft.com/office/drawing/2014/main" id="{EADCAC91-8559-43B0-A197-3B7C1EB0D448}"/>
              </a:ext>
            </a:extLst>
          </p:cNvPr>
          <p:cNvSpPr/>
          <p:nvPr/>
        </p:nvSpPr>
        <p:spPr>
          <a:xfrm>
            <a:off x="2438305" y="2162809"/>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Oval 7">
            <a:extLst>
              <a:ext uri="{FF2B5EF4-FFF2-40B4-BE49-F238E27FC236}">
                <a16:creationId xmlns:a16="http://schemas.microsoft.com/office/drawing/2014/main" id="{5C4E7DE9-B9BD-4224-A4C3-DF86DDF36A2A}"/>
              </a:ext>
            </a:extLst>
          </p:cNvPr>
          <p:cNvSpPr/>
          <p:nvPr/>
        </p:nvSpPr>
        <p:spPr>
          <a:xfrm>
            <a:off x="2987868" y="2924809"/>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Oval 8">
            <a:extLst>
              <a:ext uri="{FF2B5EF4-FFF2-40B4-BE49-F238E27FC236}">
                <a16:creationId xmlns:a16="http://schemas.microsoft.com/office/drawing/2014/main" id="{FA9C9DD3-3CB8-42DF-92EB-29E1AF0E54F3}"/>
              </a:ext>
            </a:extLst>
          </p:cNvPr>
          <p:cNvSpPr/>
          <p:nvPr/>
        </p:nvSpPr>
        <p:spPr>
          <a:xfrm>
            <a:off x="4664268" y="2823209"/>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Oval 9">
            <a:extLst>
              <a:ext uri="{FF2B5EF4-FFF2-40B4-BE49-F238E27FC236}">
                <a16:creationId xmlns:a16="http://schemas.microsoft.com/office/drawing/2014/main" id="{A5BC5A78-4F87-48AC-85F6-5E3FDF3758CF}"/>
              </a:ext>
            </a:extLst>
          </p:cNvPr>
          <p:cNvSpPr/>
          <p:nvPr/>
        </p:nvSpPr>
        <p:spPr>
          <a:xfrm>
            <a:off x="4461068" y="2107391"/>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Oval 10">
            <a:extLst>
              <a:ext uri="{FF2B5EF4-FFF2-40B4-BE49-F238E27FC236}">
                <a16:creationId xmlns:a16="http://schemas.microsoft.com/office/drawing/2014/main" id="{521B57F5-8119-4303-B2C0-AF8D62840ED0}"/>
              </a:ext>
            </a:extLst>
          </p:cNvPr>
          <p:cNvSpPr/>
          <p:nvPr/>
        </p:nvSpPr>
        <p:spPr>
          <a:xfrm>
            <a:off x="5717214" y="2264409"/>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3" name="Straight Arrow Connector 12">
            <a:extLst>
              <a:ext uri="{FF2B5EF4-FFF2-40B4-BE49-F238E27FC236}">
                <a16:creationId xmlns:a16="http://schemas.microsoft.com/office/drawing/2014/main" id="{1D588A6B-DA96-40F7-949E-8AE10F081002}"/>
              </a:ext>
            </a:extLst>
          </p:cNvPr>
          <p:cNvCxnSpPr/>
          <p:nvPr/>
        </p:nvCxnSpPr>
        <p:spPr>
          <a:xfrm>
            <a:off x="1939541" y="2823209"/>
            <a:ext cx="558800" cy="191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118DDBA-CE7A-47E6-B4DD-5BE71AE208CF}"/>
              </a:ext>
            </a:extLst>
          </p:cNvPr>
          <p:cNvCxnSpPr>
            <a:cxnSpLocks/>
          </p:cNvCxnSpPr>
          <p:nvPr/>
        </p:nvCxnSpPr>
        <p:spPr>
          <a:xfrm flipH="1">
            <a:off x="2551450" y="2366009"/>
            <a:ext cx="80819" cy="237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5D31B0-1CD1-4060-8851-F598BC10C52C}"/>
              </a:ext>
            </a:extLst>
          </p:cNvPr>
          <p:cNvCxnSpPr>
            <a:cxnSpLocks/>
          </p:cNvCxnSpPr>
          <p:nvPr/>
        </p:nvCxnSpPr>
        <p:spPr>
          <a:xfrm flipH="1">
            <a:off x="2710778" y="3128009"/>
            <a:ext cx="471055" cy="1611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492366-99E1-464E-92CF-565F39B92678}"/>
              </a:ext>
            </a:extLst>
          </p:cNvPr>
          <p:cNvCxnSpPr>
            <a:cxnSpLocks/>
          </p:cNvCxnSpPr>
          <p:nvPr/>
        </p:nvCxnSpPr>
        <p:spPr>
          <a:xfrm flipH="1">
            <a:off x="2763887" y="2310591"/>
            <a:ext cx="2013527" cy="254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0F07FA-B25D-44E3-B633-9E9D7513138D}"/>
              </a:ext>
            </a:extLst>
          </p:cNvPr>
          <p:cNvCxnSpPr>
            <a:cxnSpLocks/>
            <a:stCxn id="9" idx="3"/>
          </p:cNvCxnSpPr>
          <p:nvPr/>
        </p:nvCxnSpPr>
        <p:spPr>
          <a:xfrm flipH="1">
            <a:off x="2934759" y="2996651"/>
            <a:ext cx="1786320" cy="1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A4B2F3-4A09-4E0F-A859-08FE0F619BC8}"/>
              </a:ext>
            </a:extLst>
          </p:cNvPr>
          <p:cNvCxnSpPr>
            <a:cxnSpLocks/>
          </p:cNvCxnSpPr>
          <p:nvPr/>
        </p:nvCxnSpPr>
        <p:spPr>
          <a:xfrm flipH="1">
            <a:off x="3068687" y="2513791"/>
            <a:ext cx="2842492" cy="233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DAC488F-40BA-4184-9ED2-EBFB645AC781}"/>
              </a:ext>
            </a:extLst>
          </p:cNvPr>
          <p:cNvSpPr txBox="1"/>
          <p:nvPr/>
        </p:nvSpPr>
        <p:spPr>
          <a:xfrm>
            <a:off x="963755" y="3745557"/>
            <a:ext cx="1151277"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Sampling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of</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Population</a:t>
            </a:r>
            <a:endParaRPr kumimoji="0" lang="en-IN"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Speech Bubble: Oval 31">
            <a:extLst>
              <a:ext uri="{FF2B5EF4-FFF2-40B4-BE49-F238E27FC236}">
                <a16:creationId xmlns:a16="http://schemas.microsoft.com/office/drawing/2014/main" id="{75E39FCD-7A84-4785-958E-DB7B27495E21}"/>
              </a:ext>
            </a:extLst>
          </p:cNvPr>
          <p:cNvSpPr/>
          <p:nvPr/>
        </p:nvSpPr>
        <p:spPr>
          <a:xfrm>
            <a:off x="1277914" y="4850591"/>
            <a:ext cx="2397419" cy="980208"/>
          </a:xfrm>
          <a:custGeom>
            <a:avLst/>
            <a:gdLst>
              <a:gd name="connsiteX0" fmla="*/ 699085 w 2396837"/>
              <a:gd name="connsiteY0" fmla="*/ 1091045 h 969818"/>
              <a:gd name="connsiteX1" fmla="*/ 609479 w 2396837"/>
              <a:gd name="connsiteY1" fmla="*/ 907224 h 969818"/>
              <a:gd name="connsiteX2" fmla="*/ 752088 w 2396837"/>
              <a:gd name="connsiteY2" fmla="*/ 34884 h 969818"/>
              <a:gd name="connsiteX3" fmla="*/ 1537744 w 2396837"/>
              <a:gd name="connsiteY3" fmla="*/ 19843 h 969818"/>
              <a:gd name="connsiteX4" fmla="*/ 1943790 w 2396837"/>
              <a:gd name="connsiteY4" fmla="*/ 864615 h 969818"/>
              <a:gd name="connsiteX5" fmla="*/ 1043348 w 2396837"/>
              <a:gd name="connsiteY5" fmla="*/ 965741 h 969818"/>
              <a:gd name="connsiteX6" fmla="*/ 699085 w 2396837"/>
              <a:gd name="connsiteY6" fmla="*/ 1091045 h 969818"/>
              <a:gd name="connsiteX0" fmla="*/ 736103 w 2397419"/>
              <a:gd name="connsiteY0" fmla="*/ 980208 h 980208"/>
              <a:gd name="connsiteX1" fmla="*/ 609551 w 2397419"/>
              <a:gd name="connsiteY1" fmla="*/ 907224 h 980208"/>
              <a:gd name="connsiteX2" fmla="*/ 752160 w 2397419"/>
              <a:gd name="connsiteY2" fmla="*/ 34884 h 980208"/>
              <a:gd name="connsiteX3" fmla="*/ 1537816 w 2397419"/>
              <a:gd name="connsiteY3" fmla="*/ 19843 h 980208"/>
              <a:gd name="connsiteX4" fmla="*/ 1943862 w 2397419"/>
              <a:gd name="connsiteY4" fmla="*/ 864615 h 980208"/>
              <a:gd name="connsiteX5" fmla="*/ 1043420 w 2397419"/>
              <a:gd name="connsiteY5" fmla="*/ 965741 h 980208"/>
              <a:gd name="connsiteX6" fmla="*/ 736103 w 2397419"/>
              <a:gd name="connsiteY6" fmla="*/ 980208 h 98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7419" h="980208">
                <a:moveTo>
                  <a:pt x="736103" y="980208"/>
                </a:moveTo>
                <a:cubicBezTo>
                  <a:pt x="706234" y="918934"/>
                  <a:pt x="639420" y="968498"/>
                  <a:pt x="609551" y="907224"/>
                </a:cubicBezTo>
                <a:cubicBezTo>
                  <a:pt x="-265954" y="707332"/>
                  <a:pt x="-180789" y="186374"/>
                  <a:pt x="752160" y="34884"/>
                </a:cubicBezTo>
                <a:cubicBezTo>
                  <a:pt x="1002406" y="-5750"/>
                  <a:pt x="1279207" y="-11049"/>
                  <a:pt x="1537816" y="19843"/>
                </a:cubicBezTo>
                <a:cubicBezTo>
                  <a:pt x="2468607" y="131031"/>
                  <a:pt x="2703814" y="620376"/>
                  <a:pt x="1943862" y="864615"/>
                </a:cubicBezTo>
                <a:cubicBezTo>
                  <a:pt x="1689899" y="946235"/>
                  <a:pt x="1365021" y="982721"/>
                  <a:pt x="1043420" y="965741"/>
                </a:cubicBezTo>
                <a:lnTo>
                  <a:pt x="736103" y="980208"/>
                </a:lnTo>
                <a:close/>
              </a:path>
            </a:pathLst>
          </a:cu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FFFF">
                    <a:lumMod val="50000"/>
                  </a:srgbClr>
                </a:solidFill>
                <a:effectLst/>
                <a:uLnTx/>
                <a:uFillTx/>
                <a:latin typeface="Agilia" panose="02000600000000000000" pitchFamily="50" charset="0"/>
                <a:ea typeface="+mn-ea"/>
                <a:cs typeface="+mn-cs"/>
                <a:sym typeface="Arial"/>
              </a:rPr>
              <a:t>Sample (s)</a:t>
            </a:r>
            <a:endParaRPr kumimoji="0" lang="en-IN" sz="1600" b="1" i="0" u="none" strike="noStrike" kern="0" cap="none" spc="0" normalizeH="0" baseline="0" noProof="0" dirty="0">
              <a:ln>
                <a:noFill/>
              </a:ln>
              <a:solidFill>
                <a:srgbClr val="FFFFFF">
                  <a:lumMod val="50000"/>
                </a:srgbClr>
              </a:solidFill>
              <a:effectLst/>
              <a:uLnTx/>
              <a:uFillTx/>
              <a:latin typeface="Agilia" panose="02000600000000000000" pitchFamily="50" charset="0"/>
              <a:ea typeface="+mn-ea"/>
              <a:cs typeface="+mn-cs"/>
              <a:sym typeface="Arial"/>
            </a:endParaRPr>
          </a:p>
        </p:txBody>
      </p:sp>
      <p:sp>
        <p:nvSpPr>
          <p:cNvPr id="42" name="Arrow: Right 41">
            <a:extLst>
              <a:ext uri="{FF2B5EF4-FFF2-40B4-BE49-F238E27FC236}">
                <a16:creationId xmlns:a16="http://schemas.microsoft.com/office/drawing/2014/main" id="{C5C6A999-E89B-4A6D-95C2-0FF220D7A5D8}"/>
              </a:ext>
            </a:extLst>
          </p:cNvPr>
          <p:cNvSpPr/>
          <p:nvPr/>
        </p:nvSpPr>
        <p:spPr>
          <a:xfrm rot="19060910">
            <a:off x="7025910" y="4132214"/>
            <a:ext cx="438593" cy="20181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68" name="Group 67">
            <a:extLst>
              <a:ext uri="{FF2B5EF4-FFF2-40B4-BE49-F238E27FC236}">
                <a16:creationId xmlns:a16="http://schemas.microsoft.com/office/drawing/2014/main" id="{5B5899D1-82E6-4477-920F-A0CCE627BB29}"/>
              </a:ext>
            </a:extLst>
          </p:cNvPr>
          <p:cNvGrpSpPr/>
          <p:nvPr/>
        </p:nvGrpSpPr>
        <p:grpSpPr>
          <a:xfrm>
            <a:off x="7399778" y="2638482"/>
            <a:ext cx="4445305" cy="1478820"/>
            <a:chOff x="7300493" y="2752369"/>
            <a:chExt cx="4445305" cy="1478820"/>
          </a:xfrm>
        </p:grpSpPr>
        <p:sp>
          <p:nvSpPr>
            <p:cNvPr id="59" name="Rectangle: Rounded Corners 58">
              <a:extLst>
                <a:ext uri="{FF2B5EF4-FFF2-40B4-BE49-F238E27FC236}">
                  <a16:creationId xmlns:a16="http://schemas.microsoft.com/office/drawing/2014/main" id="{8E38EAC4-BA0C-4D1C-8C76-21E9CA74D2A0}"/>
                </a:ext>
              </a:extLst>
            </p:cNvPr>
            <p:cNvSpPr/>
            <p:nvPr/>
          </p:nvSpPr>
          <p:spPr>
            <a:xfrm>
              <a:off x="7300493" y="2752369"/>
              <a:ext cx="4445305" cy="1478820"/>
            </a:xfrm>
            <a:prstGeom prst="round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grpSp>
          <p:nvGrpSpPr>
            <p:cNvPr id="51" name="Group 50">
              <a:extLst>
                <a:ext uri="{FF2B5EF4-FFF2-40B4-BE49-F238E27FC236}">
                  <a16:creationId xmlns:a16="http://schemas.microsoft.com/office/drawing/2014/main" id="{87603A17-A1A0-4EFB-BBB9-2BD6254F7EB3}"/>
                </a:ext>
              </a:extLst>
            </p:cNvPr>
            <p:cNvGrpSpPr/>
            <p:nvPr/>
          </p:nvGrpSpPr>
          <p:grpSpPr>
            <a:xfrm>
              <a:off x="7408974" y="2882373"/>
              <a:ext cx="3944825" cy="1171252"/>
              <a:chOff x="7513635" y="2713195"/>
              <a:chExt cx="3944825" cy="1171252"/>
            </a:xfrm>
          </p:grpSpPr>
          <p:sp>
            <p:nvSpPr>
              <p:cNvPr id="43" name="TextBox 42">
                <a:extLst>
                  <a:ext uri="{FF2B5EF4-FFF2-40B4-BE49-F238E27FC236}">
                    <a16:creationId xmlns:a16="http://schemas.microsoft.com/office/drawing/2014/main" id="{964C39D2-9D48-43DF-9972-5191000E7DD8}"/>
                  </a:ext>
                </a:extLst>
              </p:cNvPr>
              <p:cNvSpPr txBox="1"/>
              <p:nvPr/>
            </p:nvSpPr>
            <p:spPr>
              <a:xfrm>
                <a:off x="7646866" y="3023702"/>
                <a:ext cx="9300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Inference</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E7B3B0C3-4A03-4E29-AA50-D5D59ECC1738}"/>
                  </a:ext>
                </a:extLst>
              </p:cNvPr>
              <p:cNvSpPr txBox="1"/>
              <p:nvPr/>
            </p:nvSpPr>
            <p:spPr>
              <a:xfrm>
                <a:off x="7513635" y="3320936"/>
                <a:ext cx="133882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Generalization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Rectangle: Rounded Corners 44">
                <a:extLst>
                  <a:ext uri="{FF2B5EF4-FFF2-40B4-BE49-F238E27FC236}">
                    <a16:creationId xmlns:a16="http://schemas.microsoft.com/office/drawing/2014/main" id="{3FAF699B-71E0-4BB2-8D13-6513662FA188}"/>
                  </a:ext>
                </a:extLst>
              </p:cNvPr>
              <p:cNvSpPr/>
              <p:nvPr/>
            </p:nvSpPr>
            <p:spPr>
              <a:xfrm>
                <a:off x="9057695" y="2713195"/>
                <a:ext cx="2400765" cy="11712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Inferential Statistics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sym typeface="Arial"/>
                  </a:rPr>
                  <a:t>(Probability models,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sym typeface="Arial"/>
                  </a:rPr>
                  <a:t>Hypothesis testing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FFFF"/>
                    </a:solidFill>
                    <a:effectLst/>
                    <a:uLnTx/>
                    <a:uFillTx/>
                    <a:latin typeface="Arial"/>
                    <a:ea typeface="+mn-ea"/>
                    <a:cs typeface="+mn-cs"/>
                    <a:sym typeface="Arial"/>
                  </a:rPr>
                  <a:t>Regression &amp; Correlation Analysis)</a:t>
                </a:r>
                <a:endParaRPr kumimoji="0" lang="en-IN" sz="12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6" name="TextBox 45">
                <a:extLst>
                  <a:ext uri="{FF2B5EF4-FFF2-40B4-BE49-F238E27FC236}">
                    <a16:creationId xmlns:a16="http://schemas.microsoft.com/office/drawing/2014/main" id="{972277C8-A47F-4EF7-9D14-C39D6F24BDC7}"/>
                  </a:ext>
                </a:extLst>
              </p:cNvPr>
              <p:cNvSpPr txBox="1"/>
              <p:nvPr/>
            </p:nvSpPr>
            <p:spPr>
              <a:xfrm>
                <a:off x="7660986" y="2743066"/>
                <a:ext cx="10711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Predictions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47" name="Arrow: Right 46">
            <a:extLst>
              <a:ext uri="{FF2B5EF4-FFF2-40B4-BE49-F238E27FC236}">
                <a16:creationId xmlns:a16="http://schemas.microsoft.com/office/drawing/2014/main" id="{BE318CB8-CF0E-47E7-9BB5-41732A074BB7}"/>
              </a:ext>
            </a:extLst>
          </p:cNvPr>
          <p:cNvSpPr/>
          <p:nvPr/>
        </p:nvSpPr>
        <p:spPr>
          <a:xfrm rot="12569061">
            <a:off x="8494275" y="2244774"/>
            <a:ext cx="535048" cy="178630"/>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8" name="TextBox 47">
            <a:extLst>
              <a:ext uri="{FF2B5EF4-FFF2-40B4-BE49-F238E27FC236}">
                <a16:creationId xmlns:a16="http://schemas.microsoft.com/office/drawing/2014/main" id="{13F37C0F-E988-4699-9F66-9FA5FF106E7D}"/>
              </a:ext>
            </a:extLst>
          </p:cNvPr>
          <p:cNvSpPr txBox="1"/>
          <p:nvPr/>
        </p:nvSpPr>
        <p:spPr>
          <a:xfrm>
            <a:off x="7146895" y="1120708"/>
            <a:ext cx="1168910" cy="954107"/>
          </a:xfrm>
          <a:prstGeom prst="rect">
            <a:avLst/>
          </a:prstGeom>
          <a:noFill/>
          <a:ln>
            <a:solidFill>
              <a:schemeClr val="bg1">
                <a:lumMod val="75000"/>
              </a:scheme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Parameter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Parameter 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Hypothesis</a:t>
            </a:r>
          </a:p>
        </p:txBody>
      </p:sp>
      <p:sp>
        <p:nvSpPr>
          <p:cNvPr id="49" name="Arrow: Right 48">
            <a:extLst>
              <a:ext uri="{FF2B5EF4-FFF2-40B4-BE49-F238E27FC236}">
                <a16:creationId xmlns:a16="http://schemas.microsoft.com/office/drawing/2014/main" id="{6F61F22D-B065-40DC-B161-D0740D778A03}"/>
              </a:ext>
            </a:extLst>
          </p:cNvPr>
          <p:cNvSpPr/>
          <p:nvPr/>
        </p:nvSpPr>
        <p:spPr>
          <a:xfrm rot="21072019">
            <a:off x="6495753" y="1650927"/>
            <a:ext cx="496714" cy="188694"/>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62" name="Group 61">
            <a:extLst>
              <a:ext uri="{FF2B5EF4-FFF2-40B4-BE49-F238E27FC236}">
                <a16:creationId xmlns:a16="http://schemas.microsoft.com/office/drawing/2014/main" id="{123AB755-6948-4110-9A3A-48DE9A8F95A5}"/>
              </a:ext>
            </a:extLst>
          </p:cNvPr>
          <p:cNvGrpSpPr/>
          <p:nvPr/>
        </p:nvGrpSpPr>
        <p:grpSpPr>
          <a:xfrm>
            <a:off x="3495993" y="5592463"/>
            <a:ext cx="1674786" cy="1106592"/>
            <a:chOff x="10202142" y="5238544"/>
            <a:chExt cx="1674786" cy="1106592"/>
          </a:xfrm>
        </p:grpSpPr>
        <p:sp>
          <p:nvSpPr>
            <p:cNvPr id="60" name="TextBox 59">
              <a:extLst>
                <a:ext uri="{FF2B5EF4-FFF2-40B4-BE49-F238E27FC236}">
                  <a16:creationId xmlns:a16="http://schemas.microsoft.com/office/drawing/2014/main" id="{9B3F7C2D-A88A-4904-AE1F-FE407A7E7CDF}"/>
                </a:ext>
              </a:extLst>
            </p:cNvPr>
            <p:cNvSpPr txBox="1"/>
            <p:nvPr/>
          </p:nvSpPr>
          <p:spPr>
            <a:xfrm>
              <a:off x="10280016" y="5444392"/>
              <a:ext cx="1596912" cy="738664"/>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Distribution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Central Tendency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Variation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Freeform: Shape 60">
              <a:extLst>
                <a:ext uri="{FF2B5EF4-FFF2-40B4-BE49-F238E27FC236}">
                  <a16:creationId xmlns:a16="http://schemas.microsoft.com/office/drawing/2014/main" id="{5811E89C-EFFB-4EB5-AB1D-20F548683697}"/>
                </a:ext>
              </a:extLst>
            </p:cNvPr>
            <p:cNvSpPr/>
            <p:nvPr/>
          </p:nvSpPr>
          <p:spPr>
            <a:xfrm>
              <a:off x="10202142" y="5238544"/>
              <a:ext cx="1596913" cy="1106592"/>
            </a:xfrm>
            <a:custGeom>
              <a:avLst/>
              <a:gdLst>
                <a:gd name="connsiteX0" fmla="*/ 198770 w 1698041"/>
                <a:gd name="connsiteY0" fmla="*/ 0 h 1206631"/>
                <a:gd name="connsiteX1" fmla="*/ 198770 w 1698041"/>
                <a:gd name="connsiteY1" fmla="*/ 0 h 1206631"/>
                <a:gd name="connsiteX2" fmla="*/ 104501 w 1698041"/>
                <a:gd name="connsiteY2" fmla="*/ 56561 h 1206631"/>
                <a:gd name="connsiteX3" fmla="*/ 66794 w 1698041"/>
                <a:gd name="connsiteY3" fmla="*/ 141402 h 1206631"/>
                <a:gd name="connsiteX4" fmla="*/ 29087 w 1698041"/>
                <a:gd name="connsiteY4" fmla="*/ 254524 h 1206631"/>
                <a:gd name="connsiteX5" fmla="*/ 19660 w 1698041"/>
                <a:gd name="connsiteY5" fmla="*/ 461913 h 1206631"/>
                <a:gd name="connsiteX6" fmla="*/ 807 w 1698041"/>
                <a:gd name="connsiteY6" fmla="*/ 584462 h 1206631"/>
                <a:gd name="connsiteX7" fmla="*/ 10233 w 1698041"/>
                <a:gd name="connsiteY7" fmla="*/ 867266 h 1206631"/>
                <a:gd name="connsiteX8" fmla="*/ 38514 w 1698041"/>
                <a:gd name="connsiteY8" fmla="*/ 952107 h 1206631"/>
                <a:gd name="connsiteX9" fmla="*/ 142209 w 1698041"/>
                <a:gd name="connsiteY9" fmla="*/ 1112363 h 1206631"/>
                <a:gd name="connsiteX10" fmla="*/ 236477 w 1698041"/>
                <a:gd name="connsiteY10" fmla="*/ 1150070 h 1206631"/>
                <a:gd name="connsiteX11" fmla="*/ 396732 w 1698041"/>
                <a:gd name="connsiteY11" fmla="*/ 1187777 h 1206631"/>
                <a:gd name="connsiteX12" fmla="*/ 538134 w 1698041"/>
                <a:gd name="connsiteY12" fmla="*/ 1197204 h 1206631"/>
                <a:gd name="connsiteX13" fmla="*/ 641829 w 1698041"/>
                <a:gd name="connsiteY13" fmla="*/ 1206631 h 1206631"/>
                <a:gd name="connsiteX14" fmla="*/ 1254572 w 1698041"/>
                <a:gd name="connsiteY14" fmla="*/ 1187777 h 1206631"/>
                <a:gd name="connsiteX15" fmla="*/ 1282852 w 1698041"/>
                <a:gd name="connsiteY15" fmla="*/ 1178351 h 1206631"/>
                <a:gd name="connsiteX16" fmla="*/ 1339413 w 1698041"/>
                <a:gd name="connsiteY16" fmla="*/ 1131217 h 1206631"/>
                <a:gd name="connsiteX17" fmla="*/ 1395974 w 1698041"/>
                <a:gd name="connsiteY17" fmla="*/ 1121790 h 1206631"/>
                <a:gd name="connsiteX18" fmla="*/ 1443108 w 1698041"/>
                <a:gd name="connsiteY18" fmla="*/ 1093509 h 1206631"/>
                <a:gd name="connsiteX19" fmla="*/ 1509095 w 1698041"/>
                <a:gd name="connsiteY19" fmla="*/ 1074656 h 1206631"/>
                <a:gd name="connsiteX20" fmla="*/ 1565656 w 1698041"/>
                <a:gd name="connsiteY20" fmla="*/ 1055802 h 1206631"/>
                <a:gd name="connsiteX21" fmla="*/ 1603363 w 1698041"/>
                <a:gd name="connsiteY21" fmla="*/ 1027522 h 1206631"/>
                <a:gd name="connsiteX22" fmla="*/ 1641071 w 1698041"/>
                <a:gd name="connsiteY22" fmla="*/ 942681 h 1206631"/>
                <a:gd name="connsiteX23" fmla="*/ 1669351 w 1698041"/>
                <a:gd name="connsiteY23" fmla="*/ 886120 h 1206631"/>
                <a:gd name="connsiteX24" fmla="*/ 1678778 w 1698041"/>
                <a:gd name="connsiteY24" fmla="*/ 443060 h 1206631"/>
                <a:gd name="connsiteX25" fmla="*/ 1631644 w 1698041"/>
                <a:gd name="connsiteY25" fmla="*/ 367645 h 1206631"/>
                <a:gd name="connsiteX26" fmla="*/ 1461961 w 1698041"/>
                <a:gd name="connsiteY26" fmla="*/ 226243 h 1206631"/>
                <a:gd name="connsiteX27" fmla="*/ 1367693 w 1698041"/>
                <a:gd name="connsiteY27" fmla="*/ 179109 h 1206631"/>
                <a:gd name="connsiteX28" fmla="*/ 1122596 w 1698041"/>
                <a:gd name="connsiteY28" fmla="*/ 84841 h 1206631"/>
                <a:gd name="connsiteX29" fmla="*/ 962341 w 1698041"/>
                <a:gd name="connsiteY29" fmla="*/ 47134 h 1206631"/>
                <a:gd name="connsiteX30" fmla="*/ 255330 w 1698041"/>
                <a:gd name="connsiteY30" fmla="*/ 28281 h 1206631"/>
                <a:gd name="connsiteX31" fmla="*/ 198770 w 1698041"/>
                <a:gd name="connsiteY31" fmla="*/ 0 h 120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98041" h="1206631">
                  <a:moveTo>
                    <a:pt x="198770" y="0"/>
                  </a:moveTo>
                  <a:lnTo>
                    <a:pt x="198770" y="0"/>
                  </a:lnTo>
                  <a:cubicBezTo>
                    <a:pt x="167347" y="18854"/>
                    <a:pt x="132475" y="32890"/>
                    <a:pt x="104501" y="56561"/>
                  </a:cubicBezTo>
                  <a:cubicBezTo>
                    <a:pt x="70940" y="84958"/>
                    <a:pt x="79686" y="107024"/>
                    <a:pt x="66794" y="141402"/>
                  </a:cubicBezTo>
                  <a:cubicBezTo>
                    <a:pt x="21132" y="263167"/>
                    <a:pt x="79415" y="53213"/>
                    <a:pt x="29087" y="254524"/>
                  </a:cubicBezTo>
                  <a:cubicBezTo>
                    <a:pt x="25945" y="323654"/>
                    <a:pt x="25570" y="392965"/>
                    <a:pt x="19660" y="461913"/>
                  </a:cubicBezTo>
                  <a:cubicBezTo>
                    <a:pt x="16130" y="503092"/>
                    <a:pt x="1768" y="543143"/>
                    <a:pt x="807" y="584462"/>
                  </a:cubicBezTo>
                  <a:cubicBezTo>
                    <a:pt x="-1386" y="678757"/>
                    <a:pt x="610" y="773438"/>
                    <a:pt x="10233" y="867266"/>
                  </a:cubicBezTo>
                  <a:cubicBezTo>
                    <a:pt x="13274" y="896921"/>
                    <a:pt x="26771" y="924707"/>
                    <a:pt x="38514" y="952107"/>
                  </a:cubicBezTo>
                  <a:cubicBezTo>
                    <a:pt x="58533" y="998818"/>
                    <a:pt x="89761" y="1080894"/>
                    <a:pt x="142209" y="1112363"/>
                  </a:cubicBezTo>
                  <a:cubicBezTo>
                    <a:pt x="171229" y="1129775"/>
                    <a:pt x="204028" y="1140456"/>
                    <a:pt x="236477" y="1150070"/>
                  </a:cubicBezTo>
                  <a:cubicBezTo>
                    <a:pt x="289093" y="1165660"/>
                    <a:pt x="342513" y="1179305"/>
                    <a:pt x="396732" y="1187777"/>
                  </a:cubicBezTo>
                  <a:cubicBezTo>
                    <a:pt x="443404" y="1195070"/>
                    <a:pt x="491035" y="1193581"/>
                    <a:pt x="538134" y="1197204"/>
                  </a:cubicBezTo>
                  <a:cubicBezTo>
                    <a:pt x="572739" y="1199866"/>
                    <a:pt x="607264" y="1203489"/>
                    <a:pt x="641829" y="1206631"/>
                  </a:cubicBezTo>
                  <a:lnTo>
                    <a:pt x="1254572" y="1187777"/>
                  </a:lnTo>
                  <a:cubicBezTo>
                    <a:pt x="1264499" y="1187339"/>
                    <a:pt x="1274584" y="1183863"/>
                    <a:pt x="1282852" y="1178351"/>
                  </a:cubicBezTo>
                  <a:cubicBezTo>
                    <a:pt x="1309111" y="1160845"/>
                    <a:pt x="1308565" y="1141499"/>
                    <a:pt x="1339413" y="1131217"/>
                  </a:cubicBezTo>
                  <a:cubicBezTo>
                    <a:pt x="1357546" y="1125173"/>
                    <a:pt x="1377120" y="1124932"/>
                    <a:pt x="1395974" y="1121790"/>
                  </a:cubicBezTo>
                  <a:cubicBezTo>
                    <a:pt x="1411685" y="1112363"/>
                    <a:pt x="1426195" y="1100556"/>
                    <a:pt x="1443108" y="1093509"/>
                  </a:cubicBezTo>
                  <a:cubicBezTo>
                    <a:pt x="1464224" y="1084711"/>
                    <a:pt x="1487231" y="1081383"/>
                    <a:pt x="1509095" y="1074656"/>
                  </a:cubicBezTo>
                  <a:cubicBezTo>
                    <a:pt x="1528090" y="1068811"/>
                    <a:pt x="1546802" y="1062087"/>
                    <a:pt x="1565656" y="1055802"/>
                  </a:cubicBezTo>
                  <a:cubicBezTo>
                    <a:pt x="1578225" y="1046375"/>
                    <a:pt x="1594648" y="1040594"/>
                    <a:pt x="1603363" y="1027522"/>
                  </a:cubicBezTo>
                  <a:cubicBezTo>
                    <a:pt x="1620530" y="1001772"/>
                    <a:pt x="1627984" y="970725"/>
                    <a:pt x="1641071" y="942681"/>
                  </a:cubicBezTo>
                  <a:cubicBezTo>
                    <a:pt x="1649985" y="923580"/>
                    <a:pt x="1659924" y="904974"/>
                    <a:pt x="1669351" y="886120"/>
                  </a:cubicBezTo>
                  <a:cubicBezTo>
                    <a:pt x="1698568" y="710824"/>
                    <a:pt x="1711532" y="677799"/>
                    <a:pt x="1678778" y="443060"/>
                  </a:cubicBezTo>
                  <a:cubicBezTo>
                    <a:pt x="1674681" y="413700"/>
                    <a:pt x="1648518" y="392018"/>
                    <a:pt x="1631644" y="367645"/>
                  </a:cubicBezTo>
                  <a:cubicBezTo>
                    <a:pt x="1587408" y="303748"/>
                    <a:pt x="1537110" y="263817"/>
                    <a:pt x="1461961" y="226243"/>
                  </a:cubicBezTo>
                  <a:cubicBezTo>
                    <a:pt x="1430538" y="210532"/>
                    <a:pt x="1399481" y="194068"/>
                    <a:pt x="1367693" y="179109"/>
                  </a:cubicBezTo>
                  <a:cubicBezTo>
                    <a:pt x="1300710" y="147588"/>
                    <a:pt x="1171319" y="101082"/>
                    <a:pt x="1122596" y="84841"/>
                  </a:cubicBezTo>
                  <a:cubicBezTo>
                    <a:pt x="1065598" y="65842"/>
                    <a:pt x="1027444" y="50162"/>
                    <a:pt x="962341" y="47134"/>
                  </a:cubicBezTo>
                  <a:cubicBezTo>
                    <a:pt x="726841" y="36181"/>
                    <a:pt x="491000" y="34565"/>
                    <a:pt x="255330" y="28281"/>
                  </a:cubicBezTo>
                  <a:cubicBezTo>
                    <a:pt x="219655" y="4497"/>
                    <a:pt x="208197" y="4714"/>
                    <a:pt x="198770" y="0"/>
                  </a:cubicBezTo>
                  <a:close/>
                </a:path>
              </a:pathLst>
            </a:custGeom>
            <a:solidFill>
              <a:srgbClr val="FFFF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grpSp>
      <p:grpSp>
        <p:nvGrpSpPr>
          <p:cNvPr id="70" name="Group 69">
            <a:extLst>
              <a:ext uri="{FF2B5EF4-FFF2-40B4-BE49-F238E27FC236}">
                <a16:creationId xmlns:a16="http://schemas.microsoft.com/office/drawing/2014/main" id="{46C18F37-C8A0-481F-8D2C-426EA5B2332F}"/>
              </a:ext>
            </a:extLst>
          </p:cNvPr>
          <p:cNvGrpSpPr/>
          <p:nvPr/>
        </p:nvGrpSpPr>
        <p:grpSpPr>
          <a:xfrm>
            <a:off x="3926180" y="4514818"/>
            <a:ext cx="6076123" cy="2147036"/>
            <a:chOff x="3926180" y="4514818"/>
            <a:chExt cx="6076123" cy="2147036"/>
          </a:xfrm>
        </p:grpSpPr>
        <p:sp>
          <p:nvSpPr>
            <p:cNvPr id="34" name="Arrow: Right 33">
              <a:extLst>
                <a:ext uri="{FF2B5EF4-FFF2-40B4-BE49-F238E27FC236}">
                  <a16:creationId xmlns:a16="http://schemas.microsoft.com/office/drawing/2014/main" id="{25DDA018-16B6-461F-AB86-75800ED6EAFA}"/>
                </a:ext>
              </a:extLst>
            </p:cNvPr>
            <p:cNvSpPr/>
            <p:nvPr/>
          </p:nvSpPr>
          <p:spPr>
            <a:xfrm>
              <a:off x="3926180" y="5008168"/>
              <a:ext cx="690418" cy="21576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3" name="TextBox 62">
              <a:extLst>
                <a:ext uri="{FF2B5EF4-FFF2-40B4-BE49-F238E27FC236}">
                  <a16:creationId xmlns:a16="http://schemas.microsoft.com/office/drawing/2014/main" id="{685CDB92-D751-4E29-ACC9-A3F37C3ACE4D}"/>
                </a:ext>
              </a:extLst>
            </p:cNvPr>
            <p:cNvSpPr txBox="1"/>
            <p:nvPr/>
          </p:nvSpPr>
          <p:spPr>
            <a:xfrm>
              <a:off x="7399778" y="4857126"/>
              <a:ext cx="811441"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5-Number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Summary</a:t>
              </a:r>
              <a:endParaRPr kumimoji="0" lang="en-IN" sz="11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69" name="Group 68">
              <a:extLst>
                <a:ext uri="{FF2B5EF4-FFF2-40B4-BE49-F238E27FC236}">
                  <a16:creationId xmlns:a16="http://schemas.microsoft.com/office/drawing/2014/main" id="{3450BE34-6F02-45AC-B461-DAE79DA71A21}"/>
                </a:ext>
              </a:extLst>
            </p:cNvPr>
            <p:cNvGrpSpPr/>
            <p:nvPr/>
          </p:nvGrpSpPr>
          <p:grpSpPr>
            <a:xfrm>
              <a:off x="4948286" y="4514818"/>
              <a:ext cx="5054017" cy="2147036"/>
              <a:chOff x="4948286" y="4514818"/>
              <a:chExt cx="5054017" cy="2147036"/>
            </a:xfrm>
          </p:grpSpPr>
          <p:grpSp>
            <p:nvGrpSpPr>
              <p:cNvPr id="52" name="Group 51">
                <a:extLst>
                  <a:ext uri="{FF2B5EF4-FFF2-40B4-BE49-F238E27FC236}">
                    <a16:creationId xmlns:a16="http://schemas.microsoft.com/office/drawing/2014/main" id="{76677094-A6D2-4B70-BF32-79BC2BE02601}"/>
                  </a:ext>
                </a:extLst>
              </p:cNvPr>
              <p:cNvGrpSpPr/>
              <p:nvPr/>
            </p:nvGrpSpPr>
            <p:grpSpPr>
              <a:xfrm>
                <a:off x="4948286" y="4514818"/>
                <a:ext cx="5054017" cy="2147036"/>
                <a:chOff x="5411904" y="4364694"/>
                <a:chExt cx="5054017" cy="2147036"/>
              </a:xfrm>
            </p:grpSpPr>
            <p:sp>
              <p:nvSpPr>
                <p:cNvPr id="53" name="Rectangle: Rounded Corners 52">
                  <a:extLst>
                    <a:ext uri="{FF2B5EF4-FFF2-40B4-BE49-F238E27FC236}">
                      <a16:creationId xmlns:a16="http://schemas.microsoft.com/office/drawing/2014/main" id="{893E4CA0-0A4E-450C-86B7-70CA70298C2B}"/>
                    </a:ext>
                  </a:extLst>
                </p:cNvPr>
                <p:cNvSpPr/>
                <p:nvPr/>
              </p:nvSpPr>
              <p:spPr>
                <a:xfrm>
                  <a:off x="5411904" y="4364694"/>
                  <a:ext cx="5054017" cy="2147036"/>
                </a:xfrm>
                <a:prstGeom prst="roundRect">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57" name="Picture 56">
                  <a:extLst>
                    <a:ext uri="{FF2B5EF4-FFF2-40B4-BE49-F238E27FC236}">
                      <a16:creationId xmlns:a16="http://schemas.microsoft.com/office/drawing/2014/main" id="{CE035CCD-0C3D-469C-8654-772F0E75D96C}"/>
                    </a:ext>
                  </a:extLst>
                </p:cNvPr>
                <p:cNvPicPr>
                  <a:picLocks noChangeAspect="1"/>
                </p:cNvPicPr>
                <p:nvPr/>
              </p:nvPicPr>
              <p:blipFill rotWithShape="1">
                <a:blip r:embed="rId2">
                  <a:clrChange>
                    <a:clrFrom>
                      <a:srgbClr val="FFFFFF"/>
                    </a:clrFrom>
                    <a:clrTo>
                      <a:srgbClr val="FFFFFF">
                        <a:alpha val="0"/>
                      </a:srgbClr>
                    </a:clrTo>
                  </a:clrChange>
                </a:blip>
                <a:srcRect l="11238" t="7589" r="6978" b="5232"/>
                <a:stretch/>
              </p:blipFill>
              <p:spPr>
                <a:xfrm>
                  <a:off x="7288625" y="4548613"/>
                  <a:ext cx="1426093" cy="1451557"/>
                </a:xfrm>
                <a:prstGeom prst="rect">
                  <a:avLst/>
                </a:prstGeom>
              </p:spPr>
            </p:pic>
            <p:sp>
              <p:nvSpPr>
                <p:cNvPr id="54" name="TextBox 53">
                  <a:extLst>
                    <a:ext uri="{FF2B5EF4-FFF2-40B4-BE49-F238E27FC236}">
                      <a16:creationId xmlns:a16="http://schemas.microsoft.com/office/drawing/2014/main" id="{6D92011D-EAD5-4BC8-9CAD-04AA035A6409}"/>
                    </a:ext>
                  </a:extLst>
                </p:cNvPr>
                <p:cNvSpPr txBox="1"/>
                <p:nvPr/>
              </p:nvSpPr>
              <p:spPr>
                <a:xfrm>
                  <a:off x="7735904" y="6059612"/>
                  <a:ext cx="214033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haroni" panose="020B0604020202020204" pitchFamily="2" charset="-79"/>
                      <a:cs typeface="Aharoni" panose="020B0604020202020204" pitchFamily="2" charset="-79"/>
                      <a:sym typeface="Arial"/>
                    </a:rPr>
                    <a:t>Descriptive Statistics</a:t>
                  </a:r>
                  <a:endParaRPr kumimoji="0" lang="en-IN" sz="1600" b="0" i="0" u="none" strike="noStrike" kern="0" cap="none" spc="0" normalizeH="0" baseline="0" noProof="0" dirty="0">
                    <a:ln>
                      <a:noFill/>
                    </a:ln>
                    <a:solidFill>
                      <a:srgbClr val="000000"/>
                    </a:solidFill>
                    <a:effectLst/>
                    <a:uLnTx/>
                    <a:uFillTx/>
                    <a:latin typeface="Aharoni" panose="020B0604020202020204" pitchFamily="2" charset="-79"/>
                    <a:cs typeface="Aharoni" panose="020B0604020202020204" pitchFamily="2" charset="-79"/>
                    <a:sym typeface="Arial"/>
                  </a:endParaRPr>
                </a:p>
              </p:txBody>
            </p:sp>
            <p:sp>
              <p:nvSpPr>
                <p:cNvPr id="55" name="TextBox 54">
                  <a:extLst>
                    <a:ext uri="{FF2B5EF4-FFF2-40B4-BE49-F238E27FC236}">
                      <a16:creationId xmlns:a16="http://schemas.microsoft.com/office/drawing/2014/main" id="{7064C9EE-1BD0-43C3-BA58-761C86BC3C8C}"/>
                    </a:ext>
                  </a:extLst>
                </p:cNvPr>
                <p:cNvSpPr txBox="1"/>
                <p:nvPr/>
              </p:nvSpPr>
              <p:spPr>
                <a:xfrm>
                  <a:off x="5459039" y="4913745"/>
                  <a:ext cx="962123" cy="73866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Statistic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Statistic 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56" name="Picture 55">
                  <a:extLst>
                    <a:ext uri="{FF2B5EF4-FFF2-40B4-BE49-F238E27FC236}">
                      <a16:creationId xmlns:a16="http://schemas.microsoft.com/office/drawing/2014/main" id="{916B5C43-1426-470A-9141-14BF284177EE}"/>
                    </a:ext>
                  </a:extLst>
                </p:cNvPr>
                <p:cNvPicPr>
                  <a:picLocks noChangeAspect="1"/>
                </p:cNvPicPr>
                <p:nvPr/>
              </p:nvPicPr>
              <p:blipFill rotWithShape="1">
                <a:blip r:embed="rId3">
                  <a:clrChange>
                    <a:clrFrom>
                      <a:srgbClr val="FFFFFF"/>
                    </a:clrFrom>
                    <a:clrTo>
                      <a:srgbClr val="FFFFFF">
                        <a:alpha val="0"/>
                      </a:srgbClr>
                    </a:clrTo>
                  </a:clrChange>
                </a:blip>
                <a:srcRect l="20210" t="7066" r="3667" b="5312"/>
                <a:stretch/>
              </p:blipFill>
              <p:spPr>
                <a:xfrm>
                  <a:off x="6131374" y="4863669"/>
                  <a:ext cx="1079114" cy="1086837"/>
                </a:xfrm>
                <a:prstGeom prst="rect">
                  <a:avLst/>
                </a:prstGeom>
              </p:spPr>
            </p:pic>
            <p:pic>
              <p:nvPicPr>
                <p:cNvPr id="58" name="Picture 57">
                  <a:extLst>
                    <a:ext uri="{FF2B5EF4-FFF2-40B4-BE49-F238E27FC236}">
                      <a16:creationId xmlns:a16="http://schemas.microsoft.com/office/drawing/2014/main" id="{3F569DDD-8EAF-455F-BF57-4846BEBB823B}"/>
                    </a:ext>
                  </a:extLst>
                </p:cNvPr>
                <p:cNvPicPr>
                  <a:picLocks noChangeAspect="1"/>
                </p:cNvPicPr>
                <p:nvPr/>
              </p:nvPicPr>
              <p:blipFill rotWithShape="1">
                <a:blip r:embed="rId4">
                  <a:clrChange>
                    <a:clrFrom>
                      <a:srgbClr val="FFFFFF"/>
                    </a:clrFrom>
                    <a:clrTo>
                      <a:srgbClr val="FFFFFF">
                        <a:alpha val="0"/>
                      </a:srgbClr>
                    </a:clrTo>
                  </a:clrChange>
                </a:blip>
                <a:srcRect l="6251" t="4289" b="6857"/>
                <a:stretch/>
              </p:blipFill>
              <p:spPr>
                <a:xfrm>
                  <a:off x="8736271" y="4636645"/>
                  <a:ext cx="1413315" cy="1214655"/>
                </a:xfrm>
                <a:prstGeom prst="rect">
                  <a:avLst/>
                </a:prstGeom>
                <a:ln>
                  <a:solidFill>
                    <a:schemeClr val="tx1">
                      <a:lumMod val="50000"/>
                      <a:lumOff val="50000"/>
                    </a:schemeClr>
                  </a:solidFill>
                </a:ln>
              </p:spPr>
            </p:pic>
          </p:grpSp>
          <p:sp>
            <p:nvSpPr>
              <p:cNvPr id="64" name="TextBox 63">
                <a:extLst>
                  <a:ext uri="{FF2B5EF4-FFF2-40B4-BE49-F238E27FC236}">
                    <a16:creationId xmlns:a16="http://schemas.microsoft.com/office/drawing/2014/main" id="{79D84115-5766-4376-BC92-D689BC73B54E}"/>
                  </a:ext>
                </a:extLst>
              </p:cNvPr>
              <p:cNvSpPr txBox="1"/>
              <p:nvPr/>
            </p:nvSpPr>
            <p:spPr>
              <a:xfrm>
                <a:off x="5724210" y="4562564"/>
                <a:ext cx="116133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3Ms – Mean, Median, Mode</a:t>
                </a:r>
              </a:p>
            </p:txBody>
          </p:sp>
          <p:cxnSp>
            <p:nvCxnSpPr>
              <p:cNvPr id="66" name="Straight Arrow Connector 65">
                <a:extLst>
                  <a:ext uri="{FF2B5EF4-FFF2-40B4-BE49-F238E27FC236}">
                    <a16:creationId xmlns:a16="http://schemas.microsoft.com/office/drawing/2014/main" id="{BC40F05A-6C9D-4739-94E2-98C168D84B71}"/>
                  </a:ext>
                </a:extLst>
              </p:cNvPr>
              <p:cNvCxnSpPr/>
              <p:nvPr/>
            </p:nvCxnSpPr>
            <p:spPr>
              <a:xfrm>
                <a:off x="6096000" y="6165465"/>
                <a:ext cx="49362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70B6B33-A7A0-43F2-82A0-70C901139D96}"/>
                  </a:ext>
                </a:extLst>
              </p:cNvPr>
              <p:cNvSpPr txBox="1"/>
              <p:nvPr/>
            </p:nvSpPr>
            <p:spPr>
              <a:xfrm>
                <a:off x="5935150" y="6223459"/>
                <a:ext cx="763349"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Variance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 Std. Dev</a:t>
                </a:r>
                <a:endParaRPr kumimoji="0" lang="en-IN" sz="1100" b="0" i="0" u="none" strike="noStrike" kern="0" cap="none" spc="0" normalizeH="0" baseline="0" noProof="0" dirty="0">
                  <a:ln>
                    <a:noFill/>
                  </a:ln>
                  <a:solidFill>
                    <a:srgbClr val="000000"/>
                  </a:solidFill>
                  <a:effectLst/>
                  <a:uLnTx/>
                  <a:uFillTx/>
                  <a:latin typeface="Arial"/>
                  <a:cs typeface="Arial"/>
                  <a:sym typeface="Arial"/>
                </a:endParaRPr>
              </a:p>
            </p:txBody>
          </p:sp>
        </p:grpSp>
      </p:grpSp>
      <p:sp>
        <p:nvSpPr>
          <p:cNvPr id="74" name="Oval 73">
            <a:extLst>
              <a:ext uri="{FF2B5EF4-FFF2-40B4-BE49-F238E27FC236}">
                <a16:creationId xmlns:a16="http://schemas.microsoft.com/office/drawing/2014/main" id="{4DBC3B80-DF87-4463-B81D-3A99624A07C3}"/>
              </a:ext>
            </a:extLst>
          </p:cNvPr>
          <p:cNvSpPr/>
          <p:nvPr/>
        </p:nvSpPr>
        <p:spPr>
          <a:xfrm>
            <a:off x="9076128" y="2798357"/>
            <a:ext cx="2400765" cy="37146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5" name="TextBox 74">
            <a:extLst>
              <a:ext uri="{FF2B5EF4-FFF2-40B4-BE49-F238E27FC236}">
                <a16:creationId xmlns:a16="http://schemas.microsoft.com/office/drawing/2014/main" id="{4B31637F-98DE-43DC-9312-DEEEE8A9D135}"/>
              </a:ext>
            </a:extLst>
          </p:cNvPr>
          <p:cNvSpPr txBox="1"/>
          <p:nvPr/>
        </p:nvSpPr>
        <p:spPr>
          <a:xfrm>
            <a:off x="9259337" y="1916504"/>
            <a:ext cx="27334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1" u="none" strike="noStrike" kern="0" cap="none" spc="0" normalizeH="0" baseline="0" noProof="0" dirty="0">
                <a:ln>
                  <a:noFill/>
                </a:ln>
                <a:solidFill>
                  <a:schemeClr val="tx1">
                    <a:lumMod val="95000"/>
                    <a:lumOff val="5000"/>
                  </a:schemeClr>
                </a:solidFill>
                <a:effectLst/>
                <a:uLnTx/>
                <a:uFillTx/>
                <a:latin typeface="Arial"/>
                <a:cs typeface="Arial"/>
                <a:sym typeface="Arial"/>
              </a:rPr>
              <a:t>This session: Basic insights </a:t>
            </a:r>
            <a:r>
              <a:rPr kumimoji="0" lang="en-US" sz="1400" b="0" i="1" u="none" strike="noStrike" kern="0" cap="none" spc="0" normalizeH="0" baseline="0" noProof="0" dirty="0">
                <a:ln>
                  <a:noFill/>
                </a:ln>
                <a:solidFill>
                  <a:srgbClr val="C00000"/>
                </a:solidFill>
                <a:effectLst/>
                <a:uLnTx/>
                <a:uFillTx/>
                <a:latin typeface="Arial"/>
                <a:cs typeface="Arial"/>
                <a:sym typeface="Arial"/>
              </a:rPr>
              <a:t>thru</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1" u="none" strike="noStrike" kern="0" cap="none" spc="0" normalizeH="0" baseline="0" noProof="0" dirty="0">
                <a:ln>
                  <a:noFill/>
                </a:ln>
                <a:solidFill>
                  <a:srgbClr val="C00000"/>
                </a:solidFill>
                <a:effectLst/>
                <a:uLnTx/>
                <a:uFillTx/>
                <a:latin typeface="Arial"/>
                <a:cs typeface="Arial"/>
                <a:sym typeface="Arial"/>
              </a:rPr>
              <a:t> Hypothesis</a:t>
            </a:r>
            <a:r>
              <a:rPr kumimoji="0" lang="en-US" sz="1400" b="0" i="1" u="none" strike="noStrike" kern="0" cap="none" spc="0" normalizeH="0" noProof="0" dirty="0">
                <a:ln>
                  <a:noFill/>
                </a:ln>
                <a:solidFill>
                  <a:srgbClr val="C00000"/>
                </a:solidFill>
                <a:effectLst/>
                <a:uLnTx/>
                <a:uFillTx/>
                <a:latin typeface="Arial"/>
                <a:cs typeface="Arial"/>
                <a:sym typeface="Arial"/>
              </a:rPr>
              <a:t> </a:t>
            </a:r>
            <a:r>
              <a:rPr kumimoji="0" lang="en-US" sz="1400" b="0" i="1" u="none" strike="noStrike" kern="0" cap="none" spc="0" normalizeH="0" baseline="0" noProof="0" dirty="0">
                <a:ln>
                  <a:noFill/>
                </a:ln>
                <a:solidFill>
                  <a:srgbClr val="C00000"/>
                </a:solidFill>
                <a:effectLst/>
                <a:uLnTx/>
                <a:uFillTx/>
                <a:latin typeface="Arial"/>
                <a:cs typeface="Arial"/>
                <a:sym typeface="Arial"/>
              </a:rPr>
              <a:t>Testing</a:t>
            </a:r>
            <a:endParaRPr kumimoji="0" lang="en-IN" sz="1400" b="0" i="1" u="none" strike="noStrike" kern="0" cap="none" spc="0" normalizeH="0" baseline="0" noProof="0" dirty="0">
              <a:ln>
                <a:noFill/>
              </a:ln>
              <a:solidFill>
                <a:schemeClr val="tx1">
                  <a:lumMod val="95000"/>
                  <a:lumOff val="5000"/>
                </a:schemeClr>
              </a:solidFill>
              <a:effectLst/>
              <a:uLnTx/>
              <a:uFillTx/>
              <a:latin typeface="Arial"/>
              <a:cs typeface="Arial"/>
              <a:sym typeface="Arial"/>
            </a:endParaRPr>
          </a:p>
        </p:txBody>
      </p:sp>
    </p:spTree>
    <p:extLst>
      <p:ext uri="{BB962C8B-B14F-4D97-AF65-F5344CB8AC3E}">
        <p14:creationId xmlns:p14="http://schemas.microsoft.com/office/powerpoint/2010/main" val="263278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5"/>
        <p:cNvGrpSpPr/>
        <p:nvPr/>
      </p:nvGrpSpPr>
      <p:grpSpPr>
        <a:xfrm>
          <a:off x="0" y="0"/>
          <a:ext cx="0" cy="0"/>
          <a:chOff x="0" y="0"/>
          <a:chExt cx="0" cy="0"/>
        </a:xfrm>
      </p:grpSpPr>
      <p:sp>
        <p:nvSpPr>
          <p:cNvPr id="1206" name="Google Shape;1206;p74"/>
          <p:cNvSpPr txBox="1">
            <a:spLocks noGrp="1"/>
          </p:cNvSpPr>
          <p:nvPr>
            <p:ph type="title"/>
          </p:nvPr>
        </p:nvSpPr>
        <p:spPr>
          <a:xfrm>
            <a:off x="6096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t>One way ANOVA:</a:t>
            </a:r>
            <a:endParaRPr dirty="0"/>
          </a:p>
        </p:txBody>
      </p:sp>
      <p:sp>
        <p:nvSpPr>
          <p:cNvPr id="1207" name="Google Shape;1207;p74"/>
          <p:cNvSpPr txBox="1">
            <a:spLocks noGrp="1"/>
          </p:cNvSpPr>
          <p:nvPr>
            <p:ph type="body" idx="1"/>
          </p:nvPr>
        </p:nvSpPr>
        <p:spPr>
          <a:xfrm>
            <a:off x="609600" y="1870483"/>
            <a:ext cx="10972800" cy="45261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800" dirty="0">
                <a:latin typeface="Calibri"/>
                <a:ea typeface="Calibri"/>
                <a:cs typeface="Calibri"/>
                <a:sym typeface="Calibri"/>
              </a:rPr>
              <a:t>The one-way analysis of variance (ANOVA) is used to determine whether there are any statistically significant differences between the means of two or more independent (unrelated) groups </a:t>
            </a:r>
            <a:endParaRPr sz="2800" dirty="0">
              <a:latin typeface="Calibri"/>
              <a:ea typeface="Calibri"/>
              <a:cs typeface="Calibri"/>
              <a:sym typeface="Calibri"/>
            </a:endParaRPr>
          </a:p>
          <a:p>
            <a:pPr marL="457200" lvl="0" indent="-228600" algn="l" rtl="0">
              <a:lnSpc>
                <a:spcPct val="90000"/>
              </a:lnSpc>
              <a:spcBef>
                <a:spcPts val="1000"/>
              </a:spcBef>
              <a:spcAft>
                <a:spcPts val="0"/>
              </a:spcAft>
              <a:buClr>
                <a:schemeClr val="dk1"/>
              </a:buClr>
              <a:buSzPts val="1800"/>
              <a:buNone/>
            </a:pPr>
            <a:endParaRPr sz="2800" dirty="0">
              <a:latin typeface="Calibri"/>
              <a:ea typeface="Calibri"/>
              <a:cs typeface="Calibri"/>
              <a:sym typeface="Calibri"/>
            </a:endParaRPr>
          </a:p>
          <a:p>
            <a:pPr marL="457200" lvl="0" indent="-342900" algn="l" rtl="0">
              <a:lnSpc>
                <a:spcPct val="90000"/>
              </a:lnSpc>
              <a:spcBef>
                <a:spcPts val="1000"/>
              </a:spcBef>
              <a:spcAft>
                <a:spcPts val="0"/>
              </a:spcAft>
              <a:buClr>
                <a:schemeClr val="dk1"/>
              </a:buClr>
              <a:buSzPts val="1800"/>
              <a:buChar char="•"/>
            </a:pPr>
            <a:r>
              <a:rPr lang="en-US" sz="2800" dirty="0">
                <a:latin typeface="Calibri"/>
                <a:ea typeface="Calibri"/>
                <a:cs typeface="Calibri"/>
                <a:sym typeface="Calibri"/>
              </a:rPr>
              <a:t>For one-way ANOVA, the ratio of the between-group variability to the within-group variability follows an F-distribution when the null hypothesis is true. When you perform a one-way ANOVA for a single study, you obtain a single F-value</a:t>
            </a:r>
            <a:endParaRPr sz="28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71"/>
          <p:cNvSpPr txBox="1">
            <a:spLocks noGrp="1"/>
          </p:cNvSpPr>
          <p:nvPr>
            <p:ph type="title"/>
          </p:nvPr>
        </p:nvSpPr>
        <p:spPr>
          <a:xfrm>
            <a:off x="533831" y="841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dirty="0"/>
              <a:t>Example 3 : Factory Emissions (ANOVA)</a:t>
            </a:r>
            <a:endParaRPr sz="4000" dirty="0"/>
          </a:p>
        </p:txBody>
      </p:sp>
      <p:sp>
        <p:nvSpPr>
          <p:cNvPr id="1184" name="Google Shape;1184;p71"/>
          <p:cNvSpPr txBox="1">
            <a:spLocks noGrp="1"/>
          </p:cNvSpPr>
          <p:nvPr>
            <p:ph type="body" idx="1"/>
          </p:nvPr>
        </p:nvSpPr>
        <p:spPr>
          <a:xfrm>
            <a:off x="838200" y="1534679"/>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US" dirty="0"/>
              <a:t>Three groups of samples of factory emissions of different plants of the same company were collected. The score is computed based on the composition of the emissions. We want to find out if there is any inconsistency or difference across the three groups.</a:t>
            </a:r>
            <a:endParaRPr dirty="0"/>
          </a:p>
          <a:p>
            <a:pPr marL="114300" lvl="0" indent="0" algn="l" rtl="0">
              <a:lnSpc>
                <a:spcPct val="90000"/>
              </a:lnSpc>
              <a:spcBef>
                <a:spcPts val="1000"/>
              </a:spcBef>
              <a:spcAft>
                <a:spcPts val="0"/>
              </a:spcAft>
              <a:buSzPts val="1800"/>
              <a:buNone/>
            </a:pPr>
            <a:endParaRPr dirty="0"/>
          </a:p>
          <a:p>
            <a:pPr marL="114300" lvl="0" indent="0" algn="l" rtl="0">
              <a:lnSpc>
                <a:spcPct val="90000"/>
              </a:lnSpc>
              <a:spcBef>
                <a:spcPts val="1000"/>
              </a:spcBef>
              <a:spcAft>
                <a:spcPts val="0"/>
              </a:spcAft>
              <a:buSzPts val="1800"/>
              <a:buNone/>
            </a:pPr>
            <a:r>
              <a:rPr lang="en-US" dirty="0"/>
              <a:t>A = 57,56,58,58,56,59,56,55,53,54,53,42,44,34,54,54,34,64,84,24</a:t>
            </a:r>
            <a:endParaRPr dirty="0"/>
          </a:p>
          <a:p>
            <a:pPr marL="114300" lvl="0" indent="0" algn="l" rtl="0">
              <a:lnSpc>
                <a:spcPct val="90000"/>
              </a:lnSpc>
              <a:spcBef>
                <a:spcPts val="1000"/>
              </a:spcBef>
              <a:spcAft>
                <a:spcPts val="0"/>
              </a:spcAft>
              <a:buSzPts val="1800"/>
              <a:buNone/>
            </a:pPr>
            <a:r>
              <a:rPr lang="en-US" dirty="0"/>
              <a:t>B = 49,47,49,47,49,47,49,46,45,46,41,42,41,42,42,42,14,14,34</a:t>
            </a:r>
            <a:endParaRPr dirty="0"/>
          </a:p>
          <a:p>
            <a:pPr marL="114300" lvl="0" indent="0" algn="l" rtl="0">
              <a:lnSpc>
                <a:spcPct val="90000"/>
              </a:lnSpc>
              <a:spcBef>
                <a:spcPts val="1000"/>
              </a:spcBef>
              <a:spcAft>
                <a:spcPts val="0"/>
              </a:spcAft>
              <a:buSzPts val="1800"/>
              <a:buNone/>
            </a:pPr>
            <a:r>
              <a:rPr lang="en-US" dirty="0"/>
              <a:t>C = 49,48,46,46,49,46,45,55,61,45,45,45,49,54,44,74,54,84,39</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72"/>
          <p:cNvSpPr txBox="1">
            <a:spLocks noGrp="1"/>
          </p:cNvSpPr>
          <p:nvPr>
            <p:ph type="body" idx="1"/>
          </p:nvPr>
        </p:nvSpPr>
        <p:spPr>
          <a:xfrm>
            <a:off x="997757" y="1013989"/>
            <a:ext cx="10062130" cy="5844010"/>
          </a:xfrm>
          <a:prstGeom prst="rect">
            <a:avLst/>
          </a:prstGeom>
          <a:blipFill rotWithShape="1">
            <a:blip r:embed="rId3">
              <a:alphaModFix/>
            </a:blip>
            <a:stretch>
              <a:fillRect t="-301"/>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
        <p:nvSpPr>
          <p:cNvPr id="3" name="Google Shape;1183;p71">
            <a:extLst>
              <a:ext uri="{FF2B5EF4-FFF2-40B4-BE49-F238E27FC236}">
                <a16:creationId xmlns:a16="http://schemas.microsoft.com/office/drawing/2014/main" id="{D9E5F731-63B3-4B2E-AF88-95BE2DDE8EA6}"/>
              </a:ext>
            </a:extLst>
          </p:cNvPr>
          <p:cNvSpPr txBox="1">
            <a:spLocks noGrp="1"/>
          </p:cNvSpPr>
          <p:nvPr>
            <p:ph type="title"/>
          </p:nvPr>
        </p:nvSpPr>
        <p:spPr>
          <a:xfrm>
            <a:off x="544287" y="162501"/>
            <a:ext cx="10515600" cy="938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dirty="0"/>
              <a:t>Example 3 : Factory Emissions (contd.)</a:t>
            </a:r>
            <a:endParaRPr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1" name="Google Shape;1201;p73"/>
          <p:cNvSpPr txBox="1">
            <a:spLocks noGrp="1"/>
          </p:cNvSpPr>
          <p:nvPr>
            <p:ph type="body" idx="1"/>
          </p:nvPr>
        </p:nvSpPr>
        <p:spPr>
          <a:xfrm>
            <a:off x="838200" y="1825625"/>
            <a:ext cx="10515600" cy="4351338"/>
          </a:xfrm>
          <a:prstGeom prst="rect">
            <a:avLst/>
          </a:prstGeom>
          <a:blipFill rotWithShape="1">
            <a:blip r:embed="rId3">
              <a:alphaModFix/>
            </a:blip>
            <a:stretch>
              <a:fillRect l="-113" b="-2937"/>
            </a:stretch>
          </a:blip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 </a:t>
            </a:r>
            <a:endParaRPr/>
          </a:p>
        </p:txBody>
      </p:sp>
      <p:sp>
        <p:nvSpPr>
          <p:cNvPr id="6" name="Google Shape;1183;p71">
            <a:extLst>
              <a:ext uri="{FF2B5EF4-FFF2-40B4-BE49-F238E27FC236}">
                <a16:creationId xmlns:a16="http://schemas.microsoft.com/office/drawing/2014/main" id="{686936C0-7C5A-478B-9526-75D7B54B4673}"/>
              </a:ext>
            </a:extLst>
          </p:cNvPr>
          <p:cNvSpPr txBox="1">
            <a:spLocks/>
          </p:cNvSpPr>
          <p:nvPr/>
        </p:nvSpPr>
        <p:spPr>
          <a:xfrm>
            <a:off x="620917" y="211750"/>
            <a:ext cx="10515600" cy="93857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dirty="0"/>
              <a:t>Example 3 : Factory Emissions (contd.)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78"/>
          <p:cNvSpPr txBox="1">
            <a:spLocks noGrp="1"/>
          </p:cNvSpPr>
          <p:nvPr>
            <p:ph type="title"/>
          </p:nvPr>
        </p:nvSpPr>
        <p:spPr>
          <a:xfrm>
            <a:off x="639024" y="8446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dirty="0"/>
              <a:t>Case Studies:</a:t>
            </a:r>
            <a:endParaRPr dirty="0"/>
          </a:p>
        </p:txBody>
      </p:sp>
      <p:sp>
        <p:nvSpPr>
          <p:cNvPr id="1224" name="Google Shape;1224;p78"/>
          <p:cNvSpPr txBox="1">
            <a:spLocks noGrp="1"/>
          </p:cNvSpPr>
          <p:nvPr>
            <p:ph type="body" idx="1"/>
          </p:nvPr>
        </p:nvSpPr>
        <p:spPr>
          <a:xfrm>
            <a:off x="838200" y="1690825"/>
            <a:ext cx="10515600" cy="43512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dirty="0"/>
              <a:t>Z-test to compare means</a:t>
            </a:r>
            <a:endParaRPr dirty="0"/>
          </a:p>
          <a:p>
            <a:pPr marL="457200" lvl="0" indent="-342900" algn="l" rtl="0">
              <a:lnSpc>
                <a:spcPct val="90000"/>
              </a:lnSpc>
              <a:spcBef>
                <a:spcPts val="1000"/>
              </a:spcBef>
              <a:spcAft>
                <a:spcPts val="0"/>
              </a:spcAft>
              <a:buSzPts val="1800"/>
              <a:buChar char="•"/>
            </a:pPr>
            <a:r>
              <a:rPr lang="en-US" dirty="0"/>
              <a:t>One sample t-test</a:t>
            </a:r>
            <a:endParaRPr dirty="0"/>
          </a:p>
          <a:p>
            <a:pPr marL="457200" lvl="0" indent="-342900" algn="l" rtl="0">
              <a:lnSpc>
                <a:spcPct val="90000"/>
              </a:lnSpc>
              <a:spcBef>
                <a:spcPts val="1000"/>
              </a:spcBef>
              <a:spcAft>
                <a:spcPts val="0"/>
              </a:spcAft>
              <a:buSzPts val="1800"/>
              <a:buChar char="•"/>
            </a:pPr>
            <a:r>
              <a:rPr lang="en-US" dirty="0"/>
              <a:t>Two sample t-test (paired)</a:t>
            </a:r>
            <a:endParaRPr dirty="0"/>
          </a:p>
          <a:p>
            <a:pPr marL="457200" lvl="0" indent="-342900" algn="l" rtl="0">
              <a:lnSpc>
                <a:spcPct val="90000"/>
              </a:lnSpc>
              <a:spcBef>
                <a:spcPts val="1000"/>
              </a:spcBef>
              <a:spcAft>
                <a:spcPts val="0"/>
              </a:spcAft>
              <a:buSzPts val="1800"/>
              <a:buChar char="•"/>
            </a:pPr>
            <a:r>
              <a:rPr lang="en-US" dirty="0"/>
              <a:t>Paired sample t-test</a:t>
            </a:r>
          </a:p>
          <a:p>
            <a:r>
              <a:rPr lang="en-US" dirty="0"/>
              <a:t>Z-test and </a:t>
            </a:r>
            <a:r>
              <a:rPr lang="en-US" dirty="0" err="1"/>
              <a:t>Chisquare_test</a:t>
            </a:r>
            <a:r>
              <a:rPr lang="en-US" dirty="0"/>
              <a:t> for proportions</a:t>
            </a:r>
          </a:p>
          <a:p>
            <a:pPr marL="457200" lvl="0" indent="-342900" algn="l" rtl="0">
              <a:lnSpc>
                <a:spcPct val="90000"/>
              </a:lnSpc>
              <a:spcBef>
                <a:spcPts val="1000"/>
              </a:spcBef>
              <a:spcAft>
                <a:spcPts val="0"/>
              </a:spcAft>
              <a:buSzPts val="1800"/>
              <a:buChar char="•"/>
            </a:pPr>
            <a:r>
              <a:rPr lang="en-US" dirty="0"/>
              <a:t>One-Way ANOVA</a:t>
            </a:r>
          </a:p>
          <a:p>
            <a:pPr marL="457200" lvl="0" indent="-342900" algn="l" rtl="0">
              <a:lnSpc>
                <a:spcPct val="90000"/>
              </a:lnSpc>
              <a:spcBef>
                <a:spcPts val="1000"/>
              </a:spcBef>
              <a:spcAft>
                <a:spcPts val="0"/>
              </a:spcAft>
              <a:buSzPts val="1800"/>
              <a:buChar char="•"/>
            </a:pPr>
            <a:endParaRPr lang="en-US" dirty="0"/>
          </a:p>
          <a:p>
            <a:pPr marL="114300" lvl="0" indent="0" algn="l" rtl="0">
              <a:lnSpc>
                <a:spcPct val="90000"/>
              </a:lnSpc>
              <a:spcBef>
                <a:spcPts val="1000"/>
              </a:spcBef>
              <a:spcAft>
                <a:spcPts val="0"/>
              </a:spcAft>
              <a:buSzPts val="1800"/>
              <a:buNone/>
            </a:pPr>
            <a:r>
              <a:rPr lang="en-US" dirty="0"/>
              <a:t>Datasets: </a:t>
            </a:r>
            <a:r>
              <a:rPr lang="en-US" sz="2800" b="1" i="1" dirty="0">
                <a:latin typeface="Corbel" panose="020B0503020204020204" pitchFamily="34" charset="0"/>
              </a:rPr>
              <a:t>Tech Crunch Dataset, Dogs as Pets, Forest Acorns, Medical Insurance, Factory Emissions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4"/>
        <p:cNvGrpSpPr/>
        <p:nvPr/>
      </p:nvGrpSpPr>
      <p:grpSpPr>
        <a:xfrm>
          <a:off x="0" y="0"/>
          <a:ext cx="0" cy="0"/>
          <a:chOff x="0" y="0"/>
          <a:chExt cx="0" cy="0"/>
        </a:xfrm>
      </p:grpSpPr>
      <p:sp>
        <p:nvSpPr>
          <p:cNvPr id="1235" name="Google Shape;1235;g5e1d2342a8_0_9"/>
          <p:cNvSpPr txBox="1">
            <a:spLocks noGrp="1"/>
          </p:cNvSpPr>
          <p:nvPr>
            <p:ph type="body" idx="1"/>
          </p:nvPr>
        </p:nvSpPr>
        <p:spPr>
          <a:xfrm>
            <a:off x="315686" y="292917"/>
            <a:ext cx="10515600" cy="73469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r>
              <a:rPr lang="en-US" sz="4000" dirty="0"/>
              <a:t>Few References for Hypothesis Testing</a:t>
            </a:r>
            <a:endParaRPr sz="4000" dirty="0"/>
          </a:p>
        </p:txBody>
      </p:sp>
      <p:sp>
        <p:nvSpPr>
          <p:cNvPr id="4" name="TextBox 3">
            <a:extLst>
              <a:ext uri="{FF2B5EF4-FFF2-40B4-BE49-F238E27FC236}">
                <a16:creationId xmlns:a16="http://schemas.microsoft.com/office/drawing/2014/main" id="{15C0B81B-09EC-4FA8-AB8F-80081E6F4C5A}"/>
              </a:ext>
            </a:extLst>
          </p:cNvPr>
          <p:cNvSpPr txBox="1"/>
          <p:nvPr/>
        </p:nvSpPr>
        <p:spPr>
          <a:xfrm>
            <a:off x="775752" y="1695835"/>
            <a:ext cx="9155899"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https://machinelearningmastery.com/statistical-hypothesis-tests/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linkClick r:id="rId4"/>
              </a:rPr>
              <a:t>https://towardsdatascience.com/hypothesis-testing-in-machine-learning-using-python-a0dc89e169ce</a:t>
            </a:r>
            <a:endParaRPr lang="en-US" alt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https://towardsdatascience.com/understanding-the-normal-distribution-with-python-e70bb855b027</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6"/>
              </a:rPr>
              <a:t>https://www.tutorialspoint.com/python_data_science/python_normal_distribution.htm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pic>
        <p:nvPicPr>
          <p:cNvPr id="1240" name="Google Shape;1240;p81" descr="https://lh4.googleusercontent.com/gHNxyGBncdk6CbQogfEcX9M7bWziqt4NxjarC5tjJDkUS89b6lajYgw77pm6wR1G805ZgzHUUAh552ov1IVTi22KZexJrqbnBS_8j6uireZImorurkTpQ2s4LRnlMnklomVQucw"/>
          <p:cNvPicPr preferRelativeResize="0">
            <a:picLocks noGrp="1"/>
          </p:cNvPicPr>
          <p:nvPr>
            <p:ph type="body" idx="1"/>
          </p:nvPr>
        </p:nvPicPr>
        <p:blipFill rotWithShape="1">
          <a:blip r:embed="rId3">
            <a:alphaModFix/>
          </a:blip>
          <a:srcRect/>
          <a:stretch/>
        </p:blipFill>
        <p:spPr>
          <a:xfrm>
            <a:off x="3022873" y="1390419"/>
            <a:ext cx="4220168" cy="2143125"/>
          </a:xfrm>
          <a:prstGeom prst="rect">
            <a:avLst/>
          </a:prstGeom>
          <a:noFill/>
          <a:ln>
            <a:noFill/>
          </a:ln>
        </p:spPr>
      </p:pic>
      <p:pic>
        <p:nvPicPr>
          <p:cNvPr id="1241" name="Google Shape;1241;p81" descr="https://lh4.googleusercontent.com/9pLJqGBa0-pC_6Rd7-qR6_eghs5O3RZVALGjGXx5YgbtF4ok1zl4jOnpRmW7qsSQVW_2Z6587n23J_EDpNqHRdY9KTRhuayo7WuPJHP1TvE7NKA3vOh-OybA0aUmEySUfZv9DRc"/>
          <p:cNvPicPr preferRelativeResize="0"/>
          <p:nvPr/>
        </p:nvPicPr>
        <p:blipFill rotWithShape="1">
          <a:blip r:embed="rId4">
            <a:alphaModFix/>
          </a:blip>
          <a:srcRect/>
          <a:stretch/>
        </p:blipFill>
        <p:spPr>
          <a:xfrm>
            <a:off x="6528666" y="4461163"/>
            <a:ext cx="1428750" cy="1428750"/>
          </a:xfrm>
          <a:prstGeom prst="rect">
            <a:avLst/>
          </a:prstGeom>
          <a:noFill/>
          <a:ln>
            <a:noFill/>
          </a:ln>
        </p:spPr>
      </p:pic>
      <p:sp>
        <p:nvSpPr>
          <p:cNvPr id="1242" name="Google Shape;1242;p81"/>
          <p:cNvSpPr/>
          <p:nvPr/>
        </p:nvSpPr>
        <p:spPr>
          <a:xfrm>
            <a:off x="2244436" y="4677063"/>
            <a:ext cx="4142509" cy="13542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4F81BD"/>
                </a:solidFill>
                <a:latin typeface="Times New Roman"/>
                <a:ea typeface="Times New Roman"/>
                <a:cs typeface="Times New Roman"/>
                <a:sym typeface="Times New Roman"/>
              </a:rPr>
              <a:t>Questions?</a:t>
            </a:r>
            <a:endParaRPr sz="5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88;p64">
            <a:extLst>
              <a:ext uri="{FF2B5EF4-FFF2-40B4-BE49-F238E27FC236}">
                <a16:creationId xmlns:a16="http://schemas.microsoft.com/office/drawing/2014/main" id="{B1147434-E636-470F-BC27-F985E1F02F4A}"/>
              </a:ext>
            </a:extLst>
          </p:cNvPr>
          <p:cNvSpPr txBox="1">
            <a:spLocks/>
          </p:cNvSpPr>
          <p:nvPr/>
        </p:nvSpPr>
        <p:spPr>
          <a:xfrm>
            <a:off x="653473" y="248090"/>
            <a:ext cx="10515600" cy="95387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3600" dirty="0"/>
              <a:t>Recap of Week 2 App Stats</a:t>
            </a:r>
          </a:p>
        </p:txBody>
      </p:sp>
      <p:grpSp>
        <p:nvGrpSpPr>
          <p:cNvPr id="6" name="Group 5">
            <a:extLst>
              <a:ext uri="{FF2B5EF4-FFF2-40B4-BE49-F238E27FC236}">
                <a16:creationId xmlns:a16="http://schemas.microsoft.com/office/drawing/2014/main" id="{B02D522E-117F-4D47-A24A-9A145F189CBE}"/>
              </a:ext>
            </a:extLst>
          </p:cNvPr>
          <p:cNvGrpSpPr/>
          <p:nvPr/>
        </p:nvGrpSpPr>
        <p:grpSpPr>
          <a:xfrm>
            <a:off x="737711" y="1277969"/>
            <a:ext cx="10843327" cy="5246924"/>
            <a:chOff x="650962" y="1892985"/>
            <a:chExt cx="10843327" cy="5246924"/>
          </a:xfrm>
        </p:grpSpPr>
        <mc:AlternateContent xmlns:mc="http://schemas.openxmlformats.org/markup-compatibility/2006" xmlns:a14="http://schemas.microsoft.com/office/drawing/2010/main">
          <mc:Choice Requires="a14">
            <p:sp>
              <p:nvSpPr>
                <p:cNvPr id="5" name="Google Shape;1089;p64">
                  <a:extLst>
                    <a:ext uri="{FF2B5EF4-FFF2-40B4-BE49-F238E27FC236}">
                      <a16:creationId xmlns:a16="http://schemas.microsoft.com/office/drawing/2014/main" id="{24944DC9-2391-45D1-AB29-85816ACA5D1B}"/>
                    </a:ext>
                  </a:extLst>
                </p:cNvPr>
                <p:cNvSpPr txBox="1">
                  <a:spLocks/>
                </p:cNvSpPr>
                <p:nvPr/>
              </p:nvSpPr>
              <p:spPr>
                <a:xfrm>
                  <a:off x="650962" y="1892985"/>
                  <a:ext cx="10843327" cy="517092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342900" algn="l">
                    <a:buSzPts val="1800"/>
                    <a:buFont typeface="Arial"/>
                    <a:buChar char="•"/>
                  </a:pPr>
                  <a:r>
                    <a:rPr lang="en-US" sz="2200" dirty="0">
                      <a:sym typeface="Wingdings" panose="05000000000000000000" pitchFamily="2" charset="2"/>
                    </a:rPr>
                    <a:t>Sample  Statistic(s)  Descriptive Statistics  Inferential Statistics  </a:t>
                  </a:r>
                  <a:r>
                    <a:rPr lang="en-US" sz="2200" dirty="0"/>
                    <a:t>Population</a:t>
                  </a:r>
                  <a:r>
                    <a:rPr lang="en-US" sz="2200" dirty="0">
                      <a:sym typeface="Wingdings" panose="05000000000000000000" pitchFamily="2" charset="2"/>
                    </a:rPr>
                    <a:t> Parameter(s)  Population Characteristics with examples</a:t>
                  </a:r>
                  <a:endParaRPr lang="en-US" sz="2200" dirty="0"/>
                </a:p>
                <a:p>
                  <a:pPr indent="-342900" algn="l">
                    <a:buSzPts val="1800"/>
                    <a:buFont typeface="Arial" panose="020B0604020202020204" pitchFamily="34" charset="0"/>
                    <a:buChar char="•"/>
                  </a:pPr>
                  <a:r>
                    <a:rPr lang="en-US" sz="2200" dirty="0"/>
                    <a:t>Probability Concepts: Marginal, Joint and Conditional Probability with multiple exercises</a:t>
                  </a:r>
                </a:p>
                <a:p>
                  <a:pPr indent="-342900" algn="l">
                    <a:buSzPts val="1800"/>
                    <a:buFont typeface="Arial" panose="020B0604020202020204" pitchFamily="34" charset="0"/>
                    <a:buChar char="•"/>
                  </a:pPr>
                  <a:r>
                    <a:rPr lang="en-US" sz="2200" dirty="0"/>
                    <a:t>Bayes’ theorem demo with Example</a:t>
                  </a:r>
                </a:p>
                <a:p>
                  <a:pPr indent="-342900" algn="l">
                    <a:buSzPts val="1800"/>
                    <a:buFont typeface="Arial" panose="020B0604020202020204" pitchFamily="34" charset="0"/>
                    <a:buChar char="•"/>
                  </a:pPr>
                  <a:r>
                    <a:rPr lang="en-US" sz="2200" dirty="0"/>
                    <a:t>Probability Distributions </a:t>
                  </a:r>
                  <a:r>
                    <a:rPr lang="en-US" sz="2200" dirty="0">
                      <a:sym typeface="Wingdings" panose="05000000000000000000" pitchFamily="2" charset="2"/>
                    </a:rPr>
                    <a:t> Value vs P(Values) for all possible values/outcomes</a:t>
                  </a:r>
                  <a:r>
                    <a:rPr lang="en-US" sz="2200" dirty="0"/>
                    <a:t>:</a:t>
                  </a:r>
                </a:p>
                <a:p>
                  <a:pPr lvl="1" indent="-342900" algn="l">
                    <a:buSzPts val="1800"/>
                    <a:buFont typeface="Arial" panose="020B0604020202020204" pitchFamily="34" charset="0"/>
                    <a:buChar char="•"/>
                  </a:pPr>
                  <a:r>
                    <a:rPr lang="en-US" sz="1800" b="1" dirty="0"/>
                    <a:t>Binomial</a:t>
                  </a:r>
                  <a:r>
                    <a:rPr lang="en-US" sz="1800" dirty="0"/>
                    <a:t> Distribution</a:t>
                  </a:r>
                  <a:r>
                    <a:rPr lang="en-US" sz="1800" dirty="0">
                      <a:sym typeface="Wingdings" panose="05000000000000000000" pitchFamily="2" charset="2"/>
                    </a:rPr>
                    <a:t> Relates to </a:t>
                  </a:r>
                  <a:r>
                    <a:rPr lang="en-US" sz="1800" b="1" i="1" dirty="0">
                      <a:sym typeface="Wingdings" panose="05000000000000000000" pitchFamily="2" charset="2"/>
                    </a:rPr>
                    <a:t>single event with binary outcome </a:t>
                  </a:r>
                  <a:r>
                    <a:rPr lang="en-US" sz="1800" dirty="0">
                      <a:sym typeface="Wingdings" panose="05000000000000000000" pitchFamily="2" charset="2"/>
                    </a:rPr>
                    <a:t>and associated joint events with finite (N) number of occurrences (Covid +</a:t>
                  </a:r>
                  <a:r>
                    <a:rPr lang="en-US" sz="1800" dirty="0" err="1">
                      <a:sym typeface="Wingdings" panose="05000000000000000000" pitchFamily="2" charset="2"/>
                    </a:rPr>
                    <a:t>ve</a:t>
                  </a:r>
                  <a:r>
                    <a:rPr lang="en-US" sz="1800" dirty="0">
                      <a:sym typeface="Wingdings" panose="05000000000000000000" pitchFamily="2" charset="2"/>
                    </a:rPr>
                    <a:t> / not, True / False, Head/ Tail, Defect/ Not Def)</a:t>
                  </a:r>
                </a:p>
                <a:p>
                  <a:pPr marL="571500" lvl="1" indent="0" algn="l">
                    <a:buSzPts val="1800"/>
                  </a:pPr>
                  <a:r>
                    <a:rPr lang="en-US" sz="1200" dirty="0"/>
                    <a:t>	</a:t>
                  </a:r>
                  <a:r>
                    <a:rPr lang="en-US" sz="1800" dirty="0">
                      <a:effectLst>
                        <a:outerShdw blurRad="38100" dist="38100" dir="2700000" algn="tl">
                          <a:srgbClr val="000000">
                            <a:alpha val="43137"/>
                          </a:srgbClr>
                        </a:outerShdw>
                      </a:effectLst>
                      <a:sym typeface="Wingdings" panose="05000000000000000000" pitchFamily="2" charset="2"/>
                    </a:rPr>
                    <a:t> </a:t>
                  </a:r>
                  <a14:m>
                    <m:oMath xmlns:m="http://schemas.openxmlformats.org/officeDocument/2006/math">
                      <m:r>
                        <a:rPr lang="en-US" sz="1800" i="1">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𝑃</m:t>
                      </m:r>
                      <m:d>
                        <m:dPr>
                          <m:ctrlPr>
                            <a:rPr lang="en-US" sz="1800" i="1">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ctrlPr>
                        </m:dPr>
                        <m:e>
                          <m:r>
                            <a:rPr lang="en-US" sz="1800" i="1">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𝑥</m:t>
                          </m:r>
                        </m:e>
                      </m:d>
                      <m:r>
                        <a:rPr lang="en-US" sz="1800" i="1">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 </m:t>
                      </m:r>
                      <m:d>
                        <m:dPr>
                          <m:ctrlPr>
                            <a:rPr lang="pt-BR" sz="1800" i="1">
                              <a:solidFill>
                                <a:schemeClr val="tx1"/>
                              </a:solidFill>
                              <a:effectLst>
                                <a:outerShdw blurRad="38100" dist="38100" dir="2700000" algn="tl">
                                  <a:srgbClr val="000000">
                                    <a:alpha val="43137"/>
                                  </a:srgbClr>
                                </a:outerShdw>
                              </a:effectLst>
                              <a:latin typeface="Cambria Math" panose="02040503050406030204" pitchFamily="18" charset="0"/>
                            </a:rPr>
                          </m:ctrlPr>
                        </m:dPr>
                        <m:e>
                          <m:f>
                            <m:fPr>
                              <m:type m:val="noBar"/>
                              <m:ctrlPr>
                                <a:rPr lang="pt-BR" sz="1800" i="1">
                                  <a:solidFill>
                                    <a:schemeClr val="tx1"/>
                                  </a:solidFill>
                                  <a:effectLst>
                                    <a:outerShdw blurRad="38100" dist="38100" dir="2700000" algn="tl">
                                      <a:srgbClr val="000000">
                                        <a:alpha val="43137"/>
                                      </a:srgbClr>
                                    </a:outerShdw>
                                  </a:effectLst>
                                  <a:latin typeface="Cambria Math" panose="02040503050406030204" pitchFamily="18" charset="0"/>
                                </a:rPr>
                              </m:ctrlPr>
                            </m:fPr>
                            <m:num>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num>
                            <m:den>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𝑥</m:t>
                              </m:r>
                            </m:den>
                          </m:f>
                        </m:e>
                      </m:d>
                      <m:sSup>
                        <m:sSupPr>
                          <m:ctrlPr>
                            <a:rPr lang="pt-BR" sz="1800" i="1"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e>
                        <m:sup>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𝑥</m:t>
                          </m:r>
                        </m:sup>
                      </m:sSup>
                      <m:sSup>
                        <m:sSupPr>
                          <m:ctrlPr>
                            <a:rPr lang="pt-BR" sz="1800" i="1"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e>
                        <m:sup>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r>
                            <a:rPr lang="pt-BR" sz="1800" i="1">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𝑥</m:t>
                          </m:r>
                        </m:sup>
                      </m:sSup>
                    </m:oMath>
                  </a14:m>
                  <a:r>
                    <a:rPr lang="en-US" sz="1800" dirty="0">
                      <a:solidFill>
                        <a:schemeClr val="tx1"/>
                      </a:solidFill>
                      <a:effectLst>
                        <a:outerShdw blurRad="38100" dist="38100" dir="2700000" algn="tl">
                          <a:srgbClr val="000000">
                            <a:alpha val="43137"/>
                          </a:srgbClr>
                        </a:outerShdw>
                      </a:effectLst>
                    </a:rPr>
                    <a:t> ,  </a:t>
                  </a:r>
                  <a:r>
                    <a:rPr lang="el-GR" sz="1800" dirty="0">
                      <a:solidFill>
                        <a:schemeClr val="tx1"/>
                      </a:solidFill>
                      <a:effectLst>
                        <a:outerShdw blurRad="38100" dist="38100" dir="2700000" algn="tl">
                          <a:srgbClr val="000000">
                            <a:alpha val="43137"/>
                          </a:srgbClr>
                        </a:outerShdw>
                      </a:effectLst>
                    </a:rPr>
                    <a:t>μ</a:t>
                  </a:r>
                  <a:r>
                    <a:rPr lang="en-US" sz="1800" dirty="0">
                      <a:solidFill>
                        <a:schemeClr val="tx1"/>
                      </a:solidFill>
                      <a:effectLst>
                        <a:outerShdw blurRad="38100" dist="38100" dir="2700000" algn="tl">
                          <a:srgbClr val="000000">
                            <a:alpha val="43137"/>
                          </a:srgbClr>
                        </a:outerShdw>
                      </a:effectLst>
                    </a:rPr>
                    <a:t> = Np, </a:t>
                  </a:r>
                  <a:r>
                    <a:rPr lang="el-GR" sz="1800" dirty="0">
                      <a:solidFill>
                        <a:schemeClr val="tx1"/>
                      </a:solidFill>
                      <a:effectLst>
                        <a:outerShdw blurRad="38100" dist="38100" dir="2700000" algn="tl">
                          <a:srgbClr val="000000">
                            <a:alpha val="43137"/>
                          </a:srgbClr>
                        </a:outerShdw>
                      </a:effectLst>
                    </a:rPr>
                    <a:t>σ</a:t>
                  </a:r>
                  <a:r>
                    <a:rPr lang="en-US" sz="1800" dirty="0">
                      <a:solidFill>
                        <a:schemeClr val="tx1"/>
                      </a:solidFill>
                      <a:effectLst>
                        <a:outerShdw blurRad="38100" dist="38100" dir="2700000" algn="tl">
                          <a:srgbClr val="000000">
                            <a:alpha val="43137"/>
                          </a:srgbClr>
                        </a:outerShdw>
                      </a:effectLst>
                    </a:rPr>
                    <a:t> = </a:t>
                  </a:r>
                  <a14:m>
                    <m:oMath xmlns:m="http://schemas.openxmlformats.org/officeDocument/2006/math">
                      <m:rad>
                        <m:radPr>
                          <m:degHide m:val="on"/>
                          <m:ctrlPr>
                            <a:rPr lang="en-US" sz="1800" i="1" smtClean="0">
                              <a:solidFill>
                                <a:schemeClr val="tx1"/>
                              </a:solidFill>
                              <a:effectLst>
                                <a:outerShdw blurRad="38100" dist="38100" dir="2700000" algn="tl">
                                  <a:srgbClr val="000000">
                                    <a:alpha val="43137"/>
                                  </a:srgbClr>
                                </a:outerShdw>
                              </a:effectLst>
                              <a:latin typeface="Cambria Math" panose="02040503050406030204" pitchFamily="18" charset="0"/>
                            </a:rPr>
                          </m:ctrlPr>
                        </m:radPr>
                        <m:deg/>
                        <m:e>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𝑁𝑝</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sz="18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e>
                      </m:rad>
                    </m:oMath>
                  </a14:m>
                  <a:endParaRPr lang="en-US" sz="1800" dirty="0"/>
                </a:p>
                <a:p>
                  <a:pPr lvl="1" indent="-342900" algn="l">
                    <a:buSzPts val="1800"/>
                    <a:buFont typeface="Arial" panose="020B0604020202020204" pitchFamily="34" charset="0"/>
                    <a:buChar char="•"/>
                  </a:pPr>
                  <a:r>
                    <a:rPr lang="en-US" sz="1800" b="1" dirty="0"/>
                    <a:t>Poisson</a:t>
                  </a:r>
                  <a:r>
                    <a:rPr lang="en-US" sz="1800" dirty="0"/>
                    <a:t> Distribution </a:t>
                  </a:r>
                  <a:r>
                    <a:rPr lang="en-US" sz="1800" dirty="0">
                      <a:sym typeface="Wingdings" panose="05000000000000000000" pitchFamily="2" charset="2"/>
                    </a:rPr>
                    <a:t> Relates to Event with </a:t>
                  </a:r>
                  <a:r>
                    <a:rPr lang="en-US" sz="1800" b="1" i="1" dirty="0">
                      <a:sym typeface="Wingdings" panose="05000000000000000000" pitchFamily="2" charset="2"/>
                    </a:rPr>
                    <a:t>Average rate (ƛ) of occurrence </a:t>
                  </a:r>
                  <a:r>
                    <a:rPr lang="en-US" sz="1800" dirty="0">
                      <a:sym typeface="Wingdings" panose="05000000000000000000" pitchFamily="2" charset="2"/>
                    </a:rPr>
                    <a:t>known</a:t>
                  </a:r>
                </a:p>
                <a:p>
                  <a:pPr marL="571500" lvl="1" indent="0" algn="l">
                    <a:buSzPts val="1800"/>
                  </a:pPr>
                  <a:r>
                    <a:rPr lang="en-US" sz="1800" dirty="0">
                      <a:sym typeface="Wingdings" panose="05000000000000000000" pitchFamily="2" charset="2"/>
                    </a:rPr>
                    <a:t>	</a:t>
                  </a:r>
                  <a14:m>
                    <m:oMath xmlns:m="http://schemas.openxmlformats.org/officeDocument/2006/math">
                      <m:sSup>
                        <m:sSupPr>
                          <m:ctrlPr>
                            <a:rPr lang="en-US" sz="180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ctrlPr>
                        </m:sSupPr>
                        <m:e>
                          <m: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𝑃</m:t>
                          </m:r>
                          <m:d>
                            <m:dPr>
                              <m:ctrlP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ctrlPr>
                            </m:dPr>
                            <m:e>
                              <m: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𝑥</m:t>
                              </m:r>
                            </m:e>
                          </m:d>
                          <m: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m:t>
                          </m:r>
                          <m:sSup>
                            <m:sSupPr>
                              <m:ctrlPr>
                                <a:rPr lang="pt-BR" sz="1800" i="1">
                                  <a:effectLst>
                                    <a:outerShdw blurRad="38100" dist="38100" dir="2700000" algn="tl">
                                      <a:srgbClr val="000000">
                                        <a:alpha val="43137"/>
                                      </a:srgbClr>
                                    </a:outerShdw>
                                  </a:effectLst>
                                  <a:latin typeface="Cambria Math" panose="02040503050406030204" pitchFamily="18" charset="0"/>
                                </a:rPr>
                              </m:ctrlPr>
                            </m:sSupPr>
                            <m:e>
                              <m:r>
                                <a:rPr lang="pt-BR" sz="1800" i="1" smtClean="0">
                                  <a:effectLst>
                                    <a:outerShdw blurRad="38100" dist="38100" dir="2700000" algn="tl">
                                      <a:srgbClr val="000000">
                                        <a:alpha val="43137"/>
                                      </a:srgbClr>
                                    </a:outerShdw>
                                  </a:effectLst>
                                  <a:latin typeface="Cambria Math" panose="02040503050406030204" pitchFamily="18" charset="0"/>
                                </a:rPr>
                                <m:t>ƛ</m:t>
                              </m:r>
                            </m:e>
                            <m:sup>
                              <m:r>
                                <a:rPr lang="en-US" sz="1800" b="0" i="1" smtClean="0">
                                  <a:effectLst>
                                    <a:outerShdw blurRad="38100" dist="38100" dir="2700000" algn="tl">
                                      <a:srgbClr val="000000">
                                        <a:alpha val="43137"/>
                                      </a:srgbClr>
                                    </a:outerShdw>
                                  </a:effectLst>
                                  <a:latin typeface="Cambria Math" panose="02040503050406030204" pitchFamily="18" charset="0"/>
                                </a:rPr>
                                <m:t>𝑥</m:t>
                              </m:r>
                            </m:sup>
                          </m:sSup>
                          <m: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𝑒</m:t>
                          </m:r>
                        </m:e>
                        <m:sup>
                          <m:r>
                            <a:rPr lang="en-US" sz="1800" b="0" i="1" smtClean="0">
                              <a:effectLst>
                                <a:outerShdw blurRad="38100" dist="38100" dir="2700000" algn="tl">
                                  <a:srgbClr val="000000">
                                    <a:alpha val="43137"/>
                                  </a:srgbClr>
                                </a:outerShdw>
                              </a:effectLst>
                              <a:latin typeface="Cambria Math" panose="02040503050406030204" pitchFamily="18" charset="0"/>
                              <a:sym typeface="Wingdings" panose="05000000000000000000" pitchFamily="2" charset="2"/>
                            </a:rPr>
                            <m:t>−ƛ</m:t>
                          </m:r>
                        </m:sup>
                      </m:sSup>
                    </m:oMath>
                  </a14:m>
                  <a:r>
                    <a:rPr lang="en-US" sz="1800" dirty="0">
                      <a:effectLst>
                        <a:outerShdw blurRad="38100" dist="38100" dir="2700000" algn="tl">
                          <a:srgbClr val="000000">
                            <a:alpha val="43137"/>
                          </a:srgbClr>
                        </a:outerShdw>
                      </a:effectLst>
                    </a:rPr>
                    <a:t>/ </a:t>
                  </a:r>
                  <a:r>
                    <a:rPr lang="en-US" sz="1800" i="1" dirty="0">
                      <a:effectLst>
                        <a:outerShdw blurRad="38100" dist="38100" dir="2700000" algn="tl">
                          <a:srgbClr val="000000">
                            <a:alpha val="43137"/>
                          </a:srgbClr>
                        </a:outerShdw>
                      </a:effectLst>
                    </a:rPr>
                    <a:t>x!</a:t>
                  </a:r>
                </a:p>
                <a:p>
                  <a:pPr lvl="1" indent="-342900" algn="l">
                    <a:buSzPts val="1800"/>
                    <a:buFont typeface="Arial" panose="020B0604020202020204" pitchFamily="34" charset="0"/>
                    <a:buChar char="•"/>
                  </a:pPr>
                  <a:r>
                    <a:rPr lang="en-US" sz="1800" b="1" dirty="0"/>
                    <a:t>Normal or Gaussian </a:t>
                  </a:r>
                  <a:r>
                    <a:rPr lang="en-US" sz="1800" dirty="0"/>
                    <a:t>Distribution </a:t>
                  </a:r>
                  <a:r>
                    <a:rPr lang="en-US" sz="1800" i="1" dirty="0">
                      <a:sym typeface="Wingdings" panose="05000000000000000000" pitchFamily="2" charset="2"/>
                    </a:rPr>
                    <a:t> </a:t>
                  </a:r>
                  <a:r>
                    <a:rPr lang="en-US" sz="1800" dirty="0">
                      <a:sym typeface="Wingdings" panose="05000000000000000000" pitchFamily="2" charset="2"/>
                    </a:rPr>
                    <a:t>Relates to </a:t>
                  </a:r>
                  <a:r>
                    <a:rPr lang="en-US" sz="1800" b="1" i="1" dirty="0">
                      <a:sym typeface="Wingdings" panose="05000000000000000000" pitchFamily="2" charset="2"/>
                    </a:rPr>
                    <a:t>Continuous/Discrete random variables (outcomes) and bell shaped symmetric distribution</a:t>
                  </a:r>
                  <a:r>
                    <a:rPr lang="en-US" sz="1800" dirty="0">
                      <a:sym typeface="Wingdings" panose="05000000000000000000" pitchFamily="2" charset="2"/>
                    </a:rPr>
                    <a:t>, covers naturally occurring processes, commonly occurring/most important / most used “ubiquitous” distributions</a:t>
                  </a:r>
                </a:p>
                <a:p>
                  <a:pPr marL="571500" lvl="1" indent="0" algn="l">
                    <a:lnSpc>
                      <a:spcPts val="100"/>
                    </a:lnSpc>
                    <a:buSzPts val="1800"/>
                  </a:pPr>
                  <a:r>
                    <a:rPr lang="en-US" sz="1800" dirty="0">
                      <a:sym typeface="Wingdings" panose="05000000000000000000" pitchFamily="2" charset="2"/>
                    </a:rPr>
                    <a:t>				</a:t>
                  </a:r>
                </a:p>
                <a:p>
                  <a:pPr marL="571500" lvl="1" indent="0" algn="l">
                    <a:buSzPts val="1800"/>
                  </a:pPr>
                  <a:r>
                    <a:rPr lang="en-US" sz="1800" dirty="0">
                      <a:sym typeface="Wingdings" panose="05000000000000000000" pitchFamily="2" charset="2"/>
                    </a:rPr>
                    <a:t>				</a:t>
                  </a:r>
                </a:p>
                <a:p>
                  <a:pPr marL="571500" lvl="1" indent="0" algn="l">
                    <a:buSzPts val="1800"/>
                  </a:pPr>
                  <a:r>
                    <a:rPr lang="en-US" sz="1800" dirty="0">
                      <a:sym typeface="Wingdings" panose="05000000000000000000" pitchFamily="2" charset="2"/>
                    </a:rPr>
                    <a:t>				</a:t>
                  </a:r>
                  <a:r>
                    <a:rPr lang="en-US" sz="1800" dirty="0"/>
                    <a:t>where </a:t>
                  </a:r>
                </a:p>
              </p:txBody>
            </p:sp>
          </mc:Choice>
          <mc:Fallback xmlns="">
            <p:sp>
              <p:nvSpPr>
                <p:cNvPr id="5" name="Google Shape;1089;p64">
                  <a:extLst>
                    <a:ext uri="{FF2B5EF4-FFF2-40B4-BE49-F238E27FC236}">
                      <a16:creationId xmlns:a16="http://schemas.microsoft.com/office/drawing/2014/main" id="{24944DC9-2391-45D1-AB29-85816ACA5D1B}"/>
                    </a:ext>
                  </a:extLst>
                </p:cNvPr>
                <p:cNvSpPr txBox="1">
                  <a:spLocks noRot="1" noChangeAspect="1" noMove="1" noResize="1" noEditPoints="1" noAdjustHandles="1" noChangeArrowheads="1" noChangeShapeType="1" noTextEdit="1"/>
                </p:cNvSpPr>
                <p:nvPr/>
              </p:nvSpPr>
              <p:spPr>
                <a:xfrm>
                  <a:off x="650962" y="1892985"/>
                  <a:ext cx="10843327" cy="5170921"/>
                </a:xfrm>
                <a:prstGeom prst="rect">
                  <a:avLst/>
                </a:prstGeom>
                <a:blipFill>
                  <a:blip r:embed="rId2"/>
                  <a:stretch>
                    <a:fillRect b="-1651"/>
                  </a:stretch>
                </a:blipFill>
                <a:ln>
                  <a:noFill/>
                </a:ln>
              </p:spPr>
              <p:txBody>
                <a:bodyPr/>
                <a:lstStyle/>
                <a:p>
                  <a:r>
                    <a:rPr lang="en-IN">
                      <a:noFill/>
                    </a:rPr>
                    <a:t> </a:t>
                  </a:r>
                </a:p>
              </p:txBody>
            </p:sp>
          </mc:Fallback>
        </mc:AlternateContent>
        <p:pic>
          <p:nvPicPr>
            <p:cNvPr id="7" name="Google Shape;268;p30">
              <a:extLst>
                <a:ext uri="{FF2B5EF4-FFF2-40B4-BE49-F238E27FC236}">
                  <a16:creationId xmlns:a16="http://schemas.microsoft.com/office/drawing/2014/main" id="{E0BB4C5C-E51B-486D-AA89-FB8B7BA0772F}"/>
                </a:ext>
              </a:extLst>
            </p:cNvPr>
            <p:cNvPicPr preferRelativeResize="0"/>
            <p:nvPr/>
          </p:nvPicPr>
          <p:blipFill rotWithShape="1">
            <a:blip r:embed="rId3">
              <a:clrChange>
                <a:clrFrom>
                  <a:srgbClr val="FFFFFD"/>
                </a:clrFrom>
                <a:clrTo>
                  <a:srgbClr val="FFFFFD">
                    <a:alpha val="0"/>
                  </a:srgbClr>
                </a:clrTo>
              </a:clrChange>
              <a:alphaModFix/>
            </a:blip>
            <a:srcRect l="385" t="69249" r="53503" b="1211"/>
            <a:stretch/>
          </p:blipFill>
          <p:spPr>
            <a:xfrm>
              <a:off x="2674470" y="6580468"/>
              <a:ext cx="1699328" cy="521439"/>
            </a:xfrm>
            <a:prstGeom prst="rect">
              <a:avLst/>
            </a:prstGeom>
            <a:noFill/>
            <a:ln>
              <a:noFill/>
            </a:ln>
            <a:effectLst>
              <a:outerShdw blurRad="1143000" sx="81000" sy="81000" algn="ctr" rotWithShape="0">
                <a:prstClr val="black">
                  <a:alpha val="40000"/>
                </a:prstClr>
              </a:outerShdw>
            </a:effectLst>
          </p:spPr>
        </p:pic>
        <p:pic>
          <p:nvPicPr>
            <p:cNvPr id="9" name="Google Shape;268;p30">
              <a:extLst>
                <a:ext uri="{FF2B5EF4-FFF2-40B4-BE49-F238E27FC236}">
                  <a16:creationId xmlns:a16="http://schemas.microsoft.com/office/drawing/2014/main" id="{AE077F95-5398-4FCF-B38B-3DF368B1B327}"/>
                </a:ext>
              </a:extLst>
            </p:cNvPr>
            <p:cNvPicPr preferRelativeResize="0"/>
            <p:nvPr/>
          </p:nvPicPr>
          <p:blipFill rotWithShape="1">
            <a:blip r:embed="rId3">
              <a:clrChange>
                <a:clrFrom>
                  <a:srgbClr val="FFFFFD"/>
                </a:clrFrom>
                <a:clrTo>
                  <a:srgbClr val="FFFFFD">
                    <a:alpha val="0"/>
                  </a:srgbClr>
                </a:clrTo>
              </a:clrChange>
              <a:alphaModFix/>
            </a:blip>
            <a:srcRect l="11706" t="13862" r="59563" b="56598"/>
            <a:stretch/>
          </p:blipFill>
          <p:spPr>
            <a:xfrm>
              <a:off x="5130803" y="6566608"/>
              <a:ext cx="1066124" cy="573301"/>
            </a:xfrm>
            <a:prstGeom prst="rect">
              <a:avLst/>
            </a:prstGeom>
            <a:noFill/>
            <a:ln>
              <a:noFill/>
            </a:ln>
            <a:effectLst>
              <a:outerShdw blurRad="1143000" sx="81000" sy="81000" algn="ctr" rotWithShape="0">
                <a:prstClr val="black">
                  <a:alpha val="40000"/>
                </a:prstClr>
              </a:outerShdw>
            </a:effectLst>
          </p:spPr>
        </p:pic>
        <p:sp>
          <p:nvSpPr>
            <p:cNvPr id="3" name="TextBox 2">
              <a:extLst>
                <a:ext uri="{FF2B5EF4-FFF2-40B4-BE49-F238E27FC236}">
                  <a16:creationId xmlns:a16="http://schemas.microsoft.com/office/drawing/2014/main" id="{5C320F44-A668-4E8F-9B5D-18B3EFD2B97D}"/>
                </a:ext>
              </a:extLst>
            </p:cNvPr>
            <p:cNvSpPr txBox="1"/>
            <p:nvPr/>
          </p:nvSpPr>
          <p:spPr>
            <a:xfrm>
              <a:off x="6982210" y="4524952"/>
              <a:ext cx="3180679" cy="338554"/>
            </a:xfrm>
            <a:prstGeom prst="rect">
              <a:avLst/>
            </a:prstGeom>
            <a:noFill/>
          </p:spPr>
          <p:txBody>
            <a:bodyPr wrap="none" rtlCol="0">
              <a:spAutoFit/>
            </a:bodyPr>
            <a:lstStyle/>
            <a:p>
              <a:r>
                <a:rPr lang="en-US" sz="1600" i="1" dirty="0" err="1">
                  <a:solidFill>
                    <a:srgbClr val="0070C0"/>
                  </a:solidFill>
                  <a:latin typeface="Calibri" panose="020F0502020204030204" pitchFamily="34" charset="0"/>
                  <a:cs typeface="Calibri" panose="020F0502020204030204" pitchFamily="34" charset="0"/>
                </a:rPr>
                <a:t>stats.binom.pmf</a:t>
              </a:r>
              <a:r>
                <a:rPr lang="en-US" sz="1600" i="1" dirty="0">
                  <a:solidFill>
                    <a:srgbClr val="0070C0"/>
                  </a:solidFill>
                  <a:latin typeface="Calibri" panose="020F0502020204030204" pitchFamily="34" charset="0"/>
                  <a:cs typeface="Calibri" panose="020F0502020204030204" pitchFamily="34" charset="0"/>
                </a:rPr>
                <a:t>(), </a:t>
              </a:r>
              <a:r>
                <a:rPr lang="en-US" sz="1600" i="1" dirty="0" err="1">
                  <a:solidFill>
                    <a:srgbClr val="0070C0"/>
                  </a:solidFill>
                  <a:latin typeface="Calibri" panose="020F0502020204030204" pitchFamily="34" charset="0"/>
                  <a:cs typeface="Calibri" panose="020F0502020204030204" pitchFamily="34" charset="0"/>
                </a:rPr>
                <a:t>stats.binom.cdf</a:t>
              </a:r>
              <a:r>
                <a:rPr lang="en-US" sz="1600" i="1" dirty="0">
                  <a:solidFill>
                    <a:srgbClr val="0070C0"/>
                  </a:solidFill>
                  <a:latin typeface="Calibri" panose="020F0502020204030204" pitchFamily="34" charset="0"/>
                  <a:cs typeface="Calibri" panose="020F0502020204030204" pitchFamily="34" charset="0"/>
                </a:rPr>
                <a:t>()</a:t>
              </a:r>
              <a:endParaRPr lang="en-IN" sz="1600" i="1" dirty="0">
                <a:solidFill>
                  <a:srgbClr val="0070C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0029ECB-85D4-4D49-BB32-6E2742153B21}"/>
                </a:ext>
              </a:extLst>
            </p:cNvPr>
            <p:cNvSpPr txBox="1"/>
            <p:nvPr/>
          </p:nvSpPr>
          <p:spPr>
            <a:xfrm>
              <a:off x="6982210" y="5183377"/>
              <a:ext cx="3389069" cy="338554"/>
            </a:xfrm>
            <a:prstGeom prst="rect">
              <a:avLst/>
            </a:prstGeom>
            <a:noFill/>
          </p:spPr>
          <p:txBody>
            <a:bodyPr wrap="none" rtlCol="0">
              <a:spAutoFit/>
            </a:bodyPr>
            <a:lstStyle/>
            <a:p>
              <a:r>
                <a:rPr lang="en-US" sz="1600" i="1" dirty="0" err="1">
                  <a:solidFill>
                    <a:srgbClr val="0070C0"/>
                  </a:solidFill>
                  <a:latin typeface="Calibri" panose="020F0502020204030204" pitchFamily="34" charset="0"/>
                  <a:cs typeface="Calibri" panose="020F0502020204030204" pitchFamily="34" charset="0"/>
                </a:rPr>
                <a:t>stats.poisson.pmf</a:t>
              </a:r>
              <a:r>
                <a:rPr lang="en-US" sz="1600" i="1" dirty="0">
                  <a:solidFill>
                    <a:srgbClr val="0070C0"/>
                  </a:solidFill>
                  <a:latin typeface="Calibri" panose="020F0502020204030204" pitchFamily="34" charset="0"/>
                  <a:cs typeface="Calibri" panose="020F0502020204030204" pitchFamily="34" charset="0"/>
                </a:rPr>
                <a:t>(), </a:t>
              </a:r>
              <a:r>
                <a:rPr lang="en-US" sz="1600" i="1" dirty="0" err="1">
                  <a:solidFill>
                    <a:srgbClr val="0070C0"/>
                  </a:solidFill>
                  <a:latin typeface="Calibri" panose="020F0502020204030204" pitchFamily="34" charset="0"/>
                  <a:cs typeface="Calibri" panose="020F0502020204030204" pitchFamily="34" charset="0"/>
                </a:rPr>
                <a:t>stats.poisson.cdf</a:t>
              </a:r>
              <a:r>
                <a:rPr lang="en-US" sz="1600" i="1" dirty="0">
                  <a:solidFill>
                    <a:srgbClr val="0070C0"/>
                  </a:solidFill>
                  <a:latin typeface="Calibri" panose="020F0502020204030204" pitchFamily="34" charset="0"/>
                  <a:cs typeface="Calibri" panose="020F0502020204030204" pitchFamily="34" charset="0"/>
                </a:rPr>
                <a:t>()</a:t>
              </a:r>
              <a:endParaRPr lang="en-IN" sz="1600" i="1" dirty="0">
                <a:solidFill>
                  <a:srgbClr val="0070C0"/>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AC23B01-D379-48A4-8528-5431AB4B17E9}"/>
                </a:ext>
              </a:extLst>
            </p:cNvPr>
            <p:cNvSpPr txBox="1"/>
            <p:nvPr/>
          </p:nvSpPr>
          <p:spPr>
            <a:xfrm>
              <a:off x="6569232" y="6066927"/>
              <a:ext cx="3148619" cy="338554"/>
            </a:xfrm>
            <a:prstGeom prst="rect">
              <a:avLst/>
            </a:prstGeom>
            <a:noFill/>
          </p:spPr>
          <p:txBody>
            <a:bodyPr wrap="none" rtlCol="0">
              <a:spAutoFit/>
            </a:bodyPr>
            <a:lstStyle/>
            <a:p>
              <a:r>
                <a:rPr lang="en-US" sz="1600" i="1" dirty="0" err="1">
                  <a:solidFill>
                    <a:srgbClr val="0070C0"/>
                  </a:solidFill>
                  <a:latin typeface="Calibri" panose="020F0502020204030204" pitchFamily="34" charset="0"/>
                  <a:cs typeface="Calibri" panose="020F0502020204030204" pitchFamily="34" charset="0"/>
                </a:rPr>
                <a:t>stats.norm.cdf</a:t>
              </a:r>
              <a:r>
                <a:rPr lang="en-US" sz="1600" i="1" dirty="0">
                  <a:solidFill>
                    <a:srgbClr val="0070C0"/>
                  </a:solidFill>
                  <a:latin typeface="Calibri" panose="020F0502020204030204" pitchFamily="34" charset="0"/>
                  <a:cs typeface="Calibri" panose="020F0502020204030204" pitchFamily="34" charset="0"/>
                </a:rPr>
                <a:t>(), </a:t>
              </a:r>
              <a:r>
                <a:rPr lang="en-US" sz="1600" i="1" dirty="0" err="1">
                  <a:solidFill>
                    <a:srgbClr val="0070C0"/>
                  </a:solidFill>
                  <a:latin typeface="Calibri" panose="020F0502020204030204" pitchFamily="34" charset="0"/>
                  <a:cs typeface="Calibri" panose="020F0502020204030204" pitchFamily="34" charset="0"/>
                </a:rPr>
                <a:t>stats.norm.isf</a:t>
              </a:r>
              <a:r>
                <a:rPr lang="en-US" sz="1600" i="1" dirty="0">
                  <a:solidFill>
                    <a:srgbClr val="0070C0"/>
                  </a:solidFill>
                  <a:latin typeface="Calibri" panose="020F0502020204030204" pitchFamily="34" charset="0"/>
                  <a:cs typeface="Calibri" panose="020F0502020204030204" pitchFamily="34" charset="0"/>
                </a:rPr>
                <a:t>(1-p)</a:t>
              </a:r>
              <a:endParaRPr lang="en-IN" sz="1600" i="1" dirty="0">
                <a:solidFill>
                  <a:srgbClr val="0070C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3911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26FC718-3F43-4261-85AA-D5DDCABFDF59}"/>
              </a:ext>
            </a:extLst>
          </p:cNvPr>
          <p:cNvGrpSpPr/>
          <p:nvPr/>
        </p:nvGrpSpPr>
        <p:grpSpPr>
          <a:xfrm>
            <a:off x="7244486" y="3477361"/>
            <a:ext cx="4533384" cy="3217904"/>
            <a:chOff x="7244486" y="3477361"/>
            <a:chExt cx="4533384" cy="3217904"/>
          </a:xfrm>
        </p:grpSpPr>
        <p:cxnSp>
          <p:nvCxnSpPr>
            <p:cNvPr id="53" name="Straight Connector 52">
              <a:extLst>
                <a:ext uri="{FF2B5EF4-FFF2-40B4-BE49-F238E27FC236}">
                  <a16:creationId xmlns:a16="http://schemas.microsoft.com/office/drawing/2014/main" id="{586A2DAC-130E-413B-81FA-C2D079225AE4}"/>
                </a:ext>
              </a:extLst>
            </p:cNvPr>
            <p:cNvCxnSpPr>
              <a:cxnSpLocks/>
            </p:cNvCxnSpPr>
            <p:nvPr/>
          </p:nvCxnSpPr>
          <p:spPr>
            <a:xfrm>
              <a:off x="8071815" y="6140507"/>
              <a:ext cx="3706055" cy="1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4015E14-3371-4041-960D-532DBC93BBB5}"/>
                </a:ext>
              </a:extLst>
            </p:cNvPr>
            <p:cNvCxnSpPr>
              <a:cxnSpLocks/>
            </p:cNvCxnSpPr>
            <p:nvPr/>
          </p:nvCxnSpPr>
          <p:spPr>
            <a:xfrm flipH="1" flipV="1">
              <a:off x="8059575" y="3667538"/>
              <a:ext cx="15554" cy="24729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7F75C14-C9E8-4544-8E82-D351A3208813}"/>
                </a:ext>
              </a:extLst>
            </p:cNvPr>
            <p:cNvSpPr txBox="1"/>
            <p:nvPr/>
          </p:nvSpPr>
          <p:spPr>
            <a:xfrm>
              <a:off x="9021688" y="6169465"/>
              <a:ext cx="1289135" cy="307777"/>
            </a:xfrm>
            <a:prstGeom prst="rect">
              <a:avLst/>
            </a:prstGeom>
            <a:noFill/>
          </p:spPr>
          <p:txBody>
            <a:bodyPr wrap="none" rtlCol="0">
              <a:spAutoFit/>
            </a:bodyPr>
            <a:lstStyle/>
            <a:p>
              <a:r>
                <a:rPr lang="en-US" dirty="0"/>
                <a:t>Sample Mean</a:t>
              </a:r>
              <a:endParaRPr lang="en-IN" dirty="0"/>
            </a:p>
          </p:txBody>
        </p:sp>
        <p:grpSp>
          <p:nvGrpSpPr>
            <p:cNvPr id="59" name="Group 58">
              <a:extLst>
                <a:ext uri="{FF2B5EF4-FFF2-40B4-BE49-F238E27FC236}">
                  <a16:creationId xmlns:a16="http://schemas.microsoft.com/office/drawing/2014/main" id="{37CC6FC6-BCAB-4EB1-8B80-70909493CE7E}"/>
                </a:ext>
              </a:extLst>
            </p:cNvPr>
            <p:cNvGrpSpPr/>
            <p:nvPr/>
          </p:nvGrpSpPr>
          <p:grpSpPr>
            <a:xfrm>
              <a:off x="9462563" y="6387488"/>
              <a:ext cx="407383" cy="307777"/>
              <a:chOff x="1665284" y="3275111"/>
              <a:chExt cx="407383" cy="307777"/>
            </a:xfrm>
          </p:grpSpPr>
          <p:cxnSp>
            <p:nvCxnSpPr>
              <p:cNvPr id="60" name="Straight Connector 59">
                <a:extLst>
                  <a:ext uri="{FF2B5EF4-FFF2-40B4-BE49-F238E27FC236}">
                    <a16:creationId xmlns:a16="http://schemas.microsoft.com/office/drawing/2014/main" id="{A5BB9F71-B9C5-40DB-9E3E-6AE82A7501DB}"/>
                  </a:ext>
                </a:extLst>
              </p:cNvPr>
              <p:cNvCxnSpPr/>
              <p:nvPr/>
            </p:nvCxnSpPr>
            <p:spPr>
              <a:xfrm>
                <a:off x="1736728" y="3346075"/>
                <a:ext cx="149694"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9AE90B38-39A0-4772-9DAB-ACAD75EBB673}"/>
                  </a:ext>
                </a:extLst>
              </p:cNvPr>
              <p:cNvSpPr txBox="1"/>
              <p:nvPr/>
            </p:nvSpPr>
            <p:spPr>
              <a:xfrm>
                <a:off x="1665284" y="3275111"/>
                <a:ext cx="407383" cy="307777"/>
              </a:xfrm>
              <a:prstGeom prst="rect">
                <a:avLst/>
              </a:prstGeom>
              <a:noFill/>
            </p:spPr>
            <p:txBody>
              <a:bodyPr wrap="square">
                <a:spAutoFit/>
              </a:bodyPr>
              <a:lstStyle/>
              <a:p>
                <a:r>
                  <a:rPr lang="en-IN" dirty="0">
                    <a:solidFill>
                      <a:srgbClr val="C00000"/>
                    </a:solidFill>
                  </a:rPr>
                  <a:t>X</a:t>
                </a:r>
                <a:r>
                  <a:rPr lang="en-IN" baseline="-25000" dirty="0">
                    <a:solidFill>
                      <a:srgbClr val="C00000"/>
                    </a:solidFill>
                  </a:rPr>
                  <a:t>i</a:t>
                </a:r>
              </a:p>
            </p:txBody>
          </p:sp>
        </p:grpSp>
        <p:sp>
          <p:nvSpPr>
            <p:cNvPr id="62" name="Rectangle 61">
              <a:extLst>
                <a:ext uri="{FF2B5EF4-FFF2-40B4-BE49-F238E27FC236}">
                  <a16:creationId xmlns:a16="http://schemas.microsoft.com/office/drawing/2014/main" id="{51E7E890-6969-464E-AC40-587568D4E5B6}"/>
                </a:ext>
              </a:extLst>
            </p:cNvPr>
            <p:cNvSpPr/>
            <p:nvPr/>
          </p:nvSpPr>
          <p:spPr>
            <a:xfrm>
              <a:off x="8825948" y="5575509"/>
              <a:ext cx="198783" cy="5764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50C35047-4636-4BF6-9BAE-107D1D004FBC}"/>
                </a:ext>
              </a:extLst>
            </p:cNvPr>
            <p:cNvSpPr/>
            <p:nvPr/>
          </p:nvSpPr>
          <p:spPr>
            <a:xfrm>
              <a:off x="9024733" y="5277340"/>
              <a:ext cx="198784" cy="8746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082FF68A-6140-42AF-820A-8A15DCAE5B92}"/>
                </a:ext>
              </a:extLst>
            </p:cNvPr>
            <p:cNvSpPr/>
            <p:nvPr/>
          </p:nvSpPr>
          <p:spPr>
            <a:xfrm>
              <a:off x="9223151" y="4847657"/>
              <a:ext cx="192156" cy="1304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EF231281-3F4A-4E9B-AF0D-5287B67BACA9}"/>
                </a:ext>
              </a:extLst>
            </p:cNvPr>
            <p:cNvSpPr/>
            <p:nvPr/>
          </p:nvSpPr>
          <p:spPr>
            <a:xfrm>
              <a:off x="9415307" y="4579300"/>
              <a:ext cx="198784" cy="15706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5B50F49E-3CBB-43E7-B7EC-24693ECB3DA6}"/>
                </a:ext>
              </a:extLst>
            </p:cNvPr>
            <p:cNvSpPr/>
            <p:nvPr/>
          </p:nvSpPr>
          <p:spPr>
            <a:xfrm>
              <a:off x="10002216" y="5565570"/>
              <a:ext cx="198783" cy="5764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8570EB39-A71E-4DE6-89E9-84E30AD539C3}"/>
                </a:ext>
              </a:extLst>
            </p:cNvPr>
            <p:cNvSpPr/>
            <p:nvPr/>
          </p:nvSpPr>
          <p:spPr>
            <a:xfrm>
              <a:off x="9803185" y="5265869"/>
              <a:ext cx="198784" cy="8746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F814D900-919E-45B0-9B04-688108D69347}"/>
                </a:ext>
              </a:extLst>
            </p:cNvPr>
            <p:cNvSpPr/>
            <p:nvPr/>
          </p:nvSpPr>
          <p:spPr>
            <a:xfrm>
              <a:off x="9610783" y="4845252"/>
              <a:ext cx="192156" cy="1304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6BDD8BA6-EFC5-4D3B-94DE-3282722A589D}"/>
                </a:ext>
              </a:extLst>
            </p:cNvPr>
            <p:cNvSpPr/>
            <p:nvPr/>
          </p:nvSpPr>
          <p:spPr>
            <a:xfrm>
              <a:off x="8626671" y="6008704"/>
              <a:ext cx="198783" cy="1412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7CC4E00D-0840-4B6F-A7CC-4308F5005F41}"/>
                </a:ext>
              </a:extLst>
            </p:cNvPr>
            <p:cNvSpPr/>
            <p:nvPr/>
          </p:nvSpPr>
          <p:spPr>
            <a:xfrm>
              <a:off x="10211432" y="6004958"/>
              <a:ext cx="198783" cy="1412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reeform: Shape 70">
              <a:extLst>
                <a:ext uri="{FF2B5EF4-FFF2-40B4-BE49-F238E27FC236}">
                  <a16:creationId xmlns:a16="http://schemas.microsoft.com/office/drawing/2014/main" id="{918240D1-38AD-45BE-BF49-DCB3E847C1B9}"/>
                </a:ext>
              </a:extLst>
            </p:cNvPr>
            <p:cNvSpPr/>
            <p:nvPr/>
          </p:nvSpPr>
          <p:spPr>
            <a:xfrm>
              <a:off x="8713470" y="4562060"/>
              <a:ext cx="1613287" cy="1450618"/>
            </a:xfrm>
            <a:custGeom>
              <a:avLst/>
              <a:gdLst>
                <a:gd name="connsiteX0" fmla="*/ 0 w 1718381"/>
                <a:gd name="connsiteY0" fmla="*/ 1530761 h 1576780"/>
                <a:gd name="connsiteX1" fmla="*/ 824948 w 1718381"/>
                <a:gd name="connsiteY1" fmla="*/ 135 h 1576780"/>
                <a:gd name="connsiteX2" fmla="*/ 1639957 w 1718381"/>
                <a:gd name="connsiteY2" fmla="*/ 1441309 h 1576780"/>
                <a:gd name="connsiteX3" fmla="*/ 1639957 w 1718381"/>
                <a:gd name="connsiteY3" fmla="*/ 1431370 h 1576780"/>
                <a:gd name="connsiteX0" fmla="*/ 0 w 1953088"/>
                <a:gd name="connsiteY0" fmla="*/ 1530761 h 1582669"/>
                <a:gd name="connsiteX1" fmla="*/ 824948 w 1953088"/>
                <a:gd name="connsiteY1" fmla="*/ 135 h 1582669"/>
                <a:gd name="connsiteX2" fmla="*/ 1639957 w 1953088"/>
                <a:gd name="connsiteY2" fmla="*/ 1441309 h 1582669"/>
                <a:gd name="connsiteX3" fmla="*/ 1940947 w 1953088"/>
                <a:gd name="connsiteY3" fmla="*/ 1446610 h 1582669"/>
                <a:gd name="connsiteX0" fmla="*/ 0 w 1639957"/>
                <a:gd name="connsiteY0" fmla="*/ 1530761 h 1530761"/>
                <a:gd name="connsiteX1" fmla="*/ 824948 w 1639957"/>
                <a:gd name="connsiteY1" fmla="*/ 135 h 1530761"/>
                <a:gd name="connsiteX2" fmla="*/ 1639957 w 1639957"/>
                <a:gd name="connsiteY2" fmla="*/ 1441309 h 1530761"/>
                <a:gd name="connsiteX0" fmla="*/ 0 w 1613287"/>
                <a:gd name="connsiteY0" fmla="*/ 1450618 h 1450618"/>
                <a:gd name="connsiteX1" fmla="*/ 798278 w 1613287"/>
                <a:gd name="connsiteY1" fmla="*/ 2 h 1450618"/>
                <a:gd name="connsiteX2" fmla="*/ 1613287 w 1613287"/>
                <a:gd name="connsiteY2" fmla="*/ 1441176 h 1450618"/>
              </a:gdLst>
              <a:ahLst/>
              <a:cxnLst>
                <a:cxn ang="0">
                  <a:pos x="connsiteX0" y="connsiteY0"/>
                </a:cxn>
                <a:cxn ang="0">
                  <a:pos x="connsiteX1" y="connsiteY1"/>
                </a:cxn>
                <a:cxn ang="0">
                  <a:pos x="connsiteX2" y="connsiteY2"/>
                </a:cxn>
              </a:cxnLst>
              <a:rect l="l" t="t" r="r" b="b"/>
              <a:pathLst>
                <a:path w="1613287" h="1450618">
                  <a:moveTo>
                    <a:pt x="0" y="1450618"/>
                  </a:moveTo>
                  <a:cubicBezTo>
                    <a:pt x="275811" y="692759"/>
                    <a:pt x="529397" y="1576"/>
                    <a:pt x="798278" y="2"/>
                  </a:cubicBezTo>
                  <a:cubicBezTo>
                    <a:pt x="1067159" y="-1572"/>
                    <a:pt x="1477452" y="1202637"/>
                    <a:pt x="1613287" y="14411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4">
              <a:extLst>
                <a:ext uri="{FF2B5EF4-FFF2-40B4-BE49-F238E27FC236}">
                  <a16:creationId xmlns:a16="http://schemas.microsoft.com/office/drawing/2014/main" id="{4180F356-EC31-4377-A95A-75AE890B7799}"/>
                </a:ext>
              </a:extLst>
            </p:cNvPr>
            <p:cNvSpPr/>
            <p:nvPr/>
          </p:nvSpPr>
          <p:spPr>
            <a:xfrm>
              <a:off x="8260080" y="6007231"/>
              <a:ext cx="456532" cy="104952"/>
            </a:xfrm>
            <a:custGeom>
              <a:avLst/>
              <a:gdLst>
                <a:gd name="connsiteX0" fmla="*/ 453390 w 453390"/>
                <a:gd name="connsiteY0" fmla="*/ 0 h 92383"/>
                <a:gd name="connsiteX1" fmla="*/ 434340 w 453390"/>
                <a:gd name="connsiteY1" fmla="*/ 7620 h 92383"/>
                <a:gd name="connsiteX2" fmla="*/ 415290 w 453390"/>
                <a:gd name="connsiteY2" fmla="*/ 22860 h 92383"/>
                <a:gd name="connsiteX3" fmla="*/ 358140 w 453390"/>
                <a:gd name="connsiteY3" fmla="*/ 38100 h 92383"/>
                <a:gd name="connsiteX4" fmla="*/ 312420 w 453390"/>
                <a:gd name="connsiteY4" fmla="*/ 53340 h 92383"/>
                <a:gd name="connsiteX5" fmla="*/ 300990 w 453390"/>
                <a:gd name="connsiteY5" fmla="*/ 57150 h 92383"/>
                <a:gd name="connsiteX6" fmla="*/ 266700 w 453390"/>
                <a:gd name="connsiteY6" fmla="*/ 64770 h 92383"/>
                <a:gd name="connsiteX7" fmla="*/ 243840 w 453390"/>
                <a:gd name="connsiteY7" fmla="*/ 68580 h 92383"/>
                <a:gd name="connsiteX8" fmla="*/ 220980 w 453390"/>
                <a:gd name="connsiteY8" fmla="*/ 76200 h 92383"/>
                <a:gd name="connsiteX9" fmla="*/ 163830 w 453390"/>
                <a:gd name="connsiteY9" fmla="*/ 80010 h 92383"/>
                <a:gd name="connsiteX10" fmla="*/ 137160 w 453390"/>
                <a:gd name="connsiteY10" fmla="*/ 87630 h 92383"/>
                <a:gd name="connsiteX11" fmla="*/ 0 w 453390"/>
                <a:gd name="connsiteY11" fmla="*/ 91440 h 92383"/>
                <a:gd name="connsiteX0" fmla="*/ 456532 w 456532"/>
                <a:gd name="connsiteY0" fmla="*/ 0 h 104952"/>
                <a:gd name="connsiteX1" fmla="*/ 434340 w 456532"/>
                <a:gd name="connsiteY1" fmla="*/ 20189 h 104952"/>
                <a:gd name="connsiteX2" fmla="*/ 415290 w 456532"/>
                <a:gd name="connsiteY2" fmla="*/ 35429 h 104952"/>
                <a:gd name="connsiteX3" fmla="*/ 358140 w 456532"/>
                <a:gd name="connsiteY3" fmla="*/ 50669 h 104952"/>
                <a:gd name="connsiteX4" fmla="*/ 312420 w 456532"/>
                <a:gd name="connsiteY4" fmla="*/ 65909 h 104952"/>
                <a:gd name="connsiteX5" fmla="*/ 300990 w 456532"/>
                <a:gd name="connsiteY5" fmla="*/ 69719 h 104952"/>
                <a:gd name="connsiteX6" fmla="*/ 266700 w 456532"/>
                <a:gd name="connsiteY6" fmla="*/ 77339 h 104952"/>
                <a:gd name="connsiteX7" fmla="*/ 243840 w 456532"/>
                <a:gd name="connsiteY7" fmla="*/ 81149 h 104952"/>
                <a:gd name="connsiteX8" fmla="*/ 220980 w 456532"/>
                <a:gd name="connsiteY8" fmla="*/ 88769 h 104952"/>
                <a:gd name="connsiteX9" fmla="*/ 163830 w 456532"/>
                <a:gd name="connsiteY9" fmla="*/ 92579 h 104952"/>
                <a:gd name="connsiteX10" fmla="*/ 137160 w 456532"/>
                <a:gd name="connsiteY10" fmla="*/ 100199 h 104952"/>
                <a:gd name="connsiteX11" fmla="*/ 0 w 456532"/>
                <a:gd name="connsiteY11" fmla="*/ 104009 h 10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532" h="104952">
                  <a:moveTo>
                    <a:pt x="456532" y="0"/>
                  </a:moveTo>
                  <a:cubicBezTo>
                    <a:pt x="450182" y="2540"/>
                    <a:pt x="441214" y="14284"/>
                    <a:pt x="434340" y="20189"/>
                  </a:cubicBezTo>
                  <a:cubicBezTo>
                    <a:pt x="427466" y="26094"/>
                    <a:pt x="422563" y="31792"/>
                    <a:pt x="415290" y="35429"/>
                  </a:cubicBezTo>
                  <a:cubicBezTo>
                    <a:pt x="377791" y="54178"/>
                    <a:pt x="390243" y="41752"/>
                    <a:pt x="358140" y="50669"/>
                  </a:cubicBezTo>
                  <a:cubicBezTo>
                    <a:pt x="342662" y="54969"/>
                    <a:pt x="327660" y="60829"/>
                    <a:pt x="312420" y="65909"/>
                  </a:cubicBezTo>
                  <a:cubicBezTo>
                    <a:pt x="308610" y="67179"/>
                    <a:pt x="304910" y="68848"/>
                    <a:pt x="300990" y="69719"/>
                  </a:cubicBezTo>
                  <a:cubicBezTo>
                    <a:pt x="289560" y="72259"/>
                    <a:pt x="278181" y="75043"/>
                    <a:pt x="266700" y="77339"/>
                  </a:cubicBezTo>
                  <a:cubicBezTo>
                    <a:pt x="259125" y="78854"/>
                    <a:pt x="251334" y="79275"/>
                    <a:pt x="243840" y="81149"/>
                  </a:cubicBezTo>
                  <a:cubicBezTo>
                    <a:pt x="236048" y="83097"/>
                    <a:pt x="228931" y="87633"/>
                    <a:pt x="220980" y="88769"/>
                  </a:cubicBezTo>
                  <a:cubicBezTo>
                    <a:pt x="202080" y="91469"/>
                    <a:pt x="182880" y="91309"/>
                    <a:pt x="163830" y="92579"/>
                  </a:cubicBezTo>
                  <a:cubicBezTo>
                    <a:pt x="154940" y="95119"/>
                    <a:pt x="146247" y="98495"/>
                    <a:pt x="137160" y="100199"/>
                  </a:cubicBezTo>
                  <a:cubicBezTo>
                    <a:pt x="96644" y="107796"/>
                    <a:pt x="31318" y="104009"/>
                    <a:pt x="0" y="10400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Freeform: Shape 75">
              <a:extLst>
                <a:ext uri="{FF2B5EF4-FFF2-40B4-BE49-F238E27FC236}">
                  <a16:creationId xmlns:a16="http://schemas.microsoft.com/office/drawing/2014/main" id="{BEBF3CED-C68B-460B-8649-B76C7CC025EE}"/>
                </a:ext>
              </a:extLst>
            </p:cNvPr>
            <p:cNvSpPr/>
            <p:nvPr/>
          </p:nvSpPr>
          <p:spPr>
            <a:xfrm>
              <a:off x="10336530" y="6016381"/>
              <a:ext cx="548640" cy="91454"/>
            </a:xfrm>
            <a:custGeom>
              <a:avLst/>
              <a:gdLst>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1440 w 552450"/>
                <a:gd name="connsiteY4" fmla="*/ 49530 h 103275"/>
                <a:gd name="connsiteX5" fmla="*/ 186690 w 552450"/>
                <a:gd name="connsiteY5" fmla="*/ 60960 h 103275"/>
                <a:gd name="connsiteX6" fmla="*/ 251460 w 552450"/>
                <a:gd name="connsiteY6" fmla="*/ 72390 h 103275"/>
                <a:gd name="connsiteX7" fmla="*/ 285750 w 552450"/>
                <a:gd name="connsiteY7" fmla="*/ 83820 h 103275"/>
                <a:gd name="connsiteX8" fmla="*/ 392430 w 552450"/>
                <a:gd name="connsiteY8" fmla="*/ 91440 h 103275"/>
                <a:gd name="connsiteX9" fmla="*/ 415290 w 552450"/>
                <a:gd name="connsiteY9" fmla="*/ 99060 h 103275"/>
                <a:gd name="connsiteX10" fmla="*/ 552450 w 552450"/>
                <a:gd name="connsiteY10" fmla="*/ 102870 h 103275"/>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4582 w 552450"/>
                <a:gd name="connsiteY4" fmla="*/ 58957 h 103275"/>
                <a:gd name="connsiteX5" fmla="*/ 186690 w 552450"/>
                <a:gd name="connsiteY5" fmla="*/ 60960 h 103275"/>
                <a:gd name="connsiteX6" fmla="*/ 251460 w 552450"/>
                <a:gd name="connsiteY6" fmla="*/ 72390 h 103275"/>
                <a:gd name="connsiteX7" fmla="*/ 285750 w 552450"/>
                <a:gd name="connsiteY7" fmla="*/ 83820 h 103275"/>
                <a:gd name="connsiteX8" fmla="*/ 392430 w 552450"/>
                <a:gd name="connsiteY8" fmla="*/ 91440 h 103275"/>
                <a:gd name="connsiteX9" fmla="*/ 415290 w 552450"/>
                <a:gd name="connsiteY9" fmla="*/ 99060 h 103275"/>
                <a:gd name="connsiteX10" fmla="*/ 552450 w 552450"/>
                <a:gd name="connsiteY10" fmla="*/ 102870 h 103275"/>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4582 w 552450"/>
                <a:gd name="connsiteY4" fmla="*/ 58957 h 103275"/>
                <a:gd name="connsiteX5" fmla="*/ 183548 w 552450"/>
                <a:gd name="connsiteY5" fmla="*/ 73529 h 103275"/>
                <a:gd name="connsiteX6" fmla="*/ 251460 w 552450"/>
                <a:gd name="connsiteY6" fmla="*/ 72390 h 103275"/>
                <a:gd name="connsiteX7" fmla="*/ 285750 w 552450"/>
                <a:gd name="connsiteY7" fmla="*/ 83820 h 103275"/>
                <a:gd name="connsiteX8" fmla="*/ 392430 w 552450"/>
                <a:gd name="connsiteY8" fmla="*/ 91440 h 103275"/>
                <a:gd name="connsiteX9" fmla="*/ 415290 w 552450"/>
                <a:gd name="connsiteY9" fmla="*/ 99060 h 103275"/>
                <a:gd name="connsiteX10" fmla="*/ 552450 w 552450"/>
                <a:gd name="connsiteY10" fmla="*/ 102870 h 103275"/>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4582 w 552450"/>
                <a:gd name="connsiteY4" fmla="*/ 58957 h 103275"/>
                <a:gd name="connsiteX5" fmla="*/ 183548 w 552450"/>
                <a:gd name="connsiteY5" fmla="*/ 73529 h 103275"/>
                <a:gd name="connsiteX6" fmla="*/ 251460 w 552450"/>
                <a:gd name="connsiteY6" fmla="*/ 72390 h 103275"/>
                <a:gd name="connsiteX7" fmla="*/ 285750 w 552450"/>
                <a:gd name="connsiteY7" fmla="*/ 83820 h 103275"/>
                <a:gd name="connsiteX8" fmla="*/ 392430 w 552450"/>
                <a:gd name="connsiteY8" fmla="*/ 91440 h 103275"/>
                <a:gd name="connsiteX9" fmla="*/ 415290 w 552450"/>
                <a:gd name="connsiteY9" fmla="*/ 99060 h 103275"/>
                <a:gd name="connsiteX10" fmla="*/ 552450 w 552450"/>
                <a:gd name="connsiteY10" fmla="*/ 102870 h 103275"/>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4582 w 552450"/>
                <a:gd name="connsiteY4" fmla="*/ 58957 h 103275"/>
                <a:gd name="connsiteX5" fmla="*/ 183548 w 552450"/>
                <a:gd name="connsiteY5" fmla="*/ 73529 h 103275"/>
                <a:gd name="connsiteX6" fmla="*/ 251460 w 552450"/>
                <a:gd name="connsiteY6" fmla="*/ 78675 h 103275"/>
                <a:gd name="connsiteX7" fmla="*/ 285750 w 552450"/>
                <a:gd name="connsiteY7" fmla="*/ 83820 h 103275"/>
                <a:gd name="connsiteX8" fmla="*/ 392430 w 552450"/>
                <a:gd name="connsiteY8" fmla="*/ 91440 h 103275"/>
                <a:gd name="connsiteX9" fmla="*/ 415290 w 552450"/>
                <a:gd name="connsiteY9" fmla="*/ 99060 h 103275"/>
                <a:gd name="connsiteX10" fmla="*/ 552450 w 552450"/>
                <a:gd name="connsiteY10" fmla="*/ 102870 h 103275"/>
                <a:gd name="connsiteX0" fmla="*/ 0 w 552450"/>
                <a:gd name="connsiteY0" fmla="*/ 0 h 103275"/>
                <a:gd name="connsiteX1" fmla="*/ 3810 w 552450"/>
                <a:gd name="connsiteY1" fmla="*/ 26670 h 103275"/>
                <a:gd name="connsiteX2" fmla="*/ 15240 w 552450"/>
                <a:gd name="connsiteY2" fmla="*/ 34290 h 103275"/>
                <a:gd name="connsiteX3" fmla="*/ 60960 w 552450"/>
                <a:gd name="connsiteY3" fmla="*/ 45720 h 103275"/>
                <a:gd name="connsiteX4" fmla="*/ 94582 w 552450"/>
                <a:gd name="connsiteY4" fmla="*/ 58957 h 103275"/>
                <a:gd name="connsiteX5" fmla="*/ 183548 w 552450"/>
                <a:gd name="connsiteY5" fmla="*/ 73529 h 103275"/>
                <a:gd name="connsiteX6" fmla="*/ 251460 w 552450"/>
                <a:gd name="connsiteY6" fmla="*/ 78675 h 103275"/>
                <a:gd name="connsiteX7" fmla="*/ 285750 w 552450"/>
                <a:gd name="connsiteY7" fmla="*/ 83820 h 103275"/>
                <a:gd name="connsiteX8" fmla="*/ 389288 w 552450"/>
                <a:gd name="connsiteY8" fmla="*/ 97725 h 103275"/>
                <a:gd name="connsiteX9" fmla="*/ 415290 w 552450"/>
                <a:gd name="connsiteY9" fmla="*/ 99060 h 103275"/>
                <a:gd name="connsiteX10" fmla="*/ 552450 w 552450"/>
                <a:gd name="connsiteY10" fmla="*/ 102870 h 103275"/>
                <a:gd name="connsiteX0" fmla="*/ 0 w 548640"/>
                <a:gd name="connsiteY0" fmla="*/ 0 h 76605"/>
                <a:gd name="connsiteX1" fmla="*/ 11430 w 548640"/>
                <a:gd name="connsiteY1" fmla="*/ 7620 h 76605"/>
                <a:gd name="connsiteX2" fmla="*/ 57150 w 548640"/>
                <a:gd name="connsiteY2" fmla="*/ 19050 h 76605"/>
                <a:gd name="connsiteX3" fmla="*/ 90772 w 548640"/>
                <a:gd name="connsiteY3" fmla="*/ 32287 h 76605"/>
                <a:gd name="connsiteX4" fmla="*/ 179738 w 548640"/>
                <a:gd name="connsiteY4" fmla="*/ 46859 h 76605"/>
                <a:gd name="connsiteX5" fmla="*/ 247650 w 548640"/>
                <a:gd name="connsiteY5" fmla="*/ 52005 h 76605"/>
                <a:gd name="connsiteX6" fmla="*/ 281940 w 548640"/>
                <a:gd name="connsiteY6" fmla="*/ 57150 h 76605"/>
                <a:gd name="connsiteX7" fmla="*/ 385478 w 548640"/>
                <a:gd name="connsiteY7" fmla="*/ 71055 h 76605"/>
                <a:gd name="connsiteX8" fmla="*/ 411480 w 548640"/>
                <a:gd name="connsiteY8" fmla="*/ 72390 h 76605"/>
                <a:gd name="connsiteX9" fmla="*/ 548640 w 548640"/>
                <a:gd name="connsiteY9" fmla="*/ 76200 h 76605"/>
                <a:gd name="connsiteX0" fmla="*/ 49 w 548689"/>
                <a:gd name="connsiteY0" fmla="*/ 14451 h 91056"/>
                <a:gd name="connsiteX1" fmla="*/ 2052 w 548689"/>
                <a:gd name="connsiteY1" fmla="*/ 75 h 91056"/>
                <a:gd name="connsiteX2" fmla="*/ 57199 w 548689"/>
                <a:gd name="connsiteY2" fmla="*/ 33501 h 91056"/>
                <a:gd name="connsiteX3" fmla="*/ 90821 w 548689"/>
                <a:gd name="connsiteY3" fmla="*/ 46738 h 91056"/>
                <a:gd name="connsiteX4" fmla="*/ 179787 w 548689"/>
                <a:gd name="connsiteY4" fmla="*/ 61310 h 91056"/>
                <a:gd name="connsiteX5" fmla="*/ 247699 w 548689"/>
                <a:gd name="connsiteY5" fmla="*/ 66456 h 91056"/>
                <a:gd name="connsiteX6" fmla="*/ 281989 w 548689"/>
                <a:gd name="connsiteY6" fmla="*/ 71601 h 91056"/>
                <a:gd name="connsiteX7" fmla="*/ 385527 w 548689"/>
                <a:gd name="connsiteY7" fmla="*/ 85506 h 91056"/>
                <a:gd name="connsiteX8" fmla="*/ 411529 w 548689"/>
                <a:gd name="connsiteY8" fmla="*/ 86841 h 91056"/>
                <a:gd name="connsiteX9" fmla="*/ 548689 w 548689"/>
                <a:gd name="connsiteY9" fmla="*/ 90651 h 91056"/>
                <a:gd name="connsiteX0" fmla="*/ 0 w 548640"/>
                <a:gd name="connsiteY0" fmla="*/ 14849 h 91454"/>
                <a:gd name="connsiteX1" fmla="*/ 2003 w 548640"/>
                <a:gd name="connsiteY1" fmla="*/ 473 h 91454"/>
                <a:gd name="connsiteX2" fmla="*/ 57150 w 548640"/>
                <a:gd name="connsiteY2" fmla="*/ 33899 h 91454"/>
                <a:gd name="connsiteX3" fmla="*/ 90772 w 548640"/>
                <a:gd name="connsiteY3" fmla="*/ 47136 h 91454"/>
                <a:gd name="connsiteX4" fmla="*/ 179738 w 548640"/>
                <a:gd name="connsiteY4" fmla="*/ 61708 h 91454"/>
                <a:gd name="connsiteX5" fmla="*/ 247650 w 548640"/>
                <a:gd name="connsiteY5" fmla="*/ 66854 h 91454"/>
                <a:gd name="connsiteX6" fmla="*/ 281940 w 548640"/>
                <a:gd name="connsiteY6" fmla="*/ 71999 h 91454"/>
                <a:gd name="connsiteX7" fmla="*/ 385478 w 548640"/>
                <a:gd name="connsiteY7" fmla="*/ 85904 h 91454"/>
                <a:gd name="connsiteX8" fmla="*/ 411480 w 548640"/>
                <a:gd name="connsiteY8" fmla="*/ 87239 h 91454"/>
                <a:gd name="connsiteX9" fmla="*/ 548640 w 548640"/>
                <a:gd name="connsiteY9" fmla="*/ 91049 h 9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640" h="91454">
                  <a:moveTo>
                    <a:pt x="0" y="14849"/>
                  </a:moveTo>
                  <a:cubicBezTo>
                    <a:pt x="1860" y="19033"/>
                    <a:pt x="-261" y="-3507"/>
                    <a:pt x="2003" y="473"/>
                  </a:cubicBezTo>
                  <a:cubicBezTo>
                    <a:pt x="13763" y="21152"/>
                    <a:pt x="42355" y="26122"/>
                    <a:pt x="57150" y="33899"/>
                  </a:cubicBezTo>
                  <a:cubicBezTo>
                    <a:pt x="71945" y="41676"/>
                    <a:pt x="70341" y="42501"/>
                    <a:pt x="90772" y="47136"/>
                  </a:cubicBezTo>
                  <a:cubicBezTo>
                    <a:pt x="111203" y="51771"/>
                    <a:pt x="130261" y="53462"/>
                    <a:pt x="179738" y="61708"/>
                  </a:cubicBezTo>
                  <a:cubicBezTo>
                    <a:pt x="237570" y="70386"/>
                    <a:pt x="230616" y="65139"/>
                    <a:pt x="247650" y="66854"/>
                  </a:cubicBezTo>
                  <a:cubicBezTo>
                    <a:pt x="264684" y="68569"/>
                    <a:pt x="258969" y="68824"/>
                    <a:pt x="281940" y="71999"/>
                  </a:cubicBezTo>
                  <a:cubicBezTo>
                    <a:pt x="304911" y="75174"/>
                    <a:pt x="349918" y="83364"/>
                    <a:pt x="385478" y="85904"/>
                  </a:cubicBezTo>
                  <a:cubicBezTo>
                    <a:pt x="393098" y="88444"/>
                    <a:pt x="403546" y="85986"/>
                    <a:pt x="411480" y="87239"/>
                  </a:cubicBezTo>
                  <a:cubicBezTo>
                    <a:pt x="449799" y="93289"/>
                    <a:pt x="515604" y="91049"/>
                    <a:pt x="548640" y="910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BF1B0758-94D2-472F-827C-588D8C014819}"/>
                </a:ext>
              </a:extLst>
            </p:cNvPr>
            <p:cNvCxnSpPr>
              <a:endCxn id="65" idx="2"/>
            </p:cNvCxnSpPr>
            <p:nvPr/>
          </p:nvCxnSpPr>
          <p:spPr>
            <a:xfrm>
              <a:off x="9514699" y="4434435"/>
              <a:ext cx="0" cy="1715481"/>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B80387-F0B9-46AA-94E9-81E475E744E8}"/>
                </a:ext>
              </a:extLst>
            </p:cNvPr>
            <p:cNvSpPr txBox="1"/>
            <p:nvPr/>
          </p:nvSpPr>
          <p:spPr>
            <a:xfrm>
              <a:off x="7244486" y="4180183"/>
              <a:ext cx="889987" cy="523220"/>
            </a:xfrm>
            <a:prstGeom prst="rect">
              <a:avLst/>
            </a:prstGeom>
            <a:noFill/>
          </p:spPr>
          <p:txBody>
            <a:bodyPr wrap="none" rtlCol="0">
              <a:spAutoFit/>
            </a:bodyPr>
            <a:lstStyle/>
            <a:p>
              <a:pPr algn="ctr"/>
              <a:r>
                <a:rPr lang="en-US" dirty="0"/>
                <a:t>Freq</a:t>
              </a:r>
            </a:p>
            <a:p>
              <a:pPr algn="ctr"/>
              <a:r>
                <a:rPr lang="en-US" dirty="0"/>
                <a:t>(or Prob)</a:t>
              </a:r>
              <a:endParaRPr lang="en-IN" dirty="0"/>
            </a:p>
          </p:txBody>
        </p:sp>
        <p:cxnSp>
          <p:nvCxnSpPr>
            <p:cNvPr id="20" name="Straight Arrow Connector 19">
              <a:extLst>
                <a:ext uri="{FF2B5EF4-FFF2-40B4-BE49-F238E27FC236}">
                  <a16:creationId xmlns:a16="http://schemas.microsoft.com/office/drawing/2014/main" id="{94DD580E-66B2-4273-AD1E-3F08E9D37C2C}"/>
                </a:ext>
              </a:extLst>
            </p:cNvPr>
            <p:cNvCxnSpPr/>
            <p:nvPr/>
          </p:nvCxnSpPr>
          <p:spPr>
            <a:xfrm flipH="1" flipV="1">
              <a:off x="7867862" y="3477361"/>
              <a:ext cx="17187" cy="61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hought Bubble: Cloud 4">
            <a:extLst>
              <a:ext uri="{FF2B5EF4-FFF2-40B4-BE49-F238E27FC236}">
                <a16:creationId xmlns:a16="http://schemas.microsoft.com/office/drawing/2014/main" id="{1F859378-B019-4626-B154-30E19AF0631A}"/>
              </a:ext>
            </a:extLst>
          </p:cNvPr>
          <p:cNvSpPr/>
          <p:nvPr/>
        </p:nvSpPr>
        <p:spPr>
          <a:xfrm>
            <a:off x="641918" y="1178818"/>
            <a:ext cx="6288869" cy="1811163"/>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1882187 w 6280727"/>
              <a:gd name="connsiteY0" fmla="*/ 2036618 h 1810327"/>
              <a:gd name="connsiteX1" fmla="*/ 1831900 w 6280727"/>
              <a:gd name="connsiteY1" fmla="*/ 2086905 h 1810327"/>
              <a:gd name="connsiteX2" fmla="*/ 1781613 w 6280727"/>
              <a:gd name="connsiteY2" fmla="*/ 2036618 h 1810327"/>
              <a:gd name="connsiteX3" fmla="*/ 1831900 w 6280727"/>
              <a:gd name="connsiteY3" fmla="*/ 1986331 h 1810327"/>
              <a:gd name="connsiteX4" fmla="*/ 1882187 w 6280727"/>
              <a:gd name="connsiteY4" fmla="*/ 2036618 h 1810327"/>
              <a:gd name="connsiteX0" fmla="*/ 2012251 w 6280727"/>
              <a:gd name="connsiteY0" fmla="*/ 1967633 h 1810327"/>
              <a:gd name="connsiteX1" fmla="*/ 1911677 w 6280727"/>
              <a:gd name="connsiteY1" fmla="*/ 2068207 h 1810327"/>
              <a:gd name="connsiteX2" fmla="*/ 1811103 w 6280727"/>
              <a:gd name="connsiteY2" fmla="*/ 1967633 h 1810327"/>
              <a:gd name="connsiteX3" fmla="*/ 1911677 w 6280727"/>
              <a:gd name="connsiteY3" fmla="*/ 1867059 h 1810327"/>
              <a:gd name="connsiteX4" fmla="*/ 2012251 w 6280727"/>
              <a:gd name="connsiteY4" fmla="*/ 1967633 h 1810327"/>
              <a:gd name="connsiteX0" fmla="*/ 2218391 w 6280727"/>
              <a:gd name="connsiteY0" fmla="*/ 1832863 h 1810327"/>
              <a:gd name="connsiteX1" fmla="*/ 2067530 w 6280727"/>
              <a:gd name="connsiteY1" fmla="*/ 1983724 h 1810327"/>
              <a:gd name="connsiteX2" fmla="*/ 1916669 w 6280727"/>
              <a:gd name="connsiteY2" fmla="*/ 1832863 h 1810327"/>
              <a:gd name="connsiteX3" fmla="*/ 2067530 w 6280727"/>
              <a:gd name="connsiteY3" fmla="*/ 1682002 h 1810327"/>
              <a:gd name="connsiteX4" fmla="*/ 2218391 w 6280727"/>
              <a:gd name="connsiteY4" fmla="*/ 1832863 h 1810327"/>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9659"/>
              <a:gd name="connsiteX1" fmla="*/ 5659 w 43256"/>
              <a:gd name="connsiteY1" fmla="*/ 6766 h 49659"/>
              <a:gd name="connsiteX2" fmla="*/ 14041 w 43256"/>
              <a:gd name="connsiteY2" fmla="*/ 5061 h 49659"/>
              <a:gd name="connsiteX3" fmla="*/ 22492 w 43256"/>
              <a:gd name="connsiteY3" fmla="*/ 3291 h 49659"/>
              <a:gd name="connsiteX4" fmla="*/ 25785 w 43256"/>
              <a:gd name="connsiteY4" fmla="*/ 59 h 49659"/>
              <a:gd name="connsiteX5" fmla="*/ 29869 w 43256"/>
              <a:gd name="connsiteY5" fmla="*/ 2340 h 49659"/>
              <a:gd name="connsiteX6" fmla="*/ 35499 w 43256"/>
              <a:gd name="connsiteY6" fmla="*/ 549 h 49659"/>
              <a:gd name="connsiteX7" fmla="*/ 38354 w 43256"/>
              <a:gd name="connsiteY7" fmla="*/ 5435 h 49659"/>
              <a:gd name="connsiteX8" fmla="*/ 42018 w 43256"/>
              <a:gd name="connsiteY8" fmla="*/ 10177 h 49659"/>
              <a:gd name="connsiteX9" fmla="*/ 41854 w 43256"/>
              <a:gd name="connsiteY9" fmla="*/ 15319 h 49659"/>
              <a:gd name="connsiteX10" fmla="*/ 43052 w 43256"/>
              <a:gd name="connsiteY10" fmla="*/ 23181 h 49659"/>
              <a:gd name="connsiteX11" fmla="*/ 37440 w 43256"/>
              <a:gd name="connsiteY11" fmla="*/ 30063 h 49659"/>
              <a:gd name="connsiteX12" fmla="*/ 35431 w 43256"/>
              <a:gd name="connsiteY12" fmla="*/ 35960 h 49659"/>
              <a:gd name="connsiteX13" fmla="*/ 28591 w 43256"/>
              <a:gd name="connsiteY13" fmla="*/ 36674 h 49659"/>
              <a:gd name="connsiteX14" fmla="*/ 23703 w 43256"/>
              <a:gd name="connsiteY14" fmla="*/ 42965 h 49659"/>
              <a:gd name="connsiteX15" fmla="*/ 16516 w 43256"/>
              <a:gd name="connsiteY15" fmla="*/ 39125 h 49659"/>
              <a:gd name="connsiteX16" fmla="*/ 5840 w 43256"/>
              <a:gd name="connsiteY16" fmla="*/ 35331 h 49659"/>
              <a:gd name="connsiteX17" fmla="*/ 1146 w 43256"/>
              <a:gd name="connsiteY17" fmla="*/ 31109 h 49659"/>
              <a:gd name="connsiteX18" fmla="*/ 2149 w 43256"/>
              <a:gd name="connsiteY18" fmla="*/ 25410 h 49659"/>
              <a:gd name="connsiteX19" fmla="*/ 31 w 43256"/>
              <a:gd name="connsiteY19" fmla="*/ 19563 h 49659"/>
              <a:gd name="connsiteX20" fmla="*/ 3899 w 43256"/>
              <a:gd name="connsiteY20" fmla="*/ 14366 h 49659"/>
              <a:gd name="connsiteX21" fmla="*/ 3936 w 43256"/>
              <a:gd name="connsiteY21" fmla="*/ 14229 h 49659"/>
              <a:gd name="connsiteX0" fmla="*/ 1887421 w 6288869"/>
              <a:gd name="connsiteY0" fmla="*/ 2030709 h 2080996"/>
              <a:gd name="connsiteX1" fmla="*/ 1837134 w 6288869"/>
              <a:gd name="connsiteY1" fmla="*/ 2080996 h 2080996"/>
              <a:gd name="connsiteX2" fmla="*/ 1786847 w 6288869"/>
              <a:gd name="connsiteY2" fmla="*/ 2030709 h 2080996"/>
              <a:gd name="connsiteX3" fmla="*/ 1837134 w 6288869"/>
              <a:gd name="connsiteY3" fmla="*/ 1980422 h 2080996"/>
              <a:gd name="connsiteX4" fmla="*/ 1887421 w 6288869"/>
              <a:gd name="connsiteY4" fmla="*/ 2030709 h 2080996"/>
              <a:gd name="connsiteX0" fmla="*/ 2017485 w 6288869"/>
              <a:gd name="connsiteY0" fmla="*/ 1961724 h 2080996"/>
              <a:gd name="connsiteX1" fmla="*/ 2027748 w 6288869"/>
              <a:gd name="connsiteY1" fmla="*/ 1914516 h 2080996"/>
              <a:gd name="connsiteX2" fmla="*/ 1816337 w 6288869"/>
              <a:gd name="connsiteY2" fmla="*/ 1961724 h 2080996"/>
              <a:gd name="connsiteX3" fmla="*/ 1916911 w 6288869"/>
              <a:gd name="connsiteY3" fmla="*/ 1861150 h 2080996"/>
              <a:gd name="connsiteX4" fmla="*/ 2017485 w 6288869"/>
              <a:gd name="connsiteY4" fmla="*/ 1961724 h 2080996"/>
              <a:gd name="connsiteX0" fmla="*/ 2223625 w 6288869"/>
              <a:gd name="connsiteY0" fmla="*/ 1826954 h 2080996"/>
              <a:gd name="connsiteX1" fmla="*/ 2072764 w 6288869"/>
              <a:gd name="connsiteY1" fmla="*/ 1977815 h 2080996"/>
              <a:gd name="connsiteX2" fmla="*/ 1921903 w 6288869"/>
              <a:gd name="connsiteY2" fmla="*/ 1826954 h 2080996"/>
              <a:gd name="connsiteX3" fmla="*/ 2072764 w 6288869"/>
              <a:gd name="connsiteY3" fmla="*/ 1676093 h 2080996"/>
              <a:gd name="connsiteX4" fmla="*/ 2223625 w 6288869"/>
              <a:gd name="connsiteY4" fmla="*/ 1826954 h 2080996"/>
              <a:gd name="connsiteX0" fmla="*/ 4729 w 43256"/>
              <a:gd name="connsiteY0" fmla="*/ 26036 h 49659"/>
              <a:gd name="connsiteX1" fmla="*/ 2196 w 43256"/>
              <a:gd name="connsiteY1" fmla="*/ 25239 h 49659"/>
              <a:gd name="connsiteX2" fmla="*/ 6964 w 43256"/>
              <a:gd name="connsiteY2" fmla="*/ 34758 h 49659"/>
              <a:gd name="connsiteX3" fmla="*/ 5856 w 43256"/>
              <a:gd name="connsiteY3" fmla="*/ 35139 h 49659"/>
              <a:gd name="connsiteX4" fmla="*/ 16514 w 43256"/>
              <a:gd name="connsiteY4" fmla="*/ 38949 h 49659"/>
              <a:gd name="connsiteX5" fmla="*/ 15846 w 43256"/>
              <a:gd name="connsiteY5" fmla="*/ 37209 h 49659"/>
              <a:gd name="connsiteX6" fmla="*/ 28863 w 43256"/>
              <a:gd name="connsiteY6" fmla="*/ 34610 h 49659"/>
              <a:gd name="connsiteX7" fmla="*/ 28596 w 43256"/>
              <a:gd name="connsiteY7" fmla="*/ 36519 h 49659"/>
              <a:gd name="connsiteX8" fmla="*/ 34165 w 43256"/>
              <a:gd name="connsiteY8" fmla="*/ 22813 h 49659"/>
              <a:gd name="connsiteX9" fmla="*/ 37416 w 43256"/>
              <a:gd name="connsiteY9" fmla="*/ 29949 h 49659"/>
              <a:gd name="connsiteX10" fmla="*/ 41834 w 43256"/>
              <a:gd name="connsiteY10" fmla="*/ 15213 h 49659"/>
              <a:gd name="connsiteX11" fmla="*/ 40386 w 43256"/>
              <a:gd name="connsiteY11" fmla="*/ 17889 h 49659"/>
              <a:gd name="connsiteX12" fmla="*/ 38360 w 43256"/>
              <a:gd name="connsiteY12" fmla="*/ 5285 h 49659"/>
              <a:gd name="connsiteX13" fmla="*/ 38436 w 43256"/>
              <a:gd name="connsiteY13" fmla="*/ 6549 h 49659"/>
              <a:gd name="connsiteX14" fmla="*/ 29114 w 43256"/>
              <a:gd name="connsiteY14" fmla="*/ 3811 h 49659"/>
              <a:gd name="connsiteX15" fmla="*/ 29856 w 43256"/>
              <a:gd name="connsiteY15" fmla="*/ 2199 h 49659"/>
              <a:gd name="connsiteX16" fmla="*/ 22177 w 43256"/>
              <a:gd name="connsiteY16" fmla="*/ 4579 h 49659"/>
              <a:gd name="connsiteX17" fmla="*/ 22536 w 43256"/>
              <a:gd name="connsiteY17" fmla="*/ 3189 h 49659"/>
              <a:gd name="connsiteX18" fmla="*/ 14036 w 43256"/>
              <a:gd name="connsiteY18" fmla="*/ 5051 h 49659"/>
              <a:gd name="connsiteX19" fmla="*/ 15336 w 43256"/>
              <a:gd name="connsiteY19" fmla="*/ 6399 h 49659"/>
              <a:gd name="connsiteX20" fmla="*/ 4163 w 43256"/>
              <a:gd name="connsiteY20" fmla="*/ 15648 h 49659"/>
              <a:gd name="connsiteX21" fmla="*/ 3936 w 43256"/>
              <a:gd name="connsiteY21" fmla="*/ 14229 h 49659"/>
              <a:gd name="connsiteX0" fmla="*/ 3936 w 43256"/>
              <a:gd name="connsiteY0" fmla="*/ 14229 h 48549"/>
              <a:gd name="connsiteX1" fmla="*/ 5659 w 43256"/>
              <a:gd name="connsiteY1" fmla="*/ 6766 h 48549"/>
              <a:gd name="connsiteX2" fmla="*/ 14041 w 43256"/>
              <a:gd name="connsiteY2" fmla="*/ 5061 h 48549"/>
              <a:gd name="connsiteX3" fmla="*/ 22492 w 43256"/>
              <a:gd name="connsiteY3" fmla="*/ 3291 h 48549"/>
              <a:gd name="connsiteX4" fmla="*/ 25785 w 43256"/>
              <a:gd name="connsiteY4" fmla="*/ 59 h 48549"/>
              <a:gd name="connsiteX5" fmla="*/ 29869 w 43256"/>
              <a:gd name="connsiteY5" fmla="*/ 2340 h 48549"/>
              <a:gd name="connsiteX6" fmla="*/ 35499 w 43256"/>
              <a:gd name="connsiteY6" fmla="*/ 549 h 48549"/>
              <a:gd name="connsiteX7" fmla="*/ 38354 w 43256"/>
              <a:gd name="connsiteY7" fmla="*/ 5435 h 48549"/>
              <a:gd name="connsiteX8" fmla="*/ 42018 w 43256"/>
              <a:gd name="connsiteY8" fmla="*/ 10177 h 48549"/>
              <a:gd name="connsiteX9" fmla="*/ 41854 w 43256"/>
              <a:gd name="connsiteY9" fmla="*/ 15319 h 48549"/>
              <a:gd name="connsiteX10" fmla="*/ 43052 w 43256"/>
              <a:gd name="connsiteY10" fmla="*/ 23181 h 48549"/>
              <a:gd name="connsiteX11" fmla="*/ 37440 w 43256"/>
              <a:gd name="connsiteY11" fmla="*/ 30063 h 48549"/>
              <a:gd name="connsiteX12" fmla="*/ 35431 w 43256"/>
              <a:gd name="connsiteY12" fmla="*/ 35960 h 48549"/>
              <a:gd name="connsiteX13" fmla="*/ 28591 w 43256"/>
              <a:gd name="connsiteY13" fmla="*/ 36674 h 48549"/>
              <a:gd name="connsiteX14" fmla="*/ 23703 w 43256"/>
              <a:gd name="connsiteY14" fmla="*/ 42965 h 48549"/>
              <a:gd name="connsiteX15" fmla="*/ 16516 w 43256"/>
              <a:gd name="connsiteY15" fmla="*/ 39125 h 48549"/>
              <a:gd name="connsiteX16" fmla="*/ 5840 w 43256"/>
              <a:gd name="connsiteY16" fmla="*/ 35331 h 48549"/>
              <a:gd name="connsiteX17" fmla="*/ 1146 w 43256"/>
              <a:gd name="connsiteY17" fmla="*/ 31109 h 48549"/>
              <a:gd name="connsiteX18" fmla="*/ 2149 w 43256"/>
              <a:gd name="connsiteY18" fmla="*/ 25410 h 48549"/>
              <a:gd name="connsiteX19" fmla="*/ 31 w 43256"/>
              <a:gd name="connsiteY19" fmla="*/ 19563 h 48549"/>
              <a:gd name="connsiteX20" fmla="*/ 3899 w 43256"/>
              <a:gd name="connsiteY20" fmla="*/ 14366 h 48549"/>
              <a:gd name="connsiteX21" fmla="*/ 3936 w 43256"/>
              <a:gd name="connsiteY21" fmla="*/ 14229 h 48549"/>
              <a:gd name="connsiteX0" fmla="*/ 1887421 w 6288869"/>
              <a:gd name="connsiteY0" fmla="*/ 2030709 h 2034485"/>
              <a:gd name="connsiteX1" fmla="*/ 1984916 w 6288869"/>
              <a:gd name="connsiteY1" fmla="*/ 1923978 h 2034485"/>
              <a:gd name="connsiteX2" fmla="*/ 1786847 w 6288869"/>
              <a:gd name="connsiteY2" fmla="*/ 2030709 h 2034485"/>
              <a:gd name="connsiteX3" fmla="*/ 1837134 w 6288869"/>
              <a:gd name="connsiteY3" fmla="*/ 1980422 h 2034485"/>
              <a:gd name="connsiteX4" fmla="*/ 1887421 w 6288869"/>
              <a:gd name="connsiteY4" fmla="*/ 2030709 h 2034485"/>
              <a:gd name="connsiteX0" fmla="*/ 2017485 w 6288869"/>
              <a:gd name="connsiteY0" fmla="*/ 1961724 h 2034485"/>
              <a:gd name="connsiteX1" fmla="*/ 2027748 w 6288869"/>
              <a:gd name="connsiteY1" fmla="*/ 1914516 h 2034485"/>
              <a:gd name="connsiteX2" fmla="*/ 1816337 w 6288869"/>
              <a:gd name="connsiteY2" fmla="*/ 1961724 h 2034485"/>
              <a:gd name="connsiteX3" fmla="*/ 1916911 w 6288869"/>
              <a:gd name="connsiteY3" fmla="*/ 1861150 h 2034485"/>
              <a:gd name="connsiteX4" fmla="*/ 2017485 w 6288869"/>
              <a:gd name="connsiteY4" fmla="*/ 1961724 h 2034485"/>
              <a:gd name="connsiteX0" fmla="*/ 2223625 w 6288869"/>
              <a:gd name="connsiteY0" fmla="*/ 1826954 h 2034485"/>
              <a:gd name="connsiteX1" fmla="*/ 2072764 w 6288869"/>
              <a:gd name="connsiteY1" fmla="*/ 1977815 h 2034485"/>
              <a:gd name="connsiteX2" fmla="*/ 1921903 w 6288869"/>
              <a:gd name="connsiteY2" fmla="*/ 1826954 h 2034485"/>
              <a:gd name="connsiteX3" fmla="*/ 2072764 w 6288869"/>
              <a:gd name="connsiteY3" fmla="*/ 1676093 h 2034485"/>
              <a:gd name="connsiteX4" fmla="*/ 2223625 w 6288869"/>
              <a:gd name="connsiteY4" fmla="*/ 1826954 h 2034485"/>
              <a:gd name="connsiteX0" fmla="*/ 4729 w 43256"/>
              <a:gd name="connsiteY0" fmla="*/ 26036 h 48549"/>
              <a:gd name="connsiteX1" fmla="*/ 2196 w 43256"/>
              <a:gd name="connsiteY1" fmla="*/ 25239 h 48549"/>
              <a:gd name="connsiteX2" fmla="*/ 6964 w 43256"/>
              <a:gd name="connsiteY2" fmla="*/ 34758 h 48549"/>
              <a:gd name="connsiteX3" fmla="*/ 5856 w 43256"/>
              <a:gd name="connsiteY3" fmla="*/ 35139 h 48549"/>
              <a:gd name="connsiteX4" fmla="*/ 16514 w 43256"/>
              <a:gd name="connsiteY4" fmla="*/ 38949 h 48549"/>
              <a:gd name="connsiteX5" fmla="*/ 15846 w 43256"/>
              <a:gd name="connsiteY5" fmla="*/ 37209 h 48549"/>
              <a:gd name="connsiteX6" fmla="*/ 28863 w 43256"/>
              <a:gd name="connsiteY6" fmla="*/ 34610 h 48549"/>
              <a:gd name="connsiteX7" fmla="*/ 28596 w 43256"/>
              <a:gd name="connsiteY7" fmla="*/ 36519 h 48549"/>
              <a:gd name="connsiteX8" fmla="*/ 34165 w 43256"/>
              <a:gd name="connsiteY8" fmla="*/ 22813 h 48549"/>
              <a:gd name="connsiteX9" fmla="*/ 37416 w 43256"/>
              <a:gd name="connsiteY9" fmla="*/ 29949 h 48549"/>
              <a:gd name="connsiteX10" fmla="*/ 41834 w 43256"/>
              <a:gd name="connsiteY10" fmla="*/ 15213 h 48549"/>
              <a:gd name="connsiteX11" fmla="*/ 40386 w 43256"/>
              <a:gd name="connsiteY11" fmla="*/ 17889 h 48549"/>
              <a:gd name="connsiteX12" fmla="*/ 38360 w 43256"/>
              <a:gd name="connsiteY12" fmla="*/ 5285 h 48549"/>
              <a:gd name="connsiteX13" fmla="*/ 38436 w 43256"/>
              <a:gd name="connsiteY13" fmla="*/ 6549 h 48549"/>
              <a:gd name="connsiteX14" fmla="*/ 29114 w 43256"/>
              <a:gd name="connsiteY14" fmla="*/ 3811 h 48549"/>
              <a:gd name="connsiteX15" fmla="*/ 29856 w 43256"/>
              <a:gd name="connsiteY15" fmla="*/ 2199 h 48549"/>
              <a:gd name="connsiteX16" fmla="*/ 22177 w 43256"/>
              <a:gd name="connsiteY16" fmla="*/ 4579 h 48549"/>
              <a:gd name="connsiteX17" fmla="*/ 22536 w 43256"/>
              <a:gd name="connsiteY17" fmla="*/ 3189 h 48549"/>
              <a:gd name="connsiteX18" fmla="*/ 14036 w 43256"/>
              <a:gd name="connsiteY18" fmla="*/ 5051 h 48549"/>
              <a:gd name="connsiteX19" fmla="*/ 15336 w 43256"/>
              <a:gd name="connsiteY19" fmla="*/ 6399 h 48549"/>
              <a:gd name="connsiteX20" fmla="*/ 4163 w 43256"/>
              <a:gd name="connsiteY20" fmla="*/ 15648 h 48549"/>
              <a:gd name="connsiteX21" fmla="*/ 3936 w 43256"/>
              <a:gd name="connsiteY21" fmla="*/ 14229 h 48549"/>
              <a:gd name="connsiteX0" fmla="*/ 3936 w 43256"/>
              <a:gd name="connsiteY0" fmla="*/ 14229 h 48499"/>
              <a:gd name="connsiteX1" fmla="*/ 5659 w 43256"/>
              <a:gd name="connsiteY1" fmla="*/ 6766 h 48499"/>
              <a:gd name="connsiteX2" fmla="*/ 14041 w 43256"/>
              <a:gd name="connsiteY2" fmla="*/ 5061 h 48499"/>
              <a:gd name="connsiteX3" fmla="*/ 22492 w 43256"/>
              <a:gd name="connsiteY3" fmla="*/ 3291 h 48499"/>
              <a:gd name="connsiteX4" fmla="*/ 25785 w 43256"/>
              <a:gd name="connsiteY4" fmla="*/ 59 h 48499"/>
              <a:gd name="connsiteX5" fmla="*/ 29869 w 43256"/>
              <a:gd name="connsiteY5" fmla="*/ 2340 h 48499"/>
              <a:gd name="connsiteX6" fmla="*/ 35499 w 43256"/>
              <a:gd name="connsiteY6" fmla="*/ 549 h 48499"/>
              <a:gd name="connsiteX7" fmla="*/ 38354 w 43256"/>
              <a:gd name="connsiteY7" fmla="*/ 5435 h 48499"/>
              <a:gd name="connsiteX8" fmla="*/ 42018 w 43256"/>
              <a:gd name="connsiteY8" fmla="*/ 10177 h 48499"/>
              <a:gd name="connsiteX9" fmla="*/ 41854 w 43256"/>
              <a:gd name="connsiteY9" fmla="*/ 15319 h 48499"/>
              <a:gd name="connsiteX10" fmla="*/ 43052 w 43256"/>
              <a:gd name="connsiteY10" fmla="*/ 23181 h 48499"/>
              <a:gd name="connsiteX11" fmla="*/ 37440 w 43256"/>
              <a:gd name="connsiteY11" fmla="*/ 30063 h 48499"/>
              <a:gd name="connsiteX12" fmla="*/ 35431 w 43256"/>
              <a:gd name="connsiteY12" fmla="*/ 35960 h 48499"/>
              <a:gd name="connsiteX13" fmla="*/ 28591 w 43256"/>
              <a:gd name="connsiteY13" fmla="*/ 36674 h 48499"/>
              <a:gd name="connsiteX14" fmla="*/ 23703 w 43256"/>
              <a:gd name="connsiteY14" fmla="*/ 42965 h 48499"/>
              <a:gd name="connsiteX15" fmla="*/ 16516 w 43256"/>
              <a:gd name="connsiteY15" fmla="*/ 39125 h 48499"/>
              <a:gd name="connsiteX16" fmla="*/ 5840 w 43256"/>
              <a:gd name="connsiteY16" fmla="*/ 35331 h 48499"/>
              <a:gd name="connsiteX17" fmla="*/ 1146 w 43256"/>
              <a:gd name="connsiteY17" fmla="*/ 31109 h 48499"/>
              <a:gd name="connsiteX18" fmla="*/ 2149 w 43256"/>
              <a:gd name="connsiteY18" fmla="*/ 25410 h 48499"/>
              <a:gd name="connsiteX19" fmla="*/ 31 w 43256"/>
              <a:gd name="connsiteY19" fmla="*/ 19563 h 48499"/>
              <a:gd name="connsiteX20" fmla="*/ 3899 w 43256"/>
              <a:gd name="connsiteY20" fmla="*/ 14366 h 48499"/>
              <a:gd name="connsiteX21" fmla="*/ 3936 w 43256"/>
              <a:gd name="connsiteY21" fmla="*/ 14229 h 48499"/>
              <a:gd name="connsiteX0" fmla="*/ 1887421 w 6288869"/>
              <a:gd name="connsiteY0" fmla="*/ 2030709 h 2032386"/>
              <a:gd name="connsiteX1" fmla="*/ 1984916 w 6288869"/>
              <a:gd name="connsiteY1" fmla="*/ 1923978 h 2032386"/>
              <a:gd name="connsiteX2" fmla="*/ 1999283 w 6288869"/>
              <a:gd name="connsiteY2" fmla="*/ 1864454 h 2032386"/>
              <a:gd name="connsiteX3" fmla="*/ 1837134 w 6288869"/>
              <a:gd name="connsiteY3" fmla="*/ 1980422 h 2032386"/>
              <a:gd name="connsiteX4" fmla="*/ 1887421 w 6288869"/>
              <a:gd name="connsiteY4" fmla="*/ 2030709 h 2032386"/>
              <a:gd name="connsiteX0" fmla="*/ 2017485 w 6288869"/>
              <a:gd name="connsiteY0" fmla="*/ 1961724 h 2032386"/>
              <a:gd name="connsiteX1" fmla="*/ 2027748 w 6288869"/>
              <a:gd name="connsiteY1" fmla="*/ 1914516 h 2032386"/>
              <a:gd name="connsiteX2" fmla="*/ 1816337 w 6288869"/>
              <a:gd name="connsiteY2" fmla="*/ 1961724 h 2032386"/>
              <a:gd name="connsiteX3" fmla="*/ 1916911 w 6288869"/>
              <a:gd name="connsiteY3" fmla="*/ 1861150 h 2032386"/>
              <a:gd name="connsiteX4" fmla="*/ 2017485 w 6288869"/>
              <a:gd name="connsiteY4" fmla="*/ 1961724 h 2032386"/>
              <a:gd name="connsiteX0" fmla="*/ 2223625 w 6288869"/>
              <a:gd name="connsiteY0" fmla="*/ 1826954 h 2032386"/>
              <a:gd name="connsiteX1" fmla="*/ 2072764 w 6288869"/>
              <a:gd name="connsiteY1" fmla="*/ 1977815 h 2032386"/>
              <a:gd name="connsiteX2" fmla="*/ 1921903 w 6288869"/>
              <a:gd name="connsiteY2" fmla="*/ 1826954 h 2032386"/>
              <a:gd name="connsiteX3" fmla="*/ 2072764 w 6288869"/>
              <a:gd name="connsiteY3" fmla="*/ 1676093 h 2032386"/>
              <a:gd name="connsiteX4" fmla="*/ 2223625 w 6288869"/>
              <a:gd name="connsiteY4" fmla="*/ 1826954 h 2032386"/>
              <a:gd name="connsiteX0" fmla="*/ 4729 w 43256"/>
              <a:gd name="connsiteY0" fmla="*/ 26036 h 48499"/>
              <a:gd name="connsiteX1" fmla="*/ 2196 w 43256"/>
              <a:gd name="connsiteY1" fmla="*/ 25239 h 48499"/>
              <a:gd name="connsiteX2" fmla="*/ 6964 w 43256"/>
              <a:gd name="connsiteY2" fmla="*/ 34758 h 48499"/>
              <a:gd name="connsiteX3" fmla="*/ 5856 w 43256"/>
              <a:gd name="connsiteY3" fmla="*/ 35139 h 48499"/>
              <a:gd name="connsiteX4" fmla="*/ 16514 w 43256"/>
              <a:gd name="connsiteY4" fmla="*/ 38949 h 48499"/>
              <a:gd name="connsiteX5" fmla="*/ 15846 w 43256"/>
              <a:gd name="connsiteY5" fmla="*/ 37209 h 48499"/>
              <a:gd name="connsiteX6" fmla="*/ 28863 w 43256"/>
              <a:gd name="connsiteY6" fmla="*/ 34610 h 48499"/>
              <a:gd name="connsiteX7" fmla="*/ 28596 w 43256"/>
              <a:gd name="connsiteY7" fmla="*/ 36519 h 48499"/>
              <a:gd name="connsiteX8" fmla="*/ 34165 w 43256"/>
              <a:gd name="connsiteY8" fmla="*/ 22813 h 48499"/>
              <a:gd name="connsiteX9" fmla="*/ 37416 w 43256"/>
              <a:gd name="connsiteY9" fmla="*/ 29949 h 48499"/>
              <a:gd name="connsiteX10" fmla="*/ 41834 w 43256"/>
              <a:gd name="connsiteY10" fmla="*/ 15213 h 48499"/>
              <a:gd name="connsiteX11" fmla="*/ 40386 w 43256"/>
              <a:gd name="connsiteY11" fmla="*/ 17889 h 48499"/>
              <a:gd name="connsiteX12" fmla="*/ 38360 w 43256"/>
              <a:gd name="connsiteY12" fmla="*/ 5285 h 48499"/>
              <a:gd name="connsiteX13" fmla="*/ 38436 w 43256"/>
              <a:gd name="connsiteY13" fmla="*/ 6549 h 48499"/>
              <a:gd name="connsiteX14" fmla="*/ 29114 w 43256"/>
              <a:gd name="connsiteY14" fmla="*/ 3811 h 48499"/>
              <a:gd name="connsiteX15" fmla="*/ 29856 w 43256"/>
              <a:gd name="connsiteY15" fmla="*/ 2199 h 48499"/>
              <a:gd name="connsiteX16" fmla="*/ 22177 w 43256"/>
              <a:gd name="connsiteY16" fmla="*/ 4579 h 48499"/>
              <a:gd name="connsiteX17" fmla="*/ 22536 w 43256"/>
              <a:gd name="connsiteY17" fmla="*/ 3189 h 48499"/>
              <a:gd name="connsiteX18" fmla="*/ 14036 w 43256"/>
              <a:gd name="connsiteY18" fmla="*/ 5051 h 48499"/>
              <a:gd name="connsiteX19" fmla="*/ 15336 w 43256"/>
              <a:gd name="connsiteY19" fmla="*/ 6399 h 48499"/>
              <a:gd name="connsiteX20" fmla="*/ 4163 w 43256"/>
              <a:gd name="connsiteY20" fmla="*/ 15648 h 48499"/>
              <a:gd name="connsiteX21" fmla="*/ 3936 w 43256"/>
              <a:gd name="connsiteY21" fmla="*/ 14229 h 48499"/>
              <a:gd name="connsiteX0" fmla="*/ 3936 w 43256"/>
              <a:gd name="connsiteY0" fmla="*/ 14229 h 48499"/>
              <a:gd name="connsiteX1" fmla="*/ 5659 w 43256"/>
              <a:gd name="connsiteY1" fmla="*/ 6766 h 48499"/>
              <a:gd name="connsiteX2" fmla="*/ 14041 w 43256"/>
              <a:gd name="connsiteY2" fmla="*/ 5061 h 48499"/>
              <a:gd name="connsiteX3" fmla="*/ 22492 w 43256"/>
              <a:gd name="connsiteY3" fmla="*/ 3291 h 48499"/>
              <a:gd name="connsiteX4" fmla="*/ 25785 w 43256"/>
              <a:gd name="connsiteY4" fmla="*/ 59 h 48499"/>
              <a:gd name="connsiteX5" fmla="*/ 29869 w 43256"/>
              <a:gd name="connsiteY5" fmla="*/ 2340 h 48499"/>
              <a:gd name="connsiteX6" fmla="*/ 35499 w 43256"/>
              <a:gd name="connsiteY6" fmla="*/ 549 h 48499"/>
              <a:gd name="connsiteX7" fmla="*/ 38354 w 43256"/>
              <a:gd name="connsiteY7" fmla="*/ 5435 h 48499"/>
              <a:gd name="connsiteX8" fmla="*/ 42018 w 43256"/>
              <a:gd name="connsiteY8" fmla="*/ 10177 h 48499"/>
              <a:gd name="connsiteX9" fmla="*/ 41854 w 43256"/>
              <a:gd name="connsiteY9" fmla="*/ 15319 h 48499"/>
              <a:gd name="connsiteX10" fmla="*/ 43052 w 43256"/>
              <a:gd name="connsiteY10" fmla="*/ 23181 h 48499"/>
              <a:gd name="connsiteX11" fmla="*/ 37440 w 43256"/>
              <a:gd name="connsiteY11" fmla="*/ 30063 h 48499"/>
              <a:gd name="connsiteX12" fmla="*/ 35431 w 43256"/>
              <a:gd name="connsiteY12" fmla="*/ 35960 h 48499"/>
              <a:gd name="connsiteX13" fmla="*/ 28591 w 43256"/>
              <a:gd name="connsiteY13" fmla="*/ 36674 h 48499"/>
              <a:gd name="connsiteX14" fmla="*/ 23703 w 43256"/>
              <a:gd name="connsiteY14" fmla="*/ 42965 h 48499"/>
              <a:gd name="connsiteX15" fmla="*/ 16516 w 43256"/>
              <a:gd name="connsiteY15" fmla="*/ 39125 h 48499"/>
              <a:gd name="connsiteX16" fmla="*/ 5840 w 43256"/>
              <a:gd name="connsiteY16" fmla="*/ 35331 h 48499"/>
              <a:gd name="connsiteX17" fmla="*/ 1146 w 43256"/>
              <a:gd name="connsiteY17" fmla="*/ 31109 h 48499"/>
              <a:gd name="connsiteX18" fmla="*/ 2149 w 43256"/>
              <a:gd name="connsiteY18" fmla="*/ 25410 h 48499"/>
              <a:gd name="connsiteX19" fmla="*/ 31 w 43256"/>
              <a:gd name="connsiteY19" fmla="*/ 19563 h 48499"/>
              <a:gd name="connsiteX20" fmla="*/ 3899 w 43256"/>
              <a:gd name="connsiteY20" fmla="*/ 14366 h 48499"/>
              <a:gd name="connsiteX21" fmla="*/ 3936 w 43256"/>
              <a:gd name="connsiteY21" fmla="*/ 14229 h 48499"/>
              <a:gd name="connsiteX0" fmla="*/ 1887421 w 6288869"/>
              <a:gd name="connsiteY0" fmla="*/ 2030709 h 2032386"/>
              <a:gd name="connsiteX1" fmla="*/ 1984916 w 6288869"/>
              <a:gd name="connsiteY1" fmla="*/ 1923978 h 2032386"/>
              <a:gd name="connsiteX2" fmla="*/ 1999283 w 6288869"/>
              <a:gd name="connsiteY2" fmla="*/ 1864454 h 2032386"/>
              <a:gd name="connsiteX3" fmla="*/ 1837134 w 6288869"/>
              <a:gd name="connsiteY3" fmla="*/ 1980422 h 2032386"/>
              <a:gd name="connsiteX4" fmla="*/ 1887421 w 6288869"/>
              <a:gd name="connsiteY4" fmla="*/ 2030709 h 2032386"/>
              <a:gd name="connsiteX0" fmla="*/ 2017485 w 6288869"/>
              <a:gd name="connsiteY0" fmla="*/ 1961724 h 2032386"/>
              <a:gd name="connsiteX1" fmla="*/ 2027748 w 6288869"/>
              <a:gd name="connsiteY1" fmla="*/ 1914516 h 2032386"/>
              <a:gd name="connsiteX2" fmla="*/ 1991827 w 6288869"/>
              <a:gd name="connsiteY2" fmla="*/ 1860124 h 2032386"/>
              <a:gd name="connsiteX3" fmla="*/ 1916911 w 6288869"/>
              <a:gd name="connsiteY3" fmla="*/ 1861150 h 2032386"/>
              <a:gd name="connsiteX4" fmla="*/ 2017485 w 6288869"/>
              <a:gd name="connsiteY4" fmla="*/ 1961724 h 2032386"/>
              <a:gd name="connsiteX0" fmla="*/ 2223625 w 6288869"/>
              <a:gd name="connsiteY0" fmla="*/ 1826954 h 2032386"/>
              <a:gd name="connsiteX1" fmla="*/ 2072764 w 6288869"/>
              <a:gd name="connsiteY1" fmla="*/ 1977815 h 2032386"/>
              <a:gd name="connsiteX2" fmla="*/ 1921903 w 6288869"/>
              <a:gd name="connsiteY2" fmla="*/ 1826954 h 2032386"/>
              <a:gd name="connsiteX3" fmla="*/ 2072764 w 6288869"/>
              <a:gd name="connsiteY3" fmla="*/ 1676093 h 2032386"/>
              <a:gd name="connsiteX4" fmla="*/ 2223625 w 6288869"/>
              <a:gd name="connsiteY4" fmla="*/ 1826954 h 2032386"/>
              <a:gd name="connsiteX0" fmla="*/ 4729 w 43256"/>
              <a:gd name="connsiteY0" fmla="*/ 26036 h 48499"/>
              <a:gd name="connsiteX1" fmla="*/ 2196 w 43256"/>
              <a:gd name="connsiteY1" fmla="*/ 25239 h 48499"/>
              <a:gd name="connsiteX2" fmla="*/ 6964 w 43256"/>
              <a:gd name="connsiteY2" fmla="*/ 34758 h 48499"/>
              <a:gd name="connsiteX3" fmla="*/ 5856 w 43256"/>
              <a:gd name="connsiteY3" fmla="*/ 35139 h 48499"/>
              <a:gd name="connsiteX4" fmla="*/ 16514 w 43256"/>
              <a:gd name="connsiteY4" fmla="*/ 38949 h 48499"/>
              <a:gd name="connsiteX5" fmla="*/ 15846 w 43256"/>
              <a:gd name="connsiteY5" fmla="*/ 37209 h 48499"/>
              <a:gd name="connsiteX6" fmla="*/ 28863 w 43256"/>
              <a:gd name="connsiteY6" fmla="*/ 34610 h 48499"/>
              <a:gd name="connsiteX7" fmla="*/ 28596 w 43256"/>
              <a:gd name="connsiteY7" fmla="*/ 36519 h 48499"/>
              <a:gd name="connsiteX8" fmla="*/ 34165 w 43256"/>
              <a:gd name="connsiteY8" fmla="*/ 22813 h 48499"/>
              <a:gd name="connsiteX9" fmla="*/ 37416 w 43256"/>
              <a:gd name="connsiteY9" fmla="*/ 29949 h 48499"/>
              <a:gd name="connsiteX10" fmla="*/ 41834 w 43256"/>
              <a:gd name="connsiteY10" fmla="*/ 15213 h 48499"/>
              <a:gd name="connsiteX11" fmla="*/ 40386 w 43256"/>
              <a:gd name="connsiteY11" fmla="*/ 17889 h 48499"/>
              <a:gd name="connsiteX12" fmla="*/ 38360 w 43256"/>
              <a:gd name="connsiteY12" fmla="*/ 5285 h 48499"/>
              <a:gd name="connsiteX13" fmla="*/ 38436 w 43256"/>
              <a:gd name="connsiteY13" fmla="*/ 6549 h 48499"/>
              <a:gd name="connsiteX14" fmla="*/ 29114 w 43256"/>
              <a:gd name="connsiteY14" fmla="*/ 3811 h 48499"/>
              <a:gd name="connsiteX15" fmla="*/ 29856 w 43256"/>
              <a:gd name="connsiteY15" fmla="*/ 2199 h 48499"/>
              <a:gd name="connsiteX16" fmla="*/ 22177 w 43256"/>
              <a:gd name="connsiteY16" fmla="*/ 4579 h 48499"/>
              <a:gd name="connsiteX17" fmla="*/ 22536 w 43256"/>
              <a:gd name="connsiteY17" fmla="*/ 3189 h 48499"/>
              <a:gd name="connsiteX18" fmla="*/ 14036 w 43256"/>
              <a:gd name="connsiteY18" fmla="*/ 5051 h 48499"/>
              <a:gd name="connsiteX19" fmla="*/ 15336 w 43256"/>
              <a:gd name="connsiteY19" fmla="*/ 6399 h 48499"/>
              <a:gd name="connsiteX20" fmla="*/ 4163 w 43256"/>
              <a:gd name="connsiteY20" fmla="*/ 15648 h 48499"/>
              <a:gd name="connsiteX21" fmla="*/ 3936 w 43256"/>
              <a:gd name="connsiteY21" fmla="*/ 14229 h 48499"/>
              <a:gd name="connsiteX0" fmla="*/ 3936 w 43256"/>
              <a:gd name="connsiteY0" fmla="*/ 14229 h 47263"/>
              <a:gd name="connsiteX1" fmla="*/ 5659 w 43256"/>
              <a:gd name="connsiteY1" fmla="*/ 6766 h 47263"/>
              <a:gd name="connsiteX2" fmla="*/ 14041 w 43256"/>
              <a:gd name="connsiteY2" fmla="*/ 5061 h 47263"/>
              <a:gd name="connsiteX3" fmla="*/ 22492 w 43256"/>
              <a:gd name="connsiteY3" fmla="*/ 3291 h 47263"/>
              <a:gd name="connsiteX4" fmla="*/ 25785 w 43256"/>
              <a:gd name="connsiteY4" fmla="*/ 59 h 47263"/>
              <a:gd name="connsiteX5" fmla="*/ 29869 w 43256"/>
              <a:gd name="connsiteY5" fmla="*/ 2340 h 47263"/>
              <a:gd name="connsiteX6" fmla="*/ 35499 w 43256"/>
              <a:gd name="connsiteY6" fmla="*/ 549 h 47263"/>
              <a:gd name="connsiteX7" fmla="*/ 38354 w 43256"/>
              <a:gd name="connsiteY7" fmla="*/ 5435 h 47263"/>
              <a:gd name="connsiteX8" fmla="*/ 42018 w 43256"/>
              <a:gd name="connsiteY8" fmla="*/ 10177 h 47263"/>
              <a:gd name="connsiteX9" fmla="*/ 41854 w 43256"/>
              <a:gd name="connsiteY9" fmla="*/ 15319 h 47263"/>
              <a:gd name="connsiteX10" fmla="*/ 43052 w 43256"/>
              <a:gd name="connsiteY10" fmla="*/ 23181 h 47263"/>
              <a:gd name="connsiteX11" fmla="*/ 37440 w 43256"/>
              <a:gd name="connsiteY11" fmla="*/ 30063 h 47263"/>
              <a:gd name="connsiteX12" fmla="*/ 35431 w 43256"/>
              <a:gd name="connsiteY12" fmla="*/ 35960 h 47263"/>
              <a:gd name="connsiteX13" fmla="*/ 28591 w 43256"/>
              <a:gd name="connsiteY13" fmla="*/ 36674 h 47263"/>
              <a:gd name="connsiteX14" fmla="*/ 23703 w 43256"/>
              <a:gd name="connsiteY14" fmla="*/ 42965 h 47263"/>
              <a:gd name="connsiteX15" fmla="*/ 16516 w 43256"/>
              <a:gd name="connsiteY15" fmla="*/ 39125 h 47263"/>
              <a:gd name="connsiteX16" fmla="*/ 5840 w 43256"/>
              <a:gd name="connsiteY16" fmla="*/ 35331 h 47263"/>
              <a:gd name="connsiteX17" fmla="*/ 1146 w 43256"/>
              <a:gd name="connsiteY17" fmla="*/ 31109 h 47263"/>
              <a:gd name="connsiteX18" fmla="*/ 2149 w 43256"/>
              <a:gd name="connsiteY18" fmla="*/ 25410 h 47263"/>
              <a:gd name="connsiteX19" fmla="*/ 31 w 43256"/>
              <a:gd name="connsiteY19" fmla="*/ 19563 h 47263"/>
              <a:gd name="connsiteX20" fmla="*/ 3899 w 43256"/>
              <a:gd name="connsiteY20" fmla="*/ 14366 h 47263"/>
              <a:gd name="connsiteX21" fmla="*/ 3936 w 43256"/>
              <a:gd name="connsiteY21" fmla="*/ 14229 h 47263"/>
              <a:gd name="connsiteX0" fmla="*/ 1989021 w 6288869"/>
              <a:gd name="connsiteY0" fmla="*/ 1892164 h 1980606"/>
              <a:gd name="connsiteX1" fmla="*/ 1984916 w 6288869"/>
              <a:gd name="connsiteY1" fmla="*/ 1923978 h 1980606"/>
              <a:gd name="connsiteX2" fmla="*/ 1999283 w 6288869"/>
              <a:gd name="connsiteY2" fmla="*/ 1864454 h 1980606"/>
              <a:gd name="connsiteX3" fmla="*/ 1837134 w 6288869"/>
              <a:gd name="connsiteY3" fmla="*/ 1980422 h 1980606"/>
              <a:gd name="connsiteX4" fmla="*/ 1989021 w 6288869"/>
              <a:gd name="connsiteY4" fmla="*/ 1892164 h 1980606"/>
              <a:gd name="connsiteX0" fmla="*/ 2017485 w 6288869"/>
              <a:gd name="connsiteY0" fmla="*/ 1961724 h 1980606"/>
              <a:gd name="connsiteX1" fmla="*/ 2027748 w 6288869"/>
              <a:gd name="connsiteY1" fmla="*/ 1914516 h 1980606"/>
              <a:gd name="connsiteX2" fmla="*/ 1991827 w 6288869"/>
              <a:gd name="connsiteY2" fmla="*/ 1860124 h 1980606"/>
              <a:gd name="connsiteX3" fmla="*/ 1916911 w 6288869"/>
              <a:gd name="connsiteY3" fmla="*/ 1861150 h 1980606"/>
              <a:gd name="connsiteX4" fmla="*/ 2017485 w 6288869"/>
              <a:gd name="connsiteY4" fmla="*/ 1961724 h 1980606"/>
              <a:gd name="connsiteX0" fmla="*/ 2223625 w 6288869"/>
              <a:gd name="connsiteY0" fmla="*/ 1826954 h 1980606"/>
              <a:gd name="connsiteX1" fmla="*/ 2072764 w 6288869"/>
              <a:gd name="connsiteY1" fmla="*/ 1977815 h 1980606"/>
              <a:gd name="connsiteX2" fmla="*/ 1921903 w 6288869"/>
              <a:gd name="connsiteY2" fmla="*/ 1826954 h 1980606"/>
              <a:gd name="connsiteX3" fmla="*/ 2072764 w 6288869"/>
              <a:gd name="connsiteY3" fmla="*/ 1676093 h 1980606"/>
              <a:gd name="connsiteX4" fmla="*/ 2223625 w 6288869"/>
              <a:gd name="connsiteY4" fmla="*/ 1826954 h 1980606"/>
              <a:gd name="connsiteX0" fmla="*/ 4729 w 43256"/>
              <a:gd name="connsiteY0" fmla="*/ 26036 h 47263"/>
              <a:gd name="connsiteX1" fmla="*/ 2196 w 43256"/>
              <a:gd name="connsiteY1" fmla="*/ 25239 h 47263"/>
              <a:gd name="connsiteX2" fmla="*/ 6964 w 43256"/>
              <a:gd name="connsiteY2" fmla="*/ 34758 h 47263"/>
              <a:gd name="connsiteX3" fmla="*/ 5856 w 43256"/>
              <a:gd name="connsiteY3" fmla="*/ 35139 h 47263"/>
              <a:gd name="connsiteX4" fmla="*/ 16514 w 43256"/>
              <a:gd name="connsiteY4" fmla="*/ 38949 h 47263"/>
              <a:gd name="connsiteX5" fmla="*/ 15846 w 43256"/>
              <a:gd name="connsiteY5" fmla="*/ 37209 h 47263"/>
              <a:gd name="connsiteX6" fmla="*/ 28863 w 43256"/>
              <a:gd name="connsiteY6" fmla="*/ 34610 h 47263"/>
              <a:gd name="connsiteX7" fmla="*/ 28596 w 43256"/>
              <a:gd name="connsiteY7" fmla="*/ 36519 h 47263"/>
              <a:gd name="connsiteX8" fmla="*/ 34165 w 43256"/>
              <a:gd name="connsiteY8" fmla="*/ 22813 h 47263"/>
              <a:gd name="connsiteX9" fmla="*/ 37416 w 43256"/>
              <a:gd name="connsiteY9" fmla="*/ 29949 h 47263"/>
              <a:gd name="connsiteX10" fmla="*/ 41834 w 43256"/>
              <a:gd name="connsiteY10" fmla="*/ 15213 h 47263"/>
              <a:gd name="connsiteX11" fmla="*/ 40386 w 43256"/>
              <a:gd name="connsiteY11" fmla="*/ 17889 h 47263"/>
              <a:gd name="connsiteX12" fmla="*/ 38360 w 43256"/>
              <a:gd name="connsiteY12" fmla="*/ 5285 h 47263"/>
              <a:gd name="connsiteX13" fmla="*/ 38436 w 43256"/>
              <a:gd name="connsiteY13" fmla="*/ 6549 h 47263"/>
              <a:gd name="connsiteX14" fmla="*/ 29114 w 43256"/>
              <a:gd name="connsiteY14" fmla="*/ 3811 h 47263"/>
              <a:gd name="connsiteX15" fmla="*/ 29856 w 43256"/>
              <a:gd name="connsiteY15" fmla="*/ 2199 h 47263"/>
              <a:gd name="connsiteX16" fmla="*/ 22177 w 43256"/>
              <a:gd name="connsiteY16" fmla="*/ 4579 h 47263"/>
              <a:gd name="connsiteX17" fmla="*/ 22536 w 43256"/>
              <a:gd name="connsiteY17" fmla="*/ 3189 h 47263"/>
              <a:gd name="connsiteX18" fmla="*/ 14036 w 43256"/>
              <a:gd name="connsiteY18" fmla="*/ 5051 h 47263"/>
              <a:gd name="connsiteX19" fmla="*/ 15336 w 43256"/>
              <a:gd name="connsiteY19" fmla="*/ 6399 h 47263"/>
              <a:gd name="connsiteX20" fmla="*/ 4163 w 43256"/>
              <a:gd name="connsiteY20" fmla="*/ 15648 h 47263"/>
              <a:gd name="connsiteX21" fmla="*/ 3936 w 43256"/>
              <a:gd name="connsiteY21" fmla="*/ 14229 h 47263"/>
              <a:gd name="connsiteX0" fmla="*/ 3936 w 43256"/>
              <a:gd name="connsiteY0" fmla="*/ 14229 h 47196"/>
              <a:gd name="connsiteX1" fmla="*/ 5659 w 43256"/>
              <a:gd name="connsiteY1" fmla="*/ 6766 h 47196"/>
              <a:gd name="connsiteX2" fmla="*/ 14041 w 43256"/>
              <a:gd name="connsiteY2" fmla="*/ 5061 h 47196"/>
              <a:gd name="connsiteX3" fmla="*/ 22492 w 43256"/>
              <a:gd name="connsiteY3" fmla="*/ 3291 h 47196"/>
              <a:gd name="connsiteX4" fmla="*/ 25785 w 43256"/>
              <a:gd name="connsiteY4" fmla="*/ 59 h 47196"/>
              <a:gd name="connsiteX5" fmla="*/ 29869 w 43256"/>
              <a:gd name="connsiteY5" fmla="*/ 2340 h 47196"/>
              <a:gd name="connsiteX6" fmla="*/ 35499 w 43256"/>
              <a:gd name="connsiteY6" fmla="*/ 549 h 47196"/>
              <a:gd name="connsiteX7" fmla="*/ 38354 w 43256"/>
              <a:gd name="connsiteY7" fmla="*/ 5435 h 47196"/>
              <a:gd name="connsiteX8" fmla="*/ 42018 w 43256"/>
              <a:gd name="connsiteY8" fmla="*/ 10177 h 47196"/>
              <a:gd name="connsiteX9" fmla="*/ 41854 w 43256"/>
              <a:gd name="connsiteY9" fmla="*/ 15319 h 47196"/>
              <a:gd name="connsiteX10" fmla="*/ 43052 w 43256"/>
              <a:gd name="connsiteY10" fmla="*/ 23181 h 47196"/>
              <a:gd name="connsiteX11" fmla="*/ 37440 w 43256"/>
              <a:gd name="connsiteY11" fmla="*/ 30063 h 47196"/>
              <a:gd name="connsiteX12" fmla="*/ 35431 w 43256"/>
              <a:gd name="connsiteY12" fmla="*/ 35960 h 47196"/>
              <a:gd name="connsiteX13" fmla="*/ 28591 w 43256"/>
              <a:gd name="connsiteY13" fmla="*/ 36674 h 47196"/>
              <a:gd name="connsiteX14" fmla="*/ 23703 w 43256"/>
              <a:gd name="connsiteY14" fmla="*/ 42965 h 47196"/>
              <a:gd name="connsiteX15" fmla="*/ 16516 w 43256"/>
              <a:gd name="connsiteY15" fmla="*/ 39125 h 47196"/>
              <a:gd name="connsiteX16" fmla="*/ 5840 w 43256"/>
              <a:gd name="connsiteY16" fmla="*/ 35331 h 47196"/>
              <a:gd name="connsiteX17" fmla="*/ 1146 w 43256"/>
              <a:gd name="connsiteY17" fmla="*/ 31109 h 47196"/>
              <a:gd name="connsiteX18" fmla="*/ 2149 w 43256"/>
              <a:gd name="connsiteY18" fmla="*/ 25410 h 47196"/>
              <a:gd name="connsiteX19" fmla="*/ 31 w 43256"/>
              <a:gd name="connsiteY19" fmla="*/ 19563 h 47196"/>
              <a:gd name="connsiteX20" fmla="*/ 3899 w 43256"/>
              <a:gd name="connsiteY20" fmla="*/ 14366 h 47196"/>
              <a:gd name="connsiteX21" fmla="*/ 3936 w 43256"/>
              <a:gd name="connsiteY21" fmla="*/ 14229 h 47196"/>
              <a:gd name="connsiteX0" fmla="*/ 1989021 w 6288869"/>
              <a:gd name="connsiteY0" fmla="*/ 1892164 h 1977815"/>
              <a:gd name="connsiteX1" fmla="*/ 1984916 w 6288869"/>
              <a:gd name="connsiteY1" fmla="*/ 1923978 h 1977815"/>
              <a:gd name="connsiteX2" fmla="*/ 1999283 w 6288869"/>
              <a:gd name="connsiteY2" fmla="*/ 1864454 h 1977815"/>
              <a:gd name="connsiteX3" fmla="*/ 1984916 w 6288869"/>
              <a:gd name="connsiteY3" fmla="*/ 1897294 h 1977815"/>
              <a:gd name="connsiteX4" fmla="*/ 1989021 w 6288869"/>
              <a:gd name="connsiteY4" fmla="*/ 1892164 h 1977815"/>
              <a:gd name="connsiteX0" fmla="*/ 2017485 w 6288869"/>
              <a:gd name="connsiteY0" fmla="*/ 1961724 h 1977815"/>
              <a:gd name="connsiteX1" fmla="*/ 2027748 w 6288869"/>
              <a:gd name="connsiteY1" fmla="*/ 1914516 h 1977815"/>
              <a:gd name="connsiteX2" fmla="*/ 1991827 w 6288869"/>
              <a:gd name="connsiteY2" fmla="*/ 1860124 h 1977815"/>
              <a:gd name="connsiteX3" fmla="*/ 1916911 w 6288869"/>
              <a:gd name="connsiteY3" fmla="*/ 1861150 h 1977815"/>
              <a:gd name="connsiteX4" fmla="*/ 2017485 w 6288869"/>
              <a:gd name="connsiteY4" fmla="*/ 1961724 h 1977815"/>
              <a:gd name="connsiteX0" fmla="*/ 2223625 w 6288869"/>
              <a:gd name="connsiteY0" fmla="*/ 1826954 h 1977815"/>
              <a:gd name="connsiteX1" fmla="*/ 2072764 w 6288869"/>
              <a:gd name="connsiteY1" fmla="*/ 1977815 h 1977815"/>
              <a:gd name="connsiteX2" fmla="*/ 1921903 w 6288869"/>
              <a:gd name="connsiteY2" fmla="*/ 1826954 h 1977815"/>
              <a:gd name="connsiteX3" fmla="*/ 2072764 w 6288869"/>
              <a:gd name="connsiteY3" fmla="*/ 1676093 h 1977815"/>
              <a:gd name="connsiteX4" fmla="*/ 2223625 w 6288869"/>
              <a:gd name="connsiteY4" fmla="*/ 1826954 h 1977815"/>
              <a:gd name="connsiteX0" fmla="*/ 4729 w 43256"/>
              <a:gd name="connsiteY0" fmla="*/ 26036 h 47196"/>
              <a:gd name="connsiteX1" fmla="*/ 2196 w 43256"/>
              <a:gd name="connsiteY1" fmla="*/ 25239 h 47196"/>
              <a:gd name="connsiteX2" fmla="*/ 6964 w 43256"/>
              <a:gd name="connsiteY2" fmla="*/ 34758 h 47196"/>
              <a:gd name="connsiteX3" fmla="*/ 5856 w 43256"/>
              <a:gd name="connsiteY3" fmla="*/ 35139 h 47196"/>
              <a:gd name="connsiteX4" fmla="*/ 16514 w 43256"/>
              <a:gd name="connsiteY4" fmla="*/ 38949 h 47196"/>
              <a:gd name="connsiteX5" fmla="*/ 15846 w 43256"/>
              <a:gd name="connsiteY5" fmla="*/ 37209 h 47196"/>
              <a:gd name="connsiteX6" fmla="*/ 28863 w 43256"/>
              <a:gd name="connsiteY6" fmla="*/ 34610 h 47196"/>
              <a:gd name="connsiteX7" fmla="*/ 28596 w 43256"/>
              <a:gd name="connsiteY7" fmla="*/ 36519 h 47196"/>
              <a:gd name="connsiteX8" fmla="*/ 34165 w 43256"/>
              <a:gd name="connsiteY8" fmla="*/ 22813 h 47196"/>
              <a:gd name="connsiteX9" fmla="*/ 37416 w 43256"/>
              <a:gd name="connsiteY9" fmla="*/ 29949 h 47196"/>
              <a:gd name="connsiteX10" fmla="*/ 41834 w 43256"/>
              <a:gd name="connsiteY10" fmla="*/ 15213 h 47196"/>
              <a:gd name="connsiteX11" fmla="*/ 40386 w 43256"/>
              <a:gd name="connsiteY11" fmla="*/ 17889 h 47196"/>
              <a:gd name="connsiteX12" fmla="*/ 38360 w 43256"/>
              <a:gd name="connsiteY12" fmla="*/ 5285 h 47196"/>
              <a:gd name="connsiteX13" fmla="*/ 38436 w 43256"/>
              <a:gd name="connsiteY13" fmla="*/ 6549 h 47196"/>
              <a:gd name="connsiteX14" fmla="*/ 29114 w 43256"/>
              <a:gd name="connsiteY14" fmla="*/ 3811 h 47196"/>
              <a:gd name="connsiteX15" fmla="*/ 29856 w 43256"/>
              <a:gd name="connsiteY15" fmla="*/ 2199 h 47196"/>
              <a:gd name="connsiteX16" fmla="*/ 22177 w 43256"/>
              <a:gd name="connsiteY16" fmla="*/ 4579 h 47196"/>
              <a:gd name="connsiteX17" fmla="*/ 22536 w 43256"/>
              <a:gd name="connsiteY17" fmla="*/ 3189 h 47196"/>
              <a:gd name="connsiteX18" fmla="*/ 14036 w 43256"/>
              <a:gd name="connsiteY18" fmla="*/ 5051 h 47196"/>
              <a:gd name="connsiteX19" fmla="*/ 15336 w 43256"/>
              <a:gd name="connsiteY19" fmla="*/ 6399 h 47196"/>
              <a:gd name="connsiteX20" fmla="*/ 4163 w 43256"/>
              <a:gd name="connsiteY20" fmla="*/ 15648 h 47196"/>
              <a:gd name="connsiteX21" fmla="*/ 3936 w 43256"/>
              <a:gd name="connsiteY21" fmla="*/ 14229 h 47196"/>
              <a:gd name="connsiteX0" fmla="*/ 3936 w 43256"/>
              <a:gd name="connsiteY0" fmla="*/ 14229 h 46843"/>
              <a:gd name="connsiteX1" fmla="*/ 5659 w 43256"/>
              <a:gd name="connsiteY1" fmla="*/ 6766 h 46843"/>
              <a:gd name="connsiteX2" fmla="*/ 14041 w 43256"/>
              <a:gd name="connsiteY2" fmla="*/ 5061 h 46843"/>
              <a:gd name="connsiteX3" fmla="*/ 22492 w 43256"/>
              <a:gd name="connsiteY3" fmla="*/ 3291 h 46843"/>
              <a:gd name="connsiteX4" fmla="*/ 25785 w 43256"/>
              <a:gd name="connsiteY4" fmla="*/ 59 h 46843"/>
              <a:gd name="connsiteX5" fmla="*/ 29869 w 43256"/>
              <a:gd name="connsiteY5" fmla="*/ 2340 h 46843"/>
              <a:gd name="connsiteX6" fmla="*/ 35499 w 43256"/>
              <a:gd name="connsiteY6" fmla="*/ 549 h 46843"/>
              <a:gd name="connsiteX7" fmla="*/ 38354 w 43256"/>
              <a:gd name="connsiteY7" fmla="*/ 5435 h 46843"/>
              <a:gd name="connsiteX8" fmla="*/ 42018 w 43256"/>
              <a:gd name="connsiteY8" fmla="*/ 10177 h 46843"/>
              <a:gd name="connsiteX9" fmla="*/ 41854 w 43256"/>
              <a:gd name="connsiteY9" fmla="*/ 15319 h 46843"/>
              <a:gd name="connsiteX10" fmla="*/ 43052 w 43256"/>
              <a:gd name="connsiteY10" fmla="*/ 23181 h 46843"/>
              <a:gd name="connsiteX11" fmla="*/ 37440 w 43256"/>
              <a:gd name="connsiteY11" fmla="*/ 30063 h 46843"/>
              <a:gd name="connsiteX12" fmla="*/ 35431 w 43256"/>
              <a:gd name="connsiteY12" fmla="*/ 35960 h 46843"/>
              <a:gd name="connsiteX13" fmla="*/ 28591 w 43256"/>
              <a:gd name="connsiteY13" fmla="*/ 36674 h 46843"/>
              <a:gd name="connsiteX14" fmla="*/ 23703 w 43256"/>
              <a:gd name="connsiteY14" fmla="*/ 42965 h 46843"/>
              <a:gd name="connsiteX15" fmla="*/ 16516 w 43256"/>
              <a:gd name="connsiteY15" fmla="*/ 39125 h 46843"/>
              <a:gd name="connsiteX16" fmla="*/ 5840 w 43256"/>
              <a:gd name="connsiteY16" fmla="*/ 35331 h 46843"/>
              <a:gd name="connsiteX17" fmla="*/ 1146 w 43256"/>
              <a:gd name="connsiteY17" fmla="*/ 31109 h 46843"/>
              <a:gd name="connsiteX18" fmla="*/ 2149 w 43256"/>
              <a:gd name="connsiteY18" fmla="*/ 25410 h 46843"/>
              <a:gd name="connsiteX19" fmla="*/ 31 w 43256"/>
              <a:gd name="connsiteY19" fmla="*/ 19563 h 46843"/>
              <a:gd name="connsiteX20" fmla="*/ 3899 w 43256"/>
              <a:gd name="connsiteY20" fmla="*/ 14366 h 46843"/>
              <a:gd name="connsiteX21" fmla="*/ 3936 w 43256"/>
              <a:gd name="connsiteY21" fmla="*/ 14229 h 46843"/>
              <a:gd name="connsiteX0" fmla="*/ 1989021 w 6288869"/>
              <a:gd name="connsiteY0" fmla="*/ 1892164 h 1963020"/>
              <a:gd name="connsiteX1" fmla="*/ 1984916 w 6288869"/>
              <a:gd name="connsiteY1" fmla="*/ 1923978 h 1963020"/>
              <a:gd name="connsiteX2" fmla="*/ 1999283 w 6288869"/>
              <a:gd name="connsiteY2" fmla="*/ 1864454 h 1963020"/>
              <a:gd name="connsiteX3" fmla="*/ 1984916 w 6288869"/>
              <a:gd name="connsiteY3" fmla="*/ 1897294 h 1963020"/>
              <a:gd name="connsiteX4" fmla="*/ 1989021 w 6288869"/>
              <a:gd name="connsiteY4" fmla="*/ 1892164 h 1963020"/>
              <a:gd name="connsiteX0" fmla="*/ 2017485 w 6288869"/>
              <a:gd name="connsiteY0" fmla="*/ 1961724 h 1963020"/>
              <a:gd name="connsiteX1" fmla="*/ 2027748 w 6288869"/>
              <a:gd name="connsiteY1" fmla="*/ 1914516 h 1963020"/>
              <a:gd name="connsiteX2" fmla="*/ 1991827 w 6288869"/>
              <a:gd name="connsiteY2" fmla="*/ 1860124 h 1963020"/>
              <a:gd name="connsiteX3" fmla="*/ 1916911 w 6288869"/>
              <a:gd name="connsiteY3" fmla="*/ 1861150 h 1963020"/>
              <a:gd name="connsiteX4" fmla="*/ 2017485 w 6288869"/>
              <a:gd name="connsiteY4" fmla="*/ 1961724 h 1963020"/>
              <a:gd name="connsiteX0" fmla="*/ 2223625 w 6288869"/>
              <a:gd name="connsiteY0" fmla="*/ 1826954 h 1963020"/>
              <a:gd name="connsiteX1" fmla="*/ 2174364 w 6288869"/>
              <a:gd name="connsiteY1" fmla="*/ 1774615 h 1963020"/>
              <a:gd name="connsiteX2" fmla="*/ 1921903 w 6288869"/>
              <a:gd name="connsiteY2" fmla="*/ 1826954 h 1963020"/>
              <a:gd name="connsiteX3" fmla="*/ 2072764 w 6288869"/>
              <a:gd name="connsiteY3" fmla="*/ 1676093 h 1963020"/>
              <a:gd name="connsiteX4" fmla="*/ 2223625 w 6288869"/>
              <a:gd name="connsiteY4" fmla="*/ 1826954 h 1963020"/>
              <a:gd name="connsiteX0" fmla="*/ 4729 w 43256"/>
              <a:gd name="connsiteY0" fmla="*/ 26036 h 46843"/>
              <a:gd name="connsiteX1" fmla="*/ 2196 w 43256"/>
              <a:gd name="connsiteY1" fmla="*/ 25239 h 46843"/>
              <a:gd name="connsiteX2" fmla="*/ 6964 w 43256"/>
              <a:gd name="connsiteY2" fmla="*/ 34758 h 46843"/>
              <a:gd name="connsiteX3" fmla="*/ 5856 w 43256"/>
              <a:gd name="connsiteY3" fmla="*/ 35139 h 46843"/>
              <a:gd name="connsiteX4" fmla="*/ 16514 w 43256"/>
              <a:gd name="connsiteY4" fmla="*/ 38949 h 46843"/>
              <a:gd name="connsiteX5" fmla="*/ 15846 w 43256"/>
              <a:gd name="connsiteY5" fmla="*/ 37209 h 46843"/>
              <a:gd name="connsiteX6" fmla="*/ 28863 w 43256"/>
              <a:gd name="connsiteY6" fmla="*/ 34610 h 46843"/>
              <a:gd name="connsiteX7" fmla="*/ 28596 w 43256"/>
              <a:gd name="connsiteY7" fmla="*/ 36519 h 46843"/>
              <a:gd name="connsiteX8" fmla="*/ 34165 w 43256"/>
              <a:gd name="connsiteY8" fmla="*/ 22813 h 46843"/>
              <a:gd name="connsiteX9" fmla="*/ 37416 w 43256"/>
              <a:gd name="connsiteY9" fmla="*/ 29949 h 46843"/>
              <a:gd name="connsiteX10" fmla="*/ 41834 w 43256"/>
              <a:gd name="connsiteY10" fmla="*/ 15213 h 46843"/>
              <a:gd name="connsiteX11" fmla="*/ 40386 w 43256"/>
              <a:gd name="connsiteY11" fmla="*/ 17889 h 46843"/>
              <a:gd name="connsiteX12" fmla="*/ 38360 w 43256"/>
              <a:gd name="connsiteY12" fmla="*/ 5285 h 46843"/>
              <a:gd name="connsiteX13" fmla="*/ 38436 w 43256"/>
              <a:gd name="connsiteY13" fmla="*/ 6549 h 46843"/>
              <a:gd name="connsiteX14" fmla="*/ 29114 w 43256"/>
              <a:gd name="connsiteY14" fmla="*/ 3811 h 46843"/>
              <a:gd name="connsiteX15" fmla="*/ 29856 w 43256"/>
              <a:gd name="connsiteY15" fmla="*/ 2199 h 46843"/>
              <a:gd name="connsiteX16" fmla="*/ 22177 w 43256"/>
              <a:gd name="connsiteY16" fmla="*/ 4579 h 46843"/>
              <a:gd name="connsiteX17" fmla="*/ 22536 w 43256"/>
              <a:gd name="connsiteY17" fmla="*/ 3189 h 46843"/>
              <a:gd name="connsiteX18" fmla="*/ 14036 w 43256"/>
              <a:gd name="connsiteY18" fmla="*/ 5051 h 46843"/>
              <a:gd name="connsiteX19" fmla="*/ 15336 w 43256"/>
              <a:gd name="connsiteY19" fmla="*/ 6399 h 46843"/>
              <a:gd name="connsiteX20" fmla="*/ 4163 w 43256"/>
              <a:gd name="connsiteY20" fmla="*/ 15648 h 46843"/>
              <a:gd name="connsiteX21" fmla="*/ 3936 w 43256"/>
              <a:gd name="connsiteY21" fmla="*/ 14229 h 46843"/>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1991827 w 6288869"/>
              <a:gd name="connsiteY2" fmla="*/ 1860124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21903 w 6288869"/>
              <a:gd name="connsiteY2" fmla="*/ 1826954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1991827 w 6288869"/>
              <a:gd name="connsiteY2" fmla="*/ 1860124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74364 w 6288869"/>
              <a:gd name="connsiteY1" fmla="*/ 1774615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23625 w 6288869"/>
              <a:gd name="connsiteY0" fmla="*/ 1826954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23625 w 6288869"/>
              <a:gd name="connsiteY4" fmla="*/ 1826954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027748 w 6288869"/>
              <a:gd name="connsiteY1" fmla="*/ 1914516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60570 w 6288869"/>
              <a:gd name="connsiteY0" fmla="*/ 1605281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60570 w 6288869"/>
              <a:gd name="connsiteY4" fmla="*/ 1605281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5922"/>
              <a:gd name="connsiteX1" fmla="*/ 5659 w 43256"/>
              <a:gd name="connsiteY1" fmla="*/ 6766 h 45922"/>
              <a:gd name="connsiteX2" fmla="*/ 14041 w 43256"/>
              <a:gd name="connsiteY2" fmla="*/ 5061 h 45922"/>
              <a:gd name="connsiteX3" fmla="*/ 22492 w 43256"/>
              <a:gd name="connsiteY3" fmla="*/ 3291 h 45922"/>
              <a:gd name="connsiteX4" fmla="*/ 25785 w 43256"/>
              <a:gd name="connsiteY4" fmla="*/ 59 h 45922"/>
              <a:gd name="connsiteX5" fmla="*/ 29869 w 43256"/>
              <a:gd name="connsiteY5" fmla="*/ 2340 h 45922"/>
              <a:gd name="connsiteX6" fmla="*/ 35499 w 43256"/>
              <a:gd name="connsiteY6" fmla="*/ 549 h 45922"/>
              <a:gd name="connsiteX7" fmla="*/ 38354 w 43256"/>
              <a:gd name="connsiteY7" fmla="*/ 5435 h 45922"/>
              <a:gd name="connsiteX8" fmla="*/ 42018 w 43256"/>
              <a:gd name="connsiteY8" fmla="*/ 10177 h 45922"/>
              <a:gd name="connsiteX9" fmla="*/ 41854 w 43256"/>
              <a:gd name="connsiteY9" fmla="*/ 15319 h 45922"/>
              <a:gd name="connsiteX10" fmla="*/ 43052 w 43256"/>
              <a:gd name="connsiteY10" fmla="*/ 23181 h 45922"/>
              <a:gd name="connsiteX11" fmla="*/ 37440 w 43256"/>
              <a:gd name="connsiteY11" fmla="*/ 30063 h 45922"/>
              <a:gd name="connsiteX12" fmla="*/ 35431 w 43256"/>
              <a:gd name="connsiteY12" fmla="*/ 35960 h 45922"/>
              <a:gd name="connsiteX13" fmla="*/ 28591 w 43256"/>
              <a:gd name="connsiteY13" fmla="*/ 36674 h 45922"/>
              <a:gd name="connsiteX14" fmla="*/ 23703 w 43256"/>
              <a:gd name="connsiteY14" fmla="*/ 42965 h 45922"/>
              <a:gd name="connsiteX15" fmla="*/ 16516 w 43256"/>
              <a:gd name="connsiteY15" fmla="*/ 39125 h 45922"/>
              <a:gd name="connsiteX16" fmla="*/ 5840 w 43256"/>
              <a:gd name="connsiteY16" fmla="*/ 35331 h 45922"/>
              <a:gd name="connsiteX17" fmla="*/ 1146 w 43256"/>
              <a:gd name="connsiteY17" fmla="*/ 31109 h 45922"/>
              <a:gd name="connsiteX18" fmla="*/ 2149 w 43256"/>
              <a:gd name="connsiteY18" fmla="*/ 25410 h 45922"/>
              <a:gd name="connsiteX19" fmla="*/ 31 w 43256"/>
              <a:gd name="connsiteY19" fmla="*/ 19563 h 45922"/>
              <a:gd name="connsiteX20" fmla="*/ 3899 w 43256"/>
              <a:gd name="connsiteY20" fmla="*/ 14366 h 45922"/>
              <a:gd name="connsiteX21" fmla="*/ 3936 w 43256"/>
              <a:gd name="connsiteY21" fmla="*/ 14229 h 45922"/>
              <a:gd name="connsiteX0" fmla="*/ 1989021 w 6288869"/>
              <a:gd name="connsiteY0" fmla="*/ 1892164 h 1924432"/>
              <a:gd name="connsiteX1" fmla="*/ 1984916 w 6288869"/>
              <a:gd name="connsiteY1" fmla="*/ 1923978 h 1924432"/>
              <a:gd name="connsiteX2" fmla="*/ 1999283 w 6288869"/>
              <a:gd name="connsiteY2" fmla="*/ 1864454 h 1924432"/>
              <a:gd name="connsiteX3" fmla="*/ 1984916 w 6288869"/>
              <a:gd name="connsiteY3" fmla="*/ 1897294 h 1924432"/>
              <a:gd name="connsiteX4" fmla="*/ 1989021 w 6288869"/>
              <a:gd name="connsiteY4" fmla="*/ 1892164 h 1924432"/>
              <a:gd name="connsiteX0" fmla="*/ 2054431 w 6288869"/>
              <a:gd name="connsiteY0" fmla="*/ 1721578 h 1924432"/>
              <a:gd name="connsiteX1" fmla="*/ 2101639 w 6288869"/>
              <a:gd name="connsiteY1" fmla="*/ 1637425 h 1924432"/>
              <a:gd name="connsiteX2" fmla="*/ 2047245 w 6288869"/>
              <a:gd name="connsiteY2" fmla="*/ 1693870 h 1924432"/>
              <a:gd name="connsiteX3" fmla="*/ 1916911 w 6288869"/>
              <a:gd name="connsiteY3" fmla="*/ 1861150 h 1924432"/>
              <a:gd name="connsiteX4" fmla="*/ 2054431 w 6288869"/>
              <a:gd name="connsiteY4" fmla="*/ 1721578 h 1924432"/>
              <a:gd name="connsiteX0" fmla="*/ 2260570 w 6288869"/>
              <a:gd name="connsiteY0" fmla="*/ 1605281 h 1924432"/>
              <a:gd name="connsiteX1" fmla="*/ 2192837 w 6288869"/>
              <a:gd name="connsiteY1" fmla="*/ 1645306 h 1924432"/>
              <a:gd name="connsiteX2" fmla="*/ 1968084 w 6288869"/>
              <a:gd name="connsiteY2" fmla="*/ 1716117 h 1924432"/>
              <a:gd name="connsiteX3" fmla="*/ 2072764 w 6288869"/>
              <a:gd name="connsiteY3" fmla="*/ 1676093 h 1924432"/>
              <a:gd name="connsiteX4" fmla="*/ 2260570 w 6288869"/>
              <a:gd name="connsiteY4" fmla="*/ 1605281 h 1924432"/>
              <a:gd name="connsiteX0" fmla="*/ 4729 w 43256"/>
              <a:gd name="connsiteY0" fmla="*/ 26036 h 45922"/>
              <a:gd name="connsiteX1" fmla="*/ 2196 w 43256"/>
              <a:gd name="connsiteY1" fmla="*/ 25239 h 45922"/>
              <a:gd name="connsiteX2" fmla="*/ 6964 w 43256"/>
              <a:gd name="connsiteY2" fmla="*/ 34758 h 45922"/>
              <a:gd name="connsiteX3" fmla="*/ 5856 w 43256"/>
              <a:gd name="connsiteY3" fmla="*/ 35139 h 45922"/>
              <a:gd name="connsiteX4" fmla="*/ 16514 w 43256"/>
              <a:gd name="connsiteY4" fmla="*/ 38949 h 45922"/>
              <a:gd name="connsiteX5" fmla="*/ 15846 w 43256"/>
              <a:gd name="connsiteY5" fmla="*/ 37209 h 45922"/>
              <a:gd name="connsiteX6" fmla="*/ 28863 w 43256"/>
              <a:gd name="connsiteY6" fmla="*/ 34610 h 45922"/>
              <a:gd name="connsiteX7" fmla="*/ 28596 w 43256"/>
              <a:gd name="connsiteY7" fmla="*/ 36519 h 45922"/>
              <a:gd name="connsiteX8" fmla="*/ 34165 w 43256"/>
              <a:gd name="connsiteY8" fmla="*/ 22813 h 45922"/>
              <a:gd name="connsiteX9" fmla="*/ 37416 w 43256"/>
              <a:gd name="connsiteY9" fmla="*/ 29949 h 45922"/>
              <a:gd name="connsiteX10" fmla="*/ 41834 w 43256"/>
              <a:gd name="connsiteY10" fmla="*/ 15213 h 45922"/>
              <a:gd name="connsiteX11" fmla="*/ 40386 w 43256"/>
              <a:gd name="connsiteY11" fmla="*/ 17889 h 45922"/>
              <a:gd name="connsiteX12" fmla="*/ 38360 w 43256"/>
              <a:gd name="connsiteY12" fmla="*/ 5285 h 45922"/>
              <a:gd name="connsiteX13" fmla="*/ 38436 w 43256"/>
              <a:gd name="connsiteY13" fmla="*/ 6549 h 45922"/>
              <a:gd name="connsiteX14" fmla="*/ 29114 w 43256"/>
              <a:gd name="connsiteY14" fmla="*/ 3811 h 45922"/>
              <a:gd name="connsiteX15" fmla="*/ 29856 w 43256"/>
              <a:gd name="connsiteY15" fmla="*/ 2199 h 45922"/>
              <a:gd name="connsiteX16" fmla="*/ 22177 w 43256"/>
              <a:gd name="connsiteY16" fmla="*/ 4579 h 45922"/>
              <a:gd name="connsiteX17" fmla="*/ 22536 w 43256"/>
              <a:gd name="connsiteY17" fmla="*/ 3189 h 45922"/>
              <a:gd name="connsiteX18" fmla="*/ 14036 w 43256"/>
              <a:gd name="connsiteY18" fmla="*/ 5051 h 45922"/>
              <a:gd name="connsiteX19" fmla="*/ 15336 w 43256"/>
              <a:gd name="connsiteY19" fmla="*/ 6399 h 45922"/>
              <a:gd name="connsiteX20" fmla="*/ 4163 w 43256"/>
              <a:gd name="connsiteY20" fmla="*/ 15648 h 45922"/>
              <a:gd name="connsiteX21" fmla="*/ 3936 w 43256"/>
              <a:gd name="connsiteY21" fmla="*/ 14229 h 45922"/>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1984916 w 6288869"/>
              <a:gd name="connsiteY3" fmla="*/ 1897294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1916911 w 6288869"/>
              <a:gd name="connsiteY3" fmla="*/ 1861150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1984916 w 6288869"/>
              <a:gd name="connsiteY3" fmla="*/ 1897294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2064693 w 6288869"/>
              <a:gd name="connsiteY3" fmla="*/ 1685659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6056"/>
              <a:gd name="connsiteX1" fmla="*/ 5659 w 43256"/>
              <a:gd name="connsiteY1" fmla="*/ 6766 h 46056"/>
              <a:gd name="connsiteX2" fmla="*/ 14041 w 43256"/>
              <a:gd name="connsiteY2" fmla="*/ 5061 h 46056"/>
              <a:gd name="connsiteX3" fmla="*/ 22492 w 43256"/>
              <a:gd name="connsiteY3" fmla="*/ 3291 h 46056"/>
              <a:gd name="connsiteX4" fmla="*/ 25785 w 43256"/>
              <a:gd name="connsiteY4" fmla="*/ 59 h 46056"/>
              <a:gd name="connsiteX5" fmla="*/ 29869 w 43256"/>
              <a:gd name="connsiteY5" fmla="*/ 2340 h 46056"/>
              <a:gd name="connsiteX6" fmla="*/ 35499 w 43256"/>
              <a:gd name="connsiteY6" fmla="*/ 549 h 46056"/>
              <a:gd name="connsiteX7" fmla="*/ 38354 w 43256"/>
              <a:gd name="connsiteY7" fmla="*/ 5435 h 46056"/>
              <a:gd name="connsiteX8" fmla="*/ 42018 w 43256"/>
              <a:gd name="connsiteY8" fmla="*/ 10177 h 46056"/>
              <a:gd name="connsiteX9" fmla="*/ 41854 w 43256"/>
              <a:gd name="connsiteY9" fmla="*/ 15319 h 46056"/>
              <a:gd name="connsiteX10" fmla="*/ 43052 w 43256"/>
              <a:gd name="connsiteY10" fmla="*/ 23181 h 46056"/>
              <a:gd name="connsiteX11" fmla="*/ 37440 w 43256"/>
              <a:gd name="connsiteY11" fmla="*/ 30063 h 46056"/>
              <a:gd name="connsiteX12" fmla="*/ 35431 w 43256"/>
              <a:gd name="connsiteY12" fmla="*/ 35960 h 46056"/>
              <a:gd name="connsiteX13" fmla="*/ 28591 w 43256"/>
              <a:gd name="connsiteY13" fmla="*/ 36674 h 46056"/>
              <a:gd name="connsiteX14" fmla="*/ 23703 w 43256"/>
              <a:gd name="connsiteY14" fmla="*/ 42965 h 46056"/>
              <a:gd name="connsiteX15" fmla="*/ 16516 w 43256"/>
              <a:gd name="connsiteY15" fmla="*/ 39125 h 46056"/>
              <a:gd name="connsiteX16" fmla="*/ 5840 w 43256"/>
              <a:gd name="connsiteY16" fmla="*/ 35331 h 46056"/>
              <a:gd name="connsiteX17" fmla="*/ 1146 w 43256"/>
              <a:gd name="connsiteY17" fmla="*/ 31109 h 46056"/>
              <a:gd name="connsiteX18" fmla="*/ 2149 w 43256"/>
              <a:gd name="connsiteY18" fmla="*/ 25410 h 46056"/>
              <a:gd name="connsiteX19" fmla="*/ 31 w 43256"/>
              <a:gd name="connsiteY19" fmla="*/ 19563 h 46056"/>
              <a:gd name="connsiteX20" fmla="*/ 3899 w 43256"/>
              <a:gd name="connsiteY20" fmla="*/ 14366 h 46056"/>
              <a:gd name="connsiteX21" fmla="*/ 3936 w 43256"/>
              <a:gd name="connsiteY21" fmla="*/ 14229 h 46056"/>
              <a:gd name="connsiteX0" fmla="*/ 2044439 w 6288869"/>
              <a:gd name="connsiteY0" fmla="*/ 1716673 h 1930054"/>
              <a:gd name="connsiteX1" fmla="*/ 1984916 w 6288869"/>
              <a:gd name="connsiteY1" fmla="*/ 1923978 h 1930054"/>
              <a:gd name="connsiteX2" fmla="*/ 1999283 w 6288869"/>
              <a:gd name="connsiteY2" fmla="*/ 1864454 h 1930054"/>
              <a:gd name="connsiteX3" fmla="*/ 2104989 w 6288869"/>
              <a:gd name="connsiteY3" fmla="*/ 1629440 h 1930054"/>
              <a:gd name="connsiteX4" fmla="*/ 2044439 w 6288869"/>
              <a:gd name="connsiteY4" fmla="*/ 1716673 h 1930054"/>
              <a:gd name="connsiteX0" fmla="*/ 2054431 w 6288869"/>
              <a:gd name="connsiteY0" fmla="*/ 1721578 h 1930054"/>
              <a:gd name="connsiteX1" fmla="*/ 2101639 w 6288869"/>
              <a:gd name="connsiteY1" fmla="*/ 1637425 h 1930054"/>
              <a:gd name="connsiteX2" fmla="*/ 2047245 w 6288869"/>
              <a:gd name="connsiteY2" fmla="*/ 1693870 h 1930054"/>
              <a:gd name="connsiteX3" fmla="*/ 2064693 w 6288869"/>
              <a:gd name="connsiteY3" fmla="*/ 1685659 h 1930054"/>
              <a:gd name="connsiteX4" fmla="*/ 2054431 w 6288869"/>
              <a:gd name="connsiteY4" fmla="*/ 1721578 h 1930054"/>
              <a:gd name="connsiteX0" fmla="*/ 2260570 w 6288869"/>
              <a:gd name="connsiteY0" fmla="*/ 1605281 h 1930054"/>
              <a:gd name="connsiteX1" fmla="*/ 2192837 w 6288869"/>
              <a:gd name="connsiteY1" fmla="*/ 1645306 h 1930054"/>
              <a:gd name="connsiteX2" fmla="*/ 1968084 w 6288869"/>
              <a:gd name="connsiteY2" fmla="*/ 1716117 h 1930054"/>
              <a:gd name="connsiteX3" fmla="*/ 2072764 w 6288869"/>
              <a:gd name="connsiteY3" fmla="*/ 1676093 h 1930054"/>
              <a:gd name="connsiteX4" fmla="*/ 2260570 w 6288869"/>
              <a:gd name="connsiteY4" fmla="*/ 1605281 h 1930054"/>
              <a:gd name="connsiteX0" fmla="*/ 4729 w 43256"/>
              <a:gd name="connsiteY0" fmla="*/ 26036 h 46056"/>
              <a:gd name="connsiteX1" fmla="*/ 2196 w 43256"/>
              <a:gd name="connsiteY1" fmla="*/ 25239 h 46056"/>
              <a:gd name="connsiteX2" fmla="*/ 6964 w 43256"/>
              <a:gd name="connsiteY2" fmla="*/ 34758 h 46056"/>
              <a:gd name="connsiteX3" fmla="*/ 5856 w 43256"/>
              <a:gd name="connsiteY3" fmla="*/ 35139 h 46056"/>
              <a:gd name="connsiteX4" fmla="*/ 16514 w 43256"/>
              <a:gd name="connsiteY4" fmla="*/ 38949 h 46056"/>
              <a:gd name="connsiteX5" fmla="*/ 15846 w 43256"/>
              <a:gd name="connsiteY5" fmla="*/ 37209 h 46056"/>
              <a:gd name="connsiteX6" fmla="*/ 28863 w 43256"/>
              <a:gd name="connsiteY6" fmla="*/ 34610 h 46056"/>
              <a:gd name="connsiteX7" fmla="*/ 28596 w 43256"/>
              <a:gd name="connsiteY7" fmla="*/ 36519 h 46056"/>
              <a:gd name="connsiteX8" fmla="*/ 34165 w 43256"/>
              <a:gd name="connsiteY8" fmla="*/ 22813 h 46056"/>
              <a:gd name="connsiteX9" fmla="*/ 37416 w 43256"/>
              <a:gd name="connsiteY9" fmla="*/ 29949 h 46056"/>
              <a:gd name="connsiteX10" fmla="*/ 41834 w 43256"/>
              <a:gd name="connsiteY10" fmla="*/ 15213 h 46056"/>
              <a:gd name="connsiteX11" fmla="*/ 40386 w 43256"/>
              <a:gd name="connsiteY11" fmla="*/ 17889 h 46056"/>
              <a:gd name="connsiteX12" fmla="*/ 38360 w 43256"/>
              <a:gd name="connsiteY12" fmla="*/ 5285 h 46056"/>
              <a:gd name="connsiteX13" fmla="*/ 38436 w 43256"/>
              <a:gd name="connsiteY13" fmla="*/ 6549 h 46056"/>
              <a:gd name="connsiteX14" fmla="*/ 29114 w 43256"/>
              <a:gd name="connsiteY14" fmla="*/ 3811 h 46056"/>
              <a:gd name="connsiteX15" fmla="*/ 29856 w 43256"/>
              <a:gd name="connsiteY15" fmla="*/ 2199 h 46056"/>
              <a:gd name="connsiteX16" fmla="*/ 22177 w 43256"/>
              <a:gd name="connsiteY16" fmla="*/ 4579 h 46056"/>
              <a:gd name="connsiteX17" fmla="*/ 22536 w 43256"/>
              <a:gd name="connsiteY17" fmla="*/ 3189 h 46056"/>
              <a:gd name="connsiteX18" fmla="*/ 14036 w 43256"/>
              <a:gd name="connsiteY18" fmla="*/ 5051 h 46056"/>
              <a:gd name="connsiteX19" fmla="*/ 15336 w 43256"/>
              <a:gd name="connsiteY19" fmla="*/ 6399 h 46056"/>
              <a:gd name="connsiteX20" fmla="*/ 4163 w 43256"/>
              <a:gd name="connsiteY20" fmla="*/ 15648 h 46056"/>
              <a:gd name="connsiteX21" fmla="*/ 3936 w 43256"/>
              <a:gd name="connsiteY21" fmla="*/ 14229 h 46056"/>
              <a:gd name="connsiteX0" fmla="*/ 3936 w 43256"/>
              <a:gd name="connsiteY0" fmla="*/ 14229 h 45934"/>
              <a:gd name="connsiteX1" fmla="*/ 5659 w 43256"/>
              <a:gd name="connsiteY1" fmla="*/ 6766 h 45934"/>
              <a:gd name="connsiteX2" fmla="*/ 14041 w 43256"/>
              <a:gd name="connsiteY2" fmla="*/ 5061 h 45934"/>
              <a:gd name="connsiteX3" fmla="*/ 22492 w 43256"/>
              <a:gd name="connsiteY3" fmla="*/ 3291 h 45934"/>
              <a:gd name="connsiteX4" fmla="*/ 25785 w 43256"/>
              <a:gd name="connsiteY4" fmla="*/ 59 h 45934"/>
              <a:gd name="connsiteX5" fmla="*/ 29869 w 43256"/>
              <a:gd name="connsiteY5" fmla="*/ 2340 h 45934"/>
              <a:gd name="connsiteX6" fmla="*/ 35499 w 43256"/>
              <a:gd name="connsiteY6" fmla="*/ 549 h 45934"/>
              <a:gd name="connsiteX7" fmla="*/ 38354 w 43256"/>
              <a:gd name="connsiteY7" fmla="*/ 5435 h 45934"/>
              <a:gd name="connsiteX8" fmla="*/ 42018 w 43256"/>
              <a:gd name="connsiteY8" fmla="*/ 10177 h 45934"/>
              <a:gd name="connsiteX9" fmla="*/ 41854 w 43256"/>
              <a:gd name="connsiteY9" fmla="*/ 15319 h 45934"/>
              <a:gd name="connsiteX10" fmla="*/ 43052 w 43256"/>
              <a:gd name="connsiteY10" fmla="*/ 23181 h 45934"/>
              <a:gd name="connsiteX11" fmla="*/ 37440 w 43256"/>
              <a:gd name="connsiteY11" fmla="*/ 30063 h 45934"/>
              <a:gd name="connsiteX12" fmla="*/ 35431 w 43256"/>
              <a:gd name="connsiteY12" fmla="*/ 35960 h 45934"/>
              <a:gd name="connsiteX13" fmla="*/ 28591 w 43256"/>
              <a:gd name="connsiteY13" fmla="*/ 36674 h 45934"/>
              <a:gd name="connsiteX14" fmla="*/ 23703 w 43256"/>
              <a:gd name="connsiteY14" fmla="*/ 42965 h 45934"/>
              <a:gd name="connsiteX15" fmla="*/ 16516 w 43256"/>
              <a:gd name="connsiteY15" fmla="*/ 39125 h 45934"/>
              <a:gd name="connsiteX16" fmla="*/ 5840 w 43256"/>
              <a:gd name="connsiteY16" fmla="*/ 35331 h 45934"/>
              <a:gd name="connsiteX17" fmla="*/ 1146 w 43256"/>
              <a:gd name="connsiteY17" fmla="*/ 31109 h 45934"/>
              <a:gd name="connsiteX18" fmla="*/ 2149 w 43256"/>
              <a:gd name="connsiteY18" fmla="*/ 25410 h 45934"/>
              <a:gd name="connsiteX19" fmla="*/ 31 w 43256"/>
              <a:gd name="connsiteY19" fmla="*/ 19563 h 45934"/>
              <a:gd name="connsiteX20" fmla="*/ 3899 w 43256"/>
              <a:gd name="connsiteY20" fmla="*/ 14366 h 45934"/>
              <a:gd name="connsiteX21" fmla="*/ 3936 w 43256"/>
              <a:gd name="connsiteY21" fmla="*/ 14229 h 45934"/>
              <a:gd name="connsiteX0" fmla="*/ 2044439 w 6288869"/>
              <a:gd name="connsiteY0" fmla="*/ 1716673 h 1924940"/>
              <a:gd name="connsiteX1" fmla="*/ 1984916 w 6288869"/>
              <a:gd name="connsiteY1" fmla="*/ 1923978 h 1924940"/>
              <a:gd name="connsiteX2" fmla="*/ 2054701 w 6288869"/>
              <a:gd name="connsiteY2" fmla="*/ 1624308 h 1924940"/>
              <a:gd name="connsiteX3" fmla="*/ 2104989 w 6288869"/>
              <a:gd name="connsiteY3" fmla="*/ 1629440 h 1924940"/>
              <a:gd name="connsiteX4" fmla="*/ 2044439 w 6288869"/>
              <a:gd name="connsiteY4" fmla="*/ 1716673 h 1924940"/>
              <a:gd name="connsiteX0" fmla="*/ 2054431 w 6288869"/>
              <a:gd name="connsiteY0" fmla="*/ 1721578 h 1924940"/>
              <a:gd name="connsiteX1" fmla="*/ 2101639 w 6288869"/>
              <a:gd name="connsiteY1" fmla="*/ 1637425 h 1924940"/>
              <a:gd name="connsiteX2" fmla="*/ 2047245 w 6288869"/>
              <a:gd name="connsiteY2" fmla="*/ 1693870 h 1924940"/>
              <a:gd name="connsiteX3" fmla="*/ 2064693 w 6288869"/>
              <a:gd name="connsiteY3" fmla="*/ 1685659 h 1924940"/>
              <a:gd name="connsiteX4" fmla="*/ 2054431 w 6288869"/>
              <a:gd name="connsiteY4" fmla="*/ 1721578 h 1924940"/>
              <a:gd name="connsiteX0" fmla="*/ 2260570 w 6288869"/>
              <a:gd name="connsiteY0" fmla="*/ 1605281 h 1924940"/>
              <a:gd name="connsiteX1" fmla="*/ 2192837 w 6288869"/>
              <a:gd name="connsiteY1" fmla="*/ 1645306 h 1924940"/>
              <a:gd name="connsiteX2" fmla="*/ 1968084 w 6288869"/>
              <a:gd name="connsiteY2" fmla="*/ 1716117 h 1924940"/>
              <a:gd name="connsiteX3" fmla="*/ 2072764 w 6288869"/>
              <a:gd name="connsiteY3" fmla="*/ 1676093 h 1924940"/>
              <a:gd name="connsiteX4" fmla="*/ 2260570 w 6288869"/>
              <a:gd name="connsiteY4" fmla="*/ 1605281 h 1924940"/>
              <a:gd name="connsiteX0" fmla="*/ 4729 w 43256"/>
              <a:gd name="connsiteY0" fmla="*/ 26036 h 45934"/>
              <a:gd name="connsiteX1" fmla="*/ 2196 w 43256"/>
              <a:gd name="connsiteY1" fmla="*/ 25239 h 45934"/>
              <a:gd name="connsiteX2" fmla="*/ 6964 w 43256"/>
              <a:gd name="connsiteY2" fmla="*/ 34758 h 45934"/>
              <a:gd name="connsiteX3" fmla="*/ 5856 w 43256"/>
              <a:gd name="connsiteY3" fmla="*/ 35139 h 45934"/>
              <a:gd name="connsiteX4" fmla="*/ 16514 w 43256"/>
              <a:gd name="connsiteY4" fmla="*/ 38949 h 45934"/>
              <a:gd name="connsiteX5" fmla="*/ 15846 w 43256"/>
              <a:gd name="connsiteY5" fmla="*/ 37209 h 45934"/>
              <a:gd name="connsiteX6" fmla="*/ 28863 w 43256"/>
              <a:gd name="connsiteY6" fmla="*/ 34610 h 45934"/>
              <a:gd name="connsiteX7" fmla="*/ 28596 w 43256"/>
              <a:gd name="connsiteY7" fmla="*/ 36519 h 45934"/>
              <a:gd name="connsiteX8" fmla="*/ 34165 w 43256"/>
              <a:gd name="connsiteY8" fmla="*/ 22813 h 45934"/>
              <a:gd name="connsiteX9" fmla="*/ 37416 w 43256"/>
              <a:gd name="connsiteY9" fmla="*/ 29949 h 45934"/>
              <a:gd name="connsiteX10" fmla="*/ 41834 w 43256"/>
              <a:gd name="connsiteY10" fmla="*/ 15213 h 45934"/>
              <a:gd name="connsiteX11" fmla="*/ 40386 w 43256"/>
              <a:gd name="connsiteY11" fmla="*/ 17889 h 45934"/>
              <a:gd name="connsiteX12" fmla="*/ 38360 w 43256"/>
              <a:gd name="connsiteY12" fmla="*/ 5285 h 45934"/>
              <a:gd name="connsiteX13" fmla="*/ 38436 w 43256"/>
              <a:gd name="connsiteY13" fmla="*/ 6549 h 45934"/>
              <a:gd name="connsiteX14" fmla="*/ 29114 w 43256"/>
              <a:gd name="connsiteY14" fmla="*/ 3811 h 45934"/>
              <a:gd name="connsiteX15" fmla="*/ 29856 w 43256"/>
              <a:gd name="connsiteY15" fmla="*/ 2199 h 45934"/>
              <a:gd name="connsiteX16" fmla="*/ 22177 w 43256"/>
              <a:gd name="connsiteY16" fmla="*/ 4579 h 45934"/>
              <a:gd name="connsiteX17" fmla="*/ 22536 w 43256"/>
              <a:gd name="connsiteY17" fmla="*/ 3189 h 45934"/>
              <a:gd name="connsiteX18" fmla="*/ 14036 w 43256"/>
              <a:gd name="connsiteY18" fmla="*/ 5051 h 45934"/>
              <a:gd name="connsiteX19" fmla="*/ 15336 w 43256"/>
              <a:gd name="connsiteY19" fmla="*/ 6399 h 45934"/>
              <a:gd name="connsiteX20" fmla="*/ 4163 w 43256"/>
              <a:gd name="connsiteY20" fmla="*/ 15648 h 45934"/>
              <a:gd name="connsiteX21" fmla="*/ 3936 w 43256"/>
              <a:gd name="connsiteY21" fmla="*/ 14229 h 45934"/>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2044439 w 6288869"/>
              <a:gd name="connsiteY0" fmla="*/ 1716673 h 1811163"/>
              <a:gd name="connsiteX1" fmla="*/ 2077280 w 6288869"/>
              <a:gd name="connsiteY1" fmla="*/ 1683833 h 1811163"/>
              <a:gd name="connsiteX2" fmla="*/ 2054701 w 6288869"/>
              <a:gd name="connsiteY2" fmla="*/ 1624308 h 1811163"/>
              <a:gd name="connsiteX3" fmla="*/ 2104989 w 6288869"/>
              <a:gd name="connsiteY3" fmla="*/ 1629440 h 1811163"/>
              <a:gd name="connsiteX4" fmla="*/ 2044439 w 6288869"/>
              <a:gd name="connsiteY4" fmla="*/ 1716673 h 1811163"/>
              <a:gd name="connsiteX0" fmla="*/ 2054431 w 6288869"/>
              <a:gd name="connsiteY0" fmla="*/ 1721578 h 1811163"/>
              <a:gd name="connsiteX1" fmla="*/ 2101639 w 6288869"/>
              <a:gd name="connsiteY1" fmla="*/ 1637425 h 1811163"/>
              <a:gd name="connsiteX2" fmla="*/ 2047245 w 6288869"/>
              <a:gd name="connsiteY2" fmla="*/ 1693870 h 1811163"/>
              <a:gd name="connsiteX3" fmla="*/ 2064693 w 6288869"/>
              <a:gd name="connsiteY3" fmla="*/ 1685659 h 1811163"/>
              <a:gd name="connsiteX4" fmla="*/ 2054431 w 6288869"/>
              <a:gd name="connsiteY4" fmla="*/ 1721578 h 1811163"/>
              <a:gd name="connsiteX0" fmla="*/ 2260570 w 6288869"/>
              <a:gd name="connsiteY0" fmla="*/ 1605281 h 1811163"/>
              <a:gd name="connsiteX1" fmla="*/ 2192837 w 6288869"/>
              <a:gd name="connsiteY1" fmla="*/ 1645306 h 1811163"/>
              <a:gd name="connsiteX2" fmla="*/ 1968084 w 6288869"/>
              <a:gd name="connsiteY2" fmla="*/ 1716117 h 1811163"/>
              <a:gd name="connsiteX3" fmla="*/ 2072764 w 6288869"/>
              <a:gd name="connsiteY3" fmla="*/ 1676093 h 1811163"/>
              <a:gd name="connsiteX4" fmla="*/ 2260570 w 6288869"/>
              <a:gd name="connsiteY4" fmla="*/ 1605281 h 1811163"/>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6288869" h="1811163">
                <a:moveTo>
                  <a:pt x="2044439" y="1716673"/>
                </a:moveTo>
                <a:cubicBezTo>
                  <a:pt x="2039821" y="1725739"/>
                  <a:pt x="2075570" y="1699227"/>
                  <a:pt x="2077280" y="1683833"/>
                </a:cubicBezTo>
                <a:cubicBezTo>
                  <a:pt x="2078990" y="1668439"/>
                  <a:pt x="2054701" y="1652081"/>
                  <a:pt x="2054701" y="1624308"/>
                </a:cubicBezTo>
                <a:cubicBezTo>
                  <a:pt x="2054701" y="1596535"/>
                  <a:pt x="2106699" y="1614046"/>
                  <a:pt x="2104989" y="1629440"/>
                </a:cubicBezTo>
                <a:cubicBezTo>
                  <a:pt x="2103279" y="1644834"/>
                  <a:pt x="2049057" y="1707608"/>
                  <a:pt x="2044439" y="1716673"/>
                </a:cubicBezTo>
                <a:close/>
              </a:path>
              <a:path w="6288869" h="1811163">
                <a:moveTo>
                  <a:pt x="2054431" y="1721578"/>
                </a:moveTo>
                <a:cubicBezTo>
                  <a:pt x="2060589" y="1713539"/>
                  <a:pt x="2102837" y="1642043"/>
                  <a:pt x="2101639" y="1637425"/>
                </a:cubicBezTo>
                <a:cubicBezTo>
                  <a:pt x="2100441" y="1632807"/>
                  <a:pt x="2047245" y="1749415"/>
                  <a:pt x="2047245" y="1693870"/>
                </a:cubicBezTo>
                <a:cubicBezTo>
                  <a:pt x="2047245" y="1638325"/>
                  <a:pt x="2063495" y="1681041"/>
                  <a:pt x="2064693" y="1685659"/>
                </a:cubicBezTo>
                <a:cubicBezTo>
                  <a:pt x="2065891" y="1690277"/>
                  <a:pt x="2048273" y="1729617"/>
                  <a:pt x="2054431" y="1721578"/>
                </a:cubicBezTo>
                <a:close/>
              </a:path>
              <a:path w="6288869" h="1811163">
                <a:moveTo>
                  <a:pt x="2260570" y="1605281"/>
                </a:moveTo>
                <a:cubicBezTo>
                  <a:pt x="2280582" y="1600150"/>
                  <a:pt x="2241585" y="1626833"/>
                  <a:pt x="2192837" y="1645306"/>
                </a:cubicBezTo>
                <a:cubicBezTo>
                  <a:pt x="2144089" y="1663779"/>
                  <a:pt x="1968084" y="1799435"/>
                  <a:pt x="1968084" y="1716117"/>
                </a:cubicBezTo>
                <a:cubicBezTo>
                  <a:pt x="1968084" y="1632799"/>
                  <a:pt x="2024016" y="1694566"/>
                  <a:pt x="2072764" y="1676093"/>
                </a:cubicBezTo>
                <a:cubicBezTo>
                  <a:pt x="2121512" y="1657620"/>
                  <a:pt x="2240558" y="1610412"/>
                  <a:pt x="2260570" y="1605281"/>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4165" y="22813"/>
                </a:moveTo>
                <a:cubicBezTo>
                  <a:pt x="36169" y="24141"/>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latin typeface="Agilia" panose="02000600000000000000" pitchFamily="50" charset="0"/>
              </a:rPr>
              <a:t>		     Population</a:t>
            </a:r>
            <a:endParaRPr lang="en-IN" sz="1800" b="1" dirty="0">
              <a:latin typeface="Agilia" panose="02000600000000000000" pitchFamily="50" charset="0"/>
            </a:endParaRPr>
          </a:p>
        </p:txBody>
      </p:sp>
      <p:sp>
        <p:nvSpPr>
          <p:cNvPr id="5" name="Oval 4">
            <a:extLst>
              <a:ext uri="{FF2B5EF4-FFF2-40B4-BE49-F238E27FC236}">
                <a16:creationId xmlns:a16="http://schemas.microsoft.com/office/drawing/2014/main" id="{C8B9E263-C3A9-4CDB-ACA1-BBEF733297B4}"/>
              </a:ext>
            </a:extLst>
          </p:cNvPr>
          <p:cNvSpPr/>
          <p:nvPr/>
        </p:nvSpPr>
        <p:spPr>
          <a:xfrm>
            <a:off x="1653915" y="2082693"/>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EF0B1C2-AABA-49D8-86DA-B86D2E6A2856}"/>
              </a:ext>
            </a:extLst>
          </p:cNvPr>
          <p:cNvSpPr/>
          <p:nvPr/>
        </p:nvSpPr>
        <p:spPr>
          <a:xfrm>
            <a:off x="2365116" y="1607020"/>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519DF59-AC9C-4A32-828F-0344193A4FA0}"/>
              </a:ext>
            </a:extLst>
          </p:cNvPr>
          <p:cNvSpPr/>
          <p:nvPr/>
        </p:nvSpPr>
        <p:spPr>
          <a:xfrm>
            <a:off x="2914679" y="2369020"/>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C2146CDD-F3C8-4853-9DE8-C1CB64BFF103}"/>
              </a:ext>
            </a:extLst>
          </p:cNvPr>
          <p:cNvSpPr/>
          <p:nvPr/>
        </p:nvSpPr>
        <p:spPr>
          <a:xfrm>
            <a:off x="4591079" y="2267420"/>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D64A8FB-ECC9-40F3-858C-B331978838D8}"/>
              </a:ext>
            </a:extLst>
          </p:cNvPr>
          <p:cNvSpPr/>
          <p:nvPr/>
        </p:nvSpPr>
        <p:spPr>
          <a:xfrm>
            <a:off x="4387879" y="1551602"/>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CB60D5-BC85-4742-B72C-C5C8796E138C}"/>
              </a:ext>
            </a:extLst>
          </p:cNvPr>
          <p:cNvSpPr/>
          <p:nvPr/>
        </p:nvSpPr>
        <p:spPr>
          <a:xfrm>
            <a:off x="5644025" y="1708620"/>
            <a:ext cx="387928" cy="2032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F77E8B1A-E4E5-4611-9FCE-96C5CF596196}"/>
              </a:ext>
            </a:extLst>
          </p:cNvPr>
          <p:cNvGrpSpPr/>
          <p:nvPr/>
        </p:nvGrpSpPr>
        <p:grpSpPr>
          <a:xfrm>
            <a:off x="7272276" y="1487054"/>
            <a:ext cx="4041762" cy="923330"/>
            <a:chOff x="7272276" y="1487054"/>
            <a:chExt cx="4041762" cy="923330"/>
          </a:xfrm>
        </p:grpSpPr>
        <p:sp>
          <p:nvSpPr>
            <p:cNvPr id="11" name="Arrow: Right 10">
              <a:extLst>
                <a:ext uri="{FF2B5EF4-FFF2-40B4-BE49-F238E27FC236}">
                  <a16:creationId xmlns:a16="http://schemas.microsoft.com/office/drawing/2014/main" id="{F0539141-2D16-4E3C-B66E-7727E6AD153F}"/>
                </a:ext>
              </a:extLst>
            </p:cNvPr>
            <p:cNvSpPr/>
            <p:nvPr/>
          </p:nvSpPr>
          <p:spPr>
            <a:xfrm>
              <a:off x="7272276" y="1765538"/>
              <a:ext cx="736001" cy="157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04A9B9F-E2A8-4D01-B69E-8DB91FAAFD19}"/>
                </a:ext>
              </a:extLst>
            </p:cNvPr>
            <p:cNvSpPr txBox="1"/>
            <p:nvPr/>
          </p:nvSpPr>
          <p:spPr>
            <a:xfrm>
              <a:off x="8175038" y="1487054"/>
              <a:ext cx="3139000" cy="923330"/>
            </a:xfrm>
            <a:prstGeom prst="rect">
              <a:avLst/>
            </a:prstGeom>
            <a:noFill/>
          </p:spPr>
          <p:txBody>
            <a:bodyPr wrap="none" rtlCol="0">
              <a:spAutoFit/>
            </a:bodyPr>
            <a:lstStyle/>
            <a:p>
              <a:pPr algn="ctr"/>
              <a:r>
                <a:rPr lang="en-US" sz="1800" b="1" dirty="0">
                  <a:latin typeface="Calibri" panose="020F0502020204030204" pitchFamily="34" charset="0"/>
                  <a:cs typeface="Calibri" panose="020F0502020204030204" pitchFamily="34" charset="0"/>
                </a:rPr>
                <a:t>Population Parameters</a:t>
              </a:r>
            </a:p>
            <a:p>
              <a:pPr algn="ctr"/>
              <a:r>
                <a:rPr lang="en-US" sz="1800" dirty="0">
                  <a:solidFill>
                    <a:srgbClr val="C00000"/>
                  </a:solidFill>
                  <a:latin typeface="Calibri" panose="020F0502020204030204" pitchFamily="34" charset="0"/>
                  <a:cs typeface="Calibri" panose="020F0502020204030204" pitchFamily="34" charset="0"/>
                </a:rPr>
                <a:t>(µ, </a:t>
              </a:r>
              <a:r>
                <a:rPr lang="en-US" sz="1800" dirty="0">
                  <a:solidFill>
                    <a:srgbClr val="C00000"/>
                  </a:solidFill>
                  <a:latin typeface="Calibri" panose="020F0502020204030204" pitchFamily="34" charset="0"/>
                  <a:ea typeface="Times New Roman"/>
                  <a:cs typeface="Calibri" panose="020F0502020204030204" pitchFamily="34" charset="0"/>
                  <a:sym typeface="Times New Roman"/>
                </a:rPr>
                <a:t>σ) </a:t>
              </a:r>
              <a:r>
                <a:rPr lang="en-US" sz="1800" dirty="0">
                  <a:latin typeface="Calibri" panose="020F0502020204030204" pitchFamily="34" charset="0"/>
                  <a:ea typeface="Times New Roman"/>
                  <a:cs typeface="Calibri" panose="020F0502020204030204" pitchFamily="34" charset="0"/>
                  <a:sym typeface="Times New Roman"/>
                </a:rPr>
                <a:t>for a population attribute</a:t>
              </a:r>
            </a:p>
            <a:p>
              <a:pPr algn="ctr"/>
              <a:r>
                <a:rPr lang="en-US" sz="1800" dirty="0">
                  <a:latin typeface="Calibri" panose="020F0502020204030204" pitchFamily="34" charset="0"/>
                  <a:ea typeface="Times New Roman"/>
                  <a:cs typeface="Calibri" panose="020F0502020204030204" pitchFamily="34" charset="0"/>
                  <a:sym typeface="Times New Roman"/>
                </a:rPr>
                <a:t>(random variable)</a:t>
              </a:r>
              <a:endParaRPr lang="en-IN" sz="1800" dirty="0">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ACA39849-BD7C-4CF6-A235-2A24F18A9DA5}"/>
              </a:ext>
            </a:extLst>
          </p:cNvPr>
          <p:cNvGrpSpPr/>
          <p:nvPr/>
        </p:nvGrpSpPr>
        <p:grpSpPr>
          <a:xfrm>
            <a:off x="2288867" y="1765538"/>
            <a:ext cx="4070035" cy="2044838"/>
            <a:chOff x="2288867" y="1765538"/>
            <a:chExt cx="4070035" cy="2044838"/>
          </a:xfrm>
        </p:grpSpPr>
        <p:cxnSp>
          <p:nvCxnSpPr>
            <p:cNvPr id="18" name="Straight Arrow Connector 17">
              <a:extLst>
                <a:ext uri="{FF2B5EF4-FFF2-40B4-BE49-F238E27FC236}">
                  <a16:creationId xmlns:a16="http://schemas.microsoft.com/office/drawing/2014/main" id="{94A9E13A-F19A-4512-93C7-B8015AA9C8DF}"/>
                </a:ext>
              </a:extLst>
            </p:cNvPr>
            <p:cNvCxnSpPr>
              <a:cxnSpLocks/>
            </p:cNvCxnSpPr>
            <p:nvPr/>
          </p:nvCxnSpPr>
          <p:spPr>
            <a:xfrm>
              <a:off x="4785046" y="2470620"/>
              <a:ext cx="25375" cy="75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94794F5-1EDF-4429-96F9-B9082A3A5E21}"/>
                </a:ext>
              </a:extLst>
            </p:cNvPr>
            <p:cNvSpPr txBox="1"/>
            <p:nvPr/>
          </p:nvSpPr>
          <p:spPr>
            <a:xfrm>
              <a:off x="4387879" y="3278460"/>
              <a:ext cx="881973" cy="307777"/>
            </a:xfrm>
            <a:prstGeom prst="rect">
              <a:avLst/>
            </a:prstGeom>
            <a:noFill/>
          </p:spPr>
          <p:txBody>
            <a:bodyPr wrap="none" rtlCol="0">
              <a:spAutoFit/>
            </a:bodyPr>
            <a:lstStyle/>
            <a:p>
              <a:r>
                <a:rPr lang="en-US" dirty="0"/>
                <a:t>Sample </a:t>
              </a:r>
              <a:r>
                <a:rPr lang="en-US" dirty="0" err="1"/>
                <a:t>i</a:t>
              </a:r>
              <a:endParaRPr lang="en-IN" dirty="0"/>
            </a:p>
          </p:txBody>
        </p:sp>
        <p:cxnSp>
          <p:nvCxnSpPr>
            <p:cNvPr id="21" name="Straight Arrow Connector 20">
              <a:extLst>
                <a:ext uri="{FF2B5EF4-FFF2-40B4-BE49-F238E27FC236}">
                  <a16:creationId xmlns:a16="http://schemas.microsoft.com/office/drawing/2014/main" id="{1EA00188-DB56-44D9-8648-F7556C6D76EB}"/>
                </a:ext>
              </a:extLst>
            </p:cNvPr>
            <p:cNvCxnSpPr>
              <a:cxnSpLocks/>
              <a:endCxn id="22" idx="0"/>
            </p:cNvCxnSpPr>
            <p:nvPr/>
          </p:nvCxnSpPr>
          <p:spPr>
            <a:xfrm>
              <a:off x="5832960" y="1920124"/>
              <a:ext cx="40072" cy="106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3AF49A4-91A8-4CC0-8049-8AC220A3E9D1}"/>
                </a:ext>
              </a:extLst>
            </p:cNvPr>
            <p:cNvSpPr txBox="1"/>
            <p:nvPr/>
          </p:nvSpPr>
          <p:spPr>
            <a:xfrm>
              <a:off x="5387161" y="2989981"/>
              <a:ext cx="971741" cy="307777"/>
            </a:xfrm>
            <a:prstGeom prst="rect">
              <a:avLst/>
            </a:prstGeom>
            <a:noFill/>
          </p:spPr>
          <p:txBody>
            <a:bodyPr wrap="none" rtlCol="0">
              <a:spAutoFit/>
            </a:bodyPr>
            <a:lstStyle/>
            <a:p>
              <a:r>
                <a:rPr lang="en-US" dirty="0"/>
                <a:t>Sample N</a:t>
              </a:r>
              <a:endParaRPr lang="en-IN" dirty="0"/>
            </a:p>
          </p:txBody>
        </p:sp>
        <p:grpSp>
          <p:nvGrpSpPr>
            <p:cNvPr id="24" name="Group 23">
              <a:extLst>
                <a:ext uri="{FF2B5EF4-FFF2-40B4-BE49-F238E27FC236}">
                  <a16:creationId xmlns:a16="http://schemas.microsoft.com/office/drawing/2014/main" id="{92135E88-7283-48F0-AA61-AC3C1BBCD445}"/>
                </a:ext>
              </a:extLst>
            </p:cNvPr>
            <p:cNvGrpSpPr/>
            <p:nvPr/>
          </p:nvGrpSpPr>
          <p:grpSpPr>
            <a:xfrm>
              <a:off x="2288867" y="1765538"/>
              <a:ext cx="891591" cy="2010556"/>
              <a:chOff x="2288867" y="1765538"/>
              <a:chExt cx="891591" cy="2010556"/>
            </a:xfrm>
          </p:grpSpPr>
          <p:cxnSp>
            <p:nvCxnSpPr>
              <p:cNvPr id="16" name="Straight Arrow Connector 15">
                <a:extLst>
                  <a:ext uri="{FF2B5EF4-FFF2-40B4-BE49-F238E27FC236}">
                    <a16:creationId xmlns:a16="http://schemas.microsoft.com/office/drawing/2014/main" id="{6B38020B-888F-4018-9F16-2B34FEF237F5}"/>
                  </a:ext>
                </a:extLst>
              </p:cNvPr>
              <p:cNvCxnSpPr>
                <a:cxnSpLocks/>
              </p:cNvCxnSpPr>
              <p:nvPr/>
            </p:nvCxnSpPr>
            <p:spPr>
              <a:xfrm>
                <a:off x="2568221" y="1765538"/>
                <a:ext cx="0" cy="146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241AE2-6C66-4A75-A15C-F8D26245D941}"/>
                  </a:ext>
                </a:extLst>
              </p:cNvPr>
              <p:cNvSpPr txBox="1"/>
              <p:nvPr/>
            </p:nvSpPr>
            <p:spPr>
              <a:xfrm>
                <a:off x="2288867" y="3229149"/>
                <a:ext cx="891591" cy="307777"/>
              </a:xfrm>
              <a:prstGeom prst="rect">
                <a:avLst/>
              </a:prstGeom>
              <a:noFill/>
            </p:spPr>
            <p:txBody>
              <a:bodyPr wrap="none" rtlCol="0">
                <a:spAutoFit/>
              </a:bodyPr>
              <a:lstStyle/>
              <a:p>
                <a:r>
                  <a:rPr lang="en-US" dirty="0"/>
                  <a:t>Sample2</a:t>
                </a:r>
                <a:endParaRPr lang="en-IN" dirty="0"/>
              </a:p>
            </p:txBody>
          </p:sp>
          <p:grpSp>
            <p:nvGrpSpPr>
              <p:cNvPr id="41" name="Group 40">
                <a:extLst>
                  <a:ext uri="{FF2B5EF4-FFF2-40B4-BE49-F238E27FC236}">
                    <a16:creationId xmlns:a16="http://schemas.microsoft.com/office/drawing/2014/main" id="{CF268482-7A7A-4AE8-B3FA-81AB505F744A}"/>
                  </a:ext>
                </a:extLst>
              </p:cNvPr>
              <p:cNvGrpSpPr/>
              <p:nvPr/>
            </p:nvGrpSpPr>
            <p:grpSpPr>
              <a:xfrm>
                <a:off x="2568095" y="3468317"/>
                <a:ext cx="407383" cy="307777"/>
                <a:chOff x="1665284" y="3275111"/>
                <a:chExt cx="407383" cy="307777"/>
              </a:xfrm>
            </p:grpSpPr>
            <p:cxnSp>
              <p:nvCxnSpPr>
                <p:cNvPr id="42" name="Straight Connector 41">
                  <a:extLst>
                    <a:ext uri="{FF2B5EF4-FFF2-40B4-BE49-F238E27FC236}">
                      <a16:creationId xmlns:a16="http://schemas.microsoft.com/office/drawing/2014/main" id="{5639E28B-98D2-4B96-8F2D-D63FD1C10FD5}"/>
                    </a:ext>
                  </a:extLst>
                </p:cNvPr>
                <p:cNvCxnSpPr/>
                <p:nvPr/>
              </p:nvCxnSpPr>
              <p:spPr>
                <a:xfrm>
                  <a:off x="1736728" y="3346075"/>
                  <a:ext cx="149694"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8228E975-7F0D-4190-90C7-308CEFD1059D}"/>
                    </a:ext>
                  </a:extLst>
                </p:cNvPr>
                <p:cNvSpPr txBox="1"/>
                <p:nvPr/>
              </p:nvSpPr>
              <p:spPr>
                <a:xfrm>
                  <a:off x="1665284" y="3275111"/>
                  <a:ext cx="407383" cy="307777"/>
                </a:xfrm>
                <a:prstGeom prst="rect">
                  <a:avLst/>
                </a:prstGeom>
                <a:noFill/>
              </p:spPr>
              <p:txBody>
                <a:bodyPr wrap="square">
                  <a:spAutoFit/>
                </a:bodyPr>
                <a:lstStyle/>
                <a:p>
                  <a:r>
                    <a:rPr lang="en-IN" dirty="0">
                      <a:solidFill>
                        <a:srgbClr val="C00000"/>
                      </a:solidFill>
                    </a:rPr>
                    <a:t>X</a:t>
                  </a:r>
                  <a:r>
                    <a:rPr lang="en-IN" baseline="-25000" dirty="0">
                      <a:solidFill>
                        <a:srgbClr val="C00000"/>
                      </a:solidFill>
                    </a:rPr>
                    <a:t>2</a:t>
                  </a:r>
                </a:p>
              </p:txBody>
            </p:sp>
          </p:grpSp>
        </p:grpSp>
        <p:grpSp>
          <p:nvGrpSpPr>
            <p:cNvPr id="44" name="Group 43">
              <a:extLst>
                <a:ext uri="{FF2B5EF4-FFF2-40B4-BE49-F238E27FC236}">
                  <a16:creationId xmlns:a16="http://schemas.microsoft.com/office/drawing/2014/main" id="{FDE1360C-E1FB-4F89-AB81-9B6D70668ADA}"/>
                </a:ext>
              </a:extLst>
            </p:cNvPr>
            <p:cNvGrpSpPr/>
            <p:nvPr/>
          </p:nvGrpSpPr>
          <p:grpSpPr>
            <a:xfrm>
              <a:off x="4691434" y="3502599"/>
              <a:ext cx="407383" cy="307777"/>
              <a:chOff x="1665284" y="3275111"/>
              <a:chExt cx="407383" cy="307777"/>
            </a:xfrm>
          </p:grpSpPr>
          <p:cxnSp>
            <p:nvCxnSpPr>
              <p:cNvPr id="45" name="Straight Connector 44">
                <a:extLst>
                  <a:ext uri="{FF2B5EF4-FFF2-40B4-BE49-F238E27FC236}">
                    <a16:creationId xmlns:a16="http://schemas.microsoft.com/office/drawing/2014/main" id="{C0088EDF-1519-45E2-8999-0B731173BBD4}"/>
                  </a:ext>
                </a:extLst>
              </p:cNvPr>
              <p:cNvCxnSpPr/>
              <p:nvPr/>
            </p:nvCxnSpPr>
            <p:spPr>
              <a:xfrm>
                <a:off x="1736728" y="3346075"/>
                <a:ext cx="149694"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CA18E31D-A464-4F60-A693-410650523AC0}"/>
                  </a:ext>
                </a:extLst>
              </p:cNvPr>
              <p:cNvSpPr txBox="1"/>
              <p:nvPr/>
            </p:nvSpPr>
            <p:spPr>
              <a:xfrm>
                <a:off x="1665284" y="3275111"/>
                <a:ext cx="407383" cy="307777"/>
              </a:xfrm>
              <a:prstGeom prst="rect">
                <a:avLst/>
              </a:prstGeom>
              <a:noFill/>
            </p:spPr>
            <p:txBody>
              <a:bodyPr wrap="square">
                <a:spAutoFit/>
              </a:bodyPr>
              <a:lstStyle/>
              <a:p>
                <a:r>
                  <a:rPr lang="en-IN" dirty="0">
                    <a:solidFill>
                      <a:srgbClr val="C00000"/>
                    </a:solidFill>
                  </a:rPr>
                  <a:t>X</a:t>
                </a:r>
                <a:r>
                  <a:rPr lang="en-IN" baseline="-25000" dirty="0">
                    <a:solidFill>
                      <a:srgbClr val="C00000"/>
                    </a:solidFill>
                  </a:rPr>
                  <a:t>i</a:t>
                </a:r>
              </a:p>
            </p:txBody>
          </p:sp>
        </p:grpSp>
        <p:grpSp>
          <p:nvGrpSpPr>
            <p:cNvPr id="48" name="Group 47">
              <a:extLst>
                <a:ext uri="{FF2B5EF4-FFF2-40B4-BE49-F238E27FC236}">
                  <a16:creationId xmlns:a16="http://schemas.microsoft.com/office/drawing/2014/main" id="{E31CAAF7-5C0D-45E7-AAA6-A8ECB8C90B92}"/>
                </a:ext>
              </a:extLst>
            </p:cNvPr>
            <p:cNvGrpSpPr/>
            <p:nvPr/>
          </p:nvGrpSpPr>
          <p:grpSpPr>
            <a:xfrm>
              <a:off x="5769745" y="3249619"/>
              <a:ext cx="407383" cy="307777"/>
              <a:chOff x="1665284" y="3275111"/>
              <a:chExt cx="407383" cy="307777"/>
            </a:xfrm>
          </p:grpSpPr>
          <p:cxnSp>
            <p:nvCxnSpPr>
              <p:cNvPr id="49" name="Straight Connector 48">
                <a:extLst>
                  <a:ext uri="{FF2B5EF4-FFF2-40B4-BE49-F238E27FC236}">
                    <a16:creationId xmlns:a16="http://schemas.microsoft.com/office/drawing/2014/main" id="{0F86109E-7363-46EA-A231-15CA5FFCC556}"/>
                  </a:ext>
                </a:extLst>
              </p:cNvPr>
              <p:cNvCxnSpPr/>
              <p:nvPr/>
            </p:nvCxnSpPr>
            <p:spPr>
              <a:xfrm>
                <a:off x="1736728" y="3346075"/>
                <a:ext cx="149694"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338D11D6-BEE8-4B01-B344-8FBF39191EE6}"/>
                  </a:ext>
                </a:extLst>
              </p:cNvPr>
              <p:cNvSpPr txBox="1"/>
              <p:nvPr/>
            </p:nvSpPr>
            <p:spPr>
              <a:xfrm>
                <a:off x="1665284" y="3275111"/>
                <a:ext cx="407383" cy="307777"/>
              </a:xfrm>
              <a:prstGeom prst="rect">
                <a:avLst/>
              </a:prstGeom>
              <a:noFill/>
            </p:spPr>
            <p:txBody>
              <a:bodyPr wrap="square">
                <a:spAutoFit/>
              </a:bodyPr>
              <a:lstStyle/>
              <a:p>
                <a:r>
                  <a:rPr lang="en-IN" dirty="0">
                    <a:solidFill>
                      <a:srgbClr val="C00000"/>
                    </a:solidFill>
                  </a:rPr>
                  <a:t>X</a:t>
                </a:r>
                <a:r>
                  <a:rPr lang="en-IN" baseline="-25000" dirty="0">
                    <a:solidFill>
                      <a:srgbClr val="C00000"/>
                    </a:solidFill>
                  </a:rPr>
                  <a:t>N</a:t>
                </a:r>
              </a:p>
            </p:txBody>
          </p:sp>
        </p:grpSp>
      </p:grpSp>
      <p:sp>
        <p:nvSpPr>
          <p:cNvPr id="51" name="Google Shape;1102;p5">
            <a:extLst>
              <a:ext uri="{FF2B5EF4-FFF2-40B4-BE49-F238E27FC236}">
                <a16:creationId xmlns:a16="http://schemas.microsoft.com/office/drawing/2014/main" id="{136B00CE-92E0-4A05-87A2-EFF42002B18E}"/>
              </a:ext>
            </a:extLst>
          </p:cNvPr>
          <p:cNvSpPr txBox="1">
            <a:spLocks/>
          </p:cNvSpPr>
          <p:nvPr/>
        </p:nvSpPr>
        <p:spPr>
          <a:xfrm>
            <a:off x="643061" y="377472"/>
            <a:ext cx="10515600" cy="5978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100000"/>
              </a:lnSpc>
              <a:buSzPts val="1400"/>
            </a:pPr>
            <a:r>
              <a:rPr lang="en-US" sz="4400" dirty="0"/>
              <a:t>Sampling Distribution</a:t>
            </a:r>
          </a:p>
        </p:txBody>
      </p:sp>
      <p:sp>
        <p:nvSpPr>
          <p:cNvPr id="78" name="TextBox 77">
            <a:extLst>
              <a:ext uri="{FF2B5EF4-FFF2-40B4-BE49-F238E27FC236}">
                <a16:creationId xmlns:a16="http://schemas.microsoft.com/office/drawing/2014/main" id="{0AB58255-3268-42B9-8067-01B9138B61CD}"/>
              </a:ext>
            </a:extLst>
          </p:cNvPr>
          <p:cNvSpPr txBox="1"/>
          <p:nvPr/>
        </p:nvSpPr>
        <p:spPr>
          <a:xfrm>
            <a:off x="8237067" y="3609350"/>
            <a:ext cx="3616696" cy="738664"/>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Frequency Distribution of Sample Mean</a:t>
            </a:r>
          </a:p>
          <a:p>
            <a:r>
              <a:rPr lang="en-US" b="1" dirty="0">
                <a:latin typeface="Calibri" panose="020F0502020204030204" pitchFamily="34" charset="0"/>
                <a:cs typeface="Calibri" panose="020F0502020204030204" pitchFamily="34" charset="0"/>
                <a:sym typeface="Wingdings" panose="05000000000000000000" pitchFamily="2" charset="2"/>
              </a:rPr>
              <a:t> Called Sampling Distribution</a:t>
            </a: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sym typeface="Wingdings" panose="05000000000000000000" pitchFamily="2" charset="2"/>
              </a:rPr>
              <a:t> Normal Distribution (for sufficiently large N)</a:t>
            </a:r>
            <a:endParaRPr lang="en-IN"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40A394A-E515-470D-BA94-E60243E18207}"/>
                  </a:ext>
                </a:extLst>
              </p:cNvPr>
              <p:cNvSpPr txBox="1"/>
              <p:nvPr/>
            </p:nvSpPr>
            <p:spPr>
              <a:xfrm>
                <a:off x="334806" y="4180183"/>
                <a:ext cx="7548861" cy="2431435"/>
              </a:xfrm>
              <a:prstGeom prst="rect">
                <a:avLst/>
              </a:prstGeom>
              <a:noFill/>
            </p:spPr>
            <p:txBody>
              <a:bodyPr wrap="none" rtlCol="0">
                <a:spAutoFit/>
              </a:bodyPr>
              <a:lstStyle/>
              <a:p>
                <a:r>
                  <a:rPr lang="en-US" sz="1600" dirty="0"/>
                  <a:t>For a </a:t>
                </a:r>
                <a:r>
                  <a:rPr lang="en-US" sz="1600" b="1" u="sng" dirty="0"/>
                  <a:t>normal distribution </a:t>
                </a:r>
                <a:r>
                  <a:rPr lang="en-US" sz="1600" dirty="0"/>
                  <a:t>of original attribute (random variable),</a:t>
                </a:r>
              </a:p>
              <a:p>
                <a:r>
                  <a:rPr lang="en-US" sz="1600" dirty="0"/>
                  <a:t>Sampling distribution of mean </a:t>
                </a:r>
                <a:r>
                  <a:rPr lang="en-US" sz="1600" dirty="0">
                    <a:sym typeface="Wingdings" panose="05000000000000000000" pitchFamily="2" charset="2"/>
                  </a:rPr>
                  <a:t> </a:t>
                </a:r>
                <a:r>
                  <a:rPr lang="en-US" sz="1600" b="1" dirty="0">
                    <a:sym typeface="Wingdings" panose="05000000000000000000" pitchFamily="2" charset="2"/>
                  </a:rPr>
                  <a:t>Normal for any sample size N</a:t>
                </a:r>
              </a:p>
              <a:p>
                <a:endParaRPr lang="en-US" sz="1600" dirty="0">
                  <a:sym typeface="Wingdings" panose="05000000000000000000" pitchFamily="2" charset="2"/>
                </a:endParaRPr>
              </a:p>
              <a:p>
                <a:r>
                  <a:rPr lang="en-US" sz="1600" dirty="0">
                    <a:sym typeface="Wingdings" panose="05000000000000000000" pitchFamily="2" charset="2"/>
                  </a:rPr>
                  <a:t>For a </a:t>
                </a:r>
                <a:r>
                  <a:rPr lang="en-US" sz="1600" b="1" u="sng" dirty="0">
                    <a:sym typeface="Wingdings" panose="05000000000000000000" pitchFamily="2" charset="2"/>
                  </a:rPr>
                  <a:t>non-normal distribution </a:t>
                </a:r>
                <a:r>
                  <a:rPr lang="en-US" sz="1600" dirty="0">
                    <a:sym typeface="Wingdings" panose="05000000000000000000" pitchFamily="2" charset="2"/>
                  </a:rPr>
                  <a:t>of random variable</a:t>
                </a:r>
              </a:p>
              <a:p>
                <a:r>
                  <a:rPr lang="en-US" sz="1600" dirty="0">
                    <a:sym typeface="Wingdings" panose="05000000000000000000" pitchFamily="2" charset="2"/>
                  </a:rPr>
                  <a:t>Sampling distribution of mean  </a:t>
                </a:r>
                <a:r>
                  <a:rPr lang="en-US" sz="1600" b="1" dirty="0">
                    <a:sym typeface="Wingdings" panose="05000000000000000000" pitchFamily="2" charset="2"/>
                  </a:rPr>
                  <a:t>~Normal for reasonably large sample size N</a:t>
                </a:r>
              </a:p>
              <a:p>
                <a:endParaRPr lang="en-US" sz="1600" dirty="0">
                  <a:sym typeface="Wingdings" panose="05000000000000000000" pitchFamily="2" charset="2"/>
                </a:endParaRPr>
              </a:p>
              <a:p>
                <a:r>
                  <a:rPr lang="en-US" sz="1600" dirty="0">
                    <a:sym typeface="Wingdings" panose="05000000000000000000" pitchFamily="2" charset="2"/>
                  </a:rPr>
                  <a:t>Sampling Distribution of Mean  </a:t>
                </a:r>
                <a:r>
                  <a:rPr lang="en-US" sz="1800" dirty="0">
                    <a:solidFill>
                      <a:srgbClr val="C00000"/>
                    </a:solidFill>
                    <a:latin typeface="Calibri" panose="020F0502020204030204" pitchFamily="34" charset="0"/>
                    <a:cs typeface="Calibri" panose="020F0502020204030204" pitchFamily="34" charset="0"/>
                  </a:rPr>
                  <a:t>(</a:t>
                </a:r>
                <a:r>
                  <a:rPr lang="en-US" sz="2000" dirty="0">
                    <a:solidFill>
                      <a:srgbClr val="C00000"/>
                    </a:solidFill>
                    <a:latin typeface="Calibri" panose="020F0502020204030204" pitchFamily="34" charset="0"/>
                    <a:cs typeface="Calibri" panose="020F0502020204030204" pitchFamily="34" charset="0"/>
                  </a:rPr>
                  <a:t>µ</a:t>
                </a:r>
                <a:r>
                  <a:rPr lang="en-US" sz="1800" dirty="0">
                    <a:solidFill>
                      <a:srgbClr val="C00000"/>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ea typeface="Times New Roman"/>
                    <a:cs typeface="Calibri" panose="020F0502020204030204" pitchFamily="34" charset="0"/>
                    <a:sym typeface="Times New Roman"/>
                  </a:rPr>
                  <a:t>σ</a:t>
                </a:r>
                <a:r>
                  <a:rPr lang="en-US" sz="1800" dirty="0">
                    <a:solidFill>
                      <a:srgbClr val="C00000"/>
                    </a:solidFill>
                    <a:latin typeface="Calibri" panose="020F0502020204030204" pitchFamily="34" charset="0"/>
                    <a:ea typeface="Times New Roman"/>
                    <a:cs typeface="Calibri" panose="020F0502020204030204" pitchFamily="34" charset="0"/>
                    <a:sym typeface="Times New Roman"/>
                  </a:rPr>
                  <a:t>/</a:t>
                </a:r>
                <a14:m>
                  <m:oMath xmlns:m="http://schemas.openxmlformats.org/officeDocument/2006/math">
                    <m:rad>
                      <m:radPr>
                        <m:degHide m:val="on"/>
                        <m:ctrlPr>
                          <a:rPr lang="en-US" sz="1800" i="1" smtClean="0">
                            <a:solidFill>
                              <a:srgbClr val="C00000"/>
                            </a:solidFill>
                            <a:latin typeface="Cambria Math" panose="02040503050406030204" pitchFamily="18" charset="0"/>
                            <a:cs typeface="Calibri" panose="020F0502020204030204" pitchFamily="34" charset="0"/>
                            <a:sym typeface="Times New Roman"/>
                          </a:rPr>
                        </m:ctrlPr>
                      </m:radPr>
                      <m:deg/>
                      <m:e>
                        <m:r>
                          <a:rPr lang="en-US" sz="1800" b="0" i="1" smtClean="0">
                            <a:solidFill>
                              <a:srgbClr val="C00000"/>
                            </a:solidFill>
                            <a:latin typeface="Cambria Math" panose="02040503050406030204" pitchFamily="18" charset="0"/>
                            <a:cs typeface="Calibri" panose="020F0502020204030204" pitchFamily="34" charset="0"/>
                            <a:sym typeface="Times New Roman"/>
                          </a:rPr>
                          <m:t>𝑁</m:t>
                        </m:r>
                      </m:e>
                    </m:rad>
                  </m:oMath>
                </a14:m>
                <a:r>
                  <a:rPr lang="en-US" sz="1800" dirty="0">
                    <a:solidFill>
                      <a:srgbClr val="C00000"/>
                    </a:solidFill>
                    <a:latin typeface="Calibri" panose="020F0502020204030204" pitchFamily="34" charset="0"/>
                    <a:ea typeface="Times New Roman"/>
                    <a:cs typeface="Calibri" panose="020F0502020204030204" pitchFamily="34" charset="0"/>
                    <a:sym typeface="Times New Roman"/>
                  </a:rPr>
                  <a:t>) </a:t>
                </a:r>
              </a:p>
              <a:p>
                <a:endParaRPr lang="en-US" sz="1800" dirty="0">
                  <a:solidFill>
                    <a:srgbClr val="C00000"/>
                  </a:solidFill>
                  <a:latin typeface="Calibri" panose="020F0502020204030204" pitchFamily="34" charset="0"/>
                  <a:cs typeface="Calibri" panose="020F0502020204030204" pitchFamily="34" charset="0"/>
                  <a:sym typeface="Times New Roman"/>
                </a:endParaRPr>
              </a:p>
              <a:p>
                <a:r>
                  <a:rPr lang="en-US" sz="1800" dirty="0">
                    <a:solidFill>
                      <a:schemeClr val="tx1">
                        <a:lumMod val="95000"/>
                        <a:lumOff val="5000"/>
                      </a:schemeClr>
                    </a:solidFill>
                    <a:latin typeface="Calibri" panose="020F0502020204030204" pitchFamily="34" charset="0"/>
                    <a:cs typeface="Calibri" panose="020F0502020204030204" pitchFamily="34" charset="0"/>
                    <a:sym typeface="Times New Roman"/>
                  </a:rPr>
                  <a:t>Thumb Rule </a:t>
                </a:r>
                <a:r>
                  <a:rPr lang="en-US" sz="1800" dirty="0">
                    <a:solidFill>
                      <a:schemeClr val="tx1">
                        <a:lumMod val="95000"/>
                        <a:lumOff val="5000"/>
                      </a:schemeClr>
                    </a:solidFill>
                    <a:latin typeface="Calibri" panose="020F0502020204030204" pitchFamily="34" charset="0"/>
                    <a:cs typeface="Calibri" panose="020F0502020204030204" pitchFamily="34" charset="0"/>
                    <a:sym typeface="Wingdings" panose="05000000000000000000" pitchFamily="2" charset="2"/>
                  </a:rPr>
                  <a:t></a:t>
                </a:r>
                <a:r>
                  <a:rPr lang="en-US" sz="1800" dirty="0">
                    <a:solidFill>
                      <a:schemeClr val="tx1">
                        <a:lumMod val="95000"/>
                        <a:lumOff val="5000"/>
                      </a:schemeClr>
                    </a:solidFill>
                    <a:latin typeface="Calibri" panose="020F0502020204030204" pitchFamily="34" charset="0"/>
                    <a:cs typeface="Calibri" panose="020F0502020204030204" pitchFamily="34" charset="0"/>
                    <a:sym typeface="Times New Roman"/>
                  </a:rPr>
                  <a:t> </a:t>
                </a:r>
                <a:r>
                  <a:rPr lang="en-US" sz="1800" b="1" dirty="0">
                    <a:solidFill>
                      <a:schemeClr val="tx1">
                        <a:lumMod val="95000"/>
                        <a:lumOff val="5000"/>
                      </a:schemeClr>
                    </a:solidFill>
                    <a:latin typeface="Calibri" panose="020F0502020204030204" pitchFamily="34" charset="0"/>
                    <a:cs typeface="Calibri" panose="020F0502020204030204" pitchFamily="34" charset="0"/>
                    <a:sym typeface="Times New Roman"/>
                  </a:rPr>
                  <a:t>Sample Size N </a:t>
                </a:r>
                <a:r>
                  <a:rPr lang="en-US" sz="1800" b="1" u="sng" dirty="0">
                    <a:solidFill>
                      <a:schemeClr val="tx1">
                        <a:lumMod val="95000"/>
                        <a:lumOff val="5000"/>
                      </a:schemeClr>
                    </a:solidFill>
                    <a:latin typeface="Calibri" panose="020F0502020204030204" pitchFamily="34" charset="0"/>
                    <a:cs typeface="Calibri" panose="020F0502020204030204" pitchFamily="34" charset="0"/>
                    <a:sym typeface="Times New Roman"/>
                  </a:rPr>
                  <a:t>&gt; </a:t>
                </a:r>
                <a:r>
                  <a:rPr lang="en-US" sz="1800" b="1" dirty="0">
                    <a:solidFill>
                      <a:schemeClr val="tx1">
                        <a:lumMod val="95000"/>
                        <a:lumOff val="5000"/>
                      </a:schemeClr>
                    </a:solidFill>
                    <a:latin typeface="Calibri" panose="020F0502020204030204" pitchFamily="34" charset="0"/>
                    <a:cs typeface="Calibri" panose="020F0502020204030204" pitchFamily="34" charset="0"/>
                    <a:sym typeface="Times New Roman"/>
                  </a:rPr>
                  <a:t>30 </a:t>
                </a:r>
                <a:r>
                  <a:rPr lang="en-US" sz="1800" dirty="0">
                    <a:solidFill>
                      <a:schemeClr val="tx1">
                        <a:lumMod val="95000"/>
                        <a:lumOff val="5000"/>
                      </a:schemeClr>
                    </a:solidFill>
                    <a:latin typeface="Calibri" panose="020F0502020204030204" pitchFamily="34" charset="0"/>
                    <a:cs typeface="Calibri" panose="020F0502020204030204" pitchFamily="34" charset="0"/>
                    <a:sym typeface="Times New Roman"/>
                  </a:rPr>
                  <a:t>for a </a:t>
                </a:r>
                <a:r>
                  <a:rPr lang="en-US" sz="1800" b="1" dirty="0">
                    <a:solidFill>
                      <a:schemeClr val="tx1">
                        <a:lumMod val="95000"/>
                        <a:lumOff val="5000"/>
                      </a:schemeClr>
                    </a:solidFill>
                    <a:latin typeface="Calibri" panose="020F0502020204030204" pitchFamily="34" charset="0"/>
                    <a:cs typeface="Calibri" panose="020F0502020204030204" pitchFamily="34" charset="0"/>
                    <a:sym typeface="Times New Roman"/>
                  </a:rPr>
                  <a:t>Normal sampling distribution </a:t>
                </a:r>
                <a:r>
                  <a:rPr lang="en-US" sz="1800" dirty="0">
                    <a:solidFill>
                      <a:schemeClr val="tx1">
                        <a:lumMod val="95000"/>
                        <a:lumOff val="5000"/>
                      </a:schemeClr>
                    </a:solidFill>
                    <a:latin typeface="Calibri" panose="020F0502020204030204" pitchFamily="34" charset="0"/>
                    <a:cs typeface="Calibri" panose="020F0502020204030204" pitchFamily="34" charset="0"/>
                    <a:sym typeface="Times New Roman"/>
                  </a:rPr>
                  <a:t>of </a:t>
                </a:r>
                <a:r>
                  <a:rPr lang="en-US" sz="1800" b="1" dirty="0">
                    <a:solidFill>
                      <a:schemeClr val="tx1">
                        <a:lumMod val="95000"/>
                        <a:lumOff val="5000"/>
                      </a:schemeClr>
                    </a:solidFill>
                    <a:latin typeface="Calibri" panose="020F0502020204030204" pitchFamily="34" charset="0"/>
                    <a:cs typeface="Calibri" panose="020F0502020204030204" pitchFamily="34" charset="0"/>
                    <a:sym typeface="Times New Roman"/>
                  </a:rPr>
                  <a:t>mean</a:t>
                </a:r>
                <a:endParaRPr lang="en-IN" sz="1600" b="1" dirty="0">
                  <a:solidFill>
                    <a:schemeClr val="tx1">
                      <a:lumMod val="95000"/>
                      <a:lumOff val="5000"/>
                    </a:schemeClr>
                  </a:solidFill>
                </a:endParaRPr>
              </a:p>
            </p:txBody>
          </p:sp>
        </mc:Choice>
        <mc:Fallback xmlns="">
          <p:sp>
            <p:nvSpPr>
              <p:cNvPr id="79" name="TextBox 78">
                <a:extLst>
                  <a:ext uri="{FF2B5EF4-FFF2-40B4-BE49-F238E27FC236}">
                    <a16:creationId xmlns:a16="http://schemas.microsoft.com/office/drawing/2014/main" id="{D40A394A-E515-470D-BA94-E60243E18207}"/>
                  </a:ext>
                </a:extLst>
              </p:cNvPr>
              <p:cNvSpPr txBox="1">
                <a:spLocks noRot="1" noChangeAspect="1" noMove="1" noResize="1" noEditPoints="1" noAdjustHandles="1" noChangeArrowheads="1" noChangeShapeType="1" noTextEdit="1"/>
              </p:cNvSpPr>
              <p:nvPr/>
            </p:nvSpPr>
            <p:spPr>
              <a:xfrm>
                <a:off x="334806" y="4180183"/>
                <a:ext cx="7548861" cy="2431435"/>
              </a:xfrm>
              <a:prstGeom prst="rect">
                <a:avLst/>
              </a:prstGeom>
              <a:blipFill>
                <a:blip r:embed="rId2"/>
                <a:stretch>
                  <a:fillRect l="-727" t="-752" r="-727" b="-3008"/>
                </a:stretch>
              </a:blipFill>
            </p:spPr>
            <p:txBody>
              <a:bodyPr/>
              <a:lstStyle/>
              <a:p>
                <a:r>
                  <a:rPr lang="en-IN">
                    <a:noFill/>
                  </a:rPr>
                  <a:t> </a:t>
                </a:r>
              </a:p>
            </p:txBody>
          </p:sp>
        </mc:Fallback>
      </mc:AlternateContent>
      <p:grpSp>
        <p:nvGrpSpPr>
          <p:cNvPr id="23" name="Group 22">
            <a:extLst>
              <a:ext uri="{FF2B5EF4-FFF2-40B4-BE49-F238E27FC236}">
                <a16:creationId xmlns:a16="http://schemas.microsoft.com/office/drawing/2014/main" id="{F778C066-1845-45A4-BCB4-6B306463D357}"/>
              </a:ext>
            </a:extLst>
          </p:cNvPr>
          <p:cNvGrpSpPr/>
          <p:nvPr/>
        </p:nvGrpSpPr>
        <p:grpSpPr>
          <a:xfrm>
            <a:off x="139849" y="2285893"/>
            <a:ext cx="2165183" cy="1535534"/>
            <a:chOff x="139849" y="2285893"/>
            <a:chExt cx="2165183" cy="1535534"/>
          </a:xfrm>
        </p:grpSpPr>
        <p:cxnSp>
          <p:nvCxnSpPr>
            <p:cNvPr id="14" name="Straight Arrow Connector 13">
              <a:extLst>
                <a:ext uri="{FF2B5EF4-FFF2-40B4-BE49-F238E27FC236}">
                  <a16:creationId xmlns:a16="http://schemas.microsoft.com/office/drawing/2014/main" id="{49AB0AC2-6FB1-48BC-B184-83AA36D1497C}"/>
                </a:ext>
              </a:extLst>
            </p:cNvPr>
            <p:cNvCxnSpPr>
              <a:cxnSpLocks/>
              <a:stCxn id="5" idx="4"/>
            </p:cNvCxnSpPr>
            <p:nvPr/>
          </p:nvCxnSpPr>
          <p:spPr>
            <a:xfrm>
              <a:off x="1847879" y="2285893"/>
              <a:ext cx="0" cy="101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1DD682-50CC-49DD-BFB7-50462D1D83CB}"/>
                </a:ext>
              </a:extLst>
            </p:cNvPr>
            <p:cNvSpPr txBox="1"/>
            <p:nvPr/>
          </p:nvSpPr>
          <p:spPr>
            <a:xfrm>
              <a:off x="1413441" y="3295786"/>
              <a:ext cx="891591" cy="523220"/>
            </a:xfrm>
            <a:prstGeom prst="rect">
              <a:avLst/>
            </a:prstGeom>
            <a:noFill/>
          </p:spPr>
          <p:txBody>
            <a:bodyPr wrap="none" rtlCol="0">
              <a:spAutoFit/>
            </a:bodyPr>
            <a:lstStyle/>
            <a:p>
              <a:r>
                <a:rPr lang="en-US" dirty="0"/>
                <a:t>Sample1</a:t>
              </a:r>
            </a:p>
            <a:p>
              <a:r>
                <a:rPr lang="en-US" dirty="0"/>
                <a:t>   </a:t>
              </a:r>
              <a:endParaRPr lang="en-IN" dirty="0"/>
            </a:p>
          </p:txBody>
        </p:sp>
        <p:grpSp>
          <p:nvGrpSpPr>
            <p:cNvPr id="40" name="Group 39">
              <a:extLst>
                <a:ext uri="{FF2B5EF4-FFF2-40B4-BE49-F238E27FC236}">
                  <a16:creationId xmlns:a16="http://schemas.microsoft.com/office/drawing/2014/main" id="{0B52DD3E-352D-4F18-9CB9-758E9C10263A}"/>
                </a:ext>
              </a:extLst>
            </p:cNvPr>
            <p:cNvGrpSpPr/>
            <p:nvPr/>
          </p:nvGrpSpPr>
          <p:grpSpPr>
            <a:xfrm>
              <a:off x="1675223" y="3513650"/>
              <a:ext cx="407383" cy="307777"/>
              <a:chOff x="1665284" y="3275111"/>
              <a:chExt cx="407383" cy="307777"/>
            </a:xfrm>
          </p:grpSpPr>
          <p:cxnSp>
            <p:nvCxnSpPr>
              <p:cNvPr id="27" name="Straight Connector 26">
                <a:extLst>
                  <a:ext uri="{FF2B5EF4-FFF2-40B4-BE49-F238E27FC236}">
                    <a16:creationId xmlns:a16="http://schemas.microsoft.com/office/drawing/2014/main" id="{C80E79E5-CBE6-4D80-A277-1EA1ED61597D}"/>
                  </a:ext>
                </a:extLst>
              </p:cNvPr>
              <p:cNvCxnSpPr/>
              <p:nvPr/>
            </p:nvCxnSpPr>
            <p:spPr>
              <a:xfrm>
                <a:off x="1736728" y="3346075"/>
                <a:ext cx="149694"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49329210-43E4-4B5E-BA12-D4D86C7A208F}"/>
                  </a:ext>
                </a:extLst>
              </p:cNvPr>
              <p:cNvSpPr txBox="1"/>
              <p:nvPr/>
            </p:nvSpPr>
            <p:spPr>
              <a:xfrm>
                <a:off x="1665284" y="3275111"/>
                <a:ext cx="407383" cy="307777"/>
              </a:xfrm>
              <a:prstGeom prst="rect">
                <a:avLst/>
              </a:prstGeom>
              <a:noFill/>
            </p:spPr>
            <p:txBody>
              <a:bodyPr wrap="square">
                <a:spAutoFit/>
              </a:bodyPr>
              <a:lstStyle/>
              <a:p>
                <a:r>
                  <a:rPr lang="en-IN" dirty="0">
                    <a:solidFill>
                      <a:srgbClr val="C00000"/>
                    </a:solidFill>
                  </a:rPr>
                  <a:t>X</a:t>
                </a:r>
                <a:r>
                  <a:rPr lang="en-IN" baseline="-25000" dirty="0">
                    <a:solidFill>
                      <a:srgbClr val="C00000"/>
                    </a:solidFill>
                  </a:rPr>
                  <a:t>1</a:t>
                </a:r>
              </a:p>
            </p:txBody>
          </p:sp>
        </p:grpSp>
        <p:sp>
          <p:nvSpPr>
            <p:cNvPr id="2" name="TextBox 1">
              <a:extLst>
                <a:ext uri="{FF2B5EF4-FFF2-40B4-BE49-F238E27FC236}">
                  <a16:creationId xmlns:a16="http://schemas.microsoft.com/office/drawing/2014/main" id="{34758D0C-B60E-4882-8036-3EA353980C30}"/>
                </a:ext>
              </a:extLst>
            </p:cNvPr>
            <p:cNvSpPr txBox="1"/>
            <p:nvPr/>
          </p:nvSpPr>
          <p:spPr>
            <a:xfrm>
              <a:off x="139849" y="3492426"/>
              <a:ext cx="1696298" cy="307777"/>
            </a:xfrm>
            <a:prstGeom prst="rect">
              <a:avLst/>
            </a:prstGeom>
            <a:noFill/>
          </p:spPr>
          <p:txBody>
            <a:bodyPr wrap="none" rtlCol="0">
              <a:spAutoFit/>
            </a:bodyPr>
            <a:lstStyle/>
            <a:p>
              <a:r>
                <a:rPr lang="en-US" dirty="0"/>
                <a:t>Sample Statistic </a:t>
              </a:r>
              <a:r>
                <a:rPr lang="en-US" dirty="0">
                  <a:sym typeface="Wingdings" panose="05000000000000000000" pitchFamily="2" charset="2"/>
                </a:rPr>
                <a:t></a:t>
              </a:r>
              <a:endParaRPr lang="en-IN" dirty="0"/>
            </a:p>
          </p:txBody>
        </p:sp>
      </p:grpSp>
      <p:grpSp>
        <p:nvGrpSpPr>
          <p:cNvPr id="28" name="Group 27">
            <a:extLst>
              <a:ext uri="{FF2B5EF4-FFF2-40B4-BE49-F238E27FC236}">
                <a16:creationId xmlns:a16="http://schemas.microsoft.com/office/drawing/2014/main" id="{CCFD3401-ED06-4277-8C25-C071959E7B6E}"/>
              </a:ext>
            </a:extLst>
          </p:cNvPr>
          <p:cNvGrpSpPr/>
          <p:nvPr/>
        </p:nvGrpSpPr>
        <p:grpSpPr>
          <a:xfrm>
            <a:off x="9021688" y="4543999"/>
            <a:ext cx="3083047" cy="1829202"/>
            <a:chOff x="9021688" y="4543999"/>
            <a:chExt cx="3083047" cy="1829202"/>
          </a:xfrm>
        </p:grpSpPr>
        <p:cxnSp>
          <p:nvCxnSpPr>
            <p:cNvPr id="83" name="Straight Arrow Connector 82">
              <a:extLst>
                <a:ext uri="{FF2B5EF4-FFF2-40B4-BE49-F238E27FC236}">
                  <a16:creationId xmlns:a16="http://schemas.microsoft.com/office/drawing/2014/main" id="{E6E45BBF-06F4-4045-9798-176E4B630A33}"/>
                </a:ext>
              </a:extLst>
            </p:cNvPr>
            <p:cNvCxnSpPr/>
            <p:nvPr/>
          </p:nvCxnSpPr>
          <p:spPr>
            <a:xfrm>
              <a:off x="9517569" y="4693318"/>
              <a:ext cx="1055693" cy="172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AEC61A80-F9C2-4F57-9A9B-1C8ADBE8D188}"/>
                </a:ext>
              </a:extLst>
            </p:cNvPr>
            <p:cNvGrpSpPr/>
            <p:nvPr/>
          </p:nvGrpSpPr>
          <p:grpSpPr>
            <a:xfrm>
              <a:off x="10574644" y="4543999"/>
              <a:ext cx="806631" cy="370680"/>
              <a:chOff x="10738131" y="4716309"/>
              <a:chExt cx="806631" cy="370680"/>
            </a:xfrm>
          </p:grpSpPr>
          <p:sp>
            <p:nvSpPr>
              <p:cNvPr id="84" name="TextBox 83">
                <a:extLst>
                  <a:ext uri="{FF2B5EF4-FFF2-40B4-BE49-F238E27FC236}">
                    <a16:creationId xmlns:a16="http://schemas.microsoft.com/office/drawing/2014/main" id="{88D778F3-BA60-410D-BF5F-8E7D91F3854B}"/>
                  </a:ext>
                </a:extLst>
              </p:cNvPr>
              <p:cNvSpPr txBox="1"/>
              <p:nvPr/>
            </p:nvSpPr>
            <p:spPr>
              <a:xfrm>
                <a:off x="10738131" y="4717657"/>
                <a:ext cx="806631" cy="369332"/>
              </a:xfrm>
              <a:prstGeom prst="rect">
                <a:avLst/>
              </a:prstGeom>
              <a:noFill/>
            </p:spPr>
            <p:txBody>
              <a:bodyPr wrap="none" rtlCol="0">
                <a:spAutoFit/>
              </a:bodyPr>
              <a:lstStyle/>
              <a:p>
                <a:r>
                  <a:rPr lang="en-US" dirty="0">
                    <a:solidFill>
                      <a:srgbClr val="C00000"/>
                    </a:solidFill>
                  </a:rPr>
                  <a:t>X  </a:t>
                </a:r>
                <a:r>
                  <a:rPr lang="en-US" dirty="0">
                    <a:solidFill>
                      <a:srgbClr val="C00000"/>
                    </a:solidFill>
                    <a:sym typeface="Wingdings" panose="05000000000000000000" pitchFamily="2" charset="2"/>
                  </a:rPr>
                  <a:t> </a:t>
                </a:r>
                <a:r>
                  <a:rPr lang="en-US" sz="1800" dirty="0">
                    <a:solidFill>
                      <a:srgbClr val="C00000"/>
                    </a:solidFill>
                    <a:latin typeface="Calibri" panose="020F0502020204030204" pitchFamily="34" charset="0"/>
                    <a:cs typeface="Calibri" panose="020F0502020204030204" pitchFamily="34" charset="0"/>
                  </a:rPr>
                  <a:t>µ</a:t>
                </a:r>
                <a:r>
                  <a:rPr lang="en-US" dirty="0">
                    <a:solidFill>
                      <a:srgbClr val="C00000"/>
                    </a:solidFill>
                    <a:sym typeface="Wingdings" panose="05000000000000000000" pitchFamily="2" charset="2"/>
                  </a:rPr>
                  <a:t> </a:t>
                </a:r>
                <a:endParaRPr lang="en-IN" dirty="0">
                  <a:solidFill>
                    <a:srgbClr val="C00000"/>
                  </a:solidFill>
                </a:endParaRPr>
              </a:p>
            </p:txBody>
          </p:sp>
          <p:cxnSp>
            <p:nvCxnSpPr>
              <p:cNvPr id="86" name="Straight Connector 85">
                <a:extLst>
                  <a:ext uri="{FF2B5EF4-FFF2-40B4-BE49-F238E27FC236}">
                    <a16:creationId xmlns:a16="http://schemas.microsoft.com/office/drawing/2014/main" id="{E8D34234-C6A7-4162-8CEF-F762434FC78E}"/>
                  </a:ext>
                </a:extLst>
              </p:cNvPr>
              <p:cNvCxnSpPr>
                <a:cxnSpLocks/>
              </p:cNvCxnSpPr>
              <p:nvPr/>
            </p:nvCxnSpPr>
            <p:spPr>
              <a:xfrm flipH="1">
                <a:off x="10809657" y="4782393"/>
                <a:ext cx="15244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0DAF9BE-7FAE-4BB0-AF92-748794351C0F}"/>
                  </a:ext>
                </a:extLst>
              </p:cNvPr>
              <p:cNvCxnSpPr>
                <a:cxnSpLocks/>
              </p:cNvCxnSpPr>
              <p:nvPr/>
            </p:nvCxnSpPr>
            <p:spPr>
              <a:xfrm flipH="1">
                <a:off x="10782813" y="4716309"/>
                <a:ext cx="20343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a:extLst>
                <a:ext uri="{FF2B5EF4-FFF2-40B4-BE49-F238E27FC236}">
                  <a16:creationId xmlns:a16="http://schemas.microsoft.com/office/drawing/2014/main" id="{F73BE1C2-0C48-4701-8ACB-C098B758ACAB}"/>
                </a:ext>
              </a:extLst>
            </p:cNvPr>
            <p:cNvCxnSpPr>
              <a:cxnSpLocks/>
            </p:cNvCxnSpPr>
            <p:nvPr/>
          </p:nvCxnSpPr>
          <p:spPr>
            <a:xfrm>
              <a:off x="9021688" y="5967164"/>
              <a:ext cx="980281" cy="17265"/>
            </a:xfrm>
            <a:prstGeom prst="straightConnector1">
              <a:avLst/>
            </a:prstGeom>
            <a:ln>
              <a:solidFill>
                <a:srgbClr val="C0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14DA8F8-434E-4A3D-AC8C-888D4D45FC0F}"/>
                    </a:ext>
                  </a:extLst>
                </p:cNvPr>
                <p:cNvSpPr txBox="1"/>
                <p:nvPr/>
              </p:nvSpPr>
              <p:spPr>
                <a:xfrm>
                  <a:off x="10458130" y="5261370"/>
                  <a:ext cx="1646605" cy="584775"/>
                </a:xfrm>
                <a:prstGeom prst="rect">
                  <a:avLst/>
                </a:prstGeom>
                <a:noFill/>
              </p:spPr>
              <p:txBody>
                <a:bodyPr wrap="none" rtlCol="0">
                  <a:spAutoFit/>
                </a:bodyPr>
                <a:lstStyle/>
                <a:p>
                  <a:r>
                    <a:rPr lang="en-US" dirty="0">
                      <a:solidFill>
                        <a:srgbClr val="C00000"/>
                      </a:solidFill>
                    </a:rPr>
                    <a:t>Std Error of mean </a:t>
                  </a:r>
                </a:p>
                <a:p>
                  <a:r>
                    <a:rPr lang="en-US" dirty="0">
                      <a:solidFill>
                        <a:srgbClr val="C00000"/>
                      </a:solidFill>
                      <a:sym typeface="Wingdings" panose="05000000000000000000" pitchFamily="2" charset="2"/>
                    </a:rPr>
                    <a:t>SE  </a:t>
                  </a:r>
                  <a:r>
                    <a:rPr lang="en-US" sz="1800" dirty="0">
                      <a:solidFill>
                        <a:srgbClr val="C00000"/>
                      </a:solidFill>
                      <a:latin typeface="Calibri" panose="020F0502020204030204" pitchFamily="34" charset="0"/>
                      <a:ea typeface="Times New Roman"/>
                      <a:cs typeface="Calibri" panose="020F0502020204030204" pitchFamily="34" charset="0"/>
                      <a:sym typeface="Times New Roman"/>
                    </a:rPr>
                    <a:t>σ</a:t>
                  </a:r>
                  <a:r>
                    <a:rPr lang="en-US" sz="1400" dirty="0">
                      <a:solidFill>
                        <a:srgbClr val="C00000"/>
                      </a:solidFill>
                      <a:latin typeface="Calibri" panose="020F0502020204030204" pitchFamily="34" charset="0"/>
                      <a:ea typeface="Times New Roman"/>
                      <a:cs typeface="Calibri" panose="020F0502020204030204" pitchFamily="34" charset="0"/>
                      <a:sym typeface="Times New Roman"/>
                    </a:rPr>
                    <a:t>/</a:t>
                  </a:r>
                  <a14:m>
                    <m:oMath xmlns:m="http://schemas.openxmlformats.org/officeDocument/2006/math">
                      <m:rad>
                        <m:radPr>
                          <m:degHide m:val="on"/>
                          <m:ctrlPr>
                            <a:rPr lang="en-US" sz="1400" i="1" smtClean="0">
                              <a:solidFill>
                                <a:srgbClr val="C00000"/>
                              </a:solidFill>
                              <a:latin typeface="Cambria Math" panose="02040503050406030204" pitchFamily="18" charset="0"/>
                              <a:cs typeface="Calibri" panose="020F0502020204030204" pitchFamily="34" charset="0"/>
                              <a:sym typeface="Times New Roman"/>
                            </a:rPr>
                          </m:ctrlPr>
                        </m:radPr>
                        <m:deg/>
                        <m:e>
                          <m:r>
                            <a:rPr lang="en-US" sz="1400" b="0" i="1" smtClean="0">
                              <a:solidFill>
                                <a:srgbClr val="C00000"/>
                              </a:solidFill>
                              <a:latin typeface="Cambria Math" panose="02040503050406030204" pitchFamily="18" charset="0"/>
                              <a:cs typeface="Calibri" panose="020F0502020204030204" pitchFamily="34" charset="0"/>
                              <a:sym typeface="Times New Roman"/>
                            </a:rPr>
                            <m:t>𝑁</m:t>
                          </m:r>
                        </m:e>
                      </m:rad>
                    </m:oMath>
                  </a14:m>
                  <a:r>
                    <a:rPr lang="en-US" dirty="0">
                      <a:solidFill>
                        <a:srgbClr val="C00000"/>
                      </a:solidFill>
                      <a:sym typeface="Wingdings" panose="05000000000000000000" pitchFamily="2" charset="2"/>
                    </a:rPr>
                    <a:t> </a:t>
                  </a:r>
                  <a:endParaRPr lang="en-IN" dirty="0">
                    <a:solidFill>
                      <a:srgbClr val="C00000"/>
                    </a:solidFill>
                  </a:endParaRPr>
                </a:p>
              </p:txBody>
            </p:sp>
          </mc:Choice>
          <mc:Fallback xmlns="">
            <p:sp>
              <p:nvSpPr>
                <p:cNvPr id="95" name="TextBox 94">
                  <a:extLst>
                    <a:ext uri="{FF2B5EF4-FFF2-40B4-BE49-F238E27FC236}">
                      <a16:creationId xmlns:a16="http://schemas.microsoft.com/office/drawing/2014/main" id="{814DA8F8-434E-4A3D-AC8C-888D4D45FC0F}"/>
                    </a:ext>
                  </a:extLst>
                </p:cNvPr>
                <p:cNvSpPr txBox="1">
                  <a:spLocks noRot="1" noChangeAspect="1" noMove="1" noResize="1" noEditPoints="1" noAdjustHandles="1" noChangeArrowheads="1" noChangeShapeType="1" noTextEdit="1"/>
                </p:cNvSpPr>
                <p:nvPr/>
              </p:nvSpPr>
              <p:spPr>
                <a:xfrm>
                  <a:off x="10458130" y="5261370"/>
                  <a:ext cx="1646605" cy="584775"/>
                </a:xfrm>
                <a:prstGeom prst="rect">
                  <a:avLst/>
                </a:prstGeom>
                <a:blipFill>
                  <a:blip r:embed="rId3"/>
                  <a:stretch>
                    <a:fillRect l="-1111" t="-2083" b="-15625"/>
                  </a:stretch>
                </a:blipFill>
              </p:spPr>
              <p:txBody>
                <a:bodyPr/>
                <a:lstStyle/>
                <a:p>
                  <a:r>
                    <a:rPr lang="en-IN">
                      <a:noFill/>
                    </a:rPr>
                    <a:t> </a:t>
                  </a:r>
                </a:p>
              </p:txBody>
            </p:sp>
          </mc:Fallback>
        </mc:AlternateContent>
        <p:sp>
          <p:nvSpPr>
            <p:cNvPr id="93" name="Arc 92">
              <a:extLst>
                <a:ext uri="{FF2B5EF4-FFF2-40B4-BE49-F238E27FC236}">
                  <a16:creationId xmlns:a16="http://schemas.microsoft.com/office/drawing/2014/main" id="{F0D3FBB0-AD02-4D2D-8BD4-C70BA1C60FA3}"/>
                </a:ext>
              </a:extLst>
            </p:cNvPr>
            <p:cNvSpPr/>
            <p:nvPr/>
          </p:nvSpPr>
          <p:spPr>
            <a:xfrm>
              <a:off x="9861725" y="5572374"/>
              <a:ext cx="1344893" cy="800827"/>
            </a:xfrm>
            <a:prstGeom prst="arc">
              <a:avLst>
                <a:gd name="adj1" fmla="val 10813935"/>
                <a:gd name="adj2" fmla="val 15708038"/>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176240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78"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5"/>
          <p:cNvSpPr txBox="1">
            <a:spLocks noGrp="1"/>
          </p:cNvSpPr>
          <p:nvPr>
            <p:ph type="title"/>
          </p:nvPr>
        </p:nvSpPr>
        <p:spPr>
          <a:xfrm>
            <a:off x="573505" y="1825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Central Limit Theorem </a:t>
            </a:r>
            <a:endParaRPr dirty="0"/>
          </a:p>
        </p:txBody>
      </p:sp>
      <p:sp>
        <p:nvSpPr>
          <p:cNvPr id="1103" name="Google Shape;1103;p5"/>
          <p:cNvSpPr txBox="1">
            <a:spLocks noGrp="1"/>
          </p:cNvSpPr>
          <p:nvPr>
            <p:ph type="body" idx="1"/>
          </p:nvPr>
        </p:nvSpPr>
        <p:spPr>
          <a:xfrm>
            <a:off x="720505" y="1834678"/>
            <a:ext cx="10515600" cy="435133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Char char="•"/>
            </a:pPr>
            <a:r>
              <a:rPr lang="en-US" sz="2000" dirty="0"/>
              <a:t>“Sampling Distribution of the mean of any independent random variable will be normal”</a:t>
            </a:r>
            <a:endParaRPr dirty="0"/>
          </a:p>
          <a:p>
            <a:pPr marL="342900" lvl="0" indent="-342900" algn="l" rtl="0">
              <a:lnSpc>
                <a:spcPct val="100000"/>
              </a:lnSpc>
              <a:spcBef>
                <a:spcPts val="400"/>
              </a:spcBef>
              <a:spcAft>
                <a:spcPts val="0"/>
              </a:spcAft>
              <a:buClr>
                <a:schemeClr val="dk1"/>
              </a:buClr>
              <a:buSzPts val="2000"/>
              <a:buChar char="•"/>
            </a:pPr>
            <a:r>
              <a:rPr lang="en-US" sz="2000" dirty="0"/>
              <a:t>This applies to both discrete and continuous distributions.</a:t>
            </a:r>
            <a:endParaRPr dirty="0"/>
          </a:p>
          <a:p>
            <a:pPr marL="342900" lvl="0" indent="-342900" algn="l" rtl="0">
              <a:lnSpc>
                <a:spcPct val="100000"/>
              </a:lnSpc>
              <a:spcBef>
                <a:spcPts val="400"/>
              </a:spcBef>
              <a:spcAft>
                <a:spcPts val="0"/>
              </a:spcAft>
              <a:buClr>
                <a:schemeClr val="dk1"/>
              </a:buClr>
              <a:buSzPts val="2000"/>
              <a:buChar char="•"/>
            </a:pPr>
            <a:r>
              <a:rPr lang="en-US" sz="2000" dirty="0"/>
              <a:t>The random variable should have a well defined mean and variance (standard deviation).</a:t>
            </a:r>
            <a:endParaRPr dirty="0"/>
          </a:p>
          <a:p>
            <a:pPr marL="342900" lvl="0" indent="-342900" algn="l" rtl="0">
              <a:lnSpc>
                <a:spcPct val="100000"/>
              </a:lnSpc>
              <a:spcBef>
                <a:spcPts val="400"/>
              </a:spcBef>
              <a:spcAft>
                <a:spcPts val="0"/>
              </a:spcAft>
              <a:buClr>
                <a:schemeClr val="dk1"/>
              </a:buClr>
              <a:buSzPts val="2000"/>
              <a:buChar char="•"/>
            </a:pPr>
            <a:r>
              <a:rPr lang="en-US" sz="2000" dirty="0"/>
              <a:t>Applicable even when the original variable is not normally distributed.</a:t>
            </a:r>
            <a:endParaRPr dirty="0"/>
          </a:p>
          <a:p>
            <a:pPr marL="342900" lvl="0" indent="-215900" algn="l" rtl="0">
              <a:lnSpc>
                <a:spcPct val="100000"/>
              </a:lnSpc>
              <a:spcBef>
                <a:spcPts val="400"/>
              </a:spcBef>
              <a:spcAft>
                <a:spcPts val="0"/>
              </a:spcAft>
              <a:buClr>
                <a:schemeClr val="dk1"/>
              </a:buClr>
              <a:buSzPts val="2000"/>
              <a:buNone/>
            </a:pPr>
            <a:endParaRPr sz="2000" dirty="0"/>
          </a:p>
          <a:p>
            <a:pPr marL="342900" lvl="0" indent="-215900" algn="l" rtl="0">
              <a:lnSpc>
                <a:spcPct val="100000"/>
              </a:lnSpc>
              <a:spcBef>
                <a:spcPts val="400"/>
              </a:spcBef>
              <a:spcAft>
                <a:spcPts val="0"/>
              </a:spcAft>
              <a:buClr>
                <a:schemeClr val="dk1"/>
              </a:buClr>
              <a:buSzPts val="2000"/>
              <a:buNone/>
            </a:pPr>
            <a:endParaRPr sz="2000" dirty="0"/>
          </a:p>
          <a:p>
            <a:pPr marL="0" lvl="0" indent="0" algn="l" rtl="0">
              <a:lnSpc>
                <a:spcPct val="100000"/>
              </a:lnSpc>
              <a:spcBef>
                <a:spcPts val="400"/>
              </a:spcBef>
              <a:spcAft>
                <a:spcPts val="0"/>
              </a:spcAft>
              <a:buClr>
                <a:schemeClr val="dk1"/>
              </a:buClr>
              <a:buSzPts val="2000"/>
              <a:buNone/>
            </a:pPr>
            <a:endParaRPr sz="2000" i="1" dirty="0"/>
          </a:p>
          <a:p>
            <a:pPr marL="0" lvl="0" indent="0" algn="l" rtl="0">
              <a:lnSpc>
                <a:spcPct val="100000"/>
              </a:lnSpc>
              <a:spcBef>
                <a:spcPts val="400"/>
              </a:spcBef>
              <a:spcAft>
                <a:spcPts val="0"/>
              </a:spcAft>
              <a:buClr>
                <a:schemeClr val="dk1"/>
              </a:buClr>
              <a:buSzPts val="2000"/>
              <a:buNone/>
            </a:pPr>
            <a:endParaRPr sz="2000" i="1" dirty="0"/>
          </a:p>
          <a:p>
            <a:pPr marL="0" lvl="0" indent="0" algn="l" rtl="0">
              <a:lnSpc>
                <a:spcPct val="100000"/>
              </a:lnSpc>
              <a:spcBef>
                <a:spcPts val="400"/>
              </a:spcBef>
              <a:spcAft>
                <a:spcPts val="0"/>
              </a:spcAft>
              <a:buClr>
                <a:schemeClr val="dk1"/>
              </a:buClr>
              <a:buSzPts val="2000"/>
              <a:buNone/>
            </a:pPr>
            <a:endParaRPr sz="2000" i="1" dirty="0"/>
          </a:p>
          <a:p>
            <a:pPr marL="0" lvl="0" indent="0" algn="l" rtl="0">
              <a:lnSpc>
                <a:spcPct val="100000"/>
              </a:lnSpc>
              <a:spcBef>
                <a:spcPts val="400"/>
              </a:spcBef>
              <a:spcAft>
                <a:spcPts val="0"/>
              </a:spcAft>
              <a:buClr>
                <a:schemeClr val="dk1"/>
              </a:buClr>
              <a:buSzPts val="2000"/>
              <a:buNone/>
            </a:pPr>
            <a:endParaRPr sz="2000" i="1" dirty="0"/>
          </a:p>
          <a:p>
            <a:pPr marL="0" lvl="0" indent="0" algn="l" rtl="0">
              <a:lnSpc>
                <a:spcPct val="100000"/>
              </a:lnSpc>
              <a:spcBef>
                <a:spcPts val="400"/>
              </a:spcBef>
              <a:spcAft>
                <a:spcPts val="0"/>
              </a:spcAft>
              <a:buClr>
                <a:schemeClr val="dk1"/>
              </a:buClr>
              <a:buSzPts val="2000"/>
              <a:buNone/>
            </a:pPr>
            <a:r>
              <a:rPr lang="en-US" sz="2000" i="1" dirty="0"/>
              <a:t>Let’s watch central limit theorem in action with 3 different datasets</a:t>
            </a:r>
          </a:p>
          <a:p>
            <a:pPr marL="0" lvl="0" indent="0" algn="l" rtl="0">
              <a:lnSpc>
                <a:spcPct val="100000"/>
              </a:lnSpc>
              <a:spcBef>
                <a:spcPts val="400"/>
              </a:spcBef>
              <a:spcAft>
                <a:spcPts val="0"/>
              </a:spcAft>
              <a:buClr>
                <a:schemeClr val="dk1"/>
              </a:buClr>
              <a:buSzPts val="2000"/>
              <a:buNone/>
            </a:pPr>
            <a:r>
              <a:rPr lang="en-US" sz="2000" i="1" dirty="0"/>
              <a:t> (please refer the notebook titled ‘Central Limit Theorem’)</a:t>
            </a:r>
            <a:endParaRPr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7"/>
        <p:cNvGrpSpPr/>
        <p:nvPr/>
      </p:nvGrpSpPr>
      <p:grpSpPr>
        <a:xfrm>
          <a:off x="0" y="0"/>
          <a:ext cx="0" cy="0"/>
          <a:chOff x="0" y="0"/>
          <a:chExt cx="0" cy="0"/>
        </a:xfrm>
      </p:grpSpPr>
      <p:sp>
        <p:nvSpPr>
          <p:cNvPr id="1108" name="Google Shape;1108;p8"/>
          <p:cNvSpPr txBox="1"/>
          <p:nvPr/>
        </p:nvSpPr>
        <p:spPr>
          <a:xfrm>
            <a:off x="628651" y="755392"/>
            <a:ext cx="10404763" cy="33701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endParaRPr sz="2800" b="1"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An assumption about certain characteristics of a population.</a:t>
            </a:r>
            <a:endParaRPr sz="1400" b="0" i="0" u="none" strike="noStrike" cap="none" dirty="0">
              <a:solidFill>
                <a:srgbClr val="000000"/>
              </a:solidFill>
              <a:latin typeface="Arial"/>
              <a:ea typeface="Arial"/>
              <a:cs typeface="Arial"/>
              <a:sym typeface="Arial"/>
            </a:endParaRPr>
          </a:p>
          <a:p>
            <a:pPr marL="0" marR="0" lvl="0" indent="0" algn="l" rtl="0">
              <a:lnSpc>
                <a:spcPts val="2700"/>
              </a:lnSpc>
              <a:spcBef>
                <a:spcPts val="0"/>
              </a:spcBef>
              <a:spcAft>
                <a:spcPts val="0"/>
              </a:spcAft>
              <a:buClr>
                <a:srgbClr val="000000"/>
              </a:buClr>
              <a:buSzPts val="2800"/>
              <a:buFont typeface="Arial"/>
              <a:buNone/>
            </a:pPr>
            <a:endParaRPr sz="2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Null hypothesis (H0) -&gt; The hypothesis that does not challenge the status quo</a:t>
            </a:r>
            <a:endParaRPr sz="1400" b="0" i="0" u="none" strike="noStrike" cap="none" dirty="0">
              <a:solidFill>
                <a:srgbClr val="000000"/>
              </a:solidFill>
              <a:latin typeface="Arial"/>
              <a:ea typeface="Arial"/>
              <a:cs typeface="Arial"/>
              <a:sym typeface="Arial"/>
            </a:endParaRPr>
          </a:p>
          <a:p>
            <a:pPr marL="0" marR="0" lvl="0" indent="0" algn="l" rtl="0">
              <a:lnSpc>
                <a:spcPts val="2700"/>
              </a:lnSpc>
              <a:spcBef>
                <a:spcPts val="0"/>
              </a:spcBef>
              <a:spcAft>
                <a:spcPts val="0"/>
              </a:spcAft>
              <a:buClr>
                <a:srgbClr val="000000"/>
              </a:buClr>
              <a:buSzPts val="2800"/>
              <a:buFont typeface="Arial"/>
              <a:buNone/>
            </a:pPr>
            <a:endParaRPr sz="2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Alternative hypothesis(Ha) -&gt; The hypothesis that challenges the status quo</a:t>
            </a:r>
            <a:endParaRPr sz="2000" b="0"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7F3F6C07-17AB-4FE4-AF0C-E5394543F53E}"/>
              </a:ext>
            </a:extLst>
          </p:cNvPr>
          <p:cNvSpPr txBox="1"/>
          <p:nvPr/>
        </p:nvSpPr>
        <p:spPr>
          <a:xfrm>
            <a:off x="628651" y="255595"/>
            <a:ext cx="6093994" cy="76944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4400" b="0" i="0"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Hypothesis </a:t>
            </a:r>
            <a:r>
              <a:rPr kumimoji="0" lang="en-US" sz="4400" b="1" i="0"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endParaRPr kumimoji="0" lang="en-US" sz="2400" b="0" i="0"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5" name="TextBox 4">
            <a:extLst>
              <a:ext uri="{FF2B5EF4-FFF2-40B4-BE49-F238E27FC236}">
                <a16:creationId xmlns:a16="http://schemas.microsoft.com/office/drawing/2014/main" id="{55255D5A-F881-4419-8AE5-7A05ECACA547}"/>
              </a:ext>
            </a:extLst>
          </p:cNvPr>
          <p:cNvSpPr txBox="1"/>
          <p:nvPr/>
        </p:nvSpPr>
        <p:spPr>
          <a:xfrm>
            <a:off x="628651" y="4637743"/>
            <a:ext cx="8858515" cy="2169825"/>
          </a:xfrm>
          <a:prstGeom prst="rect">
            <a:avLst/>
          </a:prstGeom>
          <a:noFill/>
        </p:spPr>
        <p:txBody>
          <a:bodyPr wrap="none" rtlCol="0">
            <a:spAutoFit/>
          </a:bodyPr>
          <a:lstStyle/>
          <a:p>
            <a:pPr>
              <a:lnSpc>
                <a:spcPts val="1800"/>
              </a:lnSpc>
            </a:pPr>
            <a:r>
              <a:rPr lang="en-US" sz="1600" i="1" dirty="0"/>
              <a:t>“ Our population has gotten “significantly younger” </a:t>
            </a:r>
            <a:r>
              <a:rPr lang="en-US" sz="1600" i="1" dirty="0">
                <a:sym typeface="Wingdings" panose="05000000000000000000" pitchFamily="2" charset="2"/>
              </a:rPr>
              <a:t> </a:t>
            </a:r>
            <a:r>
              <a:rPr lang="en-US" sz="1600" i="1" dirty="0"/>
              <a:t>by </a:t>
            </a:r>
            <a:r>
              <a:rPr lang="en-US" sz="1600" i="1" dirty="0" err="1"/>
              <a:t>atleast</a:t>
            </a:r>
            <a:r>
              <a:rPr lang="en-US" sz="1600" i="1" dirty="0"/>
              <a:t> 3 </a:t>
            </a:r>
            <a:r>
              <a:rPr lang="en-US" sz="1600" i="1" dirty="0" err="1"/>
              <a:t>yrs</a:t>
            </a:r>
            <a:r>
              <a:rPr lang="en-US" sz="1600" i="1" dirty="0"/>
              <a:t>  in the past 15 </a:t>
            </a:r>
            <a:r>
              <a:rPr lang="en-US" sz="1600" i="1" dirty="0" err="1"/>
              <a:t>yrs</a:t>
            </a:r>
            <a:r>
              <a:rPr lang="en-US" sz="1600" i="1" dirty="0"/>
              <a:t>”</a:t>
            </a:r>
          </a:p>
          <a:p>
            <a:pPr>
              <a:lnSpc>
                <a:spcPts val="1800"/>
              </a:lnSpc>
            </a:pPr>
            <a:endParaRPr lang="en-US" sz="1600" i="1" dirty="0"/>
          </a:p>
          <a:p>
            <a:pPr>
              <a:lnSpc>
                <a:spcPts val="1800"/>
              </a:lnSpc>
            </a:pPr>
            <a:r>
              <a:rPr lang="en-US" sz="1600" i="1" dirty="0"/>
              <a:t>“ Covid positivity rate is down by </a:t>
            </a:r>
            <a:r>
              <a:rPr lang="en-US" sz="1600" i="1" dirty="0" err="1"/>
              <a:t>atleast</a:t>
            </a:r>
            <a:r>
              <a:rPr lang="en-US" sz="1600" i="1" dirty="0"/>
              <a:t> ~40% in the past 6 months in Tamil Nadu”</a:t>
            </a:r>
          </a:p>
          <a:p>
            <a:pPr>
              <a:lnSpc>
                <a:spcPts val="1800"/>
              </a:lnSpc>
            </a:pPr>
            <a:endParaRPr lang="en-US" sz="1600" i="1" dirty="0"/>
          </a:p>
          <a:p>
            <a:pPr>
              <a:lnSpc>
                <a:spcPts val="1800"/>
              </a:lnSpc>
            </a:pPr>
            <a:r>
              <a:rPr lang="en-US" sz="1600" i="1" dirty="0"/>
              <a:t>“ The quality measures put in our plant 3 </a:t>
            </a:r>
            <a:r>
              <a:rPr lang="en-US" sz="1600" i="1" dirty="0" err="1"/>
              <a:t>yrs</a:t>
            </a:r>
            <a:r>
              <a:rPr lang="en-US" sz="1600" i="1" dirty="0"/>
              <a:t> ago has resulted in lower than 1% defects in parts”</a:t>
            </a:r>
          </a:p>
          <a:p>
            <a:pPr>
              <a:lnSpc>
                <a:spcPts val="1800"/>
              </a:lnSpc>
            </a:pPr>
            <a:endParaRPr lang="en-US" sz="1600" i="1" dirty="0"/>
          </a:p>
          <a:p>
            <a:pPr>
              <a:lnSpc>
                <a:spcPts val="1800"/>
              </a:lnSpc>
            </a:pPr>
            <a:r>
              <a:rPr lang="en-US" sz="1600" i="1" dirty="0"/>
              <a:t>“ Customer churn dropped to ~10% for Airtel in the past 1 year”</a:t>
            </a:r>
          </a:p>
          <a:p>
            <a:pPr>
              <a:lnSpc>
                <a:spcPts val="1800"/>
              </a:lnSpc>
            </a:pPr>
            <a:endParaRPr lang="en-US" sz="1600" i="1" dirty="0"/>
          </a:p>
          <a:p>
            <a:pPr>
              <a:lnSpc>
                <a:spcPts val="1800"/>
              </a:lnSpc>
            </a:pPr>
            <a:r>
              <a:rPr lang="en-US" sz="1600" i="1" dirty="0"/>
              <a:t>“Customer wait time across the 5 Subway franchises in the city are different”</a:t>
            </a:r>
            <a:endParaRPr lang="en-IN" sz="1600" i="1" dirty="0"/>
          </a:p>
        </p:txBody>
      </p:sp>
      <p:sp>
        <p:nvSpPr>
          <p:cNvPr id="7" name="TextBox 6">
            <a:extLst>
              <a:ext uri="{FF2B5EF4-FFF2-40B4-BE49-F238E27FC236}">
                <a16:creationId xmlns:a16="http://schemas.microsoft.com/office/drawing/2014/main" id="{F8C1F76A-8AF1-4DFD-A1A2-15A64A21E36D}"/>
              </a:ext>
            </a:extLst>
          </p:cNvPr>
          <p:cNvSpPr txBox="1"/>
          <p:nvPr/>
        </p:nvSpPr>
        <p:spPr>
          <a:xfrm>
            <a:off x="628651" y="4220101"/>
            <a:ext cx="1261884" cy="369332"/>
          </a:xfrm>
          <a:prstGeom prst="rect">
            <a:avLst/>
          </a:prstGeom>
          <a:noFill/>
        </p:spPr>
        <p:txBody>
          <a:bodyPr wrap="none" rtlCol="0">
            <a:spAutoFit/>
          </a:bodyPr>
          <a:lstStyle/>
          <a:p>
            <a:r>
              <a:rPr lang="en-US" sz="1800" b="1" dirty="0"/>
              <a:t>Examples</a:t>
            </a:r>
            <a:endParaRPr lang="en-IN" sz="1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43A2B88-462C-4490-84D0-FF4DA3795DD9}"/>
              </a:ext>
            </a:extLst>
          </p:cNvPr>
          <p:cNvGraphicFramePr>
            <a:graphicFrameLocks noGrp="1"/>
          </p:cNvGraphicFramePr>
          <p:nvPr>
            <p:extLst>
              <p:ext uri="{D42A27DB-BD31-4B8C-83A1-F6EECF244321}">
                <p14:modId xmlns:p14="http://schemas.microsoft.com/office/powerpoint/2010/main" val="411226303"/>
              </p:ext>
            </p:extLst>
          </p:nvPr>
        </p:nvGraphicFramePr>
        <p:xfrm>
          <a:off x="2419518" y="2562010"/>
          <a:ext cx="6894415" cy="2883050"/>
        </p:xfrm>
        <a:graphic>
          <a:graphicData uri="http://schemas.openxmlformats.org/drawingml/2006/table">
            <a:tbl>
              <a:tblPr firstRow="1" bandRow="1">
                <a:tableStyleId>{30F802CC-D945-4520-AFE6-0F2DF9616E89}</a:tableStyleId>
              </a:tblPr>
              <a:tblGrid>
                <a:gridCol w="2298138">
                  <a:extLst>
                    <a:ext uri="{9D8B030D-6E8A-4147-A177-3AD203B41FA5}">
                      <a16:colId xmlns:a16="http://schemas.microsoft.com/office/drawing/2014/main" val="932325941"/>
                    </a:ext>
                  </a:extLst>
                </a:gridCol>
                <a:gridCol w="2114594">
                  <a:extLst>
                    <a:ext uri="{9D8B030D-6E8A-4147-A177-3AD203B41FA5}">
                      <a16:colId xmlns:a16="http://schemas.microsoft.com/office/drawing/2014/main" val="35043828"/>
                    </a:ext>
                  </a:extLst>
                </a:gridCol>
                <a:gridCol w="2481683">
                  <a:extLst>
                    <a:ext uri="{9D8B030D-6E8A-4147-A177-3AD203B41FA5}">
                      <a16:colId xmlns:a16="http://schemas.microsoft.com/office/drawing/2014/main" val="1525030839"/>
                    </a:ext>
                  </a:extLst>
                </a:gridCol>
              </a:tblGrid>
              <a:tr h="902215">
                <a:tc>
                  <a:txBody>
                    <a:bodyPr/>
                    <a:lstStyle/>
                    <a:p>
                      <a:pPr algn="ctr"/>
                      <a:r>
                        <a:rPr lang="en-US" sz="1800" dirty="0">
                          <a:latin typeface="Calibri" panose="020F0502020204030204" pitchFamily="34" charset="0"/>
                          <a:cs typeface="Calibri" panose="020F0502020204030204" pitchFamily="34" charset="0"/>
                        </a:rPr>
                        <a:t>Covid Detection</a:t>
                      </a:r>
                    </a:p>
                    <a:p>
                      <a:pPr algn="ctr"/>
                      <a:r>
                        <a:rPr lang="en-US" sz="1800" dirty="0">
                          <a:latin typeface="Calibri" panose="020F0502020204030204" pitchFamily="34" charset="0"/>
                          <a:cs typeface="Calibri" panose="020F0502020204030204" pitchFamily="34" charset="0"/>
                        </a:rPr>
                        <a:t>In population</a:t>
                      </a:r>
                      <a:endParaRPr lang="en-IN" sz="1800" dirty="0">
                        <a:latin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cs typeface="Calibri" panose="020F0502020204030204" pitchFamily="34" charset="0"/>
                        </a:rPr>
                        <a:t>H</a:t>
                      </a:r>
                      <a:r>
                        <a:rPr lang="en-US" sz="1600" baseline="-25000" dirty="0">
                          <a:latin typeface="Calibri" panose="020F0502020204030204" pitchFamily="34" charset="0"/>
                          <a:cs typeface="Calibri" panose="020F0502020204030204" pitchFamily="34" charset="0"/>
                        </a:rPr>
                        <a:t>0</a:t>
                      </a:r>
                      <a:r>
                        <a:rPr lang="en-US" sz="1600" baseline="0" dirty="0">
                          <a:latin typeface="Calibri" panose="020F0502020204030204" pitchFamily="34" charset="0"/>
                          <a:cs typeface="Calibri" panose="020F0502020204030204" pitchFamily="34" charset="0"/>
                        </a:rPr>
                        <a:t> True =</a:t>
                      </a:r>
                    </a:p>
                    <a:p>
                      <a:pPr algn="ctr"/>
                      <a:r>
                        <a:rPr lang="en-US" sz="1600" baseline="0" dirty="0">
                          <a:latin typeface="Calibri" panose="020F0502020204030204" pitchFamily="34" charset="0"/>
                          <a:cs typeface="Calibri" panose="020F0502020204030204" pitchFamily="34" charset="0"/>
                        </a:rPr>
                        <a:t> Not Covid infected</a:t>
                      </a:r>
                    </a:p>
                    <a:p>
                      <a:pPr algn="ctr"/>
                      <a:r>
                        <a:rPr lang="en-US" sz="1600" baseline="0" dirty="0">
                          <a:latin typeface="Calibri" panose="020F0502020204030204" pitchFamily="34" charset="0"/>
                          <a:cs typeface="Calibri" panose="020F0502020204030204" pitchFamily="34" charset="0"/>
                        </a:rPr>
                        <a:t>(Should not reject)</a:t>
                      </a:r>
                      <a:endParaRPr lang="en-IN" sz="1600" baseline="-25000" dirty="0">
                        <a:latin typeface="Calibri" panose="020F0502020204030204" pitchFamily="34" charset="0"/>
                        <a:cs typeface="Calibri" panose="020F0502020204030204" pitchFamily="34" charset="0"/>
                      </a:endParaRPr>
                    </a:p>
                  </a:txBody>
                  <a:tcPr anchor="ctr"/>
                </a:tc>
                <a:tc>
                  <a:txBody>
                    <a:bodyPr/>
                    <a:lstStyle/>
                    <a:p>
                      <a:pPr algn="ctr"/>
                      <a:r>
                        <a:rPr lang="en-US" sz="1600" dirty="0">
                          <a:latin typeface="Calibri" panose="020F0502020204030204" pitchFamily="34" charset="0"/>
                          <a:cs typeface="Calibri" panose="020F0502020204030204" pitchFamily="34" charset="0"/>
                        </a:rPr>
                        <a:t>H</a:t>
                      </a:r>
                      <a:r>
                        <a:rPr lang="en-US" sz="1600" baseline="-25000" dirty="0">
                          <a:latin typeface="Calibri" panose="020F0502020204030204" pitchFamily="34" charset="0"/>
                          <a:cs typeface="Calibri" panose="020F0502020204030204" pitchFamily="34" charset="0"/>
                        </a:rPr>
                        <a:t>0</a:t>
                      </a:r>
                      <a:r>
                        <a:rPr lang="en-US" sz="1600" baseline="0" dirty="0">
                          <a:latin typeface="Calibri" panose="020F0502020204030204" pitchFamily="34" charset="0"/>
                          <a:cs typeface="Calibri" panose="020F0502020204030204" pitchFamily="34" charset="0"/>
                        </a:rPr>
                        <a:t> False =</a:t>
                      </a:r>
                    </a:p>
                    <a:p>
                      <a:pPr algn="ctr"/>
                      <a:r>
                        <a:rPr lang="en-US" sz="1600" baseline="0" dirty="0">
                          <a:latin typeface="Calibri" panose="020F0502020204030204" pitchFamily="34" charset="0"/>
                          <a:cs typeface="Calibri" panose="020F0502020204030204" pitchFamily="34" charset="0"/>
                        </a:rPr>
                        <a:t>Covid infected</a:t>
                      </a:r>
                    </a:p>
                    <a:p>
                      <a:pPr algn="ctr"/>
                      <a:r>
                        <a:rPr lang="en-US" sz="1600" baseline="0" dirty="0">
                          <a:latin typeface="Calibri" panose="020F0502020204030204" pitchFamily="34" charset="0"/>
                          <a:cs typeface="Calibri" panose="020F0502020204030204" pitchFamily="34" charset="0"/>
                        </a:rPr>
                        <a:t>(Should reject)</a:t>
                      </a:r>
                      <a:endParaRPr lang="en-IN" sz="1600" baseline="-25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6774121"/>
                  </a:ext>
                </a:extLst>
              </a:tr>
              <a:tr h="943094">
                <a:tc>
                  <a:txBody>
                    <a:bodyPr/>
                    <a:lstStyle/>
                    <a:p>
                      <a:pPr algn="ctr"/>
                      <a:endParaRPr lang="en-US" i="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i="0" baseline="0" dirty="0">
                          <a:latin typeface="Calibri" panose="020F0502020204030204" pitchFamily="34" charset="0"/>
                          <a:cs typeface="Calibri" panose="020F0502020204030204" pitchFamily="34" charset="0"/>
                        </a:rPr>
                        <a:t>Covid Test is +</a:t>
                      </a:r>
                      <a:r>
                        <a:rPr lang="en-US" sz="1600" i="0" baseline="0" dirty="0" err="1">
                          <a:latin typeface="Calibri" panose="020F0502020204030204" pitchFamily="34" charset="0"/>
                          <a:cs typeface="Calibri" panose="020F0502020204030204" pitchFamily="34" charset="0"/>
                        </a:rPr>
                        <a:t>ve</a:t>
                      </a:r>
                      <a:endParaRPr lang="en-US" sz="1600" i="0" dirty="0"/>
                    </a:p>
                    <a:p>
                      <a:pPr algn="ctr"/>
                      <a:r>
                        <a:rPr lang="en-US" dirty="0"/>
                        <a:t>(Reject </a:t>
                      </a:r>
                      <a:r>
                        <a:rPr lang="en-US" sz="1600" dirty="0">
                          <a:latin typeface="Calibri" panose="020F0502020204030204" pitchFamily="34" charset="0"/>
                          <a:cs typeface="Calibri" panose="020F0502020204030204" pitchFamily="34" charset="0"/>
                        </a:rPr>
                        <a:t>H</a:t>
                      </a:r>
                      <a:r>
                        <a:rPr lang="en-US" sz="1600" baseline="-25000" dirty="0">
                          <a:latin typeface="Calibri" panose="020F0502020204030204" pitchFamily="34" charset="0"/>
                          <a:cs typeface="Calibri" panose="020F0502020204030204" pitchFamily="34" charset="0"/>
                        </a:rPr>
                        <a:t>0</a:t>
                      </a:r>
                      <a:r>
                        <a:rPr lang="en-US" sz="1600" baseline="0" dirty="0">
                          <a:latin typeface="Calibri" panose="020F0502020204030204" pitchFamily="34" charset="0"/>
                          <a:cs typeface="Calibri" panose="020F0502020204030204" pitchFamily="34" charset="0"/>
                        </a:rPr>
                        <a:t>)</a:t>
                      </a:r>
                    </a:p>
                  </a:txBody>
                  <a:tcPr anchor="ctr"/>
                </a:tc>
                <a:tc>
                  <a:txBody>
                    <a:bodyPr/>
                    <a:lstStyle/>
                    <a:p>
                      <a:pPr algn="ctr"/>
                      <a:r>
                        <a:rPr lang="en-US" dirty="0"/>
                        <a:t>Type I error (</a:t>
                      </a:r>
                      <a:r>
                        <a:rPr lang="el-GR" sz="1800" dirty="0">
                          <a:latin typeface="Calibri" panose="020F0502020204030204" pitchFamily="34" charset="0"/>
                          <a:cs typeface="Calibri" panose="020F0502020204030204" pitchFamily="34" charset="0"/>
                        </a:rPr>
                        <a:t>α</a:t>
                      </a:r>
                      <a:r>
                        <a:rPr lang="en-US" sz="1400" dirty="0">
                          <a:latin typeface="Calibri" panose="020F0502020204030204" pitchFamily="34" charset="0"/>
                          <a:cs typeface="Calibri" panose="020F0502020204030204" pitchFamily="34" charset="0"/>
                        </a:rPr>
                        <a:t>)</a:t>
                      </a:r>
                    </a:p>
                    <a:p>
                      <a:pPr algn="ctr"/>
                      <a:r>
                        <a:rPr lang="en-US" sz="1400" i="1" dirty="0">
                          <a:latin typeface="Calibri" panose="020F0502020204030204" pitchFamily="34" charset="0"/>
                          <a:cs typeface="Calibri" panose="020F0502020204030204" pitchFamily="34" charset="0"/>
                        </a:rPr>
                        <a:t>(False Positive cases)</a:t>
                      </a:r>
                      <a:endParaRPr lang="en-IN" i="1" dirty="0"/>
                    </a:p>
                  </a:txBody>
                  <a:tcPr anchor="ctr"/>
                </a:tc>
                <a:tc>
                  <a:txBody>
                    <a:bodyPr/>
                    <a:lstStyle/>
                    <a:p>
                      <a:pPr algn="ctr"/>
                      <a:r>
                        <a:rPr lang="en-US" dirty="0"/>
                        <a:t>Correct Decision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i="1" dirty="0">
                          <a:latin typeface="Calibri" panose="020F0502020204030204" pitchFamily="34" charset="0"/>
                          <a:cs typeface="Calibri" panose="020F0502020204030204" pitchFamily="34" charset="0"/>
                        </a:rPr>
                        <a:t>(Test is positive for Covid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i="1" dirty="0">
                          <a:latin typeface="Calibri" panose="020F0502020204030204" pitchFamily="34" charset="0"/>
                          <a:cs typeface="Calibri" panose="020F0502020204030204" pitchFamily="34" charset="0"/>
                        </a:rPr>
                        <a:t>Infected patient)</a:t>
                      </a:r>
                      <a:endParaRPr lang="en-IN" i="1" dirty="0"/>
                    </a:p>
                  </a:txBody>
                  <a:tcPr anchor="ctr"/>
                </a:tc>
                <a:extLst>
                  <a:ext uri="{0D108BD9-81ED-4DB2-BD59-A6C34878D82A}">
                    <a16:rowId xmlns:a16="http://schemas.microsoft.com/office/drawing/2014/main" val="2100046247"/>
                  </a:ext>
                </a:extLst>
              </a:tr>
              <a:tr h="103774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i="0" baseline="0" dirty="0">
                          <a:latin typeface="Calibri" panose="020F0502020204030204" pitchFamily="34" charset="0"/>
                          <a:cs typeface="Calibri" panose="020F0502020204030204" pitchFamily="34" charset="0"/>
                        </a:rPr>
                        <a:t>Covid Test is –</a:t>
                      </a:r>
                      <a:r>
                        <a:rPr lang="en-US" sz="1600" i="0" baseline="0" dirty="0" err="1">
                          <a:latin typeface="Calibri" panose="020F0502020204030204" pitchFamily="34" charset="0"/>
                          <a:cs typeface="Calibri" panose="020F0502020204030204" pitchFamily="34" charset="0"/>
                        </a:rPr>
                        <a:t>ve</a:t>
                      </a:r>
                      <a:endParaRPr lang="en-US" sz="1600" i="0" baseline="0" dirty="0">
                        <a:latin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(Fail to Reject </a:t>
                      </a:r>
                      <a:r>
                        <a:rPr lang="en-US" sz="1600" dirty="0">
                          <a:latin typeface="Calibri" panose="020F0502020204030204" pitchFamily="34" charset="0"/>
                          <a:cs typeface="Calibri" panose="020F0502020204030204" pitchFamily="34" charset="0"/>
                        </a:rPr>
                        <a:t>H</a:t>
                      </a:r>
                      <a:r>
                        <a:rPr lang="en-US" sz="1600" baseline="-25000" dirty="0">
                          <a:latin typeface="Calibri" panose="020F0502020204030204" pitchFamily="34" charset="0"/>
                          <a:cs typeface="Calibri" panose="020F0502020204030204" pitchFamily="34" charset="0"/>
                        </a:rPr>
                        <a:t>0</a:t>
                      </a:r>
                      <a:r>
                        <a:rPr lang="en-US" sz="1600" baseline="0" dirty="0">
                          <a:latin typeface="Calibri" panose="020F0502020204030204" pitchFamily="34" charset="0"/>
                          <a:cs typeface="Calibri" panose="020F0502020204030204" pitchFamily="34" charset="0"/>
                        </a:rPr>
                        <a:t>)</a:t>
                      </a:r>
                      <a:endParaRPr lang="en-US" sz="1600" baseline="-25000" dirty="0">
                        <a:latin typeface="Calibri" panose="020F0502020204030204" pitchFamily="34" charset="0"/>
                        <a:cs typeface="Calibri" panose="020F0502020204030204" pitchFamily="34" charset="0"/>
                      </a:endParaRPr>
                    </a:p>
                  </a:txBody>
                  <a:tcPr anchor="ctr"/>
                </a:tc>
                <a:tc>
                  <a:txBody>
                    <a:bodyPr/>
                    <a:lstStyle/>
                    <a:p>
                      <a:pPr algn="ctr"/>
                      <a:r>
                        <a:rPr lang="en-US" dirty="0"/>
                        <a:t>Correct decision</a:t>
                      </a:r>
                    </a:p>
                    <a:p>
                      <a:pPr algn="ctr"/>
                      <a:r>
                        <a:rPr lang="en-US" i="1" dirty="0">
                          <a:latin typeface="Calibri" panose="020F0502020204030204" pitchFamily="34" charset="0"/>
                          <a:cs typeface="Calibri" panose="020F0502020204030204" pitchFamily="34" charset="0"/>
                        </a:rPr>
                        <a:t>(Test is negative for </a:t>
                      </a:r>
                    </a:p>
                    <a:p>
                      <a:pPr algn="ctr"/>
                      <a:r>
                        <a:rPr lang="en-US" i="1" dirty="0">
                          <a:latin typeface="Calibri" panose="020F0502020204030204" pitchFamily="34" charset="0"/>
                          <a:cs typeface="Calibri" panose="020F0502020204030204" pitchFamily="34" charset="0"/>
                        </a:rPr>
                        <a:t>non-infected patient)</a:t>
                      </a:r>
                      <a:endParaRPr lang="en-IN" i="1" dirty="0">
                        <a:latin typeface="Calibri" panose="020F0502020204030204" pitchFamily="34" charset="0"/>
                        <a:cs typeface="Calibri" panose="020F0502020204030204" pitchFamily="34" charset="0"/>
                      </a:endParaRPr>
                    </a:p>
                  </a:txBody>
                  <a:tcPr anchor="ctr"/>
                </a:tc>
                <a:tc>
                  <a:txBody>
                    <a:bodyPr/>
                    <a:lstStyle/>
                    <a:p>
                      <a:pPr algn="ctr"/>
                      <a:r>
                        <a:rPr lang="en-US" dirty="0"/>
                        <a:t>Type II error (</a:t>
                      </a:r>
                      <a:r>
                        <a:rPr lang="el-GR" sz="1400" dirty="0">
                          <a:latin typeface="Calibri" panose="020F0502020204030204" pitchFamily="34" charset="0"/>
                          <a:cs typeface="Calibri" panose="020F0502020204030204" pitchFamily="34" charset="0"/>
                        </a:rPr>
                        <a:t>β</a:t>
                      </a:r>
                      <a:r>
                        <a:rPr lang="en-US" sz="1400" dirty="0">
                          <a:latin typeface="Calibri" panose="020F0502020204030204" pitchFamily="34" charset="0"/>
                          <a:cs typeface="Calibri" panose="020F0502020204030204" pitchFamily="34" charset="0"/>
                        </a:rPr>
                        <a:t>)</a:t>
                      </a:r>
                    </a:p>
                    <a:p>
                      <a:pPr algn="ctr"/>
                      <a:r>
                        <a:rPr lang="en-US" sz="1400" i="1" dirty="0">
                          <a:latin typeface="Calibri" panose="020F0502020204030204" pitchFamily="34" charset="0"/>
                          <a:cs typeface="Calibri" panose="020F0502020204030204" pitchFamily="34" charset="0"/>
                        </a:rPr>
                        <a:t>(False Negative cases)</a:t>
                      </a:r>
                      <a:endParaRPr lang="en-IN" i="1" dirty="0"/>
                    </a:p>
                    <a:p>
                      <a:pPr algn="ctr"/>
                      <a:endParaRPr lang="en-IN" dirty="0"/>
                    </a:p>
                  </a:txBody>
                  <a:tcPr anchor="ctr"/>
                </a:tc>
                <a:extLst>
                  <a:ext uri="{0D108BD9-81ED-4DB2-BD59-A6C34878D82A}">
                    <a16:rowId xmlns:a16="http://schemas.microsoft.com/office/drawing/2014/main" val="1062335058"/>
                  </a:ext>
                </a:extLst>
              </a:tr>
            </a:tbl>
          </a:graphicData>
        </a:graphic>
      </p:graphicFrame>
      <p:sp>
        <p:nvSpPr>
          <p:cNvPr id="6" name="TextBox 5">
            <a:extLst>
              <a:ext uri="{FF2B5EF4-FFF2-40B4-BE49-F238E27FC236}">
                <a16:creationId xmlns:a16="http://schemas.microsoft.com/office/drawing/2014/main" id="{6D1D8439-E8AC-43B7-9E22-76453FCF249E}"/>
              </a:ext>
            </a:extLst>
          </p:cNvPr>
          <p:cNvSpPr txBox="1"/>
          <p:nvPr/>
        </p:nvSpPr>
        <p:spPr>
          <a:xfrm>
            <a:off x="451132" y="2878272"/>
            <a:ext cx="1725625" cy="584775"/>
          </a:xfrm>
          <a:prstGeom prst="rect">
            <a:avLst/>
          </a:prstGeom>
          <a:noFill/>
          <a:ln>
            <a:solidFill>
              <a:srgbClr val="C00000"/>
            </a:solidFill>
          </a:ln>
        </p:spPr>
        <p:txBody>
          <a:bodyPr wrap="square">
            <a:spAutoFit/>
          </a:bodyPr>
          <a:lstStyle/>
          <a:p>
            <a:pPr algn="ctr"/>
            <a:r>
              <a:rPr lang="en-US" dirty="0"/>
              <a:t>Confidence Level = </a:t>
            </a:r>
          </a:p>
          <a:p>
            <a:pPr algn="ctr"/>
            <a:r>
              <a:rPr lang="en-US" dirty="0"/>
              <a:t>1 - </a:t>
            </a:r>
            <a:r>
              <a:rPr lang="el-GR" sz="1800" dirty="0">
                <a:latin typeface="Calibri" panose="020F0502020204030204" pitchFamily="34" charset="0"/>
                <a:cs typeface="Calibri" panose="020F0502020204030204" pitchFamily="34" charset="0"/>
              </a:rPr>
              <a:t>α</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FABE77A-DD7F-469C-83AD-6A3E948F7EAE}"/>
              </a:ext>
            </a:extLst>
          </p:cNvPr>
          <p:cNvSpPr txBox="1"/>
          <p:nvPr/>
        </p:nvSpPr>
        <p:spPr>
          <a:xfrm>
            <a:off x="9531068" y="5758301"/>
            <a:ext cx="1725625" cy="584775"/>
          </a:xfrm>
          <a:prstGeom prst="rect">
            <a:avLst/>
          </a:prstGeom>
          <a:noFill/>
          <a:ln>
            <a:solidFill>
              <a:srgbClr val="C00000"/>
            </a:solidFill>
          </a:ln>
        </p:spPr>
        <p:txBody>
          <a:bodyPr wrap="square">
            <a:spAutoFit/>
          </a:bodyPr>
          <a:lstStyle/>
          <a:p>
            <a:pPr algn="ctr"/>
            <a:r>
              <a:rPr lang="en-US" dirty="0"/>
              <a:t>Power of Test = </a:t>
            </a:r>
          </a:p>
          <a:p>
            <a:pPr algn="ctr"/>
            <a:r>
              <a:rPr lang="en-US" dirty="0"/>
              <a:t>1 - </a:t>
            </a:r>
            <a:r>
              <a:rPr lang="el-GR" sz="1800" dirty="0">
                <a:latin typeface="Calibri" panose="020F0502020204030204" pitchFamily="34" charset="0"/>
                <a:cs typeface="Calibri" panose="020F0502020204030204" pitchFamily="34" charset="0"/>
              </a:rPr>
              <a:t>β</a:t>
            </a:r>
            <a:endParaRPr lang="en-IN" dirty="0">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679E66CF-8BA5-444B-B5AD-AD30CBFFA8E5}"/>
              </a:ext>
            </a:extLst>
          </p:cNvPr>
          <p:cNvCxnSpPr/>
          <p:nvPr/>
        </p:nvCxnSpPr>
        <p:spPr>
          <a:xfrm flipH="1" flipV="1">
            <a:off x="8771766" y="5186114"/>
            <a:ext cx="784928" cy="5664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A9E200-6A8D-459E-8275-2C18643AB682}"/>
              </a:ext>
            </a:extLst>
          </p:cNvPr>
          <p:cNvCxnSpPr>
            <a:cxnSpLocks/>
          </p:cNvCxnSpPr>
          <p:nvPr/>
        </p:nvCxnSpPr>
        <p:spPr>
          <a:xfrm>
            <a:off x="2176757" y="3463047"/>
            <a:ext cx="2864581" cy="2341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4FC3D3-1C5B-4A8B-ACCA-17B5DBD2D82A}"/>
              </a:ext>
            </a:extLst>
          </p:cNvPr>
          <p:cNvSpPr txBox="1"/>
          <p:nvPr/>
        </p:nvSpPr>
        <p:spPr>
          <a:xfrm>
            <a:off x="569029" y="1483231"/>
            <a:ext cx="10432664" cy="646331"/>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Hypothesis Testing Objective:  Maximize power of Covid detection thru an alternate rapid test procedure </a:t>
            </a:r>
          </a:p>
          <a:p>
            <a:r>
              <a:rPr lang="en-US" sz="1800" b="1" dirty="0">
                <a:latin typeface="Calibri" panose="020F0502020204030204" pitchFamily="34" charset="0"/>
                <a:cs typeface="Calibri" panose="020F0502020204030204" pitchFamily="34" charset="0"/>
              </a:rPr>
              <a:t>			   with confidence level of 95% (</a:t>
            </a:r>
            <a:r>
              <a:rPr lang="el-GR" sz="1800" b="1" dirty="0">
                <a:latin typeface="Calibri" panose="020F0502020204030204" pitchFamily="34" charset="0"/>
                <a:cs typeface="Calibri" panose="020F0502020204030204" pitchFamily="34" charset="0"/>
              </a:rPr>
              <a:t>α</a:t>
            </a:r>
            <a:r>
              <a:rPr lang="en-US" sz="1800" b="1" dirty="0">
                <a:latin typeface="Calibri" panose="020F0502020204030204" pitchFamily="34" charset="0"/>
                <a:cs typeface="Calibri" panose="020F0502020204030204" pitchFamily="34" charset="0"/>
              </a:rPr>
              <a:t> = 5%)</a:t>
            </a:r>
            <a:endParaRPr lang="en-IN" sz="1800" b="1" dirty="0">
              <a:latin typeface="Calibri" panose="020F0502020204030204" pitchFamily="34" charset="0"/>
              <a:cs typeface="Calibri" panose="020F0502020204030204" pitchFamily="34" charset="0"/>
            </a:endParaRPr>
          </a:p>
        </p:txBody>
      </p:sp>
      <p:sp>
        <p:nvSpPr>
          <p:cNvPr id="16" name="Google Shape;1102;p5">
            <a:extLst>
              <a:ext uri="{FF2B5EF4-FFF2-40B4-BE49-F238E27FC236}">
                <a16:creationId xmlns:a16="http://schemas.microsoft.com/office/drawing/2014/main" id="{0C98C233-8D75-4098-8EEA-DCD7BAC2643C}"/>
              </a:ext>
            </a:extLst>
          </p:cNvPr>
          <p:cNvSpPr txBox="1">
            <a:spLocks/>
          </p:cNvSpPr>
          <p:nvPr/>
        </p:nvSpPr>
        <p:spPr>
          <a:xfrm>
            <a:off x="569029" y="19217"/>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100000"/>
              </a:lnSpc>
              <a:buSzPts val="1400"/>
            </a:pPr>
            <a:r>
              <a:rPr lang="en-US" sz="4000" dirty="0"/>
              <a:t>Hypothesis Testing &amp; Type 1&amp;2 Errors</a:t>
            </a:r>
          </a:p>
          <a:p>
            <a:pPr algn="l">
              <a:lnSpc>
                <a:spcPct val="100000"/>
              </a:lnSpc>
              <a:buSzPts val="1400"/>
            </a:pPr>
            <a:r>
              <a:rPr lang="en-US" sz="3200" dirty="0"/>
              <a:t>An Example to understand Error Types</a:t>
            </a:r>
            <a:endParaRPr lang="en-US" sz="2800" dirty="0"/>
          </a:p>
        </p:txBody>
      </p:sp>
      <p:sp>
        <p:nvSpPr>
          <p:cNvPr id="17" name="TextBox 16">
            <a:extLst>
              <a:ext uri="{FF2B5EF4-FFF2-40B4-BE49-F238E27FC236}">
                <a16:creationId xmlns:a16="http://schemas.microsoft.com/office/drawing/2014/main" id="{DB331891-FED1-46D5-B66A-5A3B0879AE3A}"/>
              </a:ext>
            </a:extLst>
          </p:cNvPr>
          <p:cNvSpPr txBox="1"/>
          <p:nvPr/>
        </p:nvSpPr>
        <p:spPr>
          <a:xfrm>
            <a:off x="4363749" y="6260255"/>
            <a:ext cx="3005951" cy="338554"/>
          </a:xfrm>
          <a:prstGeom prst="rect">
            <a:avLst/>
          </a:prstGeom>
          <a:noFill/>
          <a:ln>
            <a:solidFill>
              <a:srgbClr val="C00000"/>
            </a:solidFill>
          </a:ln>
        </p:spPr>
        <p:txBody>
          <a:bodyPr wrap="none" rtlCol="0">
            <a:spAutoFit/>
          </a:bodyPr>
          <a:lstStyle/>
          <a:p>
            <a:r>
              <a:rPr lang="en-US" sz="1600" dirty="0">
                <a:latin typeface="Calibri" panose="020F0502020204030204" pitchFamily="34" charset="0"/>
                <a:cs typeface="Calibri" panose="020F0502020204030204" pitchFamily="34" charset="0"/>
              </a:rPr>
              <a:t>Minimize </a:t>
            </a:r>
            <a:r>
              <a:rPr lang="el-GR" sz="1600" dirty="0">
                <a:latin typeface="Calibri" panose="020F0502020204030204" pitchFamily="34" charset="0"/>
                <a:cs typeface="Calibri" panose="020F0502020204030204" pitchFamily="34" charset="0"/>
              </a:rPr>
              <a:t>β</a:t>
            </a:r>
            <a:r>
              <a:rPr lang="en-US" sz="1600" dirty="0">
                <a:latin typeface="Calibri" panose="020F0502020204030204" pitchFamily="34" charset="0"/>
                <a:cs typeface="Calibri" panose="020F0502020204030204" pitchFamily="34" charset="0"/>
              </a:rPr>
              <a:t> while keeping </a:t>
            </a:r>
            <a:r>
              <a:rPr lang="el-GR" sz="1600" dirty="0">
                <a:latin typeface="Calibri" panose="020F0502020204030204" pitchFamily="34" charset="0"/>
                <a:cs typeface="Calibri" panose="020F0502020204030204" pitchFamily="34" charset="0"/>
              </a:rPr>
              <a:t>α</a:t>
            </a:r>
            <a:r>
              <a:rPr lang="en-US" sz="1600" dirty="0">
                <a:latin typeface="Calibri" panose="020F0502020204030204" pitchFamily="34" charset="0"/>
                <a:cs typeface="Calibri" panose="020F0502020204030204" pitchFamily="34" charset="0"/>
              </a:rPr>
              <a:t> = 5%  </a:t>
            </a:r>
            <a:endParaRPr lang="en-IN" sz="1600" dirty="0">
              <a:latin typeface="Calibri" panose="020F0502020204030204" pitchFamily="34" charset="0"/>
              <a:cs typeface="Calibri" panose="020F0502020204030204" pitchFamily="34" charset="0"/>
            </a:endParaRPr>
          </a:p>
        </p:txBody>
      </p:sp>
      <p:sp>
        <p:nvSpPr>
          <p:cNvPr id="18" name="Arrow: Down 17">
            <a:extLst>
              <a:ext uri="{FF2B5EF4-FFF2-40B4-BE49-F238E27FC236}">
                <a16:creationId xmlns:a16="http://schemas.microsoft.com/office/drawing/2014/main" id="{EE3CB833-A201-4061-B1C5-75F9F5087C4F}"/>
              </a:ext>
            </a:extLst>
          </p:cNvPr>
          <p:cNvSpPr/>
          <p:nvPr/>
        </p:nvSpPr>
        <p:spPr>
          <a:xfrm>
            <a:off x="5425709" y="5728772"/>
            <a:ext cx="169933" cy="2893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9B70DC4-01A1-481B-BF0A-F6B1D7BDA908}"/>
              </a:ext>
            </a:extLst>
          </p:cNvPr>
          <p:cNvSpPr txBox="1"/>
          <p:nvPr/>
        </p:nvSpPr>
        <p:spPr>
          <a:xfrm>
            <a:off x="9429468" y="2088226"/>
            <a:ext cx="2540001"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Random Sample used for rapid test validation is </a:t>
            </a:r>
          </a:p>
          <a:p>
            <a:pPr algn="ctr"/>
            <a:r>
              <a:rPr lang="en-US" dirty="0"/>
              <a:t>from Covid tested population</a:t>
            </a:r>
            <a:endParaRPr lang="en-IN" dirty="0"/>
          </a:p>
        </p:txBody>
      </p:sp>
      <p:cxnSp>
        <p:nvCxnSpPr>
          <p:cNvPr id="8" name="Straight Arrow Connector 7">
            <a:extLst>
              <a:ext uri="{FF2B5EF4-FFF2-40B4-BE49-F238E27FC236}">
                <a16:creationId xmlns:a16="http://schemas.microsoft.com/office/drawing/2014/main" id="{AD66AB14-908F-4CD5-9474-DCDF656BB216}"/>
              </a:ext>
            </a:extLst>
          </p:cNvPr>
          <p:cNvCxnSpPr/>
          <p:nvPr/>
        </p:nvCxnSpPr>
        <p:spPr>
          <a:xfrm flipH="1" flipV="1">
            <a:off x="8885382" y="1870825"/>
            <a:ext cx="526473" cy="213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B4FD38F-1ABA-439C-A5D9-699804B47378}"/>
              </a:ext>
            </a:extLst>
          </p:cNvPr>
          <p:cNvCxnSpPr>
            <a:stCxn id="6" idx="2"/>
          </p:cNvCxnSpPr>
          <p:nvPr/>
        </p:nvCxnSpPr>
        <p:spPr>
          <a:xfrm flipH="1">
            <a:off x="1018903" y="3463047"/>
            <a:ext cx="295042" cy="48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BBDF29-1C27-443D-85C4-6B16635BDAE5}"/>
              </a:ext>
            </a:extLst>
          </p:cNvPr>
          <p:cNvSpPr txBox="1"/>
          <p:nvPr/>
        </p:nvSpPr>
        <p:spPr>
          <a:xfrm>
            <a:off x="38030" y="3913772"/>
            <a:ext cx="2138727" cy="461665"/>
          </a:xfrm>
          <a:prstGeom prst="rect">
            <a:avLst/>
          </a:prstGeom>
          <a:noFill/>
        </p:spPr>
        <p:txBody>
          <a:bodyPr wrap="none" rtlCol="0">
            <a:spAutoFit/>
          </a:bodyPr>
          <a:lstStyle/>
          <a:p>
            <a:r>
              <a:rPr lang="en-US" sz="1200" dirty="0"/>
              <a:t>New Rapid Covid Test to be </a:t>
            </a:r>
          </a:p>
          <a:p>
            <a:r>
              <a:rPr lang="en-US" sz="1200" dirty="0"/>
              <a:t>at 95% confidence level</a:t>
            </a:r>
            <a:endParaRPr lang="en-IN" sz="1200" dirty="0"/>
          </a:p>
        </p:txBody>
      </p:sp>
      <p:sp>
        <p:nvSpPr>
          <p:cNvPr id="19" name="TextBox 18">
            <a:extLst>
              <a:ext uri="{FF2B5EF4-FFF2-40B4-BE49-F238E27FC236}">
                <a16:creationId xmlns:a16="http://schemas.microsoft.com/office/drawing/2014/main" id="{B8D06D27-842C-4300-BD04-E5AF69D103C7}"/>
              </a:ext>
            </a:extLst>
          </p:cNvPr>
          <p:cNvSpPr txBox="1"/>
          <p:nvPr/>
        </p:nvSpPr>
        <p:spPr>
          <a:xfrm>
            <a:off x="9648323" y="4913104"/>
            <a:ext cx="1925527" cy="461665"/>
          </a:xfrm>
          <a:prstGeom prst="rect">
            <a:avLst/>
          </a:prstGeom>
          <a:noFill/>
        </p:spPr>
        <p:txBody>
          <a:bodyPr wrap="none" rtlCol="0">
            <a:spAutoFit/>
          </a:bodyPr>
          <a:lstStyle/>
          <a:p>
            <a:r>
              <a:rPr lang="en-US" sz="1200" dirty="0"/>
              <a:t>New Rapid Covid Test to </a:t>
            </a:r>
          </a:p>
          <a:p>
            <a:r>
              <a:rPr lang="en-US" sz="1200" dirty="0"/>
              <a:t>maximize power</a:t>
            </a:r>
          </a:p>
        </p:txBody>
      </p:sp>
      <p:cxnSp>
        <p:nvCxnSpPr>
          <p:cNvPr id="20" name="Straight Arrow Connector 19">
            <a:extLst>
              <a:ext uri="{FF2B5EF4-FFF2-40B4-BE49-F238E27FC236}">
                <a16:creationId xmlns:a16="http://schemas.microsoft.com/office/drawing/2014/main" id="{2F9EF107-9CA0-4738-A5FA-53527B931FAF}"/>
              </a:ext>
            </a:extLst>
          </p:cNvPr>
          <p:cNvCxnSpPr>
            <a:cxnSpLocks/>
            <a:stCxn id="7" idx="0"/>
            <a:endCxn id="19" idx="2"/>
          </p:cNvCxnSpPr>
          <p:nvPr/>
        </p:nvCxnSpPr>
        <p:spPr>
          <a:xfrm flipV="1">
            <a:off x="10393881" y="5374769"/>
            <a:ext cx="217206" cy="383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8E275C-6F2D-4F76-92C2-17411CDEA3B2}"/>
              </a:ext>
            </a:extLst>
          </p:cNvPr>
          <p:cNvSpPr txBox="1"/>
          <p:nvPr/>
        </p:nvSpPr>
        <p:spPr>
          <a:xfrm>
            <a:off x="4764913" y="2285011"/>
            <a:ext cx="4203395" cy="276999"/>
          </a:xfrm>
          <a:prstGeom prst="rect">
            <a:avLst/>
          </a:prstGeom>
          <a:noFill/>
        </p:spPr>
        <p:txBody>
          <a:bodyPr wrap="none" rtlCol="0">
            <a:spAutoFit/>
          </a:bodyPr>
          <a:lstStyle/>
          <a:p>
            <a:r>
              <a:rPr lang="en-US" sz="1200" i="1" dirty="0"/>
              <a:t>Based on established Covid Testing Method: Ground Truth</a:t>
            </a:r>
            <a:endParaRPr lang="en-IN" sz="1200" i="1" dirty="0"/>
          </a:p>
        </p:txBody>
      </p:sp>
      <p:sp>
        <p:nvSpPr>
          <p:cNvPr id="22" name="TextBox 21">
            <a:extLst>
              <a:ext uri="{FF2B5EF4-FFF2-40B4-BE49-F238E27FC236}">
                <a16:creationId xmlns:a16="http://schemas.microsoft.com/office/drawing/2014/main" id="{29DE9F6E-B424-43C2-ABA0-AF64DF80184F}"/>
              </a:ext>
            </a:extLst>
          </p:cNvPr>
          <p:cNvSpPr txBox="1"/>
          <p:nvPr/>
        </p:nvSpPr>
        <p:spPr>
          <a:xfrm rot="16200000">
            <a:off x="1319976" y="4332619"/>
            <a:ext cx="1975221" cy="276999"/>
          </a:xfrm>
          <a:prstGeom prst="rect">
            <a:avLst/>
          </a:prstGeom>
          <a:noFill/>
        </p:spPr>
        <p:txBody>
          <a:bodyPr wrap="none" rtlCol="0">
            <a:spAutoFit/>
          </a:bodyPr>
          <a:lstStyle/>
          <a:p>
            <a:r>
              <a:rPr lang="en-US" sz="1200" i="1" dirty="0"/>
              <a:t>New Rapid Test Proposed</a:t>
            </a:r>
            <a:endParaRPr lang="en-IN" sz="1200" i="1" dirty="0"/>
          </a:p>
        </p:txBody>
      </p:sp>
    </p:spTree>
    <p:extLst>
      <p:ext uri="{BB962C8B-B14F-4D97-AF65-F5344CB8AC3E}">
        <p14:creationId xmlns:p14="http://schemas.microsoft.com/office/powerpoint/2010/main" val="81468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2"/>
        <p:cNvGrpSpPr/>
        <p:nvPr/>
      </p:nvGrpSpPr>
      <p:grpSpPr>
        <a:xfrm>
          <a:off x="0" y="0"/>
          <a:ext cx="0" cy="0"/>
          <a:chOff x="0" y="0"/>
          <a:chExt cx="0" cy="0"/>
        </a:xfrm>
      </p:grpSpPr>
      <p:sp>
        <p:nvSpPr>
          <p:cNvPr id="1113" name="Google Shape;1113;p16"/>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Type I and Type II Errors</a:t>
            </a:r>
            <a:endParaRPr sz="2000" b="1">
              <a:latin typeface="Times New Roman"/>
              <a:ea typeface="Times New Roman"/>
              <a:cs typeface="Times New Roman"/>
              <a:sym typeface="Times New Roman"/>
            </a:endParaRPr>
          </a:p>
        </p:txBody>
      </p:sp>
      <p:sp>
        <p:nvSpPr>
          <p:cNvPr id="1114" name="Google Shape;1114;p16"/>
          <p:cNvSpPr txBox="1">
            <a:spLocks noGrp="1"/>
          </p:cNvSpPr>
          <p:nvPr>
            <p:ph type="body" idx="1"/>
          </p:nvPr>
        </p:nvSpPr>
        <p:spPr>
          <a:xfrm>
            <a:off x="609600" y="1066800"/>
            <a:ext cx="109728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 Error</a:t>
            </a:r>
            <a:r>
              <a:rPr lang="en-US" sz="1800">
                <a:latin typeface="Times New Roman"/>
                <a:ea typeface="Times New Roman"/>
                <a:cs typeface="Times New Roman"/>
                <a:sym typeface="Times New Roman"/>
              </a:rPr>
              <a:t>: </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Rejection of null hypothesis when it should not have been rejected.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rejecting the null hypothesis.</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Type II Error</a:t>
            </a:r>
            <a:r>
              <a:rPr lang="en-US" sz="1800">
                <a:latin typeface="Times New Roman"/>
                <a:ea typeface="Times New Roman"/>
                <a:cs typeface="Times New Roman"/>
                <a:sym typeface="Times New Roman"/>
              </a:rPr>
              <a:t>: </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Failure to reject the null hypothesis, when it should have been rejected.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Incorrectly not rejecting the null hypothesis.</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Causes of Type I and Type II Errors</a:t>
            </a:r>
            <a:r>
              <a:rPr lang="en-US" sz="1800">
                <a:latin typeface="Times New Roman"/>
                <a:ea typeface="Times New Roman"/>
                <a:cs typeface="Times New Roman"/>
                <a:sym typeface="Times New Roman"/>
              </a:rPr>
              <a:t>:</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By random chance, we may select a sample which is not representative of the population.</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Sampling techniques may be flawed.</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Assumptions in our null hypothesis may be flawed.</a:t>
            </a:r>
            <a:endParaRPr/>
          </a:p>
          <a:p>
            <a:pPr marL="342900" lvl="0" indent="-171450" algn="just" rtl="0">
              <a:lnSpc>
                <a:spcPct val="100000"/>
              </a:lnSpc>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graphicFrame>
        <p:nvGraphicFramePr>
          <p:cNvPr id="1115" name="Google Shape;1115;p16"/>
          <p:cNvGraphicFramePr/>
          <p:nvPr/>
        </p:nvGraphicFramePr>
        <p:xfrm>
          <a:off x="627063" y="3581400"/>
          <a:ext cx="7620000" cy="1185900"/>
        </p:xfrm>
        <a:graphic>
          <a:graphicData uri="http://schemas.openxmlformats.org/drawingml/2006/table">
            <a:tbl>
              <a:tblPr firstRow="1" firstCol="1">
                <a:noFill/>
                <a:tableStyleId>{30F802CC-D945-4520-AFE6-0F2DF9616E89}</a:tableStyleId>
              </a:tblPr>
              <a:tblGrid>
                <a:gridCol w="1866125">
                  <a:extLst>
                    <a:ext uri="{9D8B030D-6E8A-4147-A177-3AD203B41FA5}">
                      <a16:colId xmlns:a16="http://schemas.microsoft.com/office/drawing/2014/main" val="20000"/>
                    </a:ext>
                  </a:extLst>
                </a:gridCol>
                <a:gridCol w="2954700">
                  <a:extLst>
                    <a:ext uri="{9D8B030D-6E8A-4147-A177-3AD203B41FA5}">
                      <a16:colId xmlns:a16="http://schemas.microsoft.com/office/drawing/2014/main" val="20001"/>
                    </a:ext>
                  </a:extLst>
                </a:gridCol>
                <a:gridCol w="2799175">
                  <a:extLst>
                    <a:ext uri="{9D8B030D-6E8A-4147-A177-3AD203B41FA5}">
                      <a16:colId xmlns:a16="http://schemas.microsoft.com/office/drawing/2014/main" val="20002"/>
                    </a:ext>
                  </a:extLst>
                </a:gridCol>
              </a:tblGrid>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Decision/ Reality</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H</a:t>
                      </a:r>
                      <a:r>
                        <a:rPr lang="en-US" sz="1800" b="0" u="none" strike="noStrike" cap="none" baseline="-25000">
                          <a:latin typeface="Times New Roman"/>
                          <a:ea typeface="Times New Roman"/>
                          <a:cs typeface="Times New Roman"/>
                          <a:sym typeface="Times New Roman"/>
                        </a:rPr>
                        <a:t>o</a:t>
                      </a:r>
                      <a:r>
                        <a:rPr lang="en-US" sz="1800" b="0" u="none" strike="noStrike" cap="none">
                          <a:latin typeface="Times New Roman"/>
                          <a:ea typeface="Times New Roman"/>
                          <a:cs typeface="Times New Roman"/>
                          <a:sym typeface="Times New Roman"/>
                        </a:rPr>
                        <a:t> True (Should not reject)</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H</a:t>
                      </a:r>
                      <a:r>
                        <a:rPr lang="en-US" sz="1800" b="0" u="none" strike="noStrike" cap="none" baseline="-25000">
                          <a:latin typeface="Times New Roman"/>
                          <a:ea typeface="Times New Roman"/>
                          <a:cs typeface="Times New Roman"/>
                          <a:sym typeface="Times New Roman"/>
                        </a:rPr>
                        <a:t>o</a:t>
                      </a:r>
                      <a:r>
                        <a:rPr lang="en-US" sz="1800" b="0" u="none" strike="noStrike" cap="none">
                          <a:latin typeface="Times New Roman"/>
                          <a:ea typeface="Times New Roman"/>
                          <a:cs typeface="Times New Roman"/>
                          <a:sym typeface="Times New Roman"/>
                        </a:rPr>
                        <a:t> False (Should reject)</a:t>
                      </a:r>
                      <a:endParaRPr sz="1400" u="none" strike="noStrike" cap="none"/>
                    </a:p>
                  </a:txBody>
                  <a:tcPr marL="91450" marR="91450" marT="45750" marB="45750"/>
                </a:tc>
                <a:extLst>
                  <a:ext uri="{0D108BD9-81ED-4DB2-BD59-A6C34878D82A}">
                    <a16:rowId xmlns:a16="http://schemas.microsoft.com/office/drawing/2014/main" val="10000"/>
                  </a:ext>
                </a:extLst>
              </a:tr>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Reject H</a:t>
                      </a:r>
                      <a:r>
                        <a:rPr lang="en-US" sz="1800" b="0" u="none" strike="noStrike" cap="none" baseline="-25000">
                          <a:latin typeface="Times New Roman"/>
                          <a:ea typeface="Times New Roman"/>
                          <a:cs typeface="Times New Roman"/>
                          <a:sym typeface="Times New Roman"/>
                        </a:rPr>
                        <a:t>o</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Type I Error (α)</a:t>
                      </a:r>
                      <a:endParaRPr sz="1400" u="none" strike="noStrike" cap="none"/>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Correct Rejection (No error)</a:t>
                      </a:r>
                      <a:endParaRPr sz="1400" u="none" strike="noStrike" cap="none"/>
                    </a:p>
                  </a:txBody>
                  <a:tcPr marL="91450" marR="91450" marT="45750" marB="45750"/>
                </a:tc>
                <a:extLst>
                  <a:ext uri="{0D108BD9-81ED-4DB2-BD59-A6C34878D82A}">
                    <a16:rowId xmlns:a16="http://schemas.microsoft.com/office/drawing/2014/main" val="10001"/>
                  </a:ext>
                </a:extLst>
              </a:tr>
              <a:tr h="3953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Fail to Reject H</a:t>
                      </a:r>
                      <a:r>
                        <a:rPr lang="en-US" sz="1800" b="0" u="none" strike="noStrike" cap="none" baseline="-25000">
                          <a:latin typeface="Times New Roman"/>
                          <a:ea typeface="Times New Roman"/>
                          <a:cs typeface="Times New Roman"/>
                          <a:sym typeface="Times New Roman"/>
                        </a:rPr>
                        <a:t>o</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Correct Decision (No error)</a:t>
                      </a:r>
                      <a:endParaRPr sz="1800" b="0" u="none" strike="noStrike" cap="none">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Times New Roman"/>
                          <a:ea typeface="Times New Roman"/>
                          <a:cs typeface="Times New Roman"/>
                          <a:sym typeface="Times New Roman"/>
                        </a:rPr>
                        <a:t>Type II Error (β)</a:t>
                      </a:r>
                      <a:endParaRPr sz="1400" u="none" strike="noStrike" cap="none"/>
                    </a:p>
                  </a:txBody>
                  <a:tcPr marL="91450" marR="91450" marT="45750" marB="4575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1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1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1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1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1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1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676A34-C65C-4B89-B96A-7C05DFA2C2AA}"/>
              </a:ext>
            </a:extLst>
          </p:cNvPr>
          <p:cNvPicPr>
            <a:picLocks noChangeAspect="1"/>
          </p:cNvPicPr>
          <p:nvPr/>
        </p:nvPicPr>
        <p:blipFill rotWithShape="1">
          <a:blip r:embed="rId2"/>
          <a:srcRect l="28421" t="26491" r="10691" b="11930"/>
          <a:stretch/>
        </p:blipFill>
        <p:spPr>
          <a:xfrm>
            <a:off x="794080" y="1612231"/>
            <a:ext cx="8518359" cy="4845939"/>
          </a:xfrm>
          <a:prstGeom prst="rect">
            <a:avLst/>
          </a:prstGeom>
        </p:spPr>
      </p:pic>
      <p:sp>
        <p:nvSpPr>
          <p:cNvPr id="6" name="Google Shape;1102;p5">
            <a:extLst>
              <a:ext uri="{FF2B5EF4-FFF2-40B4-BE49-F238E27FC236}">
                <a16:creationId xmlns:a16="http://schemas.microsoft.com/office/drawing/2014/main" id="{54149FB3-8E77-4F9F-BCF1-C60B71903531}"/>
              </a:ext>
            </a:extLst>
          </p:cNvPr>
          <p:cNvSpPr txBox="1">
            <a:spLocks/>
          </p:cNvSpPr>
          <p:nvPr/>
        </p:nvSpPr>
        <p:spPr>
          <a:xfrm>
            <a:off x="569029" y="19217"/>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100000"/>
              </a:lnSpc>
              <a:buSzPts val="1400"/>
            </a:pPr>
            <a:r>
              <a:rPr lang="en-US" sz="4000" dirty="0"/>
              <a:t>Hypothesis Testing Typical Process</a:t>
            </a:r>
          </a:p>
        </p:txBody>
      </p:sp>
      <p:cxnSp>
        <p:nvCxnSpPr>
          <p:cNvPr id="8" name="Straight Arrow Connector 7">
            <a:extLst>
              <a:ext uri="{FF2B5EF4-FFF2-40B4-BE49-F238E27FC236}">
                <a16:creationId xmlns:a16="http://schemas.microsoft.com/office/drawing/2014/main" id="{E8089DED-7ED2-4BDE-9633-264BF52C04CB}"/>
              </a:ext>
            </a:extLst>
          </p:cNvPr>
          <p:cNvCxnSpPr>
            <a:cxnSpLocks/>
          </p:cNvCxnSpPr>
          <p:nvPr/>
        </p:nvCxnSpPr>
        <p:spPr>
          <a:xfrm>
            <a:off x="1141025" y="2265022"/>
            <a:ext cx="4471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3A1A85F-8357-4932-8B0D-CABE1CD74D8B}"/>
              </a:ext>
            </a:extLst>
          </p:cNvPr>
          <p:cNvSpPr txBox="1"/>
          <p:nvPr/>
        </p:nvSpPr>
        <p:spPr>
          <a:xfrm>
            <a:off x="228596" y="2003412"/>
            <a:ext cx="912429" cy="523220"/>
          </a:xfrm>
          <a:prstGeom prst="rect">
            <a:avLst/>
          </a:prstGeom>
          <a:noFill/>
        </p:spPr>
        <p:txBody>
          <a:bodyPr wrap="none" rtlCol="0">
            <a:spAutoFit/>
          </a:bodyPr>
          <a:lstStyle/>
          <a:p>
            <a:r>
              <a:rPr lang="en-US" dirty="0"/>
              <a:t>Business</a:t>
            </a:r>
          </a:p>
          <a:p>
            <a:r>
              <a:rPr lang="en-US" dirty="0"/>
              <a:t>Context?</a:t>
            </a:r>
            <a:endParaRPr lang="en-IN" dirty="0"/>
          </a:p>
        </p:txBody>
      </p:sp>
      <p:sp>
        <p:nvSpPr>
          <p:cNvPr id="13" name="TextBox 12">
            <a:extLst>
              <a:ext uri="{FF2B5EF4-FFF2-40B4-BE49-F238E27FC236}">
                <a16:creationId xmlns:a16="http://schemas.microsoft.com/office/drawing/2014/main" id="{B67185E5-36E9-4ED7-950D-5417FBDF6398}"/>
              </a:ext>
            </a:extLst>
          </p:cNvPr>
          <p:cNvSpPr txBox="1"/>
          <p:nvPr/>
        </p:nvSpPr>
        <p:spPr>
          <a:xfrm>
            <a:off x="199504" y="3592705"/>
            <a:ext cx="1153059" cy="738664"/>
          </a:xfrm>
          <a:prstGeom prst="rect">
            <a:avLst/>
          </a:prstGeom>
          <a:noFill/>
        </p:spPr>
        <p:txBody>
          <a:bodyPr wrap="square" rtlCol="0">
            <a:spAutoFit/>
          </a:bodyPr>
          <a:lstStyle/>
          <a:p>
            <a:r>
              <a:rPr lang="en-US" dirty="0"/>
              <a:t>What to prove / establish?</a:t>
            </a:r>
            <a:endParaRPr lang="en-IN" dirty="0"/>
          </a:p>
        </p:txBody>
      </p:sp>
      <p:cxnSp>
        <p:nvCxnSpPr>
          <p:cNvPr id="14" name="Straight Arrow Connector 13">
            <a:extLst>
              <a:ext uri="{FF2B5EF4-FFF2-40B4-BE49-F238E27FC236}">
                <a16:creationId xmlns:a16="http://schemas.microsoft.com/office/drawing/2014/main" id="{E61F0CBD-AA0D-47F3-913E-112891FA2718}"/>
              </a:ext>
            </a:extLst>
          </p:cNvPr>
          <p:cNvCxnSpPr>
            <a:cxnSpLocks/>
          </p:cNvCxnSpPr>
          <p:nvPr/>
        </p:nvCxnSpPr>
        <p:spPr>
          <a:xfrm>
            <a:off x="1128993" y="3962037"/>
            <a:ext cx="4471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4E7DBC-4C12-475D-96AE-90FDA2FEC4AD}"/>
              </a:ext>
            </a:extLst>
          </p:cNvPr>
          <p:cNvSpPr txBox="1"/>
          <p:nvPr/>
        </p:nvSpPr>
        <p:spPr>
          <a:xfrm>
            <a:off x="9252248" y="3429000"/>
            <a:ext cx="3236494" cy="954107"/>
          </a:xfrm>
          <a:prstGeom prst="rect">
            <a:avLst/>
          </a:prstGeom>
          <a:noFill/>
        </p:spPr>
        <p:txBody>
          <a:bodyPr wrap="square" rtlCol="0">
            <a:spAutoFit/>
          </a:bodyPr>
          <a:lstStyle/>
          <a:p>
            <a:r>
              <a:rPr lang="en-US" dirty="0"/>
              <a:t>P-value?</a:t>
            </a:r>
          </a:p>
          <a:p>
            <a:r>
              <a:rPr lang="en-US" dirty="0"/>
              <a:t>Probability of the observed sample</a:t>
            </a:r>
          </a:p>
          <a:p>
            <a:r>
              <a:rPr lang="en-US" dirty="0"/>
              <a:t>statistic for the hypothesis test</a:t>
            </a:r>
          </a:p>
          <a:p>
            <a:r>
              <a:rPr lang="en-US" dirty="0"/>
              <a:t>“If p is low – null must go!”</a:t>
            </a:r>
            <a:endParaRPr lang="en-IN" dirty="0"/>
          </a:p>
        </p:txBody>
      </p:sp>
      <p:cxnSp>
        <p:nvCxnSpPr>
          <p:cNvPr id="16" name="Straight Arrow Connector 15">
            <a:extLst>
              <a:ext uri="{FF2B5EF4-FFF2-40B4-BE49-F238E27FC236}">
                <a16:creationId xmlns:a16="http://schemas.microsoft.com/office/drawing/2014/main" id="{89B152B2-E132-4CE3-89EA-254677F044B9}"/>
              </a:ext>
            </a:extLst>
          </p:cNvPr>
          <p:cNvCxnSpPr>
            <a:cxnSpLocks/>
          </p:cNvCxnSpPr>
          <p:nvPr/>
        </p:nvCxnSpPr>
        <p:spPr>
          <a:xfrm>
            <a:off x="8762437" y="3973706"/>
            <a:ext cx="4471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07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4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5417</TotalTime>
  <Words>1966</Words>
  <Application>Microsoft Office PowerPoint</Application>
  <PresentationFormat>Widescreen</PresentationFormat>
  <Paragraphs>318</Paragraphs>
  <Slides>26</Slides>
  <Notes>19</Notes>
  <HiddenSlides>0</HiddenSlides>
  <MMClips>0</MMClips>
  <ScaleCrop>false</ScaleCrop>
  <HeadingPairs>
    <vt:vector size="6" baseType="variant">
      <vt:variant>
        <vt:lpstr>Fonts Used</vt:lpstr>
      </vt:variant>
      <vt:variant>
        <vt:i4>8</vt:i4>
      </vt:variant>
      <vt:variant>
        <vt:lpstr>Theme</vt:lpstr>
      </vt:variant>
      <vt:variant>
        <vt:i4>13</vt:i4>
      </vt:variant>
      <vt:variant>
        <vt:lpstr>Slide Titles</vt:lpstr>
      </vt:variant>
      <vt:variant>
        <vt:i4>26</vt:i4>
      </vt:variant>
    </vt:vector>
  </HeadingPairs>
  <TitlesOfParts>
    <vt:vector size="47" baseType="lpstr">
      <vt:lpstr>Corbel</vt:lpstr>
      <vt:lpstr>Aharoni</vt:lpstr>
      <vt:lpstr>Calibri</vt:lpstr>
      <vt:lpstr>Noto Sans Symbols</vt:lpstr>
      <vt:lpstr>Arial</vt:lpstr>
      <vt:lpstr>Agilia</vt:lpstr>
      <vt:lpstr>Times New Roman</vt:lpstr>
      <vt:lpstr>Cambria Math</vt:lpstr>
      <vt:lpstr>Office Theme</vt:lpstr>
      <vt:lpstr>39_Office Theme</vt:lpstr>
      <vt:lpstr>38_Office Theme</vt:lpstr>
      <vt:lpstr>36_Office Theme</vt:lpstr>
      <vt:lpstr>33_Office Theme</vt:lpstr>
      <vt:lpstr>25_Office Theme</vt:lpstr>
      <vt:lpstr>17_Office Theme</vt:lpstr>
      <vt:lpstr>12_Office Theme</vt:lpstr>
      <vt:lpstr>4_Office Theme</vt:lpstr>
      <vt:lpstr>3_Office Theme</vt:lpstr>
      <vt:lpstr>2_Office Theme</vt:lpstr>
      <vt:lpstr>41_Office Theme</vt:lpstr>
      <vt:lpstr>1_Office Theme</vt:lpstr>
      <vt:lpstr>M2W3:  Statistical Learning – Hypothesis Testing </vt:lpstr>
      <vt:lpstr>Applied Stats Week 3</vt:lpstr>
      <vt:lpstr>PowerPoint Presentation</vt:lpstr>
      <vt:lpstr>PowerPoint Presentation</vt:lpstr>
      <vt:lpstr>Central Limit Theorem </vt:lpstr>
      <vt:lpstr>PowerPoint Presentation</vt:lpstr>
      <vt:lpstr>PowerPoint Presentation</vt:lpstr>
      <vt:lpstr>Type I and Type II Errors</vt:lpstr>
      <vt:lpstr>PowerPoint Presentation</vt:lpstr>
      <vt:lpstr>PowerPoint Presentation</vt:lpstr>
      <vt:lpstr>Confidence Intervals</vt:lpstr>
      <vt:lpstr>Go to Case study Set1 for practice</vt:lpstr>
      <vt:lpstr>Z-Test for Proportions Example 1: AIDS in India vs World</vt:lpstr>
      <vt:lpstr>Solution:</vt:lpstr>
      <vt:lpstr>Chi square test of variance</vt:lpstr>
      <vt:lpstr>Chi square test of variance</vt:lpstr>
      <vt:lpstr>PowerPoint Presentation</vt:lpstr>
      <vt:lpstr>PowerPoint Presentation</vt:lpstr>
      <vt:lpstr> Hypothesis of One-Way ANOVA </vt:lpstr>
      <vt:lpstr>One way ANOVA:</vt:lpstr>
      <vt:lpstr>Example 3 : Factory Emissions (ANOVA)</vt:lpstr>
      <vt:lpstr>Example 3 : Factory Emissions (contd.)</vt:lpstr>
      <vt:lpstr>PowerPoint Presentation</vt:lpstr>
      <vt:lpstr>Case Studies: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  Hypothesis Testing -Week 3 </dc:title>
  <cp:lastModifiedBy>Murali Balasubramanian</cp:lastModifiedBy>
  <cp:revision>38</cp:revision>
  <dcterms:created xsi:type="dcterms:W3CDTF">2019-06-27T05:54:19Z</dcterms:created>
  <dcterms:modified xsi:type="dcterms:W3CDTF">2021-10-09T07:36:38Z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