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55" r:id="rId2"/>
    <p:sldMasterId id="2147483657" r:id="rId3"/>
  </p:sldMasterIdLst>
  <p:notesMasterIdLst>
    <p:notesMasterId r:id="rId30"/>
  </p:notesMasterIdLst>
  <p:sldIdLst>
    <p:sldId id="256" r:id="rId4"/>
    <p:sldId id="284" r:id="rId5"/>
    <p:sldId id="285" r:id="rId6"/>
    <p:sldId id="258" r:id="rId7"/>
    <p:sldId id="261" r:id="rId8"/>
    <p:sldId id="259" r:id="rId9"/>
    <p:sldId id="260" r:id="rId10"/>
    <p:sldId id="262" r:id="rId11"/>
    <p:sldId id="263" r:id="rId12"/>
    <p:sldId id="264" r:id="rId13"/>
    <p:sldId id="268" r:id="rId14"/>
    <p:sldId id="265" r:id="rId15"/>
    <p:sldId id="266" r:id="rId16"/>
    <p:sldId id="267" r:id="rId17"/>
    <p:sldId id="269" r:id="rId18"/>
    <p:sldId id="270" r:id="rId19"/>
    <p:sldId id="271" r:id="rId20"/>
    <p:sldId id="275" r:id="rId21"/>
    <p:sldId id="272" r:id="rId22"/>
    <p:sldId id="281" r:id="rId23"/>
    <p:sldId id="282" r:id="rId24"/>
    <p:sldId id="287" r:id="rId25"/>
    <p:sldId id="289" r:id="rId26"/>
    <p:sldId id="290" r:id="rId27"/>
    <p:sldId id="286" r:id="rId28"/>
    <p:sldId id="283" r:id="rId29"/>
  </p:sldIdLst>
  <p:sldSz cx="12192000" cy="6858000"/>
  <p:notesSz cx="6858000" cy="9144000"/>
  <p:embeddedFontLst>
    <p:embeddedFont>
      <p:font typeface="Bodoni MT" panose="02070603080606020203" pitchFamily="18" charset="0"/>
      <p:regular r:id="rId31"/>
      <p:bold r:id="rId32"/>
      <p:italic r:id="rId33"/>
      <p:boldItalic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Candara" panose="020E0502030303020204" pitchFamily="34" charset="0"/>
      <p:regular r:id="rId39"/>
      <p:bold r:id="rId40"/>
      <p:italic r:id="rId41"/>
      <p:boldItalic r:id="rId42"/>
    </p:embeddedFont>
    <p:embeddedFont>
      <p:font typeface="Corbel" panose="020B0503020204020204" pitchFamily="3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6" roundtripDataSignature="AMtx7miejiaV6Kjz7h+FIjrafuwOJCdU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F517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FBCD75-9F95-470E-B6F1-64D8797DE3FE}">
  <a:tblStyle styleId="{2CFBCD75-9F95-470E-B6F1-64D8797DE3F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9.fntdata"/><Relationship Id="rId21" Type="http://schemas.openxmlformats.org/officeDocument/2006/relationships/slide" Target="slides/slide18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8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6.fntdata"/><Relationship Id="rId57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6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56" Type="http://customschemas.google.com/relationships/presentationmetadata" Target="meta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59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1" name="Google Shape;20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8" name="Google Shape;23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4" name="Google Shape;24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5" name="Google Shape;245;p15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16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2" name="Google Shape;25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8" name="Google Shape;27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8" name="Google Shape;25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21" name="Google Shape;321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2" name="Google Shape;322;p26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20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29" name="Google Shape;32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0" name="Google Shape;330;p27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21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21" name="Google Shape;321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2" name="Google Shape;322;p26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22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38866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21" name="Google Shape;321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2" name="Google Shape;322;p26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I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23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23558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7" name="Google Shape;33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8" name="Google Shape;1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6" name="Google Shape;17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6" name="Google Shape;20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0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0" name="Google Shape;20;p30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0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0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0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5"/>
          <p:cNvSpPr txBox="1">
            <a:spLocks noGrp="1"/>
          </p:cNvSpPr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35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35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3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2" name="Google Shape;32;p36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9"/>
            <a:ext cx="4525962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36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36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3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7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8" name="Google Shape;38;p37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37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3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37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37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8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5" name="Google Shape;45;p38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38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38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38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38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2" name="Google Shape;52;p39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39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39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39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39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39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39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9" name="Google Shape;69;p3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ftr" idx="11"/>
          </p:nvPr>
        </p:nvSpPr>
        <p:spPr>
          <a:xfrm>
            <a:off x="4165600" y="647700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4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34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34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" name="Google Shape;11;p29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9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9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9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9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9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29" descr="E:\Brand &amp; all that\Greatlearning Logo\Greatlearning Logo.jpg"/>
          <p:cNvPicPr preferRelativeResize="0"/>
          <p:nvPr/>
        </p:nvPicPr>
        <p:blipFill rotWithShape="1"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97850" y="317500"/>
            <a:ext cx="3598862" cy="5651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1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31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31" descr="E:\Brand &amp; all that\Greatlearning Logo\Greatlearning Logo.jpg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97850" y="317500"/>
            <a:ext cx="3598862" cy="5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3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4" name="Google Shape;64;p3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31"/>
          <p:cNvSpPr txBox="1">
            <a:spLocks noGrp="1"/>
          </p:cNvSpPr>
          <p:nvPr>
            <p:ph type="ftr" idx="11"/>
          </p:nvPr>
        </p:nvSpPr>
        <p:spPr>
          <a:xfrm>
            <a:off x="4165600" y="647700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31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33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33" descr="E:\Brand &amp; all that\Greatlearning Logo\Greatlearning Logo.jpg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97850" y="317500"/>
            <a:ext cx="3598862" cy="5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3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3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33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33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rthurpaulino/honey-production/data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movielens-100k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machinelearningmastery.com/understand-problem-get-better-results-using-exploratory-data-analysis/" TargetMode="External"/><Relationship Id="rId3" Type="http://schemas.openxmlformats.org/officeDocument/2006/relationships/hyperlink" Target="https://docs.scipy.org/doc/numpy-1.13.0/reference/routines.math.html#trigonometric-functions" TargetMode="External"/><Relationship Id="rId7" Type="http://schemas.openxmlformats.org/officeDocument/2006/relationships/hyperlink" Target="https://towardsdatascience.com/5-quick-and-easy-data-visualizations-in-python-with-code-a2284bae952f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towardsdatascience.com/pandas-full-tutorial-on-a-single-dataset-4aa43461e1e2" TargetMode="External"/><Relationship Id="rId11" Type="http://schemas.openxmlformats.org/officeDocument/2006/relationships/hyperlink" Target="https://towardsdatascience.com/the-next-level-of-data-visualization-in-python-dd6e99039d5e" TargetMode="External"/><Relationship Id="rId5" Type="http://schemas.openxmlformats.org/officeDocument/2006/relationships/hyperlink" Target="https://www.analyticsvidhya.com/blog/2021/08/must-know-pandas-functions-for-machine-learning-journey/" TargetMode="External"/><Relationship Id="rId10" Type="http://schemas.openxmlformats.org/officeDocument/2006/relationships/hyperlink" Target="https://machinelearningmastery.com/seaborn-data-visualization-for-machine-learning/" TargetMode="External"/><Relationship Id="rId4" Type="http://schemas.openxmlformats.org/officeDocument/2006/relationships/hyperlink" Target="https://towardsdatascience.com/20-pandas-functions-that-will-boost-your-data-analysis-process-f5dfdb2f9e05" TargetMode="External"/><Relationship Id="rId9" Type="http://schemas.openxmlformats.org/officeDocument/2006/relationships/hyperlink" Target="https://machinelearningmastery.com/data-visualization-methods-in-python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790238" y="2107301"/>
            <a:ext cx="9485876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</a:pPr>
            <a:r>
              <a:rPr lang="en-IN" b="1" dirty="0">
                <a:latin typeface="Times New Roman"/>
                <a:ea typeface="Times New Roman"/>
                <a:cs typeface="Times New Roman"/>
                <a:sym typeface="Times New Roman"/>
              </a:rPr>
              <a:t>M1W2: Introduction to Visualization</a:t>
            </a:r>
            <a:br>
              <a:rPr lang="en-IN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36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36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36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82DDFC-09F4-4844-853F-614D20560F58}"/>
              </a:ext>
            </a:extLst>
          </p:cNvPr>
          <p:cNvSpPr txBox="1"/>
          <p:nvPr/>
        </p:nvSpPr>
        <p:spPr>
          <a:xfrm>
            <a:off x="855552" y="2107301"/>
            <a:ext cx="9355247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latin typeface="Times New Roman"/>
                <a:ea typeface="Times New Roman"/>
                <a:cs typeface="Times New Roman"/>
                <a:sym typeface="Times New Roman"/>
              </a:rPr>
              <a:t>Agenda: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700" dirty="0">
                <a:latin typeface="Times New Roman"/>
                <a:cs typeface="Times New Roman"/>
                <a:sym typeface="Times New Roman"/>
              </a:rPr>
              <a:t>Quick Recap of week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700" dirty="0">
                <a:latin typeface="Times New Roman"/>
                <a:cs typeface="Times New Roman"/>
                <a:sym typeface="Times New Roman"/>
              </a:rPr>
              <a:t>Intro to Descriptive Analytics and EDA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700" dirty="0">
                <a:latin typeface="Times New Roman"/>
                <a:cs typeface="Times New Roman"/>
                <a:sym typeface="Times New Roman"/>
              </a:rPr>
              <a:t>Python Libraries: </a:t>
            </a:r>
            <a:r>
              <a:rPr lang="en-IN" sz="2700" i="1" dirty="0">
                <a:latin typeface="Times New Roman"/>
                <a:cs typeface="Times New Roman"/>
                <a:sym typeface="Times New Roman"/>
              </a:rPr>
              <a:t>Matplotlib, Seaborn and </a:t>
            </a:r>
            <a:r>
              <a:rPr lang="en-IN" sz="2700" i="1" dirty="0" err="1">
                <a:latin typeface="Times New Roman"/>
                <a:cs typeface="Times New Roman"/>
                <a:sym typeface="Times New Roman"/>
              </a:rPr>
              <a:t>Plotly</a:t>
            </a:r>
            <a:endParaRPr lang="en-IN" sz="2700" i="1" dirty="0">
              <a:latin typeface="Times New Roman"/>
              <a:cs typeface="Times New Roman"/>
              <a:sym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700" dirty="0">
                <a:latin typeface="Times New Roman"/>
                <a:cs typeface="Times New Roman"/>
                <a:sym typeface="Times New Roman"/>
              </a:rPr>
              <a:t>Plot types: Univariate, Bivariate and Multi-variate plots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700" dirty="0">
                <a:latin typeface="Times New Roman"/>
                <a:cs typeface="Times New Roman"/>
                <a:sym typeface="Times New Roman"/>
              </a:rPr>
              <a:t>Practice with 3 Case Studies</a:t>
            </a:r>
          </a:p>
          <a:p>
            <a:pPr marL="714375" lvl="4" indent="-269875">
              <a:buFont typeface="Arial" panose="020B0604020202020204" pitchFamily="34" charset="0"/>
              <a:buChar char="•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Honey Production in the US</a:t>
            </a:r>
          </a:p>
          <a:p>
            <a:pPr marL="714375" lvl="4" indent="-269875">
              <a:buFont typeface="Arial" panose="020B0604020202020204" pitchFamily="34" charset="0"/>
              <a:buChar char="•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 Loan Marketing Campaign</a:t>
            </a:r>
          </a:p>
          <a:p>
            <a:pPr marL="714375" lvl="4" indent="-269875">
              <a:buFont typeface="Arial" panose="020B0604020202020204" pitchFamily="34" charset="0"/>
              <a:buChar char="•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IPL 2012 Sports Management Study</a:t>
            </a:r>
          </a:p>
          <a:p>
            <a:pPr marL="357188" lvl="2" indent="-357188">
              <a:buFont typeface="Arial" panose="020B0604020202020204" pitchFamily="34" charset="0"/>
              <a:buChar char="•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with Movie Ratings and developing a recommendation strategy using EDA (Week 1 &amp; 2 concepts)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Stages of EDA</a:t>
            </a:r>
            <a:endParaRPr dirty="0"/>
          </a:p>
        </p:txBody>
      </p:sp>
      <p:sp>
        <p:nvSpPr>
          <p:cNvPr id="185" name="Google Shape;185;p9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Univariate analysis — provides summary statistics for each field in the raw data set</a:t>
            </a:r>
            <a:endParaRPr/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Bivariate analysis  — to find the relationship between each variable in the dataset and the target variable of interest</a:t>
            </a:r>
            <a:endParaRPr/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Multivariate analysis  — is performed to understand interactions between different variables in the dataset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Types of data</a:t>
            </a:r>
            <a:endParaRPr dirty="0"/>
          </a:p>
        </p:txBody>
      </p:sp>
      <p:grpSp>
        <p:nvGrpSpPr>
          <p:cNvPr id="209" name="Google Shape;209;p13"/>
          <p:cNvGrpSpPr/>
          <p:nvPr/>
        </p:nvGrpSpPr>
        <p:grpSpPr>
          <a:xfrm>
            <a:off x="842524" y="2624782"/>
            <a:ext cx="10506951" cy="2753022"/>
            <a:chOff x="4324" y="799157"/>
            <a:chExt cx="10506951" cy="2753022"/>
          </a:xfrm>
        </p:grpSpPr>
        <p:sp>
          <p:nvSpPr>
            <p:cNvPr id="210" name="Google Shape;210;p13"/>
            <p:cNvSpPr/>
            <p:nvPr/>
          </p:nvSpPr>
          <p:spPr>
            <a:xfrm>
              <a:off x="4324" y="1380070"/>
              <a:ext cx="2020567" cy="1010283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chemeClr val="lt1"/>
                </a:gs>
                <a:gs pos="35000">
                  <a:schemeClr val="lt1"/>
                </a:gs>
                <a:gs pos="100000">
                  <a:schemeClr val="lt1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3"/>
            <p:cNvSpPr txBox="1"/>
            <p:nvPr/>
          </p:nvSpPr>
          <p:spPr>
            <a:xfrm>
              <a:off x="33914" y="1409660"/>
              <a:ext cx="1961387" cy="9511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400" tIns="18400" rIns="18400" bIns="1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rPr lang="en-IN" sz="2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types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3"/>
            <p:cNvSpPr/>
            <p:nvPr/>
          </p:nvSpPr>
          <p:spPr>
            <a:xfrm rot="-2142401">
              <a:off x="1931338" y="1573859"/>
              <a:ext cx="995334" cy="4179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9"/>
                  </a:moveTo>
                  <a:lnTo>
                    <a:pt x="120000" y="59999"/>
                  </a:lnTo>
                </a:path>
              </a:pathLst>
            </a:custGeom>
            <a:noFill/>
            <a:ln w="25400" cap="flat" cmpd="sng">
              <a:solidFill>
                <a:srgbClr val="7A94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3"/>
            <p:cNvSpPr txBox="1"/>
            <p:nvPr/>
          </p:nvSpPr>
          <p:spPr>
            <a:xfrm rot="-2142401">
              <a:off x="2404121" y="1569872"/>
              <a:ext cx="49766" cy="497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2833118" y="799157"/>
              <a:ext cx="2020567" cy="1010283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chemeClr val="lt1"/>
                </a:gs>
                <a:gs pos="35000">
                  <a:schemeClr val="lt1"/>
                </a:gs>
                <a:gs pos="100000">
                  <a:schemeClr val="lt1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3"/>
            <p:cNvSpPr txBox="1"/>
            <p:nvPr/>
          </p:nvSpPr>
          <p:spPr>
            <a:xfrm>
              <a:off x="2862708" y="828747"/>
              <a:ext cx="1961387" cy="9511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400" tIns="18400" rIns="18400" bIns="1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rPr lang="en-IN" sz="2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Categorical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3"/>
            <p:cNvSpPr/>
            <p:nvPr/>
          </p:nvSpPr>
          <p:spPr>
            <a:xfrm rot="2142401">
              <a:off x="1931338" y="2154773"/>
              <a:ext cx="995334" cy="4179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9"/>
                  </a:moveTo>
                  <a:lnTo>
                    <a:pt x="120000" y="59999"/>
                  </a:lnTo>
                </a:path>
              </a:pathLst>
            </a:custGeom>
            <a:noFill/>
            <a:ln w="25400" cap="flat" cmpd="sng">
              <a:solidFill>
                <a:srgbClr val="7A94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3"/>
            <p:cNvSpPr txBox="1"/>
            <p:nvPr/>
          </p:nvSpPr>
          <p:spPr>
            <a:xfrm rot="2142401">
              <a:off x="2404121" y="2150785"/>
              <a:ext cx="49766" cy="497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2833118" y="1960983"/>
              <a:ext cx="2020567" cy="1010283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chemeClr val="lt1"/>
                </a:gs>
                <a:gs pos="35000">
                  <a:schemeClr val="lt1"/>
                </a:gs>
                <a:gs pos="100000">
                  <a:schemeClr val="lt1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3"/>
            <p:cNvSpPr txBox="1"/>
            <p:nvPr/>
          </p:nvSpPr>
          <p:spPr>
            <a:xfrm>
              <a:off x="2862708" y="1990573"/>
              <a:ext cx="1961387" cy="9511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400" tIns="18400" rIns="18400" bIns="1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rPr lang="en-IN" sz="2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Numeric</a:t>
              </a:r>
              <a:endPara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3"/>
            <p:cNvSpPr/>
            <p:nvPr/>
          </p:nvSpPr>
          <p:spPr>
            <a:xfrm rot="-2142401">
              <a:off x="4760132" y="2154773"/>
              <a:ext cx="995334" cy="4179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9"/>
                  </a:moveTo>
                  <a:lnTo>
                    <a:pt x="120000" y="59999"/>
                  </a:lnTo>
                </a:path>
              </a:pathLst>
            </a:custGeom>
            <a:noFill/>
            <a:ln w="25400" cap="flat" cmpd="sng">
              <a:solidFill>
                <a:srgbClr val="8CA8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3"/>
            <p:cNvSpPr txBox="1"/>
            <p:nvPr/>
          </p:nvSpPr>
          <p:spPr>
            <a:xfrm rot="-2142401">
              <a:off x="5232916" y="2150785"/>
              <a:ext cx="49766" cy="497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5661913" y="1380070"/>
              <a:ext cx="2020567" cy="1010283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chemeClr val="lt1"/>
                </a:gs>
                <a:gs pos="35000">
                  <a:schemeClr val="lt1"/>
                </a:gs>
                <a:gs pos="100000">
                  <a:schemeClr val="lt1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3"/>
            <p:cNvSpPr txBox="1"/>
            <p:nvPr/>
          </p:nvSpPr>
          <p:spPr>
            <a:xfrm>
              <a:off x="5691503" y="1409660"/>
              <a:ext cx="1961387" cy="9511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400" tIns="18400" rIns="18400" bIns="1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rPr lang="en-IN" sz="2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Discrete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7682481" y="1864316"/>
              <a:ext cx="808227" cy="4179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9"/>
                  </a:moveTo>
                  <a:lnTo>
                    <a:pt x="120000" y="59999"/>
                  </a:lnTo>
                </a:path>
              </a:pathLst>
            </a:custGeom>
            <a:noFill/>
            <a:ln w="25400" cap="flat" cmpd="sng">
              <a:solidFill>
                <a:srgbClr val="8CA8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3"/>
            <p:cNvSpPr txBox="1"/>
            <p:nvPr/>
          </p:nvSpPr>
          <p:spPr>
            <a:xfrm>
              <a:off x="8066388" y="1865006"/>
              <a:ext cx="40411" cy="404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8490708" y="1380070"/>
              <a:ext cx="2020567" cy="1010283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chemeClr val="lt1"/>
                </a:gs>
                <a:gs pos="35000">
                  <a:schemeClr val="lt1"/>
                </a:gs>
                <a:gs pos="100000">
                  <a:schemeClr val="lt1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3"/>
            <p:cNvSpPr txBox="1"/>
            <p:nvPr/>
          </p:nvSpPr>
          <p:spPr>
            <a:xfrm>
              <a:off x="8520298" y="1409660"/>
              <a:ext cx="1961387" cy="9511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400" tIns="18400" rIns="18400" bIns="1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rPr lang="en-IN" sz="2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Counting process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3"/>
            <p:cNvSpPr/>
            <p:nvPr/>
          </p:nvSpPr>
          <p:spPr>
            <a:xfrm rot="2142401">
              <a:off x="4760132" y="2735686"/>
              <a:ext cx="995334" cy="4179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9"/>
                  </a:moveTo>
                  <a:lnTo>
                    <a:pt x="120000" y="59999"/>
                  </a:lnTo>
                </a:path>
              </a:pathLst>
            </a:custGeom>
            <a:noFill/>
            <a:ln w="25400" cap="flat" cmpd="sng">
              <a:solidFill>
                <a:srgbClr val="8CA8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3"/>
            <p:cNvSpPr txBox="1"/>
            <p:nvPr/>
          </p:nvSpPr>
          <p:spPr>
            <a:xfrm rot="2142401">
              <a:off x="5232916" y="2731698"/>
              <a:ext cx="49766" cy="497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3"/>
            <p:cNvSpPr/>
            <p:nvPr/>
          </p:nvSpPr>
          <p:spPr>
            <a:xfrm>
              <a:off x="5661913" y="2541896"/>
              <a:ext cx="2020567" cy="1010283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chemeClr val="lt1"/>
                </a:gs>
                <a:gs pos="35000">
                  <a:schemeClr val="lt1"/>
                </a:gs>
                <a:gs pos="100000">
                  <a:schemeClr val="lt1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3"/>
            <p:cNvSpPr txBox="1"/>
            <p:nvPr/>
          </p:nvSpPr>
          <p:spPr>
            <a:xfrm>
              <a:off x="5691503" y="2571486"/>
              <a:ext cx="1961387" cy="9511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400" tIns="18400" rIns="18400" bIns="1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rPr lang="en-IN" sz="2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Continuous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3"/>
            <p:cNvSpPr/>
            <p:nvPr/>
          </p:nvSpPr>
          <p:spPr>
            <a:xfrm>
              <a:off x="7682481" y="3026142"/>
              <a:ext cx="808227" cy="4179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9"/>
                  </a:moveTo>
                  <a:lnTo>
                    <a:pt x="120000" y="59999"/>
                  </a:lnTo>
                </a:path>
              </a:pathLst>
            </a:custGeom>
            <a:noFill/>
            <a:ln w="25400" cap="flat" cmpd="sng">
              <a:solidFill>
                <a:srgbClr val="8CA8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3"/>
            <p:cNvSpPr txBox="1"/>
            <p:nvPr/>
          </p:nvSpPr>
          <p:spPr>
            <a:xfrm>
              <a:off x="8066388" y="3026833"/>
              <a:ext cx="40411" cy="404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3"/>
            <p:cNvSpPr/>
            <p:nvPr/>
          </p:nvSpPr>
          <p:spPr>
            <a:xfrm>
              <a:off x="8490708" y="2541896"/>
              <a:ext cx="2020567" cy="1010283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chemeClr val="lt1"/>
                </a:gs>
                <a:gs pos="35000">
                  <a:schemeClr val="lt1"/>
                </a:gs>
                <a:gs pos="100000">
                  <a:schemeClr val="lt1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3"/>
            <p:cNvSpPr txBox="1"/>
            <p:nvPr/>
          </p:nvSpPr>
          <p:spPr>
            <a:xfrm>
              <a:off x="8520298" y="2571486"/>
              <a:ext cx="1961387" cy="9511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400" tIns="18400" rIns="18400" bIns="18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rPr lang="en-IN" sz="2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Measuring process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EAAA738-A21A-4CB6-B130-9FEDF21D42F3}"/>
              </a:ext>
            </a:extLst>
          </p:cNvPr>
          <p:cNvSpPr txBox="1"/>
          <p:nvPr/>
        </p:nvSpPr>
        <p:spPr>
          <a:xfrm>
            <a:off x="3757054" y="1526632"/>
            <a:ext cx="2743059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Male, Female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 18, 18-45, 45-60, &gt;60, &gt;80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 A, Class B, Class C</a:t>
            </a:r>
            <a:endParaRPr lang="en-IN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7D341E0-0E0F-4873-9E7B-9E8B5C3471A4}"/>
              </a:ext>
            </a:extLst>
          </p:cNvPr>
          <p:cNvCxnSpPr>
            <a:stCxn id="214" idx="0"/>
            <a:endCxn id="2" idx="2"/>
          </p:cNvCxnSpPr>
          <p:nvPr/>
        </p:nvCxnSpPr>
        <p:spPr>
          <a:xfrm flipV="1">
            <a:off x="4681602" y="2265296"/>
            <a:ext cx="446982" cy="359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2225ADC-9F94-413D-80C3-A2DAC3C44F9A}"/>
              </a:ext>
            </a:extLst>
          </p:cNvPr>
          <p:cNvSpPr txBox="1"/>
          <p:nvPr/>
        </p:nvSpPr>
        <p:spPr>
          <a:xfrm>
            <a:off x="2948826" y="5558305"/>
            <a:ext cx="180690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Temp in deg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Population count</a:t>
            </a:r>
            <a:endParaRPr lang="en-IN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2AAC401-4D9D-41C5-8381-F3ED11D25E4C}"/>
              </a:ext>
            </a:extLst>
          </p:cNvPr>
          <p:cNvCxnSpPr>
            <a:cxnSpLocks/>
          </p:cNvCxnSpPr>
          <p:nvPr/>
        </p:nvCxnSpPr>
        <p:spPr>
          <a:xfrm flipH="1">
            <a:off x="4054764" y="4873685"/>
            <a:ext cx="442694" cy="575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6B22B0C-3EDF-4970-8412-7C064E19F83C}"/>
              </a:ext>
            </a:extLst>
          </p:cNvPr>
          <p:cNvSpPr txBox="1"/>
          <p:nvPr/>
        </p:nvSpPr>
        <p:spPr>
          <a:xfrm>
            <a:off x="7278602" y="5565433"/>
            <a:ext cx="36420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 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E607E8-F1CE-4C71-A3F4-BD60ED1EC482}"/>
              </a:ext>
            </a:extLst>
          </p:cNvPr>
          <p:cNvSpPr txBox="1"/>
          <p:nvPr/>
        </p:nvSpPr>
        <p:spPr>
          <a:xfrm>
            <a:off x="7278602" y="2746375"/>
            <a:ext cx="51328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 N, I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4E2B909-2A26-46F2-8B80-AEDDCEEC45B6}"/>
              </a:ext>
            </a:extLst>
          </p:cNvPr>
          <p:cNvCxnSpPr/>
          <p:nvPr/>
        </p:nvCxnSpPr>
        <p:spPr>
          <a:xfrm flipV="1">
            <a:off x="6826666" y="2846398"/>
            <a:ext cx="446982" cy="359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DCE03C3-3D3F-4572-9FE0-5617EBBF2F4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6826666" y="5378481"/>
            <a:ext cx="451936" cy="340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5" grpId="0" animBg="1"/>
      <p:bldP spid="38" grpId="0" animBg="1"/>
      <p:bldP spid="3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 txBox="1">
            <a:spLocks noGrp="1"/>
          </p:cNvSpPr>
          <p:nvPr>
            <p:ph type="title"/>
          </p:nvPr>
        </p:nvSpPr>
        <p:spPr>
          <a:xfrm>
            <a:off x="512762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IN" b="1" dirty="0">
                <a:sym typeface="Times New Roman"/>
              </a:rPr>
              <a:t>Matplotlib</a:t>
            </a:r>
            <a:endParaRPr b="1" dirty="0"/>
          </a:p>
        </p:txBody>
      </p:sp>
      <p:sp>
        <p:nvSpPr>
          <p:cNvPr id="191" name="Google Shape;191;p10"/>
          <p:cNvSpPr txBox="1">
            <a:spLocks noGrp="1"/>
          </p:cNvSpPr>
          <p:nvPr>
            <p:ph type="body" idx="1"/>
          </p:nvPr>
        </p:nvSpPr>
        <p:spPr>
          <a:xfrm>
            <a:off x="609600" y="1672046"/>
            <a:ext cx="10668000" cy="480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 sz="2000" dirty="0"/>
              <a:t>The matplotlib provides a context, one in which one or more plots can be drawn before the image is shown or saved to file. The context can be accessed via functions on </a:t>
            </a:r>
            <a:r>
              <a:rPr lang="en-IN" sz="2000" i="1" dirty="0" err="1"/>
              <a:t>pyplot</a:t>
            </a:r>
            <a:r>
              <a:rPr lang="en-IN" sz="2000" dirty="0"/>
              <a:t>. The context can be imported as follows:</a:t>
            </a:r>
            <a:endParaRPr dirty="0"/>
          </a:p>
          <a:p>
            <a:pPr marL="3429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 sz="2000" i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matplotlib import </a:t>
            </a:r>
            <a:r>
              <a:rPr lang="en-IN" sz="2000" i="1" dirty="0" err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pyplot</a:t>
            </a:r>
            <a:endParaRPr sz="2000" i="1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2000" i="1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 sz="2000" dirty="0"/>
              <a:t>There is some convention to import this context and name it </a:t>
            </a:r>
            <a:r>
              <a:rPr lang="en-IN" sz="2000" dirty="0" err="1"/>
              <a:t>plt</a:t>
            </a:r>
            <a:r>
              <a:rPr lang="en-IN" sz="2000" dirty="0"/>
              <a:t>; for example:</a:t>
            </a:r>
            <a:endParaRPr dirty="0"/>
          </a:p>
          <a:p>
            <a:pPr marL="3429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 sz="2000" i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</a:t>
            </a:r>
            <a:r>
              <a:rPr lang="en-IN" sz="2000" i="1" dirty="0" err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matplotlib.pyplot</a:t>
            </a:r>
            <a:r>
              <a:rPr lang="en-IN" sz="2000" i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 </a:t>
            </a:r>
            <a:r>
              <a:rPr lang="en-IN" sz="2000" i="1" dirty="0" err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plt</a:t>
            </a:r>
            <a:endParaRPr sz="2000" i="1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2000" i="1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 sz="2000" dirty="0"/>
              <a:t>Charts and plots are made by making and calling on context; for example:</a:t>
            </a:r>
            <a:endParaRPr dirty="0"/>
          </a:p>
          <a:p>
            <a:pPr marL="3429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 sz="2000" i="1" dirty="0" err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pyplot.plot</a:t>
            </a:r>
            <a:r>
              <a:rPr lang="en-IN" sz="2000" i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</a:t>
            </a:r>
            <a:endParaRPr sz="2000" i="1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10"/>
          <p:cNvSpPr txBox="1"/>
          <p:nvPr/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000" dirty="0"/>
              <a:t>Seaborn is complementary to Matplotlib and it specifically targets statistical data visualization. But it goes even further than that: Seaborn extends Matplotlib and that’s why it can address the two biggest frustrations of working with Matplotlib. You can import necessary library as follows:</a:t>
            </a:r>
            <a:endParaRPr dirty="0"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000" i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seaborn as </a:t>
            </a:r>
            <a:r>
              <a:rPr lang="en-IN" sz="2000" i="1" dirty="0" err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sns</a:t>
            </a:r>
            <a:endParaRPr sz="2000" i="1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000" dirty="0"/>
              <a:t>Loading the data: </a:t>
            </a:r>
            <a:endParaRPr dirty="0"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000" i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X= </a:t>
            </a:r>
            <a:r>
              <a:rPr lang="en-IN" sz="2000" i="1" dirty="0" err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sns.dataset</a:t>
            </a:r>
            <a:r>
              <a:rPr lang="en-IN" sz="2000" i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(“x”)</a:t>
            </a:r>
            <a:endParaRPr dirty="0"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000" i="1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000" dirty="0"/>
              <a:t>Michael Waskom says in the  “If matplotlib “tries to make easy things easy and hard things possible”, seaborn tries to make a well-defined set of hard things easy too.”</a:t>
            </a:r>
            <a:endParaRPr sz="2000" i="1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11"/>
          <p:cNvSpPr txBox="1">
            <a:spLocks noGrp="1"/>
          </p:cNvSpPr>
          <p:nvPr>
            <p:ph type="title"/>
          </p:nvPr>
        </p:nvSpPr>
        <p:spPr>
          <a:xfrm>
            <a:off x="512762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5400"/>
            <a:r>
              <a:rPr lang="en-IN" b="1" dirty="0">
                <a:sym typeface="Times New Roman"/>
              </a:rPr>
              <a:t>Seaborn</a:t>
            </a:r>
            <a:endParaRPr b="1" dirty="0">
              <a:sym typeface="Candar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"/>
          <p:cNvSpPr txBox="1">
            <a:spLocks noGrp="1"/>
          </p:cNvSpPr>
          <p:nvPr>
            <p:ph type="body" idx="1"/>
          </p:nvPr>
        </p:nvSpPr>
        <p:spPr>
          <a:xfrm>
            <a:off x="548640" y="44196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400" lvl="0" indent="0">
              <a:spcBef>
                <a:spcPts val="0"/>
              </a:spcBef>
              <a:buClr>
                <a:srgbClr val="000000"/>
              </a:buClr>
              <a:buSzPts val="1400"/>
              <a:buNone/>
            </a:pPr>
            <a:r>
              <a:rPr lang="en-IN" sz="4400" b="1" dirty="0" err="1">
                <a:latin typeface="Corbel"/>
                <a:sym typeface="Corbel"/>
              </a:rPr>
              <a:t>Plotly</a:t>
            </a:r>
            <a:endParaRPr sz="4400" b="1" dirty="0">
              <a:latin typeface="Corbel"/>
              <a:sym typeface="Corbel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lang="en-IN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lang="en-IN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Plotly</a:t>
            </a:r>
            <a:r>
              <a:rPr lang="en-IN" sz="2000" dirty="0">
                <a:latin typeface="Times New Roman"/>
                <a:ea typeface="Times New Roman"/>
                <a:cs typeface="Times New Roman"/>
                <a:sym typeface="Times New Roman"/>
              </a:rPr>
              <a:t> provides a web-service for hosting graphs. </a:t>
            </a:r>
            <a:r>
              <a:rPr lang="en-IN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Plotly</a:t>
            </a:r>
            <a:r>
              <a:rPr lang="en-IN" sz="2000" dirty="0">
                <a:latin typeface="Times New Roman"/>
                <a:ea typeface="Times New Roman"/>
                <a:cs typeface="Times New Roman"/>
                <a:sym typeface="Times New Roman"/>
              </a:rPr>
              <a:t> for Python can be configured to render locally inside </a:t>
            </a:r>
            <a:r>
              <a:rPr lang="en-IN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Jupyter</a:t>
            </a:r>
            <a:r>
              <a:rPr lang="en-IN" sz="2000" dirty="0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IN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IPython</a:t>
            </a:r>
            <a:r>
              <a:rPr lang="en-IN" sz="2000" dirty="0">
                <a:latin typeface="Times New Roman"/>
                <a:ea typeface="Times New Roman"/>
                <a:cs typeface="Times New Roman"/>
                <a:sym typeface="Times New Roman"/>
              </a:rPr>
              <a:t>) notebooks, locally inside your web browser, or remotely in your online </a:t>
            </a:r>
            <a:r>
              <a:rPr lang="en-IN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Plotly</a:t>
            </a:r>
            <a:r>
              <a:rPr lang="en-IN" sz="2000" dirty="0">
                <a:latin typeface="Times New Roman"/>
                <a:ea typeface="Times New Roman"/>
                <a:cs typeface="Times New Roman"/>
                <a:sym typeface="Times New Roman"/>
              </a:rPr>
              <a:t> account. You can import necessary library as follows:</a:t>
            </a:r>
            <a:endParaRPr dirty="0"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000" i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</a:t>
            </a:r>
            <a:r>
              <a:rPr lang="en-US" sz="2000" i="1" dirty="0" err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plotly.express</a:t>
            </a:r>
            <a:r>
              <a:rPr lang="en-US" sz="2000" i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 px</a:t>
            </a: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000" i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</a:t>
            </a:r>
            <a:r>
              <a:rPr lang="en-US" sz="2000" i="1" dirty="0" err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plotly.graph_objects</a:t>
            </a:r>
            <a:r>
              <a:rPr lang="en-US" sz="2000" i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 go</a:t>
            </a: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000" i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plotly.io as </a:t>
            </a:r>
            <a:r>
              <a:rPr lang="en-US" sz="2000" i="1" dirty="0" err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pio</a:t>
            </a:r>
            <a:endParaRPr lang="en-US" sz="2000" i="1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000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000" dirty="0">
                <a:latin typeface="Times New Roman"/>
                <a:ea typeface="Times New Roman"/>
                <a:cs typeface="Times New Roman"/>
                <a:sym typeface="Times New Roman"/>
              </a:rPr>
              <a:t>Here’s how you plot data or a figure:</a:t>
            </a:r>
            <a:endParaRPr dirty="0"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000" i="1" dirty="0" err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px.scatter</a:t>
            </a:r>
            <a:r>
              <a:rPr lang="en-IN" sz="2000" i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(?)</a:t>
            </a:r>
            <a:endParaRPr sz="2000" i="1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F67D47-5960-499C-A25E-0AB6B4F9A8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73"/>
          <a:stretch/>
        </p:blipFill>
        <p:spPr>
          <a:xfrm>
            <a:off x="7014095" y="3028604"/>
            <a:ext cx="3827895" cy="338743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Chart selection</a:t>
            </a:r>
            <a:endParaRPr/>
          </a:p>
        </p:txBody>
      </p:sp>
      <p:graphicFrame>
        <p:nvGraphicFramePr>
          <p:cNvPr id="241" name="Google Shape;241;p14"/>
          <p:cNvGraphicFramePr/>
          <p:nvPr/>
        </p:nvGraphicFramePr>
        <p:xfrm>
          <a:off x="838200" y="1552575"/>
          <a:ext cx="10515600" cy="4941259"/>
        </p:xfrm>
        <a:graphic>
          <a:graphicData uri="http://schemas.openxmlformats.org/drawingml/2006/table">
            <a:tbl>
              <a:tblPr firstRow="1" bandRow="1">
                <a:noFill/>
                <a:tableStyleId>{2CFBCD75-9F95-470E-B6F1-64D8797DE3FE}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9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76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4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X Variable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Y Variable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Purpose of analysis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Type of chart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Example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Continuous (numerical)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Continuous (numerical)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How Y changes with X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Scatter plot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How cholesterol varies with Age?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Continuous (numerical)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Categorical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How range of X varies for various category levels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Box plot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Cholesterol variation with Men and Women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Categorical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Categorical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What is the number or % of records of X which falls under each category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Stacked bar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How many men have heart disease compared to women?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Continuous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-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Look at the distribution of the values of the X variable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Histogram, boxplot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Distribution of cholesterol ranges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405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Impact of 2 X variables on a Y variable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Facet_grid()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Distribution of chol across mean and women – compared for people who have and don’t have heart disease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5"/>
          <p:cNvSpPr txBox="1">
            <a:spLocks noGrp="1"/>
          </p:cNvSpPr>
          <p:nvPr>
            <p:ph type="title"/>
          </p:nvPr>
        </p:nvSpPr>
        <p:spPr>
          <a:xfrm>
            <a:off x="609600" y="59036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 dirty="0"/>
              <a:t>Practical use cases of various visualization techniques</a:t>
            </a:r>
            <a:endParaRPr sz="3600" dirty="0"/>
          </a:p>
        </p:txBody>
      </p:sp>
      <p:sp>
        <p:nvSpPr>
          <p:cNvPr id="248" name="Google Shape;248;p15"/>
          <p:cNvSpPr txBox="1">
            <a:spLocks noGrp="1"/>
          </p:cNvSpPr>
          <p:nvPr>
            <p:ph type="body" idx="1"/>
          </p:nvPr>
        </p:nvSpPr>
        <p:spPr>
          <a:xfrm>
            <a:off x="609600" y="1874700"/>
            <a:ext cx="7948029" cy="4392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u="sng" dirty="0"/>
              <a:t>Scatterplot</a:t>
            </a:r>
            <a:endParaRPr u="sng" dirty="0"/>
          </a:p>
          <a:p>
            <a:pPr indent="-457200"/>
            <a:r>
              <a:rPr lang="en-IN" sz="2700" dirty="0"/>
              <a:t>Relationship between </a:t>
            </a:r>
            <a:r>
              <a:rPr lang="en-IN" sz="2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 ag</a:t>
            </a:r>
            <a:r>
              <a:rPr lang="en-IN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</a:t>
            </a:r>
            <a:r>
              <a:rPr lang="en-IN" sz="2700" dirty="0"/>
              <a:t>and </a:t>
            </a:r>
            <a:r>
              <a:rPr lang="en-IN" sz="2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average call duration </a:t>
            </a:r>
            <a:r>
              <a:rPr lang="en-IN" sz="2700" dirty="0"/>
              <a:t>in a telecom customer churn dataset</a:t>
            </a:r>
            <a:endParaRPr sz="2700" dirty="0"/>
          </a:p>
          <a:p>
            <a:pPr indent="-457200"/>
            <a:r>
              <a:rPr lang="en-IN" sz="2700" dirty="0"/>
              <a:t>How </a:t>
            </a:r>
            <a:r>
              <a:rPr lang="en-IN" sz="2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sales of a product </a:t>
            </a:r>
            <a:r>
              <a:rPr lang="en-IN" sz="2700" dirty="0"/>
              <a:t>varies with </a:t>
            </a:r>
            <a:r>
              <a:rPr lang="en-IN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minutes of advertisement aired </a:t>
            </a:r>
            <a:endParaRPr sz="2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indent="-457200"/>
            <a:r>
              <a:rPr lang="en-IN" sz="2700" dirty="0"/>
              <a:t>How </a:t>
            </a:r>
            <a:r>
              <a:rPr lang="en-IN" sz="2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interest revenue </a:t>
            </a:r>
            <a:r>
              <a:rPr lang="en-IN" sz="2700" dirty="0"/>
              <a:t>of a customer varies with his </a:t>
            </a:r>
            <a:r>
              <a:rPr lang="en-IN" sz="2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annual income </a:t>
            </a:r>
            <a:r>
              <a:rPr lang="en-IN" sz="2700" dirty="0"/>
              <a:t>in a banks customer dataset</a:t>
            </a:r>
            <a:endParaRPr sz="2700" dirty="0"/>
          </a:p>
          <a:p>
            <a:pPr indent="-457200"/>
            <a:r>
              <a:rPr lang="en-IN" sz="2700" dirty="0"/>
              <a:t>Do </a:t>
            </a:r>
            <a:r>
              <a:rPr lang="en-IN" sz="2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cholesterol levels </a:t>
            </a:r>
            <a:r>
              <a:rPr lang="en-IN" sz="2700" dirty="0"/>
              <a:t>increase / decrease with a person’s </a:t>
            </a:r>
            <a:r>
              <a:rPr lang="en-IN" sz="2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blood sugar value</a:t>
            </a:r>
            <a:r>
              <a:rPr lang="en-IN" sz="2700" dirty="0"/>
              <a:t>?</a:t>
            </a:r>
            <a:endParaRPr sz="2700" dirty="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dirty="0"/>
              <a:t> </a:t>
            </a:r>
            <a:endParaRPr dirty="0"/>
          </a:p>
        </p:txBody>
      </p:sp>
      <p:sp>
        <p:nvSpPr>
          <p:cNvPr id="249" name="Google Shape;249;p15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fld id="{00000000-1234-1234-1234-123412341234}" type="slidenum">
              <a:rPr lang="en-IN"/>
              <a:t>16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F7436A-C2BF-4B95-824E-549E2821440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57629" y="3281408"/>
            <a:ext cx="3441849" cy="220240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6"/>
          <p:cNvSpPr txBox="1">
            <a:spLocks noGrp="1"/>
          </p:cNvSpPr>
          <p:nvPr>
            <p:ph type="title"/>
          </p:nvPr>
        </p:nvSpPr>
        <p:spPr>
          <a:xfrm>
            <a:off x="609600" y="60311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 dirty="0"/>
              <a:t>Practical use cases of various visualization techniques</a:t>
            </a:r>
            <a:endParaRPr dirty="0"/>
          </a:p>
        </p:txBody>
      </p:sp>
      <p:sp>
        <p:nvSpPr>
          <p:cNvPr id="255" name="Google Shape;255;p16"/>
          <p:cNvSpPr txBox="1">
            <a:spLocks noGrp="1"/>
          </p:cNvSpPr>
          <p:nvPr>
            <p:ph type="body" idx="1"/>
          </p:nvPr>
        </p:nvSpPr>
        <p:spPr>
          <a:xfrm>
            <a:off x="609600" y="1839897"/>
            <a:ext cx="7220505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IN" u="sng" dirty="0"/>
              <a:t>Boxplot</a:t>
            </a:r>
            <a:endParaRPr u="sng" dirty="0"/>
          </a:p>
          <a:p>
            <a:pPr indent="-457200"/>
            <a:r>
              <a:rPr lang="en-IN" sz="2700" dirty="0"/>
              <a:t>Comparison of </a:t>
            </a:r>
            <a:r>
              <a:rPr lang="en-IN" sz="2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incomes of customers </a:t>
            </a:r>
            <a:r>
              <a:rPr lang="en-IN" sz="2700" dirty="0"/>
              <a:t>who </a:t>
            </a:r>
            <a:r>
              <a:rPr lang="en-IN" sz="2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leave and stay </a:t>
            </a:r>
            <a:r>
              <a:rPr lang="en-IN" sz="2700" dirty="0"/>
              <a:t>with an organisation in a customer churn problem</a:t>
            </a:r>
            <a:endParaRPr sz="2700" dirty="0"/>
          </a:p>
          <a:p>
            <a:pPr indent="-457200"/>
            <a:r>
              <a:rPr lang="en-IN" sz="2700" dirty="0"/>
              <a:t>Comparison of </a:t>
            </a:r>
            <a:r>
              <a:rPr lang="en-IN" sz="2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years of experience </a:t>
            </a:r>
            <a:r>
              <a:rPr lang="en-IN" sz="2700" dirty="0"/>
              <a:t>of people who </a:t>
            </a:r>
            <a:r>
              <a:rPr lang="en-IN" sz="2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leave and stay </a:t>
            </a:r>
            <a:r>
              <a:rPr lang="en-IN" sz="2700" dirty="0"/>
              <a:t>in an organisation in an attrition dataset</a:t>
            </a:r>
            <a:endParaRPr sz="27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B9F86A-4483-4E17-8017-73F22D2D16A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31513" y="2325253"/>
            <a:ext cx="3750887" cy="24199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CCCAD9-3E8E-47AF-8AE5-540A78F01A63}"/>
              </a:ext>
            </a:extLst>
          </p:cNvPr>
          <p:cNvSpPr txBox="1"/>
          <p:nvPr/>
        </p:nvSpPr>
        <p:spPr>
          <a:xfrm>
            <a:off x="8488218" y="483039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Stay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3B0F50-3E85-4C77-80B1-2A40311257FC}"/>
              </a:ext>
            </a:extLst>
          </p:cNvPr>
          <p:cNvSpPr txBox="1"/>
          <p:nvPr/>
        </p:nvSpPr>
        <p:spPr>
          <a:xfrm>
            <a:off x="10423236" y="4828757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Leave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>
            <a:spLocks noGrp="1"/>
          </p:cNvSpPr>
          <p:nvPr>
            <p:ph type="title"/>
          </p:nvPr>
        </p:nvSpPr>
        <p:spPr>
          <a:xfrm>
            <a:off x="609600" y="274625"/>
            <a:ext cx="7690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Boxplot and five number summary</a:t>
            </a:r>
            <a:endParaRPr dirty="0"/>
          </a:p>
        </p:txBody>
      </p:sp>
      <p:pic>
        <p:nvPicPr>
          <p:cNvPr id="281" name="Google Shape;281;p20" descr="Image result for five number summary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99843" y="2661925"/>
            <a:ext cx="6979200" cy="2667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D82289F-963F-4E8A-BB3F-2ECDDF81B5B2}"/>
              </a:ext>
            </a:extLst>
          </p:cNvPr>
          <p:cNvCxnSpPr/>
          <p:nvPr/>
        </p:nvCxnSpPr>
        <p:spPr>
          <a:xfrm>
            <a:off x="3546765" y="2105891"/>
            <a:ext cx="0" cy="2161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54AA37-8BEB-46D2-B1BA-1B82E5ACBDDF}"/>
              </a:ext>
            </a:extLst>
          </p:cNvPr>
          <p:cNvCxnSpPr/>
          <p:nvPr/>
        </p:nvCxnSpPr>
        <p:spPr>
          <a:xfrm>
            <a:off x="6433128" y="2105891"/>
            <a:ext cx="0" cy="2161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E22C892-80B5-4AFD-A499-77393CD42A34}"/>
              </a:ext>
            </a:extLst>
          </p:cNvPr>
          <p:cNvCxnSpPr/>
          <p:nvPr/>
        </p:nvCxnSpPr>
        <p:spPr>
          <a:xfrm>
            <a:off x="3556001" y="2336800"/>
            <a:ext cx="29186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72070ED-3CF2-406C-B94F-E151BFF135A3}"/>
              </a:ext>
            </a:extLst>
          </p:cNvPr>
          <p:cNvCxnSpPr>
            <a:cxnSpLocks/>
          </p:cNvCxnSpPr>
          <p:nvPr/>
        </p:nvCxnSpPr>
        <p:spPr>
          <a:xfrm>
            <a:off x="3546765" y="4793673"/>
            <a:ext cx="9236" cy="1237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Left 9">
            <a:extLst>
              <a:ext uri="{FF2B5EF4-FFF2-40B4-BE49-F238E27FC236}">
                <a16:creationId xmlns:a16="http://schemas.microsoft.com/office/drawing/2014/main" id="{DB589B03-F6B3-4AD9-B1EF-4AF54D30FDA8}"/>
              </a:ext>
            </a:extLst>
          </p:cNvPr>
          <p:cNvSpPr/>
          <p:nvPr/>
        </p:nvSpPr>
        <p:spPr>
          <a:xfrm>
            <a:off x="3325091" y="5883562"/>
            <a:ext cx="221674" cy="1082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latin typeface="Corbel" panose="020B05030202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FFCE34-786C-4F59-9807-6BD13D20599A}"/>
              </a:ext>
            </a:extLst>
          </p:cNvPr>
          <p:cNvSpPr txBox="1"/>
          <p:nvPr/>
        </p:nvSpPr>
        <p:spPr>
          <a:xfrm>
            <a:off x="2751834" y="5783787"/>
            <a:ext cx="5517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rbel" panose="020B0503020204020204" pitchFamily="34" charset="0"/>
              </a:rPr>
              <a:t>25%</a:t>
            </a:r>
            <a:endParaRPr lang="en-IN" sz="1600" dirty="0">
              <a:latin typeface="Corbel" panose="020B0503020204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5F8C67-071D-4329-910E-A4B1E190D8F2}"/>
              </a:ext>
            </a:extLst>
          </p:cNvPr>
          <p:cNvCxnSpPr>
            <a:cxnSpLocks/>
          </p:cNvCxnSpPr>
          <p:nvPr/>
        </p:nvCxnSpPr>
        <p:spPr>
          <a:xfrm>
            <a:off x="4839867" y="4800628"/>
            <a:ext cx="0" cy="1230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row: Left 14">
            <a:extLst>
              <a:ext uri="{FF2B5EF4-FFF2-40B4-BE49-F238E27FC236}">
                <a16:creationId xmlns:a16="http://schemas.microsoft.com/office/drawing/2014/main" id="{78F00E01-9C01-4200-A949-9FC530637C94}"/>
              </a:ext>
            </a:extLst>
          </p:cNvPr>
          <p:cNvSpPr/>
          <p:nvPr/>
        </p:nvSpPr>
        <p:spPr>
          <a:xfrm>
            <a:off x="4618193" y="5890517"/>
            <a:ext cx="221674" cy="1082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latin typeface="Corbel" panose="020B05030202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EA8640-7664-4890-BADD-6AEE4AC7B17F}"/>
              </a:ext>
            </a:extLst>
          </p:cNvPr>
          <p:cNvSpPr txBox="1"/>
          <p:nvPr/>
        </p:nvSpPr>
        <p:spPr>
          <a:xfrm>
            <a:off x="4080425" y="5769140"/>
            <a:ext cx="55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rbel" panose="020B0503020204020204" pitchFamily="34" charset="0"/>
              </a:rPr>
              <a:t>50%</a:t>
            </a:r>
            <a:endParaRPr lang="en-IN" sz="1600" dirty="0">
              <a:latin typeface="Corbel" panose="020B05030202040202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67E3A01-1A3C-4931-B091-A6DD7686089B}"/>
              </a:ext>
            </a:extLst>
          </p:cNvPr>
          <p:cNvCxnSpPr>
            <a:cxnSpLocks/>
          </p:cNvCxnSpPr>
          <p:nvPr/>
        </p:nvCxnSpPr>
        <p:spPr>
          <a:xfrm>
            <a:off x="6414657" y="4833140"/>
            <a:ext cx="18471" cy="1297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Left 17">
            <a:extLst>
              <a:ext uri="{FF2B5EF4-FFF2-40B4-BE49-F238E27FC236}">
                <a16:creationId xmlns:a16="http://schemas.microsoft.com/office/drawing/2014/main" id="{3275284B-4F16-48D2-9B23-80D808230709}"/>
              </a:ext>
            </a:extLst>
          </p:cNvPr>
          <p:cNvSpPr/>
          <p:nvPr/>
        </p:nvSpPr>
        <p:spPr>
          <a:xfrm>
            <a:off x="6192983" y="5923029"/>
            <a:ext cx="221674" cy="1082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latin typeface="Corbel" panose="020B05030202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3BFF7E-9CCF-45B9-93B9-46E443E675F2}"/>
              </a:ext>
            </a:extLst>
          </p:cNvPr>
          <p:cNvSpPr txBox="1"/>
          <p:nvPr/>
        </p:nvSpPr>
        <p:spPr>
          <a:xfrm>
            <a:off x="5725527" y="5812103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rbel" panose="020B0503020204020204" pitchFamily="34" charset="0"/>
              </a:rPr>
              <a:t>75%</a:t>
            </a:r>
            <a:endParaRPr lang="en-IN" sz="1600" dirty="0">
              <a:latin typeface="Corbel" panose="020B05030202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F1202B-7F2C-4AD2-83BC-8A91889CE07A}"/>
              </a:ext>
            </a:extLst>
          </p:cNvPr>
          <p:cNvSpPr txBox="1"/>
          <p:nvPr/>
        </p:nvSpPr>
        <p:spPr>
          <a:xfrm>
            <a:off x="3747362" y="1965734"/>
            <a:ext cx="2556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rbel" panose="020B0503020204020204" pitchFamily="34" charset="0"/>
              </a:rPr>
              <a:t>Inter Quartile Range (IQR)</a:t>
            </a:r>
            <a:endParaRPr lang="en-IN" sz="1600" b="1" dirty="0"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7"/>
          <p:cNvSpPr txBox="1">
            <a:spLocks noGrp="1"/>
          </p:cNvSpPr>
          <p:nvPr>
            <p:ph type="title"/>
          </p:nvPr>
        </p:nvSpPr>
        <p:spPr>
          <a:xfrm>
            <a:off x="609600" y="59036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 dirty="0"/>
              <a:t>Practical use cases of various visualization techniques</a:t>
            </a:r>
            <a:endParaRPr sz="4800" dirty="0"/>
          </a:p>
        </p:txBody>
      </p:sp>
      <p:sp>
        <p:nvSpPr>
          <p:cNvPr id="261" name="Google Shape;261;p17"/>
          <p:cNvSpPr txBox="1">
            <a:spLocks noGrp="1"/>
          </p:cNvSpPr>
          <p:nvPr>
            <p:ph type="body" idx="1"/>
          </p:nvPr>
        </p:nvSpPr>
        <p:spPr>
          <a:xfrm>
            <a:off x="609600" y="1822141"/>
            <a:ext cx="54864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u="sng" dirty="0"/>
              <a:t>Stacked </a:t>
            </a:r>
            <a:r>
              <a:rPr lang="en-IN" u="sng" dirty="0" err="1"/>
              <a:t>barplot</a:t>
            </a:r>
            <a:r>
              <a:rPr lang="en-IN" u="sng" dirty="0"/>
              <a:t> </a:t>
            </a:r>
            <a:endParaRPr u="sng" dirty="0"/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700" dirty="0"/>
              <a:t>Comparison of how % attrition varies between male and female</a:t>
            </a:r>
            <a:endParaRPr sz="2700" dirty="0"/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700" dirty="0"/>
              <a:t>Comparison of how customer churn varies by gender between 4 different customer plans</a:t>
            </a:r>
            <a:endParaRPr sz="27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5708B3-EC23-42B4-A177-485EBADE3DD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71855" y="2576945"/>
            <a:ext cx="4267200" cy="27986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7D58A-1E48-4DA4-B799-2474B5B6B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226" y="205976"/>
            <a:ext cx="10765654" cy="1143000"/>
          </a:xfrm>
        </p:spPr>
        <p:txBody>
          <a:bodyPr/>
          <a:lstStyle/>
          <a:p>
            <a:pPr>
              <a:lnSpc>
                <a:spcPts val="2700"/>
              </a:lnSpc>
            </a:pPr>
            <a:r>
              <a:rPr lang="en-US" dirty="0"/>
              <a:t>Quick Recap from Week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(Refer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cheatsheets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and links shared for functions)</a:t>
            </a:r>
            <a:endParaRPr lang="en-IN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93F25-FA34-41B7-83CA-C03A9E737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226" y="1410159"/>
            <a:ext cx="11261100" cy="4731698"/>
          </a:xfrm>
        </p:spPr>
        <p:txBody>
          <a:bodyPr/>
          <a:lstStyle/>
          <a:p>
            <a:pPr marL="25400" indent="0">
              <a:buNone/>
            </a:pPr>
            <a:r>
              <a:rPr lang="en-US" b="1" dirty="0" err="1">
                <a:solidFill>
                  <a:srgbClr val="002060"/>
                </a:solidFill>
              </a:rPr>
              <a:t>Numpy</a:t>
            </a:r>
            <a:r>
              <a:rPr lang="en-US" dirty="0"/>
              <a:t>-  N-d arrays, adv. Math functions and operations</a:t>
            </a:r>
            <a:endParaRPr lang="en-IN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95DB5A4-26FA-4BFF-A920-0C158260761A}"/>
              </a:ext>
            </a:extLst>
          </p:cNvPr>
          <p:cNvGrpSpPr/>
          <p:nvPr/>
        </p:nvGrpSpPr>
        <p:grpSpPr>
          <a:xfrm>
            <a:off x="516082" y="2333104"/>
            <a:ext cx="3153188" cy="1069029"/>
            <a:chOff x="516082" y="2333104"/>
            <a:chExt cx="3153188" cy="106902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B3B7FDE-CD9C-4D4E-9790-F5FCDBEEBFBA}"/>
                </a:ext>
              </a:extLst>
            </p:cNvPr>
            <p:cNvSpPr txBox="1"/>
            <p:nvPr/>
          </p:nvSpPr>
          <p:spPr>
            <a:xfrm>
              <a:off x="674539" y="2563408"/>
              <a:ext cx="29947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dk1"/>
                  </a:solidFill>
                  <a:latin typeface="Candara"/>
                </a:rPr>
                <a:t>[</a:t>
              </a:r>
              <a:r>
                <a:rPr lang="en-US" sz="2000" dirty="0">
                  <a:solidFill>
                    <a:schemeClr val="dk1"/>
                  </a:solidFill>
                  <a:latin typeface="Bodoni MT" panose="02070603080606020203" pitchFamily="18" charset="0"/>
                </a:rPr>
                <a:t>65.  80.  73</a:t>
              </a:r>
              <a:r>
                <a:rPr lang="en-US" sz="2000" dirty="0">
                  <a:solidFill>
                    <a:schemeClr val="dk1"/>
                  </a:solidFill>
                  <a:latin typeface="Bodoni MT" panose="02070603080606020203" pitchFamily="18" charset="0"/>
                  <a:sym typeface="Candara"/>
                </a:rPr>
                <a:t>.  </a:t>
              </a:r>
              <a:r>
                <a:rPr lang="en-US" sz="2000" dirty="0">
                  <a:solidFill>
                    <a:schemeClr val="dk1"/>
                  </a:solidFill>
                  <a:latin typeface="Bodoni MT" panose="02070603080606020203" pitchFamily="18" charset="0"/>
                </a:rPr>
                <a:t>56.  36.  77.</a:t>
              </a:r>
              <a:r>
                <a:rPr lang="en-US" sz="2800" dirty="0">
                  <a:solidFill>
                    <a:schemeClr val="dk1"/>
                  </a:solidFill>
                  <a:latin typeface="Candara"/>
                </a:rPr>
                <a:t>]</a:t>
              </a:r>
              <a:endParaRPr lang="en-IN" sz="3200" dirty="0">
                <a:solidFill>
                  <a:schemeClr val="dk1"/>
                </a:solidFill>
                <a:latin typeface="Candara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759BFA-063A-4B24-98E5-C89734D03084}"/>
                </a:ext>
              </a:extLst>
            </p:cNvPr>
            <p:cNvSpPr txBox="1"/>
            <p:nvPr/>
          </p:nvSpPr>
          <p:spPr>
            <a:xfrm>
              <a:off x="1533521" y="2333104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Vector</a:t>
              </a:r>
              <a:endParaRPr lang="en-IN" sz="18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03727A0-C4B8-4CA5-8C47-430863E4ADA7}"/>
                </a:ext>
              </a:extLst>
            </p:cNvPr>
            <p:cNvSpPr txBox="1"/>
            <p:nvPr/>
          </p:nvSpPr>
          <p:spPr>
            <a:xfrm>
              <a:off x="516082" y="3094356"/>
              <a:ext cx="5918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(1x6)</a:t>
              </a:r>
              <a:endParaRPr lang="en-IN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301D32B-4029-4225-BB58-DE6765412774}"/>
              </a:ext>
            </a:extLst>
          </p:cNvPr>
          <p:cNvGrpSpPr/>
          <p:nvPr/>
        </p:nvGrpSpPr>
        <p:grpSpPr>
          <a:xfrm>
            <a:off x="4603904" y="2714344"/>
            <a:ext cx="2984191" cy="2801656"/>
            <a:chOff x="4025436" y="1690568"/>
            <a:chExt cx="2984191" cy="280165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1B63537-AC89-4A62-8872-B5DB1C853D85}"/>
                </a:ext>
              </a:extLst>
            </p:cNvPr>
            <p:cNvGrpSpPr/>
            <p:nvPr/>
          </p:nvGrpSpPr>
          <p:grpSpPr>
            <a:xfrm>
              <a:off x="4280126" y="2219383"/>
              <a:ext cx="2729501" cy="1913888"/>
              <a:chOff x="4157203" y="2034540"/>
              <a:chExt cx="2729501" cy="1913888"/>
            </a:xfrm>
          </p:grpSpPr>
          <p:sp>
            <p:nvSpPr>
              <p:cNvPr id="5" name="Left Bracket 4">
                <a:extLst>
                  <a:ext uri="{FF2B5EF4-FFF2-40B4-BE49-F238E27FC236}">
                    <a16:creationId xmlns:a16="http://schemas.microsoft.com/office/drawing/2014/main" id="{74FFCF93-5084-4ED5-88C2-FBDD02514A17}"/>
                  </a:ext>
                </a:extLst>
              </p:cNvPr>
              <p:cNvSpPr/>
              <p:nvPr/>
            </p:nvSpPr>
            <p:spPr>
              <a:xfrm>
                <a:off x="4173938" y="2501684"/>
                <a:ext cx="122869" cy="1444986"/>
              </a:xfrm>
              <a:prstGeom prst="leftBracke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925E6CD-239A-449C-8552-1BE71F498858}"/>
                  </a:ext>
                </a:extLst>
              </p:cNvPr>
              <p:cNvSpPr txBox="1"/>
              <p:nvPr/>
            </p:nvSpPr>
            <p:spPr>
              <a:xfrm>
                <a:off x="4231810" y="2483929"/>
                <a:ext cx="26548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latin typeface="Bodoni MT" panose="02070603080606020203" pitchFamily="18" charset="0"/>
                  </a:rPr>
                  <a:t>56.  72.  81.  55.  49.  68.   </a:t>
                </a:r>
                <a:endParaRPr lang="en-IN" sz="1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96DE19-5905-4AF3-AFD9-4411CB06B332}"/>
                  </a:ext>
                </a:extLst>
              </p:cNvPr>
              <p:cNvSpPr txBox="1"/>
              <p:nvPr/>
            </p:nvSpPr>
            <p:spPr>
              <a:xfrm>
                <a:off x="4231810" y="2849799"/>
                <a:ext cx="26548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latin typeface="Bodoni MT" panose="02070603080606020203" pitchFamily="18" charset="0"/>
                  </a:rPr>
                  <a:t>45.  67.  77.  66.  55.  71.   </a:t>
                </a:r>
                <a:endParaRPr lang="en-IN" sz="1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776F07-A3F5-416E-8BD5-7F2E9B8C12CE}"/>
                  </a:ext>
                </a:extLst>
              </p:cNvPr>
              <p:cNvSpPr txBox="1"/>
              <p:nvPr/>
            </p:nvSpPr>
            <p:spPr>
              <a:xfrm>
                <a:off x="4231810" y="3215669"/>
                <a:ext cx="26548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latin typeface="Bodoni MT" panose="02070603080606020203" pitchFamily="18" charset="0"/>
                  </a:rPr>
                  <a:t>75.  81.  87.  69.  79.  91.   </a:t>
                </a:r>
                <a:endParaRPr lang="en-IN" sz="1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BE1F39-6550-412F-B49F-2730DA049A82}"/>
                  </a:ext>
                </a:extLst>
              </p:cNvPr>
              <p:cNvSpPr txBox="1"/>
              <p:nvPr/>
            </p:nvSpPr>
            <p:spPr>
              <a:xfrm>
                <a:off x="4231810" y="3579096"/>
                <a:ext cx="26548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latin typeface="Bodoni MT" panose="02070603080606020203" pitchFamily="18" charset="0"/>
                  </a:rPr>
                  <a:t>52.  61.  57.  49.  41.  68.   </a:t>
                </a:r>
                <a:endParaRPr lang="en-IN" sz="1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10" name="Left Bracket 9">
                <a:extLst>
                  <a:ext uri="{FF2B5EF4-FFF2-40B4-BE49-F238E27FC236}">
                    <a16:creationId xmlns:a16="http://schemas.microsoft.com/office/drawing/2014/main" id="{53A21734-B2D5-49A8-9FC8-24DA599F9080}"/>
                  </a:ext>
                </a:extLst>
              </p:cNvPr>
              <p:cNvSpPr/>
              <p:nvPr/>
            </p:nvSpPr>
            <p:spPr>
              <a:xfrm rot="10800000">
                <a:off x="6610847" y="2501684"/>
                <a:ext cx="122869" cy="1444986"/>
              </a:xfrm>
              <a:prstGeom prst="leftBracke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AB9C31-F869-44EA-897D-2FF067176567}"/>
                  </a:ext>
                </a:extLst>
              </p:cNvPr>
              <p:cNvSpPr txBox="1"/>
              <p:nvPr/>
            </p:nvSpPr>
            <p:spPr>
              <a:xfrm>
                <a:off x="4157203" y="2034540"/>
                <a:ext cx="26693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rgbClr val="C00000"/>
                    </a:solidFill>
                    <a:latin typeface="Bodoni MT" panose="02070603080606020203" pitchFamily="18" charset="0"/>
                  </a:rPr>
                  <a:t>  G    H    S    SS    E    M   </a:t>
                </a:r>
                <a:endParaRPr lang="en-IN" sz="1800" dirty="0">
                  <a:solidFill>
                    <a:srgbClr val="C00000"/>
                  </a:solidFill>
                  <a:latin typeface="Bodoni MT" panose="02070603080606020203" pitchFamily="18" charset="0"/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572D688-93D5-41B4-B8EB-AB78247EA793}"/>
                </a:ext>
              </a:extLst>
            </p:cNvPr>
            <p:cNvSpPr txBox="1"/>
            <p:nvPr/>
          </p:nvSpPr>
          <p:spPr>
            <a:xfrm>
              <a:off x="5135515" y="1690568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Matrix</a:t>
              </a:r>
              <a:endParaRPr lang="en-IN" sz="18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9ABE2F8-0755-4C88-A27D-D0577B1794E2}"/>
                </a:ext>
              </a:extLst>
            </p:cNvPr>
            <p:cNvSpPr txBox="1"/>
            <p:nvPr/>
          </p:nvSpPr>
          <p:spPr>
            <a:xfrm>
              <a:off x="4025436" y="4184447"/>
              <a:ext cx="5918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(4x6)</a:t>
              </a:r>
              <a:endParaRPr lang="en-IN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4F5C40C-BDEC-4575-8770-12034A2608AF}"/>
              </a:ext>
            </a:extLst>
          </p:cNvPr>
          <p:cNvGrpSpPr/>
          <p:nvPr/>
        </p:nvGrpSpPr>
        <p:grpSpPr>
          <a:xfrm>
            <a:off x="7834970" y="2183468"/>
            <a:ext cx="3782953" cy="4487878"/>
            <a:chOff x="7834970" y="2183468"/>
            <a:chExt cx="3782953" cy="448787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5A69141-68FC-43D6-BA5F-91AA70E99D84}"/>
                </a:ext>
              </a:extLst>
            </p:cNvPr>
            <p:cNvGrpSpPr/>
            <p:nvPr/>
          </p:nvGrpSpPr>
          <p:grpSpPr>
            <a:xfrm>
              <a:off x="7834970" y="2183468"/>
              <a:ext cx="3782953" cy="4487878"/>
              <a:chOff x="7834970" y="2183468"/>
              <a:chExt cx="3782953" cy="4487878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7C5B993F-3E96-4DF5-BD9D-A6DA4D319D1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7834970" y="2893674"/>
                <a:ext cx="3782953" cy="3777672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1C7737B-E28F-4326-A5E1-4623DE2C3CD9}"/>
                  </a:ext>
                </a:extLst>
              </p:cNvPr>
              <p:cNvSpPr txBox="1"/>
              <p:nvPr/>
            </p:nvSpPr>
            <p:spPr>
              <a:xfrm>
                <a:off x="9988323" y="6174264"/>
                <a:ext cx="9541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Tensor</a:t>
                </a:r>
                <a:endParaRPr lang="en-IN" sz="1800" b="1" dirty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5C1577-77D9-401C-8632-621C43D7D899}"/>
                  </a:ext>
                </a:extLst>
              </p:cNvPr>
              <p:cNvSpPr txBox="1"/>
              <p:nvPr/>
            </p:nvSpPr>
            <p:spPr>
              <a:xfrm>
                <a:off x="8166564" y="2183468"/>
                <a:ext cx="31197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>
                    <a:solidFill>
                      <a:schemeClr val="dk1"/>
                    </a:solidFill>
                    <a:latin typeface="Candara"/>
                    <a:sym typeface="Candara"/>
                  </a:rPr>
                  <a:t>Color Images are represented </a:t>
                </a:r>
              </a:p>
              <a:p>
                <a:pPr algn="ctr"/>
                <a:r>
                  <a:rPr lang="en-US" sz="1800" dirty="0">
                    <a:solidFill>
                      <a:schemeClr val="dk1"/>
                    </a:solidFill>
                    <a:latin typeface="Candara"/>
                    <a:sym typeface="Candara"/>
                  </a:rPr>
                  <a:t>as 3D Tensors</a:t>
                </a:r>
                <a:endParaRPr lang="en-IN" sz="1800" dirty="0">
                  <a:solidFill>
                    <a:schemeClr val="dk1"/>
                  </a:solidFill>
                  <a:latin typeface="Candara"/>
                  <a:sym typeface="Candara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B6B01B0-5FDD-4B26-BCCF-AA9E416E9133}"/>
                </a:ext>
              </a:extLst>
            </p:cNvPr>
            <p:cNvSpPr txBox="1"/>
            <p:nvPr/>
          </p:nvSpPr>
          <p:spPr>
            <a:xfrm>
              <a:off x="10556019" y="4371473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(28x28x3)</a:t>
              </a:r>
              <a:endParaRPr lang="en-IN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DE19BDA-6C1C-4389-9227-244B76547678}"/>
              </a:ext>
            </a:extLst>
          </p:cNvPr>
          <p:cNvGrpSpPr/>
          <p:nvPr/>
        </p:nvGrpSpPr>
        <p:grpSpPr>
          <a:xfrm>
            <a:off x="913296" y="3525152"/>
            <a:ext cx="5662127" cy="3188449"/>
            <a:chOff x="913296" y="3525152"/>
            <a:chExt cx="5662127" cy="318844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E0A393C-E3D4-49FB-9A65-3086B647FB7A}"/>
                </a:ext>
              </a:extLst>
            </p:cNvPr>
            <p:cNvSpPr txBox="1"/>
            <p:nvPr/>
          </p:nvSpPr>
          <p:spPr>
            <a:xfrm>
              <a:off x="913296" y="6344269"/>
              <a:ext cx="5662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Candara" panose="020E0502030303020204" pitchFamily="34" charset="0"/>
                </a:rPr>
                <a:t>Math operations: Linear Algebra, Fourier Transform </a:t>
              </a:r>
              <a:r>
                <a:rPr lang="en-US" sz="1800" b="1" dirty="0" err="1">
                  <a:latin typeface="Candara" panose="020E0502030303020204" pitchFamily="34" charset="0"/>
                </a:rPr>
                <a:t>etc</a:t>
              </a:r>
              <a:endParaRPr lang="en-IN" sz="1800" b="1" dirty="0">
                <a:latin typeface="Candara" panose="020E0502030303020204" pitchFamily="34" charset="0"/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F5D724C-B72D-4B2A-A176-40F309506282}"/>
                </a:ext>
              </a:extLst>
            </p:cNvPr>
            <p:cNvGrpSpPr/>
            <p:nvPr/>
          </p:nvGrpSpPr>
          <p:grpSpPr>
            <a:xfrm>
              <a:off x="961088" y="3525152"/>
              <a:ext cx="3133693" cy="2683865"/>
              <a:chOff x="1403529" y="3282920"/>
              <a:chExt cx="3133693" cy="268386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C5A80B08-ED51-4FFC-874F-77D2C87E62D3}"/>
                  </a:ext>
                </a:extLst>
              </p:cNvPr>
              <p:cNvGrpSpPr/>
              <p:nvPr/>
            </p:nvGrpSpPr>
            <p:grpSpPr>
              <a:xfrm>
                <a:off x="1504194" y="3644806"/>
                <a:ext cx="3033028" cy="2321979"/>
                <a:chOff x="666295" y="3783364"/>
                <a:chExt cx="3033028" cy="2321979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0E16E7E-B7E3-4C51-8B17-B98DEDD0AAD3}"/>
                    </a:ext>
                  </a:extLst>
                </p:cNvPr>
                <p:cNvSpPr txBox="1"/>
                <p:nvPr/>
              </p:nvSpPr>
              <p:spPr>
                <a:xfrm>
                  <a:off x="704592" y="3783364"/>
                  <a:ext cx="2994731" cy="230832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r>
                    <a:rPr lang="en-IN" sz="1800" dirty="0" err="1">
                      <a:latin typeface="Candara" panose="020E0502030303020204" pitchFamily="34" charset="0"/>
                    </a:rPr>
                    <a:t>np.array</a:t>
                  </a:r>
                  <a:r>
                    <a:rPr lang="en-IN" sz="1800" dirty="0">
                      <a:latin typeface="Candara" panose="020E0502030303020204" pitchFamily="34" charset="0"/>
                    </a:rPr>
                    <a:t>, </a:t>
                  </a:r>
                  <a:r>
                    <a:rPr lang="en-IN" sz="1800" dirty="0" err="1">
                      <a:latin typeface="Candara" panose="020E0502030303020204" pitchFamily="34" charset="0"/>
                    </a:rPr>
                    <a:t>np.stack</a:t>
                  </a:r>
                  <a:endParaRPr lang="en-IN" sz="1800" dirty="0">
                    <a:latin typeface="Candara" panose="020E0502030303020204" pitchFamily="34" charset="0"/>
                  </a:endParaRPr>
                </a:p>
                <a:p>
                  <a:r>
                    <a:rPr lang="en-IN" sz="1800" dirty="0" err="1">
                      <a:latin typeface="Candara" panose="020E0502030303020204" pitchFamily="34" charset="0"/>
                    </a:rPr>
                    <a:t>np.random.randn</a:t>
                  </a:r>
                  <a:endParaRPr lang="en-IN" sz="1800" dirty="0">
                    <a:latin typeface="Candara" panose="020E0502030303020204" pitchFamily="34" charset="0"/>
                  </a:endParaRPr>
                </a:p>
                <a:p>
                  <a:r>
                    <a:rPr lang="en-IN" sz="1800" dirty="0" err="1">
                      <a:latin typeface="Candara" panose="020E0502030303020204" pitchFamily="34" charset="0"/>
                    </a:rPr>
                    <a:t>np.arrange</a:t>
                  </a:r>
                  <a:r>
                    <a:rPr lang="en-IN" sz="1800" dirty="0">
                      <a:latin typeface="Candara" panose="020E0502030303020204" pitchFamily="34" charset="0"/>
                    </a:rPr>
                    <a:t>, </a:t>
                  </a:r>
                  <a:r>
                    <a:rPr lang="en-IN" sz="1800" dirty="0" err="1">
                      <a:latin typeface="Candara" panose="020E0502030303020204" pitchFamily="34" charset="0"/>
                    </a:rPr>
                    <a:t>np.linspace</a:t>
                  </a:r>
                  <a:endParaRPr lang="en-IN" sz="1800" dirty="0">
                    <a:latin typeface="Candara" panose="020E0502030303020204" pitchFamily="34" charset="0"/>
                  </a:endParaRPr>
                </a:p>
                <a:p>
                  <a:r>
                    <a:rPr lang="en-IN" sz="1800" dirty="0" err="1">
                      <a:latin typeface="Candara" panose="020E0502030303020204" pitchFamily="34" charset="0"/>
                    </a:rPr>
                    <a:t>np.ones</a:t>
                  </a:r>
                  <a:r>
                    <a:rPr lang="en-IN" sz="1800" dirty="0">
                      <a:latin typeface="Candara" panose="020E0502030303020204" pitchFamily="34" charset="0"/>
                    </a:rPr>
                    <a:t>, </a:t>
                  </a:r>
                  <a:r>
                    <a:rPr lang="en-IN" sz="1800" dirty="0" err="1">
                      <a:latin typeface="Candara" panose="020E0502030303020204" pitchFamily="34" charset="0"/>
                    </a:rPr>
                    <a:t>np.zeros</a:t>
                  </a:r>
                  <a:r>
                    <a:rPr lang="en-IN" sz="1800" dirty="0">
                      <a:latin typeface="Candara" panose="020E0502030303020204" pitchFamily="34" charset="0"/>
                    </a:rPr>
                    <a:t>, </a:t>
                  </a:r>
                  <a:r>
                    <a:rPr lang="en-IN" sz="1800" dirty="0" err="1">
                      <a:latin typeface="Candara" panose="020E0502030303020204" pitchFamily="34" charset="0"/>
                    </a:rPr>
                    <a:t>np.eye</a:t>
                  </a:r>
                  <a:endParaRPr lang="en-IN" sz="1800" dirty="0">
                    <a:latin typeface="Candara" panose="020E0502030303020204" pitchFamily="34" charset="0"/>
                  </a:endParaRPr>
                </a:p>
                <a:p>
                  <a:r>
                    <a:rPr lang="en-IN" sz="1800" dirty="0" err="1">
                      <a:latin typeface="Candara" panose="020E0502030303020204" pitchFamily="34" charset="0"/>
                    </a:rPr>
                    <a:t>np.sin</a:t>
                  </a:r>
                  <a:r>
                    <a:rPr lang="en-IN" sz="1800" dirty="0">
                      <a:latin typeface="Candara" panose="020E0502030303020204" pitchFamily="34" charset="0"/>
                    </a:rPr>
                    <a:t>, np.log10, </a:t>
                  </a:r>
                  <a:r>
                    <a:rPr lang="en-IN" sz="1800" dirty="0" err="1">
                      <a:latin typeface="Candara" panose="020E0502030303020204" pitchFamily="34" charset="0"/>
                    </a:rPr>
                    <a:t>np.floor</a:t>
                  </a:r>
                  <a:r>
                    <a:rPr lang="en-IN" sz="1800" dirty="0">
                      <a:latin typeface="Candara" panose="020E0502030303020204" pitchFamily="34" charset="0"/>
                    </a:rPr>
                    <a:t>, ...</a:t>
                  </a:r>
                </a:p>
                <a:p>
                  <a:r>
                    <a:rPr lang="en-IN" sz="1800" dirty="0">
                      <a:latin typeface="Candara" panose="020E0502030303020204" pitchFamily="34" charset="0"/>
                    </a:rPr>
                    <a:t>np.dot</a:t>
                  </a:r>
                </a:p>
                <a:p>
                  <a:r>
                    <a:rPr lang="en-IN" sz="1800" dirty="0" err="1">
                      <a:latin typeface="Candara" panose="020E0502030303020204" pitchFamily="34" charset="0"/>
                    </a:rPr>
                    <a:t>np.load</a:t>
                  </a:r>
                  <a:endParaRPr lang="en-IN" sz="1800" dirty="0">
                    <a:latin typeface="Candara" panose="020E0502030303020204" pitchFamily="34" charset="0"/>
                  </a:endParaRPr>
                </a:p>
                <a:p>
                  <a:r>
                    <a:rPr lang="en-IN" sz="1800" dirty="0" err="1">
                      <a:latin typeface="Candara" panose="020E0502030303020204" pitchFamily="34" charset="0"/>
                    </a:rPr>
                    <a:t>np.save</a:t>
                  </a:r>
                  <a:r>
                    <a:rPr lang="en-IN" sz="1800" dirty="0">
                      <a:latin typeface="Candara" panose="020E0502030303020204" pitchFamily="34" charset="0"/>
                    </a:rPr>
                    <a:t>, </a:t>
                  </a:r>
                  <a:r>
                    <a:rPr lang="en-IN" sz="1800" dirty="0" err="1">
                      <a:latin typeface="Candara" panose="020E0502030303020204" pitchFamily="34" charset="0"/>
                    </a:rPr>
                    <a:t>np.savez</a:t>
                  </a:r>
                  <a:endParaRPr lang="en-IN" sz="1800" dirty="0"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30EA9B79-8913-4089-9C2F-C382B8AF72B8}"/>
                    </a:ext>
                  </a:extLst>
                </p:cNvPr>
                <p:cNvSpPr/>
                <p:nvPr/>
              </p:nvSpPr>
              <p:spPr>
                <a:xfrm>
                  <a:off x="666295" y="3826625"/>
                  <a:ext cx="2994731" cy="227871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50800" dist="38100" dir="13500000" algn="br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C25C950-7CC2-412F-B07A-CBD07DB05C86}"/>
                  </a:ext>
                </a:extLst>
              </p:cNvPr>
              <p:cNvSpPr txBox="1"/>
              <p:nvPr/>
            </p:nvSpPr>
            <p:spPr>
              <a:xfrm>
                <a:off x="1403529" y="3282920"/>
                <a:ext cx="11448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>
                    <a:latin typeface="Candara" panose="020E0502030303020204" pitchFamily="34" charset="0"/>
                  </a:rPr>
                  <a:t>Functions</a:t>
                </a:r>
                <a:endParaRPr lang="en-IN" sz="1800" b="1" dirty="0">
                  <a:latin typeface="Candara" panose="020E0502030303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6182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u="sng" dirty="0"/>
              <a:t>Case Study 1</a:t>
            </a:r>
            <a:endParaRPr u="sng" dirty="0"/>
          </a:p>
        </p:txBody>
      </p:sp>
      <p:sp>
        <p:nvSpPr>
          <p:cNvPr id="325" name="Google Shape;325;p26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800" b="1" dirty="0"/>
              <a:t>Honey production data set- </a:t>
            </a:r>
            <a:endParaRPr sz="2800" b="1" dirty="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 dirty="0"/>
              <a:t>This dataset provides insight into honey production supply and demand in USA by state from 1998 to 2012. There was a significant drop in honey production during this period and alarm was raised in 2005-06 to address this.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lang="en-IN" sz="2400" dirty="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 dirty="0"/>
              <a:t>For Reference: </a:t>
            </a:r>
            <a:r>
              <a:rPr lang="en-IN" sz="2400" u="sng" dirty="0">
                <a:solidFill>
                  <a:schemeClr val="hlink"/>
                </a:solidFill>
                <a:hlinkClick r:id="rId3"/>
              </a:rPr>
              <a:t>https://www.kaggle.com/arthurpaulino/honey-production/data</a:t>
            </a:r>
            <a:endParaRPr lang="en-IN" sz="2400" u="sng" dirty="0">
              <a:solidFill>
                <a:schemeClr val="hlink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lang="en-IN" sz="2400" u="sng" dirty="0">
              <a:solidFill>
                <a:schemeClr val="hlink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 b="1" dirty="0"/>
              <a:t>Objective</a:t>
            </a:r>
            <a:r>
              <a:rPr lang="en-IN" sz="2400" dirty="0"/>
              <a:t>: Perform EDA on the dataset to unearth insights regarding the rapid decline in honey production in US from 1998 -2012</a:t>
            </a:r>
            <a:endParaRPr sz="2400" dirty="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400" dirty="0"/>
          </a:p>
        </p:txBody>
      </p:sp>
      <p:sp>
        <p:nvSpPr>
          <p:cNvPr id="326" name="Google Shape;326;p26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fld id="{00000000-1234-1234-1234-123412341234}" type="slidenum">
              <a:rPr lang="en-I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u="sng" dirty="0"/>
              <a:t>Steps: Case Study 1 </a:t>
            </a:r>
            <a:endParaRPr u="sng" dirty="0"/>
          </a:p>
        </p:txBody>
      </p:sp>
      <p:sp>
        <p:nvSpPr>
          <p:cNvPr id="333" name="Google Shape;333;p2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 sz="1800" dirty="0">
                <a:latin typeface="Calibri"/>
                <a:ea typeface="Calibri"/>
                <a:cs typeface="Calibri"/>
                <a:sym typeface="Calibri"/>
              </a:rPr>
              <a:t>Import pandas, </a:t>
            </a:r>
            <a:r>
              <a:rPr lang="en-IN" sz="1800" dirty="0" err="1">
                <a:latin typeface="Calibri"/>
                <a:ea typeface="Calibri"/>
                <a:cs typeface="Calibri"/>
                <a:sym typeface="Calibri"/>
              </a:rPr>
              <a:t>numpy</a:t>
            </a:r>
            <a:r>
              <a:rPr lang="en-IN" sz="1800" dirty="0">
                <a:latin typeface="Calibri"/>
                <a:ea typeface="Calibri"/>
                <a:cs typeface="Calibri"/>
                <a:sym typeface="Calibri"/>
              </a:rPr>
              <a:t>, seaborn, </a:t>
            </a:r>
            <a:r>
              <a:rPr lang="en-IN" sz="1800" dirty="0" err="1">
                <a:latin typeface="Calibri"/>
                <a:ea typeface="Calibri"/>
                <a:cs typeface="Calibri"/>
                <a:sym typeface="Calibri"/>
              </a:rPr>
              <a:t>matplotlib.pyplot</a:t>
            </a:r>
            <a:r>
              <a:rPr lang="en-IN" sz="1800" dirty="0">
                <a:latin typeface="Calibri"/>
                <a:ea typeface="Calibri"/>
                <a:cs typeface="Calibri"/>
                <a:sym typeface="Calibri"/>
              </a:rPr>
              <a:t> packages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 sz="1800" dirty="0">
                <a:latin typeface="Calibri"/>
                <a:ea typeface="Calibri"/>
                <a:cs typeface="Calibri"/>
                <a:sym typeface="Calibri"/>
              </a:rPr>
              <a:t>Get the data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 sz="1800" dirty="0">
                <a:latin typeface="Calibri"/>
                <a:ea typeface="Calibri"/>
                <a:cs typeface="Calibri"/>
                <a:sym typeface="Calibri"/>
              </a:rPr>
              <a:t>Explore the data for non-null and extreme values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 sz="1800" dirty="0">
                <a:latin typeface="Calibri"/>
                <a:ea typeface="Calibri"/>
                <a:cs typeface="Calibri"/>
                <a:sym typeface="Calibri"/>
              </a:rPr>
              <a:t>How many States are included in the dataset?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How many years data is provided in the dataset? And what is the starting and ending year?</a:t>
            </a:r>
            <a:endParaRPr lang="en-IN"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 sz="1800" dirty="0">
                <a:latin typeface="Calibri"/>
                <a:ea typeface="Calibri"/>
                <a:cs typeface="Calibri"/>
                <a:sym typeface="Calibri"/>
              </a:rPr>
              <a:t>Which are the States that are included in this dataset?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 sz="1800" dirty="0">
                <a:latin typeface="Calibri"/>
                <a:ea typeface="Calibri"/>
                <a:cs typeface="Calibri"/>
                <a:sym typeface="Calibri"/>
              </a:rPr>
              <a:t>Calculate the average production for each state across all years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 sz="1800" dirty="0">
                <a:latin typeface="Calibri"/>
                <a:cs typeface="Calibri"/>
                <a:sym typeface="Calibri"/>
              </a:rPr>
              <a:t>Study the trends across the key states in terms of production and production value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 sz="1800" dirty="0">
                <a:latin typeface="Calibri"/>
                <a:cs typeface="Calibri"/>
                <a:sym typeface="Calibri"/>
              </a:rPr>
              <a:t>Study relationship or patterns individually as well as between the various attributes</a:t>
            </a:r>
            <a:endParaRPr dirty="0"/>
          </a:p>
          <a:p>
            <a:pPr marL="514350" lvl="0" indent="-3111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br>
              <a:rPr lang="en-IN" sz="2400" dirty="0">
                <a:latin typeface="Calibri"/>
                <a:ea typeface="Calibri"/>
                <a:cs typeface="Calibri"/>
                <a:sym typeface="Calibri"/>
              </a:rPr>
            </a:br>
            <a:br>
              <a:rPr lang="en-IN" sz="2400" dirty="0">
                <a:latin typeface="Calibri"/>
                <a:ea typeface="Calibri"/>
                <a:cs typeface="Calibri"/>
                <a:sym typeface="Calibri"/>
              </a:rPr>
            </a:b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7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fld id="{00000000-1234-1234-1234-123412341234}" type="slidenum">
              <a:rPr lang="en-I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u="sng" dirty="0"/>
              <a:t>Case Study 2</a:t>
            </a:r>
            <a:endParaRPr u="sng" dirty="0"/>
          </a:p>
        </p:txBody>
      </p:sp>
      <p:sp>
        <p:nvSpPr>
          <p:cNvPr id="325" name="Google Shape;325;p26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b="1" dirty="0"/>
              <a:t>Bank Loan Dataset</a:t>
            </a:r>
          </a:p>
          <a:p>
            <a:pPr marL="0" indent="0">
              <a:buNone/>
            </a:pPr>
            <a:r>
              <a:rPr lang="en-US" sz="2400" dirty="0"/>
              <a:t>Thera Bank customer database is used for this study which includes customers with profile attributes and whether they chose to take a personal loan with the bank or not.</a:t>
            </a: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lang="en-IN" sz="2400" u="sng" dirty="0">
              <a:solidFill>
                <a:schemeClr val="hlink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 b="1" dirty="0"/>
              <a:t>Objective</a:t>
            </a:r>
            <a:r>
              <a:rPr lang="en-IN" sz="2400" dirty="0"/>
              <a:t>: Perform EDA on the dataset to unearth insights regarding the customers and patterns relating to personal loan choice. Eventually, a machine learning model will be built on this dataset to assist with the bank’s marketing campaign to target potential new customers.</a:t>
            </a:r>
            <a:endParaRPr sz="2400" dirty="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400" dirty="0"/>
          </a:p>
        </p:txBody>
      </p:sp>
      <p:sp>
        <p:nvSpPr>
          <p:cNvPr id="326" name="Google Shape;326;p26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fld id="{00000000-1234-1234-1234-123412341234}" type="slidenum">
              <a:rPr lang="en-I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7486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u="sng" dirty="0"/>
              <a:t>Case Study 3</a:t>
            </a:r>
            <a:endParaRPr u="sng" dirty="0"/>
          </a:p>
        </p:txBody>
      </p:sp>
      <p:sp>
        <p:nvSpPr>
          <p:cNvPr id="325" name="Google Shape;325;p26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b="1" dirty="0"/>
              <a:t>IPL Dataset</a:t>
            </a:r>
          </a:p>
          <a:p>
            <a:pPr marL="0" indent="0">
              <a:buNone/>
            </a:pPr>
            <a:r>
              <a:rPr lang="en-US" sz="2400" dirty="0"/>
              <a:t>IMG- Reliance want to make some key business decisions regarding sponsorships and ad campaigns</a:t>
            </a: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lang="en-IN" sz="2400" u="sng" dirty="0">
              <a:solidFill>
                <a:schemeClr val="hlink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 b="1" dirty="0"/>
              <a:t>Objective</a:t>
            </a:r>
            <a:r>
              <a:rPr lang="en-IN" sz="2400" dirty="0"/>
              <a:t>: Perform EDA on the dataset to unearth insights regarding the </a:t>
            </a:r>
            <a:r>
              <a:rPr lang="en-US" sz="2400" dirty="0"/>
              <a:t>top batsmen from the 2012 season. Eventually, a model will be built to recommend the top 5 batsmen based on various performance attributes which is part of the dataset</a:t>
            </a:r>
            <a:endParaRPr sz="2400" dirty="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400" dirty="0"/>
          </a:p>
        </p:txBody>
      </p:sp>
      <p:sp>
        <p:nvSpPr>
          <p:cNvPr id="326" name="Google Shape;326;p26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tabLst/>
              <a:defRPr/>
            </a:pPr>
            <a:fld id="{00000000-1234-1234-1234-123412341234}" type="slidenum">
              <a:rPr kumimoji="0" lang="en-IN" sz="14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ndara"/>
                <a:sym typeface="Candara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400"/>
                <a:buFont typeface="Candara"/>
                <a:buNone/>
                <a:tabLst/>
                <a:defRPr/>
              </a:pPr>
              <a:t>23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ndara"/>
              <a:sym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2052733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A924-116F-4A49-B31A-7E250AF45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 (homework)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50BB0-C06A-49EE-A174-A08B864E62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400" indent="0">
              <a:buNone/>
            </a:pPr>
            <a:r>
              <a:rPr lang="en-US" dirty="0"/>
              <a:t>Movie lens dataset</a:t>
            </a:r>
          </a:p>
          <a:p>
            <a:pPr marL="0" indent="0">
              <a:buNone/>
            </a:pPr>
            <a:r>
              <a:rPr lang="en-US" sz="2400" dirty="0"/>
              <a:t>Movies and its user ratings are included as 2 datasets (“</a:t>
            </a:r>
            <a:r>
              <a:rPr lang="en-US" sz="2400" dirty="0" err="1"/>
              <a:t>movie_titles</a:t>
            </a:r>
            <a:r>
              <a:rPr lang="en-US" sz="2400" dirty="0"/>
              <a:t>” and “</a:t>
            </a:r>
            <a:r>
              <a:rPr lang="en-US" sz="2400" dirty="0" err="1"/>
              <a:t>movie_ratings</a:t>
            </a:r>
            <a:r>
              <a:rPr lang="en-US" sz="2400" dirty="0"/>
              <a:t>”. Merge and study them. </a:t>
            </a: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https://www.kaggle.com/c/movielens-100k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Objective: </a:t>
            </a:r>
            <a:r>
              <a:rPr lang="en-US" sz="2400" dirty="0"/>
              <a:t>Based on EDA, recommend data-driven strategy to recommend top 20 movies for general viewer. Use your own criteria for recommendation.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518526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8E094-2321-4CE4-9E5C-1D6371E14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E0A97-2408-4AEB-91EE-EFC2735DEE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" y="1215831"/>
            <a:ext cx="10972800" cy="5401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1800" dirty="0">
                <a:hlinkClick r:id="rId2"/>
              </a:rPr>
              <a:t>http://www.numpy.org/</a:t>
            </a:r>
            <a:endParaRPr lang="en-IN" sz="1800" dirty="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1800" dirty="0">
                <a:hlinkClick r:id="rId3"/>
              </a:rPr>
              <a:t>https://docs.scipy.org/doc/numpy-1.13.0/reference/routines.math.html#trigonometric-functions</a:t>
            </a:r>
            <a:endParaRPr lang="en-IN" sz="1800" dirty="0"/>
          </a:p>
          <a:p>
            <a:pPr marL="25400" indent="0">
              <a:buNone/>
            </a:pPr>
            <a:r>
              <a:rPr lang="en-IN" sz="1800" dirty="0">
                <a:hlinkClick r:id="rId4"/>
              </a:rPr>
              <a:t>https://pandas.pydata.org/pandas-docs/stable/reference/general_functions.html</a:t>
            </a:r>
          </a:p>
          <a:p>
            <a:pPr marL="25400" indent="0">
              <a:buNone/>
            </a:pPr>
            <a:r>
              <a:rPr lang="en-IN" sz="1800" dirty="0">
                <a:hlinkClick r:id="rId4"/>
              </a:rPr>
              <a:t>https://www.kaggle.com/learn/pandas</a:t>
            </a:r>
          </a:p>
          <a:p>
            <a:pPr marL="25400" indent="0">
              <a:buNone/>
            </a:pPr>
            <a:endParaRPr lang="en-IN" sz="1800" dirty="0">
              <a:hlinkClick r:id="rId4"/>
            </a:endParaRPr>
          </a:p>
          <a:p>
            <a:pPr marL="25400" indent="0">
              <a:buNone/>
            </a:pPr>
            <a:r>
              <a:rPr lang="en-IN" sz="1800" dirty="0">
                <a:hlinkClick r:id="rId4"/>
              </a:rPr>
              <a:t>https://towardsdatascience.com/search?q=pandas%20functions</a:t>
            </a:r>
          </a:p>
          <a:p>
            <a:pPr marL="25400" indent="0">
              <a:buNone/>
            </a:pPr>
            <a:r>
              <a:rPr lang="en-IN" sz="1800" dirty="0">
                <a:hlinkClick r:id="rId4"/>
              </a:rPr>
              <a:t>https://towardsdatascience.com/20-pandas-functions-that-will-boost-your-data-analysis-process-f5dfdb2f9e05</a:t>
            </a:r>
            <a:endParaRPr lang="en-IN" sz="1800" dirty="0"/>
          </a:p>
          <a:p>
            <a:pPr marL="25400" indent="0">
              <a:buNone/>
            </a:pPr>
            <a:r>
              <a:rPr lang="en-IN" sz="1800" dirty="0">
                <a:hlinkClick r:id="rId5"/>
              </a:rPr>
              <a:t>https://www.analyticsvidhya.com/blog/2021/08/must-know-pandas-functions-for-machine-learning-journey/</a:t>
            </a:r>
            <a:endParaRPr lang="en-IN" sz="1800" dirty="0"/>
          </a:p>
          <a:p>
            <a:pPr marL="25400" indent="0">
              <a:buNone/>
            </a:pPr>
            <a:r>
              <a:rPr lang="en-IN" sz="1800" dirty="0">
                <a:hlinkClick r:id="rId6"/>
              </a:rPr>
              <a:t>https://towardsdatascience.com/pandas-full-tutorial-on-a-single-dataset-4aa43461e1e2</a:t>
            </a:r>
            <a:endParaRPr lang="en-IN" sz="1800" dirty="0"/>
          </a:p>
          <a:p>
            <a:pPr marL="25400" indent="0">
              <a:buNone/>
            </a:pPr>
            <a:endParaRPr lang="en-IN" sz="1800" dirty="0"/>
          </a:p>
          <a:p>
            <a:pPr marL="25400" indent="0">
              <a:buNone/>
            </a:pPr>
            <a:r>
              <a:rPr lang="en-IN" sz="1800" dirty="0">
                <a:hlinkClick r:id="rId7"/>
              </a:rPr>
              <a:t>https://towardsdatascience.com/5-quick-and-easy-data-visualizations-in-python-with-code-a2284bae952f</a:t>
            </a:r>
            <a:endParaRPr lang="en-IN" sz="1800" dirty="0"/>
          </a:p>
          <a:p>
            <a:pPr marL="25400" indent="0">
              <a:buNone/>
            </a:pPr>
            <a:r>
              <a:rPr lang="en-IN" sz="1800" dirty="0">
                <a:hlinkClick r:id="rId8"/>
              </a:rPr>
              <a:t>https://machinelearningmastery.com/understand-problem-get-better-results-using-exploratory-data-analysis/</a:t>
            </a:r>
            <a:endParaRPr lang="en-IN" sz="1800" dirty="0"/>
          </a:p>
          <a:p>
            <a:pPr marL="25400" indent="0">
              <a:buNone/>
            </a:pPr>
            <a:r>
              <a:rPr lang="en-IN" sz="1800" dirty="0">
                <a:hlinkClick r:id="rId9"/>
              </a:rPr>
              <a:t>https://machinelearningmastery.com/data-visualization-methods-in-python/</a:t>
            </a:r>
            <a:endParaRPr lang="en-IN" sz="1800" dirty="0"/>
          </a:p>
          <a:p>
            <a:pPr marL="25400" indent="0">
              <a:buNone/>
            </a:pPr>
            <a:r>
              <a:rPr lang="en-IN" sz="1800" dirty="0">
                <a:hlinkClick r:id="rId10"/>
              </a:rPr>
              <a:t>https://machinelearningmastery.com/seaborn-data-visualization-for-machine-learning/</a:t>
            </a:r>
            <a:endParaRPr lang="en-IN" sz="1800" dirty="0"/>
          </a:p>
          <a:p>
            <a:pPr marL="25400" indent="0">
              <a:buNone/>
            </a:pPr>
            <a:r>
              <a:rPr lang="en-IN" sz="1800" dirty="0">
                <a:hlinkClick r:id="rId11"/>
              </a:rPr>
              <a:t>https://towardsdatascience.com/the-next-level-of-data-visualization-in-python-dd6e99039d5e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479712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8"/>
          <p:cNvSpPr txBox="1"/>
          <p:nvPr/>
        </p:nvSpPr>
        <p:spPr>
          <a:xfrm>
            <a:off x="4219575" y="4572000"/>
            <a:ext cx="3454400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imes New Roman"/>
              <a:buNone/>
            </a:pPr>
            <a:r>
              <a:rPr lang="en-IN" sz="5400" b="1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0" name="Google Shape;34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9050" y="3798887"/>
            <a:ext cx="3028950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325" y="1450975"/>
            <a:ext cx="4359275" cy="26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28"/>
          <p:cNvSpPr txBox="1"/>
          <p:nvPr/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D509083-84F3-4B67-B057-EC4B12A4CE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39053" y="2120020"/>
            <a:ext cx="6065406" cy="452596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B913E-B2AD-4436-B431-702CEF9E9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226" y="1244201"/>
            <a:ext cx="10972800" cy="4525962"/>
          </a:xfrm>
        </p:spPr>
        <p:txBody>
          <a:bodyPr/>
          <a:lstStyle/>
          <a:p>
            <a:pPr marL="25400" indent="0">
              <a:buNone/>
            </a:pPr>
            <a:r>
              <a:rPr lang="en-US" b="1" dirty="0">
                <a:solidFill>
                  <a:srgbClr val="002060"/>
                </a:solidFill>
              </a:rPr>
              <a:t>Pandas</a:t>
            </a:r>
            <a:r>
              <a:rPr lang="en-US" dirty="0"/>
              <a:t>-  </a:t>
            </a:r>
            <a:r>
              <a:rPr lang="en-US" dirty="0" err="1"/>
              <a:t>Dataframe</a:t>
            </a:r>
            <a:r>
              <a:rPr lang="en-US" dirty="0"/>
              <a:t>, Series, Panel and data manipulation</a:t>
            </a:r>
            <a:endParaRPr lang="en-IN" dirty="0"/>
          </a:p>
          <a:p>
            <a:pPr marL="25400" indent="0">
              <a:buNone/>
            </a:pP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4CF47D8-2B44-4A6D-911B-04D0D2EFE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787" y="167515"/>
            <a:ext cx="10765654" cy="1143000"/>
          </a:xfrm>
        </p:spPr>
        <p:txBody>
          <a:bodyPr/>
          <a:lstStyle/>
          <a:p>
            <a:r>
              <a:rPr lang="en-US" dirty="0"/>
              <a:t>Quick Recap from Week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Corbel"/>
              </a:rPr>
              <a:t>(Refer </a:t>
            </a:r>
            <a:r>
              <a:rPr kumimoji="0" lang="en-US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Corbel"/>
              </a:rPr>
              <a:t>cheatsheets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Corbel"/>
              </a:rPr>
              <a:t> and links shared for functions)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99A6BE-5EE9-4C20-B6F0-5DFD97AA2CAA}"/>
              </a:ext>
            </a:extLst>
          </p:cNvPr>
          <p:cNvSpPr/>
          <p:nvPr/>
        </p:nvSpPr>
        <p:spPr>
          <a:xfrm>
            <a:off x="6039053" y="2843067"/>
            <a:ext cx="5667171" cy="35095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highlight>
                <a:srgbClr val="FF0000"/>
              </a:highlight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8A4A8B5-7AC1-4FB8-9822-FEDEF876A32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0514" y="2733340"/>
            <a:ext cx="5068849" cy="24387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A94A7B5-BCE1-4497-ABD9-C779F2B11E4D}"/>
              </a:ext>
            </a:extLst>
          </p:cNvPr>
          <p:cNvSpPr txBox="1"/>
          <p:nvPr/>
        </p:nvSpPr>
        <p:spPr>
          <a:xfrm>
            <a:off x="88685" y="2237980"/>
            <a:ext cx="426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df</a:t>
            </a:r>
            <a:endParaRPr lang="en-IN" sz="2000" b="1" dirty="0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CEE1AAA-1C23-4A21-9B63-88400994EBC2}"/>
              </a:ext>
            </a:extLst>
          </p:cNvPr>
          <p:cNvGrpSpPr/>
          <p:nvPr/>
        </p:nvGrpSpPr>
        <p:grpSpPr>
          <a:xfrm>
            <a:off x="3529313" y="2099951"/>
            <a:ext cx="7313066" cy="4201029"/>
            <a:chOff x="3529313" y="2099951"/>
            <a:chExt cx="7313066" cy="420102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23FAF9F-0B7E-401D-8457-0A7CF9F21E7E}"/>
                </a:ext>
              </a:extLst>
            </p:cNvPr>
            <p:cNvSpPr/>
            <p:nvPr/>
          </p:nvSpPr>
          <p:spPr>
            <a:xfrm>
              <a:off x="10172700" y="2894674"/>
              <a:ext cx="669679" cy="34063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dirty="0">
                <a:highlight>
                  <a:srgbClr val="FF0000"/>
                </a:highligh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2C2B69B-739E-4A8F-A3AD-BB34C6BE93B0}"/>
                </a:ext>
              </a:extLst>
            </p:cNvPr>
            <p:cNvSpPr/>
            <p:nvPr/>
          </p:nvSpPr>
          <p:spPr>
            <a:xfrm>
              <a:off x="4191000" y="2733340"/>
              <a:ext cx="411397" cy="25339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dirty="0">
                <a:highlight>
                  <a:srgbClr val="FF0000"/>
                </a:highlight>
              </a:endParaRPr>
            </a:p>
          </p:txBody>
        </p:sp>
        <p:cxnSp>
          <p:nvCxnSpPr>
            <p:cNvPr id="25" name="Connector: Curved 24">
              <a:extLst>
                <a:ext uri="{FF2B5EF4-FFF2-40B4-BE49-F238E27FC236}">
                  <a16:creationId xmlns:a16="http://schemas.microsoft.com/office/drawing/2014/main" id="{70E20FE5-6646-4DE4-961E-19D4584FEA04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 rot="5400000" flipH="1" flipV="1">
              <a:off x="6989424" y="2084049"/>
              <a:ext cx="590550" cy="5776001"/>
            </a:xfrm>
            <a:prstGeom prst="curvedConnector4">
              <a:avLst>
                <a:gd name="adj1" fmla="val -38710"/>
                <a:gd name="adj2" fmla="val 51781"/>
              </a:avLst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83CA4B9-769F-4199-B969-1DD4D46893AF}"/>
                </a:ext>
              </a:extLst>
            </p:cNvPr>
            <p:cNvSpPr txBox="1"/>
            <p:nvPr/>
          </p:nvSpPr>
          <p:spPr>
            <a:xfrm>
              <a:off x="3529313" y="2099951"/>
              <a:ext cx="1734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Series</a:t>
              </a:r>
              <a:r>
                <a:rPr lang="en-US" dirty="0"/>
                <a:t>: </a:t>
              </a:r>
              <a:r>
                <a:rPr lang="en-US" sz="1800" b="1" dirty="0"/>
                <a:t>df</a:t>
              </a:r>
              <a:r>
                <a:rPr lang="en-US" dirty="0"/>
                <a:t> </a:t>
              </a:r>
              <a:r>
                <a:rPr lang="en-US" sz="1600" dirty="0"/>
                <a:t>[</a:t>
              </a:r>
              <a:r>
                <a:rPr lang="en-US" sz="1200" dirty="0"/>
                <a:t>‘MILES</a:t>
              </a:r>
              <a:r>
                <a:rPr lang="en-US" dirty="0"/>
                <a:t>’</a:t>
              </a:r>
              <a:r>
                <a:rPr lang="en-US" sz="1600" dirty="0"/>
                <a:t>]</a:t>
              </a:r>
              <a:endParaRPr lang="en-IN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4EB66A5-101E-4866-8298-B370DD785F86}"/>
                </a:ext>
              </a:extLst>
            </p:cNvPr>
            <p:cNvCxnSpPr>
              <a:stCxn id="32" idx="2"/>
              <a:endCxn id="19" idx="0"/>
            </p:cNvCxnSpPr>
            <p:nvPr/>
          </p:nvCxnSpPr>
          <p:spPr>
            <a:xfrm>
              <a:off x="4396698" y="2469283"/>
              <a:ext cx="1" cy="2640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C6A202E4-1B5C-474B-8921-239109E8FB1E}"/>
              </a:ext>
            </a:extLst>
          </p:cNvPr>
          <p:cNvCxnSpPr>
            <a:cxnSpLocks/>
            <a:stCxn id="21" idx="2"/>
          </p:cNvCxnSpPr>
          <p:nvPr/>
        </p:nvCxnSpPr>
        <p:spPr>
          <a:xfrm rot="16200000" flipH="1">
            <a:off x="3968801" y="4038213"/>
            <a:ext cx="936392" cy="3204116"/>
          </a:xfrm>
          <a:prstGeom prst="curvedConnector2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21D007C-1F36-4932-A442-6A4395B324C0}"/>
              </a:ext>
            </a:extLst>
          </p:cNvPr>
          <p:cNvGrpSpPr/>
          <p:nvPr/>
        </p:nvGrpSpPr>
        <p:grpSpPr>
          <a:xfrm>
            <a:off x="126657" y="2025050"/>
            <a:ext cx="3876175" cy="3781040"/>
            <a:chOff x="126657" y="2025050"/>
            <a:chExt cx="3876175" cy="378104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C8C110C-24BA-42F5-AD2D-55264B4A082E}"/>
                </a:ext>
              </a:extLst>
            </p:cNvPr>
            <p:cNvSpPr/>
            <p:nvPr/>
          </p:nvSpPr>
          <p:spPr>
            <a:xfrm>
              <a:off x="300514" y="2894674"/>
              <a:ext cx="262460" cy="2372651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DF82254-2068-427D-8C80-08EA5487C43A}"/>
                </a:ext>
              </a:extLst>
            </p:cNvPr>
            <p:cNvSpPr txBox="1"/>
            <p:nvPr/>
          </p:nvSpPr>
          <p:spPr>
            <a:xfrm>
              <a:off x="126657" y="5436758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/>
                <a:t>df.iloc</a:t>
              </a:r>
              <a:r>
                <a:rPr lang="en-US" sz="1800" dirty="0"/>
                <a:t>(?)</a:t>
              </a:r>
              <a:endParaRPr lang="en-IN" sz="18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C5AA65E-9863-40DB-9EAD-88FC3C1FB76B}"/>
                </a:ext>
              </a:extLst>
            </p:cNvPr>
            <p:cNvSpPr txBox="1"/>
            <p:nvPr/>
          </p:nvSpPr>
          <p:spPr>
            <a:xfrm>
              <a:off x="1486456" y="2025050"/>
              <a:ext cx="726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/>
                <a:t>df</a:t>
              </a:r>
              <a:r>
                <a:rPr lang="en-US" dirty="0"/>
                <a:t> </a:t>
              </a:r>
              <a:r>
                <a:rPr lang="en-US" sz="1600" dirty="0"/>
                <a:t>[</a:t>
              </a:r>
              <a:r>
                <a:rPr lang="en-US" sz="1200" dirty="0"/>
                <a:t>‘?</a:t>
              </a:r>
              <a:r>
                <a:rPr lang="en-US" dirty="0"/>
                <a:t>’</a:t>
              </a:r>
              <a:r>
                <a:rPr lang="en-US" sz="1600" dirty="0"/>
                <a:t>]</a:t>
              </a:r>
              <a:endParaRPr lang="en-IN" dirty="0"/>
            </a:p>
          </p:txBody>
        </p:sp>
        <p:cxnSp>
          <p:nvCxnSpPr>
            <p:cNvPr id="50" name="Connector: Curved 49">
              <a:extLst>
                <a:ext uri="{FF2B5EF4-FFF2-40B4-BE49-F238E27FC236}">
                  <a16:creationId xmlns:a16="http://schemas.microsoft.com/office/drawing/2014/main" id="{DF89FC63-386A-4821-848E-F54D7DC31AE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83340" y="2352297"/>
              <a:ext cx="978041" cy="485817"/>
            </a:xfrm>
            <a:prstGeom prst="curvedConnector3">
              <a:avLst>
                <a:gd name="adj1" fmla="val 10064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or: Curved 51">
              <a:extLst>
                <a:ext uri="{FF2B5EF4-FFF2-40B4-BE49-F238E27FC236}">
                  <a16:creationId xmlns:a16="http://schemas.microsoft.com/office/drawing/2014/main" id="{33A84A7D-02DD-4251-B7F7-4C9B6AB8330C}"/>
                </a:ext>
              </a:extLst>
            </p:cNvPr>
            <p:cNvCxnSpPr>
              <a:cxnSpLocks/>
            </p:cNvCxnSpPr>
            <p:nvPr/>
          </p:nvCxnSpPr>
          <p:spPr>
            <a:xfrm>
              <a:off x="2015218" y="2282232"/>
              <a:ext cx="1157596" cy="555882"/>
            </a:xfrm>
            <a:prstGeom prst="curvedConnector3">
              <a:avLst>
                <a:gd name="adj1" fmla="val 9854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Curved 65">
              <a:extLst>
                <a:ext uri="{FF2B5EF4-FFF2-40B4-BE49-F238E27FC236}">
                  <a16:creationId xmlns:a16="http://schemas.microsoft.com/office/drawing/2014/main" id="{F8F5BC61-74ED-4280-AA91-9C88671EC3D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875856" y="2421643"/>
              <a:ext cx="528801" cy="304139"/>
            </a:xfrm>
            <a:prstGeom prst="curvedConnector3">
              <a:avLst>
                <a:gd name="adj1" fmla="val 3018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or: Curved 75">
              <a:extLst>
                <a:ext uri="{FF2B5EF4-FFF2-40B4-BE49-F238E27FC236}">
                  <a16:creationId xmlns:a16="http://schemas.microsoft.com/office/drawing/2014/main" id="{1A1D8FA3-6B53-4EC7-A1EB-19008B2A08EE}"/>
                </a:ext>
              </a:extLst>
            </p:cNvPr>
            <p:cNvCxnSpPr>
              <a:cxnSpLocks/>
            </p:cNvCxnSpPr>
            <p:nvPr/>
          </p:nvCxnSpPr>
          <p:spPr>
            <a:xfrm>
              <a:off x="2067391" y="2309311"/>
              <a:ext cx="1935441" cy="552616"/>
            </a:xfrm>
            <a:prstGeom prst="curvedConnector3">
              <a:avLst>
                <a:gd name="adj1" fmla="val 9921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or: Curved 78">
              <a:extLst>
                <a:ext uri="{FF2B5EF4-FFF2-40B4-BE49-F238E27FC236}">
                  <a16:creationId xmlns:a16="http://schemas.microsoft.com/office/drawing/2014/main" id="{B3A385CD-417D-4716-9792-42E54842DA9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586313" y="2463278"/>
              <a:ext cx="498170" cy="268243"/>
            </a:xfrm>
            <a:prstGeom prst="curvedConnector3">
              <a:avLst>
                <a:gd name="adj1" fmla="val 1749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8A3BB4ED-C4A7-49F0-BF6E-246B35D4195A}"/>
                </a:ext>
              </a:extLst>
            </p:cNvPr>
            <p:cNvCxnSpPr>
              <a:stCxn id="45" idx="4"/>
            </p:cNvCxnSpPr>
            <p:nvPr/>
          </p:nvCxnSpPr>
          <p:spPr>
            <a:xfrm>
              <a:off x="431744" y="5267325"/>
              <a:ext cx="0" cy="1890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ECE5007-A74C-4317-8E25-1850C2F17659}"/>
              </a:ext>
            </a:extLst>
          </p:cNvPr>
          <p:cNvGrpSpPr/>
          <p:nvPr/>
        </p:nvGrpSpPr>
        <p:grpSpPr>
          <a:xfrm>
            <a:off x="1589349" y="5927143"/>
            <a:ext cx="1958453" cy="823893"/>
            <a:chOff x="1589349" y="5927143"/>
            <a:chExt cx="1958453" cy="82389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2A9C9B0-D390-4B56-A86D-B59DA9FBEE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707345" y="5927143"/>
              <a:ext cx="517651" cy="515948"/>
            </a:xfrm>
            <a:prstGeom prst="rect">
              <a:avLst/>
            </a:prstGeom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9B6565B-FFCE-485D-846B-5CDCFB1563C3}"/>
                </a:ext>
              </a:extLst>
            </p:cNvPr>
            <p:cNvSpPr txBox="1"/>
            <p:nvPr/>
          </p:nvSpPr>
          <p:spPr>
            <a:xfrm>
              <a:off x="2438203" y="6443259"/>
              <a:ext cx="11095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(Workbook)</a:t>
              </a:r>
              <a:endParaRPr lang="en-IN" dirty="0"/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BD2B1ACE-213C-4060-919A-C0B29A037376}"/>
                </a:ext>
              </a:extLst>
            </p:cNvPr>
            <p:cNvCxnSpPr/>
            <p:nvPr/>
          </p:nvCxnSpPr>
          <p:spPr>
            <a:xfrm>
              <a:off x="2232474" y="6187557"/>
              <a:ext cx="38386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282B2A4-1CF0-4302-AED3-38D6BFBDB386}"/>
                </a:ext>
              </a:extLst>
            </p:cNvPr>
            <p:cNvSpPr txBox="1"/>
            <p:nvPr/>
          </p:nvSpPr>
          <p:spPr>
            <a:xfrm>
              <a:off x="1589349" y="6052088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Panel</a:t>
              </a:r>
              <a:endParaRPr lang="en-IN" dirty="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37C4FAEC-5604-423A-97B8-139CE0FCBE15}"/>
              </a:ext>
            </a:extLst>
          </p:cNvPr>
          <p:cNvGrpSpPr/>
          <p:nvPr/>
        </p:nvGrpSpPr>
        <p:grpSpPr>
          <a:xfrm>
            <a:off x="177935" y="2599990"/>
            <a:ext cx="5116473" cy="2514078"/>
            <a:chOff x="177935" y="2599990"/>
            <a:chExt cx="5116473" cy="2514078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FA02396-D8D7-4577-A158-01A68DE78E10}"/>
                </a:ext>
              </a:extLst>
            </p:cNvPr>
            <p:cNvSpPr/>
            <p:nvPr/>
          </p:nvSpPr>
          <p:spPr>
            <a:xfrm>
              <a:off x="225560" y="2657140"/>
              <a:ext cx="5068848" cy="2456928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795DE257-78FA-4FDE-9331-3A357AB1B6D0}"/>
                </a:ext>
              </a:extLst>
            </p:cNvPr>
            <p:cNvSpPr/>
            <p:nvPr/>
          </p:nvSpPr>
          <p:spPr>
            <a:xfrm>
              <a:off x="177935" y="2599990"/>
              <a:ext cx="5068848" cy="2456928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4" name="Arrow: Left 103">
            <a:extLst>
              <a:ext uri="{FF2B5EF4-FFF2-40B4-BE49-F238E27FC236}">
                <a16:creationId xmlns:a16="http://schemas.microsoft.com/office/drawing/2014/main" id="{3B0FB24D-55DB-4693-B993-B9520F222E8B}"/>
              </a:ext>
            </a:extLst>
          </p:cNvPr>
          <p:cNvSpPr/>
          <p:nvPr/>
        </p:nvSpPr>
        <p:spPr>
          <a:xfrm>
            <a:off x="5462615" y="3905730"/>
            <a:ext cx="427668" cy="2588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229E110B-7707-458B-955A-310266E717CF}"/>
              </a:ext>
            </a:extLst>
          </p:cNvPr>
          <p:cNvSpPr/>
          <p:nvPr/>
        </p:nvSpPr>
        <p:spPr>
          <a:xfrm>
            <a:off x="6400800" y="6338029"/>
            <a:ext cx="742950" cy="24022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B699A279-C347-4070-A553-15ECA3DA370B}"/>
              </a:ext>
            </a:extLst>
          </p:cNvPr>
          <p:cNvSpPr/>
          <p:nvPr/>
        </p:nvSpPr>
        <p:spPr>
          <a:xfrm>
            <a:off x="8244" y="2305050"/>
            <a:ext cx="618596" cy="28095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9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 animBg="1"/>
      <p:bldP spid="22" grpId="0"/>
      <p:bldP spid="104" grpId="0" animBg="1"/>
      <p:bldP spid="105" grpId="0" animBg="1"/>
      <p:bldP spid="10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IN" sz="4400" b="0" i="0" u="sng" strike="noStrike" cap="none">
                <a:solidFill>
                  <a:schemeClr val="dk1"/>
                </a:solidFill>
              </a:rPr>
              <a:t>Introduction to Visualization</a:t>
            </a:r>
            <a:endParaRPr u="sng"/>
          </a:p>
        </p:txBody>
      </p:sp>
      <p:sp>
        <p:nvSpPr>
          <p:cNvPr id="103" name="Google Shape;103;p3"/>
          <p:cNvSpPr txBox="1">
            <a:spLocks noGrp="1"/>
          </p:cNvSpPr>
          <p:nvPr>
            <p:ph type="body" idx="1"/>
          </p:nvPr>
        </p:nvSpPr>
        <p:spPr>
          <a:xfrm>
            <a:off x="609600" y="1295399"/>
            <a:ext cx="109728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sz="2400"/>
              <a:t>Data visualization is an important skill in applied statistics and machine learning.</a:t>
            </a:r>
            <a:endParaRPr sz="2400"/>
          </a:p>
          <a:p>
            <a:pPr marL="342900" lvl="0" indent="-1397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sz="2400"/>
              <a:t>It provides an important suite of tools for gaining a qualitative understanding. This can be helpful when exploring and getting to know a dataset and can help with identifying patterns, corrupt data, outliers, and much more.</a:t>
            </a:r>
            <a:endParaRPr sz="2400"/>
          </a:p>
          <a:p>
            <a:pPr marL="342900" lvl="0" indent="-1397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highlight>
                  <a:srgbClr val="FFFF00"/>
                </a:highlight>
              </a:rPr>
              <a:t>Visualisation is the most important aspect of exploratory data analysis (EDA)</a:t>
            </a:r>
            <a:endParaRPr sz="2400">
              <a:highlight>
                <a:srgbClr val="FFFF00"/>
              </a:highlight>
            </a:endParaRPr>
          </a:p>
          <a:p>
            <a:pPr marL="342900" lvl="0" indent="-1397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2400"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/>
              <a:t>There are five key plots that you need to know well for basic data visualization. They are:</a:t>
            </a:r>
            <a:endParaRPr sz="2400"/>
          </a:p>
          <a:p>
            <a:pPr marL="45720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-IN" sz="2400"/>
              <a:t>Line Plot</a:t>
            </a:r>
            <a:endParaRPr sz="2400"/>
          </a:p>
          <a:p>
            <a:pPr marL="45720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-IN" sz="2400"/>
              <a:t>Bar Chart</a:t>
            </a:r>
            <a:endParaRPr sz="2400"/>
          </a:p>
          <a:p>
            <a:pPr marL="45720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-IN" sz="2400"/>
              <a:t>Histogram Plot</a:t>
            </a:r>
            <a:endParaRPr sz="2400"/>
          </a:p>
          <a:p>
            <a:pPr marL="45720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-IN" sz="2400"/>
              <a:t>Box and Whisker Plot</a:t>
            </a:r>
            <a:endParaRPr sz="2400"/>
          </a:p>
          <a:p>
            <a:pPr marL="45720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-IN" sz="2400"/>
              <a:t>Scatter Plot</a:t>
            </a:r>
            <a:endParaRPr sz="2400"/>
          </a:p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/>
          </a:p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/>
          </a:p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/>
          </a:p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/>
          </a:p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/>
          </a:p>
        </p:txBody>
      </p:sp>
      <p:sp>
        <p:nvSpPr>
          <p:cNvPr id="104" name="Google Shape;104;p3"/>
          <p:cNvSpPr txBox="1"/>
          <p:nvPr/>
        </p:nvSpPr>
        <p:spPr>
          <a:xfrm>
            <a:off x="609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 txBox="1">
            <a:spLocks noGrp="1"/>
          </p:cNvSpPr>
          <p:nvPr>
            <p:ph type="title"/>
          </p:nvPr>
        </p:nvSpPr>
        <p:spPr>
          <a:xfrm>
            <a:off x="609599" y="34912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4000" dirty="0"/>
              <a:t>Where does EDA sit in the</a:t>
            </a:r>
            <a:br>
              <a:rPr lang="en-IN" sz="4000" dirty="0"/>
            </a:br>
            <a:r>
              <a:rPr lang="en-IN" sz="4000" dirty="0"/>
              <a:t> Analytics life cycle?</a:t>
            </a:r>
            <a:endParaRPr sz="4000" dirty="0"/>
          </a:p>
        </p:txBody>
      </p:sp>
      <p:sp>
        <p:nvSpPr>
          <p:cNvPr id="151" name="Google Shape;151;p6"/>
          <p:cNvSpPr txBox="1">
            <a:spLocks noGrp="1"/>
          </p:cNvSpPr>
          <p:nvPr>
            <p:ph type="sldNum" idx="12"/>
          </p:nvPr>
        </p:nvSpPr>
        <p:spPr>
          <a:xfrm>
            <a:off x="4165600" y="647700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rPr>
              <a:t>5</a:t>
            </a:fld>
            <a:endParaRPr sz="1400" b="0" i="0" u="none" strike="noStrike" cap="none">
              <a:solidFill>
                <a:srgbClr val="595959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152" name="Google Shape;152;p6"/>
          <p:cNvGrpSpPr/>
          <p:nvPr/>
        </p:nvGrpSpPr>
        <p:grpSpPr>
          <a:xfrm>
            <a:off x="3795925" y="1873700"/>
            <a:ext cx="4598765" cy="3976185"/>
            <a:chOff x="3795925" y="1873700"/>
            <a:chExt cx="4598765" cy="3976185"/>
          </a:xfrm>
        </p:grpSpPr>
        <p:sp>
          <p:nvSpPr>
            <p:cNvPr id="153" name="Google Shape;153;p6"/>
            <p:cNvSpPr/>
            <p:nvPr/>
          </p:nvSpPr>
          <p:spPr>
            <a:xfrm>
              <a:off x="5433650" y="1873700"/>
              <a:ext cx="1493621" cy="861067"/>
            </a:xfrm>
            <a:custGeom>
              <a:avLst/>
              <a:gdLst/>
              <a:ahLst/>
              <a:cxnLst/>
              <a:rect l="l" t="t" r="r" b="b"/>
              <a:pathLst>
                <a:path w="1324719" h="861067" extrusionOk="0">
                  <a:moveTo>
                    <a:pt x="0" y="143514"/>
                  </a:moveTo>
                  <a:cubicBezTo>
                    <a:pt x="0" y="64253"/>
                    <a:pt x="64253" y="0"/>
                    <a:pt x="143514" y="0"/>
                  </a:cubicBezTo>
                  <a:lnTo>
                    <a:pt x="1181205" y="0"/>
                  </a:lnTo>
                  <a:cubicBezTo>
                    <a:pt x="1260466" y="0"/>
                    <a:pt x="1324719" y="64253"/>
                    <a:pt x="1324719" y="143514"/>
                  </a:cubicBezTo>
                  <a:lnTo>
                    <a:pt x="1324719" y="717553"/>
                  </a:lnTo>
                  <a:cubicBezTo>
                    <a:pt x="1324719" y="796814"/>
                    <a:pt x="1260466" y="861067"/>
                    <a:pt x="1181205" y="861067"/>
                  </a:cubicBezTo>
                  <a:lnTo>
                    <a:pt x="143514" y="861067"/>
                  </a:lnTo>
                  <a:cubicBezTo>
                    <a:pt x="64253" y="861067"/>
                    <a:pt x="0" y="796814"/>
                    <a:pt x="0" y="717553"/>
                  </a:cubicBezTo>
                  <a:lnTo>
                    <a:pt x="0" y="143514"/>
                  </a:lnTo>
                  <a:close/>
                </a:path>
              </a:pathLst>
            </a:cu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  <p:txBody>
            <a:bodyPr spcFirstLastPara="1" wrap="square" lIns="110600" tIns="110600" rIns="110600" bIns="110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/ information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4374005" y="2304235"/>
              <a:ext cx="3443988" cy="34439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277" y="7627"/>
                  </a:moveTo>
                  <a:lnTo>
                    <a:pt x="89277" y="7627"/>
                  </a:lnTo>
                  <a:cubicBezTo>
                    <a:pt x="95454" y="11080"/>
                    <a:pt x="100972" y="15599"/>
                    <a:pt x="105575" y="20975"/>
                  </a:cubicBezTo>
                </a:path>
              </a:pathLst>
            </a:custGeom>
            <a:noFill/>
            <a:ln w="9525" cap="flat" cmpd="sng">
              <a:solidFill>
                <a:srgbClr val="BC4B4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6811650" y="3063575"/>
              <a:ext cx="1583039" cy="861067"/>
            </a:xfrm>
            <a:custGeom>
              <a:avLst/>
              <a:gdLst/>
              <a:ahLst/>
              <a:cxnLst/>
              <a:rect l="l" t="t" r="r" b="b"/>
              <a:pathLst>
                <a:path w="1324719" h="861067" extrusionOk="0">
                  <a:moveTo>
                    <a:pt x="0" y="143514"/>
                  </a:moveTo>
                  <a:cubicBezTo>
                    <a:pt x="0" y="64253"/>
                    <a:pt x="64253" y="0"/>
                    <a:pt x="143514" y="0"/>
                  </a:cubicBezTo>
                  <a:lnTo>
                    <a:pt x="1181205" y="0"/>
                  </a:lnTo>
                  <a:cubicBezTo>
                    <a:pt x="1260466" y="0"/>
                    <a:pt x="1324719" y="64253"/>
                    <a:pt x="1324719" y="143514"/>
                  </a:cubicBezTo>
                  <a:lnTo>
                    <a:pt x="1324719" y="717553"/>
                  </a:lnTo>
                  <a:cubicBezTo>
                    <a:pt x="1324719" y="796814"/>
                    <a:pt x="1260466" y="861067"/>
                    <a:pt x="1181205" y="861067"/>
                  </a:cubicBezTo>
                  <a:lnTo>
                    <a:pt x="143514" y="861067"/>
                  </a:lnTo>
                  <a:cubicBezTo>
                    <a:pt x="64253" y="861067"/>
                    <a:pt x="0" y="796814"/>
                    <a:pt x="0" y="717553"/>
                  </a:cubicBezTo>
                  <a:lnTo>
                    <a:pt x="0" y="143514"/>
                  </a:lnTo>
                  <a:close/>
                </a:path>
              </a:pathLst>
            </a:cu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  <p:txBody>
            <a:bodyPr spcFirstLastPara="1" wrap="square" lIns="110600" tIns="110600" rIns="110600" bIns="110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Descriptive analytics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4374005" y="2304235"/>
              <a:ext cx="3443988" cy="34439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857" y="64143"/>
                  </a:moveTo>
                  <a:cubicBezTo>
                    <a:pt x="119308" y="72068"/>
                    <a:pt x="117191" y="79806"/>
                    <a:pt x="113629" y="86907"/>
                  </a:cubicBezTo>
                </a:path>
              </a:pathLst>
            </a:custGeom>
            <a:noFill/>
            <a:ln w="9525" cap="flat" cmpd="sng">
              <a:solidFill>
                <a:srgbClr val="97B8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6445803" y="4988818"/>
              <a:ext cx="1324719" cy="861067"/>
            </a:xfrm>
            <a:custGeom>
              <a:avLst/>
              <a:gdLst/>
              <a:ahLst/>
              <a:cxnLst/>
              <a:rect l="l" t="t" r="r" b="b"/>
              <a:pathLst>
                <a:path w="1324719" h="861067" extrusionOk="0">
                  <a:moveTo>
                    <a:pt x="0" y="143514"/>
                  </a:moveTo>
                  <a:cubicBezTo>
                    <a:pt x="0" y="64253"/>
                    <a:pt x="64253" y="0"/>
                    <a:pt x="143514" y="0"/>
                  </a:cubicBezTo>
                  <a:lnTo>
                    <a:pt x="1181205" y="0"/>
                  </a:lnTo>
                  <a:cubicBezTo>
                    <a:pt x="1260466" y="0"/>
                    <a:pt x="1324719" y="64253"/>
                    <a:pt x="1324719" y="143514"/>
                  </a:cubicBezTo>
                  <a:lnTo>
                    <a:pt x="1324719" y="717553"/>
                  </a:lnTo>
                  <a:cubicBezTo>
                    <a:pt x="1324719" y="796814"/>
                    <a:pt x="1260466" y="861067"/>
                    <a:pt x="1181205" y="861067"/>
                  </a:cubicBezTo>
                  <a:lnTo>
                    <a:pt x="143514" y="861067"/>
                  </a:lnTo>
                  <a:cubicBezTo>
                    <a:pt x="64253" y="861067"/>
                    <a:pt x="0" y="796814"/>
                    <a:pt x="0" y="717553"/>
                  </a:cubicBezTo>
                  <a:lnTo>
                    <a:pt x="0" y="143514"/>
                  </a:lnTo>
                  <a:close/>
                </a:path>
              </a:pathLst>
            </a:custGeom>
            <a:gradFill>
              <a:gsLst>
                <a:gs pos="0">
                  <a:srgbClr val="C8B2E9"/>
                </a:gs>
                <a:gs pos="35000">
                  <a:srgbClr val="D6CAED"/>
                </a:gs>
                <a:gs pos="100000">
                  <a:srgbClr val="EFE8FA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  <p:txBody>
            <a:bodyPr spcFirstLastPara="1" wrap="square" lIns="110600" tIns="110600" rIns="110600" bIns="110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Diagnostic analytics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4374005" y="2304235"/>
              <a:ext cx="3443988" cy="34439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7380" y="119544"/>
                  </a:moveTo>
                  <a:cubicBezTo>
                    <a:pt x="62479" y="120151"/>
                    <a:pt x="57522" y="120151"/>
                    <a:pt x="52621" y="119544"/>
                  </a:cubicBezTo>
                </a:path>
              </a:pathLst>
            </a:custGeom>
            <a:noFill/>
            <a:ln w="9525" cap="flat" cmpd="sng">
              <a:solidFill>
                <a:srgbClr val="7C5F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4421477" y="4988818"/>
              <a:ext cx="1324719" cy="861067"/>
            </a:xfrm>
            <a:custGeom>
              <a:avLst/>
              <a:gdLst/>
              <a:ahLst/>
              <a:cxnLst/>
              <a:rect l="l" t="t" r="r" b="b"/>
              <a:pathLst>
                <a:path w="1324719" h="861067" extrusionOk="0">
                  <a:moveTo>
                    <a:pt x="0" y="143514"/>
                  </a:moveTo>
                  <a:cubicBezTo>
                    <a:pt x="0" y="64253"/>
                    <a:pt x="64253" y="0"/>
                    <a:pt x="143514" y="0"/>
                  </a:cubicBezTo>
                  <a:lnTo>
                    <a:pt x="1181205" y="0"/>
                  </a:lnTo>
                  <a:cubicBezTo>
                    <a:pt x="1260466" y="0"/>
                    <a:pt x="1324719" y="64253"/>
                    <a:pt x="1324719" y="143514"/>
                  </a:cubicBezTo>
                  <a:lnTo>
                    <a:pt x="1324719" y="717553"/>
                  </a:lnTo>
                  <a:cubicBezTo>
                    <a:pt x="1324719" y="796814"/>
                    <a:pt x="1260466" y="861067"/>
                    <a:pt x="1181205" y="861067"/>
                  </a:cubicBezTo>
                  <a:lnTo>
                    <a:pt x="143514" y="861067"/>
                  </a:lnTo>
                  <a:cubicBezTo>
                    <a:pt x="64253" y="861067"/>
                    <a:pt x="0" y="796814"/>
                    <a:pt x="0" y="717553"/>
                  </a:cubicBezTo>
                  <a:lnTo>
                    <a:pt x="0" y="143514"/>
                  </a:lnTo>
                  <a:close/>
                </a:path>
              </a:pathLst>
            </a:custGeom>
            <a:gradFill>
              <a:gsLst>
                <a:gs pos="0">
                  <a:srgbClr val="99EA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  <p:txBody>
            <a:bodyPr spcFirstLastPara="1" wrap="square" lIns="110600" tIns="110600" rIns="110600" bIns="110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Predictive analytics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4374005" y="2304235"/>
              <a:ext cx="3443988" cy="34439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2" y="86907"/>
                  </a:moveTo>
                  <a:lnTo>
                    <a:pt x="6372" y="86907"/>
                  </a:lnTo>
                  <a:cubicBezTo>
                    <a:pt x="2809" y="79806"/>
                    <a:pt x="692" y="72069"/>
                    <a:pt x="144" y="64143"/>
                  </a:cubicBezTo>
                </a:path>
              </a:pathLst>
            </a:custGeom>
            <a:noFill/>
            <a:ln w="9525" cap="flat" cmpd="sng">
              <a:solidFill>
                <a:srgbClr val="43A9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3795925" y="3063575"/>
              <a:ext cx="1583039" cy="861067"/>
            </a:xfrm>
            <a:custGeom>
              <a:avLst/>
              <a:gdLst/>
              <a:ahLst/>
              <a:cxnLst/>
              <a:rect l="l" t="t" r="r" b="b"/>
              <a:pathLst>
                <a:path w="1324719" h="861067" extrusionOk="0">
                  <a:moveTo>
                    <a:pt x="0" y="143514"/>
                  </a:moveTo>
                  <a:cubicBezTo>
                    <a:pt x="0" y="64253"/>
                    <a:pt x="64253" y="0"/>
                    <a:pt x="143514" y="0"/>
                  </a:cubicBezTo>
                  <a:lnTo>
                    <a:pt x="1181205" y="0"/>
                  </a:lnTo>
                  <a:cubicBezTo>
                    <a:pt x="1260466" y="0"/>
                    <a:pt x="1324719" y="64253"/>
                    <a:pt x="1324719" y="143514"/>
                  </a:cubicBezTo>
                  <a:lnTo>
                    <a:pt x="1324719" y="717553"/>
                  </a:lnTo>
                  <a:cubicBezTo>
                    <a:pt x="1324719" y="796814"/>
                    <a:pt x="1260466" y="861067"/>
                    <a:pt x="1181205" y="861067"/>
                  </a:cubicBezTo>
                  <a:lnTo>
                    <a:pt x="143514" y="861067"/>
                  </a:lnTo>
                  <a:cubicBezTo>
                    <a:pt x="64253" y="861067"/>
                    <a:pt x="0" y="796814"/>
                    <a:pt x="0" y="717553"/>
                  </a:cubicBezTo>
                  <a:lnTo>
                    <a:pt x="0" y="143514"/>
                  </a:lnTo>
                  <a:close/>
                </a:path>
              </a:pathLst>
            </a:custGeom>
            <a:gradFill>
              <a:gsLst>
                <a:gs pos="0">
                  <a:srgbClr val="FFBD80"/>
                </a:gs>
                <a:gs pos="35000">
                  <a:srgbClr val="FFCFA8"/>
                </a:gs>
                <a:gs pos="100000">
                  <a:srgbClr val="FFEBD9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  <p:txBody>
            <a:bodyPr spcFirstLastPara="1" wrap="square" lIns="110600" tIns="110600" rIns="110600" bIns="110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Prescriptive analytics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4374005" y="2304235"/>
              <a:ext cx="3443988" cy="34439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4425" y="20975"/>
                  </a:moveTo>
                  <a:lnTo>
                    <a:pt x="14425" y="20975"/>
                  </a:lnTo>
                  <a:cubicBezTo>
                    <a:pt x="19028" y="15599"/>
                    <a:pt x="24546" y="11081"/>
                    <a:pt x="30723" y="7627"/>
                  </a:cubicBezTo>
                </a:path>
              </a:pathLst>
            </a:custGeom>
            <a:noFill/>
            <a:ln w="9525" cap="flat" cmpd="sng">
              <a:solidFill>
                <a:srgbClr val="F590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" name="Google Shape;163;p6"/>
          <p:cNvSpPr/>
          <p:nvPr/>
        </p:nvSpPr>
        <p:spPr>
          <a:xfrm>
            <a:off x="8504082" y="2975342"/>
            <a:ext cx="1655545" cy="1075755"/>
          </a:xfrm>
          <a:prstGeom prst="leftArrow">
            <a:avLst>
              <a:gd name="adj1" fmla="val 62060"/>
              <a:gd name="adj2" fmla="val 50000"/>
            </a:avLst>
          </a:prstGeom>
          <a:gradFill>
            <a:gsLst>
              <a:gs pos="0">
                <a:srgbClr val="F4F8FB"/>
              </a:gs>
              <a:gs pos="100000">
                <a:srgbClr val="0F243E"/>
              </a:gs>
            </a:gsLst>
            <a:lin ang="108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happening?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6"/>
          <p:cNvSpPr/>
          <p:nvPr/>
        </p:nvSpPr>
        <p:spPr>
          <a:xfrm>
            <a:off x="7883325" y="4814239"/>
            <a:ext cx="1655545" cy="1093402"/>
          </a:xfrm>
          <a:prstGeom prst="leftArrow">
            <a:avLst>
              <a:gd name="adj1" fmla="val 71221"/>
              <a:gd name="adj2" fmla="val 50000"/>
            </a:avLst>
          </a:prstGeom>
          <a:gradFill>
            <a:gsLst>
              <a:gs pos="0">
                <a:srgbClr val="B2A0C7"/>
              </a:gs>
              <a:gs pos="100000">
                <a:schemeClr val="lt1"/>
              </a:gs>
            </a:gsLst>
            <a:lin ang="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did it happen?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6"/>
          <p:cNvSpPr/>
          <p:nvPr/>
        </p:nvSpPr>
        <p:spPr>
          <a:xfrm>
            <a:off x="1981200" y="4894261"/>
            <a:ext cx="2251591" cy="1080000"/>
          </a:xfrm>
          <a:prstGeom prst="rightArrow">
            <a:avLst>
              <a:gd name="adj1" fmla="val 69640"/>
              <a:gd name="adj2" fmla="val 50000"/>
            </a:avLst>
          </a:prstGeom>
          <a:gradFill>
            <a:gsLst>
              <a:gs pos="0">
                <a:schemeClr val="lt1"/>
              </a:gs>
              <a:gs pos="100000">
                <a:srgbClr val="349EBA"/>
              </a:gs>
            </a:gsLst>
            <a:lin ang="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could happen in future?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6"/>
          <p:cNvSpPr/>
          <p:nvPr/>
        </p:nvSpPr>
        <p:spPr>
          <a:xfrm>
            <a:off x="1828907" y="2975342"/>
            <a:ext cx="1780673" cy="1080000"/>
          </a:xfrm>
          <a:prstGeom prst="rightArrow">
            <a:avLst>
              <a:gd name="adj1" fmla="val 69640"/>
              <a:gd name="adj2" fmla="val 50000"/>
            </a:avLst>
          </a:prstGeom>
          <a:gradFill>
            <a:gsLst>
              <a:gs pos="0">
                <a:schemeClr val="lt1"/>
              </a:gs>
              <a:gs pos="100000">
                <a:srgbClr val="E38229"/>
              </a:gs>
            </a:gsLst>
            <a:lin ang="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should be done?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6"/>
          <p:cNvSpPr/>
          <p:nvPr/>
        </p:nvSpPr>
        <p:spPr>
          <a:xfrm>
            <a:off x="8242110" y="1642839"/>
            <a:ext cx="2179488" cy="830997"/>
          </a:xfrm>
          <a:prstGeom prst="wedgeRectCallout">
            <a:avLst>
              <a:gd name="adj1" fmla="val -34818"/>
              <a:gd name="adj2" fmla="val 112933"/>
            </a:avLst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9525" cap="flat" cmpd="sng">
            <a:solidFill>
              <a:srgbClr val="F5913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Exploratory data analysis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What is EDA?</a:t>
            </a:r>
            <a:endParaRPr/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Analyse datasets visually</a:t>
            </a:r>
            <a:endParaRPr/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Summarize main characteristics</a:t>
            </a:r>
            <a:endParaRPr/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Detect anomalies</a:t>
            </a:r>
            <a:endParaRPr/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Visualise patterns / trends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>
            <a:spLocks noGrp="1"/>
          </p:cNvSpPr>
          <p:nvPr>
            <p:ph type="title"/>
          </p:nvPr>
        </p:nvSpPr>
        <p:spPr>
          <a:xfrm>
            <a:off x="609600" y="274625"/>
            <a:ext cx="764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/>
              <a:t>Where does EDA sit in the Data Science Landscape?</a:t>
            </a:r>
            <a:endParaRPr/>
          </a:p>
        </p:txBody>
      </p:sp>
      <p:grpSp>
        <p:nvGrpSpPr>
          <p:cNvPr id="117" name="Google Shape;117;p5"/>
          <p:cNvGrpSpPr/>
          <p:nvPr/>
        </p:nvGrpSpPr>
        <p:grpSpPr>
          <a:xfrm>
            <a:off x="846261" y="1831604"/>
            <a:ext cx="10499446" cy="4339361"/>
            <a:chOff x="8061" y="5979"/>
            <a:chExt cx="10499446" cy="4339361"/>
          </a:xfrm>
        </p:grpSpPr>
        <p:sp>
          <p:nvSpPr>
            <p:cNvPr id="118" name="Google Shape;118;p5"/>
            <p:cNvSpPr/>
            <p:nvPr/>
          </p:nvSpPr>
          <p:spPr>
            <a:xfrm>
              <a:off x="3040792" y="870618"/>
              <a:ext cx="667200" cy="9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5"/>
            <p:cNvSpPr txBox="1"/>
            <p:nvPr/>
          </p:nvSpPr>
          <p:spPr>
            <a:xfrm>
              <a:off x="3357014" y="912848"/>
              <a:ext cx="34800" cy="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8061" y="5979"/>
              <a:ext cx="3034500" cy="18207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5"/>
            <p:cNvSpPr txBox="1"/>
            <p:nvPr/>
          </p:nvSpPr>
          <p:spPr>
            <a:xfrm>
              <a:off x="8061" y="5979"/>
              <a:ext cx="3034500" cy="182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34675" tIns="234675" rIns="234675" bIns="234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lang="en-IN" sz="33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Business problem / situation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6773265" y="870618"/>
              <a:ext cx="667200" cy="9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5"/>
            <p:cNvSpPr txBox="1"/>
            <p:nvPr/>
          </p:nvSpPr>
          <p:spPr>
            <a:xfrm>
              <a:off x="7089488" y="912848"/>
              <a:ext cx="34800" cy="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3740534" y="5979"/>
              <a:ext cx="3034500" cy="18207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5"/>
            <p:cNvSpPr txBox="1"/>
            <p:nvPr/>
          </p:nvSpPr>
          <p:spPr>
            <a:xfrm>
              <a:off x="3740534" y="5979"/>
              <a:ext cx="3034500" cy="182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34675" tIns="234675" rIns="234675" bIns="234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lang="en-IN" sz="33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Raw data collected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1525326" y="1824897"/>
              <a:ext cx="7464900" cy="66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3075"/>
                  </a:lnTo>
                  <a:lnTo>
                    <a:pt x="0" y="63075"/>
                  </a:lnTo>
                  <a:lnTo>
                    <a:pt x="0" y="12000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5"/>
            <p:cNvSpPr txBox="1"/>
            <p:nvPr/>
          </p:nvSpPr>
          <p:spPr>
            <a:xfrm>
              <a:off x="5070362" y="2155079"/>
              <a:ext cx="375000" cy="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7473007" y="5979"/>
              <a:ext cx="3034500" cy="18207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5"/>
            <p:cNvSpPr txBox="1"/>
            <p:nvPr/>
          </p:nvSpPr>
          <p:spPr>
            <a:xfrm>
              <a:off x="7473007" y="5979"/>
              <a:ext cx="3034500" cy="182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34675" tIns="234675" rIns="234675" bIns="234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lang="en-IN" sz="33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cleanup / Datapre-processing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3040792" y="3389279"/>
              <a:ext cx="667200" cy="9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5"/>
            <p:cNvSpPr txBox="1"/>
            <p:nvPr/>
          </p:nvSpPr>
          <p:spPr>
            <a:xfrm>
              <a:off x="3357014" y="3431509"/>
              <a:ext cx="34800" cy="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8061" y="2524640"/>
              <a:ext cx="3034500" cy="1820700"/>
            </a:xfrm>
            <a:prstGeom prst="rect">
              <a:avLst/>
            </a:prstGeom>
            <a:gradFill>
              <a:gsLst>
                <a:gs pos="0">
                  <a:srgbClr val="FFBB82"/>
                </a:gs>
                <a:gs pos="35000">
                  <a:srgbClr val="FFCFA8"/>
                </a:gs>
                <a:gs pos="100000">
                  <a:srgbClr val="FFEBD9"/>
                </a:gs>
              </a:gsLst>
              <a:lin ang="16200038" scaled="0"/>
            </a:gradFill>
            <a:ln w="9525" cap="flat" cmpd="sng">
              <a:solidFill>
                <a:srgbClr val="F5913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5"/>
            <p:cNvSpPr txBox="1"/>
            <p:nvPr/>
          </p:nvSpPr>
          <p:spPr>
            <a:xfrm>
              <a:off x="8061" y="2524640"/>
              <a:ext cx="3034500" cy="182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34675" tIns="234675" rIns="234675" bIns="234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lang="en-IN" sz="3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Exploratory data analysis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6773265" y="3389279"/>
              <a:ext cx="667200" cy="9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5"/>
            <p:cNvSpPr txBox="1"/>
            <p:nvPr/>
          </p:nvSpPr>
          <p:spPr>
            <a:xfrm>
              <a:off x="7089488" y="3431509"/>
              <a:ext cx="34800" cy="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3740534" y="2524640"/>
              <a:ext cx="3034500" cy="18207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5"/>
            <p:cNvSpPr txBox="1"/>
            <p:nvPr/>
          </p:nvSpPr>
          <p:spPr>
            <a:xfrm>
              <a:off x="3740534" y="2524640"/>
              <a:ext cx="3034500" cy="182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34675" tIns="234675" rIns="234675" bIns="234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lang="en-IN" sz="33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 buildingModel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7473007" y="2524640"/>
              <a:ext cx="3034500" cy="18207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5"/>
            <p:cNvSpPr txBox="1"/>
            <p:nvPr/>
          </p:nvSpPr>
          <p:spPr>
            <a:xfrm>
              <a:off x="7473007" y="2524640"/>
              <a:ext cx="3034500" cy="182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34675" tIns="234675" rIns="234675" bIns="234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lang="en-IN" sz="33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Reporting &amp; product development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5"/>
          <p:cNvSpPr txBox="1"/>
          <p:nvPr/>
        </p:nvSpPr>
        <p:spPr>
          <a:xfrm>
            <a:off x="8747350" y="2421850"/>
            <a:ext cx="19725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Data visualization</a:t>
            </a:r>
            <a:endParaRPr sz="18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5220450" y="4933600"/>
            <a:ext cx="19725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Model selection</a:t>
            </a:r>
            <a:endParaRPr sz="18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8892875" y="4994300"/>
            <a:ext cx="15318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Model Tuning</a:t>
            </a:r>
            <a:endParaRPr sz="18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5145250" y="2535650"/>
            <a:ext cx="15318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44" name="Google Shape;144;p5"/>
          <p:cNvSpPr txBox="1"/>
          <p:nvPr/>
        </p:nvSpPr>
        <p:spPr>
          <a:xfrm>
            <a:off x="1292100" y="2459800"/>
            <a:ext cx="21525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Problem definition</a:t>
            </a:r>
            <a:endParaRPr sz="18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4970375" y="2421850"/>
            <a:ext cx="22512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Hypothesis testing</a:t>
            </a:r>
            <a:endParaRPr sz="18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Objective of EDA</a:t>
            </a:r>
            <a:endParaRPr/>
          </a:p>
        </p:txBody>
      </p:sp>
      <p:sp>
        <p:nvSpPr>
          <p:cNvPr id="173" name="Google Shape;173;p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Understand the spread of variables in the dataset</a:t>
            </a:r>
            <a:endParaRPr/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Obtain cues on relationship between variables in a dataset</a:t>
            </a:r>
            <a:endParaRPr/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Detect any outliers in the dataset</a:t>
            </a:r>
            <a:endParaRPr/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Spot missing values in the dataset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Aspects to remember</a:t>
            </a:r>
            <a:endParaRPr/>
          </a:p>
        </p:txBody>
      </p:sp>
      <p:sp>
        <p:nvSpPr>
          <p:cNvPr id="179" name="Google Shape;179;p8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EDA is a visual examination of the dataset</a:t>
            </a:r>
            <a:endParaRPr/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The observations from EDA need not necessarily be statistically significant</a:t>
            </a:r>
            <a:endParaRPr/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Further statistical models need to be applied to confirm statistical significance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8240</TotalTime>
  <Words>1781</Words>
  <Application>Microsoft Office PowerPoint</Application>
  <PresentationFormat>Widescreen</PresentationFormat>
  <Paragraphs>261</Paragraphs>
  <Slides>26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Calibri</vt:lpstr>
      <vt:lpstr>Bodoni MT</vt:lpstr>
      <vt:lpstr>Arial</vt:lpstr>
      <vt:lpstr>Times New Roman</vt:lpstr>
      <vt:lpstr>Candara</vt:lpstr>
      <vt:lpstr>Corbel</vt:lpstr>
      <vt:lpstr>Office Theme</vt:lpstr>
      <vt:lpstr>1_Office Theme</vt:lpstr>
      <vt:lpstr>5_Office Theme</vt:lpstr>
      <vt:lpstr>M1W2: Introduction to Visualization     </vt:lpstr>
      <vt:lpstr>Quick Recap from Week 1 (Refer cheatsheets and links shared for functions)</vt:lpstr>
      <vt:lpstr>Quick Recap from Week 1 (Refer cheatsheets and links shared for functions)</vt:lpstr>
      <vt:lpstr>Introduction to Visualization</vt:lpstr>
      <vt:lpstr>Where does EDA sit in the  Analytics life cycle?</vt:lpstr>
      <vt:lpstr>What is EDA?</vt:lpstr>
      <vt:lpstr>Where does EDA sit in the Data Science Landscape?</vt:lpstr>
      <vt:lpstr>Objective of EDA</vt:lpstr>
      <vt:lpstr>Aspects to remember</vt:lpstr>
      <vt:lpstr>Stages of EDA</vt:lpstr>
      <vt:lpstr>Types of data</vt:lpstr>
      <vt:lpstr>Matplotlib</vt:lpstr>
      <vt:lpstr>Seaborn</vt:lpstr>
      <vt:lpstr>PowerPoint Presentation</vt:lpstr>
      <vt:lpstr>Chart selection</vt:lpstr>
      <vt:lpstr>Practical use cases of various visualization techniques</vt:lpstr>
      <vt:lpstr>Practical use cases of various visualization techniques</vt:lpstr>
      <vt:lpstr>Boxplot and five number summary</vt:lpstr>
      <vt:lpstr>Practical use cases of various visualization techniques</vt:lpstr>
      <vt:lpstr>Case Study 1</vt:lpstr>
      <vt:lpstr>Steps: Case Study 1 </vt:lpstr>
      <vt:lpstr>Case Study 2</vt:lpstr>
      <vt:lpstr>Case Study 3</vt:lpstr>
      <vt:lpstr>Exercise 4 (homework)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Visualization</dc:title>
  <dc:creator>MuraliSAI</dc:creator>
  <cp:lastModifiedBy>Murali Balasubramanian</cp:lastModifiedBy>
  <cp:revision>23</cp:revision>
  <dcterms:modified xsi:type="dcterms:W3CDTF">2021-09-18T10:34:10Z</dcterms:modified>
</cp:coreProperties>
</file>