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8"/>
  </p:notesMasterIdLst>
  <p:sldIdLst>
    <p:sldId id="273" r:id="rId2"/>
    <p:sldId id="278" r:id="rId3"/>
    <p:sldId id="270" r:id="rId4"/>
    <p:sldId id="26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5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278"/>
            <p14:sldId id="270"/>
            <p14:sldId id="26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5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5"/>
    <a:srgbClr val="FAE2D3"/>
    <a:srgbClr val="DD462F"/>
    <a:srgbClr val="D24726"/>
    <a:srgbClr val="EBEBEB"/>
    <a:srgbClr val="F8F8F8"/>
    <a:srgbClr val="D2B4A6"/>
    <a:srgbClr val="734F29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274" autoAdjust="0"/>
  </p:normalViewPr>
  <p:slideViewPr>
    <p:cSldViewPr snapToGrid="0">
      <p:cViewPr varScale="1">
        <p:scale>
          <a:sx n="95" d="100"/>
          <a:sy n="95" d="100"/>
        </p:scale>
        <p:origin x="6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C4FF-337A-F741-AD04-661DDEFC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C252A-18ED-BD4B-88D7-FE773ECCB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85AD-B276-074E-91BE-65E0FA41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338B-A5F6-6844-A020-2D094944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9C555-D77B-BD41-A05B-78F07A72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6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477C-6DBA-E84D-B298-A71ECAA3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8EDFD-D601-8A47-838D-1E079401F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4D26-69BA-164E-83AC-BFEE1431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FF0B-0F06-044C-BEA2-B8E9B0B6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FCE1-1F70-AF4D-A079-2A293460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3B768-4EFF-B140-8608-E6EBC5A73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B85D7-10D6-FC40-A343-8296B74F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F1E4-47D2-CF49-952B-0AA23008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2825-EC13-234F-A640-BE4BDC70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22D6-571A-DA40-8C98-56043EB0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3922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DC2F-5970-7447-86A2-B15394CA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DFF0-E150-714F-8F18-8ECCAB3B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9F52-4EDB-A44D-A50C-5C103F15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6BB0-AD3E-1647-8284-FD14E538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13C5-29D6-A24C-B57B-A26F14BA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6303-5F8D-8742-B8EC-5B372A81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552B3-ED5F-0A45-8FB7-E693A26F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035A8-ED2D-6546-A90F-D1125EB9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8825-C46C-8349-997C-5643766B4CF1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B319-033B-1442-A3C8-C819B7A5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7034-EBC4-5340-ACC2-EC4D2F54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68E-9468-0548-9897-7F2393F4EF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15C4C-ACCA-B24D-8509-C9F2B39D7C8D}"/>
              </a:ext>
            </a:extLst>
          </p:cNvPr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C3AE7-E168-0548-8A94-F6B5089EEB85}"/>
              </a:ext>
            </a:extLst>
          </p:cNvPr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576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0186-78EE-F04C-8AB0-7F0DDF32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A245-E137-024B-974F-B8111195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51D62-3B7D-EF48-ABB0-349017041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6AF-6B6C-6048-9C53-9BACBBD1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74D3-E487-3641-BFB1-5176F251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8C09A-B104-5F46-AE1A-94DAF941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0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88A9-2CAD-264E-8C8D-84313E57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41414-077C-0C40-8017-3483F899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6FA5B-1C6D-314B-93F0-F52F508B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B4C78-3C52-0946-ADFB-409220F6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C004B-0DCA-7949-8537-5BCDCB35D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4DA31-E7F8-3141-A623-BD0EA768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A44F3-524D-C34D-A6EA-23F404E0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418C9-9723-D349-B14A-C22734BD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04F3-4356-8148-B31D-7F851FE0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BDE51-63CC-5245-B152-5D0DAD03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B6F5-2D48-A844-9C6B-8D92EC2B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8F425-0121-8449-9A9E-FE7591D9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2F73B-7DA9-1C4E-BE43-36733B59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4B2E6-F90B-7E49-9AAE-3F186853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74131-F735-2F4C-BC82-8A7F894E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3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E3A4-DAF9-C146-A967-F2596679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C0DD-2CD8-9347-80F9-82D9F0B2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82080-6E35-3846-9BB4-D7BAFB50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5DADC-24D0-9246-9B82-FF94CF4E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AA29-7206-7A4A-97F0-48BC572F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54ED4-F104-8948-977F-B04D2A84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3841-F4B2-FB43-8AC8-1B792739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70C8C-6635-8B49-8E58-78C271D73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4B006-29B0-BF4D-B4EE-CF8645240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82F-C51D-2949-8978-17C42D51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AE311-E3D2-6746-A120-C8847373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7AFC5-935C-3A4E-87D0-05DA9FA5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26166-0553-FE4F-BB53-5B270E8C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10975-D933-6541-BAA8-D71180B7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BE88-D80B-FA47-BBA7-F318D3FFC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DDB9-A68A-204A-8727-AAFEF7D84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6BFB-31D2-1143-9CE4-CEEE376C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492673"/>
            <a:ext cx="9582150" cy="1070052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SERTIKOM BRITECH POLITANI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43001" y="2477897"/>
            <a:ext cx="9582150" cy="113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Pembekalan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coding 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21B5D-B280-2E41-8AB8-2123E1795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8" y="4837765"/>
            <a:ext cx="1255255" cy="1255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AA922-33C2-6A4A-BCE4-1798679F6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59" y="4837765"/>
            <a:ext cx="1244302" cy="124430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E874E74-0737-1546-B4D6-3BF5A273C293}"/>
              </a:ext>
            </a:extLst>
          </p:cNvPr>
          <p:cNvSpPr txBox="1">
            <a:spLocks/>
          </p:cNvSpPr>
          <p:nvPr/>
        </p:nvSpPr>
        <p:spPr>
          <a:xfrm>
            <a:off x="743001" y="3990476"/>
            <a:ext cx="4733874" cy="46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Rifan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Rifa’i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5A672E-28A9-654F-91B7-308D6CA0DCAE}"/>
              </a:ext>
            </a:extLst>
          </p:cNvPr>
          <p:cNvSpPr txBox="1"/>
          <p:nvPr/>
        </p:nvSpPr>
        <p:spPr>
          <a:xfrm>
            <a:off x="349623" y="497541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ubik Medium" pitchFamily="2" charset="-79"/>
                <a:cs typeface="Rubik Medium" pitchFamily="2" charset="-79"/>
              </a:rPr>
              <a:t>Install </a:t>
            </a:r>
            <a:r>
              <a:rPr lang="en-US" sz="2800" dirty="0" err="1">
                <a:latin typeface="Rubik Medium" pitchFamily="2" charset="-79"/>
                <a:cs typeface="Rubik Medium" pitchFamily="2" charset="-79"/>
              </a:rPr>
              <a:t>Laravel</a:t>
            </a:r>
            <a:r>
              <a:rPr lang="en-US" sz="2800" dirty="0">
                <a:latin typeface="Rubik Medium" pitchFamily="2" charset="-79"/>
                <a:cs typeface="Rubik Medium" pitchFamily="2" charset="-79"/>
              </a:rPr>
              <a:t>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81795-FA15-7A49-B5BE-3420C0F2A5FD}"/>
              </a:ext>
            </a:extLst>
          </p:cNvPr>
          <p:cNvSpPr/>
          <p:nvPr/>
        </p:nvSpPr>
        <p:spPr>
          <a:xfrm>
            <a:off x="1680881" y="1532966"/>
            <a:ext cx="8323731" cy="753035"/>
          </a:xfrm>
          <a:prstGeom prst="rect">
            <a:avLst/>
          </a:prstGeom>
          <a:solidFill>
            <a:srgbClr val="FAE2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composer create-project - - prefer-</a:t>
            </a:r>
            <a:r>
              <a:rPr lang="en-US" sz="2000" dirty="0" err="1">
                <a:solidFill>
                  <a:sysClr val="windowText" lastClr="000000"/>
                </a:solidFill>
              </a:rPr>
              <a:t>dist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 err="1">
                <a:solidFill>
                  <a:sysClr val="windowText" lastClr="000000"/>
                </a:solidFill>
              </a:rPr>
              <a:t>laravel</a:t>
            </a:r>
            <a:r>
              <a:rPr lang="en-US" sz="2000" dirty="0">
                <a:solidFill>
                  <a:sysClr val="windowText" lastClr="000000"/>
                </a:solidFill>
              </a:rPr>
              <a:t>/</a:t>
            </a:r>
            <a:r>
              <a:rPr lang="en-US" sz="2000" dirty="0" err="1">
                <a:solidFill>
                  <a:sysClr val="windowText" lastClr="000000"/>
                </a:solidFill>
              </a:rPr>
              <a:t>laravel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 err="1">
                <a:solidFill>
                  <a:sysClr val="windowText" lastClr="000000"/>
                </a:solidFill>
              </a:rPr>
              <a:t>sertifkom_politani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B0C9C-C53B-7947-8A23-338DBFCE25F0}"/>
              </a:ext>
            </a:extLst>
          </p:cNvPr>
          <p:cNvSpPr/>
          <p:nvPr/>
        </p:nvSpPr>
        <p:spPr>
          <a:xfrm>
            <a:off x="1680880" y="2626660"/>
            <a:ext cx="8323731" cy="7530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>
                <a:solidFill>
                  <a:schemeClr val="tx1"/>
                </a:solidFill>
              </a:rPr>
              <a:t>composer require </a:t>
            </a:r>
            <a:r>
              <a:rPr lang="en-ID" sz="2400" dirty="0" err="1">
                <a:solidFill>
                  <a:schemeClr val="tx1"/>
                </a:solidFill>
              </a:rPr>
              <a:t>laravel</a:t>
            </a:r>
            <a:r>
              <a:rPr lang="en-ID" sz="2400" dirty="0">
                <a:solidFill>
                  <a:schemeClr val="tx1"/>
                </a:solidFill>
              </a:rPr>
              <a:t>/</a:t>
            </a:r>
            <a:r>
              <a:rPr lang="en-ID" sz="2400" dirty="0" err="1">
                <a:solidFill>
                  <a:schemeClr val="tx1"/>
                </a:solidFill>
              </a:rPr>
              <a:t>jetstream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2CC5C-4FB8-B742-AE3A-9781870D8E3C}"/>
              </a:ext>
            </a:extLst>
          </p:cNvPr>
          <p:cNvSpPr/>
          <p:nvPr/>
        </p:nvSpPr>
        <p:spPr>
          <a:xfrm>
            <a:off x="1680880" y="3720354"/>
            <a:ext cx="8323731" cy="753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err="1">
                <a:solidFill>
                  <a:schemeClr val="tx1"/>
                </a:solidFill>
              </a:rPr>
              <a:t>php</a:t>
            </a:r>
            <a:r>
              <a:rPr lang="en-ID" sz="2400" dirty="0">
                <a:solidFill>
                  <a:schemeClr val="tx1"/>
                </a:solidFill>
              </a:rPr>
              <a:t> artisan </a:t>
            </a:r>
            <a:r>
              <a:rPr lang="en-ID" sz="2400" dirty="0" err="1">
                <a:solidFill>
                  <a:schemeClr val="tx1"/>
                </a:solidFill>
              </a:rPr>
              <a:t>jetstream:install</a:t>
            </a:r>
            <a:r>
              <a:rPr lang="en-ID" sz="2400" dirty="0">
                <a:solidFill>
                  <a:schemeClr val="tx1"/>
                </a:solidFill>
              </a:rPr>
              <a:t> livewire </a:t>
            </a:r>
            <a:endParaRPr lang="en-ID" sz="3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D5F8E-D342-C446-8F3E-60915C0FE0A2}"/>
              </a:ext>
            </a:extLst>
          </p:cNvPr>
          <p:cNvSpPr/>
          <p:nvPr/>
        </p:nvSpPr>
        <p:spPr>
          <a:xfrm>
            <a:off x="1680879" y="4814048"/>
            <a:ext cx="8323731" cy="75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 err="1">
                <a:solidFill>
                  <a:schemeClr val="tx1"/>
                </a:solidFill>
              </a:rPr>
              <a:t>npm</a:t>
            </a:r>
            <a:r>
              <a:rPr lang="en-ID" sz="2800" dirty="0">
                <a:solidFill>
                  <a:schemeClr val="tx1"/>
                </a:solidFill>
              </a:rPr>
              <a:t> install &amp;&amp; </a:t>
            </a:r>
            <a:r>
              <a:rPr lang="en-ID" sz="2800" dirty="0" err="1">
                <a:solidFill>
                  <a:schemeClr val="tx1"/>
                </a:solidFill>
              </a:rPr>
              <a:t>npm</a:t>
            </a:r>
            <a:r>
              <a:rPr lang="en-ID" sz="2800" dirty="0">
                <a:solidFill>
                  <a:schemeClr val="tx1"/>
                </a:solidFill>
              </a:rPr>
              <a:t> run dev </a:t>
            </a:r>
            <a:endParaRPr lang="en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5A672E-28A9-654F-91B7-308D6CA0DCAE}"/>
              </a:ext>
            </a:extLst>
          </p:cNvPr>
          <p:cNvSpPr txBox="1"/>
          <p:nvPr/>
        </p:nvSpPr>
        <p:spPr>
          <a:xfrm>
            <a:off x="349623" y="497541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ubik Medium" pitchFamily="2" charset="-79"/>
                <a:cs typeface="Rubik Medium" pitchFamily="2" charset="-79"/>
              </a:rPr>
              <a:t>Setting {.</a:t>
            </a:r>
            <a:r>
              <a:rPr lang="en-US" sz="2800" dirty="0" err="1">
                <a:latin typeface="Rubik Medium" pitchFamily="2" charset="-79"/>
                <a:cs typeface="Rubik Medium" pitchFamily="2" charset="-79"/>
              </a:rPr>
              <a:t>env</a:t>
            </a:r>
            <a:r>
              <a:rPr lang="en-US" sz="2800" dirty="0">
                <a:latin typeface="Rubik Medium" pitchFamily="2" charset="-79"/>
                <a:cs typeface="Rubik Medium" pitchFamily="2" charset="-79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B2BE0F-CCE1-CE47-8F1E-DBFF21CF19B9}"/>
              </a:ext>
            </a:extLst>
          </p:cNvPr>
          <p:cNvGrpSpPr/>
          <p:nvPr/>
        </p:nvGrpSpPr>
        <p:grpSpPr>
          <a:xfrm>
            <a:off x="460410" y="1332640"/>
            <a:ext cx="4243731" cy="3475181"/>
            <a:chOff x="1238622" y="1235363"/>
            <a:chExt cx="4243731" cy="34751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43E000-23E4-6C4E-95C0-36EABBE7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22" y="1235363"/>
              <a:ext cx="4243731" cy="347518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8A028-7AAD-954C-B7AF-CED60F49F13D}"/>
                </a:ext>
              </a:extLst>
            </p:cNvPr>
            <p:cNvSpPr/>
            <p:nvPr/>
          </p:nvSpPr>
          <p:spPr>
            <a:xfrm>
              <a:off x="1531620" y="2480310"/>
              <a:ext cx="3280410" cy="37719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6257C8-B698-5E43-B8D6-AF3A07460A92}"/>
                </a:ext>
              </a:extLst>
            </p:cNvPr>
            <p:cNvSpPr/>
            <p:nvPr/>
          </p:nvSpPr>
          <p:spPr>
            <a:xfrm>
              <a:off x="1531620" y="2103120"/>
              <a:ext cx="3280410" cy="37719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C7F6F-B734-ED47-9C8B-7EED1C8C6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21" y="759151"/>
            <a:ext cx="7099300" cy="5384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268474-F06B-5E4C-B3F1-CB6D3D73098A}"/>
              </a:ext>
            </a:extLst>
          </p:cNvPr>
          <p:cNvSpPr/>
          <p:nvPr/>
        </p:nvSpPr>
        <p:spPr>
          <a:xfrm>
            <a:off x="5365265" y="3178548"/>
            <a:ext cx="2667387" cy="144972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0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94EE0B-6E31-C94D-8F53-044E5D537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1939777"/>
            <a:ext cx="9931791" cy="4918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B7D47-407F-C843-B9F5-71B9DB75F7AF}"/>
              </a:ext>
            </a:extLst>
          </p:cNvPr>
          <p:cNvSpPr txBox="1"/>
          <p:nvPr/>
        </p:nvSpPr>
        <p:spPr>
          <a:xfrm>
            <a:off x="335555" y="342799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ubik Medium" pitchFamily="2" charset="-79"/>
                <a:cs typeface="Rubik Medium" pitchFamily="2" charset="-79"/>
              </a:rPr>
              <a:t>Install </a:t>
            </a:r>
            <a:r>
              <a:rPr lang="en-US" sz="2800" dirty="0" err="1">
                <a:latin typeface="Rubik Medium" pitchFamily="2" charset="-79"/>
                <a:cs typeface="Rubik Medium" pitchFamily="2" charset="-79"/>
              </a:rPr>
              <a:t>Laravel</a:t>
            </a:r>
            <a:r>
              <a:rPr lang="en-US" sz="2800" dirty="0">
                <a:latin typeface="Rubik Medium" pitchFamily="2" charset="-79"/>
                <a:cs typeface="Rubik Medium" pitchFamily="2" charset="-79"/>
              </a:rPr>
              <a:t>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0C297D-BE1E-ED40-ADAB-0BCBD4838626}"/>
              </a:ext>
            </a:extLst>
          </p:cNvPr>
          <p:cNvSpPr/>
          <p:nvPr/>
        </p:nvSpPr>
        <p:spPr>
          <a:xfrm>
            <a:off x="3637583" y="1097280"/>
            <a:ext cx="5188808" cy="625863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ysClr val="windowText" lastClr="000000"/>
                </a:solidFill>
              </a:rPr>
              <a:t>php</a:t>
            </a:r>
            <a:r>
              <a:rPr lang="en-US" sz="3200" dirty="0">
                <a:solidFill>
                  <a:sysClr val="windowText" lastClr="000000"/>
                </a:solidFill>
              </a:rPr>
              <a:t> artisan </a:t>
            </a:r>
            <a:r>
              <a:rPr lang="en-US" sz="3200" dirty="0" err="1">
                <a:solidFill>
                  <a:sysClr val="windowText" lastClr="000000"/>
                </a:solidFill>
              </a:rPr>
              <a:t>serv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7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4CA53-4298-F94F-8CC3-D1E2336B3ADC}"/>
              </a:ext>
            </a:extLst>
          </p:cNvPr>
          <p:cNvSpPr txBox="1"/>
          <p:nvPr/>
        </p:nvSpPr>
        <p:spPr>
          <a:xfrm>
            <a:off x="377332" y="569373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ubik Medium" pitchFamily="2" charset="-79"/>
                <a:cs typeface="Rubik Medium" pitchFamily="2" charset="-79"/>
              </a:rPr>
              <a:t>Migration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8D514-FB50-B542-96A0-7C402F94C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1"/>
          <a:stretch/>
        </p:blipFill>
        <p:spPr>
          <a:xfrm>
            <a:off x="482601" y="1452092"/>
            <a:ext cx="7095836" cy="16821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02DDB4-1316-1D4B-AE86-E2AC3C01358D}"/>
              </a:ext>
            </a:extLst>
          </p:cNvPr>
          <p:cNvSpPr/>
          <p:nvPr/>
        </p:nvSpPr>
        <p:spPr>
          <a:xfrm>
            <a:off x="482600" y="3336616"/>
            <a:ext cx="7095837" cy="753035"/>
          </a:xfrm>
          <a:prstGeom prst="rect">
            <a:avLst/>
          </a:prstGeom>
          <a:solidFill>
            <a:srgbClr val="FAE2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php</a:t>
            </a:r>
            <a:r>
              <a:rPr lang="en-US" sz="2400" dirty="0">
                <a:solidFill>
                  <a:sysClr val="windowText" lastClr="000000"/>
                </a:solidFill>
              </a:rPr>
              <a:t> artisan migrate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69B51-A3A5-0A45-B491-B085AD79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0"/>
          <a:stretch/>
        </p:blipFill>
        <p:spPr>
          <a:xfrm>
            <a:off x="2281128" y="4825218"/>
            <a:ext cx="9910872" cy="2018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EBD228-B299-BC40-B630-FE70BD33DD21}"/>
              </a:ext>
            </a:extLst>
          </p:cNvPr>
          <p:cNvSpPr txBox="1"/>
          <p:nvPr/>
        </p:nvSpPr>
        <p:spPr>
          <a:xfrm>
            <a:off x="482600" y="4979472"/>
            <a:ext cx="2330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cs typeface="Rubik Medium" pitchFamily="2" charset="-79"/>
              </a:rPr>
              <a:t>Success</a:t>
            </a:r>
          </a:p>
          <a:p>
            <a:r>
              <a:rPr lang="en-US" sz="2800" dirty="0">
                <a:solidFill>
                  <a:schemeClr val="accent6"/>
                </a:solidFill>
                <a:cs typeface="Rubik Medium" pitchFamily="2" charset="-79"/>
              </a:rPr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205121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4CA53-4298-F94F-8CC3-D1E2336B3ADC}"/>
              </a:ext>
            </a:extLst>
          </p:cNvPr>
          <p:cNvSpPr txBox="1"/>
          <p:nvPr/>
        </p:nvSpPr>
        <p:spPr>
          <a:xfrm>
            <a:off x="306993" y="147341"/>
            <a:ext cx="202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ubik Medium" pitchFamily="2" charset="-79"/>
                <a:cs typeface="Rubik Medium" pitchFamily="2" charset="-79"/>
              </a:rPr>
              <a:t>CRUD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9CEEF-42D6-EF40-A4A8-5A18DFED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37" y="1148473"/>
            <a:ext cx="6501770" cy="3693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8C60D5-BE58-8145-B18B-EA93982B1C69}"/>
              </a:ext>
            </a:extLst>
          </p:cNvPr>
          <p:cNvSpPr txBox="1"/>
          <p:nvPr/>
        </p:nvSpPr>
        <p:spPr>
          <a:xfrm>
            <a:off x="306993" y="621753"/>
            <a:ext cx="387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ubik" pitchFamily="2" charset="-79"/>
                <a:cs typeface="Rubik" pitchFamily="2" charset="-79"/>
              </a:rPr>
              <a:t>Create login API to get token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BF318-4F6A-8045-AB14-1AFA6ED43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473"/>
            <a:ext cx="5383237" cy="5709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E5B5BF-388F-6F4A-BCC6-AF07425B9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14" y="4906838"/>
            <a:ext cx="6464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4CA53-4298-F94F-8CC3-D1E2336B3ADC}"/>
              </a:ext>
            </a:extLst>
          </p:cNvPr>
          <p:cNvSpPr txBox="1"/>
          <p:nvPr/>
        </p:nvSpPr>
        <p:spPr>
          <a:xfrm>
            <a:off x="407547" y="512404"/>
            <a:ext cx="202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ubik Medium" pitchFamily="2" charset="-79"/>
                <a:cs typeface="Rubik Medium" pitchFamily="2" charset="-79"/>
              </a:rPr>
              <a:t>CRUD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C60D5-BE58-8145-B18B-EA93982B1C69}"/>
              </a:ext>
            </a:extLst>
          </p:cNvPr>
          <p:cNvSpPr txBox="1"/>
          <p:nvPr/>
        </p:nvSpPr>
        <p:spPr>
          <a:xfrm>
            <a:off x="6233442" y="2116036"/>
            <a:ext cx="5587463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ubik" pitchFamily="2" charset="-79"/>
                <a:cs typeface="Rubik" pitchFamily="2" charset="-79"/>
              </a:rPr>
              <a:t>Membuat</a:t>
            </a:r>
            <a:r>
              <a:rPr lang="en-US" sz="2000" dirty="0">
                <a:latin typeface="Rubik" pitchFamily="2" charset="-79"/>
                <a:cs typeface="Rubik" pitchFamily="2" charset="-79"/>
              </a:rPr>
              <a:t> Controller </a:t>
            </a:r>
            <a:r>
              <a:rPr lang="en-US" sz="2000" dirty="0" err="1">
                <a:latin typeface="Rubik" pitchFamily="2" charset="-79"/>
                <a:cs typeface="Rubik" pitchFamily="2" charset="-79"/>
              </a:rPr>
              <a:t>dan</a:t>
            </a:r>
            <a:r>
              <a:rPr lang="en-US" sz="2000" dirty="0">
                <a:latin typeface="Rubik" pitchFamily="2" charset="-79"/>
                <a:cs typeface="Rubik" pitchFamily="2" charset="-79"/>
              </a:rPr>
              <a:t> Model </a:t>
            </a:r>
            <a:r>
              <a:rPr lang="en-US" sz="2000" dirty="0" err="1">
                <a:latin typeface="Rubik" pitchFamily="2" charset="-79"/>
                <a:cs typeface="Rubik" pitchFamily="2" charset="-79"/>
              </a:rPr>
              <a:t>baru</a:t>
            </a:r>
            <a:r>
              <a:rPr lang="en-US" sz="2000" dirty="0">
                <a:latin typeface="Rubik" pitchFamily="2" charset="-79"/>
                <a:cs typeface="Rubik" pitchFamily="2" charset="-79"/>
              </a:rPr>
              <a:t> </a:t>
            </a:r>
            <a:r>
              <a:rPr lang="en-US" sz="2000" dirty="0" err="1">
                <a:latin typeface="Rubik" pitchFamily="2" charset="-79"/>
                <a:cs typeface="Rubik" pitchFamily="2" charset="-79"/>
              </a:rPr>
              <a:t>untuk</a:t>
            </a:r>
            <a:r>
              <a:rPr lang="en-US" sz="2000" dirty="0">
                <a:latin typeface="Rubik" pitchFamily="2" charset="-79"/>
                <a:cs typeface="Rubik" pitchFamily="2" charset="-79"/>
              </a:rPr>
              <a:t> </a:t>
            </a:r>
            <a:r>
              <a:rPr lang="en-US" sz="2000" dirty="0" err="1">
                <a:latin typeface="Rubik" pitchFamily="2" charset="-79"/>
                <a:cs typeface="Rubik" pitchFamily="2" charset="-79"/>
              </a:rPr>
              <a:t>membuat</a:t>
            </a:r>
            <a:r>
              <a:rPr lang="en-US" sz="2000" dirty="0">
                <a:latin typeface="Rubik" pitchFamily="2" charset="-79"/>
                <a:cs typeface="Rubik" pitchFamily="2" charset="-79"/>
              </a:rPr>
              <a:t> CRUD data by API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15514-E683-4B4C-91D1-CC05F1215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1" r="8381"/>
          <a:stretch/>
        </p:blipFill>
        <p:spPr>
          <a:xfrm>
            <a:off x="259509" y="4998029"/>
            <a:ext cx="2629803" cy="189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66298F-0CEE-0941-8362-CAF21F461E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2"/>
          <a:stretch/>
        </p:blipFill>
        <p:spPr>
          <a:xfrm>
            <a:off x="6319788" y="4490299"/>
            <a:ext cx="2629803" cy="17442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600CE-9C2B-5F49-AD6E-1F1AA5F0A8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8"/>
          <a:stretch/>
        </p:blipFill>
        <p:spPr>
          <a:xfrm>
            <a:off x="3267341" y="3707135"/>
            <a:ext cx="2966101" cy="31508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927DF7-2AE0-A441-8A06-5174CF439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31" y="3859047"/>
            <a:ext cx="3172069" cy="30067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911B6F-3B02-8F4A-8F78-B047AB7517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40"/>
          <a:stretch/>
        </p:blipFill>
        <p:spPr>
          <a:xfrm>
            <a:off x="80339" y="2062116"/>
            <a:ext cx="3100656" cy="22453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FB8312-9686-0F40-81B4-1EEC435A31F8}"/>
              </a:ext>
            </a:extLst>
          </p:cNvPr>
          <p:cNvSpPr txBox="1"/>
          <p:nvPr/>
        </p:nvSpPr>
        <p:spPr>
          <a:xfrm>
            <a:off x="4085415" y="3184767"/>
            <a:ext cx="1274376" cy="369332"/>
          </a:xfrm>
          <a:prstGeom prst="rect">
            <a:avLst/>
          </a:prstGeom>
          <a:solidFill>
            <a:srgbClr val="D247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PUT {id}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234C0D-FEDE-7844-8F85-CB9ACF1222EA}"/>
              </a:ext>
            </a:extLst>
          </p:cNvPr>
          <p:cNvSpPr txBox="1"/>
          <p:nvPr/>
        </p:nvSpPr>
        <p:spPr>
          <a:xfrm>
            <a:off x="6989498" y="3938087"/>
            <a:ext cx="1274376" cy="369332"/>
          </a:xfrm>
          <a:prstGeom prst="rect">
            <a:avLst/>
          </a:prstGeom>
          <a:solidFill>
            <a:srgbClr val="D247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GET {id}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903D4-BA88-0E44-BDA4-D740546A3D97}"/>
              </a:ext>
            </a:extLst>
          </p:cNvPr>
          <p:cNvSpPr txBox="1"/>
          <p:nvPr/>
        </p:nvSpPr>
        <p:spPr>
          <a:xfrm>
            <a:off x="9769950" y="3369433"/>
            <a:ext cx="1672030" cy="369332"/>
          </a:xfrm>
          <a:prstGeom prst="rect">
            <a:avLst/>
          </a:prstGeom>
          <a:solidFill>
            <a:srgbClr val="D247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DETELE {id}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A63C3-C317-AE46-97B3-9CE18D63CCC8}"/>
              </a:ext>
            </a:extLst>
          </p:cNvPr>
          <p:cNvSpPr txBox="1"/>
          <p:nvPr/>
        </p:nvSpPr>
        <p:spPr>
          <a:xfrm>
            <a:off x="937222" y="4490299"/>
            <a:ext cx="1274376" cy="369332"/>
          </a:xfrm>
          <a:prstGeom prst="rect">
            <a:avLst/>
          </a:prstGeom>
          <a:solidFill>
            <a:srgbClr val="D247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86BAD6-F5D5-DD44-AF33-07BAD98006A9}"/>
              </a:ext>
            </a:extLst>
          </p:cNvPr>
          <p:cNvSpPr txBox="1"/>
          <p:nvPr/>
        </p:nvSpPr>
        <p:spPr>
          <a:xfrm>
            <a:off x="677713" y="1625524"/>
            <a:ext cx="1274376" cy="369332"/>
          </a:xfrm>
          <a:prstGeom prst="rect">
            <a:avLst/>
          </a:prstGeom>
          <a:solidFill>
            <a:srgbClr val="D247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GET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B9CE16-FACC-2F43-9A33-C617A3518A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33" y="693932"/>
            <a:ext cx="2522088" cy="22325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AA1866-4816-9F40-A9F5-13AEF746A9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59" y="226316"/>
            <a:ext cx="5243146" cy="14629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8692E5-E0BB-C445-B70C-6FA6FAA63D57}"/>
              </a:ext>
            </a:extLst>
          </p:cNvPr>
          <p:cNvSpPr/>
          <p:nvPr/>
        </p:nvSpPr>
        <p:spPr>
          <a:xfrm>
            <a:off x="6807200" y="1035624"/>
            <a:ext cx="4937760" cy="3562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E3360-26A7-6D42-813E-0602E5D7FD1B}"/>
              </a:ext>
            </a:extLst>
          </p:cNvPr>
          <p:cNvSpPr txBox="1"/>
          <p:nvPr/>
        </p:nvSpPr>
        <p:spPr>
          <a:xfrm>
            <a:off x="360249" y="338983"/>
            <a:ext cx="6781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ubik Medium" pitchFamily="2" charset="-79"/>
                <a:cs typeface="Rubik Medium" pitchFamily="2" charset="-79"/>
              </a:rPr>
              <a:t>IMPLEMENTASI API </a:t>
            </a:r>
          </a:p>
          <a:p>
            <a:r>
              <a:rPr lang="en-US" sz="2800" dirty="0">
                <a:latin typeface="Rubik Medium" pitchFamily="2" charset="-79"/>
                <a:cs typeface="Rubik Medium" pitchFamily="2" charset="-79"/>
              </a:rPr>
              <a:t>to POSTMAN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85F02-C3E2-7A45-A53B-46EF8ED9E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234"/>
            <a:ext cx="6179440" cy="4587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A3006-6B63-7C4A-978C-82A5E518C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3"/>
          <a:stretch/>
        </p:blipFill>
        <p:spPr>
          <a:xfrm>
            <a:off x="5298457" y="1073368"/>
            <a:ext cx="6893543" cy="2393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CF678-9297-3040-B9D5-4BD037B3A7EF}"/>
              </a:ext>
            </a:extLst>
          </p:cNvPr>
          <p:cNvSpPr txBox="1"/>
          <p:nvPr/>
        </p:nvSpPr>
        <p:spPr>
          <a:xfrm>
            <a:off x="739243" y="1562347"/>
            <a:ext cx="418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Menggunakan</a:t>
            </a:r>
            <a:r>
              <a:rPr lang="en-US" sz="2000" dirty="0"/>
              <a:t> method POST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</a:t>
            </a:r>
            <a:r>
              <a:rPr lang="en-US" sz="2000" dirty="0"/>
              <a:t>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45807-FF71-594E-909C-90B39B665F47}"/>
              </a:ext>
            </a:extLst>
          </p:cNvPr>
          <p:cNvSpPr txBox="1"/>
          <p:nvPr/>
        </p:nvSpPr>
        <p:spPr>
          <a:xfrm>
            <a:off x="6947681" y="3856459"/>
            <a:ext cx="440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Menginplementasikan</a:t>
            </a:r>
            <a:r>
              <a:rPr lang="en-US" sz="2400" dirty="0"/>
              <a:t> token </a:t>
            </a:r>
            <a:r>
              <a:rPr lang="en-US" sz="2400" dirty="0" err="1"/>
              <a:t>untuk</a:t>
            </a:r>
            <a:r>
              <a:rPr lang="en-US" sz="2400" dirty="0"/>
              <a:t> authentication </a:t>
            </a:r>
            <a:r>
              <a:rPr lang="en-US" sz="2400" dirty="0" err="1"/>
              <a:t>saat</a:t>
            </a:r>
            <a:r>
              <a:rPr lang="en-US" sz="2400" dirty="0"/>
              <a:t> post data </a:t>
            </a:r>
            <a:r>
              <a:rPr lang="en-US" sz="2400" dirty="0" err="1"/>
              <a:t>baru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57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256718-3F1E-E44D-99B7-CB816835FD0C}"/>
              </a:ext>
            </a:extLst>
          </p:cNvPr>
          <p:cNvSpPr txBox="1"/>
          <p:nvPr/>
        </p:nvSpPr>
        <p:spPr>
          <a:xfrm>
            <a:off x="2668022" y="3634444"/>
            <a:ext cx="6535764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ubik Medium" pitchFamily="2" charset="-79"/>
                <a:ea typeface="Roboto" panose="02000000000000000000" pitchFamily="2" charset="0"/>
                <a:cs typeface="Rubik Medium" pitchFamily="2" charset="-79"/>
              </a:rPr>
              <a:t>Pembahasan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ubik Medium" pitchFamily="2" charset="-79"/>
                <a:ea typeface="Roboto" panose="02000000000000000000" pitchFamily="2" charset="0"/>
                <a:cs typeface="Rubik Medium" pitchFamily="2" charset="-79"/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ubik Medium" pitchFamily="2" charset="-79"/>
                <a:ea typeface="Roboto" panose="02000000000000000000" pitchFamily="2" charset="0"/>
                <a:cs typeface="Rubik Medium" pitchFamily="2" charset="-79"/>
              </a:rPr>
              <a:t>Teori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ubik Medium" pitchFamily="2" charset="-79"/>
                <a:ea typeface="Roboto" panose="02000000000000000000" pitchFamily="2" charset="0"/>
                <a:cs typeface="Rubik Medium" pitchFamily="2" charset="-79"/>
              </a:rPr>
              <a:t> </a:t>
            </a:r>
          </a:p>
          <a:p>
            <a:pPr algn="ct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ubik Medium" pitchFamily="2" charset="-79"/>
                <a:ea typeface="Roboto" panose="02000000000000000000" pitchFamily="2" charset="0"/>
                <a:cs typeface="Rubik Medium" pitchFamily="2" charset="-79"/>
              </a:rPr>
              <a:t>Laravel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Rubik Medium" pitchFamily="2" charset="-79"/>
              <a:ea typeface="Roboto" panose="02000000000000000000" pitchFamily="2" charset="0"/>
              <a:cs typeface="Rubik Medium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754DA-8F80-9643-9581-529AFDC33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64" y="1428751"/>
            <a:ext cx="1917080" cy="19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9" y="325830"/>
            <a:ext cx="4848225" cy="881065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04AE2E-0032-1540-BD0D-06DF21CC8935}"/>
              </a:ext>
            </a:extLst>
          </p:cNvPr>
          <p:cNvSpPr txBox="1">
            <a:spLocks/>
          </p:cNvSpPr>
          <p:nvPr/>
        </p:nvSpPr>
        <p:spPr>
          <a:xfrm>
            <a:off x="952502" y="999327"/>
            <a:ext cx="5248275" cy="150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composer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composer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Perintah-perintah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composer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5658A4-59DE-1E40-9695-8F341EDEC723}"/>
              </a:ext>
            </a:extLst>
          </p:cNvPr>
          <p:cNvSpPr txBox="1">
            <a:spLocks/>
          </p:cNvSpPr>
          <p:nvPr/>
        </p:nvSpPr>
        <p:spPr>
          <a:xfrm>
            <a:off x="509589" y="2037552"/>
            <a:ext cx="4848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Server &amp; Client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73AEA0-0C71-CC4E-BBB5-95A537474475}"/>
              </a:ext>
            </a:extLst>
          </p:cNvPr>
          <p:cNvSpPr txBox="1">
            <a:spLocks/>
          </p:cNvSpPr>
          <p:nvPr/>
        </p:nvSpPr>
        <p:spPr>
          <a:xfrm>
            <a:off x="952502" y="2966239"/>
            <a:ext cx="4991100" cy="1077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2C9AA69-6D7D-3047-A1CA-2A231F1B1D00}"/>
              </a:ext>
            </a:extLst>
          </p:cNvPr>
          <p:cNvSpPr txBox="1">
            <a:spLocks/>
          </p:cNvSpPr>
          <p:nvPr/>
        </p:nvSpPr>
        <p:spPr>
          <a:xfrm>
            <a:off x="509589" y="3704427"/>
            <a:ext cx="4848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US" sz="3400" dirty="0" err="1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3400" dirty="0">
              <a:solidFill>
                <a:srgbClr val="DD46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9CFC28-75BB-BD43-9070-2219E413A02A}"/>
              </a:ext>
            </a:extLst>
          </p:cNvPr>
          <p:cNvSpPr txBox="1">
            <a:spLocks/>
          </p:cNvSpPr>
          <p:nvPr/>
        </p:nvSpPr>
        <p:spPr>
          <a:xfrm>
            <a:off x="952502" y="4633113"/>
            <a:ext cx="4776787" cy="1794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Authentikasi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Authorisasion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2FED0A1-1C32-544A-9ABD-210F33E02B54}"/>
              </a:ext>
            </a:extLst>
          </p:cNvPr>
          <p:cNvSpPr txBox="1">
            <a:spLocks/>
          </p:cNvSpPr>
          <p:nvPr/>
        </p:nvSpPr>
        <p:spPr>
          <a:xfrm>
            <a:off x="6534152" y="103580"/>
            <a:ext cx="4848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4616287-7935-7249-BDAD-DE9F0CD12864}"/>
              </a:ext>
            </a:extLst>
          </p:cNvPr>
          <p:cNvSpPr txBox="1">
            <a:spLocks/>
          </p:cNvSpPr>
          <p:nvPr/>
        </p:nvSpPr>
        <p:spPr>
          <a:xfrm>
            <a:off x="7115175" y="894148"/>
            <a:ext cx="3486149" cy="2263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 Request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FB3D563-97EA-274A-B1D6-ACB6AA121AA2}"/>
              </a:ext>
            </a:extLst>
          </p:cNvPr>
          <p:cNvSpPr txBox="1">
            <a:spLocks/>
          </p:cNvSpPr>
          <p:nvPr/>
        </p:nvSpPr>
        <p:spPr>
          <a:xfrm>
            <a:off x="6534152" y="2622543"/>
            <a:ext cx="4848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86C450F-ED73-D243-9505-A7DB0915E2BD}"/>
              </a:ext>
            </a:extLst>
          </p:cNvPr>
          <p:cNvSpPr txBox="1">
            <a:spLocks/>
          </p:cNvSpPr>
          <p:nvPr/>
        </p:nvSpPr>
        <p:spPr>
          <a:xfrm>
            <a:off x="7115175" y="3363115"/>
            <a:ext cx="4503084" cy="2263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Komponen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API RESTful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Response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Format Web Service </a:t>
            </a: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3" y="314325"/>
            <a:ext cx="2976686" cy="87153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9A575-73F8-AC4E-89F6-60F59131D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3" y="1323169"/>
            <a:ext cx="3219573" cy="3820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416594-C069-984D-8185-C2C9F3208387}"/>
              </a:ext>
            </a:extLst>
          </p:cNvPr>
          <p:cNvSpPr/>
          <p:nvPr/>
        </p:nvSpPr>
        <p:spPr>
          <a:xfrm>
            <a:off x="460442" y="5553051"/>
            <a:ext cx="4241986" cy="83099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Rubik Medium" pitchFamily="2" charset="-79"/>
                <a:ea typeface="Times New Roman" panose="02020603050405020304" pitchFamily="18" charset="0"/>
                <a:cs typeface="Rubik Medium" pitchFamily="2" charset="-79"/>
              </a:rPr>
              <a:t>Komponen</a:t>
            </a:r>
            <a:r>
              <a:rPr lang="en-US" sz="2400" dirty="0">
                <a:latin typeface="Rubik Medium" pitchFamily="2" charset="-79"/>
                <a:ea typeface="Times New Roman" panose="02020603050405020304" pitchFamily="18" charset="0"/>
                <a:cs typeface="Rubik Medium" pitchFamily="2" charset="-79"/>
              </a:rPr>
              <a:t> Dependency Manager Library</a:t>
            </a:r>
            <a:r>
              <a:rPr lang="en-ID" sz="2400" dirty="0">
                <a:latin typeface="Rubik Medium" pitchFamily="2" charset="-79"/>
                <a:cs typeface="Rubik Medium" pitchFamily="2" charset="-79"/>
              </a:rPr>
              <a:t> </a:t>
            </a:r>
            <a:endParaRPr lang="en-US" sz="2400" dirty="0">
              <a:latin typeface="Rubik Medium" pitchFamily="2" charset="-79"/>
              <a:cs typeface="Rubik Medium" pitchFamily="2" charset="-79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FE46BA-F3AA-C14A-82BC-A9B5B0A21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90" y="30218"/>
            <a:ext cx="4597191" cy="3679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C32BBF-A4CE-B448-BA4D-DE9E09A82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81" y="30218"/>
            <a:ext cx="6290186" cy="3679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86B922-5434-9C4D-A034-C53D842A8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9" y="3709625"/>
            <a:ext cx="6887521" cy="31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928108-D6BD-AC4F-830E-1F5119F0A541}"/>
              </a:ext>
            </a:extLst>
          </p:cNvPr>
          <p:cNvSpPr/>
          <p:nvPr/>
        </p:nvSpPr>
        <p:spPr>
          <a:xfrm>
            <a:off x="1736288" y="2445184"/>
            <a:ext cx="3171825" cy="8572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SERVICE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EBE551-A997-8145-9826-5401DE0F5F65}"/>
              </a:ext>
            </a:extLst>
          </p:cNvPr>
          <p:cNvSpPr/>
          <p:nvPr/>
        </p:nvSpPr>
        <p:spPr>
          <a:xfrm>
            <a:off x="7279838" y="2445184"/>
            <a:ext cx="3171825" cy="8572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B8399-51D3-3540-A750-8EB2C04E3CC6}"/>
              </a:ext>
            </a:extLst>
          </p:cNvPr>
          <p:cNvSpPr txBox="1"/>
          <p:nvPr/>
        </p:nvSpPr>
        <p:spPr>
          <a:xfrm>
            <a:off x="782766" y="888273"/>
            <a:ext cx="4931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Pengirim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penerima</a:t>
            </a:r>
            <a:r>
              <a:rPr lang="en-US" sz="2800" dirty="0"/>
              <a:t> request</a:t>
            </a:r>
          </a:p>
          <a:p>
            <a:pPr algn="ctr"/>
            <a:r>
              <a:rPr lang="en-US" sz="2800" dirty="0" err="1"/>
              <a:t>dari</a:t>
            </a:r>
            <a:r>
              <a:rPr lang="en-US" sz="2800" dirty="0"/>
              <a:t> web client”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91CF3-78BF-8144-B86C-8A1FF5C25505}"/>
              </a:ext>
            </a:extLst>
          </p:cNvPr>
          <p:cNvSpPr txBox="1"/>
          <p:nvPr/>
        </p:nvSpPr>
        <p:spPr>
          <a:xfrm>
            <a:off x="6190402" y="4237380"/>
            <a:ext cx="53506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Pengirim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penerima</a:t>
            </a:r>
            <a:r>
              <a:rPr lang="en-US" sz="2800" dirty="0"/>
              <a:t> </a:t>
            </a:r>
            <a:r>
              <a:rPr lang="en-US" sz="2800" dirty="0" err="1"/>
              <a:t>tanggapan</a:t>
            </a:r>
            <a:endParaRPr lang="en-US" sz="2800" dirty="0"/>
          </a:p>
          <a:p>
            <a:pPr algn="ctr"/>
            <a:r>
              <a:rPr lang="en-US" sz="2800" dirty="0" err="1"/>
              <a:t>dari</a:t>
            </a:r>
            <a:r>
              <a:rPr lang="en-US" sz="2800" dirty="0"/>
              <a:t> web service”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9C6CF1B-9277-5147-895F-AEB249ADE803}"/>
              </a:ext>
            </a:extLst>
          </p:cNvPr>
          <p:cNvSpPr/>
          <p:nvPr/>
        </p:nvSpPr>
        <p:spPr>
          <a:xfrm>
            <a:off x="5083277" y="2627264"/>
            <a:ext cx="2021397" cy="164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F582367-A77E-C742-A481-1626D5B736FF}"/>
              </a:ext>
            </a:extLst>
          </p:cNvPr>
          <p:cNvSpPr/>
          <p:nvPr/>
        </p:nvSpPr>
        <p:spPr>
          <a:xfrm flipH="1">
            <a:off x="5083275" y="2970432"/>
            <a:ext cx="2021397" cy="1603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F7FA8C-3160-6B42-B13D-1CBEE5EB9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660"/>
              </p:ext>
            </p:extLst>
          </p:nvPr>
        </p:nvGraphicFramePr>
        <p:xfrm>
          <a:off x="2257780" y="3589529"/>
          <a:ext cx="2128840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8840">
                  <a:extLst>
                    <a:ext uri="{9D8B030D-6E8A-4147-A177-3AD203B41FA5}">
                      <a16:colId xmlns:a16="http://schemas.microsoft.com/office/drawing/2014/main" val="3005086298"/>
                    </a:ext>
                  </a:extLst>
                </a:gridCol>
              </a:tblGrid>
              <a:tr h="303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106148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798387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630666"/>
                  </a:ext>
                </a:extLst>
              </a:tr>
              <a:tr h="303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78323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995995F-E220-0344-9BAF-5EBEDFEF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0" y="5052569"/>
            <a:ext cx="1900771" cy="11404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0915D1-F411-474C-A383-81A09A79E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39" y="5243761"/>
            <a:ext cx="2257780" cy="7580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AC9D26-12E5-024A-A533-DB8202A48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2" t="26233" b="27947"/>
          <a:stretch/>
        </p:blipFill>
        <p:spPr>
          <a:xfrm>
            <a:off x="3381128" y="6001839"/>
            <a:ext cx="2526782" cy="7334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29495B-9DF7-F144-B922-0E09F3295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68" y="1053205"/>
            <a:ext cx="1167032" cy="11670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194356-E5F5-8142-8F99-E850756C72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76" y="11317"/>
            <a:ext cx="2629686" cy="14989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E8DD3A1-79E0-E741-AC9D-765777A1F4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9" t="24931" r="24004" b="26402"/>
          <a:stretch/>
        </p:blipFill>
        <p:spPr>
          <a:xfrm>
            <a:off x="9157554" y="1105833"/>
            <a:ext cx="2588217" cy="11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5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B43D8-0DDF-BB43-8AB9-765889D3F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08" y="116673"/>
            <a:ext cx="4686300" cy="172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1F028-CE23-2B4B-AF13-FA4A14239E45}"/>
              </a:ext>
            </a:extLst>
          </p:cNvPr>
          <p:cNvSpPr txBox="1"/>
          <p:nvPr/>
        </p:nvSpPr>
        <p:spPr>
          <a:xfrm>
            <a:off x="1902208" y="1939511"/>
            <a:ext cx="85517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Kerangka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PHP yang </a:t>
            </a:r>
            <a:r>
              <a:rPr lang="en-US" sz="2800" dirty="0" err="1"/>
              <a:t>dibangun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MVP ( Model View Controller 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6C81D-AE6F-D14F-9000-B5D1BBF8140E}"/>
              </a:ext>
            </a:extLst>
          </p:cNvPr>
          <p:cNvSpPr/>
          <p:nvPr/>
        </p:nvSpPr>
        <p:spPr>
          <a:xfrm>
            <a:off x="2110925" y="3120626"/>
            <a:ext cx="2185261" cy="7749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E0D7F47-4552-514C-9C56-4950A341D294}"/>
              </a:ext>
            </a:extLst>
          </p:cNvPr>
          <p:cNvSpPr/>
          <p:nvPr/>
        </p:nvSpPr>
        <p:spPr>
          <a:xfrm>
            <a:off x="8223862" y="3120626"/>
            <a:ext cx="2185261" cy="7749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D874C4D-7F1B-874B-80AE-3DB9DF299DD4}"/>
              </a:ext>
            </a:extLst>
          </p:cNvPr>
          <p:cNvSpPr/>
          <p:nvPr/>
        </p:nvSpPr>
        <p:spPr>
          <a:xfrm>
            <a:off x="5222328" y="4680494"/>
            <a:ext cx="2185261" cy="7749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1CABD32-8E61-B540-8668-C1A0B70E7390}"/>
              </a:ext>
            </a:extLst>
          </p:cNvPr>
          <p:cNvSpPr/>
          <p:nvPr/>
        </p:nvSpPr>
        <p:spPr>
          <a:xfrm rot="12367214">
            <a:off x="3144007" y="4546659"/>
            <a:ext cx="1969912" cy="1864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3F6331E-1D5B-234C-A3CB-EDF8CE44F1E1}"/>
              </a:ext>
            </a:extLst>
          </p:cNvPr>
          <p:cNvSpPr/>
          <p:nvPr/>
        </p:nvSpPr>
        <p:spPr>
          <a:xfrm rot="19988781">
            <a:off x="7515821" y="4568296"/>
            <a:ext cx="1826273" cy="186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332D7-FC1D-964A-A404-604FDB675004}"/>
              </a:ext>
            </a:extLst>
          </p:cNvPr>
          <p:cNvSpPr txBox="1"/>
          <p:nvPr/>
        </p:nvSpPr>
        <p:spPr>
          <a:xfrm>
            <a:off x="517088" y="4122537"/>
            <a:ext cx="2518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Struktur</a:t>
            </a:r>
            <a:r>
              <a:rPr lang="en-US" sz="2400" dirty="0"/>
              <a:t> basis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6A962-1B1A-EB49-810B-10CE2CEEA691}"/>
              </a:ext>
            </a:extLst>
          </p:cNvPr>
          <p:cNvSpPr txBox="1"/>
          <p:nvPr/>
        </p:nvSpPr>
        <p:spPr>
          <a:xfrm>
            <a:off x="9598367" y="4050506"/>
            <a:ext cx="1963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Tampilan</a:t>
            </a:r>
            <a:r>
              <a:rPr lang="en-US" sz="2400" dirty="0"/>
              <a:t> Web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CEEAFC-1E93-3240-AA4D-DF7ED401E9EC}"/>
              </a:ext>
            </a:extLst>
          </p:cNvPr>
          <p:cNvSpPr txBox="1"/>
          <p:nvPr/>
        </p:nvSpPr>
        <p:spPr>
          <a:xfrm>
            <a:off x="3892251" y="5555150"/>
            <a:ext cx="484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Prantara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data model </a:t>
            </a:r>
            <a:r>
              <a:rPr lang="en-US" sz="2400" dirty="0" err="1"/>
              <a:t>untuk</a:t>
            </a:r>
            <a:r>
              <a:rPr lang="en-US" sz="2400" dirty="0"/>
              <a:t> di </a:t>
            </a:r>
            <a:r>
              <a:rPr lang="en-US" sz="2400" dirty="0" err="1"/>
              <a:t>tampilkan</a:t>
            </a:r>
            <a:r>
              <a:rPr lang="en-US" sz="2400" dirty="0"/>
              <a:t> di view web</a:t>
            </a:r>
          </a:p>
        </p:txBody>
      </p:sp>
    </p:spTree>
    <p:extLst>
      <p:ext uri="{BB962C8B-B14F-4D97-AF65-F5344CB8AC3E}">
        <p14:creationId xmlns:p14="http://schemas.microsoft.com/office/powerpoint/2010/main" val="288101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ECB5C7-DB96-E840-9328-C300EBC83202}"/>
              </a:ext>
            </a:extLst>
          </p:cNvPr>
          <p:cNvSpPr/>
          <p:nvPr/>
        </p:nvSpPr>
        <p:spPr>
          <a:xfrm>
            <a:off x="313122" y="365361"/>
            <a:ext cx="2185261" cy="7749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SOAP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260334-8F56-2446-98A5-168A68A80018}"/>
              </a:ext>
            </a:extLst>
          </p:cNvPr>
          <p:cNvSpPr/>
          <p:nvPr/>
        </p:nvSpPr>
        <p:spPr>
          <a:xfrm>
            <a:off x="2728275" y="365360"/>
            <a:ext cx="2185261" cy="7749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C10B8-874E-044D-B8FE-8C0E32A9666F}"/>
              </a:ext>
            </a:extLst>
          </p:cNvPr>
          <p:cNvSpPr txBox="1"/>
          <p:nvPr/>
        </p:nvSpPr>
        <p:spPr>
          <a:xfrm>
            <a:off x="297624" y="1367286"/>
            <a:ext cx="220075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Request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RPC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service.</a:t>
            </a:r>
          </a:p>
          <a:p>
            <a:endParaRPr lang="en-US" sz="1000" dirty="0"/>
          </a:p>
          <a:p>
            <a:r>
              <a:rPr lang="en-US" sz="2000" dirty="0"/>
              <a:t>Output data </a:t>
            </a:r>
            <a:r>
              <a:rPr lang="en-US" sz="2000" dirty="0" err="1"/>
              <a:t>menggunakan</a:t>
            </a:r>
            <a:r>
              <a:rPr lang="en-US" sz="2000" dirty="0"/>
              <a:t> WSDL </a:t>
            </a:r>
            <a:r>
              <a:rPr lang="en-US" sz="2000" dirty="0" err="1"/>
              <a:t>atau</a:t>
            </a:r>
            <a:r>
              <a:rPr lang="en-US" sz="2000" dirty="0"/>
              <a:t> format XML.</a:t>
            </a:r>
          </a:p>
          <a:p>
            <a:endParaRPr lang="en-US" sz="1100" dirty="0"/>
          </a:p>
          <a:p>
            <a:r>
              <a:rPr lang="en-US" sz="2000" dirty="0"/>
              <a:t>HTTP, SMTP, FTP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30851-C0AE-FD41-9BC1-5D44B6AAD46F}"/>
              </a:ext>
            </a:extLst>
          </p:cNvPr>
          <p:cNvSpPr txBox="1"/>
          <p:nvPr/>
        </p:nvSpPr>
        <p:spPr>
          <a:xfrm>
            <a:off x="2836763" y="1367285"/>
            <a:ext cx="22466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Request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URL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service.</a:t>
            </a:r>
          </a:p>
          <a:p>
            <a:endParaRPr lang="en-US" sz="2000" dirty="0"/>
          </a:p>
          <a:p>
            <a:r>
              <a:rPr lang="en-US" sz="2000" dirty="0"/>
              <a:t>Output data </a:t>
            </a:r>
            <a:r>
              <a:rPr lang="en-US" sz="2000" dirty="0" err="1"/>
              <a:t>menggunakan</a:t>
            </a:r>
            <a:r>
              <a:rPr lang="en-US" sz="2000" dirty="0"/>
              <a:t> XML/JSON</a:t>
            </a:r>
          </a:p>
          <a:p>
            <a:endParaRPr lang="en-US" sz="2000" dirty="0"/>
          </a:p>
          <a:p>
            <a:r>
              <a:rPr lang="en-US" sz="2000" dirty="0"/>
              <a:t>HTTP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66C68B-EBB4-EA4A-8A4C-35373670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82537"/>
              </p:ext>
            </p:extLst>
          </p:nvPr>
        </p:nvGraphicFramePr>
        <p:xfrm>
          <a:off x="5191934" y="365360"/>
          <a:ext cx="3225658" cy="26498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4351">
                  <a:extLst>
                    <a:ext uri="{9D8B030D-6E8A-4147-A177-3AD203B41FA5}">
                      <a16:colId xmlns:a16="http://schemas.microsoft.com/office/drawing/2014/main" val="3081917724"/>
                    </a:ext>
                  </a:extLst>
                </a:gridCol>
                <a:gridCol w="2161307">
                  <a:extLst>
                    <a:ext uri="{9D8B030D-6E8A-4147-A177-3AD203B41FA5}">
                      <a16:colId xmlns:a16="http://schemas.microsoft.com/office/drawing/2014/main" val="2383691039"/>
                    </a:ext>
                  </a:extLst>
                </a:gridCol>
              </a:tblGrid>
              <a:tr h="40767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650755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Mengambil</a:t>
                      </a:r>
                      <a:r>
                        <a:rPr lang="en-US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671952"/>
                  </a:ext>
                </a:extLst>
              </a:tr>
              <a:tr h="713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Mengirim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save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419862"/>
                  </a:ext>
                </a:extLst>
              </a:tr>
              <a:tr h="713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 /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Mengubah</a:t>
                      </a:r>
                      <a:r>
                        <a:rPr lang="en-US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4441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Menghapus</a:t>
                      </a:r>
                      <a:r>
                        <a:rPr lang="en-US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2817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673AB4-462D-0741-A3B7-9ACFC0FF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79742"/>
              </p:ext>
            </p:extLst>
          </p:nvPr>
        </p:nvGraphicFramePr>
        <p:xfrm>
          <a:off x="8417592" y="365361"/>
          <a:ext cx="3438611" cy="349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2">
                  <a:extLst>
                    <a:ext uri="{9D8B030D-6E8A-4147-A177-3AD203B41FA5}">
                      <a16:colId xmlns:a16="http://schemas.microsoft.com/office/drawing/2014/main" val="3081917724"/>
                    </a:ext>
                  </a:extLst>
                </a:gridCol>
                <a:gridCol w="2836189">
                  <a:extLst>
                    <a:ext uri="{9D8B030D-6E8A-4147-A177-3AD203B41FA5}">
                      <a16:colId xmlns:a16="http://schemas.microsoft.com/office/drawing/2014/main" val="2051162715"/>
                    </a:ext>
                  </a:extLst>
                </a:gridCol>
              </a:tblGrid>
              <a:tr h="38819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Response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650755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671952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Berhasil</a:t>
                      </a:r>
                      <a:r>
                        <a:rPr lang="en-US" dirty="0"/>
                        <a:t>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419862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44412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terima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28173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Perlu</a:t>
                      </a:r>
                      <a:r>
                        <a:rPr lang="en-US" dirty="0"/>
                        <a:t> authentication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7800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akses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132450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ditemukan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90722"/>
                  </a:ext>
                </a:extLst>
              </a:tr>
              <a:tr h="388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lost, no </a:t>
                      </a:r>
                      <a:r>
                        <a:rPr lang="en-US" dirty="0" err="1"/>
                        <a:t>akses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0094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98AEF5-77B5-7F4A-875E-4B3ED2C1D808}"/>
              </a:ext>
            </a:extLst>
          </p:cNvPr>
          <p:cNvCxnSpPr>
            <a:cxnSpLocks/>
          </p:cNvCxnSpPr>
          <p:nvPr/>
        </p:nvCxnSpPr>
        <p:spPr>
          <a:xfrm>
            <a:off x="313122" y="4736671"/>
            <a:ext cx="11543081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5FC9AA-2D2E-CB44-AD0C-62EAC31F9AFF}"/>
              </a:ext>
            </a:extLst>
          </p:cNvPr>
          <p:cNvSpPr txBox="1"/>
          <p:nvPr/>
        </p:nvSpPr>
        <p:spPr>
          <a:xfrm>
            <a:off x="1735810" y="6416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C1C65E-9B8A-4E4D-B498-BEA0BEBC40F1}"/>
              </a:ext>
            </a:extLst>
          </p:cNvPr>
          <p:cNvSpPr/>
          <p:nvPr/>
        </p:nvSpPr>
        <p:spPr>
          <a:xfrm>
            <a:off x="297624" y="5006847"/>
            <a:ext cx="1066227" cy="80888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JWT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D380D0-5B58-4543-8115-00BA20AFB214}"/>
              </a:ext>
            </a:extLst>
          </p:cNvPr>
          <p:cNvSpPr txBox="1"/>
          <p:nvPr/>
        </p:nvSpPr>
        <p:spPr>
          <a:xfrm>
            <a:off x="1560735" y="4932638"/>
            <a:ext cx="549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yang random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token,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authentication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36E9E-A361-CA49-8091-2D7672650D8E}"/>
              </a:ext>
            </a:extLst>
          </p:cNvPr>
          <p:cNvSpPr txBox="1"/>
          <p:nvPr/>
        </p:nvSpPr>
        <p:spPr>
          <a:xfrm>
            <a:off x="297624" y="5831523"/>
            <a:ext cx="7854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accent6"/>
                </a:solidFill>
              </a:rPr>
              <a:t>eyJ0eXAiOiJKV1QiLCJhbGciOiJIUzI1NiJ9.eyJpc3MiOiJodHRwOlwvXC9xcmludml0LmJyaXRlY2guaWRcL2FwaVwvcGVsYW5nZ2FuXC90b2tlbiIsImlhdCI6MTU5NzI3MTcwMCwiZXhwIjoxNTk5NDMxNzAwLCJuYmYiOjE1OTcyNzE3MDAsImp0aSI6ImMySDlJVHhRd0locDFad3EiLCJzdWIiOjIsInBydiI6Ijg3ZTBhZjFlZjlmZDE1ODEyZmRlYzk3MTUzYTE0ZTBiMDQ3NTQ2YWEifQ.-6vMvNmXPphbYd2NRnmyMEGR75dFwYVclH61p3J2qK4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DA81C2-ABB4-8746-95B6-EC5681AFA6DD}"/>
              </a:ext>
            </a:extLst>
          </p:cNvPr>
          <p:cNvSpPr txBox="1"/>
          <p:nvPr/>
        </p:nvSpPr>
        <p:spPr>
          <a:xfrm>
            <a:off x="9159498" y="4932638"/>
            <a:ext cx="1767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Komponen</a:t>
            </a:r>
            <a:r>
              <a:rPr lang="en-US" sz="2000" b="1" dirty="0"/>
              <a:t>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DDC1E-39B4-D044-8AC4-B52058CA79FD}"/>
              </a:ext>
            </a:extLst>
          </p:cNvPr>
          <p:cNvSpPr txBox="1"/>
          <p:nvPr/>
        </p:nvSpPr>
        <p:spPr>
          <a:xfrm>
            <a:off x="9159498" y="5400461"/>
            <a:ext cx="163044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(body)</a:t>
            </a:r>
            <a:r>
              <a:rPr lang="en-US" altLang="en-US" sz="20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256718-3F1E-E44D-99B7-CB816835FD0C}"/>
              </a:ext>
            </a:extLst>
          </p:cNvPr>
          <p:cNvSpPr txBox="1"/>
          <p:nvPr/>
        </p:nvSpPr>
        <p:spPr>
          <a:xfrm>
            <a:off x="2765006" y="3634444"/>
            <a:ext cx="6341801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ubik Medium" pitchFamily="2" charset="-79"/>
                <a:ea typeface="Roboto" panose="02000000000000000000" pitchFamily="2" charset="0"/>
                <a:cs typeface="Rubik Medium" pitchFamily="2" charset="-79"/>
              </a:rPr>
              <a:t>Instalasi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ubik Medium" pitchFamily="2" charset="-79"/>
                <a:ea typeface="Roboto" panose="02000000000000000000" pitchFamily="2" charset="0"/>
                <a:cs typeface="Rubik Medium" pitchFamily="2" charset="-79"/>
              </a:rPr>
              <a:t> &amp; Coding </a:t>
            </a:r>
          </a:p>
          <a:p>
            <a:pPr algn="ct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ubik Medium" pitchFamily="2" charset="-79"/>
                <a:ea typeface="Roboto" panose="02000000000000000000" pitchFamily="2" charset="0"/>
                <a:cs typeface="Rubik Medium" pitchFamily="2" charset="-79"/>
              </a:rPr>
              <a:t>Laravel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Rubik Medium" pitchFamily="2" charset="-79"/>
              <a:ea typeface="Roboto" panose="02000000000000000000" pitchFamily="2" charset="0"/>
              <a:cs typeface="Rubik Medium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754DA-8F80-9643-9581-529AFDC33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64" y="1428751"/>
            <a:ext cx="1917080" cy="19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20B881-1D61-D549-8C21-9AC9890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9" y="325830"/>
            <a:ext cx="4848225" cy="881065"/>
          </a:xfrm>
        </p:spPr>
        <p:txBody>
          <a:bodyPr>
            <a:normAutofit/>
          </a:bodyPr>
          <a:lstStyle/>
          <a:p>
            <a:r>
              <a:rPr lang="en-US" sz="3400" dirty="0" err="1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Instalasi</a:t>
            </a:r>
            <a:endParaRPr lang="en-US" sz="3400" dirty="0">
              <a:solidFill>
                <a:srgbClr val="DD46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7CFF80-B071-3F49-B5E3-17E8ADB40E21}"/>
              </a:ext>
            </a:extLst>
          </p:cNvPr>
          <p:cNvSpPr txBox="1">
            <a:spLocks/>
          </p:cNvSpPr>
          <p:nvPr/>
        </p:nvSpPr>
        <p:spPr>
          <a:xfrm>
            <a:off x="952502" y="999327"/>
            <a:ext cx="5248275" cy="150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project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57EC4E-E443-5948-BE47-9DF266D077AE}"/>
              </a:ext>
            </a:extLst>
          </p:cNvPr>
          <p:cNvSpPr txBox="1">
            <a:spLocks/>
          </p:cNvSpPr>
          <p:nvPr/>
        </p:nvSpPr>
        <p:spPr>
          <a:xfrm>
            <a:off x="509588" y="2292742"/>
            <a:ext cx="4848225" cy="88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8CE280-AE4A-A342-A8A2-FA7D8271EF05}"/>
              </a:ext>
            </a:extLst>
          </p:cNvPr>
          <p:cNvSpPr txBox="1">
            <a:spLocks/>
          </p:cNvSpPr>
          <p:nvPr/>
        </p:nvSpPr>
        <p:spPr>
          <a:xfrm>
            <a:off x="509587" y="3145624"/>
            <a:ext cx="4848225" cy="88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&amp; Register UI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94DA7F-D524-0343-98CB-EE05DA11B203}"/>
              </a:ext>
            </a:extLst>
          </p:cNvPr>
          <p:cNvSpPr txBox="1">
            <a:spLocks/>
          </p:cNvSpPr>
          <p:nvPr/>
        </p:nvSpPr>
        <p:spPr>
          <a:xfrm>
            <a:off x="509586" y="4026689"/>
            <a:ext cx="5565750" cy="88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query </a:t>
            </a:r>
            <a:r>
              <a:rPr lang="en-US" sz="3400" dirty="0" err="1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3400" dirty="0">
              <a:solidFill>
                <a:srgbClr val="DD46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C823A-B166-AF4F-B432-4D4DEE772A03}"/>
              </a:ext>
            </a:extLst>
          </p:cNvPr>
          <p:cNvSpPr txBox="1">
            <a:spLocks/>
          </p:cNvSpPr>
          <p:nvPr/>
        </p:nvSpPr>
        <p:spPr>
          <a:xfrm>
            <a:off x="509586" y="4952344"/>
            <a:ext cx="5565750" cy="88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data API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14093D-A062-DD45-9CEC-BAB3AD055CEA}"/>
              </a:ext>
            </a:extLst>
          </p:cNvPr>
          <p:cNvSpPr txBox="1">
            <a:spLocks/>
          </p:cNvSpPr>
          <p:nvPr/>
        </p:nvSpPr>
        <p:spPr>
          <a:xfrm>
            <a:off x="509586" y="5849273"/>
            <a:ext cx="5565750" cy="88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JWT</a:t>
            </a:r>
          </a:p>
        </p:txBody>
      </p:sp>
    </p:spTree>
    <p:extLst>
      <p:ext uri="{BB962C8B-B14F-4D97-AF65-F5344CB8AC3E}">
        <p14:creationId xmlns:p14="http://schemas.microsoft.com/office/powerpoint/2010/main" val="358343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Macintosh PowerPoint</Application>
  <PresentationFormat>Widescreen</PresentationFormat>
  <Paragraphs>136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Rubik</vt:lpstr>
      <vt:lpstr>Rubik Medium</vt:lpstr>
      <vt:lpstr>Times New Roman</vt:lpstr>
      <vt:lpstr>Office Theme</vt:lpstr>
      <vt:lpstr>SERTIKOM BRITECH POLITANI</vt:lpstr>
      <vt:lpstr>PowerPoint Presentation</vt:lpstr>
      <vt:lpstr>Composer</vt:lpstr>
      <vt:lpstr>Composer</vt:lpstr>
      <vt:lpstr>PowerPoint Presentation</vt:lpstr>
      <vt:lpstr>PowerPoint Presentation</vt:lpstr>
      <vt:lpstr>PowerPoint Presentation</vt:lpstr>
      <vt:lpstr>PowerPoint Presentation</vt:lpstr>
      <vt:lpstr>Instalasi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Rifan Rifai</dc:creator>
  <cp:keywords/>
  <dc:description/>
  <cp:lastModifiedBy/>
  <cp:revision>1</cp:revision>
  <dcterms:created xsi:type="dcterms:W3CDTF">2020-10-22T14:26:38Z</dcterms:created>
  <dcterms:modified xsi:type="dcterms:W3CDTF">2021-06-29T00:00:32Z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