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2" r:id="rId2"/>
    <p:sldId id="297" r:id="rId3"/>
    <p:sldId id="324" r:id="rId4"/>
    <p:sldId id="314" r:id="rId5"/>
    <p:sldId id="318" r:id="rId6"/>
    <p:sldId id="316" r:id="rId7"/>
    <p:sldId id="315" r:id="rId8"/>
    <p:sldId id="319" r:id="rId9"/>
    <p:sldId id="320" r:id="rId10"/>
    <p:sldId id="321" r:id="rId11"/>
    <p:sldId id="322" r:id="rId12"/>
    <p:sldId id="323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21F"/>
    <a:srgbClr val="B47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4" autoAdjust="0"/>
    <p:restoredTop sz="82904" autoAdjust="0"/>
  </p:normalViewPr>
  <p:slideViewPr>
    <p:cSldViewPr snapToGrid="0" snapToObjects="1">
      <p:cViewPr varScale="1">
        <p:scale>
          <a:sx n="127" d="100"/>
          <a:sy n="127" d="100"/>
        </p:scale>
        <p:origin x="732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53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19E6F-4A14-314D-8602-0F1845A7E770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E94E6-F0D0-7C45-BCC4-452A31F113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92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8243C-C14F-4119-8462-79F1347F0430}" type="datetimeFigureOut">
              <a:rPr lang="hu-HU" smtClean="0"/>
              <a:pPr/>
              <a:t>2017. 02. 02.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3ED5-1291-470C-B2F8-7BDD61EE085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98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Átlagosan</a:t>
            </a:r>
            <a:r>
              <a:rPr lang="en-GB" dirty="0"/>
              <a:t> a </a:t>
            </a:r>
            <a:r>
              <a:rPr lang="en-GB" dirty="0" err="1"/>
              <a:t>kód</a:t>
            </a:r>
            <a:r>
              <a:rPr lang="en-GB" dirty="0"/>
              <a:t> 75% </a:t>
            </a:r>
            <a:r>
              <a:rPr lang="en-GB" dirty="0" err="1"/>
              <a:t>megosztott</a:t>
            </a:r>
            <a:endParaRPr lang="en-GB" dirty="0"/>
          </a:p>
          <a:p>
            <a:r>
              <a:rPr lang="en-GB" dirty="0"/>
              <a:t>Forms-al </a:t>
            </a:r>
            <a:r>
              <a:rPr lang="en-GB" dirty="0" err="1"/>
              <a:t>ez</a:t>
            </a:r>
            <a:r>
              <a:rPr lang="en-GB" dirty="0"/>
              <a:t> </a:t>
            </a:r>
            <a:r>
              <a:rPr lang="en-GB" dirty="0" err="1"/>
              <a:t>lehet</a:t>
            </a:r>
            <a:r>
              <a:rPr lang="en-GB" dirty="0"/>
              <a:t> 100% </a:t>
            </a:r>
            <a:r>
              <a:rPr lang="en-GB" dirty="0" err="1"/>
              <a:t>közeli</a:t>
            </a:r>
            <a:r>
              <a:rPr lang="en-GB" dirty="0"/>
              <a:t> is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3ED5-1291-470C-B2F8-7BDD61EE0855}" type="slidenum">
              <a:rPr lang="hu-HU" smtClean="0"/>
              <a:pPr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1050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3ED5-1291-470C-B2F8-7BDD61EE0855}" type="slidenum">
              <a:rPr lang="hu-HU" smtClean="0"/>
              <a:pPr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3630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3ED5-1291-470C-B2F8-7BDD61EE0855}" type="slidenum">
              <a:rPr lang="hu-HU" smtClean="0"/>
              <a:pPr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178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Átlagosan</a:t>
            </a:r>
            <a:r>
              <a:rPr lang="en-GB" dirty="0"/>
              <a:t> a </a:t>
            </a:r>
            <a:r>
              <a:rPr lang="en-GB" dirty="0" err="1"/>
              <a:t>kód</a:t>
            </a:r>
            <a:r>
              <a:rPr lang="en-GB" dirty="0"/>
              <a:t> 75% </a:t>
            </a:r>
            <a:r>
              <a:rPr lang="en-GB" dirty="0" err="1"/>
              <a:t>megosztott</a:t>
            </a:r>
            <a:endParaRPr lang="en-GB" dirty="0"/>
          </a:p>
          <a:p>
            <a:r>
              <a:rPr lang="en-GB" dirty="0"/>
              <a:t>Forms-al </a:t>
            </a:r>
            <a:r>
              <a:rPr lang="en-GB" dirty="0" err="1"/>
              <a:t>ez</a:t>
            </a:r>
            <a:r>
              <a:rPr lang="en-GB" dirty="0"/>
              <a:t> </a:t>
            </a:r>
            <a:r>
              <a:rPr lang="en-GB" dirty="0" err="1"/>
              <a:t>lehet</a:t>
            </a:r>
            <a:r>
              <a:rPr lang="en-GB" dirty="0"/>
              <a:t> 100% </a:t>
            </a:r>
            <a:r>
              <a:rPr lang="en-GB" dirty="0" err="1"/>
              <a:t>közeli</a:t>
            </a:r>
            <a:r>
              <a:rPr lang="en-GB" dirty="0"/>
              <a:t> is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3ED5-1291-470C-B2F8-7BDD61EE0855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2115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VS 2017 – less </a:t>
            </a:r>
            <a:r>
              <a:rPr lang="en-GB" dirty="0" err="1"/>
              <a:t>Xamarin</a:t>
            </a:r>
            <a:r>
              <a:rPr lang="en-GB" dirty="0"/>
              <a:t> designer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3ED5-1291-470C-B2F8-7BDD61EE0855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9525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VS 2017 – </a:t>
            </a:r>
            <a:r>
              <a:rPr lang="en-GB" dirty="0" err="1" smtClean="0"/>
              <a:t>lesz</a:t>
            </a:r>
            <a:r>
              <a:rPr lang="en-GB" dirty="0" smtClean="0"/>
              <a:t> </a:t>
            </a:r>
            <a:r>
              <a:rPr lang="en-GB" dirty="0" err="1"/>
              <a:t>Xamarin</a:t>
            </a:r>
            <a:r>
              <a:rPr lang="en-GB" dirty="0"/>
              <a:t> designer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3ED5-1291-470C-B2F8-7BDD61EE0855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3ED5-1291-470C-B2F8-7BDD61EE0855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051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3ED5-1291-470C-B2F8-7BDD61EE0855}" type="slidenum">
              <a:rPr lang="hu-HU" smtClean="0"/>
              <a:pPr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8691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3ED5-1291-470C-B2F8-7BDD61EE0855}" type="slidenum">
              <a:rPr lang="hu-HU" smtClean="0"/>
              <a:pPr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9265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3ED5-1291-470C-B2F8-7BDD61EE0855}" type="slidenum">
              <a:rPr lang="hu-HU" smtClean="0"/>
              <a:pPr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4451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3ED5-1291-470C-B2F8-7BDD61EE0855}" type="slidenum">
              <a:rPr lang="hu-HU" smtClean="0"/>
              <a:pPr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568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0"/>
            <a:ext cx="9144000" cy="5143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964488" cy="1021556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u-H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964488" cy="112514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1" y="4052888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pic>
        <p:nvPicPr>
          <p:cNvPr id="7" name="Picture 6" descr="mortoff_arculat_imag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115117" y="-686741"/>
            <a:ext cx="4265387" cy="6044316"/>
          </a:xfrm>
          <a:prstGeom prst="rect">
            <a:avLst/>
          </a:prstGeom>
        </p:spPr>
      </p:pic>
      <p:pic>
        <p:nvPicPr>
          <p:cNvPr id="8" name="Picture 7" descr="mortoff_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4070" y="521221"/>
            <a:ext cx="2110359" cy="67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utterstock_161209895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" y="1110075"/>
            <a:ext cx="9144000" cy="40334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pic>
        <p:nvPicPr>
          <p:cNvPr id="9" name="Picture 8" descr="mortoff_arculat_imag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50816" y="-162429"/>
            <a:ext cx="4383853" cy="6212189"/>
          </a:xfrm>
          <a:prstGeom prst="rect">
            <a:avLst/>
          </a:prstGeom>
        </p:spPr>
      </p:pic>
      <p:pic>
        <p:nvPicPr>
          <p:cNvPr id="11" name="Picture 10" descr="mortoff_arculat_slogen_white copy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111" y="4262966"/>
            <a:ext cx="2980304" cy="38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0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utterstock_14166824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" y="1110075"/>
            <a:ext cx="9144000" cy="40334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pic>
        <p:nvPicPr>
          <p:cNvPr id="9" name="Picture 8" descr="mortoff_arculat_imag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50816" y="-162429"/>
            <a:ext cx="4383853" cy="6212189"/>
          </a:xfrm>
          <a:prstGeom prst="rect">
            <a:avLst/>
          </a:prstGeom>
        </p:spPr>
      </p:pic>
      <p:pic>
        <p:nvPicPr>
          <p:cNvPr id="11" name="Picture 10" descr="mortoff_arculat_slogen_white copy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111" y="4262966"/>
            <a:ext cx="2980304" cy="38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72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utterstock_17346960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4350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" y="1110075"/>
            <a:ext cx="9144000" cy="403342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pic>
        <p:nvPicPr>
          <p:cNvPr id="9" name="Picture 8" descr="mortoff_arculat_imag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32941" y="-141414"/>
            <a:ext cx="4383853" cy="6212189"/>
          </a:xfrm>
          <a:prstGeom prst="rect">
            <a:avLst/>
          </a:prstGeom>
        </p:spPr>
      </p:pic>
      <p:pic>
        <p:nvPicPr>
          <p:cNvPr id="12" name="Picture 11" descr="mortoff_arculat_slogen_gray copy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653" y="4281528"/>
            <a:ext cx="3313652" cy="4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1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utterstock_160357508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3"/>
            <a:ext cx="9144001" cy="514349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" y="1110075"/>
            <a:ext cx="9144000" cy="403342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pic>
        <p:nvPicPr>
          <p:cNvPr id="9" name="Picture 8" descr="mortoff_arculat_imag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32941" y="-141414"/>
            <a:ext cx="4383853" cy="6212189"/>
          </a:xfrm>
          <a:prstGeom prst="rect">
            <a:avLst/>
          </a:prstGeom>
        </p:spPr>
      </p:pic>
      <p:pic>
        <p:nvPicPr>
          <p:cNvPr id="12" name="Picture 11" descr="mortoff_arculat_slogen_gray copy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653" y="4281528"/>
            <a:ext cx="3313652" cy="4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8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utterstock_17346960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4350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" y="1110075"/>
            <a:ext cx="9144000" cy="403342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pic>
        <p:nvPicPr>
          <p:cNvPr id="9" name="Picture 8" descr="mortoff_arculat_imag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369" y="-109512"/>
            <a:ext cx="4383853" cy="6212189"/>
          </a:xfrm>
          <a:prstGeom prst="rect">
            <a:avLst/>
          </a:prstGeom>
        </p:spPr>
      </p:pic>
      <p:pic>
        <p:nvPicPr>
          <p:cNvPr id="12" name="Picture 11" descr="mortoff_arculat_slogen_gray copy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0348" y="4281528"/>
            <a:ext cx="3313652" cy="4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91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utterstock_161209895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" y="1110075"/>
            <a:ext cx="9144000" cy="403342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pic>
        <p:nvPicPr>
          <p:cNvPr id="10" name="Picture 9" descr="mortoff_arculat_imag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26870" y="-140300"/>
            <a:ext cx="4383853" cy="6212189"/>
          </a:xfrm>
          <a:prstGeom prst="rect">
            <a:avLst/>
          </a:prstGeom>
        </p:spPr>
      </p:pic>
      <p:pic>
        <p:nvPicPr>
          <p:cNvPr id="12" name="Picture 11" descr="mortoff_arculat_slogen_gray copy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653" y="4281528"/>
            <a:ext cx="3313652" cy="4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27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utterstock_14166824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" y="1110075"/>
            <a:ext cx="9144000" cy="403342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pic>
        <p:nvPicPr>
          <p:cNvPr id="10" name="Picture 9" descr="mortoff_arculat_imag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26870" y="-140300"/>
            <a:ext cx="4383853" cy="6212189"/>
          </a:xfrm>
          <a:prstGeom prst="rect">
            <a:avLst/>
          </a:prstGeom>
        </p:spPr>
      </p:pic>
      <p:pic>
        <p:nvPicPr>
          <p:cNvPr id="12" name="Picture 11" descr="mortoff_arculat_slogen_gray copy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653" y="4281528"/>
            <a:ext cx="3313652" cy="4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02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4000" cy="5143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pic>
        <p:nvPicPr>
          <p:cNvPr id="5" name="Picture 4" descr="mortoff_arculat_imag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3481" y="-201090"/>
            <a:ext cx="3866445" cy="5478992"/>
          </a:xfrm>
          <a:prstGeom prst="rect">
            <a:avLst/>
          </a:prstGeom>
        </p:spPr>
      </p:pic>
      <p:pic>
        <p:nvPicPr>
          <p:cNvPr id="6" name="Picture 5" descr="mortoff_arculat_slogen_white copy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7413" y="3618577"/>
            <a:ext cx="3341476" cy="43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22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4000" cy="51435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pic>
        <p:nvPicPr>
          <p:cNvPr id="5" name="Picture 4" descr="mortoff_arculat_imag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3481" y="-201090"/>
            <a:ext cx="3866445" cy="5478992"/>
          </a:xfrm>
          <a:prstGeom prst="rect">
            <a:avLst/>
          </a:prstGeom>
        </p:spPr>
      </p:pic>
      <p:pic>
        <p:nvPicPr>
          <p:cNvPr id="6" name="Picture 5" descr="mortoff_arculat_slogen_gray copy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9842" y="3594787"/>
            <a:ext cx="3313652" cy="4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7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9144000" cy="5143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pic>
        <p:nvPicPr>
          <p:cNvPr id="2" name="Picture 1" descr="mortoff_arculat_image_elemek_kerdoje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9205" y="2508710"/>
            <a:ext cx="822476" cy="1335858"/>
          </a:xfrm>
          <a:prstGeom prst="rect">
            <a:avLst/>
          </a:prstGeom>
        </p:spPr>
      </p:pic>
      <p:pic>
        <p:nvPicPr>
          <p:cNvPr id="3" name="Picture 2" descr="mortoff_arculat_image_elemek_felkialtojel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672927" y="2508710"/>
            <a:ext cx="482329" cy="1348330"/>
          </a:xfrm>
          <a:prstGeom prst="rect">
            <a:avLst/>
          </a:prstGeom>
        </p:spPr>
      </p:pic>
      <p:pic>
        <p:nvPicPr>
          <p:cNvPr id="4" name="Picture 3" descr="mortoff_arculat_image_elemek_pont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441520" y="3447804"/>
            <a:ext cx="407405" cy="409236"/>
          </a:xfrm>
          <a:prstGeom prst="rect">
            <a:avLst/>
          </a:prstGeom>
        </p:spPr>
      </p:pic>
      <p:pic>
        <p:nvPicPr>
          <p:cNvPr id="7" name="Picture 6" descr="mortoff_arculat_slogen_white copy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6589" y="1773548"/>
            <a:ext cx="4949956" cy="6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8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44000" cy="5143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932502" cy="1021556"/>
          </a:xfrm>
        </p:spPr>
        <p:txBody>
          <a:bodyPr anchor="t"/>
          <a:lstStyle>
            <a:lvl1pPr algn="r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</a:t>
            </a:r>
            <a:r>
              <a:rPr lang="hu-HU" dirty="0"/>
              <a:t>rezentació címe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932502" cy="112514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21215" y="4052888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 descr="mortoff_arculat_imag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115117" y="-686741"/>
            <a:ext cx="4265387" cy="6044316"/>
          </a:xfrm>
          <a:prstGeom prst="rect">
            <a:avLst/>
          </a:prstGeom>
        </p:spPr>
      </p:pic>
      <p:pic>
        <p:nvPicPr>
          <p:cNvPr id="6" name="Picture 5" descr="mortoff_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4070" y="521221"/>
            <a:ext cx="2110359" cy="67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77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9144000" cy="51435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pic>
        <p:nvPicPr>
          <p:cNvPr id="2" name="Picture 1" descr="mortoff_arculat_image_elemek_kerdoje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9205" y="2508710"/>
            <a:ext cx="822476" cy="1335858"/>
          </a:xfrm>
          <a:prstGeom prst="rect">
            <a:avLst/>
          </a:prstGeom>
        </p:spPr>
      </p:pic>
      <p:pic>
        <p:nvPicPr>
          <p:cNvPr id="3" name="Picture 2" descr="mortoff_arculat_image_elemek_felkialtojel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672927" y="2508710"/>
            <a:ext cx="482329" cy="1348330"/>
          </a:xfrm>
          <a:prstGeom prst="rect">
            <a:avLst/>
          </a:prstGeom>
        </p:spPr>
      </p:pic>
      <p:pic>
        <p:nvPicPr>
          <p:cNvPr id="4" name="Picture 3" descr="mortoff_arculat_image_elemek_pont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441520" y="3447804"/>
            <a:ext cx="407405" cy="409236"/>
          </a:xfrm>
          <a:prstGeom prst="rect">
            <a:avLst/>
          </a:prstGeom>
        </p:spPr>
      </p:pic>
      <p:pic>
        <p:nvPicPr>
          <p:cNvPr id="6" name="Picture 5" descr="mortoff_arculat_slogen_gray copy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9854" y="1634206"/>
            <a:ext cx="5386146" cy="70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148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9144000" cy="51435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pic>
        <p:nvPicPr>
          <p:cNvPr id="2" name="Picture 1" descr="mortoff_arculat_image_elemek_kerdoje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5944" y="-493841"/>
            <a:ext cx="2810130" cy="4564188"/>
          </a:xfrm>
          <a:prstGeom prst="rect">
            <a:avLst/>
          </a:prstGeom>
        </p:spPr>
      </p:pic>
      <p:pic>
        <p:nvPicPr>
          <p:cNvPr id="5" name="Picture 4" descr="mortoff_arculat_slogen_gray_understand copy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5901" y="3945648"/>
            <a:ext cx="2490216" cy="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76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9144000" cy="51435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pic>
        <p:nvPicPr>
          <p:cNvPr id="3" name="Picture 2" descr="mortoff_arculat_image_elemek_felkialtoje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631259" y="-502531"/>
            <a:ext cx="1627482" cy="4549555"/>
          </a:xfrm>
          <a:prstGeom prst="rect">
            <a:avLst/>
          </a:prstGeom>
        </p:spPr>
      </p:pic>
      <p:pic>
        <p:nvPicPr>
          <p:cNvPr id="5" name="Picture 4" descr="mortoff_arculat_slogen_gray_go beyond copy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1127" y="4047024"/>
            <a:ext cx="2133600" cy="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983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9144000" cy="51435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pic>
        <p:nvPicPr>
          <p:cNvPr id="4" name="Picture 3" descr="mortoff_arculat_image_elemek_pon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668554" y="2383836"/>
            <a:ext cx="1900630" cy="1909174"/>
          </a:xfrm>
          <a:prstGeom prst="rect">
            <a:avLst/>
          </a:prstGeom>
        </p:spPr>
      </p:pic>
      <p:pic>
        <p:nvPicPr>
          <p:cNvPr id="5" name="Picture 4" descr="mortoff_arculat_slogen_gray_deliver copy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4666" y="4116682"/>
            <a:ext cx="1524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059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erdojel3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08401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" y="2458357"/>
            <a:ext cx="9144000" cy="2685146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pic>
        <p:nvPicPr>
          <p:cNvPr id="6" name="Picture 5" descr="mortoff_arculat_slogen_white_understand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0614" y="3170905"/>
            <a:ext cx="4563032" cy="14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730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elkialtojel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084016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2458357"/>
            <a:ext cx="9144000" cy="2685146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pic>
        <p:nvPicPr>
          <p:cNvPr id="2" name="Picture 1" descr="mortoff_arculat_slogen_white_go beyond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0386" y="3610311"/>
            <a:ext cx="3474066" cy="123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00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n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08401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" y="2458357"/>
            <a:ext cx="9144000" cy="2685146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pic>
        <p:nvPicPr>
          <p:cNvPr id="7" name="Picture 6" descr="mortoff_arculat_slogen_white_deliver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3807" y="2694969"/>
            <a:ext cx="2556386" cy="115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20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pic>
        <p:nvPicPr>
          <p:cNvPr id="2" name="Picture 1" descr="mortoff_arculat_slogen_gray cop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985" y="1944944"/>
            <a:ext cx="6248400" cy="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71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44000" cy="5143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pic>
        <p:nvPicPr>
          <p:cNvPr id="4" name="Picture 3" descr="mortoff_arculat_slogen_white cop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6632" y="1961696"/>
            <a:ext cx="6106596" cy="79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54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05979"/>
            <a:ext cx="7162799" cy="857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hu-H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00151"/>
            <a:ext cx="7162800" cy="33944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buSzPct val="130000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hu-HU" dirty="0"/>
              <a:t>Click to edit Master text styles</a:t>
            </a:r>
          </a:p>
          <a:p>
            <a:pPr lvl="1"/>
            <a:r>
              <a:rPr lang="hu-HU" dirty="0"/>
              <a:t>Second level</a:t>
            </a:r>
          </a:p>
          <a:p>
            <a:pPr lvl="2"/>
            <a:r>
              <a:rPr lang="hu-HU" dirty="0"/>
              <a:t>Third level</a:t>
            </a:r>
          </a:p>
          <a:p>
            <a:pPr lvl="3"/>
            <a:r>
              <a:rPr lang="hu-HU" dirty="0"/>
              <a:t>Fourth level</a:t>
            </a:r>
          </a:p>
          <a:p>
            <a:pPr lvl="4"/>
            <a:r>
              <a:rPr lang="hu-HU" dirty="0"/>
              <a:t>Fifth level</a:t>
            </a:r>
            <a:endParaRPr lang="en-US" dirty="0"/>
          </a:p>
        </p:txBody>
      </p:sp>
      <p:pic>
        <p:nvPicPr>
          <p:cNvPr id="7" name="Picture 6" descr="mortoff_arculat_image_elemek_kerdoje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195024" y="-326572"/>
            <a:ext cx="3507619" cy="5697040"/>
          </a:xfrm>
          <a:prstGeom prst="rect">
            <a:avLst/>
          </a:prstGeom>
        </p:spPr>
      </p:pic>
      <p:pic>
        <p:nvPicPr>
          <p:cNvPr id="8" name="Picture 7" descr="mortoff_arculat_slogen_gray_understand copy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148" y="3583742"/>
            <a:ext cx="1335852" cy="436563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5447" y="4648051"/>
            <a:ext cx="717135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1B3A27F1-3608-4546-A03C-7AF0474A3B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2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44000" cy="5143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pic>
        <p:nvPicPr>
          <p:cNvPr id="17" name="Picture 16" descr="mortoff_arculat_imag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27073" y="-928076"/>
            <a:ext cx="4853930" cy="6878318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1774740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hu-HU" dirty="0"/>
              <a:t>2014.09.09</a:t>
            </a:r>
            <a:endParaRPr lang="en-US" dirty="0"/>
          </a:p>
        </p:txBody>
      </p:sp>
      <p:pic>
        <p:nvPicPr>
          <p:cNvPr id="21" name="Picture 20" descr="mortoff_arculat_slogen_gra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590" y="3965456"/>
            <a:ext cx="3155125" cy="410423"/>
          </a:xfrm>
          <a:prstGeom prst="rect">
            <a:avLst/>
          </a:prstGeom>
        </p:spPr>
      </p:pic>
      <p:pic>
        <p:nvPicPr>
          <p:cNvPr id="7" name="Picture 6" descr="mortoff_logo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6441" y="3628696"/>
            <a:ext cx="2110359" cy="67352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40667" y="2051330"/>
            <a:ext cx="5046133" cy="52925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</a:t>
            </a:r>
            <a:r>
              <a:rPr lang="hu-HU" dirty="0"/>
              <a:t>emutatkozó prezentació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568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05979"/>
            <a:ext cx="7162799" cy="857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hu-H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00151"/>
            <a:ext cx="7162800" cy="33944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buSzPct val="130000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hu-HU" dirty="0"/>
              <a:t>Click to edit Master text styles</a:t>
            </a:r>
          </a:p>
          <a:p>
            <a:pPr lvl="1"/>
            <a:r>
              <a:rPr lang="hu-HU" dirty="0"/>
              <a:t>Second level</a:t>
            </a:r>
          </a:p>
          <a:p>
            <a:pPr lvl="2"/>
            <a:r>
              <a:rPr lang="hu-HU" dirty="0"/>
              <a:t>Third level</a:t>
            </a:r>
          </a:p>
          <a:p>
            <a:pPr lvl="3"/>
            <a:r>
              <a:rPr lang="hu-HU" dirty="0"/>
              <a:t>Fourth level</a:t>
            </a:r>
          </a:p>
          <a:p>
            <a:pPr lvl="4"/>
            <a:r>
              <a:rPr lang="hu-HU" dirty="0"/>
              <a:t>Fifth level</a:t>
            </a:r>
            <a:endParaRPr lang="en-US" dirty="0"/>
          </a:p>
        </p:txBody>
      </p:sp>
      <p:pic>
        <p:nvPicPr>
          <p:cNvPr id="9" name="Picture 8" descr="mortoff_arculat_image_elemek_felkialtoje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34815" y="-433761"/>
            <a:ext cx="2069630" cy="5785555"/>
          </a:xfrm>
          <a:prstGeom prst="rect">
            <a:avLst/>
          </a:prstGeom>
        </p:spPr>
      </p:pic>
      <p:pic>
        <p:nvPicPr>
          <p:cNvPr id="7" name="Picture 6" descr="mortoff_arculat_slogen_gray_go beyond copy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963" y="3537200"/>
            <a:ext cx="1317037" cy="502355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5447" y="4648051"/>
            <a:ext cx="717135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1B3A27F1-3608-4546-A03C-7AF0474A3B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597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05979"/>
            <a:ext cx="7162799" cy="857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hu-H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00151"/>
            <a:ext cx="7162800" cy="33944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buSzPct val="130000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hu-HU" dirty="0"/>
              <a:t>Click to edit Master text styles</a:t>
            </a:r>
          </a:p>
          <a:p>
            <a:pPr lvl="1"/>
            <a:r>
              <a:rPr lang="hu-HU" dirty="0"/>
              <a:t>Second level</a:t>
            </a:r>
          </a:p>
          <a:p>
            <a:pPr lvl="2"/>
            <a:r>
              <a:rPr lang="hu-HU" dirty="0"/>
              <a:t>Third level</a:t>
            </a:r>
          </a:p>
          <a:p>
            <a:pPr lvl="3"/>
            <a:r>
              <a:rPr lang="hu-HU" dirty="0"/>
              <a:t>Fourth level</a:t>
            </a:r>
          </a:p>
          <a:p>
            <a:pPr lvl="4"/>
            <a:r>
              <a:rPr lang="hu-HU" dirty="0"/>
              <a:t>Fifth level</a:t>
            </a:r>
            <a:endParaRPr lang="en-US" dirty="0"/>
          </a:p>
        </p:txBody>
      </p:sp>
      <p:pic>
        <p:nvPicPr>
          <p:cNvPr id="7" name="Picture 6" descr="mortoff_arculat_image_elemek_pon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30959" y="3624415"/>
            <a:ext cx="1861918" cy="1870284"/>
          </a:xfrm>
          <a:prstGeom prst="rect">
            <a:avLst/>
          </a:prstGeom>
        </p:spPr>
      </p:pic>
      <p:pic>
        <p:nvPicPr>
          <p:cNvPr id="8" name="Picture 7" descr="mortoff_arculat_slogen_gray_deliver copy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148" y="3480738"/>
            <a:ext cx="1081852" cy="432741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5447" y="4648051"/>
            <a:ext cx="717135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1B3A27F1-3608-4546-A03C-7AF0474A3B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508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8075" y="205979"/>
            <a:ext cx="7162799" cy="857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hu-HU" dirty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8075" y="1200151"/>
            <a:ext cx="7162800" cy="33944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buSzPct val="130000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hu-HU" dirty="0"/>
              <a:t>Click to edit Master text styles</a:t>
            </a:r>
          </a:p>
          <a:p>
            <a:pPr lvl="1"/>
            <a:r>
              <a:rPr lang="hu-HU" dirty="0"/>
              <a:t>Second level</a:t>
            </a:r>
          </a:p>
          <a:p>
            <a:pPr lvl="2"/>
            <a:r>
              <a:rPr lang="hu-HU" dirty="0"/>
              <a:t>Third level</a:t>
            </a:r>
          </a:p>
          <a:p>
            <a:pPr lvl="3"/>
            <a:r>
              <a:rPr lang="hu-HU" dirty="0"/>
              <a:t>Fourth level</a:t>
            </a:r>
          </a:p>
          <a:p>
            <a:pPr lvl="4"/>
            <a:r>
              <a:rPr lang="hu-HU" dirty="0"/>
              <a:t>Fifth level</a:t>
            </a:r>
            <a:endParaRPr lang="en-US" dirty="0"/>
          </a:p>
        </p:txBody>
      </p:sp>
      <p:pic>
        <p:nvPicPr>
          <p:cNvPr id="14" name="Picture 13" descr="m_whit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69727" y="4208169"/>
            <a:ext cx="412324" cy="5550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9521" y="4648051"/>
            <a:ext cx="717135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1B3A27F1-3608-4546-A03C-7AF0474A3B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155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05979"/>
            <a:ext cx="7162799" cy="857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hu-H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00151"/>
            <a:ext cx="7162800" cy="33944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742950" indent="-285750"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buSzPct val="133000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hu-HU" dirty="0"/>
              <a:t>Click to edit Master text styles</a:t>
            </a:r>
          </a:p>
          <a:p>
            <a:pPr lvl="1"/>
            <a:r>
              <a:rPr lang="hu-HU" dirty="0"/>
              <a:t>Second level</a:t>
            </a:r>
          </a:p>
          <a:p>
            <a:pPr lvl="2"/>
            <a:r>
              <a:rPr lang="hu-HU" dirty="0"/>
              <a:t>Third level</a:t>
            </a:r>
          </a:p>
          <a:p>
            <a:pPr lvl="3"/>
            <a:r>
              <a:rPr lang="hu-HU" dirty="0"/>
              <a:t>Fourth level</a:t>
            </a:r>
          </a:p>
          <a:p>
            <a:pPr lvl="4"/>
            <a:r>
              <a:rPr lang="hu-HU" dirty="0"/>
              <a:t>Fifth level</a:t>
            </a:r>
            <a:endParaRPr lang="en-US" dirty="0"/>
          </a:p>
        </p:txBody>
      </p:sp>
      <p:pic>
        <p:nvPicPr>
          <p:cNvPr id="13" name="Picture 12" descr="mortoff_arculat_imag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28950" y="-134269"/>
            <a:ext cx="3815576" cy="540690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5447" y="4648051"/>
            <a:ext cx="717135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1B3A27F1-3608-4546-A03C-7AF0474A3B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086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05979"/>
            <a:ext cx="7162799" cy="857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hu-H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00151"/>
            <a:ext cx="7162800" cy="33944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buSzPct val="130000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hu-HU" dirty="0"/>
              <a:t>Click to edit Master text styles</a:t>
            </a:r>
          </a:p>
          <a:p>
            <a:pPr lvl="1"/>
            <a:r>
              <a:rPr lang="hu-HU" dirty="0"/>
              <a:t>Second level</a:t>
            </a:r>
          </a:p>
          <a:p>
            <a:pPr lvl="2"/>
            <a:r>
              <a:rPr lang="hu-HU" dirty="0"/>
              <a:t>Third level</a:t>
            </a:r>
          </a:p>
          <a:p>
            <a:pPr lvl="3"/>
            <a:r>
              <a:rPr lang="hu-HU" dirty="0"/>
              <a:t>Fourth level</a:t>
            </a:r>
          </a:p>
          <a:p>
            <a:pPr lvl="4"/>
            <a:r>
              <a:rPr lang="hu-HU" dirty="0"/>
              <a:t>Fifth level</a:t>
            </a:r>
            <a:endParaRPr lang="en-US" dirty="0"/>
          </a:p>
        </p:txBody>
      </p:sp>
      <p:pic>
        <p:nvPicPr>
          <p:cNvPr id="9" name="Picture 8" descr="mortoff_arculat_slogen_gra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627" y="3711456"/>
            <a:ext cx="1553074" cy="202026"/>
          </a:xfrm>
          <a:prstGeom prst="rect">
            <a:avLst/>
          </a:prstGeom>
        </p:spPr>
      </p:pic>
      <p:pic>
        <p:nvPicPr>
          <p:cNvPr id="10" name="Picture 9" descr="mortoff_arculat_imag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38636" y="-165057"/>
            <a:ext cx="3815576" cy="540690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5447" y="4648051"/>
            <a:ext cx="717135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1B3A27F1-3608-4546-A03C-7AF0474A3B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1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9144000" cy="5143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8519" y="754037"/>
            <a:ext cx="6758282" cy="768518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lang="hu-HU" dirty="0"/>
              <a:t>lválasztó slide címe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1928519" y="1522555"/>
            <a:ext cx="6758282" cy="4298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200" kern="120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FFFF"/>
                </a:solidFill>
              </a:rPr>
              <a:t>e</a:t>
            </a:r>
            <a:r>
              <a:rPr lang="hu-HU" sz="2400" dirty="0">
                <a:solidFill>
                  <a:srgbClr val="FFFFFF"/>
                </a:solidFill>
              </a:rPr>
              <a:t>lválasztó alcím címe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10" name="Picture 9" descr="mortoff_arculat_imag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22594" y="-137583"/>
            <a:ext cx="4383853" cy="6212189"/>
          </a:xfrm>
          <a:prstGeom prst="rect">
            <a:avLst/>
          </a:prstGeom>
        </p:spPr>
      </p:pic>
      <p:pic>
        <p:nvPicPr>
          <p:cNvPr id="11" name="Picture 10" descr="mortoff_arculat_slogen_white copy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333" y="4286141"/>
            <a:ext cx="2980304" cy="387838"/>
          </a:xfrm>
          <a:prstGeom prst="rect">
            <a:avLst/>
          </a:prstGeom>
        </p:spPr>
      </p:pic>
      <p:pic>
        <p:nvPicPr>
          <p:cNvPr id="13" name="Picture 12" descr="mortoff_logo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5551" y="4233619"/>
            <a:ext cx="1111250" cy="35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1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44000" cy="5143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pic>
        <p:nvPicPr>
          <p:cNvPr id="4" name="Picture 3" descr="mortoff_arculat_imag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36704" y="-162429"/>
            <a:ext cx="4383853" cy="6212189"/>
          </a:xfrm>
          <a:prstGeom prst="rect">
            <a:avLst/>
          </a:prstGeom>
        </p:spPr>
      </p:pic>
      <p:pic>
        <p:nvPicPr>
          <p:cNvPr id="3" name="Picture 2" descr="mortoff_arculat_slogen_gra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45" y="4288831"/>
            <a:ext cx="3196638" cy="41582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8519" y="754037"/>
            <a:ext cx="6758282" cy="768518"/>
          </a:xfrm>
        </p:spPr>
        <p:txBody>
          <a:bodyPr/>
          <a:lstStyle>
            <a:lvl1pPr marL="0" indent="0" algn="r">
              <a:buNone/>
              <a:defRPr baseline="0">
                <a:solidFill>
                  <a:srgbClr val="58585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lang="hu-HU" dirty="0"/>
              <a:t>lválasztó slide címe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1928519" y="1522555"/>
            <a:ext cx="6758282" cy="4298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200" kern="120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hu-HU" sz="2400" dirty="0">
                <a:solidFill>
                  <a:schemeClr val="bg1">
                    <a:lumMod val="50000"/>
                  </a:schemeClr>
                </a:solidFill>
              </a:rPr>
              <a:t>lválasztó alcím címe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 descr="mortoff_logo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5551" y="4233619"/>
            <a:ext cx="1111250" cy="35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5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9144000" cy="5143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741" y="754037"/>
            <a:ext cx="6171259" cy="768518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lang="hu-HU" dirty="0"/>
              <a:t>lválasztó slide címe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432741" y="1522555"/>
            <a:ext cx="6171259" cy="4298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200" kern="120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rgbClr val="FFFFFF"/>
                </a:solidFill>
              </a:rPr>
              <a:t>e</a:t>
            </a:r>
            <a:r>
              <a:rPr lang="hu-HU" sz="2400" dirty="0">
                <a:solidFill>
                  <a:srgbClr val="FFFFFF"/>
                </a:solidFill>
              </a:rPr>
              <a:t>lválasztó alcím címe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10" name="Picture 9" descr="mortoff_arculat_imag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1777" y="-175360"/>
            <a:ext cx="4498635" cy="6374842"/>
          </a:xfrm>
          <a:prstGeom prst="rect">
            <a:avLst/>
          </a:prstGeom>
        </p:spPr>
      </p:pic>
      <p:pic>
        <p:nvPicPr>
          <p:cNvPr id="11" name="Picture 10" descr="mortoff_arculat_slogen_white copy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3696" y="4286141"/>
            <a:ext cx="2980304" cy="387838"/>
          </a:xfrm>
          <a:prstGeom prst="rect">
            <a:avLst/>
          </a:prstGeom>
        </p:spPr>
      </p:pic>
      <p:pic>
        <p:nvPicPr>
          <p:cNvPr id="14" name="Picture 13" descr="mortoff_logo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741" y="4233619"/>
            <a:ext cx="1111250" cy="35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3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44000" cy="5143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pic>
        <p:nvPicPr>
          <p:cNvPr id="3" name="Picture 2" descr="mortoff_arculat_slogen_gra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7363" y="4288831"/>
            <a:ext cx="3196638" cy="41582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8074" y="754037"/>
            <a:ext cx="6758282" cy="768518"/>
          </a:xfrm>
        </p:spPr>
        <p:txBody>
          <a:bodyPr/>
          <a:lstStyle>
            <a:lvl1pPr marL="0" indent="0" algn="l">
              <a:buNone/>
              <a:defRPr baseline="0">
                <a:solidFill>
                  <a:srgbClr val="58585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lang="hu-HU" dirty="0"/>
              <a:t>lválasztó slide címe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348074" y="1522555"/>
            <a:ext cx="6758282" cy="4298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200" kern="120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hu-HU" sz="2400" dirty="0">
                <a:solidFill>
                  <a:schemeClr val="bg1">
                    <a:lumMod val="50000"/>
                  </a:schemeClr>
                </a:solidFill>
              </a:rPr>
              <a:t>lválasztó alcím címe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 descr="mortoff_arculat_imag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1777" y="-175360"/>
            <a:ext cx="4498635" cy="6374842"/>
          </a:xfrm>
          <a:prstGeom prst="rect">
            <a:avLst/>
          </a:prstGeom>
        </p:spPr>
      </p:pic>
      <p:pic>
        <p:nvPicPr>
          <p:cNvPr id="13" name="Picture 12" descr="mortoff_logo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741" y="4233619"/>
            <a:ext cx="1111250" cy="35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4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utterstock_17346960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4350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" y="1110075"/>
            <a:ext cx="9144000" cy="40334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pic>
        <p:nvPicPr>
          <p:cNvPr id="13" name="Picture 12" descr="mortoff_arculat_imag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50816" y="-151847"/>
            <a:ext cx="4383853" cy="6212189"/>
          </a:xfrm>
          <a:prstGeom prst="rect">
            <a:avLst/>
          </a:prstGeom>
        </p:spPr>
      </p:pic>
      <p:pic>
        <p:nvPicPr>
          <p:cNvPr id="9" name="Picture 8" descr="mortoff_arculat_slogen_white copy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111" y="4262966"/>
            <a:ext cx="2980304" cy="38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4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utterstock_17346960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4350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" y="1110075"/>
            <a:ext cx="9144000" cy="40334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pic>
        <p:nvPicPr>
          <p:cNvPr id="13" name="Picture 12" descr="mortoff_arculat_imag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5926" y="-256150"/>
            <a:ext cx="4590816" cy="6505466"/>
          </a:xfrm>
          <a:prstGeom prst="rect">
            <a:avLst/>
          </a:prstGeom>
        </p:spPr>
      </p:pic>
      <p:pic>
        <p:nvPicPr>
          <p:cNvPr id="9" name="Picture 8" descr="mortoff_arculat_slogen_white copy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3697" y="4262966"/>
            <a:ext cx="2980304" cy="38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4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8666" y="205979"/>
            <a:ext cx="707813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8666" y="1200151"/>
            <a:ext cx="7078133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Click to edit Master text styles</a:t>
            </a:r>
          </a:p>
          <a:p>
            <a:pPr lvl="1"/>
            <a:r>
              <a:rPr lang="hu-HU" dirty="0"/>
              <a:t>Second level</a:t>
            </a:r>
          </a:p>
          <a:p>
            <a:pPr lvl="2"/>
            <a:r>
              <a:rPr lang="hu-HU" dirty="0"/>
              <a:t>Third level</a:t>
            </a:r>
          </a:p>
          <a:p>
            <a:pPr lvl="3"/>
            <a:r>
              <a:rPr lang="hu-HU" dirty="0"/>
              <a:t>Fourth level</a:t>
            </a:r>
          </a:p>
          <a:p>
            <a:pPr lvl="4"/>
            <a:r>
              <a:rPr lang="hu-HU" dirty="0"/>
              <a:t>Fifth level</a:t>
            </a:r>
            <a:endParaRPr lang="en-US" dirty="0"/>
          </a:p>
        </p:txBody>
      </p:sp>
      <p:pic>
        <p:nvPicPr>
          <p:cNvPr id="7" name="Picture 6" descr="mortoff_logo.png"/>
          <p:cNvPicPr>
            <a:picLocks noChangeAspect="1"/>
          </p:cNvPicPr>
          <p:nvPr userDrawn="1"/>
        </p:nvPicPr>
        <p:blipFill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5549" y="4607323"/>
            <a:ext cx="1111250" cy="35465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6463" y="4648051"/>
            <a:ext cx="717135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1B3A27F1-3608-4546-A03C-7AF0474A3B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3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83" r:id="rId11"/>
    <p:sldLayoutId id="2147483659" r:id="rId12"/>
    <p:sldLayoutId id="2147483684" r:id="rId13"/>
    <p:sldLayoutId id="2147483660" r:id="rId14"/>
    <p:sldLayoutId id="2147483661" r:id="rId15"/>
    <p:sldLayoutId id="2147483682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9" r:id="rId32"/>
    <p:sldLayoutId id="2147483680" r:id="rId33"/>
    <p:sldLayoutId id="2147483681" r:id="rId3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113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SzPct val="130000"/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2723002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Magasvári Ákos</a:t>
            </a:r>
          </a:p>
          <a:p>
            <a:r>
              <a:rPr lang="en-GB" dirty="0" smtClean="0"/>
              <a:t>2017.02.02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0667" y="2051330"/>
            <a:ext cx="5046133" cy="529258"/>
          </a:xfrm>
        </p:spPr>
        <p:txBody>
          <a:bodyPr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3600" dirty="0" err="1"/>
              <a:t>Xamarin</a:t>
            </a:r>
            <a:r>
              <a:rPr lang="en-GB" sz="3600" dirty="0"/>
              <a:t> Forms</a:t>
            </a:r>
            <a:endParaRPr lang="en-US" sz="3600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699" y="267851"/>
            <a:ext cx="5559126" cy="150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79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3A27F1-3608-4546-A03C-7AF0474A3BA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766" y="1200151"/>
            <a:ext cx="867123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1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30000"/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hu-HU" b="1" dirty="0"/>
          </a:p>
        </p:txBody>
      </p:sp>
      <p:sp>
        <p:nvSpPr>
          <p:cNvPr id="9" name="Tartalom helye 8"/>
          <p:cNvSpPr>
            <a:spLocks noGrp="1"/>
          </p:cNvSpPr>
          <p:nvPr>
            <p:ph idx="1"/>
          </p:nvPr>
        </p:nvSpPr>
        <p:spPr>
          <a:xfrm>
            <a:off x="339521" y="686273"/>
            <a:ext cx="8532689" cy="991387"/>
          </a:xfrm>
        </p:spPr>
        <p:txBody>
          <a:bodyPr anchor="ctr">
            <a:normAutofit/>
          </a:bodyPr>
          <a:lstStyle/>
          <a:p>
            <a:pPr>
              <a:buClr>
                <a:schemeClr val="accent1"/>
              </a:buClr>
              <a:defRPr/>
            </a:pPr>
            <a:r>
              <a:rPr lang="en-GB" sz="2000" dirty="0" err="1" smtClean="0"/>
              <a:t>Froms</a:t>
            </a:r>
            <a:r>
              <a:rPr lang="en-GB" sz="2000" dirty="0" smtClean="0"/>
              <a:t> </a:t>
            </a:r>
            <a:r>
              <a:rPr lang="en-GB" sz="2000" dirty="0" err="1" smtClean="0"/>
              <a:t>esetén</a:t>
            </a:r>
            <a:r>
              <a:rPr lang="en-GB" sz="2000" dirty="0" smtClean="0"/>
              <a:t> is </a:t>
            </a:r>
            <a:r>
              <a:rPr lang="en-GB" sz="2000" dirty="0" err="1" smtClean="0"/>
              <a:t>lehet</a:t>
            </a:r>
            <a:r>
              <a:rPr lang="en-GB" sz="2000" dirty="0" smtClean="0"/>
              <a:t> </a:t>
            </a:r>
            <a:r>
              <a:rPr lang="en-GB" sz="2000" dirty="0" err="1" smtClean="0"/>
              <a:t>platformtól</a:t>
            </a:r>
            <a:r>
              <a:rPr lang="en-GB" sz="2000" dirty="0" smtClean="0"/>
              <a:t> </a:t>
            </a:r>
            <a:r>
              <a:rPr lang="en-GB" sz="2000" dirty="0" err="1" smtClean="0"/>
              <a:t>függő</a:t>
            </a:r>
            <a:r>
              <a:rPr lang="en-GB" sz="2000" dirty="0" smtClean="0"/>
              <a:t> </a:t>
            </a:r>
            <a:r>
              <a:rPr lang="en-GB" sz="2000" dirty="0" err="1" smtClean="0"/>
              <a:t>működés</a:t>
            </a:r>
            <a:endParaRPr lang="en-GB" sz="2000" dirty="0" smtClean="0"/>
          </a:p>
          <a:p>
            <a:pPr>
              <a:buClr>
                <a:schemeClr val="accent1"/>
              </a:buClr>
              <a:defRPr/>
            </a:pPr>
            <a:r>
              <a:rPr lang="en-GB" sz="2000" dirty="0" smtClean="0"/>
              <a:t>Device </a:t>
            </a:r>
            <a:r>
              <a:rPr lang="en-GB" sz="2000" dirty="0" err="1" smtClean="0"/>
              <a:t>osztály</a:t>
            </a:r>
            <a:endParaRPr lang="en-GB" sz="2000" dirty="0" smtClean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762000" y="-5727"/>
            <a:ext cx="7620000" cy="909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ctr">
              <a:buClr>
                <a:schemeClr val="accent1"/>
              </a:buClr>
              <a:buNone/>
              <a:defRPr/>
            </a:pPr>
            <a:r>
              <a:rPr lang="en-GB" altLang="hu-HU" sz="4000" b="1" dirty="0" err="1" smtClean="0">
                <a:solidFill>
                  <a:srgbClr val="F5821F"/>
                </a:solidFill>
              </a:rPr>
              <a:t>Platformspecifikus</a:t>
            </a:r>
            <a:r>
              <a:rPr lang="en-GB" altLang="hu-HU" sz="4000" b="1" dirty="0" smtClean="0">
                <a:solidFill>
                  <a:srgbClr val="F5821F"/>
                </a:solidFill>
              </a:rPr>
              <a:t> </a:t>
            </a:r>
            <a:r>
              <a:rPr lang="en-GB" altLang="hu-HU" sz="4000" b="1" dirty="0" err="1" smtClean="0">
                <a:solidFill>
                  <a:srgbClr val="F5821F"/>
                </a:solidFill>
              </a:rPr>
              <a:t>működés</a:t>
            </a:r>
            <a:r>
              <a:rPr lang="en-GB" altLang="hu-HU" sz="4000" b="1" dirty="0" smtClean="0">
                <a:solidFill>
                  <a:srgbClr val="F5821F"/>
                </a:solidFill>
              </a:rPr>
              <a:t> </a:t>
            </a:r>
            <a:endParaRPr lang="hu-HU" altLang="hu-HU" sz="4000" b="1" dirty="0">
              <a:solidFill>
                <a:srgbClr val="F5821F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50272" y="1677660"/>
            <a:ext cx="8555183" cy="249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100" dirty="0" err="1">
                <a:solidFill>
                  <a:srgbClr val="00969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sz="1100" dirty="0" err="1">
                <a:solidFill>
                  <a:srgbClr val="3364A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hu-HU" sz="1100" dirty="0" err="1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hu-HU" sz="1100" dirty="0" err="1">
                <a:solidFill>
                  <a:srgbClr val="55575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100" dirty="0">
                <a:solidFill>
                  <a:srgbClr val="268BD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100" dirty="0" err="1">
                <a:solidFill>
                  <a:srgbClr val="3364A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TargetPlatform</a:t>
            </a:r>
            <a:r>
              <a:rPr lang="hu-HU" sz="1100" dirty="0" err="1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hu-HU" sz="1100" dirty="0" err="1">
                <a:solidFill>
                  <a:srgbClr val="55575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hu-H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100" dirty="0">
                <a:solidFill>
                  <a:srgbClr val="9999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hu-HU" sz="1100" dirty="0" err="1">
                <a:solidFill>
                  <a:srgbClr val="9999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hu-HU" sz="1100" dirty="0">
                <a:solidFill>
                  <a:srgbClr val="9999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100" dirty="0" err="1">
                <a:solidFill>
                  <a:srgbClr val="9999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lang="hu-HU" sz="1100" dirty="0">
                <a:solidFill>
                  <a:srgbClr val="9999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100" dirty="0" err="1">
                <a:solidFill>
                  <a:srgbClr val="9999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hu-HU" sz="1100" dirty="0">
                <a:solidFill>
                  <a:srgbClr val="9999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100" dirty="0" err="1">
                <a:solidFill>
                  <a:srgbClr val="9999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1100" dirty="0">
                <a:solidFill>
                  <a:srgbClr val="9999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status bar</a:t>
            </a:r>
            <a:endParaRPr lang="hu-H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100" dirty="0" err="1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stackLayout.</a:t>
            </a:r>
            <a:r>
              <a:rPr lang="hu-HU" sz="1100" dirty="0" err="1">
                <a:solidFill>
                  <a:srgbClr val="3364A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100" dirty="0">
                <a:solidFill>
                  <a:srgbClr val="268BD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100" dirty="0" err="1">
                <a:solidFill>
                  <a:srgbClr val="00969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100" dirty="0" err="1">
                <a:solidFill>
                  <a:srgbClr val="55575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sz="1100" dirty="0">
                <a:solidFill>
                  <a:srgbClr val="F57D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100" dirty="0">
                <a:solidFill>
                  <a:srgbClr val="F57D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100" dirty="0">
                <a:solidFill>
                  <a:srgbClr val="F57D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100" dirty="0" err="1">
                <a:solidFill>
                  <a:srgbClr val="F57D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u-H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hu-H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100" dirty="0">
                <a:solidFill>
                  <a:srgbClr val="3364A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100" dirty="0" err="1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hu-H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hu-H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100" dirty="0" err="1">
                <a:solidFill>
                  <a:srgbClr val="55575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sz="1100" dirty="0" err="1">
                <a:solidFill>
                  <a:srgbClr val="3364A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hu-HU" sz="1100" dirty="0" err="1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hu-HU" sz="1100" dirty="0" err="1">
                <a:solidFill>
                  <a:srgbClr val="55575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100" dirty="0">
                <a:solidFill>
                  <a:srgbClr val="268BD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100" dirty="0" err="1">
                <a:solidFill>
                  <a:srgbClr val="3364A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TargetPlatform</a:t>
            </a:r>
            <a:r>
              <a:rPr lang="hu-HU" sz="1100" dirty="0" err="1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hu-HU" sz="1100" dirty="0" err="1">
                <a:solidFill>
                  <a:srgbClr val="55575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hu-H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font </a:t>
            </a:r>
            <a:r>
              <a:rPr lang="hu-HU" sz="1100" dirty="0">
                <a:solidFill>
                  <a:srgbClr val="268BD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100" dirty="0" err="1">
                <a:solidFill>
                  <a:srgbClr val="3364A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hu-HU" sz="1100" dirty="0" err="1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hu-HU" sz="1100" dirty="0" err="1">
                <a:solidFill>
                  <a:srgbClr val="55575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OfSize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sz="1100" dirty="0">
                <a:solidFill>
                  <a:srgbClr val="F57D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hu-HU" sz="1100" dirty="0" err="1">
                <a:solidFill>
                  <a:srgbClr val="F57D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MarkerFelt-Thin</a:t>
            </a:r>
            <a:r>
              <a:rPr lang="hu-HU" sz="1100" dirty="0">
                <a:solidFill>
                  <a:srgbClr val="F57D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100" dirty="0" err="1">
                <a:solidFill>
                  <a:srgbClr val="3364A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hu-HU" sz="1100" dirty="0" err="1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hu-HU" sz="1100" dirty="0" err="1">
                <a:solidFill>
                  <a:srgbClr val="55575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GetNamedSize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sz="1100" dirty="0" err="1">
                <a:solidFill>
                  <a:srgbClr val="3364A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NamedSize</a:t>
            </a:r>
            <a:r>
              <a:rPr lang="hu-HU" sz="1100" dirty="0" err="1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hu-HU" sz="1100" dirty="0" err="1">
                <a:solidFill>
                  <a:srgbClr val="3364A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100" dirty="0" err="1">
                <a:solidFill>
                  <a:srgbClr val="268BD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100" dirty="0" err="1">
                <a:solidFill>
                  <a:srgbClr val="3364A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)));</a:t>
            </a:r>
            <a:endParaRPr lang="hu-H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hu-HU" sz="1100" dirty="0" err="1">
                <a:solidFill>
                  <a:srgbClr val="00969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hu-H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font </a:t>
            </a:r>
            <a:r>
              <a:rPr lang="hu-HU" sz="1100" dirty="0">
                <a:solidFill>
                  <a:srgbClr val="268BD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100" dirty="0" err="1">
                <a:solidFill>
                  <a:srgbClr val="3364A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hu-HU" sz="1100" dirty="0" err="1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hu-HU" sz="1100" dirty="0" err="1">
                <a:solidFill>
                  <a:srgbClr val="55575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SystemFontOfSize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sz="1100" dirty="0" err="1">
                <a:solidFill>
                  <a:srgbClr val="3364A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hu-HU" sz="1100" dirty="0" err="1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hu-HU" sz="1100" dirty="0" err="1">
                <a:solidFill>
                  <a:srgbClr val="55575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GetNamedSize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sz="1100" dirty="0" err="1">
                <a:solidFill>
                  <a:srgbClr val="3364A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NamedSize</a:t>
            </a:r>
            <a:r>
              <a:rPr lang="hu-HU" sz="1100" dirty="0" err="1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hu-HU" sz="1100" dirty="0" err="1">
                <a:solidFill>
                  <a:srgbClr val="55575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100" dirty="0" err="1">
                <a:solidFill>
                  <a:srgbClr val="55575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100" dirty="0" err="1">
                <a:solidFill>
                  <a:srgbClr val="3364A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hu-HU" sz="1100" dirty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)));</a:t>
            </a:r>
            <a:endParaRPr lang="hu-H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100" dirty="0" smtClean="0">
                <a:solidFill>
                  <a:srgbClr val="4E57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100" dirty="0" smtClean="0">
              <a:solidFill>
                <a:srgbClr val="4E5758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48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3A27F1-3608-4546-A03C-7AF0474A3BA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762000" y="-5727"/>
            <a:ext cx="7620000" cy="909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ctr">
              <a:buClr>
                <a:schemeClr val="accent1"/>
              </a:buClr>
              <a:buNone/>
              <a:defRPr/>
            </a:pPr>
            <a:r>
              <a:rPr lang="en-GB" altLang="hu-HU" sz="4000" b="1" dirty="0" err="1" smtClean="0">
                <a:solidFill>
                  <a:srgbClr val="F5821F"/>
                </a:solidFill>
              </a:rPr>
              <a:t>Platformspecifikus</a:t>
            </a:r>
            <a:r>
              <a:rPr lang="en-GB" altLang="hu-HU" sz="4000" b="1" dirty="0" smtClean="0">
                <a:solidFill>
                  <a:srgbClr val="F5821F"/>
                </a:solidFill>
              </a:rPr>
              <a:t> </a:t>
            </a:r>
            <a:r>
              <a:rPr lang="en-GB" altLang="hu-HU" sz="4000" b="1" dirty="0" err="1" smtClean="0">
                <a:solidFill>
                  <a:srgbClr val="F5821F"/>
                </a:solidFill>
              </a:rPr>
              <a:t>működés</a:t>
            </a:r>
            <a:r>
              <a:rPr lang="en-GB" altLang="hu-HU" sz="4000" b="1" dirty="0" smtClean="0">
                <a:solidFill>
                  <a:srgbClr val="F5821F"/>
                </a:solidFill>
              </a:rPr>
              <a:t> </a:t>
            </a:r>
            <a:endParaRPr lang="hu-HU" altLang="hu-HU" sz="4000" b="1" dirty="0">
              <a:solidFill>
                <a:srgbClr val="F5821F"/>
              </a:solidFill>
            </a:endParaRPr>
          </a:p>
        </p:txBody>
      </p:sp>
      <p:pic>
        <p:nvPicPr>
          <p:cNvPr id="8" name="Tartalom hely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1" y="903726"/>
            <a:ext cx="3688373" cy="1674756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373" y="903725"/>
            <a:ext cx="4212949" cy="3315747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1" y="2561598"/>
            <a:ext cx="2882139" cy="247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97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3A27F1-3608-4546-A03C-7AF0474A3BA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762000" y="-5727"/>
            <a:ext cx="7620000" cy="909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ctr">
              <a:buClr>
                <a:schemeClr val="accent1"/>
              </a:buClr>
              <a:buNone/>
              <a:defRPr/>
            </a:pPr>
            <a:r>
              <a:rPr lang="en-GB" altLang="hu-HU" sz="4000" b="1" dirty="0" err="1" smtClean="0">
                <a:solidFill>
                  <a:srgbClr val="F5821F"/>
                </a:solidFill>
              </a:rPr>
              <a:t>Kérdések</a:t>
            </a:r>
            <a:r>
              <a:rPr lang="en-GB" altLang="hu-HU" sz="4000" b="1" dirty="0" smtClean="0">
                <a:solidFill>
                  <a:srgbClr val="F5821F"/>
                </a:solidFill>
              </a:rPr>
              <a:t>?</a:t>
            </a:r>
            <a:endParaRPr lang="hu-HU" altLang="hu-HU" sz="4000" b="1" dirty="0">
              <a:solidFill>
                <a:srgbClr val="F5821F"/>
              </a:solidFill>
            </a:endParaRPr>
          </a:p>
        </p:txBody>
      </p:sp>
      <p:pic>
        <p:nvPicPr>
          <p:cNvPr id="4098" name="Picture 2" descr="http://www.castlesoft.com.au/wp-content/uploads/2016/02/XamarinMonkey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332" y="691953"/>
            <a:ext cx="4403335" cy="437900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488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/>
        </p:nvPicPr>
        <p:blipFill rotWithShape="1">
          <a:blip r:embed="rId3"/>
          <a:srcRect l="1260" r="16667"/>
          <a:stretch/>
        </p:blipFill>
        <p:spPr>
          <a:xfrm>
            <a:off x="4572000" y="2978727"/>
            <a:ext cx="4419464" cy="1552331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3A27F1-3608-4546-A03C-7AF0474A3BA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585183" y="100117"/>
            <a:ext cx="5973635" cy="909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buClr>
                <a:schemeClr val="accent1"/>
              </a:buClr>
              <a:buNone/>
              <a:defRPr/>
            </a:pPr>
            <a:r>
              <a:rPr lang="en-GB" altLang="hu-HU" sz="4000" b="1" dirty="0" err="1">
                <a:solidFill>
                  <a:srgbClr val="F5821F"/>
                </a:solidFill>
              </a:rPr>
              <a:t>Mi</a:t>
            </a:r>
            <a:r>
              <a:rPr lang="en-GB" altLang="hu-HU" sz="4000" b="1" dirty="0">
                <a:solidFill>
                  <a:srgbClr val="F5821F"/>
                </a:solidFill>
              </a:rPr>
              <a:t> is </a:t>
            </a:r>
            <a:r>
              <a:rPr lang="en-GB" altLang="hu-HU" sz="4000" b="1" dirty="0" err="1">
                <a:solidFill>
                  <a:srgbClr val="F5821F"/>
                </a:solidFill>
              </a:rPr>
              <a:t>az</a:t>
            </a:r>
            <a:r>
              <a:rPr lang="en-GB" altLang="hu-HU" sz="4000" b="1" dirty="0">
                <a:solidFill>
                  <a:srgbClr val="F5821F"/>
                </a:solidFill>
              </a:rPr>
              <a:t> a </a:t>
            </a:r>
            <a:r>
              <a:rPr lang="en-GB" altLang="hu-HU" sz="4000" b="1" dirty="0" err="1" smtClean="0">
                <a:solidFill>
                  <a:srgbClr val="F5821F"/>
                </a:solidFill>
              </a:rPr>
              <a:t>Xamarin</a:t>
            </a:r>
            <a:r>
              <a:rPr lang="en-GB" altLang="hu-HU" sz="4000" b="1" dirty="0" smtClean="0">
                <a:solidFill>
                  <a:srgbClr val="F5821F"/>
                </a:solidFill>
              </a:rPr>
              <a:t>?</a:t>
            </a:r>
            <a:endParaRPr lang="hu-HU" altLang="hu-HU" sz="4000" b="1" dirty="0">
              <a:solidFill>
                <a:srgbClr val="F5821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766" y="1200151"/>
            <a:ext cx="867123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1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30000"/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hu-HU" b="1" dirty="0"/>
          </a:p>
        </p:txBody>
      </p:sp>
      <p:sp>
        <p:nvSpPr>
          <p:cNvPr id="9" name="Tartalom helye 8"/>
          <p:cNvSpPr>
            <a:spLocks noGrp="1"/>
          </p:cNvSpPr>
          <p:nvPr>
            <p:ph idx="1"/>
          </p:nvPr>
        </p:nvSpPr>
        <p:spPr>
          <a:xfrm>
            <a:off x="348074" y="1200151"/>
            <a:ext cx="7988205" cy="339447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GB" sz="2400" dirty="0"/>
              <a:t>Microsoft </a:t>
            </a:r>
            <a:r>
              <a:rPr lang="en-GB" sz="2400" dirty="0" err="1"/>
              <a:t>CrossPlatform</a:t>
            </a:r>
            <a:r>
              <a:rPr lang="en-GB" sz="2400" dirty="0"/>
              <a:t> </a:t>
            </a:r>
            <a:r>
              <a:rPr lang="en-GB" sz="2400" dirty="0" err="1"/>
              <a:t>fejlesztőeszköze</a:t>
            </a:r>
            <a:r>
              <a:rPr lang="en-GB" sz="2400" dirty="0"/>
              <a:t> (C# </a:t>
            </a:r>
            <a:r>
              <a:rPr lang="en-GB" sz="2400" dirty="0" err="1"/>
              <a:t>kódbázis</a:t>
            </a:r>
            <a:r>
              <a:rPr lang="en-GB" sz="2400" dirty="0"/>
              <a:t>)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GB" sz="2400" b="1" dirty="0" err="1"/>
              <a:t>Natív</a:t>
            </a:r>
            <a:r>
              <a:rPr lang="en-GB" sz="2400" b="1" dirty="0"/>
              <a:t> </a:t>
            </a:r>
            <a:r>
              <a:rPr lang="en-GB" sz="2400" dirty="0"/>
              <a:t>Android, iOS, Windows </a:t>
            </a:r>
            <a:r>
              <a:rPr lang="en-GB" sz="2400" dirty="0" err="1"/>
              <a:t>alkalmazások</a:t>
            </a:r>
            <a:r>
              <a:rPr lang="en-GB" sz="2400" dirty="0"/>
              <a:t> (</a:t>
            </a:r>
            <a:r>
              <a:rPr lang="en-GB" sz="2400" dirty="0" err="1"/>
              <a:t>megjelenés</a:t>
            </a:r>
            <a:r>
              <a:rPr lang="en-GB" sz="2400" dirty="0"/>
              <a:t>)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defRPr/>
            </a:pPr>
            <a:r>
              <a:rPr lang="en-GB" sz="2000" dirty="0" err="1"/>
              <a:t>Adott</a:t>
            </a:r>
            <a:r>
              <a:rPr lang="en-GB" sz="2000" dirty="0"/>
              <a:t> platform API-</a:t>
            </a:r>
            <a:r>
              <a:rPr lang="en-GB" sz="2000" dirty="0" err="1"/>
              <a:t>ját</a:t>
            </a:r>
            <a:r>
              <a:rPr lang="en-GB" sz="2000" dirty="0"/>
              <a:t> </a:t>
            </a:r>
            <a:r>
              <a:rPr lang="en-GB" sz="2000" dirty="0" err="1"/>
              <a:t>natívan</a:t>
            </a:r>
            <a:r>
              <a:rPr lang="en-GB" sz="2000" dirty="0"/>
              <a:t> </a:t>
            </a:r>
            <a:r>
              <a:rPr lang="en-GB" sz="2000" dirty="0" err="1"/>
              <a:t>használja</a:t>
            </a:r>
            <a:r>
              <a:rPr lang="en-GB" sz="2000" dirty="0"/>
              <a:t>, </a:t>
            </a:r>
            <a:r>
              <a:rPr lang="en-GB" sz="2000" dirty="0" err="1"/>
              <a:t>sebesség</a:t>
            </a:r>
            <a:r>
              <a:rPr lang="en-GB" sz="2000" dirty="0"/>
              <a:t> is </a:t>
            </a:r>
            <a:r>
              <a:rPr lang="en-GB" sz="2000" dirty="0" err="1"/>
              <a:t>ehhez</a:t>
            </a:r>
            <a:r>
              <a:rPr lang="en-GB" sz="2000" dirty="0"/>
              <a:t> </a:t>
            </a:r>
            <a:r>
              <a:rPr lang="en-GB" sz="2000" dirty="0" err="1"/>
              <a:t>közelít</a:t>
            </a:r>
            <a:endParaRPr lang="en-GB" sz="2000" dirty="0"/>
          </a:p>
          <a:p>
            <a:pPr>
              <a:lnSpc>
                <a:spcPct val="120000"/>
              </a:lnSpc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GB" sz="2400" dirty="0"/>
              <a:t>Business Logic </a:t>
            </a:r>
            <a:r>
              <a:rPr lang="en-GB" sz="2400" dirty="0" err="1"/>
              <a:t>megosztott</a:t>
            </a:r>
            <a:endParaRPr lang="en-GB" sz="2400" dirty="0"/>
          </a:p>
          <a:p>
            <a:pPr>
              <a:lnSpc>
                <a:spcPct val="120000"/>
              </a:lnSpc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GB" sz="2400" dirty="0" err="1"/>
              <a:t>Telepítési</a:t>
            </a:r>
            <a:r>
              <a:rPr lang="en-GB" sz="2400" dirty="0"/>
              <a:t> </a:t>
            </a:r>
            <a:r>
              <a:rPr lang="en-GB" sz="2400" dirty="0" err="1"/>
              <a:t>nehézségek</a:t>
            </a:r>
            <a:endParaRPr lang="en-GB" sz="2400" dirty="0"/>
          </a:p>
          <a:p>
            <a:pPr>
              <a:lnSpc>
                <a:spcPct val="120000"/>
              </a:lnSpc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GB" sz="2400" dirty="0"/>
              <a:t>Visual Studio / </a:t>
            </a:r>
            <a:r>
              <a:rPr lang="en-GB" sz="2400" dirty="0" err="1"/>
              <a:t>Xamarin</a:t>
            </a:r>
            <a:r>
              <a:rPr lang="en-GB" sz="2400" dirty="0"/>
              <a:t> Studio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GB" sz="2400" dirty="0"/>
              <a:t>iOS-</a:t>
            </a:r>
            <a:r>
              <a:rPr lang="en-GB" sz="2400" dirty="0" err="1"/>
              <a:t>fordításhoz</a:t>
            </a:r>
            <a:r>
              <a:rPr lang="en-GB" sz="2400" dirty="0"/>
              <a:t> Mac </a:t>
            </a:r>
            <a:r>
              <a:rPr lang="en-GB" sz="2400" dirty="0" err="1"/>
              <a:t>kell</a:t>
            </a:r>
            <a:endParaRPr lang="en-GB" sz="2400" dirty="0"/>
          </a:p>
          <a:p>
            <a:pPr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66620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3A27F1-3608-4546-A03C-7AF0474A3BA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585183" y="100117"/>
            <a:ext cx="5973635" cy="909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buClr>
                <a:schemeClr val="accent1"/>
              </a:buClr>
              <a:buNone/>
              <a:defRPr/>
            </a:pPr>
            <a:r>
              <a:rPr lang="en-GB" altLang="hu-HU" sz="4000" b="1" dirty="0" err="1" smtClean="0">
                <a:solidFill>
                  <a:srgbClr val="F5821F"/>
                </a:solidFill>
              </a:rPr>
              <a:t>Xamarin</a:t>
            </a:r>
            <a:endParaRPr lang="hu-HU" altLang="hu-HU" sz="4000" b="1" dirty="0">
              <a:solidFill>
                <a:srgbClr val="F5821F"/>
              </a:solidFill>
            </a:endParaRPr>
          </a:p>
        </p:txBody>
      </p:sp>
      <p:pic>
        <p:nvPicPr>
          <p:cNvPr id="6146" name="Picture 2" descr="https://dab1nmslvvntp.cloudfront.net/wp-content/uploads/2016/02/1456296178crm-app@2x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55" y="754837"/>
            <a:ext cx="6068290" cy="403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248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664" y="677015"/>
            <a:ext cx="3233437" cy="2920679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3A27F1-3608-4546-A03C-7AF0474A3BA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766" y="1200151"/>
            <a:ext cx="867123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1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30000"/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hu-HU" b="1" dirty="0"/>
          </a:p>
        </p:txBody>
      </p:sp>
      <p:sp>
        <p:nvSpPr>
          <p:cNvPr id="9" name="Tartalom helye 8"/>
          <p:cNvSpPr>
            <a:spLocks noGrp="1"/>
          </p:cNvSpPr>
          <p:nvPr>
            <p:ph idx="1"/>
          </p:nvPr>
        </p:nvSpPr>
        <p:spPr>
          <a:xfrm>
            <a:off x="348075" y="1200151"/>
            <a:ext cx="6695072" cy="3394472"/>
          </a:xfrm>
        </p:spPr>
        <p:txBody>
          <a:bodyPr anchor="ctr">
            <a:normAutofit/>
          </a:bodyPr>
          <a:lstStyle/>
          <a:p>
            <a:pPr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GB" sz="2400" dirty="0" err="1" smtClean="0"/>
              <a:t>Natív</a:t>
            </a:r>
            <a:r>
              <a:rPr lang="en-GB" sz="2400" dirty="0" smtClean="0"/>
              <a:t> UI 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GB" sz="2400" dirty="0" smtClean="0"/>
              <a:t>Van designer (</a:t>
            </a:r>
            <a:r>
              <a:rPr lang="en-GB" sz="2400" dirty="0" err="1" smtClean="0"/>
              <a:t>platformnak</a:t>
            </a:r>
            <a:r>
              <a:rPr lang="en-GB" sz="2400" dirty="0" smtClean="0"/>
              <a:t> </a:t>
            </a:r>
            <a:r>
              <a:rPr lang="en-GB" sz="2400" dirty="0" err="1" smtClean="0"/>
              <a:t>megfelelő</a:t>
            </a:r>
            <a:r>
              <a:rPr lang="en-GB" sz="2400" dirty="0" smtClean="0"/>
              <a:t>)</a:t>
            </a:r>
            <a:endParaRPr lang="en-GB" sz="2400" dirty="0" smtClean="0"/>
          </a:p>
          <a:p>
            <a:pPr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GB" sz="2400" dirty="0" err="1" smtClean="0"/>
              <a:t>Csak</a:t>
            </a:r>
            <a:r>
              <a:rPr lang="en-GB" sz="2400" dirty="0" smtClean="0"/>
              <a:t> </a:t>
            </a:r>
            <a:r>
              <a:rPr lang="en-GB" sz="2400" dirty="0" err="1" smtClean="0"/>
              <a:t>az</a:t>
            </a:r>
            <a:r>
              <a:rPr lang="en-GB" sz="2400" dirty="0" smtClean="0"/>
              <a:t> </a:t>
            </a:r>
            <a:r>
              <a:rPr lang="en-GB" sz="2400" dirty="0" err="1" smtClean="0"/>
              <a:t>üzleti</a:t>
            </a:r>
            <a:r>
              <a:rPr lang="en-GB" sz="2400" dirty="0" smtClean="0"/>
              <a:t> </a:t>
            </a:r>
            <a:r>
              <a:rPr lang="en-GB" sz="2400" dirty="0" err="1" smtClean="0"/>
              <a:t>logika</a:t>
            </a:r>
            <a:r>
              <a:rPr lang="en-GB" sz="2400" dirty="0" smtClean="0"/>
              <a:t> van </a:t>
            </a:r>
            <a:r>
              <a:rPr lang="en-GB" sz="2400" dirty="0" err="1" smtClean="0"/>
              <a:t>megosztva</a:t>
            </a:r>
            <a:endParaRPr lang="en-GB" sz="2400" dirty="0" smtClean="0"/>
          </a:p>
          <a:p>
            <a:pPr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GB" sz="2400" dirty="0" err="1" smtClean="0"/>
              <a:t>létező</a:t>
            </a:r>
            <a:r>
              <a:rPr lang="en-GB" sz="2400" dirty="0" smtClean="0"/>
              <a:t> Objective C / Java </a:t>
            </a:r>
            <a:r>
              <a:rPr lang="en-GB" sz="2400" dirty="0" err="1" smtClean="0"/>
              <a:t>kód</a:t>
            </a:r>
            <a:r>
              <a:rPr lang="en-GB" sz="2400" dirty="0" smtClean="0"/>
              <a:t> </a:t>
            </a:r>
            <a:r>
              <a:rPr lang="en-GB" sz="2400" dirty="0" err="1" smtClean="0"/>
              <a:t>újrafelhasználható</a:t>
            </a:r>
            <a:endParaRPr lang="en-GB" sz="2400" dirty="0" smtClean="0"/>
          </a:p>
          <a:p>
            <a:pPr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GB" sz="2400" dirty="0" smtClean="0"/>
              <a:t>Android/iOS API 100% </a:t>
            </a:r>
            <a:r>
              <a:rPr lang="en-GB" sz="2400" dirty="0" err="1" smtClean="0"/>
              <a:t>elérhető</a:t>
            </a:r>
            <a:endParaRPr lang="hu-HU" sz="24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0" y="-5727"/>
            <a:ext cx="9144000" cy="909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080000" lvl="2" indent="-228600" algn="ctr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sz="4000" b="1">
                <a:solidFill>
                  <a:srgbClr val="F5821F"/>
                </a:solidFill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0" lvl="2"/>
            <a:r>
              <a:rPr lang="en-GB" altLang="hu-HU" dirty="0" err="1"/>
              <a:t>Xamarin</a:t>
            </a:r>
            <a:r>
              <a:rPr lang="en-GB" altLang="hu-HU" dirty="0"/>
              <a:t> </a:t>
            </a:r>
            <a:r>
              <a:rPr lang="en-GB" altLang="hu-HU" dirty="0" smtClean="0"/>
              <a:t>Android/iOS</a:t>
            </a:r>
            <a:endParaRPr lang="hu-HU" altLang="hu-HU" dirty="0"/>
          </a:p>
        </p:txBody>
      </p:sp>
    </p:spTree>
    <p:extLst>
      <p:ext uri="{BB962C8B-B14F-4D97-AF65-F5344CB8AC3E}">
        <p14:creationId xmlns:p14="http://schemas.microsoft.com/office/powerpoint/2010/main" val="772088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89" y="665018"/>
            <a:ext cx="2834550" cy="316356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3A27F1-3608-4546-A03C-7AF0474A3BA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766" y="1200151"/>
            <a:ext cx="867123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1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30000"/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hu-HU" b="1" dirty="0"/>
          </a:p>
        </p:txBody>
      </p:sp>
      <p:sp>
        <p:nvSpPr>
          <p:cNvPr id="9" name="Tartalom helye 8"/>
          <p:cNvSpPr>
            <a:spLocks noGrp="1"/>
          </p:cNvSpPr>
          <p:nvPr>
            <p:ph idx="1"/>
          </p:nvPr>
        </p:nvSpPr>
        <p:spPr>
          <a:xfrm>
            <a:off x="348075" y="1200151"/>
            <a:ext cx="6188751" cy="3394472"/>
          </a:xfrm>
        </p:spPr>
        <p:txBody>
          <a:bodyPr anchor="ctr">
            <a:normAutofit/>
          </a:bodyPr>
          <a:lstStyle/>
          <a:p>
            <a:pPr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GB" sz="2400" dirty="0" err="1" smtClean="0"/>
              <a:t>Megosztott</a:t>
            </a:r>
            <a:r>
              <a:rPr lang="en-GB" sz="2400" dirty="0" smtClean="0"/>
              <a:t> UI -&gt; </a:t>
            </a:r>
            <a:r>
              <a:rPr lang="en-GB" sz="2400" dirty="0" err="1" smtClean="0"/>
              <a:t>natív</a:t>
            </a:r>
            <a:r>
              <a:rPr lang="en-GB" sz="2400" dirty="0" smtClean="0"/>
              <a:t> </a:t>
            </a:r>
            <a:r>
              <a:rPr lang="en-GB" sz="2400" dirty="0" err="1" smtClean="0"/>
              <a:t>leképezés</a:t>
            </a:r>
            <a:endParaRPr lang="en-GB" sz="2400" dirty="0" smtClean="0"/>
          </a:p>
          <a:p>
            <a:pPr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hu-HU" sz="2400" dirty="0" err="1" smtClean="0"/>
              <a:t>XAML-re</a:t>
            </a:r>
            <a:r>
              <a:rPr lang="hu-HU" sz="2400" dirty="0" smtClean="0"/>
              <a:t> </a:t>
            </a:r>
            <a:r>
              <a:rPr lang="hu-HU" sz="2400" dirty="0"/>
              <a:t>épül</a:t>
            </a:r>
            <a:r>
              <a:rPr lang="en-GB" sz="2400" dirty="0"/>
              <a:t> (</a:t>
            </a:r>
            <a:r>
              <a:rPr lang="en-GB" sz="2400" dirty="0" err="1"/>
              <a:t>kiegészíti</a:t>
            </a:r>
            <a:r>
              <a:rPr lang="en-GB" sz="2400" dirty="0"/>
              <a:t>)</a:t>
            </a:r>
            <a:endParaRPr lang="hu-HU" sz="2400" dirty="0"/>
          </a:p>
          <a:p>
            <a:pPr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hu-HU" sz="2400" dirty="0"/>
              <a:t>WPF</a:t>
            </a:r>
            <a:r>
              <a:rPr lang="en-GB" sz="2400" dirty="0"/>
              <a:t> </a:t>
            </a:r>
            <a:r>
              <a:rPr lang="en-GB" sz="2400" dirty="0" err="1" smtClean="0"/>
              <a:t>által</a:t>
            </a:r>
            <a:r>
              <a:rPr lang="en-GB" sz="2400" dirty="0" smtClean="0"/>
              <a:t> is </a:t>
            </a:r>
            <a:r>
              <a:rPr lang="en-GB" sz="2400" dirty="0" err="1" smtClean="0"/>
              <a:t>használt</a:t>
            </a:r>
            <a:endParaRPr lang="hu-HU" sz="2400" dirty="0"/>
          </a:p>
          <a:p>
            <a:pPr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hu-HU" sz="2400" dirty="0"/>
              <a:t>Könnyű kezelés (</a:t>
            </a:r>
            <a:r>
              <a:rPr lang="hu-HU" sz="2400" dirty="0" err="1"/>
              <a:t>xml</a:t>
            </a:r>
            <a:r>
              <a:rPr lang="hu-HU" sz="2400" dirty="0"/>
              <a:t> alapú)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hu-HU" sz="2400" dirty="0"/>
              <a:t>Egységes </a:t>
            </a:r>
            <a:r>
              <a:rPr lang="hu-HU" sz="2400" dirty="0" err="1"/>
              <a:t>View</a:t>
            </a:r>
            <a:r>
              <a:rPr lang="hu-HU" sz="2400" dirty="0"/>
              <a:t> akár mindhárom </a:t>
            </a:r>
            <a:r>
              <a:rPr lang="hu-HU" sz="2400" dirty="0" smtClean="0"/>
              <a:t>platformon</a:t>
            </a:r>
            <a:endParaRPr lang="en-GB" sz="2400" dirty="0" smtClean="0"/>
          </a:p>
          <a:p>
            <a:pPr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GB" sz="2400" dirty="0" err="1" smtClean="0"/>
              <a:t>Kiegészíthető</a:t>
            </a:r>
            <a:r>
              <a:rPr lang="en-GB" sz="2400" dirty="0" smtClean="0"/>
              <a:t> platform </a:t>
            </a:r>
            <a:r>
              <a:rPr lang="en-GB" sz="2400" dirty="0" err="1" smtClean="0"/>
              <a:t>specifikus</a:t>
            </a:r>
            <a:r>
              <a:rPr lang="en-GB" sz="2400" dirty="0" smtClean="0"/>
              <a:t> UI-al</a:t>
            </a:r>
            <a:endParaRPr lang="hu-HU" sz="24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762000" y="-5727"/>
            <a:ext cx="7620000" cy="909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080000" lvl="2" indent="-228600" algn="ctr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sz="4000" b="1">
                <a:solidFill>
                  <a:srgbClr val="F5821F"/>
                </a:solidFill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0" lvl="2"/>
            <a:r>
              <a:rPr lang="en-GB" altLang="hu-HU" dirty="0" err="1"/>
              <a:t>Xamarin</a:t>
            </a:r>
            <a:r>
              <a:rPr lang="en-GB" altLang="hu-HU" dirty="0"/>
              <a:t> Forms</a:t>
            </a:r>
            <a:endParaRPr lang="hu-HU" altLang="hu-HU" dirty="0"/>
          </a:p>
        </p:txBody>
      </p:sp>
    </p:spTree>
    <p:extLst>
      <p:ext uri="{BB962C8B-B14F-4D97-AF65-F5344CB8AC3E}">
        <p14:creationId xmlns:p14="http://schemas.microsoft.com/office/powerpoint/2010/main" val="1346397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3A27F1-3608-4546-A03C-7AF0474A3BA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https://www.xamstatic.com/dist/images/pages/forms/example-app-4WdUL5f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74" y="2270418"/>
            <a:ext cx="3715051" cy="237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églalap 7"/>
          <p:cNvSpPr/>
          <p:nvPr/>
        </p:nvSpPr>
        <p:spPr>
          <a:xfrm>
            <a:off x="4229099" y="824119"/>
            <a:ext cx="4800602" cy="386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solidFill>
                  <a:srgbClr val="16A0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using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Xamarin.Forms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 err="1">
                <a:solidFill>
                  <a:srgbClr val="16A0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profilePage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GB" sz="900" dirty="0">
                <a:solidFill>
                  <a:srgbClr val="16A0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solidFill>
                  <a:srgbClr val="1FAEC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ContentPage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Title = </a:t>
            </a:r>
            <a:r>
              <a:rPr lang="en-GB" sz="900" dirty="0">
                <a:solidFill>
                  <a:srgbClr val="8E44A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"Profile"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Icon = </a:t>
            </a:r>
            <a:r>
              <a:rPr lang="en-GB" sz="900" dirty="0">
                <a:solidFill>
                  <a:srgbClr val="8E44A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"Profile.png"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Content = </a:t>
            </a:r>
            <a:r>
              <a:rPr lang="en-GB" sz="900" dirty="0">
                <a:solidFill>
                  <a:srgbClr val="16A0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solidFill>
                  <a:srgbClr val="1FAEC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StackLayout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Spacing = 20, Padding = 50,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VerticalOptions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GB" sz="900" dirty="0" err="1">
                <a:solidFill>
                  <a:srgbClr val="1FAEC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LayoutOptions</a:t>
            </a:r>
            <a:r>
              <a:rPr lang="en-GB" sz="900" dirty="0" err="1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.Center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Children = {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GB" sz="900" dirty="0">
                <a:solidFill>
                  <a:srgbClr val="16A0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900" dirty="0">
                <a:solidFill>
                  <a:srgbClr val="1FAEC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Placeholder = </a:t>
            </a:r>
            <a:r>
              <a:rPr lang="en-GB" sz="900" dirty="0">
                <a:solidFill>
                  <a:srgbClr val="8E44A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"Username"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},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GB" sz="900" dirty="0">
                <a:solidFill>
                  <a:srgbClr val="16A0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900" dirty="0">
                <a:solidFill>
                  <a:srgbClr val="1FAEC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Placeholder = </a:t>
            </a:r>
            <a:r>
              <a:rPr lang="en-GB" sz="900" dirty="0">
                <a:solidFill>
                  <a:srgbClr val="8E44A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"Password"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900" dirty="0" err="1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IsPassword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GB" sz="900" dirty="0">
                <a:solidFill>
                  <a:srgbClr val="16A0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},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GB" sz="900" dirty="0">
                <a:solidFill>
                  <a:srgbClr val="16A0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900" dirty="0">
                <a:solidFill>
                  <a:srgbClr val="1FAEC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Button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Text = </a:t>
            </a:r>
            <a:r>
              <a:rPr lang="en-GB" sz="900" dirty="0">
                <a:solidFill>
                  <a:srgbClr val="8E44A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"Login"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en-GB" sz="900" dirty="0" err="1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TextColor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GB" sz="900" dirty="0" err="1">
                <a:solidFill>
                  <a:srgbClr val="1FAEC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Color</a:t>
            </a:r>
            <a:r>
              <a:rPr lang="en-GB" sz="900" dirty="0" err="1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.White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en-GB" sz="900" dirty="0" err="1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BackgroundColor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GB" sz="900" dirty="0" err="1">
                <a:solidFill>
                  <a:srgbClr val="1FAEC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Color</a:t>
            </a:r>
            <a:r>
              <a:rPr lang="en-GB" sz="900" dirty="0" err="1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.FromHex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GB" sz="900" dirty="0">
                <a:solidFill>
                  <a:srgbClr val="8E44A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"77D065"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}}}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 err="1">
                <a:solidFill>
                  <a:srgbClr val="16A0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settingsPage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GB" sz="900" dirty="0">
                <a:solidFill>
                  <a:srgbClr val="16A0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solidFill>
                  <a:srgbClr val="1FAEC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ContentPage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Title = </a:t>
            </a:r>
            <a:r>
              <a:rPr lang="en-GB" sz="900" dirty="0">
                <a:solidFill>
                  <a:srgbClr val="8E44A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"Settings"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Icon = </a:t>
            </a:r>
            <a:r>
              <a:rPr lang="en-GB" sz="900" dirty="0">
                <a:solidFill>
                  <a:srgbClr val="8E44A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"Settings.png"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GB" sz="900" dirty="0">
                <a:solidFill>
                  <a:srgbClr val="7F8C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(...)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900" dirty="0" err="1">
                <a:solidFill>
                  <a:srgbClr val="16A0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mainPage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GB" sz="900" dirty="0">
                <a:solidFill>
                  <a:srgbClr val="16A0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solidFill>
                  <a:srgbClr val="1FAEC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TabbedPage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Children = { </a:t>
            </a:r>
            <a:r>
              <a:rPr lang="en-GB" sz="900" dirty="0" err="1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profilePage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900" dirty="0" err="1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settingsPage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 };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4229099" y="987869"/>
            <a:ext cx="4572000" cy="35334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  <a:endParaRPr lang="en-GB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900" dirty="0" err="1">
                <a:solidFill>
                  <a:srgbClr val="3498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TabbedPage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900" dirty="0" err="1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="http://xamarin.com/schemas/2014/forms"</a:t>
            </a:r>
            <a:endParaRPr lang="en-GB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900" dirty="0" err="1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xmlns:x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="http://schemas.microsoft.com/</a:t>
            </a:r>
            <a:r>
              <a:rPr lang="en-GB" sz="900" dirty="0" err="1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winfx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/2009/</a:t>
            </a:r>
            <a:r>
              <a:rPr lang="en-GB" sz="900" dirty="0" err="1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GB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x:Class="MyApp.MainPage"&gt;</a:t>
            </a:r>
            <a:endParaRPr lang="en-GB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GB" sz="900" dirty="0" err="1">
                <a:solidFill>
                  <a:srgbClr val="3498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TabbedPage.Children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GB" sz="900" dirty="0" err="1">
                <a:solidFill>
                  <a:srgbClr val="3498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ContentPage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Title="Profile" Icon="Profile.png"&gt;</a:t>
            </a:r>
            <a:endParaRPr lang="en-GB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GB" sz="900" dirty="0" err="1">
                <a:solidFill>
                  <a:srgbClr val="3498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StackLayout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Spacing="20" Padding="20"</a:t>
            </a:r>
            <a:endParaRPr lang="en-GB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GB" sz="900" dirty="0" err="1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VerticalOptions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GB" sz="900" dirty="0" err="1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GB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GB" sz="900" dirty="0">
                <a:solidFill>
                  <a:srgbClr val="3498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Placeholder="Username"</a:t>
            </a:r>
            <a:endParaRPr lang="en-GB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Text="{Binding Username}"/&gt;</a:t>
            </a:r>
            <a:endParaRPr lang="en-GB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GB" sz="900" dirty="0">
                <a:solidFill>
                  <a:srgbClr val="3498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Placeholder="Password"</a:t>
            </a:r>
            <a:endParaRPr lang="en-GB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Text="{Binding Password}"</a:t>
            </a:r>
            <a:endParaRPr lang="en-GB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GB" sz="900" dirty="0" err="1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IsPassword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="true"/&gt;</a:t>
            </a:r>
            <a:endParaRPr lang="en-GB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GB" sz="900" dirty="0">
                <a:solidFill>
                  <a:srgbClr val="3498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Text="Login" </a:t>
            </a:r>
            <a:r>
              <a:rPr lang="en-GB" sz="900" dirty="0" err="1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TextColor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="White"</a:t>
            </a:r>
            <a:endParaRPr lang="en-GB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GB" sz="900" dirty="0" err="1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BackgroundColor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="#77D065"</a:t>
            </a:r>
            <a:endParaRPr lang="en-GB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Command="{Binding </a:t>
            </a:r>
            <a:r>
              <a:rPr lang="en-GB" sz="900" dirty="0" err="1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LoginCommand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}"/&gt;</a:t>
            </a:r>
            <a:endParaRPr lang="en-GB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GB" sz="900" dirty="0" err="1">
                <a:solidFill>
                  <a:srgbClr val="3498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StackLayout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GB" sz="900" dirty="0" err="1">
                <a:solidFill>
                  <a:srgbClr val="3498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ContentPage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GB" sz="900" dirty="0" err="1">
                <a:solidFill>
                  <a:srgbClr val="3498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ContentPage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Title="Settings" Icon="Settings.png"&gt;</a:t>
            </a:r>
            <a:endParaRPr lang="en-GB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900" dirty="0">
                <a:solidFill>
                  <a:srgbClr val="7F8C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Settings --&gt;</a:t>
            </a:r>
            <a:endParaRPr lang="en-GB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GB" sz="900" dirty="0" err="1">
                <a:solidFill>
                  <a:srgbClr val="3498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ContentPage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GB" sz="900" dirty="0" err="1">
                <a:solidFill>
                  <a:srgbClr val="3498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TabbedPage.Children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GB" sz="900" dirty="0" err="1">
                <a:solidFill>
                  <a:srgbClr val="3498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TabbedPage</a:t>
            </a:r>
            <a:r>
              <a:rPr lang="en-GB" sz="900" dirty="0">
                <a:solidFill>
                  <a:srgbClr val="4E57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artalom helye 8"/>
          <p:cNvSpPr>
            <a:spLocks noGrp="1"/>
          </p:cNvSpPr>
          <p:nvPr>
            <p:ph idx="1"/>
          </p:nvPr>
        </p:nvSpPr>
        <p:spPr>
          <a:xfrm>
            <a:off x="348075" y="1200151"/>
            <a:ext cx="3681150" cy="909386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GB" sz="2000" dirty="0" err="1"/>
              <a:t>Platformspecifikus</a:t>
            </a:r>
            <a:r>
              <a:rPr lang="en-GB" sz="2000" dirty="0"/>
              <a:t> UI </a:t>
            </a:r>
            <a:r>
              <a:rPr lang="en-GB" sz="2000" dirty="0" err="1" smtClean="0"/>
              <a:t>elemek</a:t>
            </a:r>
            <a:r>
              <a:rPr lang="en-GB" sz="2000" dirty="0" smtClean="0"/>
              <a:t> </a:t>
            </a:r>
            <a:r>
              <a:rPr lang="en-GB" sz="2000" dirty="0" err="1" smtClean="0"/>
              <a:t>generálódnak</a:t>
            </a:r>
            <a:endParaRPr lang="hu-HU" sz="2000" dirty="0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762000" y="-5727"/>
            <a:ext cx="7620000" cy="909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080000" lvl="2" indent="-228600" algn="ctr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sz="4000" b="1">
                <a:solidFill>
                  <a:srgbClr val="F5821F"/>
                </a:solidFill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0" lvl="2"/>
            <a:r>
              <a:rPr lang="en-GB" altLang="hu-HU" dirty="0" err="1"/>
              <a:t>Xamarin</a:t>
            </a:r>
            <a:r>
              <a:rPr lang="en-GB" altLang="hu-HU" dirty="0"/>
              <a:t> Forms</a:t>
            </a:r>
            <a:endParaRPr lang="hu-HU" altLang="hu-HU" dirty="0"/>
          </a:p>
        </p:txBody>
      </p:sp>
    </p:spTree>
    <p:extLst>
      <p:ext uri="{BB962C8B-B14F-4D97-AF65-F5344CB8AC3E}">
        <p14:creationId xmlns:p14="http://schemas.microsoft.com/office/powerpoint/2010/main" val="2499430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3A27F1-3608-4546-A03C-7AF0474A3BA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766" y="1200151"/>
            <a:ext cx="867123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1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30000"/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hu-HU" b="1" dirty="0"/>
          </a:p>
        </p:txBody>
      </p:sp>
      <p:sp>
        <p:nvSpPr>
          <p:cNvPr id="9" name="Tartalom helye 8"/>
          <p:cNvSpPr>
            <a:spLocks noGrp="1"/>
          </p:cNvSpPr>
          <p:nvPr>
            <p:ph idx="1"/>
          </p:nvPr>
        </p:nvSpPr>
        <p:spPr>
          <a:xfrm>
            <a:off x="348074" y="1200151"/>
            <a:ext cx="8532689" cy="3394472"/>
          </a:xfrm>
        </p:spPr>
        <p:txBody>
          <a:bodyPr anchor="ctr">
            <a:normAutofit/>
          </a:bodyPr>
          <a:lstStyle/>
          <a:p>
            <a:pPr>
              <a:buClr>
                <a:schemeClr val="accent1"/>
              </a:buClr>
              <a:defRPr/>
            </a:pPr>
            <a:r>
              <a:rPr lang="en-GB" sz="2400" dirty="0" err="1" smtClean="0"/>
              <a:t>Xamarin</a:t>
            </a:r>
            <a:r>
              <a:rPr lang="en-GB" sz="2400" dirty="0"/>
              <a:t>:</a:t>
            </a:r>
          </a:p>
          <a:p>
            <a:pPr lvl="1">
              <a:buClr>
                <a:schemeClr val="accent1"/>
              </a:buClr>
              <a:defRPr/>
            </a:pPr>
            <a:r>
              <a:rPr lang="en-GB" sz="2000" dirty="0" err="1" smtClean="0"/>
              <a:t>Ahol</a:t>
            </a:r>
            <a:r>
              <a:rPr lang="en-GB" sz="2000" dirty="0" smtClean="0"/>
              <a:t> </a:t>
            </a:r>
            <a:r>
              <a:rPr lang="en-GB" sz="2000" dirty="0" err="1" smtClean="0"/>
              <a:t>jól</a:t>
            </a:r>
            <a:r>
              <a:rPr lang="en-GB" sz="2000" dirty="0" smtClean="0"/>
              <a:t> </a:t>
            </a:r>
            <a:r>
              <a:rPr lang="en-GB" sz="2000" dirty="0" err="1" smtClean="0"/>
              <a:t>ismert</a:t>
            </a:r>
            <a:r>
              <a:rPr lang="en-GB" sz="2000" dirty="0" smtClean="0"/>
              <a:t> </a:t>
            </a:r>
            <a:r>
              <a:rPr lang="en-GB" sz="2000" dirty="0" err="1" smtClean="0"/>
              <a:t>az</a:t>
            </a:r>
            <a:r>
              <a:rPr lang="en-GB" sz="2000" dirty="0" smtClean="0"/>
              <a:t> </a:t>
            </a:r>
            <a:r>
              <a:rPr lang="en-GB" sz="2000" dirty="0" err="1" smtClean="0"/>
              <a:t>egyes</a:t>
            </a:r>
            <a:r>
              <a:rPr lang="en-GB" sz="2000" dirty="0" smtClean="0"/>
              <a:t> </a:t>
            </a:r>
            <a:r>
              <a:rPr lang="en-GB" sz="2000" dirty="0" err="1" smtClean="0"/>
              <a:t>platformok</a:t>
            </a:r>
            <a:r>
              <a:rPr lang="en-GB" sz="2000" dirty="0" smtClean="0"/>
              <a:t> </a:t>
            </a:r>
            <a:r>
              <a:rPr lang="en-GB" sz="2000" dirty="0" err="1" smtClean="0"/>
              <a:t>natív</a:t>
            </a:r>
            <a:r>
              <a:rPr lang="en-GB" sz="2000" dirty="0" smtClean="0"/>
              <a:t> UI </a:t>
            </a:r>
            <a:r>
              <a:rPr lang="en-GB" sz="2000" dirty="0" err="1" smtClean="0"/>
              <a:t>fejlesztése</a:t>
            </a:r>
            <a:endParaRPr lang="en-GB" sz="2000" dirty="0"/>
          </a:p>
          <a:p>
            <a:pPr lvl="1">
              <a:buClr>
                <a:schemeClr val="accent1"/>
              </a:buClr>
              <a:defRPr/>
            </a:pPr>
            <a:r>
              <a:rPr lang="en-GB" sz="2000" dirty="0" err="1" smtClean="0"/>
              <a:t>Sok</a:t>
            </a:r>
            <a:r>
              <a:rPr lang="en-GB" sz="2000" dirty="0" smtClean="0"/>
              <a:t> platform </a:t>
            </a:r>
            <a:r>
              <a:rPr lang="en-GB" sz="2000" dirty="0" err="1" smtClean="0"/>
              <a:t>specifikus</a:t>
            </a:r>
            <a:r>
              <a:rPr lang="en-GB" sz="2000" dirty="0" smtClean="0"/>
              <a:t> API-t </a:t>
            </a:r>
            <a:r>
              <a:rPr lang="en-GB" sz="2000" dirty="0" err="1" smtClean="0"/>
              <a:t>használó</a:t>
            </a:r>
            <a:r>
              <a:rPr lang="en-GB" sz="2000" dirty="0" smtClean="0"/>
              <a:t> </a:t>
            </a:r>
            <a:r>
              <a:rPr lang="en-GB" sz="2000" dirty="0" err="1" smtClean="0"/>
              <a:t>alkalmazások</a:t>
            </a:r>
            <a:endParaRPr lang="en-GB" sz="2000" dirty="0"/>
          </a:p>
          <a:p>
            <a:pPr lvl="1">
              <a:buClr>
                <a:schemeClr val="accent1"/>
              </a:buClr>
              <a:defRPr/>
            </a:pPr>
            <a:r>
              <a:rPr lang="en-GB" sz="2000" dirty="0" err="1" smtClean="0"/>
              <a:t>Fontosabb</a:t>
            </a:r>
            <a:r>
              <a:rPr lang="en-GB" sz="2000" dirty="0" smtClean="0"/>
              <a:t> a </a:t>
            </a:r>
            <a:r>
              <a:rPr lang="en-GB" sz="2000" dirty="0" err="1" smtClean="0"/>
              <a:t>testreszabott</a:t>
            </a:r>
            <a:r>
              <a:rPr lang="en-GB" sz="2000" dirty="0" smtClean="0"/>
              <a:t> UI mint a </a:t>
            </a:r>
            <a:r>
              <a:rPr lang="en-GB" sz="2000" dirty="0" err="1" smtClean="0"/>
              <a:t>megosztható</a:t>
            </a:r>
            <a:r>
              <a:rPr lang="en-GB" sz="2000" dirty="0" smtClean="0"/>
              <a:t> </a:t>
            </a:r>
            <a:r>
              <a:rPr lang="en-GB" sz="2000" dirty="0" err="1" smtClean="0"/>
              <a:t>kód</a:t>
            </a:r>
            <a:endParaRPr lang="en-GB" sz="2000" dirty="0"/>
          </a:p>
          <a:p>
            <a:pPr>
              <a:buClr>
                <a:schemeClr val="accent1"/>
              </a:buClr>
              <a:defRPr/>
            </a:pPr>
            <a:r>
              <a:rPr lang="en-GB" sz="2400" dirty="0"/>
              <a:t>Forms</a:t>
            </a:r>
          </a:p>
          <a:p>
            <a:pPr lvl="1">
              <a:buClr>
                <a:schemeClr val="accent1"/>
              </a:buClr>
              <a:defRPr/>
            </a:pPr>
            <a:r>
              <a:rPr lang="en-GB" sz="2000" dirty="0" err="1" smtClean="0"/>
              <a:t>Kevés</a:t>
            </a:r>
            <a:r>
              <a:rPr lang="en-GB" sz="2000" dirty="0" smtClean="0"/>
              <a:t> platform </a:t>
            </a:r>
            <a:r>
              <a:rPr lang="en-GB" sz="2000" dirty="0" err="1" smtClean="0"/>
              <a:t>specifikus</a:t>
            </a:r>
            <a:r>
              <a:rPr lang="en-GB" sz="2000" dirty="0" smtClean="0"/>
              <a:t> </a:t>
            </a:r>
            <a:r>
              <a:rPr lang="en-GB" sz="2000" dirty="0" err="1" smtClean="0"/>
              <a:t>elem</a:t>
            </a:r>
            <a:endParaRPr lang="en-GB" sz="2000" dirty="0"/>
          </a:p>
          <a:p>
            <a:pPr lvl="1">
              <a:buClr>
                <a:schemeClr val="accent1"/>
              </a:buClr>
              <a:defRPr/>
            </a:pPr>
            <a:r>
              <a:rPr lang="en-GB" sz="2000" dirty="0" err="1" smtClean="0"/>
              <a:t>Ahol</a:t>
            </a:r>
            <a:r>
              <a:rPr lang="en-GB" sz="2000" dirty="0" smtClean="0"/>
              <a:t> </a:t>
            </a:r>
            <a:r>
              <a:rPr lang="en-GB" sz="2000" dirty="0" err="1" smtClean="0"/>
              <a:t>fontosabb</a:t>
            </a:r>
            <a:r>
              <a:rPr lang="en-GB" sz="2000" dirty="0" smtClean="0"/>
              <a:t> a </a:t>
            </a:r>
            <a:r>
              <a:rPr lang="en-GB" sz="2000" dirty="0" err="1" smtClean="0"/>
              <a:t>minél</a:t>
            </a:r>
            <a:r>
              <a:rPr lang="en-GB" sz="2000" dirty="0" smtClean="0"/>
              <a:t> </a:t>
            </a:r>
            <a:r>
              <a:rPr lang="en-GB" sz="2000" dirty="0" err="1" smtClean="0"/>
              <a:t>több</a:t>
            </a:r>
            <a:r>
              <a:rPr lang="en-GB" sz="2000" dirty="0" smtClean="0"/>
              <a:t> </a:t>
            </a:r>
            <a:r>
              <a:rPr lang="en-GB" sz="2000" dirty="0" err="1" smtClean="0"/>
              <a:t>megosztható</a:t>
            </a:r>
            <a:r>
              <a:rPr lang="en-GB" sz="2000" dirty="0" smtClean="0"/>
              <a:t> </a:t>
            </a:r>
            <a:r>
              <a:rPr lang="en-GB" sz="2000" dirty="0" err="1" smtClean="0"/>
              <a:t>kód</a:t>
            </a:r>
            <a:endParaRPr lang="en-GB" sz="2000" dirty="0"/>
          </a:p>
          <a:p>
            <a:pPr lvl="1">
              <a:buClr>
                <a:schemeClr val="accent1"/>
              </a:buClr>
              <a:defRPr/>
            </a:pPr>
            <a:r>
              <a:rPr lang="en-GB" sz="2000" dirty="0" err="1" smtClean="0"/>
              <a:t>Ahol</a:t>
            </a:r>
            <a:r>
              <a:rPr lang="en-GB" sz="2000" dirty="0" smtClean="0"/>
              <a:t> XAML </a:t>
            </a:r>
            <a:r>
              <a:rPr lang="en-GB" sz="2000" dirty="0" err="1" smtClean="0"/>
              <a:t>nem</a:t>
            </a:r>
            <a:r>
              <a:rPr lang="en-GB" sz="2000" dirty="0" smtClean="0"/>
              <a:t> </a:t>
            </a:r>
            <a:r>
              <a:rPr lang="en-GB" sz="2000" dirty="0" err="1" smtClean="0"/>
              <a:t>számít</a:t>
            </a:r>
            <a:r>
              <a:rPr lang="en-GB" sz="2000" dirty="0" smtClean="0"/>
              <a:t> </a:t>
            </a:r>
            <a:r>
              <a:rPr lang="en-GB" sz="2000" dirty="0" err="1" smtClean="0"/>
              <a:t>újdonságnak</a:t>
            </a:r>
            <a:endParaRPr lang="hu-HU" sz="20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762000" y="-5727"/>
            <a:ext cx="7620000" cy="909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ctr">
              <a:buClr>
                <a:schemeClr val="accent1"/>
              </a:buClr>
              <a:buNone/>
              <a:defRPr/>
            </a:pPr>
            <a:r>
              <a:rPr lang="en-GB" altLang="hu-HU" sz="4000" b="1" dirty="0" err="1">
                <a:solidFill>
                  <a:srgbClr val="F5821F"/>
                </a:solidFill>
              </a:rPr>
              <a:t>Xamarin</a:t>
            </a:r>
            <a:r>
              <a:rPr lang="en-GB" altLang="hu-HU" sz="4000" b="1" dirty="0">
                <a:solidFill>
                  <a:srgbClr val="F5821F"/>
                </a:solidFill>
              </a:rPr>
              <a:t> vs </a:t>
            </a:r>
            <a:r>
              <a:rPr lang="en-GB" altLang="hu-HU" sz="4000" b="1" dirty="0" err="1">
                <a:solidFill>
                  <a:srgbClr val="F5821F"/>
                </a:solidFill>
              </a:rPr>
              <a:t>Xamarin</a:t>
            </a:r>
            <a:r>
              <a:rPr lang="en-GB" altLang="hu-HU" sz="4000" b="1" dirty="0">
                <a:solidFill>
                  <a:srgbClr val="F5821F"/>
                </a:solidFill>
              </a:rPr>
              <a:t> Forms</a:t>
            </a:r>
            <a:endParaRPr lang="hu-HU" altLang="hu-HU" sz="4000" b="1" dirty="0">
              <a:solidFill>
                <a:srgbClr val="F582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16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3A27F1-3608-4546-A03C-7AF0474A3BA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766" y="1200151"/>
            <a:ext cx="867123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1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30000"/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hu-HU" b="1" dirty="0"/>
          </a:p>
        </p:txBody>
      </p:sp>
      <p:sp>
        <p:nvSpPr>
          <p:cNvPr id="9" name="Tartalom helye 8"/>
          <p:cNvSpPr>
            <a:spLocks noGrp="1"/>
          </p:cNvSpPr>
          <p:nvPr>
            <p:ph idx="1"/>
          </p:nvPr>
        </p:nvSpPr>
        <p:spPr>
          <a:xfrm>
            <a:off x="348074" y="3331849"/>
            <a:ext cx="8532689" cy="1262774"/>
          </a:xfrm>
        </p:spPr>
        <p:txBody>
          <a:bodyPr anchor="ctr">
            <a:normAutofit/>
          </a:bodyPr>
          <a:lstStyle/>
          <a:p>
            <a:pPr marL="0" indent="0">
              <a:buClr>
                <a:schemeClr val="accent1"/>
              </a:buClr>
              <a:buNone/>
              <a:defRPr/>
            </a:pPr>
            <a:endParaRPr lang="hu-HU" sz="20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762000" y="-5727"/>
            <a:ext cx="7620000" cy="909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ctr">
              <a:buClr>
                <a:schemeClr val="accent1"/>
              </a:buClr>
              <a:buNone/>
              <a:defRPr/>
            </a:pPr>
            <a:r>
              <a:rPr lang="en-GB" altLang="hu-HU" sz="4000" b="1" dirty="0" err="1" smtClean="0">
                <a:solidFill>
                  <a:srgbClr val="F5821F"/>
                </a:solidFill>
              </a:rPr>
              <a:t>Xamarin</a:t>
            </a:r>
            <a:r>
              <a:rPr lang="en-GB" altLang="hu-HU" sz="4000" b="1" dirty="0" smtClean="0">
                <a:solidFill>
                  <a:srgbClr val="F5821F"/>
                </a:solidFill>
              </a:rPr>
              <a:t> Forms - Pages</a:t>
            </a:r>
            <a:endParaRPr lang="hu-HU" altLang="hu-HU" sz="4000" b="1" dirty="0">
              <a:solidFill>
                <a:srgbClr val="F5821F"/>
              </a:solidFill>
            </a:endParaRPr>
          </a:p>
        </p:txBody>
      </p:sp>
      <p:pic>
        <p:nvPicPr>
          <p:cNvPr id="1026" name="Picture 2" descr="https://developer.xamarin.com/guides/xamarin-forms/controls/pages/Images/P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21" y="903725"/>
            <a:ext cx="8541242" cy="237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325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3A27F1-3608-4546-A03C-7AF0474A3BA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766" y="1200151"/>
            <a:ext cx="867123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1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30000"/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hu-HU" b="1" dirty="0"/>
          </a:p>
        </p:txBody>
      </p:sp>
      <p:sp>
        <p:nvSpPr>
          <p:cNvPr id="9" name="Tartalom helye 8"/>
          <p:cNvSpPr>
            <a:spLocks noGrp="1"/>
          </p:cNvSpPr>
          <p:nvPr>
            <p:ph idx="1"/>
          </p:nvPr>
        </p:nvSpPr>
        <p:spPr>
          <a:xfrm>
            <a:off x="348074" y="2792158"/>
            <a:ext cx="8532689" cy="1802465"/>
          </a:xfrm>
        </p:spPr>
        <p:txBody>
          <a:bodyPr anchor="ctr">
            <a:normAutofit/>
          </a:bodyPr>
          <a:lstStyle/>
          <a:p>
            <a:pPr>
              <a:buClr>
                <a:schemeClr val="accent1"/>
              </a:buClr>
              <a:defRPr/>
            </a:pPr>
            <a:r>
              <a:rPr lang="en-GB" sz="2000" dirty="0" err="1" smtClean="0"/>
              <a:t>Ezen</a:t>
            </a:r>
            <a:r>
              <a:rPr lang="en-GB" sz="2000" dirty="0" smtClean="0"/>
              <a:t> </a:t>
            </a:r>
            <a:r>
              <a:rPr lang="en-GB" sz="2000" dirty="0" err="1" smtClean="0"/>
              <a:t>alapokból</a:t>
            </a:r>
            <a:r>
              <a:rPr lang="en-GB" sz="2000" dirty="0" smtClean="0"/>
              <a:t> </a:t>
            </a:r>
            <a:r>
              <a:rPr lang="en-GB" sz="2000" dirty="0" err="1" smtClean="0"/>
              <a:t>lehet</a:t>
            </a:r>
            <a:r>
              <a:rPr lang="en-GB" sz="2000" dirty="0" smtClean="0"/>
              <a:t> </a:t>
            </a:r>
            <a:r>
              <a:rPr lang="en-GB" sz="2000" dirty="0" err="1" smtClean="0"/>
              <a:t>saját</a:t>
            </a:r>
            <a:r>
              <a:rPr lang="en-GB" sz="2000" dirty="0" smtClean="0"/>
              <a:t> Page/</a:t>
            </a:r>
            <a:r>
              <a:rPr lang="en-GB" sz="2000" dirty="0" err="1" smtClean="0"/>
              <a:t>Layoutot</a:t>
            </a:r>
            <a:r>
              <a:rPr lang="en-GB" sz="2000" dirty="0" smtClean="0"/>
              <a:t> is </a:t>
            </a:r>
            <a:r>
              <a:rPr lang="en-GB" sz="2000" dirty="0" err="1" smtClean="0"/>
              <a:t>létrehozni</a:t>
            </a:r>
            <a:endParaRPr lang="hu-HU" sz="20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762000" y="-5727"/>
            <a:ext cx="7620000" cy="909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ctr">
              <a:buClr>
                <a:schemeClr val="accent1"/>
              </a:buClr>
              <a:buNone/>
              <a:defRPr/>
            </a:pPr>
            <a:r>
              <a:rPr lang="en-GB" altLang="hu-HU" sz="4000" b="1" dirty="0" err="1" smtClean="0">
                <a:solidFill>
                  <a:srgbClr val="F5821F"/>
                </a:solidFill>
              </a:rPr>
              <a:t>Xamarin</a:t>
            </a:r>
            <a:r>
              <a:rPr lang="en-GB" altLang="hu-HU" sz="4000" b="1" dirty="0" smtClean="0">
                <a:solidFill>
                  <a:srgbClr val="F5821F"/>
                </a:solidFill>
              </a:rPr>
              <a:t> Forms - Layouts</a:t>
            </a:r>
            <a:endParaRPr lang="hu-HU" altLang="hu-HU" sz="4000" b="1" dirty="0">
              <a:solidFill>
                <a:srgbClr val="F5821F"/>
              </a:solidFill>
            </a:endParaRPr>
          </a:p>
        </p:txBody>
      </p:sp>
      <p:pic>
        <p:nvPicPr>
          <p:cNvPr id="2050" name="Picture 2" descr="https://developer.xamarin.com/guides/xamarin-forms/controls/layouts/Images/Layou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21" y="903725"/>
            <a:ext cx="8676158" cy="159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86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ortoff color">
      <a:dk1>
        <a:srgbClr val="58585B"/>
      </a:dk1>
      <a:lt1>
        <a:sysClr val="window" lastClr="FFFFFF"/>
      </a:lt1>
      <a:dk2>
        <a:srgbClr val="1F497D"/>
      </a:dk2>
      <a:lt2>
        <a:srgbClr val="EEECE1"/>
      </a:lt2>
      <a:accent1>
        <a:srgbClr val="F5821F"/>
      </a:accent1>
      <a:accent2>
        <a:srgbClr val="00A8E0"/>
      </a:accent2>
      <a:accent3>
        <a:srgbClr val="F5841F"/>
      </a:accent3>
      <a:accent4>
        <a:srgbClr val="BE69A9"/>
      </a:accent4>
      <a:accent5>
        <a:srgbClr val="44A0D8"/>
      </a:accent5>
      <a:accent6>
        <a:srgbClr val="FAAF40"/>
      </a:accent6>
      <a:hlink>
        <a:srgbClr val="F05A28"/>
      </a:hlink>
      <a:folHlink>
        <a:srgbClr val="FFF1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2519</TotalTime>
  <Words>435</Words>
  <Application>Microsoft Office PowerPoint</Application>
  <PresentationFormat>Diavetítés a képernyőre (16:9 oldalarány)</PresentationFormat>
  <Paragraphs>131</Paragraphs>
  <Slides>12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Times New Roman</vt:lpstr>
      <vt:lpstr>Office Theme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>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l</dc:creator>
  <cp:lastModifiedBy>Magasvári Ákos</cp:lastModifiedBy>
  <cp:revision>174</cp:revision>
  <dcterms:created xsi:type="dcterms:W3CDTF">2014-07-30T12:43:48Z</dcterms:created>
  <dcterms:modified xsi:type="dcterms:W3CDTF">2017-02-02T14:43:21Z</dcterms:modified>
</cp:coreProperties>
</file>