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grandir Narrow" charset="1" panose="00000506000000000000"/>
      <p:regular r:id="rId10"/>
    </p:embeddedFont>
    <p:embeddedFont>
      <p:font typeface="Agrandir Narrow Bold" charset="1" panose="00000806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2492" y="200919"/>
            <a:ext cx="8063015" cy="8063015"/>
          </a:xfrm>
          <a:custGeom>
            <a:avLst/>
            <a:gdLst/>
            <a:ahLst/>
            <a:cxnLst/>
            <a:rect r="r" b="b" t="t" l="l"/>
            <a:pathLst>
              <a:path h="8063015" w="8063015">
                <a:moveTo>
                  <a:pt x="0" y="0"/>
                </a:moveTo>
                <a:lnTo>
                  <a:pt x="8063016" y="0"/>
                </a:lnTo>
                <a:lnTo>
                  <a:pt x="8063016" y="8063015"/>
                </a:lnTo>
                <a:lnTo>
                  <a:pt x="0" y="8063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5498" y="9006835"/>
            <a:ext cx="18351178" cy="1280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Giulio Gualtiero - Jago Revrenna - Tommaso Onori           </a:t>
            </a:r>
          </a:p>
          <a:p>
            <a:pPr algn="r" marL="0" indent="0" lvl="0">
              <a:lnSpc>
                <a:spcPts val="547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4958676" y="8463291"/>
            <a:ext cx="18351178" cy="576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720"/>
              </a:lnSpc>
              <a:spcBef>
                <a:spcPct val="0"/>
              </a:spcBef>
            </a:pP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Progetto di </a:t>
            </a:r>
            <a:r>
              <a:rPr lang="en-US" b="true" sz="3382" spc="-67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Ingegneria del Software</a:t>
            </a:r>
            <a:r>
              <a:rPr lang="en-US" sz="3382" spc="-67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(2024/25)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59549" y="1874581"/>
            <a:ext cx="1519138" cy="1519138"/>
          </a:xfrm>
          <a:custGeom>
            <a:avLst/>
            <a:gdLst/>
            <a:ahLst/>
            <a:cxnLst/>
            <a:rect r="r" b="b" t="t" l="l"/>
            <a:pathLst>
              <a:path h="1519138" w="1519138">
                <a:moveTo>
                  <a:pt x="0" y="0"/>
                </a:moveTo>
                <a:lnTo>
                  <a:pt x="1519138" y="0"/>
                </a:lnTo>
                <a:lnTo>
                  <a:pt x="1519138" y="1519138"/>
                </a:lnTo>
                <a:lnTo>
                  <a:pt x="0" y="1519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09741" y="4025672"/>
            <a:ext cx="1547908" cy="1547908"/>
          </a:xfrm>
          <a:custGeom>
            <a:avLst/>
            <a:gdLst/>
            <a:ahLst/>
            <a:cxnLst/>
            <a:rect r="r" b="b" t="t" l="l"/>
            <a:pathLst>
              <a:path h="1547908" w="1547908">
                <a:moveTo>
                  <a:pt x="0" y="0"/>
                </a:moveTo>
                <a:lnTo>
                  <a:pt x="1547909" y="0"/>
                </a:lnTo>
                <a:lnTo>
                  <a:pt x="1547909" y="1547909"/>
                </a:lnTo>
                <a:lnTo>
                  <a:pt x="0" y="1547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79701" y="8100793"/>
            <a:ext cx="992269" cy="1586477"/>
          </a:xfrm>
          <a:custGeom>
            <a:avLst/>
            <a:gdLst/>
            <a:ahLst/>
            <a:cxnLst/>
            <a:rect r="r" b="b" t="t" l="l"/>
            <a:pathLst>
              <a:path h="1586477" w="992269">
                <a:moveTo>
                  <a:pt x="0" y="0"/>
                </a:moveTo>
                <a:lnTo>
                  <a:pt x="992269" y="0"/>
                </a:lnTo>
                <a:lnTo>
                  <a:pt x="992269" y="1586477"/>
                </a:lnTo>
                <a:lnTo>
                  <a:pt x="0" y="158647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819302" y="8252510"/>
            <a:ext cx="548967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Varie app ma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nessuna 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la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gestione rifiuti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37522" y="8288907"/>
            <a:ext cx="5668094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Riuniamo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servizi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ed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informazioni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 un’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unica app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093031" y="6202231"/>
            <a:ext cx="1852657" cy="1269912"/>
          </a:xfrm>
          <a:custGeom>
            <a:avLst/>
            <a:gdLst/>
            <a:ahLst/>
            <a:cxnLst/>
            <a:rect r="r" b="b" t="t" l="l"/>
            <a:pathLst>
              <a:path h="1269912" w="1852657">
                <a:moveTo>
                  <a:pt x="0" y="0"/>
                </a:moveTo>
                <a:lnTo>
                  <a:pt x="1852656" y="0"/>
                </a:lnTo>
                <a:lnTo>
                  <a:pt x="1852656" y="1269912"/>
                </a:lnTo>
                <a:lnTo>
                  <a:pt x="0" y="12699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498196" y="6554267"/>
            <a:ext cx="6147609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Giri a vuoto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o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rifiuti fino al collo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79446" y="6297092"/>
            <a:ext cx="5866929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5F3F5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Proponiamo percorsi </a:t>
            </a:r>
            <a:r>
              <a:rPr lang="en-US" b="true" sz="3398">
                <a:solidFill>
                  <a:srgbClr val="F5F3F5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efficienti </a:t>
            </a:r>
            <a:r>
              <a:rPr lang="en-US" sz="3398">
                <a:solidFill>
                  <a:srgbClr val="F5F3F5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la raccolta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45382" y="2029026"/>
            <a:ext cx="5299576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Rendiamo chiari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orari e luoghi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, così da evitare multe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16289" y="2029026"/>
            <a:ext cx="4464435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Strade pulite,</a:t>
            </a:r>
          </a:p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ma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a che prezzo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29225" y="4211850"/>
            <a:ext cx="5569989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Posizioni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e livelli di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riempimento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 </a:t>
            </a: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tempo reale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83472" y="4194503"/>
            <a:ext cx="4977056" cy="1114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8"/>
              </a:lnSpc>
              <a:spcBef>
                <a:spcPct val="0"/>
              </a:spcBef>
            </a:pPr>
            <a:r>
              <a:rPr lang="en-US" b="true" sz="3398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Dov’è il cassonetto</a:t>
            </a:r>
            <a:r>
              <a:rPr lang="en-US" sz="3398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vuoto più vicino?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1637" y="470352"/>
            <a:ext cx="5680726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6"/>
              </a:lnSpc>
            </a:pPr>
            <a:r>
              <a:rPr lang="en-US" sz="5330">
                <a:solidFill>
                  <a:srgbClr val="F2EFEB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Ci</a:t>
            </a:r>
            <a:r>
              <a:rPr lang="en-US" sz="533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  <a:r>
              <a:rPr lang="en-US" sz="5330">
                <a:solidFill>
                  <a:srgbClr val="F2EFEB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sono </a:t>
            </a:r>
            <a:r>
              <a:rPr lang="en-US" sz="533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problemi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7515" y="460827"/>
            <a:ext cx="787796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Noi proponiamo </a:t>
            </a:r>
            <a:r>
              <a:rPr lang="en-US" sz="544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soluzioni</a:t>
            </a:r>
            <a:r>
              <a:rPr lang="en-US" sz="5440" b="true">
                <a:solidFill>
                  <a:srgbClr val="F2EFEB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9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7251" y="3128635"/>
            <a:ext cx="923294" cy="1229568"/>
          </a:xfrm>
          <a:custGeom>
            <a:avLst/>
            <a:gdLst/>
            <a:ahLst/>
            <a:cxnLst/>
            <a:rect r="r" b="b" t="t" l="l"/>
            <a:pathLst>
              <a:path h="1229568" w="923294">
                <a:moveTo>
                  <a:pt x="0" y="0"/>
                </a:moveTo>
                <a:lnTo>
                  <a:pt x="923294" y="0"/>
                </a:lnTo>
                <a:lnTo>
                  <a:pt x="923294" y="1229568"/>
                </a:lnTo>
                <a:lnTo>
                  <a:pt x="0" y="122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502" y="4825179"/>
            <a:ext cx="1160792" cy="1083296"/>
          </a:xfrm>
          <a:custGeom>
            <a:avLst/>
            <a:gdLst/>
            <a:ahLst/>
            <a:cxnLst/>
            <a:rect r="r" b="b" t="t" l="l"/>
            <a:pathLst>
              <a:path h="1083296" w="1160792">
                <a:moveTo>
                  <a:pt x="0" y="0"/>
                </a:moveTo>
                <a:lnTo>
                  <a:pt x="1160792" y="0"/>
                </a:lnTo>
                <a:lnTo>
                  <a:pt x="1160792" y="1083296"/>
                </a:lnTo>
                <a:lnTo>
                  <a:pt x="0" y="1083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8502" y="8070753"/>
            <a:ext cx="1266372" cy="997372"/>
          </a:xfrm>
          <a:custGeom>
            <a:avLst/>
            <a:gdLst/>
            <a:ahLst/>
            <a:cxnLst/>
            <a:rect r="r" b="b" t="t" l="l"/>
            <a:pathLst>
              <a:path h="997372" w="1266372">
                <a:moveTo>
                  <a:pt x="0" y="0"/>
                </a:moveTo>
                <a:lnTo>
                  <a:pt x="1266372" y="0"/>
                </a:lnTo>
                <a:lnTo>
                  <a:pt x="1266372" y="997371"/>
                </a:lnTo>
                <a:lnTo>
                  <a:pt x="0" y="9973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8889" y="6374524"/>
            <a:ext cx="865599" cy="1230180"/>
          </a:xfrm>
          <a:custGeom>
            <a:avLst/>
            <a:gdLst/>
            <a:ahLst/>
            <a:cxnLst/>
            <a:rect r="r" b="b" t="t" l="l"/>
            <a:pathLst>
              <a:path h="1230180" w="865599">
                <a:moveTo>
                  <a:pt x="0" y="0"/>
                </a:moveTo>
                <a:lnTo>
                  <a:pt x="865599" y="0"/>
                </a:lnTo>
                <a:lnTo>
                  <a:pt x="865599" y="1230180"/>
                </a:lnTo>
                <a:lnTo>
                  <a:pt x="0" y="1230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664865" y="1812165"/>
            <a:ext cx="2949" cy="816275"/>
          </a:xfrm>
          <a:prstGeom prst="line">
            <a:avLst/>
          </a:prstGeom>
          <a:ln cap="rnd" w="19050">
            <a:solidFill>
              <a:srgbClr val="329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836769" y="1125564"/>
            <a:ext cx="7495989" cy="1226615"/>
            <a:chOff x="0" y="0"/>
            <a:chExt cx="4347430" cy="711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47430" cy="711397"/>
            </a:xfrm>
            <a:custGeom>
              <a:avLst/>
              <a:gdLst/>
              <a:ahLst/>
              <a:cxnLst/>
              <a:rect r="r" b="b" t="t" l="l"/>
              <a:pathLst>
                <a:path h="711397" w="4347430">
                  <a:moveTo>
                    <a:pt x="4144230" y="0"/>
                  </a:moveTo>
                  <a:cubicBezTo>
                    <a:pt x="4256455" y="0"/>
                    <a:pt x="4347430" y="159252"/>
                    <a:pt x="4347430" y="355699"/>
                  </a:cubicBezTo>
                  <a:cubicBezTo>
                    <a:pt x="4347430" y="552145"/>
                    <a:pt x="4256455" y="711397"/>
                    <a:pt x="4144230" y="711397"/>
                  </a:cubicBezTo>
                  <a:lnTo>
                    <a:pt x="203200" y="711397"/>
                  </a:lnTo>
                  <a:cubicBezTo>
                    <a:pt x="90976" y="711397"/>
                    <a:pt x="0" y="552145"/>
                    <a:pt x="0" y="355699"/>
                  </a:cubicBezTo>
                  <a:cubicBezTo>
                    <a:pt x="0" y="159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47430" cy="759022"/>
            </a:xfrm>
            <a:prstGeom prst="rect">
              <a:avLst/>
            </a:prstGeom>
          </p:spPr>
          <p:txBody>
            <a:bodyPr anchor="ctr" rtlCol="false" tIns="31439" lIns="31439" bIns="31439" rIns="31439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91488" y="1235902"/>
            <a:ext cx="498655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32974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il </a:t>
            </a:r>
            <a:r>
              <a:rPr lang="en-US" sz="5440" b="true">
                <a:solidFill>
                  <a:srgbClr val="32974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cittadino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77340" y="3562116"/>
            <a:ext cx="623459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Livello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saturazione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313699" y="6650501"/>
            <a:ext cx="62792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Mappa</a:t>
            </a:r>
            <a:r>
              <a:rPr lang="en-US" sz="326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interattiva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77340" y="5129779"/>
            <a:ext cx="6234593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22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Prenotazioni </a:t>
            </a:r>
            <a:r>
              <a:rPr lang="en-US" sz="322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e </a:t>
            </a:r>
            <a:r>
              <a:rPr lang="en-US" sz="322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tasse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13699" y="8279339"/>
            <a:ext cx="627920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326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Segnalazioni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765982" y="3234507"/>
            <a:ext cx="1217506" cy="1202010"/>
          </a:xfrm>
          <a:custGeom>
            <a:avLst/>
            <a:gdLst/>
            <a:ahLst/>
            <a:cxnLst/>
            <a:rect r="r" b="b" t="t" l="l"/>
            <a:pathLst>
              <a:path h="1202010" w="1217506">
                <a:moveTo>
                  <a:pt x="0" y="0"/>
                </a:moveTo>
                <a:lnTo>
                  <a:pt x="1217505" y="0"/>
                </a:lnTo>
                <a:lnTo>
                  <a:pt x="1217505" y="1202010"/>
                </a:lnTo>
                <a:lnTo>
                  <a:pt x="0" y="12020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65982" y="4793733"/>
            <a:ext cx="1312687" cy="1306639"/>
          </a:xfrm>
          <a:custGeom>
            <a:avLst/>
            <a:gdLst/>
            <a:ahLst/>
            <a:cxnLst/>
            <a:rect r="r" b="b" t="t" l="l"/>
            <a:pathLst>
              <a:path h="1306639" w="1312687">
                <a:moveTo>
                  <a:pt x="0" y="0"/>
                </a:moveTo>
                <a:lnTo>
                  <a:pt x="1312687" y="0"/>
                </a:lnTo>
                <a:lnTo>
                  <a:pt x="1312687" y="1306639"/>
                </a:lnTo>
                <a:lnTo>
                  <a:pt x="0" y="13066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403434" y="3545933"/>
            <a:ext cx="5794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Gestione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smaltimento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03434" y="5132727"/>
            <a:ext cx="5794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Ottimizzazione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812747" y="6462322"/>
            <a:ext cx="1160277" cy="1160277"/>
          </a:xfrm>
          <a:custGeom>
            <a:avLst/>
            <a:gdLst/>
            <a:ahLst/>
            <a:cxnLst/>
            <a:rect r="r" b="b" t="t" l="l"/>
            <a:pathLst>
              <a:path h="1160277" w="1160277">
                <a:moveTo>
                  <a:pt x="0" y="0"/>
                </a:moveTo>
                <a:lnTo>
                  <a:pt x="1160277" y="0"/>
                </a:lnTo>
                <a:lnTo>
                  <a:pt x="1160277" y="1160277"/>
                </a:lnTo>
                <a:lnTo>
                  <a:pt x="0" y="116027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12747" y="8070753"/>
            <a:ext cx="1325300" cy="1296384"/>
          </a:xfrm>
          <a:custGeom>
            <a:avLst/>
            <a:gdLst/>
            <a:ahLst/>
            <a:cxnLst/>
            <a:rect r="r" b="b" t="t" l="l"/>
            <a:pathLst>
              <a:path h="1296384" w="1325300">
                <a:moveTo>
                  <a:pt x="0" y="0"/>
                </a:moveTo>
                <a:lnTo>
                  <a:pt x="1325300" y="0"/>
                </a:lnTo>
                <a:lnTo>
                  <a:pt x="1325300" y="1296384"/>
                </a:lnTo>
                <a:lnTo>
                  <a:pt x="0" y="129638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320923" y="6718610"/>
            <a:ext cx="605673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Analisi </a:t>
            </a: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statistiche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03434" y="8395095"/>
            <a:ext cx="605673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6"/>
              </a:lnSpc>
            </a:pPr>
            <a:r>
              <a:rPr lang="en-US" sz="3230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Sensoristica</a:t>
            </a:r>
          </a:p>
        </p:txBody>
      </p:sp>
      <p:sp>
        <p:nvSpPr>
          <p:cNvPr name="AutoShape 23" id="23"/>
          <p:cNvSpPr/>
          <p:nvPr/>
        </p:nvSpPr>
        <p:spPr>
          <a:xfrm>
            <a:off x="13578609" y="1814560"/>
            <a:ext cx="2959" cy="819124"/>
          </a:xfrm>
          <a:prstGeom prst="line">
            <a:avLst/>
          </a:prstGeom>
          <a:ln cap="rnd" w="19050">
            <a:solidFill>
              <a:srgbClr val="32974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4" id="24"/>
          <p:cNvGrpSpPr/>
          <p:nvPr/>
        </p:nvGrpSpPr>
        <p:grpSpPr>
          <a:xfrm rot="0">
            <a:off x="9737157" y="1125564"/>
            <a:ext cx="7522143" cy="1230895"/>
            <a:chOff x="0" y="0"/>
            <a:chExt cx="4347430" cy="71139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347430" cy="711397"/>
            </a:xfrm>
            <a:custGeom>
              <a:avLst/>
              <a:gdLst/>
              <a:ahLst/>
              <a:cxnLst/>
              <a:rect r="r" b="b" t="t" l="l"/>
              <a:pathLst>
                <a:path h="711397" w="4347430">
                  <a:moveTo>
                    <a:pt x="4144230" y="0"/>
                  </a:moveTo>
                  <a:cubicBezTo>
                    <a:pt x="4256455" y="0"/>
                    <a:pt x="4347430" y="159252"/>
                    <a:pt x="4347430" y="355699"/>
                  </a:cubicBezTo>
                  <a:cubicBezTo>
                    <a:pt x="4347430" y="552145"/>
                    <a:pt x="4256455" y="711397"/>
                    <a:pt x="4144230" y="711397"/>
                  </a:cubicBezTo>
                  <a:lnTo>
                    <a:pt x="203200" y="711397"/>
                  </a:lnTo>
                  <a:cubicBezTo>
                    <a:pt x="90976" y="711397"/>
                    <a:pt x="0" y="552145"/>
                    <a:pt x="0" y="355699"/>
                  </a:cubicBezTo>
                  <a:cubicBezTo>
                    <a:pt x="0" y="1592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4347430" cy="759022"/>
            </a:xfrm>
            <a:prstGeom prst="rect">
              <a:avLst/>
            </a:prstGeom>
          </p:spPr>
          <p:txBody>
            <a:bodyPr anchor="ctr" rtlCol="false" tIns="31548" lIns="31548" bIns="31548" rIns="31548"/>
            <a:lstStyle/>
            <a:p>
              <a:pPr algn="ctr">
                <a:lnSpc>
                  <a:spcPts val="21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088293" y="1238298"/>
            <a:ext cx="4986551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8"/>
              </a:lnSpc>
            </a:pPr>
            <a:r>
              <a:rPr lang="en-US" sz="5440">
                <a:solidFill>
                  <a:srgbClr val="32974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Per il </a:t>
            </a:r>
            <a:r>
              <a:rPr lang="en-US" sz="5440" b="true">
                <a:solidFill>
                  <a:srgbClr val="32974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comune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3D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82991" y="561637"/>
            <a:ext cx="1377081" cy="1377081"/>
          </a:xfrm>
          <a:custGeom>
            <a:avLst/>
            <a:gdLst/>
            <a:ahLst/>
            <a:cxnLst/>
            <a:rect r="r" b="b" t="t" l="l"/>
            <a:pathLst>
              <a:path h="1377081" w="1377081">
                <a:moveTo>
                  <a:pt x="0" y="0"/>
                </a:moveTo>
                <a:lnTo>
                  <a:pt x="1377081" y="0"/>
                </a:lnTo>
                <a:lnTo>
                  <a:pt x="1377081" y="1377082"/>
                </a:lnTo>
                <a:lnTo>
                  <a:pt x="0" y="1377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0892" y="5386769"/>
            <a:ext cx="1486190" cy="1364590"/>
          </a:xfrm>
          <a:custGeom>
            <a:avLst/>
            <a:gdLst/>
            <a:ahLst/>
            <a:cxnLst/>
            <a:rect r="r" b="b" t="t" l="l"/>
            <a:pathLst>
              <a:path h="1364590" w="1486190">
                <a:moveTo>
                  <a:pt x="0" y="0"/>
                </a:moveTo>
                <a:lnTo>
                  <a:pt x="1486190" y="0"/>
                </a:lnTo>
                <a:lnTo>
                  <a:pt x="1486190" y="1364589"/>
                </a:lnTo>
                <a:lnTo>
                  <a:pt x="0" y="13645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45154" y="7682186"/>
            <a:ext cx="1137668" cy="1576114"/>
          </a:xfrm>
          <a:custGeom>
            <a:avLst/>
            <a:gdLst/>
            <a:ahLst/>
            <a:cxnLst/>
            <a:rect r="r" b="b" t="t" l="l"/>
            <a:pathLst>
              <a:path h="1576114" w="1137668">
                <a:moveTo>
                  <a:pt x="0" y="0"/>
                </a:moveTo>
                <a:lnTo>
                  <a:pt x="1137667" y="0"/>
                </a:lnTo>
                <a:lnTo>
                  <a:pt x="1137667" y="1576114"/>
                </a:lnTo>
                <a:lnTo>
                  <a:pt x="0" y="15761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17714" y="519494"/>
            <a:ext cx="11484331" cy="141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6"/>
              </a:lnSpc>
            </a:pPr>
            <a:r>
              <a:rPr lang="en-US" sz="78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Collaborazione con</a:t>
            </a:r>
            <a:r>
              <a:rPr lang="en-US" sz="78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</a:t>
            </a:r>
            <a:r>
              <a:rPr lang="en-US" sz="78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il </a:t>
            </a:r>
            <a:r>
              <a:rPr lang="en-US" sz="78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DEM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6423" y="2653094"/>
            <a:ext cx="14282179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50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Con il supporto di alcuni studenti di economia, proponiamo un</a:t>
            </a:r>
            <a:r>
              <a:rPr lang="en-US" sz="503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 accurato simulatore TARI</a:t>
            </a:r>
            <a:r>
              <a:rPr lang="en-US" sz="503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81388" y="5714716"/>
            <a:ext cx="12278684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Simulazione personalizzata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 dei pagamenti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81388" y="7819741"/>
            <a:ext cx="1386682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Calcolo </a:t>
            </a: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classico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: in base a superfice e occupanti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Calcolo </a:t>
            </a:r>
            <a:r>
              <a:rPr lang="en-US" sz="4199" b="true">
                <a:solidFill>
                  <a:srgbClr val="FFFFFF"/>
                </a:solidFill>
                <a:latin typeface="Agrandir Narrow Bold"/>
                <a:ea typeface="Agrandir Narrow Bold"/>
                <a:cs typeface="Agrandir Narrow Bold"/>
                <a:sym typeface="Agrandir Narrow Bold"/>
              </a:rPr>
              <a:t>nordico</a:t>
            </a:r>
            <a:r>
              <a:rPr lang="en-US" sz="4199">
                <a:solidFill>
                  <a:srgbClr val="FFFFFF"/>
                </a:solidFill>
                <a:latin typeface="Agrandir Narrow"/>
                <a:ea typeface="Agrandir Narrow"/>
                <a:cs typeface="Agrandir Narrow"/>
                <a:sym typeface="Agrandir Narrow"/>
              </a:rPr>
              <a:t>: in base al consumo effettivo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DAGi7pOcj50</dc:identifier>
  <dcterms:modified xsi:type="dcterms:W3CDTF">2011-08-01T06:04:30Z</dcterms:modified>
  <cp:revision>1</cp:revision>
  <dc:title>Dark Green and White Clean Environmental Startup Pitch Deck Presentation</dc:title>
</cp:coreProperties>
</file>